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96" r:id="rId3"/>
    <p:sldId id="410" r:id="rId4"/>
    <p:sldId id="411" r:id="rId5"/>
    <p:sldId id="792" r:id="rId7"/>
    <p:sldId id="409" r:id="rId8"/>
    <p:sldId id="982" r:id="rId9"/>
    <p:sldId id="412" r:id="rId10"/>
    <p:sldId id="413" r:id="rId11"/>
    <p:sldId id="415" r:id="rId12"/>
    <p:sldId id="527" r:id="rId13"/>
    <p:sldId id="416" r:id="rId14"/>
    <p:sldId id="417" r:id="rId15"/>
    <p:sldId id="446" r:id="rId16"/>
    <p:sldId id="889" r:id="rId17"/>
    <p:sldId id="419" r:id="rId18"/>
    <p:sldId id="420" r:id="rId19"/>
    <p:sldId id="421" r:id="rId20"/>
    <p:sldId id="438" r:id="rId21"/>
    <p:sldId id="422" r:id="rId22"/>
    <p:sldId id="423" r:id="rId23"/>
    <p:sldId id="424" r:id="rId24"/>
    <p:sldId id="425" r:id="rId25"/>
    <p:sldId id="426" r:id="rId26"/>
    <p:sldId id="427" r:id="rId27"/>
    <p:sldId id="437" r:id="rId28"/>
    <p:sldId id="977" r:id="rId29"/>
    <p:sldId id="978" r:id="rId30"/>
    <p:sldId id="979" r:id="rId31"/>
    <p:sldId id="980" r:id="rId32"/>
    <p:sldId id="981" r:id="rId33"/>
    <p:sldId id="983" r:id="rId34"/>
    <p:sldId id="459" r:id="rId35"/>
    <p:sldId id="460" r:id="rId36"/>
    <p:sldId id="461" r:id="rId37"/>
    <p:sldId id="462" r:id="rId38"/>
    <p:sldId id="612" r:id="rId39"/>
    <p:sldId id="613" r:id="rId40"/>
    <p:sldId id="609" r:id="rId41"/>
    <p:sldId id="677" r:id="rId42"/>
    <p:sldId id="610" r:id="rId43"/>
    <p:sldId id="611" r:id="rId44"/>
    <p:sldId id="465" r:id="rId45"/>
    <p:sldId id="466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77" r:id="rId56"/>
    <p:sldId id="678" r:id="rId57"/>
    <p:sldId id="478" r:id="rId58"/>
    <p:sldId id="479" r:id="rId59"/>
    <p:sldId id="480" r:id="rId60"/>
    <p:sldId id="481" r:id="rId61"/>
    <p:sldId id="482" r:id="rId62"/>
    <p:sldId id="483" r:id="rId63"/>
    <p:sldId id="484" r:id="rId64"/>
    <p:sldId id="485" r:id="rId65"/>
    <p:sldId id="486" r:id="rId66"/>
    <p:sldId id="487" r:id="rId67"/>
    <p:sldId id="488" r:id="rId68"/>
    <p:sldId id="489" r:id="rId69"/>
    <p:sldId id="490" r:id="rId70"/>
    <p:sldId id="491" r:id="rId71"/>
    <p:sldId id="492" r:id="rId72"/>
    <p:sldId id="493" r:id="rId73"/>
    <p:sldId id="494" r:id="rId74"/>
    <p:sldId id="495" r:id="rId75"/>
    <p:sldId id="499" r:id="rId76"/>
    <p:sldId id="759" r:id="rId77"/>
    <p:sldId id="496" r:id="rId78"/>
    <p:sldId id="1083" r:id="rId79"/>
    <p:sldId id="497" r:id="rId80"/>
    <p:sldId id="498" r:id="rId81"/>
    <p:sldId id="501" r:id="rId82"/>
    <p:sldId id="502" r:id="rId83"/>
    <p:sldId id="503" r:id="rId84"/>
    <p:sldId id="504" r:id="rId85"/>
    <p:sldId id="505" r:id="rId86"/>
    <p:sldId id="506" r:id="rId87"/>
    <p:sldId id="507" r:id="rId88"/>
    <p:sldId id="508" r:id="rId89"/>
    <p:sldId id="509" r:id="rId90"/>
    <p:sldId id="744" r:id="rId91"/>
    <p:sldId id="510" r:id="rId92"/>
    <p:sldId id="511" r:id="rId93"/>
    <p:sldId id="760" r:id="rId94"/>
    <p:sldId id="515" r:id="rId95"/>
    <p:sldId id="516" r:id="rId96"/>
    <p:sldId id="517" r:id="rId97"/>
    <p:sldId id="518" r:id="rId98"/>
    <p:sldId id="519" r:id="rId99"/>
    <p:sldId id="520" r:id="rId100"/>
    <p:sldId id="521" r:id="rId101"/>
    <p:sldId id="522" r:id="rId102"/>
    <p:sldId id="523" r:id="rId103"/>
    <p:sldId id="524" r:id="rId104"/>
    <p:sldId id="788" r:id="rId105"/>
    <p:sldId id="525" r:id="rId106"/>
    <p:sldId id="526" r:id="rId107"/>
    <p:sldId id="789" r:id="rId108"/>
    <p:sldId id="1082" r:id="rId109"/>
  </p:sldIdLst>
  <p:sldSz cx="9144000" cy="6858000" type="screen4x3"/>
  <p:notesSz cx="6858000" cy="9144000"/>
  <p:custDataLst>
    <p:tags r:id="rId113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230B03"/>
    <a:srgbClr val="CC6600"/>
    <a:srgbClr val="FF9933"/>
    <a:srgbClr val="FFFFCC"/>
    <a:srgbClr val="CC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1"/>
    <p:restoredTop sz="94660"/>
  </p:normalViewPr>
  <p:slideViewPr>
    <p:cSldViewPr showGuides="1">
      <p:cViewPr>
        <p:scale>
          <a:sx n="66" d="100"/>
          <a:sy n="66" d="100"/>
        </p:scale>
        <p:origin x="-1560" y="-516"/>
      </p:cViewPr>
      <p:guideLst>
        <p:guide orient="horz" pos="211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3" Type="http://schemas.openxmlformats.org/officeDocument/2006/relationships/tags" Target="tags/tag61.xml"/><Relationship Id="rId112" Type="http://schemas.openxmlformats.org/officeDocument/2006/relationships/tableStyles" Target="tableStyles.xml"/><Relationship Id="rId111" Type="http://schemas.openxmlformats.org/officeDocument/2006/relationships/viewProps" Target="viewProps.xml"/><Relationship Id="rId110" Type="http://schemas.openxmlformats.org/officeDocument/2006/relationships/presProps" Target="presProps.xml"/><Relationship Id="rId11" Type="http://schemas.openxmlformats.org/officeDocument/2006/relationships/slide" Target="slides/slide8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image" Target="../media/image35.wmf"/><Relationship Id="rId7" Type="http://schemas.openxmlformats.org/officeDocument/2006/relationships/image" Target="../media/image3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emf"/><Relationship Id="rId2" Type="http://schemas.openxmlformats.org/officeDocument/2006/relationships/image" Target="../media/image29.wmf"/><Relationship Id="rId10" Type="http://schemas.openxmlformats.org/officeDocument/2006/relationships/image" Target="../media/image37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2.wmf"/><Relationship Id="rId3" Type="http://schemas.openxmlformats.org/officeDocument/2006/relationships/image" Target="../media/image2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44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5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64.wmf"/><Relationship Id="rId8" Type="http://schemas.openxmlformats.org/officeDocument/2006/relationships/image" Target="../media/image63.wmf"/><Relationship Id="rId7" Type="http://schemas.openxmlformats.org/officeDocument/2006/relationships/image" Target="../media/image62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6-02T23:06:0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1256 81,'1'3,"-5"0,1 0,0-2,0-1,0 2,0 0,0-2,0 1,0-1,0 2,-1-1,0 0,0-1,1 0,-1 1,-1-1,2 1,0 0,0-1,-1 1,1-1,-2 1,1-1,0 0,-1 0,0 0,2 0,0 0,-2 0,2 0,-1 0,-2 0,1 0,-1 0,2 0,0 0,0 0,-2 0,0 0,1 0,-1 0,0 0,0 0,0 0,0 0,-1 0,3 0,1 0,-2 0,1 0,-1 0,0 0,1 0,-3 0,2 0,1 0,-1 0,0 0,-1 0,1 0,0 0,2 0,0 0,0 0,-1 0,1 0,0 0,0 0,-2 0,-1 0,3 0,0 0,0 0,-4 0,4 0,0 0,-1 0,0 0,-2 0,1 0,0 0,0 0,0 0,-1 0,2 0,1 0,-1 0,-1 0,2 0,-1 0,-2 0,2 0,0 0,-1 0,1 0,-2 0,2 0,-1 0,1 0,-1 0,1 0,-1 0,1 0,-2 0,2-1,0 1,-1 0,1-2,-3 1,2 1,1-1,-1-1,2 2,0 0,-1 0,-2-1,1 0,1 1,-1 0,0 0,2 0,-2 0,1 0,-2 0,1 0,0 0,1 0,1 0,-1 0,1 0,-2 0,0-1,1 0,1 0,-5-1,5 2,-4-2,4 0,-1 1,1 1,-1-1,0 0,-1-2,2 3,-2-2,0 1,1-1,0 1,1 0,0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6-02T23:06:0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613 78,'-1'3,"1"0,0 1,1-1,0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6-02T23:06:0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614 76,'3'0,"1"0,-1 0,0 1,1 0,-1-1,1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6-02T23:06:0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592 920,'2'0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marL="0" lvl="0" indent="0" defTabSz="9144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457200" defTabSz="914400"/>
            <a:r>
              <a:rPr lang="zh-CN" altLang="en-US"/>
              <a:t>第二级</a:t>
            </a:r>
            <a:endParaRPr lang="zh-CN" altLang="en-US"/>
          </a:p>
          <a:p>
            <a:pPr lvl="2" indent="914400" defTabSz="914400"/>
            <a:r>
              <a:rPr lang="zh-CN" altLang="en-US"/>
              <a:t>第三级</a:t>
            </a:r>
            <a:endParaRPr lang="zh-CN" altLang="en-US"/>
          </a:p>
          <a:p>
            <a:pPr lvl="3" indent="1371600" defTabSz="914400"/>
            <a:r>
              <a:rPr lang="zh-CN" altLang="en-US"/>
              <a:t>第四级</a:t>
            </a:r>
            <a:endParaRPr lang="zh-CN" altLang="en-US"/>
          </a:p>
          <a:p>
            <a:pPr lvl="4" indent="1828800" defTabSz="9144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11266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solidFill>
                  <a:srgbClr val="6600FF"/>
                </a:solidFill>
              </a:rPr>
              <a:t>触发器是最简单、最基本的时序逻辑电路，常用的时序逻辑电路寄存器、计数器等，通常都是由各类触发器构成的。</a:t>
            </a:r>
            <a:endParaRPr lang="zh-CN" altLang="en-US" dirty="0">
              <a:solidFill>
                <a:srgbClr val="6600FF"/>
              </a:solidFill>
            </a:endParaRPr>
          </a:p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E957999-737A-4986-B388-30DC2AA4A211}" type="datetime1">
              <a:rPr lang="zh-CN" altLang="en-US" sz="10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823B0326-FB29-4AC8-901F-C06AA6792CB8}" type="slidenum">
              <a:rPr lang="zh-CN" altLang="en-US" sz="10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DE957999-737A-4986-B388-30DC2AA4A211}" type="datetime1">
              <a:rPr lang="zh-CN" altLang="en-US" sz="10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823B0326-FB29-4AC8-901F-C06AA6792CB8}" type="slidenum">
              <a:rPr lang="zh-CN" altLang="en-US" sz="10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内容占位符 3"/>
          <p:cNvPicPr>
            <a:picLocks noChangeAspect="1"/>
          </p:cNvPicPr>
          <p:nvPr/>
        </p:nvPicPr>
        <p:blipFill>
          <a:blip r:embed="rId2">
            <a:clrChange>
              <a:clrFrom>
                <a:srgbClr val="48B3EE"/>
              </a:clrFrom>
              <a:clrTo>
                <a:srgbClr val="48B3EE">
                  <a:alpha val="0"/>
                </a:srgbClr>
              </a:clrTo>
            </a:clrChange>
            <a:lum bright="69998" contrast="-70001"/>
          </a:blip>
          <a:srcRect t="34084" b="44995"/>
          <a:stretch>
            <a:fillRect/>
          </a:stretch>
        </p:blipFill>
        <p:spPr>
          <a:xfrm>
            <a:off x="0" y="0"/>
            <a:ext cx="9166225" cy="7667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/>
        </p:nvCxnSpPr>
        <p:spPr>
          <a:xfrm>
            <a:off x="500033" y="857232"/>
            <a:ext cx="8072495" cy="1588"/>
          </a:xfrm>
          <a:prstGeom prst="line">
            <a:avLst/>
          </a:prstGeom>
          <a:ln w="1270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E957999-737A-4986-B388-30DC2AA4A211}" type="datetime1">
              <a:rPr lang="zh-CN" altLang="en-US" sz="750" strike="noStrike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823B0326-FB29-4AC8-901F-C06AA6792CB8}" type="slidenum">
              <a:rPr lang="zh-CN" altLang="en-US" sz="750" strike="noStrike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E957999-737A-4986-B388-30DC2AA4A211}" type="datetime1">
              <a:rPr lang="zh-CN" altLang="en-US" sz="10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823B0326-FB29-4AC8-901F-C06AA6792CB8}" type="slidenum">
              <a:rPr lang="zh-CN" altLang="en-US" sz="10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8" Type="http://schemas.openxmlformats.org/officeDocument/2006/relationships/theme" Target="../theme/theme1.xml"/><Relationship Id="rId37" Type="http://schemas.openxmlformats.org/officeDocument/2006/relationships/tags" Target="../tags/tag6.xml"/><Relationship Id="rId36" Type="http://schemas.openxmlformats.org/officeDocument/2006/relationships/tags" Target="../tags/tag5.xml"/><Relationship Id="rId35" Type="http://schemas.openxmlformats.org/officeDocument/2006/relationships/tags" Target="../tags/tag4.xml"/><Relationship Id="rId34" Type="http://schemas.openxmlformats.org/officeDocument/2006/relationships/tags" Target="../tags/tag3.xml"/><Relationship Id="rId33" Type="http://schemas.openxmlformats.org/officeDocument/2006/relationships/tags" Target="../tags/tag2.xml"/><Relationship Id="rId32" Type="http://schemas.openxmlformats.org/officeDocument/2006/relationships/tags" Target="../tags/tag1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>
          <a:xfrm>
            <a:off x="455613" y="608013"/>
            <a:ext cx="8228012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3"/>
            </p:custDataLst>
          </p:nvPr>
        </p:nvSpPr>
        <p:spPr>
          <a:xfrm>
            <a:off x="455613" y="1490663"/>
            <a:ext cx="8228013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DE957999-737A-4986-B388-30DC2AA4A211}" type="datetime1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6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823B0326-FB29-4AC8-901F-C06AA6792CB8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  <p:custDataLst>
      <p:tags r:id="rId3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8.bin"/></Relationships>
</file>

<file path=ppt/slides/_rels/slide10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9.emf"/><Relationship Id="rId1" Type="http://schemas.openxmlformats.org/officeDocument/2006/relationships/oleObject" Target="../embeddings/oleObject107.bin"/></Relationships>
</file>

<file path=ppt/slides/_rels/slide10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0.emf"/><Relationship Id="rId1" Type="http://schemas.openxmlformats.org/officeDocument/2006/relationships/oleObject" Target="../embeddings/oleObject108.bin"/></Relationships>
</file>

<file path=ppt/slides/_rels/slide10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2.wmf"/><Relationship Id="rId3" Type="http://schemas.openxmlformats.org/officeDocument/2006/relationships/oleObject" Target="../embeddings/oleObject110.bin"/><Relationship Id="rId2" Type="http://schemas.openxmlformats.org/officeDocument/2006/relationships/image" Target="../media/image111.wmf"/><Relationship Id="rId1" Type="http://schemas.openxmlformats.org/officeDocument/2006/relationships/oleObject" Target="../embeddings/oleObject109.bin"/></Relationships>
</file>

<file path=ppt/slides/_rels/slide10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3.emf"/><Relationship Id="rId1" Type="http://schemas.openxmlformats.org/officeDocument/2006/relationships/oleObject" Target="../embeddings/oleObject111.bin"/></Relationships>
</file>

<file path=ppt/slides/_rels/slide10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4.emf"/><Relationship Id="rId1" Type="http://schemas.openxmlformats.org/officeDocument/2006/relationships/oleObject" Target="../embeddings/oleObject112.bin"/></Relationships>
</file>

<file path=ppt/slides/_rels/slide10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5.wmf"/><Relationship Id="rId3" Type="http://schemas.openxmlformats.org/officeDocument/2006/relationships/oleObject" Target="../embeddings/oleObject114.bin"/><Relationship Id="rId2" Type="http://schemas.openxmlformats.org/officeDocument/2006/relationships/image" Target="../media/image114.emf"/><Relationship Id="rId1" Type="http://schemas.openxmlformats.org/officeDocument/2006/relationships/oleObject" Target="../embeddings/oleObject113.bin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12.emf"/><Relationship Id="rId1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3" Type="http://schemas.openxmlformats.org/officeDocument/2006/relationships/image" Target="../media/image19.w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3" Type="http://schemas.openxmlformats.org/officeDocument/2006/relationships/image" Target="../media/image2.png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3" Type="http://schemas.openxmlformats.org/officeDocument/2006/relationships/image" Target="../media/image2.png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2.wmf"/><Relationship Id="rId11" Type="http://schemas.openxmlformats.org/officeDocument/2006/relationships/vmlDrawing" Target="../drawings/vmlDrawing11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2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0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31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24" Type="http://schemas.openxmlformats.org/officeDocument/2006/relationships/vmlDrawing" Target="../drawings/vmlDrawing13.vml"/><Relationship Id="rId23" Type="http://schemas.openxmlformats.org/officeDocument/2006/relationships/slideLayout" Target="../slideLayouts/slideLayout2.xml"/><Relationship Id="rId22" Type="http://schemas.openxmlformats.org/officeDocument/2006/relationships/audio" Target="../media/audio1.wav"/><Relationship Id="rId21" Type="http://schemas.openxmlformats.org/officeDocument/2006/relationships/tags" Target="../tags/tag41.xml"/><Relationship Id="rId20" Type="http://schemas.openxmlformats.org/officeDocument/2006/relationships/image" Target="../media/image37.wmf"/><Relationship Id="rId2" Type="http://schemas.openxmlformats.org/officeDocument/2006/relationships/image" Target="../media/image28.wmf"/><Relationship Id="rId19" Type="http://schemas.openxmlformats.org/officeDocument/2006/relationships/oleObject" Target="../embeddings/oleObject31.bin"/><Relationship Id="rId18" Type="http://schemas.openxmlformats.org/officeDocument/2006/relationships/image" Target="../media/image36.wmf"/><Relationship Id="rId17" Type="http://schemas.openxmlformats.org/officeDocument/2006/relationships/oleObject" Target="../embeddings/oleObject30.bin"/><Relationship Id="rId16" Type="http://schemas.openxmlformats.org/officeDocument/2006/relationships/image" Target="../media/image35.wmf"/><Relationship Id="rId15" Type="http://schemas.openxmlformats.org/officeDocument/2006/relationships/oleObject" Target="../embeddings/oleObject29.bin"/><Relationship Id="rId14" Type="http://schemas.openxmlformats.org/officeDocument/2006/relationships/image" Target="../media/image34.wmf"/><Relationship Id="rId13" Type="http://schemas.openxmlformats.org/officeDocument/2006/relationships/oleObject" Target="../embeddings/oleObject28.bin"/><Relationship Id="rId12" Type="http://schemas.openxmlformats.org/officeDocument/2006/relationships/image" Target="../media/image33.wmf"/><Relationship Id="rId11" Type="http://schemas.openxmlformats.org/officeDocument/2006/relationships/oleObject" Target="../embeddings/oleObject27.bin"/><Relationship Id="rId10" Type="http://schemas.openxmlformats.org/officeDocument/2006/relationships/image" Target="../media/image32.wmf"/><Relationship Id="rId1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2.xml"/><Relationship Id="rId2" Type="http://schemas.openxmlformats.org/officeDocument/2006/relationships/image" Target="../media/image38.wmf"/><Relationship Id="rId1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4.xml"/><Relationship Id="rId2" Type="http://schemas.openxmlformats.org/officeDocument/2006/relationships/image" Target="../media/image39.wmf"/><Relationship Id="rId1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42.wmf"/><Relationship Id="rId7" Type="http://schemas.openxmlformats.org/officeDocument/2006/relationships/oleObject" Target="../embeddings/oleObject37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1.w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40.wmf"/><Relationship Id="rId11" Type="http://schemas.openxmlformats.org/officeDocument/2006/relationships/vmlDrawing" Target="../drawings/vmlDrawing16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image" Target="../media/image44.w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4" Type="http://schemas.openxmlformats.org/officeDocument/2006/relationships/image" Target="../media/image45.w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40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image" Target="../media/image44.wmf"/><Relationship Id="rId7" Type="http://schemas.openxmlformats.org/officeDocument/2006/relationships/oleObject" Target="../embeddings/oleObject45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43.bin"/><Relationship Id="rId2" Type="http://schemas.openxmlformats.org/officeDocument/2006/relationships/image" Target="../media/image45.wmf"/><Relationship Id="rId11" Type="http://schemas.openxmlformats.org/officeDocument/2006/relationships/vmlDrawing" Target="../drawings/vmlDrawing19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4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w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48.emf"/><Relationship Id="rId1" Type="http://schemas.openxmlformats.org/officeDocument/2006/relationships/oleObject" Target="../embeddings/oleObject46.bin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9.bin"/><Relationship Id="rId3" Type="http://schemas.openxmlformats.org/officeDocument/2006/relationships/image" Target="../media/image48.emf"/><Relationship Id="rId2" Type="http://schemas.openxmlformats.org/officeDocument/2006/relationships/oleObject" Target="../embeddings/oleObject48.bin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50.emf"/><Relationship Id="rId1" Type="http://schemas.openxmlformats.org/officeDocument/2006/relationships/oleObject" Target="../embeddings/oleObject50.bin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2.wmf"/><Relationship Id="rId3" Type="http://schemas.openxmlformats.org/officeDocument/2006/relationships/oleObject" Target="../embeddings/oleObject53.bin"/><Relationship Id="rId2" Type="http://schemas.openxmlformats.org/officeDocument/2006/relationships/image" Target="../media/image51.wmf"/><Relationship Id="rId1" Type="http://schemas.openxmlformats.org/officeDocument/2006/relationships/oleObject" Target="../embeddings/oleObject52.bin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8" Type="http://schemas.openxmlformats.org/officeDocument/2006/relationships/image" Target="../media/image51.wmf"/><Relationship Id="rId7" Type="http://schemas.openxmlformats.org/officeDocument/2006/relationships/oleObject" Target="../embeddings/oleObject57.bin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4.wmf"/><Relationship Id="rId3" Type="http://schemas.openxmlformats.org/officeDocument/2006/relationships/oleObject" Target="../embeddings/oleObject55.bin"/><Relationship Id="rId2" Type="http://schemas.openxmlformats.org/officeDocument/2006/relationships/image" Target="../media/image53.wmf"/><Relationship Id="rId14" Type="http://schemas.openxmlformats.org/officeDocument/2006/relationships/vmlDrawing" Target="../drawings/vmlDrawing24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59.bin"/><Relationship Id="rId10" Type="http://schemas.openxmlformats.org/officeDocument/2006/relationships/image" Target="../media/image52.wmf"/><Relationship Id="rId1" Type="http://schemas.openxmlformats.org/officeDocument/2006/relationships/oleObject" Target="../embeddings/oleObject54.bin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8" Type="http://schemas.openxmlformats.org/officeDocument/2006/relationships/image" Target="../media/image59.wmf"/><Relationship Id="rId7" Type="http://schemas.openxmlformats.org/officeDocument/2006/relationships/oleObject" Target="../embeddings/oleObject63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61.bin"/><Relationship Id="rId21" Type="http://schemas.openxmlformats.org/officeDocument/2006/relationships/vmlDrawing" Target="../drawings/vmlDrawing25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56.wmf"/><Relationship Id="rId19" Type="http://schemas.openxmlformats.org/officeDocument/2006/relationships/tags" Target="../tags/tag52.xml"/><Relationship Id="rId18" Type="http://schemas.openxmlformats.org/officeDocument/2006/relationships/image" Target="../media/image64.wmf"/><Relationship Id="rId17" Type="http://schemas.openxmlformats.org/officeDocument/2006/relationships/oleObject" Target="../embeddings/oleObject68.bin"/><Relationship Id="rId16" Type="http://schemas.openxmlformats.org/officeDocument/2006/relationships/image" Target="../media/image63.wmf"/><Relationship Id="rId15" Type="http://schemas.openxmlformats.org/officeDocument/2006/relationships/oleObject" Target="../embeddings/oleObject67.bin"/><Relationship Id="rId14" Type="http://schemas.openxmlformats.org/officeDocument/2006/relationships/image" Target="../media/image62.wmf"/><Relationship Id="rId13" Type="http://schemas.openxmlformats.org/officeDocument/2006/relationships/oleObject" Target="../embeddings/oleObject66.bin"/><Relationship Id="rId12" Type="http://schemas.openxmlformats.org/officeDocument/2006/relationships/image" Target="../media/image61.wmf"/><Relationship Id="rId11" Type="http://schemas.openxmlformats.org/officeDocument/2006/relationships/oleObject" Target="../embeddings/oleObject65.bin"/><Relationship Id="rId10" Type="http://schemas.openxmlformats.org/officeDocument/2006/relationships/image" Target="../media/image60.wmf"/><Relationship Id="rId1" Type="http://schemas.openxmlformats.org/officeDocument/2006/relationships/oleObject" Target="../embeddings/oleObject60.bin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72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70.bin"/><Relationship Id="rId2" Type="http://schemas.openxmlformats.org/officeDocument/2006/relationships/image" Target="../media/image59.wmf"/><Relationship Id="rId15" Type="http://schemas.openxmlformats.org/officeDocument/2006/relationships/vmlDrawing" Target="../drawings/vmlDrawing26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53.xml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74.bin"/><Relationship Id="rId10" Type="http://schemas.openxmlformats.org/officeDocument/2006/relationships/image" Target="../media/image63.wmf"/><Relationship Id="rId1" Type="http://schemas.openxmlformats.org/officeDocument/2006/relationships/oleObject" Target="../embeddings/oleObject69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6.emf"/><Relationship Id="rId3" Type="http://schemas.openxmlformats.org/officeDocument/2006/relationships/oleObject" Target="../embeddings/oleObject76.bin"/><Relationship Id="rId2" Type="http://schemas.openxmlformats.org/officeDocument/2006/relationships/image" Target="../media/image65.emf"/><Relationship Id="rId1" Type="http://schemas.openxmlformats.org/officeDocument/2006/relationships/oleObject" Target="../embeddings/oleObject75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1.emf"/><Relationship Id="rId1" Type="http://schemas.openxmlformats.org/officeDocument/2006/relationships/oleObject" Target="../embeddings/oleObject77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7.emf"/><Relationship Id="rId1" Type="http://schemas.openxmlformats.org/officeDocument/2006/relationships/oleObject" Target="../embeddings/oleObject78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0.emf"/><Relationship Id="rId3" Type="http://schemas.openxmlformats.org/officeDocument/2006/relationships/oleObject" Target="../embeddings/oleObject80.bin"/><Relationship Id="rId2" Type="http://schemas.openxmlformats.org/officeDocument/2006/relationships/image" Target="../media/image79.emf"/><Relationship Id="rId1" Type="http://schemas.openxmlformats.org/officeDocument/2006/relationships/oleObject" Target="../embeddings/oleObject79.bin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1.emf"/><Relationship Id="rId1" Type="http://schemas.openxmlformats.org/officeDocument/2006/relationships/oleObject" Target="../embeddings/oleObject81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2.emf"/><Relationship Id="rId1" Type="http://schemas.openxmlformats.org/officeDocument/2006/relationships/oleObject" Target="../embeddings/oleObject82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3.emf"/><Relationship Id="rId1" Type="http://schemas.openxmlformats.org/officeDocument/2006/relationships/oleObject" Target="../embeddings/oleObject83.bin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4.wmf"/><Relationship Id="rId1" Type="http://schemas.openxmlformats.org/officeDocument/2006/relationships/oleObject" Target="../embeddings/oleObject84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5.wmf"/><Relationship Id="rId1" Type="http://schemas.openxmlformats.org/officeDocument/2006/relationships/oleObject" Target="../embeddings/oleObject3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6.wmf"/><Relationship Id="rId3" Type="http://schemas.openxmlformats.org/officeDocument/2006/relationships/oleObject" Target="../embeddings/oleObject86.bin"/><Relationship Id="rId2" Type="http://schemas.openxmlformats.org/officeDocument/2006/relationships/image" Target="../media/image85.emf"/><Relationship Id="rId1" Type="http://schemas.openxmlformats.org/officeDocument/2006/relationships/oleObject" Target="../embeddings/oleObject85.bin"/></Relationships>
</file>

<file path=ppt/slides/_rels/slide8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8.wmf"/><Relationship Id="rId3" Type="http://schemas.openxmlformats.org/officeDocument/2006/relationships/oleObject" Target="../embeddings/oleObject88.bin"/><Relationship Id="rId2" Type="http://schemas.openxmlformats.org/officeDocument/2006/relationships/image" Target="../media/image87.emf"/><Relationship Id="rId1" Type="http://schemas.openxmlformats.org/officeDocument/2006/relationships/oleObject" Target="../embeddings/oleObject87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9.emf"/><Relationship Id="rId1" Type="http://schemas.openxmlformats.org/officeDocument/2006/relationships/oleObject" Target="../embeddings/oleObject89.bin"/></Relationships>
</file>

<file path=ppt/slides/_rels/slide8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0.emf"/><Relationship Id="rId1" Type="http://schemas.openxmlformats.org/officeDocument/2006/relationships/oleObject" Target="../embeddings/oleObject90.bin"/></Relationships>
</file>

<file path=ppt/slides/_rels/slide8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9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2.wmf"/><Relationship Id="rId3" Type="http://schemas.openxmlformats.org/officeDocument/2006/relationships/oleObject" Target="../embeddings/oleObject92.bin"/><Relationship Id="rId2" Type="http://schemas.openxmlformats.org/officeDocument/2006/relationships/image" Target="../media/image91.wmf"/><Relationship Id="rId1" Type="http://schemas.openxmlformats.org/officeDocument/2006/relationships/oleObject" Target="../embeddings/oleObject91.bin"/></Relationships>
</file>

<file path=ppt/slides/_rels/slide8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2.wmf"/><Relationship Id="rId3" Type="http://schemas.openxmlformats.org/officeDocument/2006/relationships/oleObject" Target="../embeddings/oleObject94.bin"/><Relationship Id="rId2" Type="http://schemas.openxmlformats.org/officeDocument/2006/relationships/image" Target="../media/image91.wmf"/><Relationship Id="rId1" Type="http://schemas.openxmlformats.org/officeDocument/2006/relationships/oleObject" Target="../embeddings/oleObject93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6.bin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3.wmf"/><Relationship Id="rId1" Type="http://schemas.openxmlformats.org/officeDocument/2006/relationships/oleObject" Target="../embeddings/oleObject95.bin"/></Relationships>
</file>

<file path=ppt/slides/_rels/slide9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4.wmf"/><Relationship Id="rId1" Type="http://schemas.openxmlformats.org/officeDocument/2006/relationships/oleObject" Target="../embeddings/oleObject96.bin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6.wmf"/><Relationship Id="rId3" Type="http://schemas.openxmlformats.org/officeDocument/2006/relationships/oleObject" Target="../embeddings/oleObject98.bin"/><Relationship Id="rId2" Type="http://schemas.openxmlformats.org/officeDocument/2006/relationships/image" Target="../media/image95.emf"/><Relationship Id="rId1" Type="http://schemas.openxmlformats.org/officeDocument/2006/relationships/oleObject" Target="../embeddings/oleObject97.bin"/></Relationships>
</file>

<file path=ppt/slides/_rels/slide9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8.wmf"/><Relationship Id="rId3" Type="http://schemas.openxmlformats.org/officeDocument/2006/relationships/oleObject" Target="../embeddings/oleObject100.bin"/><Relationship Id="rId2" Type="http://schemas.openxmlformats.org/officeDocument/2006/relationships/image" Target="../media/image97.emf"/><Relationship Id="rId1" Type="http://schemas.openxmlformats.org/officeDocument/2006/relationships/oleObject" Target="../embeddings/oleObject99.bin"/></Relationships>
</file>

<file path=ppt/slides/_rels/slide95.xml.rels><?xml version="1.0" encoding="UTF-8" standalone="yes"?>
<Relationships xmlns="http://schemas.openxmlformats.org/package/2006/relationships"><Relationship Id="rId9" Type="http://schemas.openxmlformats.org/officeDocument/2006/relationships/customXml" Target="../ink/ink3.xml"/><Relationship Id="rId8" Type="http://schemas.openxmlformats.org/officeDocument/2006/relationships/image" Target="../media/image102.png"/><Relationship Id="rId7" Type="http://schemas.openxmlformats.org/officeDocument/2006/relationships/customXml" Target="../ink/ink2.xml"/><Relationship Id="rId6" Type="http://schemas.openxmlformats.org/officeDocument/2006/relationships/image" Target="../media/image101.png"/><Relationship Id="rId5" Type="http://schemas.openxmlformats.org/officeDocument/2006/relationships/customXml" Target="../ink/ink1.xml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102.bin"/><Relationship Id="rId2" Type="http://schemas.openxmlformats.org/officeDocument/2006/relationships/image" Target="../media/image99.emf"/><Relationship Id="rId14" Type="http://schemas.openxmlformats.org/officeDocument/2006/relationships/vmlDrawing" Target="../drawings/vmlDrawing45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04.png"/><Relationship Id="rId11" Type="http://schemas.openxmlformats.org/officeDocument/2006/relationships/customXml" Target="../ink/ink4.xml"/><Relationship Id="rId10" Type="http://schemas.openxmlformats.org/officeDocument/2006/relationships/image" Target="../media/image103.png"/><Relationship Id="rId1" Type="http://schemas.openxmlformats.org/officeDocument/2006/relationships/oleObject" Target="../embeddings/oleObject101.bin"/></Relationships>
</file>

<file path=ppt/slides/_rels/slide9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6.wmf"/><Relationship Id="rId3" Type="http://schemas.openxmlformats.org/officeDocument/2006/relationships/oleObject" Target="../embeddings/oleObject104.bin"/><Relationship Id="rId2" Type="http://schemas.openxmlformats.org/officeDocument/2006/relationships/image" Target="../media/image105.emf"/><Relationship Id="rId1" Type="http://schemas.openxmlformats.org/officeDocument/2006/relationships/oleObject" Target="../embeddings/oleObject103.bin"/></Relationships>
</file>

<file path=ppt/slides/_rels/slide9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7.emf"/><Relationship Id="rId1" Type="http://schemas.openxmlformats.org/officeDocument/2006/relationships/oleObject" Target="../embeddings/oleObject105.bin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8.emf"/><Relationship Id="rId1" Type="http://schemas.openxmlformats.org/officeDocument/2006/relationships/oleObject" Target="../embeddings/oleObject10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3411" name="Rectangle 3"/>
          <p:cNvSpPr/>
          <p:nvPr/>
        </p:nvSpPr>
        <p:spPr>
          <a:xfrm>
            <a:off x="1692275" y="2636838"/>
            <a:ext cx="62896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8.2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时序电路的分析与设计方法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3412" name="Rectangle 4"/>
          <p:cNvSpPr/>
          <p:nvPr/>
        </p:nvSpPr>
        <p:spPr>
          <a:xfrm>
            <a:off x="1664335" y="1824038"/>
            <a:ext cx="62023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en-US" altLang="zh-CN" sz="32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3413" name="Rectangle 5"/>
          <p:cNvSpPr/>
          <p:nvPr/>
        </p:nvSpPr>
        <p:spPr>
          <a:xfrm>
            <a:off x="1692275" y="3501708"/>
            <a:ext cx="253174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8.3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计数器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3414" name="Rectangle 6"/>
          <p:cNvSpPr/>
          <p:nvPr/>
        </p:nvSpPr>
        <p:spPr>
          <a:xfrm>
            <a:off x="1691958" y="4366260"/>
            <a:ext cx="33483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8.4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移位寄存器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3415" name="Rectangle 7"/>
          <p:cNvSpPr/>
          <p:nvPr/>
        </p:nvSpPr>
        <p:spPr>
          <a:xfrm>
            <a:off x="1691958" y="5229543"/>
            <a:ext cx="66147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8.5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中规模时序逻辑器件综合应用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912787" y="0"/>
            <a:ext cx="7345363" cy="1322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p>
            <a:pPr algn="ctr" eaLnBrk="0" hangingPunct="0"/>
            <a:r>
              <a:rPr kumimoji="1" lang="zh-CN" altLang="en-US" sz="36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kumimoji="1" lang="zh-CN" altLang="en-US" sz="3600" b="1" dirty="0">
              <a:solidFill>
                <a:srgbClr val="FF00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/>
            <a:r>
              <a:rPr kumimoji="1" lang="zh-CN" altLang="en-US" sz="44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第八章  </a:t>
            </a:r>
            <a:r>
              <a:rPr lang="zh-CN" altLang="en-US" sz="4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时序逻辑电路</a:t>
            </a:r>
            <a:endParaRPr kumimoji="1" lang="zh-CN" altLang="en-US" sz="4400" b="1" dirty="0">
              <a:solidFill>
                <a:srgbClr val="FF00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/>
      <p:bldP spid="273412" grpId="0"/>
      <p:bldP spid="273413" grpId="0"/>
      <p:bldP spid="273414" grpId="0"/>
      <p:bldP spid="2734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对象 2"/>
          <p:cNvGraphicFramePr/>
          <p:nvPr/>
        </p:nvGraphicFramePr>
        <p:xfrm>
          <a:off x="829945" y="1647825"/>
          <a:ext cx="7284085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6838950" imgH="4273550" progId="Paint.Picture">
                  <p:embed/>
                </p:oleObj>
              </mc:Choice>
              <mc:Fallback>
                <p:oleObj name="" r:id="rId1" imgW="6838950" imgH="42735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9945" y="1647825"/>
                        <a:ext cx="7284085" cy="499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427" name="Text Box 35"/>
          <p:cNvSpPr txBox="1"/>
          <p:nvPr/>
        </p:nvSpPr>
        <p:spPr>
          <a:xfrm>
            <a:off x="476250" y="1010603"/>
            <a:ext cx="58293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开关防抖动电路</a:t>
            </a:r>
            <a:endParaRPr lang="zh-CN" altLang="en-US" sz="2800" b="1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8.1.1 R-S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Text Box 35"/>
          <p:cNvSpPr txBox="1"/>
          <p:nvPr/>
        </p:nvSpPr>
        <p:spPr>
          <a:xfrm>
            <a:off x="5261610" y="261620"/>
            <a:ext cx="3907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基本的</a:t>
            </a: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R-S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2800" b="1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4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27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>
            <a:spLocks noGrp="1"/>
          </p:cNvSpPr>
          <p:nvPr>
            <p:ph type="title" idx="4294967295"/>
          </p:nvPr>
        </p:nvSpPr>
        <p:spPr>
          <a:xfrm>
            <a:off x="0" y="1059180"/>
            <a:ext cx="4218940" cy="521970"/>
          </a:xfrm>
        </p:spPr>
        <p:txBody>
          <a:bodyPr wrap="none" lIns="91440" tIns="45720" rIns="91440" bIns="45720" anchor="ctr">
            <a:spAutoFit/>
          </a:bodyPr>
          <a:p>
            <a:pPr algn="l" eaLnBrk="1" hangingPunct="1"/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并行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/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串行转换电路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4" name="Rectangle 5"/>
          <p:cNvSpPr/>
          <p:nvPr/>
        </p:nvSpPr>
        <p:spPr>
          <a:xfrm>
            <a:off x="0" y="24653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21188" name="Object 4"/>
          <p:cNvGraphicFramePr/>
          <p:nvPr/>
        </p:nvGraphicFramePr>
        <p:xfrm>
          <a:off x="1835150" y="1693863"/>
          <a:ext cx="4451350" cy="501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2124710" imgH="2393315" progId="Visio.Drawing.11">
                  <p:embed/>
                </p:oleObj>
              </mc:Choice>
              <mc:Fallback>
                <p:oleObj name="" r:id="rId1" imgW="2124710" imgH="2393315" progId="Visio.Drawing.11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5150" y="1693863"/>
                        <a:ext cx="4451350" cy="5018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" name="Rectangle 2"/>
          <p:cNvSpPr/>
          <p:nvPr/>
        </p:nvSpPr>
        <p:spPr>
          <a:xfrm>
            <a:off x="420370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3234" name="Rectangle 2"/>
          <p:cNvSpPr>
            <a:spLocks noGrp="1"/>
          </p:cNvSpPr>
          <p:nvPr>
            <p:ph type="title" idx="4294967295"/>
          </p:nvPr>
        </p:nvSpPr>
        <p:spPr>
          <a:xfrm>
            <a:off x="0" y="1059180"/>
            <a:ext cx="8227695" cy="521970"/>
          </a:xfrm>
        </p:spPr>
        <p:txBody>
          <a:bodyPr wrap="square" lIns="91440" tIns="45720" rIns="91440" bIns="45720" anchor="ctr">
            <a:spAutoFit/>
          </a:bodyPr>
          <a:p>
            <a:pPr algn="l" eaLnBrk="1" hangingPunct="1"/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序列检测与产生（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11011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58" name="Rectangle 5"/>
          <p:cNvSpPr/>
          <p:nvPr/>
        </p:nvSpPr>
        <p:spPr>
          <a:xfrm>
            <a:off x="0" y="268446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23236" name="Object 4"/>
          <p:cNvGraphicFramePr/>
          <p:nvPr/>
        </p:nvGraphicFramePr>
        <p:xfrm>
          <a:off x="790258" y="1686560"/>
          <a:ext cx="4213225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2223135" imgH="2044065" progId="Visio.Drawing.11">
                  <p:embed/>
                </p:oleObj>
              </mc:Choice>
              <mc:Fallback>
                <p:oleObj name="" r:id="rId1" imgW="2223135" imgH="2044065" progId="Visio.Drawing.11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0258" y="1686560"/>
                        <a:ext cx="4213225" cy="3567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8" name="Rectangle 6"/>
          <p:cNvSpPr/>
          <p:nvPr/>
        </p:nvSpPr>
        <p:spPr>
          <a:xfrm>
            <a:off x="1269365" y="5735320"/>
            <a:ext cx="32556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11011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序列检测器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420370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3234" name="Rectangle 2"/>
          <p:cNvSpPr>
            <a:spLocks noGrp="1"/>
          </p:cNvSpPr>
          <p:nvPr>
            <p:ph type="title" idx="4294967295"/>
          </p:nvPr>
        </p:nvSpPr>
        <p:spPr>
          <a:xfrm>
            <a:off x="0" y="915670"/>
            <a:ext cx="8227695" cy="521970"/>
          </a:xfrm>
        </p:spPr>
        <p:txBody>
          <a:bodyPr wrap="square" lIns="91440" tIns="45720" rIns="91440" bIns="45720" anchor="ctr">
            <a:spAutoFit/>
          </a:bodyPr>
          <a:p>
            <a:pPr algn="l" eaLnBrk="1" hangingPunct="1"/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序列检测与产生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58" name="Rectangle 5"/>
          <p:cNvSpPr/>
          <p:nvPr/>
        </p:nvSpPr>
        <p:spPr>
          <a:xfrm>
            <a:off x="0" y="282797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803910" y="1541780"/>
          <a:ext cx="623443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6229350" imgH="2381250" progId="Paint.Picture">
                  <p:embed/>
                </p:oleObj>
              </mc:Choice>
              <mc:Fallback>
                <p:oleObj name="" r:id="rId1" imgW="6229350" imgH="23812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3910" y="1541780"/>
                        <a:ext cx="623443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803910" y="4175125"/>
          <a:ext cx="659638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6330950" imgH="927100" progId="Paint.Picture">
                  <p:embed/>
                </p:oleObj>
              </mc:Choice>
              <mc:Fallback>
                <p:oleObj name="" r:id="rId3" imgW="6330950" imgH="9271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3910" y="4175125"/>
                        <a:ext cx="659638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" name="Rectangle 2"/>
          <p:cNvSpPr/>
          <p:nvPr/>
        </p:nvSpPr>
        <p:spPr>
          <a:xfrm>
            <a:off x="420370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4258" name="Rectangle 2"/>
          <p:cNvSpPr>
            <a:spLocks noGrp="1"/>
          </p:cNvSpPr>
          <p:nvPr>
            <p:ph type="title" idx="4294967295"/>
          </p:nvPr>
        </p:nvSpPr>
        <p:spPr>
          <a:xfrm>
            <a:off x="0" y="1130935"/>
            <a:ext cx="3209925" cy="521970"/>
          </a:xfrm>
        </p:spPr>
        <p:txBody>
          <a:bodyPr wrap="none" lIns="91440" tIns="45720" rIns="91440" bIns="45720" anchor="ctr">
            <a:spAutoFit/>
          </a:bodyPr>
          <a:p>
            <a:pPr algn="l" eaLnBrk="1" hangingPunct="1"/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4.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其他应用电路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2" name="Rectangle 5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24260" name="Object 4"/>
          <p:cNvGraphicFramePr/>
          <p:nvPr/>
        </p:nvGraphicFramePr>
        <p:xfrm>
          <a:off x="366078" y="1516063"/>
          <a:ext cx="841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3916680" imgH="1447165" progId="Visio.Drawing.11">
                  <p:embed/>
                </p:oleObj>
              </mc:Choice>
              <mc:Fallback>
                <p:oleObj name="" r:id="rId1" imgW="3916680" imgH="1447165" progId="Visio.Drawing.11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6078" y="1516063"/>
                        <a:ext cx="8410575" cy="342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2" name="Rectangle 6"/>
          <p:cNvSpPr/>
          <p:nvPr/>
        </p:nvSpPr>
        <p:spPr>
          <a:xfrm>
            <a:off x="1164273" y="5200809"/>
            <a:ext cx="3230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可逆循环彩灯控制电路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420370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6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5"/>
          <p:cNvSpPr/>
          <p:nvPr/>
        </p:nvSpPr>
        <p:spPr>
          <a:xfrm>
            <a:off x="0" y="23876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25284" name="Object 4"/>
          <p:cNvGraphicFramePr/>
          <p:nvPr/>
        </p:nvGraphicFramePr>
        <p:xfrm>
          <a:off x="324168" y="718185"/>
          <a:ext cx="8315325" cy="313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4419600" imgH="1658620" progId="Visio.Drawing.11">
                  <p:embed/>
                </p:oleObj>
              </mc:Choice>
              <mc:Fallback>
                <p:oleObj name="" r:id="rId1" imgW="4419600" imgH="1658620" progId="Visio.Drawing.11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4168" y="718185"/>
                        <a:ext cx="8315325" cy="3138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6" name="Rectangle 6"/>
          <p:cNvSpPr/>
          <p:nvPr/>
        </p:nvSpPr>
        <p:spPr>
          <a:xfrm>
            <a:off x="740728" y="4157187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交通灯控制电路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420370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5"/>
          <p:cNvSpPr/>
          <p:nvPr/>
        </p:nvSpPr>
        <p:spPr>
          <a:xfrm>
            <a:off x="0" y="23876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25284" name="Object 4"/>
          <p:cNvGraphicFramePr/>
          <p:nvPr/>
        </p:nvGraphicFramePr>
        <p:xfrm>
          <a:off x="293053" y="0"/>
          <a:ext cx="8315325" cy="313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4419600" imgH="1658620" progId="Visio.Drawing.11">
                  <p:embed/>
                </p:oleObj>
              </mc:Choice>
              <mc:Fallback>
                <p:oleObj name="" r:id="rId1" imgW="4419600" imgH="1658620" progId="Visio.Drawing.11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3053" y="0"/>
                        <a:ext cx="8315325" cy="3138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3513455" y="3281045"/>
          <a:ext cx="4598670" cy="31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4356100" imgH="2978150" progId="Paint.Picture">
                  <p:embed/>
                </p:oleObj>
              </mc:Choice>
              <mc:Fallback>
                <p:oleObj name="" r:id="rId3" imgW="4356100" imgH="29781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3455" y="3281045"/>
                        <a:ext cx="4598670" cy="3140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/>
          </p:cNvSpPr>
          <p:nvPr/>
        </p:nvSpPr>
        <p:spPr>
          <a:xfrm>
            <a:off x="468303" y="189545"/>
            <a:ext cx="8540750" cy="1142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200" b="1" kern="1200" dirty="0">
                <a:ln w="12700">
                  <a:solidFill>
                    <a:schemeClr val="bg1">
                      <a:alpha val="75000"/>
                    </a:schemeClr>
                  </a:solidFill>
                </a:ln>
                <a:solidFill>
                  <a:srgbClr val="382E77"/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838200" indent="-838200" algn="l" eaLnBrk="1" fontAlgn="base" hangingPunct="1"/>
            <a:r>
              <a:rPr lang="zh-CN" altLang="en-US" sz="4000" b="1" i="1" strike="noStrike" noProof="1" dirty="0"/>
              <a:t>作业</a:t>
            </a:r>
            <a:br>
              <a:rPr lang="zh-CN" altLang="en-US" sz="4000" b="1" i="1" dirty="0"/>
            </a:br>
            <a:endParaRPr lang="zh-CN" altLang="en-US" sz="4000" b="1" i="1" strike="noStrike" noProof="1" dirty="0"/>
          </a:p>
        </p:txBody>
      </p:sp>
      <p:sp>
        <p:nvSpPr>
          <p:cNvPr id="117762" name="Rectangle 3"/>
          <p:cNvSpPr>
            <a:spLocks noGrp="1"/>
          </p:cNvSpPr>
          <p:nvPr/>
        </p:nvSpPr>
        <p:spPr>
          <a:xfrm>
            <a:off x="457200" y="1600200"/>
            <a:ext cx="8229600" cy="32686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>
            <a:lvl1pPr marL="0" indent="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1pPr>
            <a:lvl2pPr marL="457200" indent="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2000" kern="1200">
                <a:solidFill>
                  <a:schemeClr val="tx1"/>
                </a:solidFill>
                <a:latin typeface="幼圆" panose="02010509060101010101" pitchFamily="49" charset="-122"/>
                <a:ea typeface="黑体" panose="02010609060101010101" pitchFamily="2" charset="-122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必做：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第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八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章课后习题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8-1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，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8-2，8-6，8-7，8-10，8-13，</a:t>
            </a:r>
            <a:r>
              <a:rPr 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8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-16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，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8-18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8-20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）</a:t>
            </a:r>
            <a:endParaRPr lang="en-US" altLang="zh-CN" sz="2800" b="1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endParaRPr lang="en-US" altLang="zh-CN" sz="2800" b="1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endParaRPr lang="en-US" altLang="zh-CN" sz="2800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 Box 2"/>
          <p:cNvSpPr txBox="1"/>
          <p:nvPr/>
        </p:nvSpPr>
        <p:spPr>
          <a:xfrm>
            <a:off x="478790" y="1021081"/>
            <a:ext cx="68345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钟控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R-S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触发器（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时钟控制，电平触发）</a:t>
            </a:r>
            <a:endParaRPr lang="zh-CN" altLang="en-US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8" name="Group 58"/>
          <p:cNvGrpSpPr/>
          <p:nvPr/>
        </p:nvGrpSpPr>
        <p:grpSpPr>
          <a:xfrm>
            <a:off x="4216083" y="5502910"/>
            <a:ext cx="4848225" cy="1201738"/>
            <a:chOff x="746" y="3527"/>
            <a:chExt cx="3909" cy="757"/>
          </a:xfrm>
        </p:grpSpPr>
        <p:sp>
          <p:nvSpPr>
            <p:cNvPr id="16442" name="Rectangle 59"/>
            <p:cNvSpPr/>
            <p:nvPr/>
          </p:nvSpPr>
          <p:spPr>
            <a:xfrm>
              <a:off x="746" y="3527"/>
              <a:ext cx="3909" cy="75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43" name="Text Box 60"/>
            <p:cNvSpPr txBox="1"/>
            <p:nvPr/>
          </p:nvSpPr>
          <p:spPr>
            <a:xfrm>
              <a:off x="896" y="3599"/>
              <a:ext cx="1622" cy="6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CP: 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时钟脉冲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(Clock Pulse</a:t>
              </a:r>
              <a:r>
                <a:rPr lang="en-US" altLang="zh-CN" sz="2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)</a:t>
              </a:r>
              <a:endPara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6444" name="Text Box 61"/>
            <p:cNvSpPr txBox="1"/>
            <p:nvPr/>
          </p:nvSpPr>
          <p:spPr>
            <a:xfrm>
              <a:off x="4204" y="3662"/>
              <a:ext cx="22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 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6445" name="Group 62"/>
            <p:cNvGrpSpPr/>
            <p:nvPr/>
          </p:nvGrpSpPr>
          <p:grpSpPr>
            <a:xfrm>
              <a:off x="2544" y="3792"/>
              <a:ext cx="1992" cy="336"/>
              <a:chOff x="2544" y="3792"/>
              <a:chExt cx="1992" cy="336"/>
            </a:xfrm>
          </p:grpSpPr>
          <p:grpSp>
            <p:nvGrpSpPr>
              <p:cNvPr id="16446" name="Group 63"/>
              <p:cNvGrpSpPr/>
              <p:nvPr/>
            </p:nvGrpSpPr>
            <p:grpSpPr>
              <a:xfrm>
                <a:off x="2544" y="3798"/>
                <a:ext cx="600" cy="330"/>
                <a:chOff x="2544" y="3798"/>
                <a:chExt cx="600" cy="330"/>
              </a:xfrm>
            </p:grpSpPr>
            <p:sp>
              <p:nvSpPr>
                <p:cNvPr id="16447" name="Line 64"/>
                <p:cNvSpPr/>
                <p:nvPr/>
              </p:nvSpPr>
              <p:spPr>
                <a:xfrm>
                  <a:off x="2544" y="4128"/>
                  <a:ext cx="270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48" name="Line 65"/>
                <p:cNvSpPr/>
                <p:nvPr/>
              </p:nvSpPr>
              <p:spPr>
                <a:xfrm flipV="1">
                  <a:off x="2808" y="3798"/>
                  <a:ext cx="0" cy="33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49" name="Line 66"/>
                <p:cNvSpPr/>
                <p:nvPr/>
              </p:nvSpPr>
              <p:spPr>
                <a:xfrm>
                  <a:off x="2808" y="3804"/>
                  <a:ext cx="336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50" name="Line 67"/>
                <p:cNvSpPr/>
                <p:nvPr/>
              </p:nvSpPr>
              <p:spPr>
                <a:xfrm>
                  <a:off x="3138" y="3804"/>
                  <a:ext cx="0" cy="324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451" name="Group 68"/>
              <p:cNvGrpSpPr/>
              <p:nvPr/>
            </p:nvGrpSpPr>
            <p:grpSpPr>
              <a:xfrm>
                <a:off x="3138" y="3798"/>
                <a:ext cx="600" cy="330"/>
                <a:chOff x="2544" y="3798"/>
                <a:chExt cx="600" cy="330"/>
              </a:xfrm>
            </p:grpSpPr>
            <p:sp>
              <p:nvSpPr>
                <p:cNvPr id="16452" name="Line 69"/>
                <p:cNvSpPr/>
                <p:nvPr/>
              </p:nvSpPr>
              <p:spPr>
                <a:xfrm>
                  <a:off x="2544" y="4128"/>
                  <a:ext cx="270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53" name="Line 70"/>
                <p:cNvSpPr/>
                <p:nvPr/>
              </p:nvSpPr>
              <p:spPr>
                <a:xfrm flipV="1">
                  <a:off x="2808" y="3798"/>
                  <a:ext cx="0" cy="33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54" name="Line 71"/>
                <p:cNvSpPr/>
                <p:nvPr/>
              </p:nvSpPr>
              <p:spPr>
                <a:xfrm>
                  <a:off x="2808" y="3804"/>
                  <a:ext cx="336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55" name="Line 72"/>
                <p:cNvSpPr/>
                <p:nvPr/>
              </p:nvSpPr>
              <p:spPr>
                <a:xfrm>
                  <a:off x="3138" y="3804"/>
                  <a:ext cx="0" cy="324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456" name="Group 73"/>
              <p:cNvGrpSpPr/>
              <p:nvPr/>
            </p:nvGrpSpPr>
            <p:grpSpPr>
              <a:xfrm>
                <a:off x="3738" y="3792"/>
                <a:ext cx="600" cy="330"/>
                <a:chOff x="2544" y="3798"/>
                <a:chExt cx="600" cy="330"/>
              </a:xfrm>
            </p:grpSpPr>
            <p:sp>
              <p:nvSpPr>
                <p:cNvPr id="16457" name="Line 74"/>
                <p:cNvSpPr/>
                <p:nvPr/>
              </p:nvSpPr>
              <p:spPr>
                <a:xfrm>
                  <a:off x="2544" y="4128"/>
                  <a:ext cx="270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58" name="Line 75"/>
                <p:cNvSpPr/>
                <p:nvPr/>
              </p:nvSpPr>
              <p:spPr>
                <a:xfrm flipV="1">
                  <a:off x="2808" y="3798"/>
                  <a:ext cx="0" cy="33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59" name="Line 76"/>
                <p:cNvSpPr/>
                <p:nvPr/>
              </p:nvSpPr>
              <p:spPr>
                <a:xfrm>
                  <a:off x="2808" y="3804"/>
                  <a:ext cx="336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60" name="Line 77"/>
                <p:cNvSpPr/>
                <p:nvPr/>
              </p:nvSpPr>
              <p:spPr>
                <a:xfrm>
                  <a:off x="3138" y="3804"/>
                  <a:ext cx="0" cy="324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6461" name="Line 78"/>
              <p:cNvSpPr/>
              <p:nvPr/>
            </p:nvSpPr>
            <p:spPr>
              <a:xfrm>
                <a:off x="4332" y="4116"/>
                <a:ext cx="204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19567" name="Text Box 79"/>
          <p:cNvSpPr txBox="1"/>
          <p:nvPr/>
        </p:nvSpPr>
        <p:spPr>
          <a:xfrm>
            <a:off x="4913313" y="2907507"/>
            <a:ext cx="2274887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控制端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8.1.1 R-S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5750" y="1717358"/>
            <a:ext cx="4017645" cy="4500562"/>
            <a:chOff x="450" y="2705"/>
            <a:chExt cx="6327" cy="7087"/>
          </a:xfrm>
        </p:grpSpPr>
        <p:grpSp>
          <p:nvGrpSpPr>
            <p:cNvPr id="2" name="Group 3"/>
            <p:cNvGrpSpPr/>
            <p:nvPr/>
          </p:nvGrpSpPr>
          <p:grpSpPr>
            <a:xfrm>
              <a:off x="450" y="2705"/>
              <a:ext cx="6295" cy="7087"/>
              <a:chOff x="341" y="665"/>
              <a:chExt cx="2518" cy="2939"/>
            </a:xfrm>
          </p:grpSpPr>
          <p:sp>
            <p:nvSpPr>
              <p:cNvPr id="16387" name="Rectangle 4"/>
              <p:cNvSpPr/>
              <p:nvPr/>
            </p:nvSpPr>
            <p:spPr>
              <a:xfrm>
                <a:off x="341" y="665"/>
                <a:ext cx="2513" cy="2482"/>
              </a:xfrm>
              <a:prstGeom prst="rect">
                <a:avLst/>
              </a:prstGeom>
              <a:noFill/>
              <a:ln w="28575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6388" name="Group 5"/>
              <p:cNvGrpSpPr/>
              <p:nvPr/>
            </p:nvGrpSpPr>
            <p:grpSpPr>
              <a:xfrm>
                <a:off x="388" y="800"/>
                <a:ext cx="2471" cy="2804"/>
                <a:chOff x="388" y="800"/>
                <a:chExt cx="2471" cy="2804"/>
              </a:xfrm>
            </p:grpSpPr>
            <p:sp>
              <p:nvSpPr>
                <p:cNvPr id="16389" name="Rectangle 6"/>
                <p:cNvSpPr/>
                <p:nvPr/>
              </p:nvSpPr>
              <p:spPr>
                <a:xfrm>
                  <a:off x="444" y="800"/>
                  <a:ext cx="2308" cy="14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6390" name="Group 7"/>
                <p:cNvGrpSpPr/>
                <p:nvPr/>
              </p:nvGrpSpPr>
              <p:grpSpPr>
                <a:xfrm>
                  <a:off x="899" y="1188"/>
                  <a:ext cx="399" cy="1226"/>
                  <a:chOff x="938" y="2087"/>
                  <a:chExt cx="399" cy="1226"/>
                </a:xfrm>
              </p:grpSpPr>
              <p:sp>
                <p:nvSpPr>
                  <p:cNvPr id="16391" name="Line 8"/>
                  <p:cNvSpPr/>
                  <p:nvPr/>
                </p:nvSpPr>
                <p:spPr>
                  <a:xfrm rot="-5400000">
                    <a:off x="1166" y="2821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92" name="Rectangle 9"/>
                  <p:cNvSpPr/>
                  <p:nvPr/>
                </p:nvSpPr>
                <p:spPr>
                  <a:xfrm rot="-5400000">
                    <a:off x="1001" y="2375"/>
                    <a:ext cx="272" cy="399"/>
                  </a:xfrm>
                  <a:prstGeom prst="rect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93" name="Oval 10"/>
                  <p:cNvSpPr/>
                  <p:nvPr/>
                </p:nvSpPr>
                <p:spPr>
                  <a:xfrm rot="-5400000">
                    <a:off x="1072" y="2330"/>
                    <a:ext cx="109" cy="109"/>
                  </a:xfrm>
                  <a:prstGeom prst="ellipse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94" name="Line 11"/>
                  <p:cNvSpPr/>
                  <p:nvPr/>
                </p:nvSpPr>
                <p:spPr>
                  <a:xfrm rot="-5400000" flipV="1">
                    <a:off x="696" y="3011"/>
                    <a:ext cx="603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95" name="Line 12"/>
                  <p:cNvSpPr/>
                  <p:nvPr/>
                </p:nvSpPr>
                <p:spPr>
                  <a:xfrm rot="-5400000">
                    <a:off x="1005" y="2205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96" name="Text Box 13"/>
                  <p:cNvSpPr txBox="1"/>
                  <p:nvPr/>
                </p:nvSpPr>
                <p:spPr>
                  <a:xfrm>
                    <a:off x="997" y="2410"/>
                    <a:ext cx="292" cy="3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&amp;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6397" name="Line 14"/>
                <p:cNvSpPr/>
                <p:nvPr/>
              </p:nvSpPr>
              <p:spPr>
                <a:xfrm>
                  <a:off x="1252" y="2037"/>
                  <a:ext cx="191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98" name="Line 15"/>
                <p:cNvSpPr/>
                <p:nvPr/>
              </p:nvSpPr>
              <p:spPr>
                <a:xfrm>
                  <a:off x="1088" y="1311"/>
                  <a:ext cx="32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99" name="Line 16"/>
                <p:cNvSpPr/>
                <p:nvPr/>
              </p:nvSpPr>
              <p:spPr>
                <a:xfrm rot="-5400000" flipV="1">
                  <a:off x="2089" y="2012"/>
                  <a:ext cx="428" cy="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0" name="Rectangle 17"/>
                <p:cNvSpPr/>
                <p:nvPr/>
              </p:nvSpPr>
              <p:spPr>
                <a:xfrm rot="-5400000">
                  <a:off x="2018" y="1471"/>
                  <a:ext cx="272" cy="399"/>
                </a:xfrm>
                <a:prstGeom prst="rect">
                  <a:avLst/>
                </a:prstGeom>
                <a:solidFill>
                  <a:srgbClr val="66FFFF"/>
                </a:solidFill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1" name="Oval 18"/>
                <p:cNvSpPr/>
                <p:nvPr/>
              </p:nvSpPr>
              <p:spPr>
                <a:xfrm rot="-5400000">
                  <a:off x="2089" y="1426"/>
                  <a:ext cx="109" cy="109"/>
                </a:xfrm>
                <a:prstGeom prst="ellipse">
                  <a:avLst/>
                </a:prstGeom>
                <a:solidFill>
                  <a:srgbClr val="66FFFF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2" name="Line 19"/>
                <p:cNvSpPr/>
                <p:nvPr/>
              </p:nvSpPr>
              <p:spPr>
                <a:xfrm rot="-5400000">
                  <a:off x="1895" y="1923"/>
                  <a:ext cx="23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3" name="Line 20"/>
                <p:cNvSpPr/>
                <p:nvPr/>
              </p:nvSpPr>
              <p:spPr>
                <a:xfrm rot="-5400000">
                  <a:off x="2022" y="1301"/>
                  <a:ext cx="23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4" name="Text Box 21"/>
                <p:cNvSpPr txBox="1"/>
                <p:nvPr/>
              </p:nvSpPr>
              <p:spPr>
                <a:xfrm>
                  <a:off x="2014" y="1506"/>
                  <a:ext cx="292" cy="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&amp;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05" name="Line 22"/>
                <p:cNvSpPr/>
                <p:nvPr/>
              </p:nvSpPr>
              <p:spPr>
                <a:xfrm flipV="1">
                  <a:off x="1820" y="2037"/>
                  <a:ext cx="209" cy="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6" name="Line 23"/>
                <p:cNvSpPr/>
                <p:nvPr/>
              </p:nvSpPr>
              <p:spPr>
                <a:xfrm>
                  <a:off x="1810" y="1307"/>
                  <a:ext cx="32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7" name="Line 24"/>
                <p:cNvSpPr/>
                <p:nvPr/>
              </p:nvSpPr>
              <p:spPr>
                <a:xfrm>
                  <a:off x="1397" y="1302"/>
                  <a:ext cx="435" cy="73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8" name="Line 25"/>
                <p:cNvSpPr/>
                <p:nvPr/>
              </p:nvSpPr>
              <p:spPr>
                <a:xfrm flipH="1">
                  <a:off x="1425" y="1304"/>
                  <a:ext cx="387" cy="74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9" name="Oval 26"/>
                <p:cNvSpPr/>
                <p:nvPr/>
              </p:nvSpPr>
              <p:spPr>
                <a:xfrm>
                  <a:off x="1068" y="128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10" name="Oval 27"/>
                <p:cNvSpPr/>
                <p:nvPr/>
              </p:nvSpPr>
              <p:spPr>
                <a:xfrm>
                  <a:off x="2118" y="1288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13" name="Text Box 30"/>
                <p:cNvSpPr txBox="1"/>
                <p:nvPr/>
              </p:nvSpPr>
              <p:spPr>
                <a:xfrm>
                  <a:off x="388" y="1848"/>
                  <a:ext cx="491" cy="3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R</a:t>
                  </a:r>
                  <a:r>
                    <a:rPr lang="en-US" altLang="zh-CN" sz="2800" b="1" baseline="-25000" dirty="0">
                      <a:latin typeface="Times New Roman" panose="02020603050405020304" pitchFamily="18" charset="0"/>
                    </a:rPr>
                    <a:t>D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4" name="Text Box 31"/>
                <p:cNvSpPr txBox="1"/>
                <p:nvPr/>
              </p:nvSpPr>
              <p:spPr>
                <a:xfrm>
                  <a:off x="2368" y="1876"/>
                  <a:ext cx="491" cy="3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S</a:t>
                  </a:r>
                  <a:r>
                    <a:rPr lang="en-US" altLang="zh-CN" sz="2800" b="1" baseline="-25000" dirty="0">
                      <a:latin typeface="Times New Roman" panose="02020603050405020304" pitchFamily="18" charset="0"/>
                    </a:rPr>
                    <a:t>D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6415" name="Group 32"/>
                <p:cNvGrpSpPr/>
                <p:nvPr/>
              </p:nvGrpSpPr>
              <p:grpSpPr>
                <a:xfrm>
                  <a:off x="924" y="884"/>
                  <a:ext cx="391" cy="379"/>
                  <a:chOff x="909" y="1836"/>
                  <a:chExt cx="391" cy="379"/>
                </a:xfrm>
              </p:grpSpPr>
              <p:sp>
                <p:nvSpPr>
                  <p:cNvPr id="16416" name="Text Box 33"/>
                  <p:cNvSpPr txBox="1"/>
                  <p:nvPr/>
                </p:nvSpPr>
                <p:spPr>
                  <a:xfrm>
                    <a:off x="909" y="1836"/>
                    <a:ext cx="391" cy="37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Q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17" name="Line 34"/>
                  <p:cNvSpPr/>
                  <p:nvPr/>
                </p:nvSpPr>
                <p:spPr>
                  <a:xfrm>
                    <a:off x="945" y="1882"/>
                    <a:ext cx="24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418" name="Text Box 35"/>
                <p:cNvSpPr txBox="1"/>
                <p:nvPr/>
              </p:nvSpPr>
              <p:spPr>
                <a:xfrm>
                  <a:off x="1974" y="852"/>
                  <a:ext cx="391" cy="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6419" name="Group 36"/>
                <p:cNvGrpSpPr/>
                <p:nvPr/>
              </p:nvGrpSpPr>
              <p:grpSpPr>
                <a:xfrm>
                  <a:off x="770" y="2413"/>
                  <a:ext cx="399" cy="865"/>
                  <a:chOff x="938" y="2330"/>
                  <a:chExt cx="399" cy="865"/>
                </a:xfrm>
              </p:grpSpPr>
              <p:sp>
                <p:nvSpPr>
                  <p:cNvPr id="16420" name="Line 37"/>
                  <p:cNvSpPr/>
                  <p:nvPr/>
                </p:nvSpPr>
                <p:spPr>
                  <a:xfrm rot="-5400000">
                    <a:off x="1166" y="2821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1" name="Rectangle 38"/>
                  <p:cNvSpPr/>
                  <p:nvPr/>
                </p:nvSpPr>
                <p:spPr>
                  <a:xfrm rot="-5400000">
                    <a:off x="1001" y="2375"/>
                    <a:ext cx="272" cy="399"/>
                  </a:xfrm>
                  <a:prstGeom prst="rect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2" name="Oval 39"/>
                  <p:cNvSpPr/>
                  <p:nvPr/>
                </p:nvSpPr>
                <p:spPr>
                  <a:xfrm rot="-5400000">
                    <a:off x="1072" y="2330"/>
                    <a:ext cx="109" cy="109"/>
                  </a:xfrm>
                  <a:prstGeom prst="ellipse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3" name="Line 40"/>
                  <p:cNvSpPr/>
                  <p:nvPr/>
                </p:nvSpPr>
                <p:spPr>
                  <a:xfrm rot="-5400000">
                    <a:off x="754" y="2951"/>
                    <a:ext cx="486" cy="1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5" name="Text Box 42"/>
                  <p:cNvSpPr txBox="1"/>
                  <p:nvPr/>
                </p:nvSpPr>
                <p:spPr>
                  <a:xfrm>
                    <a:off x="997" y="2410"/>
                    <a:ext cx="292" cy="3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&amp;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426" name="Group 43"/>
                <p:cNvGrpSpPr/>
                <p:nvPr/>
              </p:nvGrpSpPr>
              <p:grpSpPr>
                <a:xfrm>
                  <a:off x="2118" y="2163"/>
                  <a:ext cx="399" cy="1115"/>
                  <a:chOff x="938" y="2087"/>
                  <a:chExt cx="399" cy="1115"/>
                </a:xfrm>
              </p:grpSpPr>
              <p:sp>
                <p:nvSpPr>
                  <p:cNvPr id="16427" name="Line 44"/>
                  <p:cNvSpPr/>
                  <p:nvPr/>
                </p:nvSpPr>
                <p:spPr>
                  <a:xfrm rot="-5400000" flipV="1">
                    <a:off x="1037" y="2950"/>
                    <a:ext cx="499" cy="4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8" name="Rectangle 45"/>
                  <p:cNvSpPr/>
                  <p:nvPr/>
                </p:nvSpPr>
                <p:spPr>
                  <a:xfrm rot="-5400000">
                    <a:off x="1001" y="2375"/>
                    <a:ext cx="272" cy="399"/>
                  </a:xfrm>
                  <a:prstGeom prst="rect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9" name="Oval 46"/>
                  <p:cNvSpPr/>
                  <p:nvPr/>
                </p:nvSpPr>
                <p:spPr>
                  <a:xfrm rot="-5400000">
                    <a:off x="1072" y="2330"/>
                    <a:ext cx="109" cy="109"/>
                  </a:xfrm>
                  <a:prstGeom prst="ellipse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30" name="Line 47"/>
                  <p:cNvSpPr/>
                  <p:nvPr/>
                </p:nvSpPr>
                <p:spPr>
                  <a:xfrm rot="-5400000">
                    <a:off x="878" y="2828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31" name="Line 48"/>
                  <p:cNvSpPr/>
                  <p:nvPr/>
                </p:nvSpPr>
                <p:spPr>
                  <a:xfrm rot="-5400000">
                    <a:off x="1005" y="2205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32" name="Text Box 49"/>
                  <p:cNvSpPr txBox="1"/>
                  <p:nvPr/>
                </p:nvSpPr>
                <p:spPr>
                  <a:xfrm>
                    <a:off x="997" y="2410"/>
                    <a:ext cx="292" cy="3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&amp;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6433" name="Line 50"/>
                <p:cNvSpPr/>
                <p:nvPr/>
              </p:nvSpPr>
              <p:spPr>
                <a:xfrm>
                  <a:off x="1118" y="3018"/>
                  <a:ext cx="1064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34" name="Line 51"/>
                <p:cNvSpPr/>
                <p:nvPr/>
              </p:nvSpPr>
              <p:spPr>
                <a:xfrm>
                  <a:off x="1618" y="3009"/>
                  <a:ext cx="0" cy="228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35" name="Oval 52"/>
                <p:cNvSpPr/>
                <p:nvPr/>
              </p:nvSpPr>
              <p:spPr>
                <a:xfrm>
                  <a:off x="1589" y="3000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37" name="Text Box 54"/>
                <p:cNvSpPr txBox="1"/>
                <p:nvPr/>
              </p:nvSpPr>
              <p:spPr>
                <a:xfrm>
                  <a:off x="688" y="3210"/>
                  <a:ext cx="278" cy="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楷体_GB2312" pitchFamily="49" charset="-122"/>
                    </a:rPr>
                    <a:t>R</a:t>
                  </a:r>
                  <a:endParaRPr lang="en-US" altLang="zh-CN" sz="2800" b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38" name="Text Box 55"/>
                <p:cNvSpPr txBox="1"/>
                <p:nvPr/>
              </p:nvSpPr>
              <p:spPr>
                <a:xfrm>
                  <a:off x="2357" y="3224"/>
                  <a:ext cx="241" cy="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楷体_GB2312" pitchFamily="49" charset="-122"/>
                    </a:rPr>
                    <a:t>S</a:t>
                  </a:r>
                  <a:endParaRPr lang="en-US" altLang="zh-CN" sz="2800" b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39" name="Text Box 56"/>
                <p:cNvSpPr txBox="1"/>
                <p:nvPr/>
              </p:nvSpPr>
              <p:spPr>
                <a:xfrm>
                  <a:off x="1433" y="3211"/>
                  <a:ext cx="415" cy="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楷体_GB2312" pitchFamily="49" charset="-122"/>
                    </a:rPr>
                    <a:t>CP</a:t>
                  </a:r>
                  <a:endParaRPr lang="en-US" altLang="zh-CN" sz="2800" b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</p:grpSp>
        <p:sp>
          <p:nvSpPr>
            <p:cNvPr id="83" name="矩形 82"/>
            <p:cNvSpPr/>
            <p:nvPr/>
          </p:nvSpPr>
          <p:spPr>
            <a:xfrm>
              <a:off x="512" y="2769"/>
              <a:ext cx="6265" cy="3825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Line 32"/>
            <p:cNvSpPr/>
            <p:nvPr/>
          </p:nvSpPr>
          <p:spPr>
            <a:xfrm>
              <a:off x="595" y="5595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" name="Line 32"/>
            <p:cNvSpPr/>
            <p:nvPr/>
          </p:nvSpPr>
          <p:spPr>
            <a:xfrm>
              <a:off x="5541" y="5682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320574" name="Object 62"/>
          <p:cNvGraphicFramePr/>
          <p:nvPr/>
        </p:nvGraphicFramePr>
        <p:xfrm>
          <a:off x="-1475898" y="3877945"/>
          <a:ext cx="16297275" cy="314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7467600" imgH="1438275" progId="Word.Document.8">
                  <p:embed/>
                </p:oleObj>
              </mc:Choice>
              <mc:Fallback>
                <p:oleObj name="" r:id="rId1" imgW="7467600" imgH="1438275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rcRect l="2928" r="3033" b="11987"/>
                      <a:stretch>
                        <a:fillRect/>
                      </a:stretch>
                    </p:blipFill>
                    <p:spPr>
                      <a:xfrm>
                        <a:off x="-1475898" y="3877945"/>
                        <a:ext cx="16297275" cy="31426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3"/>
          <p:cNvGrpSpPr/>
          <p:nvPr/>
        </p:nvGrpSpPr>
        <p:grpSpPr>
          <a:xfrm>
            <a:off x="35243" y="5661025"/>
            <a:ext cx="4605337" cy="538162"/>
            <a:chOff x="710" y="959"/>
            <a:chExt cx="2901" cy="339"/>
          </a:xfrm>
        </p:grpSpPr>
        <p:sp>
          <p:nvSpPr>
            <p:cNvPr id="17471" name="Text Box 64"/>
            <p:cNvSpPr txBox="1"/>
            <p:nvPr/>
          </p:nvSpPr>
          <p:spPr>
            <a:xfrm>
              <a:off x="710" y="959"/>
              <a:ext cx="2830" cy="329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特征方程：</a:t>
              </a:r>
              <a:endPara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7472" name="Text Box 65"/>
            <p:cNvSpPr txBox="1"/>
            <p:nvPr/>
          </p:nvSpPr>
          <p:spPr>
            <a:xfrm>
              <a:off x="1739" y="969"/>
              <a:ext cx="18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4800"/>
                  </a:solidFill>
                  <a:latin typeface="Times New Roman" panose="02020603050405020304" pitchFamily="18" charset="0"/>
                </a:rPr>
                <a:t>  Q</a:t>
              </a:r>
              <a:r>
                <a:rPr lang="en-US" altLang="zh-CN" sz="2800" b="1" baseline="30000" dirty="0">
                  <a:solidFill>
                    <a:srgbClr val="004800"/>
                  </a:solidFill>
                  <a:latin typeface="Times New Roman" panose="02020603050405020304" pitchFamily="18" charset="0"/>
                </a:rPr>
                <a:t>n+1</a:t>
              </a:r>
              <a:r>
                <a:rPr lang="en-US" altLang="zh-CN" sz="2800" b="1" dirty="0">
                  <a:solidFill>
                    <a:srgbClr val="004800"/>
                  </a:solidFill>
                  <a:latin typeface="Times New Roman" panose="02020603050405020304" pitchFamily="18" charset="0"/>
                </a:rPr>
                <a:t> = S + R</a:t>
              </a:r>
              <a:r>
                <a:rPr lang="en-US" altLang="zh-CN" sz="2800" b="1" dirty="0">
                  <a:solidFill>
                    <a:srgbClr val="230B03"/>
                  </a:solidFill>
                  <a:latin typeface="Times New Roman" panose="02020603050405020304" pitchFamily="18" charset="0"/>
                  <a:sym typeface="+mn-ea"/>
                </a:rPr>
                <a:t>·</a:t>
              </a:r>
              <a:r>
                <a:rPr lang="en-US" altLang="zh-CN" sz="2800" b="1" dirty="0">
                  <a:solidFill>
                    <a:srgbClr val="004800"/>
                  </a:solidFill>
                  <a:latin typeface="Times New Roman" panose="02020603050405020304" pitchFamily="18" charset="0"/>
                </a:rPr>
                <a:t>Q</a:t>
              </a:r>
              <a:r>
                <a:rPr lang="en-US" altLang="zh-CN" sz="2800" b="1" baseline="30000" dirty="0">
                  <a:solidFill>
                    <a:srgbClr val="004800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800" b="1" baseline="30000" dirty="0">
                <a:solidFill>
                  <a:srgbClr val="0048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73" name="Line 66"/>
            <p:cNvSpPr/>
            <p:nvPr/>
          </p:nvSpPr>
          <p:spPr>
            <a:xfrm>
              <a:off x="2934" y="1014"/>
              <a:ext cx="133" cy="1"/>
            </a:xfrm>
            <a:prstGeom prst="line">
              <a:avLst/>
            </a:prstGeom>
            <a:ln w="25400" cap="flat" cmpd="sng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20579" name="Text Box 67"/>
          <p:cNvSpPr txBox="1"/>
          <p:nvPr/>
        </p:nvSpPr>
        <p:spPr>
          <a:xfrm>
            <a:off x="36195" y="6338253"/>
            <a:ext cx="34274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约束条件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：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S·R= 0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8.1.1 R-S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5" name="Text Box 2"/>
          <p:cNvSpPr txBox="1"/>
          <p:nvPr/>
        </p:nvSpPr>
        <p:spPr>
          <a:xfrm>
            <a:off x="5716905" y="231776"/>
            <a:ext cx="29019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钟控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R-S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1082358"/>
            <a:ext cx="4139565" cy="4500562"/>
            <a:chOff x="0" y="1688"/>
            <a:chExt cx="6519" cy="7087"/>
          </a:xfrm>
        </p:grpSpPr>
        <p:sp>
          <p:nvSpPr>
            <p:cNvPr id="17411" name="Rectangle 4"/>
            <p:cNvSpPr/>
            <p:nvPr/>
          </p:nvSpPr>
          <p:spPr>
            <a:xfrm>
              <a:off x="0" y="4968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" name="Group 3"/>
            <p:cNvGrpSpPr/>
            <p:nvPr/>
          </p:nvGrpSpPr>
          <p:grpSpPr>
            <a:xfrm>
              <a:off x="224" y="1688"/>
              <a:ext cx="6295" cy="7087"/>
              <a:chOff x="341" y="665"/>
              <a:chExt cx="2518" cy="2939"/>
            </a:xfrm>
          </p:grpSpPr>
          <p:sp>
            <p:nvSpPr>
              <p:cNvPr id="16387" name="Rectangle 4"/>
              <p:cNvSpPr/>
              <p:nvPr/>
            </p:nvSpPr>
            <p:spPr>
              <a:xfrm>
                <a:off x="341" y="665"/>
                <a:ext cx="2513" cy="2482"/>
              </a:xfrm>
              <a:prstGeom prst="rect">
                <a:avLst/>
              </a:prstGeom>
              <a:noFill/>
              <a:ln w="28575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50000"/>
                  </a:spcBef>
                </a:pP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6388" name="Group 5"/>
              <p:cNvGrpSpPr/>
              <p:nvPr/>
            </p:nvGrpSpPr>
            <p:grpSpPr>
              <a:xfrm>
                <a:off x="451" y="801"/>
                <a:ext cx="2408" cy="2803"/>
                <a:chOff x="451" y="801"/>
                <a:chExt cx="2408" cy="2803"/>
              </a:xfrm>
            </p:grpSpPr>
            <p:sp>
              <p:nvSpPr>
                <p:cNvPr id="16389" name="Rectangle 6"/>
                <p:cNvSpPr/>
                <p:nvPr/>
              </p:nvSpPr>
              <p:spPr>
                <a:xfrm>
                  <a:off x="451" y="801"/>
                  <a:ext cx="2308" cy="14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6390" name="Group 7"/>
                <p:cNvGrpSpPr/>
                <p:nvPr/>
              </p:nvGrpSpPr>
              <p:grpSpPr>
                <a:xfrm>
                  <a:off x="899" y="1188"/>
                  <a:ext cx="399" cy="1212"/>
                  <a:chOff x="938" y="2087"/>
                  <a:chExt cx="399" cy="1212"/>
                </a:xfrm>
              </p:grpSpPr>
              <p:sp>
                <p:nvSpPr>
                  <p:cNvPr id="16391" name="Line 8"/>
                  <p:cNvSpPr/>
                  <p:nvPr/>
                </p:nvSpPr>
                <p:spPr>
                  <a:xfrm rot="-5400000">
                    <a:off x="1166" y="2821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92" name="Rectangle 9"/>
                  <p:cNvSpPr/>
                  <p:nvPr/>
                </p:nvSpPr>
                <p:spPr>
                  <a:xfrm rot="-5400000">
                    <a:off x="1001" y="2375"/>
                    <a:ext cx="272" cy="399"/>
                  </a:xfrm>
                  <a:prstGeom prst="rect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93" name="Oval 10"/>
                  <p:cNvSpPr/>
                  <p:nvPr/>
                </p:nvSpPr>
                <p:spPr>
                  <a:xfrm rot="-5400000">
                    <a:off x="1072" y="2330"/>
                    <a:ext cx="109" cy="109"/>
                  </a:xfrm>
                  <a:prstGeom prst="ellipse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94" name="Line 11"/>
                  <p:cNvSpPr/>
                  <p:nvPr/>
                </p:nvSpPr>
                <p:spPr>
                  <a:xfrm rot="-5400000" flipV="1">
                    <a:off x="702" y="3004"/>
                    <a:ext cx="590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95" name="Line 12"/>
                  <p:cNvSpPr/>
                  <p:nvPr/>
                </p:nvSpPr>
                <p:spPr>
                  <a:xfrm rot="-5400000">
                    <a:off x="1005" y="2205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96" name="Text Box 13"/>
                  <p:cNvSpPr txBox="1"/>
                  <p:nvPr/>
                </p:nvSpPr>
                <p:spPr>
                  <a:xfrm>
                    <a:off x="997" y="2410"/>
                    <a:ext cx="292" cy="3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&amp;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6397" name="Line 14"/>
                <p:cNvSpPr/>
                <p:nvPr/>
              </p:nvSpPr>
              <p:spPr>
                <a:xfrm>
                  <a:off x="1252" y="2037"/>
                  <a:ext cx="191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98" name="Line 15"/>
                <p:cNvSpPr/>
                <p:nvPr/>
              </p:nvSpPr>
              <p:spPr>
                <a:xfrm>
                  <a:off x="1088" y="1311"/>
                  <a:ext cx="32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99" name="Line 16"/>
                <p:cNvSpPr/>
                <p:nvPr/>
              </p:nvSpPr>
              <p:spPr>
                <a:xfrm rot="-5400000" flipV="1">
                  <a:off x="2089" y="2012"/>
                  <a:ext cx="428" cy="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0" name="Rectangle 17"/>
                <p:cNvSpPr/>
                <p:nvPr/>
              </p:nvSpPr>
              <p:spPr>
                <a:xfrm rot="-5400000">
                  <a:off x="2018" y="1471"/>
                  <a:ext cx="272" cy="399"/>
                </a:xfrm>
                <a:prstGeom prst="rect">
                  <a:avLst/>
                </a:prstGeom>
                <a:solidFill>
                  <a:srgbClr val="66FFFF"/>
                </a:solidFill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1" name="Oval 18"/>
                <p:cNvSpPr/>
                <p:nvPr/>
              </p:nvSpPr>
              <p:spPr>
                <a:xfrm rot="-5400000">
                  <a:off x="2089" y="1426"/>
                  <a:ext cx="109" cy="109"/>
                </a:xfrm>
                <a:prstGeom prst="ellipse">
                  <a:avLst/>
                </a:prstGeom>
                <a:solidFill>
                  <a:srgbClr val="66FFFF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2" name="Line 19"/>
                <p:cNvSpPr/>
                <p:nvPr/>
              </p:nvSpPr>
              <p:spPr>
                <a:xfrm rot="-5400000">
                  <a:off x="1895" y="1923"/>
                  <a:ext cx="23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3" name="Line 20"/>
                <p:cNvSpPr/>
                <p:nvPr/>
              </p:nvSpPr>
              <p:spPr>
                <a:xfrm rot="-5400000">
                  <a:off x="2022" y="1301"/>
                  <a:ext cx="23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4" name="Text Box 21"/>
                <p:cNvSpPr txBox="1"/>
                <p:nvPr/>
              </p:nvSpPr>
              <p:spPr>
                <a:xfrm>
                  <a:off x="2014" y="1506"/>
                  <a:ext cx="292" cy="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&amp;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05" name="Line 22"/>
                <p:cNvSpPr/>
                <p:nvPr/>
              </p:nvSpPr>
              <p:spPr>
                <a:xfrm flipV="1">
                  <a:off x="1820" y="2037"/>
                  <a:ext cx="209" cy="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6" name="Line 23"/>
                <p:cNvSpPr/>
                <p:nvPr/>
              </p:nvSpPr>
              <p:spPr>
                <a:xfrm>
                  <a:off x="1810" y="1307"/>
                  <a:ext cx="32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7" name="Line 24"/>
                <p:cNvSpPr/>
                <p:nvPr/>
              </p:nvSpPr>
              <p:spPr>
                <a:xfrm>
                  <a:off x="1397" y="1302"/>
                  <a:ext cx="435" cy="73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8" name="Line 25"/>
                <p:cNvSpPr/>
                <p:nvPr/>
              </p:nvSpPr>
              <p:spPr>
                <a:xfrm flipH="1">
                  <a:off x="1425" y="1304"/>
                  <a:ext cx="387" cy="74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9" name="Oval 26"/>
                <p:cNvSpPr/>
                <p:nvPr/>
              </p:nvSpPr>
              <p:spPr>
                <a:xfrm>
                  <a:off x="1068" y="128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10" name="Oval 27"/>
                <p:cNvSpPr/>
                <p:nvPr/>
              </p:nvSpPr>
              <p:spPr>
                <a:xfrm>
                  <a:off x="2118" y="1288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13" name="Text Box 30"/>
                <p:cNvSpPr txBox="1"/>
                <p:nvPr/>
              </p:nvSpPr>
              <p:spPr>
                <a:xfrm>
                  <a:off x="473" y="1848"/>
                  <a:ext cx="404" cy="3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R</a:t>
                  </a:r>
                  <a:r>
                    <a:rPr lang="en-US" altLang="zh-CN" sz="2800" b="1" baseline="-25000" dirty="0">
                      <a:latin typeface="Times New Roman" panose="02020603050405020304" pitchFamily="18" charset="0"/>
                    </a:rPr>
                    <a:t>D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4" name="Text Box 31"/>
                <p:cNvSpPr txBox="1"/>
                <p:nvPr/>
              </p:nvSpPr>
              <p:spPr>
                <a:xfrm>
                  <a:off x="2368" y="1876"/>
                  <a:ext cx="491" cy="3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S</a:t>
                  </a:r>
                  <a:r>
                    <a:rPr lang="en-US" altLang="zh-CN" sz="2800" b="1" baseline="-25000" dirty="0">
                      <a:latin typeface="Times New Roman" panose="02020603050405020304" pitchFamily="18" charset="0"/>
                    </a:rPr>
                    <a:t>D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6415" name="Group 32"/>
                <p:cNvGrpSpPr/>
                <p:nvPr/>
              </p:nvGrpSpPr>
              <p:grpSpPr>
                <a:xfrm>
                  <a:off x="924" y="884"/>
                  <a:ext cx="391" cy="379"/>
                  <a:chOff x="909" y="1836"/>
                  <a:chExt cx="391" cy="379"/>
                </a:xfrm>
              </p:grpSpPr>
              <p:sp>
                <p:nvSpPr>
                  <p:cNvPr id="16416" name="Text Box 33"/>
                  <p:cNvSpPr txBox="1"/>
                  <p:nvPr/>
                </p:nvSpPr>
                <p:spPr>
                  <a:xfrm>
                    <a:off x="909" y="1836"/>
                    <a:ext cx="391" cy="37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Q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17" name="Line 34"/>
                  <p:cNvSpPr/>
                  <p:nvPr/>
                </p:nvSpPr>
                <p:spPr>
                  <a:xfrm>
                    <a:off x="945" y="1882"/>
                    <a:ext cx="24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418" name="Text Box 35"/>
                <p:cNvSpPr txBox="1"/>
                <p:nvPr/>
              </p:nvSpPr>
              <p:spPr>
                <a:xfrm>
                  <a:off x="1974" y="852"/>
                  <a:ext cx="391" cy="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6419" name="Group 36"/>
                <p:cNvGrpSpPr/>
                <p:nvPr/>
              </p:nvGrpSpPr>
              <p:grpSpPr>
                <a:xfrm>
                  <a:off x="770" y="2413"/>
                  <a:ext cx="399" cy="865"/>
                  <a:chOff x="938" y="2330"/>
                  <a:chExt cx="399" cy="865"/>
                </a:xfrm>
              </p:grpSpPr>
              <p:sp>
                <p:nvSpPr>
                  <p:cNvPr id="16420" name="Line 37"/>
                  <p:cNvSpPr/>
                  <p:nvPr/>
                </p:nvSpPr>
                <p:spPr>
                  <a:xfrm rot="-5400000">
                    <a:off x="1166" y="2821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1" name="Rectangle 38"/>
                  <p:cNvSpPr/>
                  <p:nvPr/>
                </p:nvSpPr>
                <p:spPr>
                  <a:xfrm rot="-5400000">
                    <a:off x="1001" y="2375"/>
                    <a:ext cx="272" cy="399"/>
                  </a:xfrm>
                  <a:prstGeom prst="rect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2" name="Oval 39"/>
                  <p:cNvSpPr/>
                  <p:nvPr/>
                </p:nvSpPr>
                <p:spPr>
                  <a:xfrm rot="-5400000">
                    <a:off x="1072" y="2330"/>
                    <a:ext cx="109" cy="109"/>
                  </a:xfrm>
                  <a:prstGeom prst="ellipse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3" name="Line 40"/>
                  <p:cNvSpPr/>
                  <p:nvPr/>
                </p:nvSpPr>
                <p:spPr>
                  <a:xfrm rot="-5400000">
                    <a:off x="754" y="2951"/>
                    <a:ext cx="486" cy="1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5" name="Text Box 42"/>
                  <p:cNvSpPr txBox="1"/>
                  <p:nvPr/>
                </p:nvSpPr>
                <p:spPr>
                  <a:xfrm>
                    <a:off x="997" y="2410"/>
                    <a:ext cx="292" cy="3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&amp;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426" name="Group 43"/>
                <p:cNvGrpSpPr/>
                <p:nvPr/>
              </p:nvGrpSpPr>
              <p:grpSpPr>
                <a:xfrm>
                  <a:off x="2118" y="2163"/>
                  <a:ext cx="399" cy="1115"/>
                  <a:chOff x="938" y="2087"/>
                  <a:chExt cx="399" cy="1115"/>
                </a:xfrm>
              </p:grpSpPr>
              <p:sp>
                <p:nvSpPr>
                  <p:cNvPr id="16427" name="Line 44"/>
                  <p:cNvSpPr/>
                  <p:nvPr/>
                </p:nvSpPr>
                <p:spPr>
                  <a:xfrm rot="-5400000" flipV="1">
                    <a:off x="1037" y="2950"/>
                    <a:ext cx="499" cy="4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8" name="Rectangle 45"/>
                  <p:cNvSpPr/>
                  <p:nvPr/>
                </p:nvSpPr>
                <p:spPr>
                  <a:xfrm rot="-5400000">
                    <a:off x="1001" y="2375"/>
                    <a:ext cx="272" cy="399"/>
                  </a:xfrm>
                  <a:prstGeom prst="rect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29" name="Oval 46"/>
                  <p:cNvSpPr/>
                  <p:nvPr/>
                </p:nvSpPr>
                <p:spPr>
                  <a:xfrm rot="-5400000">
                    <a:off x="1072" y="2330"/>
                    <a:ext cx="109" cy="109"/>
                  </a:xfrm>
                  <a:prstGeom prst="ellipse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30" name="Line 47"/>
                  <p:cNvSpPr/>
                  <p:nvPr/>
                </p:nvSpPr>
                <p:spPr>
                  <a:xfrm rot="-5400000">
                    <a:off x="878" y="2828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31" name="Line 48"/>
                  <p:cNvSpPr/>
                  <p:nvPr/>
                </p:nvSpPr>
                <p:spPr>
                  <a:xfrm rot="-5400000">
                    <a:off x="1005" y="2205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432" name="Text Box 49"/>
                  <p:cNvSpPr txBox="1"/>
                  <p:nvPr/>
                </p:nvSpPr>
                <p:spPr>
                  <a:xfrm>
                    <a:off x="997" y="2410"/>
                    <a:ext cx="292" cy="3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&amp;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6433" name="Line 50"/>
                <p:cNvSpPr/>
                <p:nvPr/>
              </p:nvSpPr>
              <p:spPr>
                <a:xfrm>
                  <a:off x="1118" y="3018"/>
                  <a:ext cx="1064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34" name="Line 51"/>
                <p:cNvSpPr/>
                <p:nvPr/>
              </p:nvSpPr>
              <p:spPr>
                <a:xfrm>
                  <a:off x="1618" y="3009"/>
                  <a:ext cx="0" cy="228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35" name="Oval 52"/>
                <p:cNvSpPr/>
                <p:nvPr/>
              </p:nvSpPr>
              <p:spPr>
                <a:xfrm>
                  <a:off x="1589" y="3000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37" name="Text Box 54"/>
                <p:cNvSpPr txBox="1"/>
                <p:nvPr/>
              </p:nvSpPr>
              <p:spPr>
                <a:xfrm>
                  <a:off x="688" y="3210"/>
                  <a:ext cx="278" cy="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楷体_GB2312" pitchFamily="49" charset="-122"/>
                    </a:rPr>
                    <a:t>R</a:t>
                  </a:r>
                  <a:endParaRPr lang="en-US" altLang="zh-CN" sz="2800" b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38" name="Text Box 55"/>
                <p:cNvSpPr txBox="1"/>
                <p:nvPr/>
              </p:nvSpPr>
              <p:spPr>
                <a:xfrm>
                  <a:off x="2357" y="3224"/>
                  <a:ext cx="241" cy="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楷体_GB2312" pitchFamily="49" charset="-122"/>
                    </a:rPr>
                    <a:t>S</a:t>
                  </a:r>
                  <a:endParaRPr lang="en-US" altLang="zh-CN" sz="2800" b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39" name="Text Box 56"/>
                <p:cNvSpPr txBox="1"/>
                <p:nvPr/>
              </p:nvSpPr>
              <p:spPr>
                <a:xfrm>
                  <a:off x="1433" y="3211"/>
                  <a:ext cx="415" cy="3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楷体_GB2312" pitchFamily="49" charset="-122"/>
                    </a:rPr>
                    <a:t>CP</a:t>
                  </a:r>
                  <a:endParaRPr lang="en-US" altLang="zh-CN" sz="2800" b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</p:grpSp>
        <p:sp>
          <p:nvSpPr>
            <p:cNvPr id="83" name="矩形 82"/>
            <p:cNvSpPr/>
            <p:nvPr/>
          </p:nvSpPr>
          <p:spPr>
            <a:xfrm>
              <a:off x="225" y="1757"/>
              <a:ext cx="6265" cy="3825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" name="Line 32"/>
            <p:cNvSpPr/>
            <p:nvPr/>
          </p:nvSpPr>
          <p:spPr>
            <a:xfrm>
              <a:off x="708" y="4578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" name="Line 32"/>
            <p:cNvSpPr/>
            <p:nvPr/>
          </p:nvSpPr>
          <p:spPr>
            <a:xfrm>
              <a:off x="5341" y="4691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"/>
          <p:cNvGrpSpPr/>
          <p:nvPr/>
        </p:nvGrpSpPr>
        <p:grpSpPr>
          <a:xfrm>
            <a:off x="4343400" y="1412875"/>
            <a:ext cx="2456815" cy="1943100"/>
            <a:chOff x="324" y="1283"/>
            <a:chExt cx="1629" cy="1548"/>
          </a:xfrm>
        </p:grpSpPr>
        <p:sp>
          <p:nvSpPr>
            <p:cNvPr id="24" name="Rectangle 3"/>
            <p:cNvSpPr/>
            <p:nvPr/>
          </p:nvSpPr>
          <p:spPr>
            <a:xfrm>
              <a:off x="642" y="1283"/>
              <a:ext cx="993" cy="1548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Text Box 4"/>
            <p:cNvSpPr txBox="1"/>
            <p:nvPr/>
          </p:nvSpPr>
          <p:spPr>
            <a:xfrm>
              <a:off x="645" y="2000"/>
              <a:ext cx="504" cy="4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CP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5"/>
            <p:cNvSpPr txBox="1"/>
            <p:nvPr/>
          </p:nvSpPr>
          <p:spPr>
            <a:xfrm>
              <a:off x="1293" y="2111"/>
              <a:ext cx="372" cy="4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Q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7" name="Group 6"/>
            <p:cNvGrpSpPr/>
            <p:nvPr/>
          </p:nvGrpSpPr>
          <p:grpSpPr>
            <a:xfrm>
              <a:off x="1263" y="1514"/>
              <a:ext cx="312" cy="416"/>
              <a:chOff x="828" y="1776"/>
              <a:chExt cx="312" cy="416"/>
            </a:xfrm>
          </p:grpSpPr>
          <p:sp>
            <p:nvSpPr>
              <p:cNvPr id="28" name="Text Box 7"/>
              <p:cNvSpPr txBox="1"/>
              <p:nvPr/>
            </p:nvSpPr>
            <p:spPr>
              <a:xfrm>
                <a:off x="828" y="1776"/>
                <a:ext cx="312" cy="4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</a:rPr>
                  <a:t>Q</a:t>
                </a:r>
                <a:endParaRPr lang="en-US" altLang="zh-CN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Line 8"/>
              <p:cNvSpPr/>
              <p:nvPr/>
            </p:nvSpPr>
            <p:spPr>
              <a:xfrm>
                <a:off x="864" y="1848"/>
                <a:ext cx="18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" name="Oval 9"/>
            <p:cNvSpPr/>
            <p:nvPr/>
          </p:nvSpPr>
          <p:spPr>
            <a:xfrm>
              <a:off x="1617" y="1595"/>
              <a:ext cx="101" cy="116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1" name="Line 10"/>
            <p:cNvSpPr/>
            <p:nvPr/>
          </p:nvSpPr>
          <p:spPr>
            <a:xfrm>
              <a:off x="1728" y="1656"/>
              <a:ext cx="207" cy="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2" name="Line 11"/>
            <p:cNvSpPr/>
            <p:nvPr/>
          </p:nvSpPr>
          <p:spPr>
            <a:xfrm>
              <a:off x="1638" y="2259"/>
              <a:ext cx="31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3" name="Line 12"/>
            <p:cNvSpPr/>
            <p:nvPr/>
          </p:nvSpPr>
          <p:spPr>
            <a:xfrm>
              <a:off x="324" y="2529"/>
              <a:ext cx="31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4" name="Line 13"/>
            <p:cNvSpPr/>
            <p:nvPr/>
          </p:nvSpPr>
          <p:spPr>
            <a:xfrm>
              <a:off x="352" y="2089"/>
              <a:ext cx="31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5" name="Line 14"/>
            <p:cNvSpPr/>
            <p:nvPr/>
          </p:nvSpPr>
          <p:spPr>
            <a:xfrm>
              <a:off x="326" y="1640"/>
              <a:ext cx="31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6" name="Text Box 15"/>
            <p:cNvSpPr txBox="1"/>
            <p:nvPr/>
          </p:nvSpPr>
          <p:spPr>
            <a:xfrm>
              <a:off x="628" y="1525"/>
              <a:ext cx="504" cy="4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S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7" name="Text Box 16"/>
            <p:cNvSpPr txBox="1"/>
            <p:nvPr/>
          </p:nvSpPr>
          <p:spPr>
            <a:xfrm>
              <a:off x="646" y="2361"/>
              <a:ext cx="504" cy="4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R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21560" name="Text Box 24"/>
          <p:cNvSpPr txBox="1"/>
          <p:nvPr/>
        </p:nvSpPr>
        <p:spPr>
          <a:xfrm>
            <a:off x="6876415" y="1417955"/>
            <a:ext cx="2183765" cy="159956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工作特点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高电平控制触发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" fill="hold"/>
                                        <p:tgtEl>
                                          <p:spTgt spid="3215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79" grpId="0"/>
      <p:bldP spid="32156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8.1.1 R-S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5" name="Text Box 2"/>
          <p:cNvSpPr txBox="1"/>
          <p:nvPr/>
        </p:nvSpPr>
        <p:spPr>
          <a:xfrm>
            <a:off x="5716905" y="231776"/>
            <a:ext cx="29019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钟控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R-S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57" name="AutoShape 5"/>
          <p:cNvSpPr/>
          <p:nvPr/>
        </p:nvSpPr>
        <p:spPr>
          <a:xfrm>
            <a:off x="827088" y="1699895"/>
            <a:ext cx="7489825" cy="5040313"/>
          </a:xfrm>
          <a:prstGeom prst="roundRect">
            <a:avLst>
              <a:gd name="adj" fmla="val 16667"/>
            </a:avLst>
          </a:prstGeom>
          <a:solidFill>
            <a:schemeClr val="folHlink">
              <a:alpha val="9998"/>
            </a:schemeClr>
          </a:solidFill>
          <a:ln w="3175" cap="flat" cmpd="sng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zh-CN" altLang="en-US" sz="2400" b="1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发生</a:t>
            </a:r>
            <a:endParaRPr lang="zh-CN" altLang="en-US" sz="2400" b="1">
              <a:solidFill>
                <a:schemeClr val="hlin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144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2860358"/>
            <a:ext cx="5976937" cy="2871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>
          <a:xfrm>
            <a:off x="90170" y="994410"/>
            <a:ext cx="8227060" cy="705485"/>
          </a:xfrm>
        </p:spPr>
        <p:txBody>
          <a:bodyPr wrap="square" lIns="91440" tIns="45720" rIns="91440" bIns="45720" anchor="ctr"/>
          <a:p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</a:t>
            </a:r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钟控</a:t>
            </a: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RS</a:t>
            </a:r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触发器逻辑功能的描述</a:t>
            </a:r>
            <a:endParaRPr lang="zh-CN" altLang="en-US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61445" name="Text Box 7"/>
          <p:cNvSpPr txBox="1"/>
          <p:nvPr/>
        </p:nvSpPr>
        <p:spPr>
          <a:xfrm>
            <a:off x="2671763" y="2131695"/>
            <a:ext cx="38449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时序波型图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设初态为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0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）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46" name="AutoShape 13"/>
          <p:cNvSpPr/>
          <p:nvPr/>
        </p:nvSpPr>
        <p:spPr>
          <a:xfrm>
            <a:off x="7596188" y="4003358"/>
            <a:ext cx="1204912" cy="493712"/>
          </a:xfrm>
          <a:prstGeom prst="wedgeRoundRectCallout">
            <a:avLst>
              <a:gd name="adj1" fmla="val -192556"/>
              <a:gd name="adj2" fmla="val 69935"/>
              <a:gd name="adj3" fmla="val 16667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>
              <a:buClr>
                <a:schemeClr val="hlink"/>
              </a:buClr>
            </a:pPr>
            <a:r>
              <a:rPr lang="zh-CN" altLang="en-US" sz="2400" b="1">
                <a:latin typeface="Arial" panose="020B0604020202020204" pitchFamily="34" charset="0"/>
                <a:ea typeface="楷体_GB2312" pitchFamily="49" charset="-122"/>
              </a:rPr>
              <a:t>空翻</a:t>
            </a:r>
            <a:endParaRPr lang="zh-CN" altLang="en-US" sz="24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1447" name="Rectangle 14"/>
          <p:cNvSpPr/>
          <p:nvPr/>
        </p:nvSpPr>
        <p:spPr>
          <a:xfrm>
            <a:off x="5795963" y="2804795"/>
            <a:ext cx="454025" cy="2855913"/>
          </a:xfrm>
          <a:prstGeom prst="rect">
            <a:avLst/>
          </a:prstGeom>
          <a:solidFill>
            <a:srgbClr val="FFFF66">
              <a:alpha val="28000"/>
            </a:srgbClr>
          </a:solidFill>
          <a:ln w="9525" cap="flat" cmpd="sng">
            <a:solidFill>
              <a:srgbClr val="FFCC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en-US" sz="2800">
              <a:latin typeface="Verdana" panose="020B0604030504040204" pitchFamily="2" charset="0"/>
            </a:endParaRPr>
          </a:p>
        </p:txBody>
      </p:sp>
      <p:graphicFrame>
        <p:nvGraphicFramePr>
          <p:cNvPr id="61448" name="表格 61447"/>
          <p:cNvGraphicFramePr/>
          <p:nvPr>
            <p:custDataLst>
              <p:tags r:id="rId2"/>
            </p:custDataLst>
          </p:nvPr>
        </p:nvGraphicFramePr>
        <p:xfrm>
          <a:off x="4932363" y="0"/>
          <a:ext cx="4211638" cy="1982788"/>
        </p:xfrm>
        <a:graphic>
          <a:graphicData uri="http://schemas.openxmlformats.org/drawingml/2006/table">
            <a:tbl>
              <a:tblPr/>
              <a:tblGrid>
                <a:gridCol w="723900"/>
                <a:gridCol w="720725"/>
                <a:gridCol w="722313"/>
                <a:gridCol w="720725"/>
                <a:gridCol w="1323975"/>
              </a:tblGrid>
              <a:tr h="3968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lang="en-US" altLang="zh-CN" sz="2000" b="0" baseline="300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lang="en-US" altLang="zh-CN" sz="2000" b="0" baseline="300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n+1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功能</a:t>
                      </a:r>
                      <a:endParaRPr lang="zh-CN" altLang="en-US" sz="2000" b="0"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100000"/>
                      </a:srgbClr>
                    </a:solidFill>
                  </a:tcPr>
                </a:tc>
              </a:tr>
              <a:tr h="3952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或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或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保持</a:t>
                      </a:r>
                      <a:endParaRPr lang="zh-CN" altLang="en-US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</a:tr>
              <a:tr h="3968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或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置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</a:tr>
              <a:tr h="39624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或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置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</a:tr>
              <a:tr h="3968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或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不定</a:t>
                      </a:r>
                      <a:endParaRPr lang="zh-CN" altLang="en-US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1" i="0" u="none" kern="1200" baseline="0">
                          <a:solidFill>
                            <a:schemeClr val="tx2"/>
                          </a:solidFill>
                          <a:latin typeface="Verdana" panose="020B0604030504040204" pitchFamily="2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000" b="0" kern="1200"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禁止</a:t>
                      </a:r>
                      <a:endParaRPr lang="zh-CN" altLang="en-US" sz="2000" b="0"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0F5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26770" y="6031865"/>
            <a:ext cx="7974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空翻：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一个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CP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脉冲期间，触发器发生两次或两次以上翻转。</a:t>
            </a:r>
            <a:endParaRPr lang="en-US" altLang="zh-CN" sz="24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6" grpId="0" bldLvl="0" animBg="1"/>
      <p:bldP spid="61447" grpId="0" bldLvl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8.1.1 R-S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2145" y="1134110"/>
            <a:ext cx="8045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克服空翻方法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635" y="1835150"/>
            <a:ext cx="8045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采用具有存储功能的触发引导电路。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例如：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主从结构式触发器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0880" y="3397250"/>
            <a:ext cx="8045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只对时钟信号的某一个边沿敏感。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例如：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边沿触发器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Oval 5"/>
          <p:cNvSpPr/>
          <p:nvPr/>
        </p:nvSpPr>
        <p:spPr>
          <a:xfrm>
            <a:off x="5772150" y="5219700"/>
            <a:ext cx="214313" cy="2889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22566" name="Text Box 6"/>
          <p:cNvSpPr txBox="1"/>
          <p:nvPr/>
        </p:nvSpPr>
        <p:spPr>
          <a:xfrm>
            <a:off x="844550" y="4768850"/>
            <a:ext cx="1328738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数据输入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端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2567" name="Text Box 7"/>
          <p:cNvSpPr txBox="1"/>
          <p:nvPr/>
        </p:nvSpPr>
        <p:spPr>
          <a:xfrm>
            <a:off x="2232025" y="4757738"/>
            <a:ext cx="144145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时钟脉冲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2" name="组合 32"/>
          <p:cNvGrpSpPr/>
          <p:nvPr/>
        </p:nvGrpSpPr>
        <p:grpSpPr>
          <a:xfrm>
            <a:off x="538163" y="1143000"/>
            <a:ext cx="3524250" cy="3419475"/>
            <a:chOff x="538163" y="1143000"/>
            <a:chExt cx="3524250" cy="3419475"/>
          </a:xfrm>
        </p:grpSpPr>
        <p:grpSp>
          <p:nvGrpSpPr>
            <p:cNvPr id="20486" name="Group 8"/>
            <p:cNvGrpSpPr/>
            <p:nvPr/>
          </p:nvGrpSpPr>
          <p:grpSpPr>
            <a:xfrm>
              <a:off x="538163" y="1143000"/>
              <a:ext cx="3524250" cy="3419475"/>
              <a:chOff x="3355" y="1177"/>
              <a:chExt cx="2220" cy="2154"/>
            </a:xfrm>
          </p:grpSpPr>
          <p:sp>
            <p:nvSpPr>
              <p:cNvPr id="20487" name="Rectangle 9"/>
              <p:cNvSpPr/>
              <p:nvPr/>
            </p:nvSpPr>
            <p:spPr>
              <a:xfrm>
                <a:off x="3667" y="1909"/>
                <a:ext cx="1560" cy="1152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488" name="Oval 10"/>
              <p:cNvSpPr/>
              <p:nvPr/>
            </p:nvSpPr>
            <p:spPr>
              <a:xfrm>
                <a:off x="3547" y="2425"/>
                <a:ext cx="120" cy="120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489" name="Oval 11"/>
              <p:cNvSpPr/>
              <p:nvPr/>
            </p:nvSpPr>
            <p:spPr>
              <a:xfrm>
                <a:off x="5239" y="2425"/>
                <a:ext cx="120" cy="120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490" name="Line 12"/>
              <p:cNvSpPr/>
              <p:nvPr/>
            </p:nvSpPr>
            <p:spPr>
              <a:xfrm>
                <a:off x="5371" y="2485"/>
                <a:ext cx="20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491" name="Line 13"/>
              <p:cNvSpPr/>
              <p:nvPr/>
            </p:nvSpPr>
            <p:spPr>
              <a:xfrm>
                <a:off x="3355" y="2485"/>
                <a:ext cx="20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492" name="Line 14"/>
              <p:cNvSpPr/>
              <p:nvPr/>
            </p:nvSpPr>
            <p:spPr>
              <a:xfrm>
                <a:off x="4075" y="3067"/>
                <a:ext cx="0" cy="26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493" name="Line 15"/>
              <p:cNvSpPr/>
              <p:nvPr/>
            </p:nvSpPr>
            <p:spPr>
              <a:xfrm>
                <a:off x="4831" y="3067"/>
                <a:ext cx="0" cy="26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494" name="Line 16"/>
              <p:cNvSpPr/>
              <p:nvPr/>
            </p:nvSpPr>
            <p:spPr>
              <a:xfrm flipV="1">
                <a:off x="4747" y="2917"/>
                <a:ext cx="84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495" name="Line 17"/>
              <p:cNvSpPr/>
              <p:nvPr/>
            </p:nvSpPr>
            <p:spPr>
              <a:xfrm>
                <a:off x="4819" y="2929"/>
                <a:ext cx="96" cy="1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496" name="Text Box 18"/>
              <p:cNvSpPr txBox="1"/>
              <p:nvPr/>
            </p:nvSpPr>
            <p:spPr>
              <a:xfrm>
                <a:off x="3679" y="2305"/>
                <a:ext cx="480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</a:rPr>
                  <a:t>R</a:t>
                </a:r>
                <a:r>
                  <a:rPr lang="en-US" altLang="zh-CN" sz="2800" b="1" baseline="-25000" dirty="0">
                    <a:latin typeface="Times New Roman" panose="02020603050405020304" pitchFamily="18" charset="0"/>
                  </a:rPr>
                  <a:t>D</a:t>
                </a:r>
                <a:endParaRPr lang="en-US" altLang="zh-CN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497" name="Text Box 19"/>
              <p:cNvSpPr txBox="1"/>
              <p:nvPr/>
            </p:nvSpPr>
            <p:spPr>
              <a:xfrm>
                <a:off x="4891" y="2293"/>
                <a:ext cx="38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</a:rPr>
                  <a:t>S</a:t>
                </a:r>
                <a:r>
                  <a:rPr lang="en-US" altLang="zh-CN" sz="2800" b="1" baseline="-25000" dirty="0">
                    <a:latin typeface="Times New Roman" panose="02020603050405020304" pitchFamily="18" charset="0"/>
                  </a:rPr>
                  <a:t>D</a:t>
                </a:r>
                <a:endParaRPr lang="en-US" altLang="zh-CN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498" name="Text Box 20"/>
              <p:cNvSpPr txBox="1"/>
              <p:nvPr/>
            </p:nvSpPr>
            <p:spPr>
              <a:xfrm>
                <a:off x="3955" y="2773"/>
                <a:ext cx="360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</a:rPr>
                  <a:t>D</a:t>
                </a:r>
                <a:endParaRPr lang="en-US" altLang="zh-CN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499" name="Text Box 21"/>
              <p:cNvSpPr txBox="1"/>
              <p:nvPr/>
            </p:nvSpPr>
            <p:spPr>
              <a:xfrm>
                <a:off x="4615" y="2653"/>
                <a:ext cx="50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</a:rPr>
                  <a:t>CP</a:t>
                </a:r>
                <a:endParaRPr lang="en-US" altLang="zh-CN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500" name="Text Box 22"/>
              <p:cNvSpPr txBox="1"/>
              <p:nvPr/>
            </p:nvSpPr>
            <p:spPr>
              <a:xfrm>
                <a:off x="4771" y="1177"/>
                <a:ext cx="372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</a:rPr>
                  <a:t>Q</a:t>
                </a:r>
                <a:endParaRPr lang="en-US" altLang="zh-CN" sz="2800" b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0501" name="Group 23"/>
              <p:cNvGrpSpPr/>
              <p:nvPr/>
            </p:nvGrpSpPr>
            <p:grpSpPr>
              <a:xfrm>
                <a:off x="3919" y="1177"/>
                <a:ext cx="312" cy="327"/>
                <a:chOff x="828" y="1776"/>
                <a:chExt cx="312" cy="327"/>
              </a:xfrm>
            </p:grpSpPr>
            <p:sp>
              <p:nvSpPr>
                <p:cNvPr id="20502" name="Text Box 24"/>
                <p:cNvSpPr txBox="1"/>
                <p:nvPr/>
              </p:nvSpPr>
              <p:spPr>
                <a:xfrm>
                  <a:off x="828" y="1776"/>
                  <a:ext cx="312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3" name="Line 25"/>
                <p:cNvSpPr/>
                <p:nvPr/>
              </p:nvSpPr>
              <p:spPr>
                <a:xfrm>
                  <a:off x="864" y="1848"/>
                  <a:ext cx="180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0504" name="Line 26"/>
              <p:cNvSpPr/>
              <p:nvPr/>
            </p:nvSpPr>
            <p:spPr>
              <a:xfrm>
                <a:off x="4063" y="1549"/>
                <a:ext cx="0" cy="26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05" name="Line 27"/>
              <p:cNvSpPr/>
              <p:nvPr/>
            </p:nvSpPr>
            <p:spPr>
              <a:xfrm>
                <a:off x="4879" y="1657"/>
                <a:ext cx="0" cy="26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06" name="Oval 28"/>
              <p:cNvSpPr/>
              <p:nvPr/>
            </p:nvSpPr>
            <p:spPr>
              <a:xfrm>
                <a:off x="4003" y="1789"/>
                <a:ext cx="120" cy="120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07" name="Line 25"/>
            <p:cNvSpPr/>
            <p:nvPr/>
          </p:nvSpPr>
          <p:spPr>
            <a:xfrm>
              <a:off x="1142976" y="3000372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508" name="Line 25"/>
            <p:cNvSpPr/>
            <p:nvPr/>
          </p:nvSpPr>
          <p:spPr>
            <a:xfrm>
              <a:off x="3000364" y="3000372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33"/>
          <p:cNvGrpSpPr/>
          <p:nvPr/>
        </p:nvGrpSpPr>
        <p:grpSpPr>
          <a:xfrm>
            <a:off x="4575175" y="2608580"/>
            <a:ext cx="3741738" cy="1168400"/>
            <a:chOff x="4575175" y="2608580"/>
            <a:chExt cx="3741738" cy="1168400"/>
          </a:xfrm>
        </p:grpSpPr>
        <p:sp>
          <p:nvSpPr>
            <p:cNvPr id="20510" name="Text Box 4"/>
            <p:cNvSpPr txBox="1"/>
            <p:nvPr/>
          </p:nvSpPr>
          <p:spPr>
            <a:xfrm>
              <a:off x="4575175" y="2608580"/>
              <a:ext cx="3741738" cy="11684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R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D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   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置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0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端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复位端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)</a:t>
              </a:r>
              <a:endPara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S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D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   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置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1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端</a:t>
              </a:r>
              <a:r>
                <a:rPr lang="en-US" altLang="zh-CN" sz="2800" b="1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置位端</a:t>
              </a:r>
              <a:r>
                <a:rPr lang="en-US" altLang="zh-CN" sz="2800" b="1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)</a:t>
              </a:r>
              <a:endPara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0511" name="Line 25"/>
            <p:cNvSpPr/>
            <p:nvPr/>
          </p:nvSpPr>
          <p:spPr>
            <a:xfrm>
              <a:off x="4643438" y="2643182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512" name="Line 25"/>
            <p:cNvSpPr/>
            <p:nvPr/>
          </p:nvSpPr>
          <p:spPr>
            <a:xfrm>
              <a:off x="4643438" y="3214686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" name="Text Box 4"/>
          <p:cNvSpPr txBox="1"/>
          <p:nvPr/>
        </p:nvSpPr>
        <p:spPr>
          <a:xfrm>
            <a:off x="4471670" y="4340225"/>
            <a:ext cx="3741738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正常工作时，悬空或接高电平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8.1.2 D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6" grpId="0"/>
      <p:bldP spid="32256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3586" name="Text Box 2"/>
          <p:cNvSpPr txBox="1"/>
          <p:nvPr/>
        </p:nvSpPr>
        <p:spPr>
          <a:xfrm>
            <a:off x="5651500" y="978535"/>
            <a:ext cx="13001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功能表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23587" name="Text Box 3"/>
          <p:cNvSpPr txBox="1"/>
          <p:nvPr/>
        </p:nvSpPr>
        <p:spPr>
          <a:xfrm>
            <a:off x="250825" y="5299710"/>
            <a:ext cx="3881438" cy="1168400"/>
          </a:xfrm>
          <a:prstGeom prst="rect">
            <a:avLst/>
          </a:prstGeom>
          <a:noFill/>
          <a:ln w="5715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触发方式: 边沿触发</a:t>
            </a:r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(时钟上升沿触发)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3588" name="Text Box 4"/>
          <p:cNvSpPr txBox="1"/>
          <p:nvPr/>
        </p:nvSpPr>
        <p:spPr>
          <a:xfrm>
            <a:off x="4237038" y="5686426"/>
            <a:ext cx="3775075" cy="52197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特征方程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800" b="1" i="1" baseline="30000" dirty="0">
                <a:latin typeface="Times New Roman" panose="02020603050405020304" pitchFamily="18" charset="0"/>
                <a:ea typeface="黑体" panose="02010609060101010101" pitchFamily="2" charset="-122"/>
              </a:rPr>
              <a:t>n+1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=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en-US" altLang="zh-CN" sz="2800" b="1" i="1" baseline="30000" dirty="0">
                <a:latin typeface="Times New Roman" panose="02020603050405020304" pitchFamily="18" charset="0"/>
                <a:ea typeface="黑体" panose="02010609060101010101" pitchFamily="2" charset="-122"/>
              </a:rPr>
              <a:t>n</a:t>
            </a:r>
            <a:endParaRPr lang="en-US" altLang="zh-CN" sz="2800" b="1" i="1" baseline="30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21508" name="Group 5"/>
          <p:cNvGrpSpPr/>
          <p:nvPr/>
        </p:nvGrpSpPr>
        <p:grpSpPr>
          <a:xfrm>
            <a:off x="552450" y="973773"/>
            <a:ext cx="3524250" cy="3457575"/>
            <a:chOff x="3355" y="1153"/>
            <a:chExt cx="2220" cy="2178"/>
          </a:xfrm>
        </p:grpSpPr>
        <p:sp>
          <p:nvSpPr>
            <p:cNvPr id="21509" name="Rectangle 6"/>
            <p:cNvSpPr/>
            <p:nvPr/>
          </p:nvSpPr>
          <p:spPr>
            <a:xfrm>
              <a:off x="3667" y="1909"/>
              <a:ext cx="1560" cy="1152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10" name="Oval 7"/>
            <p:cNvSpPr/>
            <p:nvPr/>
          </p:nvSpPr>
          <p:spPr>
            <a:xfrm>
              <a:off x="3547" y="2425"/>
              <a:ext cx="120" cy="12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11" name="Oval 8"/>
            <p:cNvSpPr/>
            <p:nvPr/>
          </p:nvSpPr>
          <p:spPr>
            <a:xfrm>
              <a:off x="5239" y="2425"/>
              <a:ext cx="120" cy="12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12" name="Line 9"/>
            <p:cNvSpPr/>
            <p:nvPr/>
          </p:nvSpPr>
          <p:spPr>
            <a:xfrm>
              <a:off x="5371" y="2485"/>
              <a:ext cx="20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513" name="Line 10"/>
            <p:cNvSpPr/>
            <p:nvPr/>
          </p:nvSpPr>
          <p:spPr>
            <a:xfrm>
              <a:off x="3355" y="2485"/>
              <a:ext cx="20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514" name="Line 11"/>
            <p:cNvSpPr/>
            <p:nvPr/>
          </p:nvSpPr>
          <p:spPr>
            <a:xfrm>
              <a:off x="4075" y="3067"/>
              <a:ext cx="0" cy="2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515" name="Line 12"/>
            <p:cNvSpPr/>
            <p:nvPr/>
          </p:nvSpPr>
          <p:spPr>
            <a:xfrm>
              <a:off x="4831" y="3067"/>
              <a:ext cx="0" cy="2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516" name="Line 13"/>
            <p:cNvSpPr/>
            <p:nvPr/>
          </p:nvSpPr>
          <p:spPr>
            <a:xfrm flipV="1">
              <a:off x="4747" y="2917"/>
              <a:ext cx="84" cy="14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517" name="Line 14"/>
            <p:cNvSpPr/>
            <p:nvPr/>
          </p:nvSpPr>
          <p:spPr>
            <a:xfrm>
              <a:off x="4819" y="2929"/>
              <a:ext cx="96" cy="13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518" name="Text Box 15"/>
            <p:cNvSpPr txBox="1"/>
            <p:nvPr/>
          </p:nvSpPr>
          <p:spPr>
            <a:xfrm>
              <a:off x="3679" y="2305"/>
              <a:ext cx="48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R</a:t>
              </a:r>
              <a:r>
                <a:rPr lang="en-US" altLang="zh-CN" sz="2800" b="1" baseline="-25000" dirty="0">
                  <a:latin typeface="Times New Roman" panose="02020603050405020304" pitchFamily="18" charset="0"/>
                </a:rPr>
                <a:t>D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19" name="Text Box 16"/>
            <p:cNvSpPr txBox="1"/>
            <p:nvPr/>
          </p:nvSpPr>
          <p:spPr>
            <a:xfrm>
              <a:off x="4891" y="2293"/>
              <a:ext cx="38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S</a:t>
              </a:r>
              <a:r>
                <a:rPr lang="en-US" altLang="zh-CN" sz="2800" b="1" baseline="-25000" dirty="0">
                  <a:latin typeface="Times New Roman" panose="02020603050405020304" pitchFamily="18" charset="0"/>
                </a:rPr>
                <a:t>D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20" name="Text Box 17"/>
            <p:cNvSpPr txBox="1"/>
            <p:nvPr/>
          </p:nvSpPr>
          <p:spPr>
            <a:xfrm>
              <a:off x="3955" y="2773"/>
              <a:ext cx="3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D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21" name="Text Box 18"/>
            <p:cNvSpPr txBox="1"/>
            <p:nvPr/>
          </p:nvSpPr>
          <p:spPr>
            <a:xfrm>
              <a:off x="4615" y="2653"/>
              <a:ext cx="5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CP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22" name="Text Box 19"/>
            <p:cNvSpPr txBox="1"/>
            <p:nvPr/>
          </p:nvSpPr>
          <p:spPr>
            <a:xfrm>
              <a:off x="4759" y="1153"/>
              <a:ext cx="37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Q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1523" name="Group 20"/>
            <p:cNvGrpSpPr/>
            <p:nvPr/>
          </p:nvGrpSpPr>
          <p:grpSpPr>
            <a:xfrm>
              <a:off x="3919" y="1177"/>
              <a:ext cx="312" cy="327"/>
              <a:chOff x="828" y="1776"/>
              <a:chExt cx="312" cy="327"/>
            </a:xfrm>
          </p:grpSpPr>
          <p:sp>
            <p:nvSpPr>
              <p:cNvPr id="21524" name="Text Box 21"/>
              <p:cNvSpPr txBox="1"/>
              <p:nvPr/>
            </p:nvSpPr>
            <p:spPr>
              <a:xfrm>
                <a:off x="828" y="1776"/>
                <a:ext cx="31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</a:rPr>
                  <a:t>Q</a:t>
                </a:r>
                <a:endParaRPr lang="en-US" altLang="zh-CN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25" name="Line 22"/>
              <p:cNvSpPr/>
              <p:nvPr/>
            </p:nvSpPr>
            <p:spPr>
              <a:xfrm>
                <a:off x="864" y="1848"/>
                <a:ext cx="18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26" name="Line 23"/>
            <p:cNvSpPr/>
            <p:nvPr/>
          </p:nvSpPr>
          <p:spPr>
            <a:xfrm>
              <a:off x="4063" y="1549"/>
              <a:ext cx="0" cy="2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527" name="Line 24"/>
            <p:cNvSpPr/>
            <p:nvPr/>
          </p:nvSpPr>
          <p:spPr>
            <a:xfrm>
              <a:off x="4879" y="1657"/>
              <a:ext cx="0" cy="2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528" name="Oval 25"/>
            <p:cNvSpPr/>
            <p:nvPr/>
          </p:nvSpPr>
          <p:spPr>
            <a:xfrm>
              <a:off x="4003" y="1789"/>
              <a:ext cx="120" cy="12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323610" name="Group 2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71950" y="1716088"/>
          <a:ext cx="4772025" cy="3729990"/>
        </p:xfrm>
        <a:graphic>
          <a:graphicData uri="http://schemas.openxmlformats.org/drawingml/2006/table">
            <a:tbl>
              <a:tblPr/>
              <a:tblGrid>
                <a:gridCol w="830263"/>
                <a:gridCol w="835025"/>
                <a:gridCol w="815975"/>
                <a:gridCol w="2290762"/>
              </a:tblGrid>
              <a:tr h="80200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输        入</a:t>
                      </a:r>
                      <a:endParaRPr kumimoji="1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输    出</a:t>
                      </a:r>
                      <a:endParaRPr kumimoji="1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1" lang="en-US" altLang="zh-CN" sz="3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</a:t>
                      </a:r>
                      <a:endParaRPr kumimoji="1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</a:t>
                      </a:r>
                      <a:endParaRPr kumimoji="1" lang="en-US" altLang="zh-CN" sz="3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CP</a:t>
                      </a:r>
                      <a:endParaRPr kumimoji="1" lang="en-US" altLang="zh-CN" sz="3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1" lang="en-US" altLang="zh-CN" sz="3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n+1</a:t>
                      </a:r>
                      <a:endParaRPr kumimoji="1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↑</a:t>
                      </a:r>
                      <a:endParaRPr kumimoji="1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↑</a:t>
                      </a:r>
                      <a:endParaRPr kumimoji="1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55" name="Line 22"/>
          <p:cNvSpPr/>
          <p:nvPr/>
        </p:nvSpPr>
        <p:spPr>
          <a:xfrm>
            <a:off x="1143000" y="2859723"/>
            <a:ext cx="2857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556" name="Line 22"/>
          <p:cNvSpPr/>
          <p:nvPr/>
        </p:nvSpPr>
        <p:spPr>
          <a:xfrm>
            <a:off x="3000375" y="2859723"/>
            <a:ext cx="2857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8.1.2 D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  <p:bldP spid="323587" grpId="0"/>
      <p:bldP spid="32358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408" y="787083"/>
            <a:ext cx="54483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2"/>
          <a:srcRect t="21101"/>
          <a:stretch>
            <a:fillRect/>
          </a:stretch>
        </p:blipFill>
        <p:spPr>
          <a:xfrm>
            <a:off x="548958" y="2215833"/>
            <a:ext cx="5378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/>
          <p:cNvPicPr>
            <a:picLocks noChangeAspect="1"/>
          </p:cNvPicPr>
          <p:nvPr/>
        </p:nvPicPr>
        <p:blipFill>
          <a:blip r:embed="rId3"/>
          <a:srcRect t="21635"/>
          <a:stretch>
            <a:fillRect/>
          </a:stretch>
        </p:blipFill>
        <p:spPr>
          <a:xfrm>
            <a:off x="426720" y="3573145"/>
            <a:ext cx="5646738" cy="147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57500" y="5573395"/>
            <a:ext cx="1857375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rtl="0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工作波形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323610" name="Group 2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263515" y="3982720"/>
          <a:ext cx="3803650" cy="2875280"/>
        </p:xfrm>
        <a:graphic>
          <a:graphicData uri="http://schemas.openxmlformats.org/drawingml/2006/table">
            <a:tbl>
              <a:tblPr/>
              <a:tblGrid>
                <a:gridCol w="662305"/>
                <a:gridCol w="665480"/>
                <a:gridCol w="650240"/>
                <a:gridCol w="1825625"/>
              </a:tblGrid>
              <a:tr h="483870">
                <a:tc gridSpan="3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输        入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输    出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549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1" lang="en-US" altLang="zh-CN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</a:t>
                      </a:r>
                      <a:endParaRPr kumimoji="1" lang="en-US" altLang="zh-CN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</a:t>
                      </a:r>
                      <a:endParaRPr kumimoji="1" lang="en-US" altLang="zh-CN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CP</a:t>
                      </a:r>
                      <a:endParaRPr kumimoji="1" lang="en-US" altLang="zh-CN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1" lang="en-US" altLang="zh-CN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n+1</a:t>
                      </a:r>
                      <a:endParaRPr kumimoji="1" lang="en-US" altLang="zh-CN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↑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↑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8.1.2 D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"/>
          <p:cNvGrpSpPr/>
          <p:nvPr/>
        </p:nvGrpSpPr>
        <p:grpSpPr>
          <a:xfrm>
            <a:off x="2589213" y="4246245"/>
            <a:ext cx="3073400" cy="1735138"/>
            <a:chOff x="1638" y="2205"/>
            <a:chExt cx="1929" cy="1443"/>
          </a:xfrm>
        </p:grpSpPr>
        <p:sp>
          <p:nvSpPr>
            <p:cNvPr id="23554" name="Line 4"/>
            <p:cNvSpPr/>
            <p:nvPr/>
          </p:nvSpPr>
          <p:spPr>
            <a:xfrm>
              <a:off x="1638" y="2205"/>
              <a:ext cx="0" cy="141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555" name="Line 5"/>
            <p:cNvSpPr/>
            <p:nvPr/>
          </p:nvSpPr>
          <p:spPr>
            <a:xfrm>
              <a:off x="2287" y="2224"/>
              <a:ext cx="0" cy="141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556" name="Line 6"/>
            <p:cNvSpPr/>
            <p:nvPr/>
          </p:nvSpPr>
          <p:spPr>
            <a:xfrm>
              <a:off x="3567" y="2235"/>
              <a:ext cx="0" cy="141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557" name="Line 7"/>
            <p:cNvSpPr/>
            <p:nvPr/>
          </p:nvSpPr>
          <p:spPr>
            <a:xfrm>
              <a:off x="2927" y="2225"/>
              <a:ext cx="0" cy="141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3558" name="Group 8"/>
          <p:cNvGrpSpPr/>
          <p:nvPr/>
        </p:nvGrpSpPr>
        <p:grpSpPr>
          <a:xfrm>
            <a:off x="2000250" y="1217295"/>
            <a:ext cx="4062413" cy="1981200"/>
            <a:chOff x="603" y="456"/>
            <a:chExt cx="2352" cy="1049"/>
          </a:xfrm>
        </p:grpSpPr>
        <p:sp>
          <p:nvSpPr>
            <p:cNvPr id="23559" name="Rectangle 9"/>
            <p:cNvSpPr/>
            <p:nvPr/>
          </p:nvSpPr>
          <p:spPr>
            <a:xfrm>
              <a:off x="2651" y="797"/>
              <a:ext cx="12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100" dirty="0">
                  <a:latin typeface="Arial" panose="020B0604020202020204" pitchFamily="34" charset="0"/>
                </a:rPr>
                <a:t>Q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23560" name="Rectangle 10"/>
            <p:cNvSpPr/>
            <p:nvPr/>
          </p:nvSpPr>
          <p:spPr>
            <a:xfrm>
              <a:off x="1695" y="667"/>
              <a:ext cx="636" cy="838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1" name="Rectangle 11"/>
            <p:cNvSpPr/>
            <p:nvPr/>
          </p:nvSpPr>
          <p:spPr>
            <a:xfrm>
              <a:off x="1760" y="796"/>
              <a:ext cx="12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100" dirty="0">
                  <a:latin typeface="Arial" panose="020B0604020202020204" pitchFamily="34" charset="0"/>
                </a:rPr>
                <a:t>D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23562" name="Freeform 12"/>
            <p:cNvSpPr/>
            <p:nvPr/>
          </p:nvSpPr>
          <p:spPr>
            <a:xfrm>
              <a:off x="1695" y="1171"/>
              <a:ext cx="159" cy="102"/>
            </a:xfrm>
            <a:custGeom>
              <a:avLst/>
              <a:gdLst/>
              <a:ahLst/>
              <a:cxnLst>
                <a:cxn ang="0">
                  <a:pos x="186" y="125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36" h="83">
                  <a:moveTo>
                    <a:pt x="136" y="83"/>
                  </a:move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3" name="Freeform 13"/>
            <p:cNvSpPr/>
            <p:nvPr/>
          </p:nvSpPr>
          <p:spPr>
            <a:xfrm>
              <a:off x="1695" y="1273"/>
              <a:ext cx="159" cy="100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0" y="122"/>
                </a:cxn>
                <a:cxn ang="0">
                  <a:pos x="0" y="122"/>
                </a:cxn>
              </a:cxnLst>
              <a:pathLst>
                <a:path w="136" h="82">
                  <a:moveTo>
                    <a:pt x="136" y="0"/>
                  </a:moveTo>
                  <a:lnTo>
                    <a:pt x="0" y="82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4" name="Rectangle 14"/>
            <p:cNvSpPr/>
            <p:nvPr/>
          </p:nvSpPr>
          <p:spPr>
            <a:xfrm>
              <a:off x="1919" y="1135"/>
              <a:ext cx="112" cy="2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100" dirty="0">
                  <a:latin typeface="Arial" panose="020B0604020202020204" pitchFamily="34" charset="0"/>
                </a:rPr>
                <a:t>C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23565" name="Rectangle 15"/>
            <p:cNvSpPr/>
            <p:nvPr/>
          </p:nvSpPr>
          <p:spPr>
            <a:xfrm>
              <a:off x="2125" y="796"/>
              <a:ext cx="120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100" dirty="0">
                  <a:latin typeface="Arial" panose="020B0604020202020204" pitchFamily="34" charset="0"/>
                </a:rPr>
                <a:t>Q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23566" name="Freeform 16"/>
            <p:cNvSpPr/>
            <p:nvPr/>
          </p:nvSpPr>
          <p:spPr>
            <a:xfrm>
              <a:off x="2330" y="1238"/>
              <a:ext cx="33" cy="3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18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7" y="6"/>
                </a:cxn>
                <a:cxn ang="0">
                  <a:pos x="8" y="4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1"/>
                </a:cxn>
                <a:cxn ang="0">
                  <a:pos x="31" y="4"/>
                </a:cxn>
                <a:cxn ang="0">
                  <a:pos x="34" y="6"/>
                </a:cxn>
                <a:cxn ang="0">
                  <a:pos x="37" y="10"/>
                </a:cxn>
                <a:cxn ang="0">
                  <a:pos x="38" y="13"/>
                </a:cxn>
                <a:cxn ang="0">
                  <a:pos x="39" y="18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26"/>
                </a:cxn>
                <a:cxn ang="0">
                  <a:pos x="38" y="30"/>
                </a:cxn>
                <a:cxn ang="0">
                  <a:pos x="37" y="35"/>
                </a:cxn>
                <a:cxn ang="0">
                  <a:pos x="34" y="36"/>
                </a:cxn>
                <a:cxn ang="0">
                  <a:pos x="31" y="39"/>
                </a:cxn>
                <a:cxn ang="0">
                  <a:pos x="28" y="41"/>
                </a:cxn>
                <a:cxn ang="0">
                  <a:pos x="24" y="41"/>
                </a:cxn>
                <a:cxn ang="0">
                  <a:pos x="21" y="44"/>
                </a:cxn>
                <a:cxn ang="0">
                  <a:pos x="15" y="41"/>
                </a:cxn>
                <a:cxn ang="0">
                  <a:pos x="13" y="41"/>
                </a:cxn>
                <a:cxn ang="0">
                  <a:pos x="8" y="39"/>
                </a:cxn>
                <a:cxn ang="0">
                  <a:pos x="7" y="36"/>
                </a:cxn>
                <a:cxn ang="0">
                  <a:pos x="5" y="35"/>
                </a:cxn>
                <a:cxn ang="0">
                  <a:pos x="1" y="30"/>
                </a:cxn>
                <a:cxn ang="0">
                  <a:pos x="1" y="26"/>
                </a:cxn>
                <a:cxn ang="0">
                  <a:pos x="0" y="20"/>
                </a:cxn>
              </a:cxnLst>
              <a:pathLst>
                <a:path w="28" h="28">
                  <a:moveTo>
                    <a:pt x="0" y="13"/>
                  </a:moveTo>
                  <a:lnTo>
                    <a:pt x="1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5" y="23"/>
                  </a:lnTo>
                  <a:lnTo>
                    <a:pt x="22" y="25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5" y="28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7" name="Freeform 17"/>
            <p:cNvSpPr/>
            <p:nvPr/>
          </p:nvSpPr>
          <p:spPr>
            <a:xfrm>
              <a:off x="2330" y="1238"/>
              <a:ext cx="33" cy="3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18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7" y="6"/>
                </a:cxn>
                <a:cxn ang="0">
                  <a:pos x="8" y="4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1"/>
                </a:cxn>
                <a:cxn ang="0">
                  <a:pos x="31" y="4"/>
                </a:cxn>
                <a:cxn ang="0">
                  <a:pos x="34" y="6"/>
                </a:cxn>
                <a:cxn ang="0">
                  <a:pos x="37" y="10"/>
                </a:cxn>
                <a:cxn ang="0">
                  <a:pos x="38" y="13"/>
                </a:cxn>
                <a:cxn ang="0">
                  <a:pos x="39" y="18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26"/>
                </a:cxn>
                <a:cxn ang="0">
                  <a:pos x="38" y="30"/>
                </a:cxn>
                <a:cxn ang="0">
                  <a:pos x="37" y="35"/>
                </a:cxn>
                <a:cxn ang="0">
                  <a:pos x="34" y="36"/>
                </a:cxn>
                <a:cxn ang="0">
                  <a:pos x="31" y="39"/>
                </a:cxn>
                <a:cxn ang="0">
                  <a:pos x="28" y="41"/>
                </a:cxn>
                <a:cxn ang="0">
                  <a:pos x="24" y="41"/>
                </a:cxn>
                <a:cxn ang="0">
                  <a:pos x="21" y="44"/>
                </a:cxn>
                <a:cxn ang="0">
                  <a:pos x="15" y="41"/>
                </a:cxn>
                <a:cxn ang="0">
                  <a:pos x="13" y="41"/>
                </a:cxn>
                <a:cxn ang="0">
                  <a:pos x="8" y="39"/>
                </a:cxn>
                <a:cxn ang="0">
                  <a:pos x="7" y="36"/>
                </a:cxn>
                <a:cxn ang="0">
                  <a:pos x="5" y="35"/>
                </a:cxn>
                <a:cxn ang="0">
                  <a:pos x="1" y="30"/>
                </a:cxn>
                <a:cxn ang="0">
                  <a:pos x="1" y="26"/>
                </a:cxn>
                <a:cxn ang="0">
                  <a:pos x="0" y="20"/>
                </a:cxn>
              </a:cxnLst>
              <a:pathLst>
                <a:path w="28" h="28">
                  <a:moveTo>
                    <a:pt x="0" y="13"/>
                  </a:moveTo>
                  <a:lnTo>
                    <a:pt x="1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5" y="23"/>
                  </a:lnTo>
                  <a:lnTo>
                    <a:pt x="22" y="25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5" y="28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3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8" name="Freeform 18"/>
            <p:cNvSpPr/>
            <p:nvPr/>
          </p:nvSpPr>
          <p:spPr>
            <a:xfrm>
              <a:off x="2331" y="937"/>
              <a:ext cx="317" cy="1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1" h="1">
                  <a:moveTo>
                    <a:pt x="271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9" name="Freeform 19"/>
            <p:cNvSpPr/>
            <p:nvPr/>
          </p:nvSpPr>
          <p:spPr>
            <a:xfrm flipV="1">
              <a:off x="2363" y="1228"/>
              <a:ext cx="592" cy="27"/>
            </a:xfrm>
            <a:custGeom>
              <a:avLst/>
              <a:gdLst/>
              <a:ahLst/>
              <a:cxnLst>
                <a:cxn ang="0">
                  <a:pos x="1293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1" h="27">
                  <a:moveTo>
                    <a:pt x="271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0" name="Freeform 20"/>
            <p:cNvSpPr/>
            <p:nvPr/>
          </p:nvSpPr>
          <p:spPr>
            <a:xfrm>
              <a:off x="1377" y="916"/>
              <a:ext cx="318" cy="1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2" h="1">
                  <a:moveTo>
                    <a:pt x="272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1" name="Freeform 21"/>
            <p:cNvSpPr/>
            <p:nvPr/>
          </p:nvSpPr>
          <p:spPr>
            <a:xfrm>
              <a:off x="1377" y="1288"/>
              <a:ext cx="318" cy="2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2" h="2">
                  <a:moveTo>
                    <a:pt x="272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2" name="Rectangle 22"/>
            <p:cNvSpPr/>
            <p:nvPr/>
          </p:nvSpPr>
          <p:spPr>
            <a:xfrm>
              <a:off x="603" y="1209"/>
              <a:ext cx="205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100" dirty="0">
                  <a:latin typeface="Arial" panose="020B0604020202020204" pitchFamily="34" charset="0"/>
                </a:rPr>
                <a:t>CP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23573" name="Freeform 23"/>
            <p:cNvSpPr/>
            <p:nvPr/>
          </p:nvSpPr>
          <p:spPr>
            <a:xfrm>
              <a:off x="2950" y="478"/>
              <a:ext cx="1" cy="7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9"/>
                </a:cxn>
                <a:cxn ang="0">
                  <a:pos x="0" y="949"/>
                </a:cxn>
              </a:cxnLst>
              <a:pathLst>
                <a:path w="1" h="631">
                  <a:moveTo>
                    <a:pt x="0" y="0"/>
                  </a:moveTo>
                  <a:lnTo>
                    <a:pt x="0" y="631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4" name="Freeform 24"/>
            <p:cNvSpPr/>
            <p:nvPr/>
          </p:nvSpPr>
          <p:spPr>
            <a:xfrm>
              <a:off x="918" y="1288"/>
              <a:ext cx="459" cy="2"/>
            </a:xfrm>
            <a:custGeom>
              <a:avLst/>
              <a:gdLst/>
              <a:ahLst/>
              <a:cxnLst>
                <a:cxn ang="0">
                  <a:pos x="537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92" h="2">
                  <a:moveTo>
                    <a:pt x="392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5" name="Rectangle 25"/>
            <p:cNvSpPr/>
            <p:nvPr/>
          </p:nvSpPr>
          <p:spPr>
            <a:xfrm>
              <a:off x="2145" y="1144"/>
              <a:ext cx="122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100" dirty="0">
                  <a:latin typeface="Arial" panose="020B0604020202020204" pitchFamily="34" charset="0"/>
                </a:rPr>
                <a:t>Q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23576" name="Line 26"/>
            <p:cNvSpPr/>
            <p:nvPr/>
          </p:nvSpPr>
          <p:spPr>
            <a:xfrm>
              <a:off x="2141" y="1105"/>
              <a:ext cx="145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577" name="Oval 27"/>
            <p:cNvSpPr/>
            <p:nvPr/>
          </p:nvSpPr>
          <p:spPr>
            <a:xfrm>
              <a:off x="2318" y="1207"/>
              <a:ext cx="68" cy="82"/>
            </a:xfrm>
            <a:prstGeom prst="ellipse">
              <a:avLst/>
            </a:pr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78" name="Freeform 28"/>
            <p:cNvSpPr/>
            <p:nvPr/>
          </p:nvSpPr>
          <p:spPr>
            <a:xfrm flipV="1">
              <a:off x="1365" y="456"/>
              <a:ext cx="1586" cy="27"/>
            </a:xfrm>
            <a:custGeom>
              <a:avLst/>
              <a:gdLst/>
              <a:ahLst/>
              <a:cxnLst>
                <a:cxn ang="0">
                  <a:pos x="928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1" h="27">
                  <a:moveTo>
                    <a:pt x="271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9" name="Freeform 29"/>
            <p:cNvSpPr/>
            <p:nvPr/>
          </p:nvSpPr>
          <p:spPr>
            <a:xfrm>
              <a:off x="1379" y="489"/>
              <a:ext cx="2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0" y="285"/>
                </a:cxn>
              </a:cxnLst>
              <a:pathLst>
                <a:path w="27" h="631">
                  <a:moveTo>
                    <a:pt x="0" y="0"/>
                  </a:moveTo>
                  <a:lnTo>
                    <a:pt x="0" y="631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1419225" y="3690620"/>
            <a:ext cx="5260975" cy="584200"/>
            <a:chOff x="894" y="1855"/>
            <a:chExt cx="3314" cy="368"/>
          </a:xfrm>
        </p:grpSpPr>
        <p:sp>
          <p:nvSpPr>
            <p:cNvPr id="23581" name="Freeform 32"/>
            <p:cNvSpPr/>
            <p:nvPr/>
          </p:nvSpPr>
          <p:spPr>
            <a:xfrm>
              <a:off x="1334" y="1855"/>
              <a:ext cx="635" cy="364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75" y="364"/>
                </a:cxn>
                <a:cxn ang="0">
                  <a:pos x="175" y="0"/>
                </a:cxn>
                <a:cxn ang="0">
                  <a:pos x="353" y="0"/>
                </a:cxn>
              </a:cxnLst>
              <a:pathLst>
                <a:path w="1143" h="364">
                  <a:moveTo>
                    <a:pt x="0" y="364"/>
                  </a:moveTo>
                  <a:lnTo>
                    <a:pt x="567" y="364"/>
                  </a:lnTo>
                  <a:lnTo>
                    <a:pt x="567" y="0"/>
                  </a:lnTo>
                  <a:lnTo>
                    <a:pt x="1143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2" name="Freeform 33"/>
            <p:cNvSpPr/>
            <p:nvPr/>
          </p:nvSpPr>
          <p:spPr>
            <a:xfrm>
              <a:off x="1969" y="1855"/>
              <a:ext cx="320" cy="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4"/>
                </a:cxn>
                <a:cxn ang="0">
                  <a:pos x="178" y="364"/>
                </a:cxn>
              </a:cxnLst>
              <a:pathLst>
                <a:path w="575" h="364">
                  <a:moveTo>
                    <a:pt x="0" y="0"/>
                  </a:moveTo>
                  <a:lnTo>
                    <a:pt x="0" y="364"/>
                  </a:lnTo>
                  <a:lnTo>
                    <a:pt x="575" y="364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3" name="Freeform 34"/>
            <p:cNvSpPr/>
            <p:nvPr/>
          </p:nvSpPr>
          <p:spPr>
            <a:xfrm>
              <a:off x="2289" y="1855"/>
              <a:ext cx="319" cy="364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0" y="0"/>
                </a:cxn>
                <a:cxn ang="0">
                  <a:pos x="177" y="0"/>
                </a:cxn>
              </a:cxnLst>
              <a:pathLst>
                <a:path w="576" h="364">
                  <a:moveTo>
                    <a:pt x="0" y="364"/>
                  </a:moveTo>
                  <a:lnTo>
                    <a:pt x="0" y="0"/>
                  </a:lnTo>
                  <a:lnTo>
                    <a:pt x="576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4" name="Freeform 35"/>
            <p:cNvSpPr/>
            <p:nvPr/>
          </p:nvSpPr>
          <p:spPr>
            <a:xfrm>
              <a:off x="2608" y="1855"/>
              <a:ext cx="320" cy="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4"/>
                </a:cxn>
                <a:cxn ang="0">
                  <a:pos x="178" y="364"/>
                </a:cxn>
              </a:cxnLst>
              <a:pathLst>
                <a:path w="575" h="364">
                  <a:moveTo>
                    <a:pt x="0" y="0"/>
                  </a:moveTo>
                  <a:lnTo>
                    <a:pt x="0" y="364"/>
                  </a:lnTo>
                  <a:lnTo>
                    <a:pt x="575" y="364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5" name="Freeform 36"/>
            <p:cNvSpPr/>
            <p:nvPr/>
          </p:nvSpPr>
          <p:spPr>
            <a:xfrm>
              <a:off x="2928" y="1855"/>
              <a:ext cx="320" cy="364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0" y="0"/>
                </a:cxn>
                <a:cxn ang="0">
                  <a:pos x="178" y="0"/>
                </a:cxn>
              </a:cxnLst>
              <a:pathLst>
                <a:path w="576" h="364">
                  <a:moveTo>
                    <a:pt x="0" y="364"/>
                  </a:moveTo>
                  <a:lnTo>
                    <a:pt x="0" y="0"/>
                  </a:lnTo>
                  <a:lnTo>
                    <a:pt x="576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6" name="Freeform 37"/>
            <p:cNvSpPr/>
            <p:nvPr/>
          </p:nvSpPr>
          <p:spPr>
            <a:xfrm>
              <a:off x="3248" y="1855"/>
              <a:ext cx="320" cy="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4"/>
                </a:cxn>
                <a:cxn ang="0">
                  <a:pos x="178" y="364"/>
                </a:cxn>
              </a:cxnLst>
              <a:pathLst>
                <a:path w="576" h="364">
                  <a:moveTo>
                    <a:pt x="0" y="0"/>
                  </a:moveTo>
                  <a:lnTo>
                    <a:pt x="0" y="364"/>
                  </a:lnTo>
                  <a:lnTo>
                    <a:pt x="576" y="364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7" name="Freeform 38"/>
            <p:cNvSpPr/>
            <p:nvPr/>
          </p:nvSpPr>
          <p:spPr>
            <a:xfrm>
              <a:off x="3568" y="1855"/>
              <a:ext cx="320" cy="364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0" y="0"/>
                </a:cxn>
                <a:cxn ang="0">
                  <a:pos x="178" y="0"/>
                </a:cxn>
              </a:cxnLst>
              <a:pathLst>
                <a:path w="575" h="364">
                  <a:moveTo>
                    <a:pt x="0" y="364"/>
                  </a:moveTo>
                  <a:lnTo>
                    <a:pt x="0" y="0"/>
                  </a:lnTo>
                  <a:lnTo>
                    <a:pt x="575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8" name="Freeform 39"/>
            <p:cNvSpPr/>
            <p:nvPr/>
          </p:nvSpPr>
          <p:spPr>
            <a:xfrm>
              <a:off x="3888" y="1855"/>
              <a:ext cx="320" cy="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4"/>
                </a:cxn>
                <a:cxn ang="0">
                  <a:pos x="178" y="364"/>
                </a:cxn>
              </a:cxnLst>
              <a:pathLst>
                <a:path w="576" h="364">
                  <a:moveTo>
                    <a:pt x="0" y="0"/>
                  </a:moveTo>
                  <a:lnTo>
                    <a:pt x="0" y="364"/>
                  </a:lnTo>
                  <a:lnTo>
                    <a:pt x="576" y="364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9" name="Rectangle 40"/>
            <p:cNvSpPr/>
            <p:nvPr/>
          </p:nvSpPr>
          <p:spPr>
            <a:xfrm>
              <a:off x="894" y="1954"/>
              <a:ext cx="311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dirty="0">
                  <a:latin typeface="ËÎÌå" charset="0"/>
                </a:rPr>
                <a:t>CP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39" name="Rectangle 41"/>
          <p:cNvSpPr/>
          <p:nvPr/>
        </p:nvSpPr>
        <p:spPr>
          <a:xfrm>
            <a:off x="1308100" y="4563745"/>
            <a:ext cx="228600" cy="2768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en-US" dirty="0">
                <a:latin typeface="ËÎÌå" charset="0"/>
              </a:rPr>
              <a:t>Ｑ</a:t>
            </a:r>
            <a:endParaRPr lang="zh-CN" altLang="en-US" baseline="-25000" dirty="0">
              <a:latin typeface="ËÎÌå" charset="0"/>
            </a:endParaRPr>
          </a:p>
        </p:txBody>
      </p:sp>
      <p:sp>
        <p:nvSpPr>
          <p:cNvPr id="40" name="Line 42"/>
          <p:cNvSpPr/>
          <p:nvPr/>
        </p:nvSpPr>
        <p:spPr>
          <a:xfrm>
            <a:off x="2014538" y="5101908"/>
            <a:ext cx="600075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5" name="Group 43"/>
          <p:cNvGrpSpPr/>
          <p:nvPr/>
        </p:nvGrpSpPr>
        <p:grpSpPr>
          <a:xfrm>
            <a:off x="2586038" y="4658995"/>
            <a:ext cx="1044575" cy="442913"/>
            <a:chOff x="1629" y="2997"/>
            <a:chExt cx="658" cy="279"/>
          </a:xfrm>
        </p:grpSpPr>
        <p:sp>
          <p:nvSpPr>
            <p:cNvPr id="23593" name="Line 44"/>
            <p:cNvSpPr/>
            <p:nvPr/>
          </p:nvSpPr>
          <p:spPr>
            <a:xfrm>
              <a:off x="1629" y="2997"/>
              <a:ext cx="0" cy="2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594" name="Line 45"/>
            <p:cNvSpPr/>
            <p:nvPr/>
          </p:nvSpPr>
          <p:spPr>
            <a:xfrm>
              <a:off x="1630" y="3016"/>
              <a:ext cx="65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3603625" y="4689158"/>
            <a:ext cx="1052513" cy="444500"/>
            <a:chOff x="2270" y="3016"/>
            <a:chExt cx="1287" cy="280"/>
          </a:xfrm>
        </p:grpSpPr>
        <p:sp>
          <p:nvSpPr>
            <p:cNvPr id="23596" name="Line 47"/>
            <p:cNvSpPr/>
            <p:nvPr/>
          </p:nvSpPr>
          <p:spPr>
            <a:xfrm>
              <a:off x="2287" y="3016"/>
              <a:ext cx="0" cy="2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597" name="Line 48"/>
            <p:cNvSpPr/>
            <p:nvPr/>
          </p:nvSpPr>
          <p:spPr>
            <a:xfrm flipV="1">
              <a:off x="2270" y="3287"/>
              <a:ext cx="1287" cy="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4662488" y="4701858"/>
            <a:ext cx="1042987" cy="442912"/>
            <a:chOff x="3575" y="3017"/>
            <a:chExt cx="657" cy="279"/>
          </a:xfrm>
        </p:grpSpPr>
        <p:sp>
          <p:nvSpPr>
            <p:cNvPr id="23599" name="Line 50"/>
            <p:cNvSpPr/>
            <p:nvPr/>
          </p:nvSpPr>
          <p:spPr>
            <a:xfrm>
              <a:off x="3575" y="3017"/>
              <a:ext cx="0" cy="2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600" name="Line 51"/>
            <p:cNvSpPr/>
            <p:nvPr/>
          </p:nvSpPr>
          <p:spPr>
            <a:xfrm>
              <a:off x="3575" y="3017"/>
              <a:ext cx="65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52"/>
          <p:cNvGrpSpPr/>
          <p:nvPr/>
        </p:nvGrpSpPr>
        <p:grpSpPr>
          <a:xfrm>
            <a:off x="5656263" y="4705033"/>
            <a:ext cx="1052512" cy="444500"/>
            <a:chOff x="2270" y="3016"/>
            <a:chExt cx="1287" cy="280"/>
          </a:xfrm>
        </p:grpSpPr>
        <p:sp>
          <p:nvSpPr>
            <p:cNvPr id="23602" name="Line 53"/>
            <p:cNvSpPr/>
            <p:nvPr/>
          </p:nvSpPr>
          <p:spPr>
            <a:xfrm>
              <a:off x="2287" y="3016"/>
              <a:ext cx="0" cy="2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603" name="Line 54"/>
            <p:cNvSpPr/>
            <p:nvPr/>
          </p:nvSpPr>
          <p:spPr>
            <a:xfrm flipV="1">
              <a:off x="2270" y="3287"/>
              <a:ext cx="1287" cy="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53" name="Line 55"/>
          <p:cNvSpPr/>
          <p:nvPr/>
        </p:nvSpPr>
        <p:spPr>
          <a:xfrm flipV="1">
            <a:off x="2008188" y="5608320"/>
            <a:ext cx="600075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9" name="Group 56"/>
          <p:cNvGrpSpPr/>
          <p:nvPr/>
        </p:nvGrpSpPr>
        <p:grpSpPr>
          <a:xfrm flipV="1">
            <a:off x="2601913" y="5589270"/>
            <a:ext cx="1044575" cy="442913"/>
            <a:chOff x="1629" y="2997"/>
            <a:chExt cx="658" cy="279"/>
          </a:xfrm>
        </p:grpSpPr>
        <p:sp>
          <p:nvSpPr>
            <p:cNvPr id="23606" name="Line 57"/>
            <p:cNvSpPr/>
            <p:nvPr/>
          </p:nvSpPr>
          <p:spPr>
            <a:xfrm>
              <a:off x="1629" y="2997"/>
              <a:ext cx="0" cy="2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607" name="Line 58"/>
            <p:cNvSpPr/>
            <p:nvPr/>
          </p:nvSpPr>
          <p:spPr>
            <a:xfrm>
              <a:off x="1630" y="3016"/>
              <a:ext cx="65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59"/>
          <p:cNvGrpSpPr/>
          <p:nvPr/>
        </p:nvGrpSpPr>
        <p:grpSpPr>
          <a:xfrm flipV="1">
            <a:off x="3619500" y="5576570"/>
            <a:ext cx="1052513" cy="444500"/>
            <a:chOff x="2270" y="3016"/>
            <a:chExt cx="1287" cy="280"/>
          </a:xfrm>
        </p:grpSpPr>
        <p:sp>
          <p:nvSpPr>
            <p:cNvPr id="23609" name="Line 60"/>
            <p:cNvSpPr/>
            <p:nvPr/>
          </p:nvSpPr>
          <p:spPr>
            <a:xfrm>
              <a:off x="2287" y="3016"/>
              <a:ext cx="0" cy="2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610" name="Line 61"/>
            <p:cNvSpPr/>
            <p:nvPr/>
          </p:nvSpPr>
          <p:spPr>
            <a:xfrm flipV="1">
              <a:off x="2270" y="3287"/>
              <a:ext cx="1287" cy="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62"/>
          <p:cNvGrpSpPr/>
          <p:nvPr/>
        </p:nvGrpSpPr>
        <p:grpSpPr>
          <a:xfrm flipV="1">
            <a:off x="4656138" y="5589270"/>
            <a:ext cx="1042987" cy="442913"/>
            <a:chOff x="3575" y="3017"/>
            <a:chExt cx="657" cy="279"/>
          </a:xfrm>
        </p:grpSpPr>
        <p:sp>
          <p:nvSpPr>
            <p:cNvPr id="23612" name="Line 63"/>
            <p:cNvSpPr/>
            <p:nvPr/>
          </p:nvSpPr>
          <p:spPr>
            <a:xfrm>
              <a:off x="3575" y="3017"/>
              <a:ext cx="0" cy="2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613" name="Line 64"/>
            <p:cNvSpPr/>
            <p:nvPr/>
          </p:nvSpPr>
          <p:spPr>
            <a:xfrm>
              <a:off x="3575" y="3017"/>
              <a:ext cx="65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65"/>
          <p:cNvGrpSpPr/>
          <p:nvPr/>
        </p:nvGrpSpPr>
        <p:grpSpPr>
          <a:xfrm flipV="1">
            <a:off x="5672138" y="5592445"/>
            <a:ext cx="1052512" cy="444500"/>
            <a:chOff x="2270" y="3016"/>
            <a:chExt cx="1287" cy="280"/>
          </a:xfrm>
        </p:grpSpPr>
        <p:sp>
          <p:nvSpPr>
            <p:cNvPr id="23615" name="Line 66"/>
            <p:cNvSpPr/>
            <p:nvPr/>
          </p:nvSpPr>
          <p:spPr>
            <a:xfrm>
              <a:off x="2287" y="3016"/>
              <a:ext cx="0" cy="2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616" name="Line 67"/>
            <p:cNvSpPr/>
            <p:nvPr/>
          </p:nvSpPr>
          <p:spPr>
            <a:xfrm flipV="1">
              <a:off x="2270" y="3287"/>
              <a:ext cx="1287" cy="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8.1.2 D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23975" y="5440045"/>
            <a:ext cx="356870" cy="438150"/>
            <a:chOff x="2085" y="8567"/>
            <a:chExt cx="562" cy="690"/>
          </a:xfrm>
        </p:grpSpPr>
        <p:sp>
          <p:nvSpPr>
            <p:cNvPr id="23618" name="Rectangle 69"/>
            <p:cNvSpPr/>
            <p:nvPr/>
          </p:nvSpPr>
          <p:spPr>
            <a:xfrm>
              <a:off x="2085" y="8585"/>
              <a:ext cx="563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zh-CN" altLang="en-US" dirty="0">
                  <a:latin typeface="ËÎÌå" charset="0"/>
                </a:rPr>
                <a:t>Ｑ</a:t>
              </a:r>
              <a:endParaRPr lang="zh-CN" altLang="en-US" baseline="-25000" dirty="0">
                <a:latin typeface="ËÎÌå" charset="0"/>
              </a:endParaRPr>
            </a:p>
          </p:txBody>
        </p:sp>
        <p:sp>
          <p:nvSpPr>
            <p:cNvPr id="3" name="Line 26"/>
            <p:cNvSpPr/>
            <p:nvPr/>
          </p:nvSpPr>
          <p:spPr>
            <a:xfrm>
              <a:off x="2109" y="8567"/>
              <a:ext cx="394" cy="3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5634" name="Text Box 2"/>
          <p:cNvSpPr txBox="1"/>
          <p:nvPr/>
        </p:nvSpPr>
        <p:spPr>
          <a:xfrm>
            <a:off x="5599113" y="1209834"/>
            <a:ext cx="2479675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边沿触发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90763" y="4833938"/>
            <a:ext cx="2984500" cy="804862"/>
            <a:chOff x="1443" y="3045"/>
            <a:chExt cx="1880" cy="507"/>
          </a:xfrm>
        </p:grpSpPr>
        <p:sp>
          <p:nvSpPr>
            <p:cNvPr id="24579" name="Text Box 4"/>
            <p:cNvSpPr txBox="1"/>
            <p:nvPr/>
          </p:nvSpPr>
          <p:spPr>
            <a:xfrm>
              <a:off x="1443" y="3222"/>
              <a:ext cx="155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CP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下降沿触发</a:t>
              </a:r>
              <a:endPara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24580" name="Group 5"/>
            <p:cNvGrpSpPr/>
            <p:nvPr/>
          </p:nvGrpSpPr>
          <p:grpSpPr>
            <a:xfrm flipV="1">
              <a:off x="2721" y="3045"/>
              <a:ext cx="602" cy="464"/>
              <a:chOff x="1292" y="3550"/>
              <a:chExt cx="602" cy="464"/>
            </a:xfrm>
          </p:grpSpPr>
          <p:sp>
            <p:nvSpPr>
              <p:cNvPr id="24581" name="Line 6"/>
              <p:cNvSpPr/>
              <p:nvPr/>
            </p:nvSpPr>
            <p:spPr>
              <a:xfrm>
                <a:off x="1292" y="4014"/>
                <a:ext cx="309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82" name="Line 7"/>
              <p:cNvSpPr/>
              <p:nvPr/>
            </p:nvSpPr>
            <p:spPr>
              <a:xfrm flipV="1">
                <a:off x="1589" y="3751"/>
                <a:ext cx="0" cy="251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83" name="Line 8"/>
              <p:cNvSpPr/>
              <p:nvPr/>
            </p:nvSpPr>
            <p:spPr>
              <a:xfrm>
                <a:off x="1585" y="3550"/>
                <a:ext cx="309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84" name="Line 9"/>
              <p:cNvSpPr/>
              <p:nvPr/>
            </p:nvSpPr>
            <p:spPr>
              <a:xfrm flipH="1" flipV="1">
                <a:off x="1584" y="3552"/>
                <a:ext cx="6" cy="46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8.1.3 J-K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07565" y="1710055"/>
            <a:ext cx="3188335" cy="2713990"/>
            <a:chOff x="3319" y="2693"/>
            <a:chExt cx="5021" cy="4274"/>
          </a:xfrm>
        </p:grpSpPr>
        <p:sp>
          <p:nvSpPr>
            <p:cNvPr id="9" name="Line 15"/>
            <p:cNvSpPr/>
            <p:nvPr/>
          </p:nvSpPr>
          <p:spPr>
            <a:xfrm rot="5400000" flipH="1">
              <a:off x="3657" y="6121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" name="Line 15"/>
            <p:cNvSpPr/>
            <p:nvPr/>
          </p:nvSpPr>
          <p:spPr>
            <a:xfrm rot="5400000" flipH="1">
              <a:off x="3683" y="2870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4" name="组合 61"/>
            <p:cNvGrpSpPr/>
            <p:nvPr/>
          </p:nvGrpSpPr>
          <p:grpSpPr>
            <a:xfrm>
              <a:off x="4050" y="5288"/>
              <a:ext cx="1463" cy="112"/>
              <a:chOff x="5929322" y="4286256"/>
              <a:chExt cx="4572032" cy="428628"/>
            </a:xfrm>
          </p:grpSpPr>
          <p:grpSp>
            <p:nvGrpSpPr>
              <p:cNvPr id="24587" name="组合 53"/>
              <p:cNvGrpSpPr/>
              <p:nvPr/>
            </p:nvGrpSpPr>
            <p:grpSpPr>
              <a:xfrm>
                <a:off x="8215338" y="4286256"/>
                <a:ext cx="2286016" cy="428628"/>
                <a:chOff x="5643570" y="2857496"/>
                <a:chExt cx="2286016" cy="428628"/>
              </a:xfrm>
            </p:grpSpPr>
            <p:grpSp>
              <p:nvGrpSpPr>
                <p:cNvPr id="24588" name="组合 49"/>
                <p:cNvGrpSpPr/>
                <p:nvPr/>
              </p:nvGrpSpPr>
              <p:grpSpPr>
                <a:xfrm>
                  <a:off x="5643570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89" name="直接连接符 45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590" name="直接连接符 47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24591" name="组合 50"/>
                <p:cNvGrpSpPr/>
                <p:nvPr/>
              </p:nvGrpSpPr>
              <p:grpSpPr>
                <a:xfrm>
                  <a:off x="6786578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92" name="直接连接符 51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593" name="直接连接符 52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24594" name="组合 54"/>
              <p:cNvGrpSpPr/>
              <p:nvPr/>
            </p:nvGrpSpPr>
            <p:grpSpPr>
              <a:xfrm>
                <a:off x="5929322" y="4286256"/>
                <a:ext cx="2286016" cy="428628"/>
                <a:chOff x="5643570" y="2857496"/>
                <a:chExt cx="2286016" cy="428628"/>
              </a:xfrm>
            </p:grpSpPr>
            <p:grpSp>
              <p:nvGrpSpPr>
                <p:cNvPr id="24595" name="组合 49"/>
                <p:cNvGrpSpPr/>
                <p:nvPr/>
              </p:nvGrpSpPr>
              <p:grpSpPr>
                <a:xfrm>
                  <a:off x="5643570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96" name="直接连接符 59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597" name="直接连接符 60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24598" name="组合 50"/>
                <p:cNvGrpSpPr/>
                <p:nvPr/>
              </p:nvGrpSpPr>
              <p:grpSpPr>
                <a:xfrm>
                  <a:off x="6786578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99" name="直接连接符 57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600" name="直接连接符 58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grpSp>
          <p:nvGrpSpPr>
            <p:cNvPr id="11" name="组合 58"/>
            <p:cNvGrpSpPr/>
            <p:nvPr/>
          </p:nvGrpSpPr>
          <p:grpSpPr>
            <a:xfrm>
              <a:off x="3360" y="2693"/>
              <a:ext cx="4980" cy="4275"/>
              <a:chOff x="2133600" y="1709738"/>
              <a:chExt cx="3162300" cy="2714625"/>
            </a:xfrm>
          </p:grpSpPr>
          <p:grpSp>
            <p:nvGrpSpPr>
              <p:cNvPr id="24602" name="Group 11"/>
              <p:cNvGrpSpPr/>
              <p:nvPr/>
            </p:nvGrpSpPr>
            <p:grpSpPr>
              <a:xfrm>
                <a:off x="2133600" y="1709738"/>
                <a:ext cx="3162300" cy="2714625"/>
                <a:chOff x="1479" y="996"/>
                <a:chExt cx="1992" cy="1710"/>
              </a:xfrm>
            </p:grpSpPr>
            <p:sp>
              <p:nvSpPr>
                <p:cNvPr id="24603" name="Rectangle 12"/>
                <p:cNvSpPr/>
                <p:nvPr/>
              </p:nvSpPr>
              <p:spPr>
                <a:xfrm>
                  <a:off x="1750" y="996"/>
                  <a:ext cx="1421" cy="171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05" name="Text Box 14"/>
                <p:cNvSpPr txBox="1"/>
                <p:nvPr/>
              </p:nvSpPr>
              <p:spPr>
                <a:xfrm>
                  <a:off x="2909" y="1348"/>
                  <a:ext cx="265" cy="2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06" name="Line 15"/>
                <p:cNvSpPr/>
                <p:nvPr/>
              </p:nvSpPr>
              <p:spPr>
                <a:xfrm rot="5400000" flipH="1">
                  <a:off x="3335" y="2140"/>
                  <a:ext cx="0" cy="271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07" name="Oval 16"/>
                <p:cNvSpPr/>
                <p:nvPr/>
              </p:nvSpPr>
              <p:spPr>
                <a:xfrm rot="5400000">
                  <a:off x="3147" y="2230"/>
                  <a:ext cx="104" cy="99"/>
                </a:xfrm>
                <a:prstGeom prst="ellipse">
                  <a:avLst/>
                </a:prstGeom>
                <a:solidFill>
                  <a:srgbClr val="CCFF66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09" name="Text Box 18"/>
                <p:cNvSpPr txBox="1"/>
                <p:nvPr/>
              </p:nvSpPr>
              <p:spPr>
                <a:xfrm rot="251266">
                  <a:off x="2893" y="2112"/>
                  <a:ext cx="265" cy="2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4611" name="Group 20"/>
                <p:cNvGrpSpPr/>
                <p:nvPr/>
              </p:nvGrpSpPr>
              <p:grpSpPr>
                <a:xfrm>
                  <a:off x="1654" y="2400"/>
                  <a:ext cx="362" cy="288"/>
                  <a:chOff x="1645" y="1689"/>
                  <a:chExt cx="362" cy="288"/>
                </a:xfrm>
              </p:grpSpPr>
              <p:sp>
                <p:nvSpPr>
                  <p:cNvPr id="24612" name="Oval 21"/>
                  <p:cNvSpPr/>
                  <p:nvPr/>
                </p:nvSpPr>
                <p:spPr>
                  <a:xfrm>
                    <a:off x="1645" y="1749"/>
                    <a:ext cx="105" cy="121"/>
                  </a:xfrm>
                  <a:prstGeom prst="ellipse">
                    <a:avLst/>
                  </a:prstGeom>
                  <a:solidFill>
                    <a:srgbClr val="CCFF66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14" name="Text Box 23"/>
                  <p:cNvSpPr txBox="1"/>
                  <p:nvPr/>
                </p:nvSpPr>
                <p:spPr>
                  <a:xfrm>
                    <a:off x="1752" y="1689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>
                    <a:spAutoFit/>
                  </a:bodyPr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latin typeface="Times New Roman" panose="02020603050405020304" pitchFamily="18" charset="0"/>
                      </a:rPr>
                      <a:t>R</a:t>
                    </a:r>
                    <a:endParaRPr lang="en-US" altLang="zh-CN" sz="24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4617" name="Text Box 26"/>
                <p:cNvSpPr txBox="1"/>
                <p:nvPr/>
              </p:nvSpPr>
              <p:spPr>
                <a:xfrm>
                  <a:off x="1734" y="2091"/>
                  <a:ext cx="212" cy="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J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4618" name="Group 27"/>
                <p:cNvGrpSpPr/>
                <p:nvPr/>
              </p:nvGrpSpPr>
              <p:grpSpPr>
                <a:xfrm>
                  <a:off x="1479" y="1740"/>
                  <a:ext cx="830" cy="293"/>
                  <a:chOff x="1479" y="1515"/>
                  <a:chExt cx="830" cy="293"/>
                </a:xfrm>
              </p:grpSpPr>
              <p:sp>
                <p:nvSpPr>
                  <p:cNvPr id="24619" name="Text Box 28"/>
                  <p:cNvSpPr txBox="1"/>
                  <p:nvPr/>
                </p:nvSpPr>
                <p:spPr>
                  <a:xfrm>
                    <a:off x="1937" y="1519"/>
                    <a:ext cx="372" cy="2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>
                    <a:spAutoFit/>
                  </a:bodyPr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latin typeface="Times New Roman" panose="02020603050405020304" pitchFamily="18" charset="0"/>
                      </a:rPr>
                      <a:t>CP</a:t>
                    </a:r>
                    <a:endParaRPr lang="en-US" altLang="zh-CN" sz="2400" b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4620" name="Group 29"/>
                  <p:cNvGrpSpPr/>
                  <p:nvPr/>
                </p:nvGrpSpPr>
                <p:grpSpPr>
                  <a:xfrm rot="5400000">
                    <a:off x="1575" y="1420"/>
                    <a:ext cx="270" cy="461"/>
                    <a:chOff x="2479" y="2522"/>
                    <a:chExt cx="270" cy="461"/>
                  </a:xfrm>
                </p:grpSpPr>
                <p:sp>
                  <p:nvSpPr>
                    <p:cNvPr id="24621" name="Line 30"/>
                    <p:cNvSpPr/>
                    <p:nvPr/>
                  </p:nvSpPr>
                  <p:spPr>
                    <a:xfrm flipV="1">
                      <a:off x="2479" y="2522"/>
                      <a:ext cx="144" cy="186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22" name="Line 31"/>
                    <p:cNvSpPr/>
                    <p:nvPr/>
                  </p:nvSpPr>
                  <p:spPr>
                    <a:xfrm>
                      <a:off x="2617" y="2530"/>
                      <a:ext cx="132" cy="17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23" name="Line 32"/>
                    <p:cNvSpPr/>
                    <p:nvPr/>
                  </p:nvSpPr>
                  <p:spPr>
                    <a:xfrm>
                      <a:off x="2630" y="2720"/>
                      <a:ext cx="0" cy="263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24" name="Oval 33"/>
                    <p:cNvSpPr/>
                    <p:nvPr/>
                  </p:nvSpPr>
                  <p:spPr>
                    <a:xfrm>
                      <a:off x="2576" y="2721"/>
                      <a:ext cx="108" cy="95"/>
                    </a:xfrm>
                    <a:prstGeom prst="ellipse">
                      <a:avLst/>
                    </a:prstGeom>
                    <a:solidFill>
                      <a:srgbClr val="CCFF66"/>
                    </a:solidFill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625" name="Group 34"/>
                <p:cNvGrpSpPr/>
                <p:nvPr/>
              </p:nvGrpSpPr>
              <p:grpSpPr>
                <a:xfrm>
                  <a:off x="1646" y="1087"/>
                  <a:ext cx="346" cy="288"/>
                  <a:chOff x="1645" y="1689"/>
                  <a:chExt cx="346" cy="288"/>
                </a:xfrm>
              </p:grpSpPr>
              <p:sp>
                <p:nvSpPr>
                  <p:cNvPr id="24626" name="Oval 35"/>
                  <p:cNvSpPr/>
                  <p:nvPr/>
                </p:nvSpPr>
                <p:spPr>
                  <a:xfrm>
                    <a:off x="1645" y="1749"/>
                    <a:ext cx="105" cy="117"/>
                  </a:xfrm>
                  <a:prstGeom prst="ellipse">
                    <a:avLst/>
                  </a:prstGeom>
                  <a:solidFill>
                    <a:srgbClr val="CCFF66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28" name="Text Box 37"/>
                  <p:cNvSpPr txBox="1"/>
                  <p:nvPr/>
                </p:nvSpPr>
                <p:spPr>
                  <a:xfrm>
                    <a:off x="1768" y="1689"/>
                    <a:ext cx="223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>
                    <a:spAutoFit/>
                  </a:bodyPr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latin typeface="Times New Roman" panose="02020603050405020304" pitchFamily="18" charset="0"/>
                      </a:rPr>
                      <a:t>S</a:t>
                    </a:r>
                    <a:endParaRPr lang="en-US" altLang="zh-CN" sz="24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4631" name="Text Box 40"/>
                <p:cNvSpPr txBox="1"/>
                <p:nvPr/>
              </p:nvSpPr>
              <p:spPr>
                <a:xfrm>
                  <a:off x="1727" y="1426"/>
                  <a:ext cx="26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K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632" name="Line 22"/>
              <p:cNvSpPr/>
              <p:nvPr/>
            </p:nvSpPr>
            <p:spPr>
              <a:xfrm>
                <a:off x="2643174" y="1928802"/>
                <a:ext cx="28575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33" name="Line 22"/>
              <p:cNvSpPr/>
              <p:nvPr/>
            </p:nvSpPr>
            <p:spPr>
              <a:xfrm>
                <a:off x="2643174" y="4000504"/>
                <a:ext cx="28575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" name="Line 15"/>
            <p:cNvSpPr/>
            <p:nvPr/>
          </p:nvSpPr>
          <p:spPr>
            <a:xfrm rot="5400000" flipH="1">
              <a:off x="7952" y="3594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" name="Line 22"/>
            <p:cNvSpPr/>
            <p:nvPr/>
          </p:nvSpPr>
          <p:spPr>
            <a:xfrm>
              <a:off x="7074" y="5497"/>
              <a:ext cx="4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15"/>
            <p:cNvSpPr/>
            <p:nvPr/>
          </p:nvSpPr>
          <p:spPr>
            <a:xfrm rot="5400000" flipH="1">
              <a:off x="3677" y="3762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" name="Line 15"/>
            <p:cNvSpPr/>
            <p:nvPr/>
          </p:nvSpPr>
          <p:spPr>
            <a:xfrm rot="5400000" flipH="1">
              <a:off x="3657" y="5443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3830" name="图片 333829" descr="6-1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8820" y="918210"/>
            <a:ext cx="5166360" cy="3045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333058" y="4962843"/>
            <a:ext cx="8477250" cy="18992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 rtl="0">
              <a:lnSpc>
                <a:spcPct val="140000"/>
              </a:lnSpc>
              <a:buClrTx/>
              <a:buSzTx/>
              <a:buFont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336600"/>
                </a:solidFill>
                <a:effectLst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　　</a:t>
            </a:r>
            <a:r>
              <a:rPr kumimoji="1" lang="zh-CN" altLang="en-US" sz="2800" b="1" kern="1200" cap="none" spc="0" normalizeH="0" baseline="0" noProof="0" dirty="0">
                <a:solidFill>
                  <a:srgbClr val="3333FF"/>
                </a:solidFill>
                <a:effectLst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输出状态不仅决定于当时的</a:t>
            </a:r>
            <a:r>
              <a:rPr kumimoji="1" lang="zh-CN" altLang="en-US" sz="2800" b="1" kern="1200" cap="none" spc="0" normalizeH="0" baseline="0" noProof="0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输入状态</a:t>
            </a:r>
            <a:r>
              <a:rPr kumimoji="1" lang="zh-CN" altLang="en-US" sz="2800" b="1" kern="1200" cap="none" spc="0" normalizeH="0" baseline="0" noProof="0" dirty="0">
                <a:solidFill>
                  <a:srgbClr val="3333FF"/>
                </a:solidFill>
                <a:effectLst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，而且还与电路的</a:t>
            </a:r>
            <a:r>
              <a:rPr kumimoji="1" lang="zh-CN" altLang="en-US" sz="2800" b="1" kern="1200" cap="none" spc="0" normalizeH="0" baseline="0" noProof="0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原来状态</a:t>
            </a:r>
            <a:r>
              <a:rPr kumimoji="1" lang="zh-CN" altLang="en-US" sz="2800" b="1" kern="1200" cap="none" spc="0" normalizeH="0" baseline="0" noProof="0" dirty="0">
                <a:solidFill>
                  <a:srgbClr val="3333FF"/>
                </a:solidFill>
                <a:effectLst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有关，</a:t>
            </a:r>
            <a:r>
              <a:rPr kumimoji="1" lang="zh-CN" altLang="en-US" sz="2800" b="1" kern="1200" cap="none" spc="0" normalizeH="0" baseline="0" noProof="0" dirty="0">
                <a:solidFill>
                  <a:srgbClr val="CC3300"/>
                </a:solidFill>
                <a:effectLst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具有记忆功能。</a:t>
            </a:r>
            <a:endParaRPr kumimoji="1" lang="en-US" altLang="zh-CN" sz="2800" b="1" kern="1200" cap="none" spc="0" normalizeH="0" baseline="0" noProof="0" dirty="0">
              <a:solidFill>
                <a:srgbClr val="CC3300"/>
              </a:solidFill>
              <a:effectLst/>
              <a:latin typeface="宋体" panose="02010600030101010101" pitchFamily="2" charset="-122"/>
              <a:ea typeface="黑体" panose="02010609060101010101" pitchFamily="2" charset="-122"/>
              <a:cs typeface="+mn-cs"/>
            </a:endParaRPr>
          </a:p>
          <a:p>
            <a:pPr marR="0" algn="just" defTabSz="914400" rtl="0">
              <a:lnSpc>
                <a:spcPct val="140000"/>
              </a:lnSpc>
              <a:buClrTx/>
              <a:buSzTx/>
              <a:buFontTx/>
              <a:defRPr/>
            </a:pPr>
            <a:r>
              <a:rPr kumimoji="1" lang="zh-CN" altLang="en-US" sz="2800" b="1" kern="1200" cap="none" spc="0" normalizeH="0" baseline="0" noProof="0" dirty="0">
                <a:effectLst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    </a:t>
            </a:r>
            <a:endParaRPr kumimoji="1" lang="zh-CN" altLang="en-US" sz="2800" b="1" kern="1200" cap="none" spc="0" normalizeH="0" baseline="0" noProof="0" dirty="0">
              <a:effectLst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1655" y="142240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什么是时序逻辑电路？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76486" name="Rectangle 6"/>
          <p:cNvSpPr/>
          <p:nvPr/>
        </p:nvSpPr>
        <p:spPr>
          <a:xfrm>
            <a:off x="1070610" y="3709353"/>
            <a:ext cx="6459538" cy="138366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、电路由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组合电路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存储电路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组成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、电路存在反馈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2563" y="6168073"/>
            <a:ext cx="8477250" cy="694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algn="just" defTabSz="914400" rtl="0">
              <a:lnSpc>
                <a:spcPct val="140000"/>
              </a:lnSpc>
              <a:buClrTx/>
              <a:buSzTx/>
              <a:buFontTx/>
              <a:defRPr/>
            </a:pPr>
            <a:r>
              <a:rPr kumimoji="1" lang="zh-CN" altLang="en-US" sz="2800" b="1" kern="1200" cap="none" spc="0" normalizeH="0" baseline="0" noProof="0" dirty="0">
                <a:effectLst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     存储（记忆）电路的基本单元</a:t>
            </a:r>
            <a:r>
              <a:rPr kumimoji="1" lang="en-US" altLang="zh-CN" sz="2800" b="1" kern="1200" cap="none" spc="0" normalizeH="0" baseline="0" noProof="0" dirty="0">
                <a:effectLst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---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触发器</a:t>
            </a:r>
            <a:endParaRPr kumimoji="1" lang="zh-CN" altLang="en-US" sz="2800" b="1" kern="1200" cap="none" spc="0" normalizeH="0" baseline="0" noProof="0" dirty="0">
              <a:solidFill>
                <a:srgbClr val="FF0000"/>
              </a:solidFill>
              <a:effectLst/>
              <a:latin typeface="宋体" panose="0201060003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8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48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charRg st="1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86">
                                            <p:txEl>
                                              <p:charRg st="1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486">
                                            <p:txEl>
                                              <p:charRg st="1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5" grpId="0" bldLvl="0" animBg="1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45"/>
          <p:cNvGrpSpPr/>
          <p:nvPr/>
        </p:nvGrpSpPr>
        <p:grpSpPr>
          <a:xfrm>
            <a:off x="1285875" y="1073150"/>
            <a:ext cx="2474913" cy="519113"/>
            <a:chOff x="1285875" y="714375"/>
            <a:chExt cx="2474913" cy="519113"/>
          </a:xfrm>
        </p:grpSpPr>
        <p:sp>
          <p:nvSpPr>
            <p:cNvPr id="25635" name="Text Box 3"/>
            <p:cNvSpPr txBox="1"/>
            <p:nvPr/>
          </p:nvSpPr>
          <p:spPr>
            <a:xfrm>
              <a:off x="1285875" y="714375"/>
              <a:ext cx="2474913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R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、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S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端功能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5636" name="Line 22"/>
            <p:cNvSpPr/>
            <p:nvPr/>
          </p:nvSpPr>
          <p:spPr>
            <a:xfrm>
              <a:off x="1500166" y="785794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637" name="Line 22"/>
            <p:cNvSpPr/>
            <p:nvPr/>
          </p:nvSpPr>
          <p:spPr>
            <a:xfrm>
              <a:off x="2143108" y="785794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组合 47"/>
          <p:cNvGrpSpPr/>
          <p:nvPr/>
        </p:nvGrpSpPr>
        <p:grpSpPr>
          <a:xfrm>
            <a:off x="4890135" y="2017554"/>
            <a:ext cx="3048635" cy="3107690"/>
            <a:chOff x="5105400" y="2017554"/>
            <a:chExt cx="3048635" cy="3107690"/>
          </a:xfrm>
        </p:grpSpPr>
        <p:sp>
          <p:nvSpPr>
            <p:cNvPr id="25639" name="Text Box 2"/>
            <p:cNvSpPr txBox="1"/>
            <p:nvPr/>
          </p:nvSpPr>
          <p:spPr>
            <a:xfrm>
              <a:off x="5105400" y="2017554"/>
              <a:ext cx="3048635" cy="310769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>
              <a:spAutoFit/>
            </a:bodyPr>
            <a:p>
              <a:pPr algn="l"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R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复位端   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S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置位端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 algn="l"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   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R=0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,S=1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时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Q=0</a:t>
              </a:r>
              <a:endPara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   R=1,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S=0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时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Q=1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 algn="l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无需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CP!</a:t>
              </a:r>
              <a:endPara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>
                <a:spcBef>
                  <a:spcPct val="50000"/>
                </a:spcBef>
              </a:pPr>
              <a:endPara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40" name="Line 22"/>
            <p:cNvSpPr/>
            <p:nvPr/>
          </p:nvSpPr>
          <p:spPr>
            <a:xfrm>
              <a:off x="5143504" y="2071678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641" name="Line 22"/>
            <p:cNvSpPr/>
            <p:nvPr/>
          </p:nvSpPr>
          <p:spPr>
            <a:xfrm>
              <a:off x="6715140" y="2071678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642" name="Line 22"/>
            <p:cNvSpPr/>
            <p:nvPr/>
          </p:nvSpPr>
          <p:spPr>
            <a:xfrm>
              <a:off x="5500694" y="2714620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643" name="Line 22"/>
            <p:cNvSpPr/>
            <p:nvPr/>
          </p:nvSpPr>
          <p:spPr>
            <a:xfrm>
              <a:off x="6215074" y="2714620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644" name="Line 22"/>
            <p:cNvSpPr/>
            <p:nvPr/>
          </p:nvSpPr>
          <p:spPr>
            <a:xfrm>
              <a:off x="5500694" y="3357562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645" name="Line 22"/>
            <p:cNvSpPr/>
            <p:nvPr/>
          </p:nvSpPr>
          <p:spPr>
            <a:xfrm>
              <a:off x="6215074" y="3357562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8.1.3 J-K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71550" y="2419985"/>
            <a:ext cx="3188335" cy="2713990"/>
            <a:chOff x="3319" y="2693"/>
            <a:chExt cx="5021" cy="4274"/>
          </a:xfrm>
        </p:grpSpPr>
        <p:sp>
          <p:nvSpPr>
            <p:cNvPr id="9" name="Line 15"/>
            <p:cNvSpPr/>
            <p:nvPr/>
          </p:nvSpPr>
          <p:spPr>
            <a:xfrm rot="5400000" flipH="1">
              <a:off x="3657" y="6121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" name="Line 15"/>
            <p:cNvSpPr/>
            <p:nvPr/>
          </p:nvSpPr>
          <p:spPr>
            <a:xfrm rot="5400000" flipH="1">
              <a:off x="3683" y="2870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4" name="组合 61"/>
            <p:cNvGrpSpPr/>
            <p:nvPr/>
          </p:nvGrpSpPr>
          <p:grpSpPr>
            <a:xfrm>
              <a:off x="4050" y="5288"/>
              <a:ext cx="1463" cy="112"/>
              <a:chOff x="5929322" y="4286256"/>
              <a:chExt cx="4572032" cy="428628"/>
            </a:xfrm>
          </p:grpSpPr>
          <p:grpSp>
            <p:nvGrpSpPr>
              <p:cNvPr id="24587" name="组合 53"/>
              <p:cNvGrpSpPr/>
              <p:nvPr/>
            </p:nvGrpSpPr>
            <p:grpSpPr>
              <a:xfrm>
                <a:off x="8215338" y="4286256"/>
                <a:ext cx="2286016" cy="428628"/>
                <a:chOff x="5643570" y="2857496"/>
                <a:chExt cx="2286016" cy="428628"/>
              </a:xfrm>
            </p:grpSpPr>
            <p:grpSp>
              <p:nvGrpSpPr>
                <p:cNvPr id="24588" name="组合 49"/>
                <p:cNvGrpSpPr/>
                <p:nvPr/>
              </p:nvGrpSpPr>
              <p:grpSpPr>
                <a:xfrm>
                  <a:off x="5643570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89" name="直接连接符 45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590" name="直接连接符 47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24591" name="组合 50"/>
                <p:cNvGrpSpPr/>
                <p:nvPr/>
              </p:nvGrpSpPr>
              <p:grpSpPr>
                <a:xfrm>
                  <a:off x="6786578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92" name="直接连接符 51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593" name="直接连接符 52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24594" name="组合 54"/>
              <p:cNvGrpSpPr/>
              <p:nvPr/>
            </p:nvGrpSpPr>
            <p:grpSpPr>
              <a:xfrm>
                <a:off x="5929322" y="4286256"/>
                <a:ext cx="2286016" cy="428628"/>
                <a:chOff x="5643570" y="2857496"/>
                <a:chExt cx="2286016" cy="428628"/>
              </a:xfrm>
            </p:grpSpPr>
            <p:grpSp>
              <p:nvGrpSpPr>
                <p:cNvPr id="24595" name="组合 49"/>
                <p:cNvGrpSpPr/>
                <p:nvPr/>
              </p:nvGrpSpPr>
              <p:grpSpPr>
                <a:xfrm>
                  <a:off x="5643570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96" name="直接连接符 59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597" name="直接连接符 60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24598" name="组合 50"/>
                <p:cNvGrpSpPr/>
                <p:nvPr/>
              </p:nvGrpSpPr>
              <p:grpSpPr>
                <a:xfrm>
                  <a:off x="6786578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99" name="直接连接符 57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600" name="直接连接符 58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grpSp>
          <p:nvGrpSpPr>
            <p:cNvPr id="3" name="组合 58"/>
            <p:cNvGrpSpPr/>
            <p:nvPr/>
          </p:nvGrpSpPr>
          <p:grpSpPr>
            <a:xfrm>
              <a:off x="3360" y="2693"/>
              <a:ext cx="4980" cy="4275"/>
              <a:chOff x="2133600" y="1709738"/>
              <a:chExt cx="3162300" cy="2714625"/>
            </a:xfrm>
          </p:grpSpPr>
          <p:grpSp>
            <p:nvGrpSpPr>
              <p:cNvPr id="24602" name="Group 11"/>
              <p:cNvGrpSpPr/>
              <p:nvPr/>
            </p:nvGrpSpPr>
            <p:grpSpPr>
              <a:xfrm>
                <a:off x="2133600" y="1709738"/>
                <a:ext cx="3162300" cy="2714625"/>
                <a:chOff x="1479" y="996"/>
                <a:chExt cx="1992" cy="1710"/>
              </a:xfrm>
            </p:grpSpPr>
            <p:sp>
              <p:nvSpPr>
                <p:cNvPr id="24603" name="Rectangle 12"/>
                <p:cNvSpPr/>
                <p:nvPr/>
              </p:nvSpPr>
              <p:spPr>
                <a:xfrm>
                  <a:off x="1750" y="996"/>
                  <a:ext cx="1421" cy="171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05" name="Text Box 14"/>
                <p:cNvSpPr txBox="1"/>
                <p:nvPr/>
              </p:nvSpPr>
              <p:spPr>
                <a:xfrm>
                  <a:off x="2909" y="1348"/>
                  <a:ext cx="265" cy="2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06" name="Line 15"/>
                <p:cNvSpPr/>
                <p:nvPr/>
              </p:nvSpPr>
              <p:spPr>
                <a:xfrm rot="5400000" flipH="1">
                  <a:off x="3335" y="2140"/>
                  <a:ext cx="0" cy="271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07" name="Oval 16"/>
                <p:cNvSpPr/>
                <p:nvPr/>
              </p:nvSpPr>
              <p:spPr>
                <a:xfrm rot="5400000">
                  <a:off x="3147" y="2230"/>
                  <a:ext cx="104" cy="99"/>
                </a:xfrm>
                <a:prstGeom prst="ellipse">
                  <a:avLst/>
                </a:prstGeom>
                <a:solidFill>
                  <a:srgbClr val="CCFF66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09" name="Text Box 18"/>
                <p:cNvSpPr txBox="1"/>
                <p:nvPr/>
              </p:nvSpPr>
              <p:spPr>
                <a:xfrm rot="251266">
                  <a:off x="2893" y="2112"/>
                  <a:ext cx="265" cy="2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4611" name="Group 20"/>
                <p:cNvGrpSpPr/>
                <p:nvPr/>
              </p:nvGrpSpPr>
              <p:grpSpPr>
                <a:xfrm>
                  <a:off x="1654" y="2400"/>
                  <a:ext cx="362" cy="288"/>
                  <a:chOff x="1645" y="1689"/>
                  <a:chExt cx="362" cy="288"/>
                </a:xfrm>
              </p:grpSpPr>
              <p:sp>
                <p:nvSpPr>
                  <p:cNvPr id="24612" name="Oval 21"/>
                  <p:cNvSpPr/>
                  <p:nvPr/>
                </p:nvSpPr>
                <p:spPr>
                  <a:xfrm>
                    <a:off x="1645" y="1749"/>
                    <a:ext cx="105" cy="121"/>
                  </a:xfrm>
                  <a:prstGeom prst="ellipse">
                    <a:avLst/>
                  </a:prstGeom>
                  <a:solidFill>
                    <a:srgbClr val="CCFF66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14" name="Text Box 23"/>
                  <p:cNvSpPr txBox="1"/>
                  <p:nvPr/>
                </p:nvSpPr>
                <p:spPr>
                  <a:xfrm>
                    <a:off x="1752" y="1689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>
                    <a:spAutoFit/>
                  </a:bodyPr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latin typeface="Times New Roman" panose="02020603050405020304" pitchFamily="18" charset="0"/>
                      </a:rPr>
                      <a:t>R</a:t>
                    </a:r>
                    <a:endParaRPr lang="en-US" altLang="zh-CN" sz="24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4617" name="Text Box 26"/>
                <p:cNvSpPr txBox="1"/>
                <p:nvPr/>
              </p:nvSpPr>
              <p:spPr>
                <a:xfrm>
                  <a:off x="1734" y="2091"/>
                  <a:ext cx="212" cy="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J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4618" name="Group 27"/>
                <p:cNvGrpSpPr/>
                <p:nvPr/>
              </p:nvGrpSpPr>
              <p:grpSpPr>
                <a:xfrm>
                  <a:off x="1479" y="1740"/>
                  <a:ext cx="830" cy="293"/>
                  <a:chOff x="1479" y="1515"/>
                  <a:chExt cx="830" cy="293"/>
                </a:xfrm>
              </p:grpSpPr>
              <p:sp>
                <p:nvSpPr>
                  <p:cNvPr id="24619" name="Text Box 28"/>
                  <p:cNvSpPr txBox="1"/>
                  <p:nvPr/>
                </p:nvSpPr>
                <p:spPr>
                  <a:xfrm>
                    <a:off x="1937" y="1519"/>
                    <a:ext cx="372" cy="2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>
                    <a:spAutoFit/>
                  </a:bodyPr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latin typeface="Times New Roman" panose="02020603050405020304" pitchFamily="18" charset="0"/>
                      </a:rPr>
                      <a:t>CP</a:t>
                    </a:r>
                    <a:endParaRPr lang="en-US" altLang="zh-CN" sz="2400" b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4620" name="Group 29"/>
                  <p:cNvGrpSpPr/>
                  <p:nvPr/>
                </p:nvGrpSpPr>
                <p:grpSpPr>
                  <a:xfrm rot="5400000">
                    <a:off x="1575" y="1420"/>
                    <a:ext cx="270" cy="461"/>
                    <a:chOff x="2479" y="2522"/>
                    <a:chExt cx="270" cy="461"/>
                  </a:xfrm>
                </p:grpSpPr>
                <p:sp>
                  <p:nvSpPr>
                    <p:cNvPr id="24621" name="Line 30"/>
                    <p:cNvSpPr/>
                    <p:nvPr/>
                  </p:nvSpPr>
                  <p:spPr>
                    <a:xfrm flipV="1">
                      <a:off x="2479" y="2522"/>
                      <a:ext cx="144" cy="186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22" name="Line 31"/>
                    <p:cNvSpPr/>
                    <p:nvPr/>
                  </p:nvSpPr>
                  <p:spPr>
                    <a:xfrm>
                      <a:off x="2617" y="2530"/>
                      <a:ext cx="132" cy="17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23" name="Line 32"/>
                    <p:cNvSpPr/>
                    <p:nvPr/>
                  </p:nvSpPr>
                  <p:spPr>
                    <a:xfrm>
                      <a:off x="2630" y="2720"/>
                      <a:ext cx="0" cy="263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24" name="Oval 33"/>
                    <p:cNvSpPr/>
                    <p:nvPr/>
                  </p:nvSpPr>
                  <p:spPr>
                    <a:xfrm>
                      <a:off x="2576" y="2721"/>
                      <a:ext cx="108" cy="95"/>
                    </a:xfrm>
                    <a:prstGeom prst="ellipse">
                      <a:avLst/>
                    </a:prstGeom>
                    <a:solidFill>
                      <a:srgbClr val="CCFF66"/>
                    </a:solidFill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625" name="Group 34"/>
                <p:cNvGrpSpPr/>
                <p:nvPr/>
              </p:nvGrpSpPr>
              <p:grpSpPr>
                <a:xfrm>
                  <a:off x="1646" y="1087"/>
                  <a:ext cx="346" cy="288"/>
                  <a:chOff x="1645" y="1689"/>
                  <a:chExt cx="346" cy="288"/>
                </a:xfrm>
              </p:grpSpPr>
              <p:sp>
                <p:nvSpPr>
                  <p:cNvPr id="24626" name="Oval 35"/>
                  <p:cNvSpPr/>
                  <p:nvPr/>
                </p:nvSpPr>
                <p:spPr>
                  <a:xfrm>
                    <a:off x="1645" y="1749"/>
                    <a:ext cx="105" cy="117"/>
                  </a:xfrm>
                  <a:prstGeom prst="ellipse">
                    <a:avLst/>
                  </a:prstGeom>
                  <a:solidFill>
                    <a:srgbClr val="CCFF66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28" name="Text Box 37"/>
                  <p:cNvSpPr txBox="1"/>
                  <p:nvPr/>
                </p:nvSpPr>
                <p:spPr>
                  <a:xfrm>
                    <a:off x="1768" y="1689"/>
                    <a:ext cx="223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>
                    <a:spAutoFit/>
                  </a:bodyPr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latin typeface="Times New Roman" panose="02020603050405020304" pitchFamily="18" charset="0"/>
                      </a:rPr>
                      <a:t>S</a:t>
                    </a:r>
                    <a:endParaRPr lang="en-US" altLang="zh-CN" sz="24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4631" name="Text Box 40"/>
                <p:cNvSpPr txBox="1"/>
                <p:nvPr/>
              </p:nvSpPr>
              <p:spPr>
                <a:xfrm>
                  <a:off x="1727" y="1426"/>
                  <a:ext cx="26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K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632" name="Line 22"/>
              <p:cNvSpPr/>
              <p:nvPr/>
            </p:nvSpPr>
            <p:spPr>
              <a:xfrm>
                <a:off x="2643174" y="1928802"/>
                <a:ext cx="28575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33" name="Line 22"/>
              <p:cNvSpPr/>
              <p:nvPr/>
            </p:nvSpPr>
            <p:spPr>
              <a:xfrm>
                <a:off x="2643174" y="4000504"/>
                <a:ext cx="28575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" name="Line 15"/>
            <p:cNvSpPr/>
            <p:nvPr/>
          </p:nvSpPr>
          <p:spPr>
            <a:xfrm rot="5400000" flipH="1">
              <a:off x="7952" y="3594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22"/>
            <p:cNvSpPr/>
            <p:nvPr/>
          </p:nvSpPr>
          <p:spPr>
            <a:xfrm>
              <a:off x="7074" y="5497"/>
              <a:ext cx="4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" name="Line 15"/>
            <p:cNvSpPr/>
            <p:nvPr/>
          </p:nvSpPr>
          <p:spPr>
            <a:xfrm rot="5400000" flipH="1">
              <a:off x="3677" y="3762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Line 15"/>
            <p:cNvSpPr/>
            <p:nvPr/>
          </p:nvSpPr>
          <p:spPr>
            <a:xfrm rot="5400000" flipH="1">
              <a:off x="3657" y="5443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" name="组合 47"/>
          <p:cNvGrpSpPr/>
          <p:nvPr/>
        </p:nvGrpSpPr>
        <p:grpSpPr>
          <a:xfrm>
            <a:off x="5210175" y="4613434"/>
            <a:ext cx="2327910" cy="1168400"/>
            <a:chOff x="5105400" y="2915444"/>
            <a:chExt cx="2327910" cy="1168400"/>
          </a:xfrm>
        </p:grpSpPr>
        <p:sp>
          <p:nvSpPr>
            <p:cNvPr id="14" name="Text Box 2"/>
            <p:cNvSpPr txBox="1"/>
            <p:nvPr/>
          </p:nvSpPr>
          <p:spPr>
            <a:xfrm>
              <a:off x="5105400" y="2915444"/>
              <a:ext cx="2327910" cy="116840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正常工作时取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   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R=1,S=1</a:t>
              </a:r>
              <a:endPara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9" name="Line 22"/>
            <p:cNvSpPr/>
            <p:nvPr/>
          </p:nvSpPr>
          <p:spPr>
            <a:xfrm>
              <a:off x="5500694" y="3572827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Line 22"/>
            <p:cNvSpPr/>
            <p:nvPr/>
          </p:nvSpPr>
          <p:spPr>
            <a:xfrm>
              <a:off x="6215074" y="3572827"/>
              <a:ext cx="2857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ext Box 2"/>
          <p:cNvSpPr txBox="1"/>
          <p:nvPr/>
        </p:nvSpPr>
        <p:spPr>
          <a:xfrm>
            <a:off x="2718435" y="853282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Text Box 3"/>
          <p:cNvSpPr txBox="1"/>
          <p:nvPr/>
        </p:nvSpPr>
        <p:spPr>
          <a:xfrm>
            <a:off x="463550" y="1045369"/>
            <a:ext cx="3470275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J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K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控制端的功能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 flipV="1">
            <a:off x="3392488" y="4979035"/>
            <a:ext cx="874712" cy="466725"/>
            <a:chOff x="1292" y="3550"/>
            <a:chExt cx="602" cy="464"/>
          </a:xfrm>
        </p:grpSpPr>
        <p:sp>
          <p:nvSpPr>
            <p:cNvPr id="26628" name="Line 5"/>
            <p:cNvSpPr/>
            <p:nvPr/>
          </p:nvSpPr>
          <p:spPr>
            <a:xfrm>
              <a:off x="1292" y="4014"/>
              <a:ext cx="309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629" name="Line 6"/>
            <p:cNvSpPr/>
            <p:nvPr/>
          </p:nvSpPr>
          <p:spPr>
            <a:xfrm flipV="1">
              <a:off x="1589" y="3751"/>
              <a:ext cx="0" cy="25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630" name="Line 7"/>
            <p:cNvSpPr/>
            <p:nvPr/>
          </p:nvSpPr>
          <p:spPr>
            <a:xfrm>
              <a:off x="1585" y="3550"/>
              <a:ext cx="309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631" name="Line 8"/>
            <p:cNvSpPr/>
            <p:nvPr/>
          </p:nvSpPr>
          <p:spPr>
            <a:xfrm flipH="1" flipV="1">
              <a:off x="1584" y="3552"/>
              <a:ext cx="6" cy="46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6150" name="Rectangle 9"/>
          <p:cNvSpPr/>
          <p:nvPr/>
        </p:nvSpPr>
        <p:spPr>
          <a:xfrm>
            <a:off x="4418013" y="1659573"/>
            <a:ext cx="4095750" cy="33115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Text Box 10"/>
          <p:cNvSpPr txBox="1"/>
          <p:nvPr/>
        </p:nvSpPr>
        <p:spPr>
          <a:xfrm>
            <a:off x="4714875" y="1702912"/>
            <a:ext cx="3854450" cy="37534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 K   CP    Q </a:t>
            </a: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</a:t>
            </a:r>
            <a:r>
              <a:rPr lang="en-US" altLang="zh-C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说明</a:t>
            </a:r>
            <a:endParaRPr lang="zh-CN" altLang="en-US" sz="2800" b="1" baseline="-25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  0             Q </a:t>
            </a: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保持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0     1              0  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清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1     0              1  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置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1             Q </a:t>
            </a: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翻转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zh-CN" altLang="en-US" sz="2800" b="1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Line 11"/>
          <p:cNvSpPr/>
          <p:nvPr/>
        </p:nvSpPr>
        <p:spPr>
          <a:xfrm>
            <a:off x="4397375" y="2261235"/>
            <a:ext cx="4081463" cy="285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53" name="Line 12"/>
          <p:cNvSpPr/>
          <p:nvPr/>
        </p:nvSpPr>
        <p:spPr>
          <a:xfrm>
            <a:off x="6710363" y="4309110"/>
            <a:ext cx="27781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54" name="Line 13"/>
          <p:cNvSpPr/>
          <p:nvPr/>
        </p:nvSpPr>
        <p:spPr>
          <a:xfrm flipH="1">
            <a:off x="5729288" y="1850073"/>
            <a:ext cx="46037" cy="31210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55" name="Line 14"/>
          <p:cNvSpPr/>
          <p:nvPr/>
        </p:nvSpPr>
        <p:spPr>
          <a:xfrm flipH="1">
            <a:off x="6459538" y="1859598"/>
            <a:ext cx="46037" cy="31115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56" name="Line 15"/>
          <p:cNvSpPr/>
          <p:nvPr/>
        </p:nvSpPr>
        <p:spPr>
          <a:xfrm flipH="1">
            <a:off x="7440613" y="1878648"/>
            <a:ext cx="46037" cy="30924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57" name="Line 16"/>
          <p:cNvSpPr/>
          <p:nvPr/>
        </p:nvSpPr>
        <p:spPr>
          <a:xfrm>
            <a:off x="6140450" y="4417060"/>
            <a:ext cx="0" cy="32385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58" name="Line 17"/>
          <p:cNvSpPr/>
          <p:nvPr/>
        </p:nvSpPr>
        <p:spPr>
          <a:xfrm>
            <a:off x="6126163" y="3826510"/>
            <a:ext cx="0" cy="32385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59" name="Line 18"/>
          <p:cNvSpPr/>
          <p:nvPr/>
        </p:nvSpPr>
        <p:spPr>
          <a:xfrm>
            <a:off x="6115050" y="3167698"/>
            <a:ext cx="0" cy="32385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60" name="Line 19"/>
          <p:cNvSpPr/>
          <p:nvPr/>
        </p:nvSpPr>
        <p:spPr>
          <a:xfrm>
            <a:off x="6127750" y="2548573"/>
            <a:ext cx="0" cy="32385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6643" name="Rectangle 20"/>
          <p:cNvSpPr/>
          <p:nvPr/>
        </p:nvSpPr>
        <p:spPr>
          <a:xfrm>
            <a:off x="0" y="794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2143125" y="5788660"/>
            <a:ext cx="6350000" cy="606425"/>
            <a:chOff x="2615" y="3363"/>
            <a:chExt cx="2773" cy="351"/>
          </a:xfrm>
        </p:grpSpPr>
        <p:sp>
          <p:nvSpPr>
            <p:cNvPr id="26645" name="Text Box 22"/>
            <p:cNvSpPr txBox="1"/>
            <p:nvPr/>
          </p:nvSpPr>
          <p:spPr>
            <a:xfrm>
              <a:off x="2615" y="3405"/>
              <a:ext cx="874" cy="303"/>
            </a:xfrm>
            <a:prstGeom prst="rect">
              <a:avLst/>
            </a:prstGeom>
            <a:noFill/>
            <a:ln w="571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特征方程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: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graphicFrame>
          <p:nvGraphicFramePr>
            <p:cNvPr id="26646" name="Object 23"/>
            <p:cNvGraphicFramePr/>
            <p:nvPr/>
          </p:nvGraphicFramePr>
          <p:xfrm>
            <a:off x="3613" y="3363"/>
            <a:ext cx="1775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1156970" imgH="228600" progId="Equation.3">
                    <p:embed/>
                  </p:oleObj>
                </mc:Choice>
                <mc:Fallback>
                  <p:oleObj name="" r:id="rId1" imgW="1156970" imgH="228600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613" y="3363"/>
                          <a:ext cx="1775" cy="351"/>
                        </a:xfrm>
                        <a:prstGeom prst="rect">
                          <a:avLst/>
                        </a:prstGeom>
                        <a:noFill/>
                        <a:ln w="38100" cap="flat" cmpd="sng">
                          <a:solidFill>
                            <a:srgbClr val="FF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8.1.3 J-K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56285" y="1989455"/>
            <a:ext cx="3188335" cy="2713990"/>
            <a:chOff x="3319" y="2693"/>
            <a:chExt cx="5021" cy="4274"/>
          </a:xfrm>
        </p:grpSpPr>
        <p:sp>
          <p:nvSpPr>
            <p:cNvPr id="9" name="Line 15"/>
            <p:cNvSpPr/>
            <p:nvPr/>
          </p:nvSpPr>
          <p:spPr>
            <a:xfrm rot="5400000" flipH="1">
              <a:off x="3657" y="6121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" name="Line 15"/>
            <p:cNvSpPr/>
            <p:nvPr/>
          </p:nvSpPr>
          <p:spPr>
            <a:xfrm rot="5400000" flipH="1">
              <a:off x="3683" y="2870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4" name="组合 61"/>
            <p:cNvGrpSpPr/>
            <p:nvPr/>
          </p:nvGrpSpPr>
          <p:grpSpPr>
            <a:xfrm>
              <a:off x="4050" y="5288"/>
              <a:ext cx="1463" cy="112"/>
              <a:chOff x="5929322" y="4286256"/>
              <a:chExt cx="4572032" cy="428628"/>
            </a:xfrm>
          </p:grpSpPr>
          <p:grpSp>
            <p:nvGrpSpPr>
              <p:cNvPr id="24587" name="组合 53"/>
              <p:cNvGrpSpPr/>
              <p:nvPr/>
            </p:nvGrpSpPr>
            <p:grpSpPr>
              <a:xfrm>
                <a:off x="8215338" y="4286256"/>
                <a:ext cx="2286016" cy="428628"/>
                <a:chOff x="5643570" y="2857496"/>
                <a:chExt cx="2286016" cy="428628"/>
              </a:xfrm>
            </p:grpSpPr>
            <p:grpSp>
              <p:nvGrpSpPr>
                <p:cNvPr id="24588" name="组合 49"/>
                <p:cNvGrpSpPr/>
                <p:nvPr/>
              </p:nvGrpSpPr>
              <p:grpSpPr>
                <a:xfrm>
                  <a:off x="5643570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89" name="直接连接符 45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590" name="直接连接符 47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24591" name="组合 50"/>
                <p:cNvGrpSpPr/>
                <p:nvPr/>
              </p:nvGrpSpPr>
              <p:grpSpPr>
                <a:xfrm>
                  <a:off x="6786578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92" name="直接连接符 51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593" name="直接连接符 52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24594" name="组合 54"/>
              <p:cNvGrpSpPr/>
              <p:nvPr/>
            </p:nvGrpSpPr>
            <p:grpSpPr>
              <a:xfrm>
                <a:off x="5929322" y="4286256"/>
                <a:ext cx="2286016" cy="428628"/>
                <a:chOff x="5643570" y="2857496"/>
                <a:chExt cx="2286016" cy="428628"/>
              </a:xfrm>
            </p:grpSpPr>
            <p:grpSp>
              <p:nvGrpSpPr>
                <p:cNvPr id="24595" name="组合 49"/>
                <p:cNvGrpSpPr/>
                <p:nvPr/>
              </p:nvGrpSpPr>
              <p:grpSpPr>
                <a:xfrm>
                  <a:off x="5643570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96" name="直接连接符 59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597" name="直接连接符 60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24598" name="组合 50"/>
                <p:cNvGrpSpPr/>
                <p:nvPr/>
              </p:nvGrpSpPr>
              <p:grpSpPr>
                <a:xfrm>
                  <a:off x="6786578" y="2857496"/>
                  <a:ext cx="1143008" cy="428628"/>
                  <a:chOff x="5643570" y="2857496"/>
                  <a:chExt cx="1143008" cy="428628"/>
                </a:xfrm>
              </p:grpSpPr>
              <p:cxnSp>
                <p:nvCxnSpPr>
                  <p:cNvPr id="24599" name="直接连接符 57"/>
                  <p:cNvCxnSpPr/>
                  <p:nvPr/>
                </p:nvCxnSpPr>
                <p:spPr>
                  <a:xfrm flipV="1">
                    <a:off x="5643570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600" name="直接连接符 58"/>
                  <p:cNvCxnSpPr/>
                  <p:nvPr/>
                </p:nvCxnSpPr>
                <p:spPr>
                  <a:xfrm>
                    <a:off x="6215074" y="2857496"/>
                    <a:ext cx="571504" cy="428628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grpSp>
          <p:nvGrpSpPr>
            <p:cNvPr id="5" name="组合 58"/>
            <p:cNvGrpSpPr/>
            <p:nvPr/>
          </p:nvGrpSpPr>
          <p:grpSpPr>
            <a:xfrm>
              <a:off x="3360" y="2693"/>
              <a:ext cx="4980" cy="4275"/>
              <a:chOff x="2133600" y="1709738"/>
              <a:chExt cx="3162300" cy="2714625"/>
            </a:xfrm>
          </p:grpSpPr>
          <p:grpSp>
            <p:nvGrpSpPr>
              <p:cNvPr id="24602" name="Group 11"/>
              <p:cNvGrpSpPr/>
              <p:nvPr/>
            </p:nvGrpSpPr>
            <p:grpSpPr>
              <a:xfrm>
                <a:off x="2133600" y="1709738"/>
                <a:ext cx="3162300" cy="2714625"/>
                <a:chOff x="1479" y="996"/>
                <a:chExt cx="1992" cy="1710"/>
              </a:xfrm>
            </p:grpSpPr>
            <p:sp>
              <p:nvSpPr>
                <p:cNvPr id="24603" name="Rectangle 12"/>
                <p:cNvSpPr/>
                <p:nvPr/>
              </p:nvSpPr>
              <p:spPr>
                <a:xfrm>
                  <a:off x="1750" y="996"/>
                  <a:ext cx="1421" cy="171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05" name="Text Box 14"/>
                <p:cNvSpPr txBox="1"/>
                <p:nvPr/>
              </p:nvSpPr>
              <p:spPr>
                <a:xfrm>
                  <a:off x="2909" y="1348"/>
                  <a:ext cx="265" cy="2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06" name="Line 15"/>
                <p:cNvSpPr/>
                <p:nvPr/>
              </p:nvSpPr>
              <p:spPr>
                <a:xfrm rot="5400000" flipH="1">
                  <a:off x="3335" y="2140"/>
                  <a:ext cx="0" cy="271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07" name="Oval 16"/>
                <p:cNvSpPr/>
                <p:nvPr/>
              </p:nvSpPr>
              <p:spPr>
                <a:xfrm rot="5400000">
                  <a:off x="3147" y="2230"/>
                  <a:ext cx="104" cy="99"/>
                </a:xfrm>
                <a:prstGeom prst="ellipse">
                  <a:avLst/>
                </a:prstGeom>
                <a:solidFill>
                  <a:srgbClr val="CCFF66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09" name="Text Box 18"/>
                <p:cNvSpPr txBox="1"/>
                <p:nvPr/>
              </p:nvSpPr>
              <p:spPr>
                <a:xfrm rot="251266">
                  <a:off x="2893" y="2112"/>
                  <a:ext cx="265" cy="2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4611" name="Group 20"/>
                <p:cNvGrpSpPr/>
                <p:nvPr/>
              </p:nvGrpSpPr>
              <p:grpSpPr>
                <a:xfrm>
                  <a:off x="1654" y="2400"/>
                  <a:ext cx="362" cy="288"/>
                  <a:chOff x="1645" y="1689"/>
                  <a:chExt cx="362" cy="288"/>
                </a:xfrm>
              </p:grpSpPr>
              <p:sp>
                <p:nvSpPr>
                  <p:cNvPr id="24612" name="Oval 21"/>
                  <p:cNvSpPr/>
                  <p:nvPr/>
                </p:nvSpPr>
                <p:spPr>
                  <a:xfrm>
                    <a:off x="1645" y="1749"/>
                    <a:ext cx="105" cy="121"/>
                  </a:xfrm>
                  <a:prstGeom prst="ellipse">
                    <a:avLst/>
                  </a:prstGeom>
                  <a:solidFill>
                    <a:srgbClr val="CCFF66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14" name="Text Box 23"/>
                  <p:cNvSpPr txBox="1"/>
                  <p:nvPr/>
                </p:nvSpPr>
                <p:spPr>
                  <a:xfrm>
                    <a:off x="1752" y="1689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>
                    <a:spAutoFit/>
                  </a:bodyPr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latin typeface="Times New Roman" panose="02020603050405020304" pitchFamily="18" charset="0"/>
                      </a:rPr>
                      <a:t>R</a:t>
                    </a:r>
                    <a:endParaRPr lang="en-US" altLang="zh-CN" sz="24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4617" name="Text Box 26"/>
                <p:cNvSpPr txBox="1"/>
                <p:nvPr/>
              </p:nvSpPr>
              <p:spPr>
                <a:xfrm>
                  <a:off x="1734" y="2091"/>
                  <a:ext cx="212" cy="2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J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4618" name="Group 27"/>
                <p:cNvGrpSpPr/>
                <p:nvPr/>
              </p:nvGrpSpPr>
              <p:grpSpPr>
                <a:xfrm>
                  <a:off x="1479" y="1740"/>
                  <a:ext cx="830" cy="293"/>
                  <a:chOff x="1479" y="1515"/>
                  <a:chExt cx="830" cy="293"/>
                </a:xfrm>
              </p:grpSpPr>
              <p:sp>
                <p:nvSpPr>
                  <p:cNvPr id="24619" name="Text Box 28"/>
                  <p:cNvSpPr txBox="1"/>
                  <p:nvPr/>
                </p:nvSpPr>
                <p:spPr>
                  <a:xfrm>
                    <a:off x="1937" y="1519"/>
                    <a:ext cx="372" cy="28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>
                    <a:spAutoFit/>
                  </a:bodyPr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latin typeface="Times New Roman" panose="02020603050405020304" pitchFamily="18" charset="0"/>
                      </a:rPr>
                      <a:t>CP</a:t>
                    </a:r>
                    <a:endParaRPr lang="en-US" altLang="zh-CN" sz="2400" b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4620" name="Group 29"/>
                  <p:cNvGrpSpPr/>
                  <p:nvPr/>
                </p:nvGrpSpPr>
                <p:grpSpPr>
                  <a:xfrm rot="5400000">
                    <a:off x="1575" y="1420"/>
                    <a:ext cx="270" cy="461"/>
                    <a:chOff x="2479" y="2522"/>
                    <a:chExt cx="270" cy="461"/>
                  </a:xfrm>
                </p:grpSpPr>
                <p:sp>
                  <p:nvSpPr>
                    <p:cNvPr id="24621" name="Line 30"/>
                    <p:cNvSpPr/>
                    <p:nvPr/>
                  </p:nvSpPr>
                  <p:spPr>
                    <a:xfrm flipV="1">
                      <a:off x="2479" y="2522"/>
                      <a:ext cx="144" cy="186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22" name="Line 31"/>
                    <p:cNvSpPr/>
                    <p:nvPr/>
                  </p:nvSpPr>
                  <p:spPr>
                    <a:xfrm>
                      <a:off x="2617" y="2530"/>
                      <a:ext cx="132" cy="17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23" name="Line 32"/>
                    <p:cNvSpPr/>
                    <p:nvPr/>
                  </p:nvSpPr>
                  <p:spPr>
                    <a:xfrm>
                      <a:off x="2630" y="2720"/>
                      <a:ext cx="0" cy="263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endParaRPr lang="zh-CN" altLang="en-US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24" name="Oval 33"/>
                    <p:cNvSpPr/>
                    <p:nvPr/>
                  </p:nvSpPr>
                  <p:spPr>
                    <a:xfrm>
                      <a:off x="2576" y="2721"/>
                      <a:ext cx="108" cy="95"/>
                    </a:xfrm>
                    <a:prstGeom prst="ellipse">
                      <a:avLst/>
                    </a:prstGeom>
                    <a:solidFill>
                      <a:srgbClr val="CCFF66"/>
                    </a:solidFill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625" name="Group 34"/>
                <p:cNvGrpSpPr/>
                <p:nvPr/>
              </p:nvGrpSpPr>
              <p:grpSpPr>
                <a:xfrm>
                  <a:off x="1646" y="1087"/>
                  <a:ext cx="346" cy="288"/>
                  <a:chOff x="1645" y="1689"/>
                  <a:chExt cx="346" cy="288"/>
                </a:xfrm>
              </p:grpSpPr>
              <p:sp>
                <p:nvSpPr>
                  <p:cNvPr id="24626" name="Oval 35"/>
                  <p:cNvSpPr/>
                  <p:nvPr/>
                </p:nvSpPr>
                <p:spPr>
                  <a:xfrm>
                    <a:off x="1645" y="1749"/>
                    <a:ext cx="105" cy="117"/>
                  </a:xfrm>
                  <a:prstGeom prst="ellipse">
                    <a:avLst/>
                  </a:prstGeom>
                  <a:solidFill>
                    <a:srgbClr val="CCFF66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28" name="Text Box 37"/>
                  <p:cNvSpPr txBox="1"/>
                  <p:nvPr/>
                </p:nvSpPr>
                <p:spPr>
                  <a:xfrm>
                    <a:off x="1768" y="1689"/>
                    <a:ext cx="223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>
                    <a:spAutoFit/>
                  </a:bodyPr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latin typeface="Times New Roman" panose="02020603050405020304" pitchFamily="18" charset="0"/>
                      </a:rPr>
                      <a:t>S</a:t>
                    </a:r>
                    <a:endParaRPr lang="en-US" altLang="zh-CN" sz="24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4631" name="Text Box 40"/>
                <p:cNvSpPr txBox="1"/>
                <p:nvPr/>
              </p:nvSpPr>
              <p:spPr>
                <a:xfrm>
                  <a:off x="1727" y="1426"/>
                  <a:ext cx="26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K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632" name="Line 22"/>
              <p:cNvSpPr/>
              <p:nvPr/>
            </p:nvSpPr>
            <p:spPr>
              <a:xfrm>
                <a:off x="2643174" y="1928802"/>
                <a:ext cx="28575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33" name="Line 22"/>
              <p:cNvSpPr/>
              <p:nvPr/>
            </p:nvSpPr>
            <p:spPr>
              <a:xfrm>
                <a:off x="2643174" y="4000504"/>
                <a:ext cx="28575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Line 15"/>
            <p:cNvSpPr/>
            <p:nvPr/>
          </p:nvSpPr>
          <p:spPr>
            <a:xfrm rot="5400000" flipH="1">
              <a:off x="7952" y="3594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" name="Line 22"/>
            <p:cNvSpPr/>
            <p:nvPr/>
          </p:nvSpPr>
          <p:spPr>
            <a:xfrm>
              <a:off x="7074" y="5497"/>
              <a:ext cx="45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5"/>
            <p:cNvSpPr/>
            <p:nvPr/>
          </p:nvSpPr>
          <p:spPr>
            <a:xfrm rot="5400000" flipH="1">
              <a:off x="3677" y="3762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Line 15"/>
            <p:cNvSpPr/>
            <p:nvPr/>
          </p:nvSpPr>
          <p:spPr>
            <a:xfrm rot="5400000" flipH="1">
              <a:off x="3657" y="5443"/>
              <a:ext cx="0" cy="6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 bldLvl="0" animBg="1"/>
      <p:bldP spid="61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/>
          <p:nvPr/>
        </p:nvSpPr>
        <p:spPr>
          <a:xfrm>
            <a:off x="0" y="250666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0" name="AutoShape 3"/>
          <p:cNvSpPr>
            <a:spLocks noChangeAspect="1" noTextEdit="1"/>
          </p:cNvSpPr>
          <p:nvPr/>
        </p:nvSpPr>
        <p:spPr>
          <a:xfrm>
            <a:off x="1127125" y="3021013"/>
            <a:ext cx="5834063" cy="3187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28708" name="Freeform 4"/>
          <p:cNvSpPr/>
          <p:nvPr/>
        </p:nvSpPr>
        <p:spPr>
          <a:xfrm>
            <a:off x="1155700" y="5608638"/>
            <a:ext cx="5775325" cy="56673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299" h="485">
                <a:moveTo>
                  <a:pt x="0" y="485"/>
                </a:moveTo>
                <a:lnTo>
                  <a:pt x="963" y="485"/>
                </a:lnTo>
                <a:lnTo>
                  <a:pt x="963" y="0"/>
                </a:lnTo>
                <a:lnTo>
                  <a:pt x="2890" y="0"/>
                </a:lnTo>
                <a:lnTo>
                  <a:pt x="2890" y="485"/>
                </a:lnTo>
                <a:lnTo>
                  <a:pt x="3854" y="485"/>
                </a:lnTo>
                <a:lnTo>
                  <a:pt x="3854" y="0"/>
                </a:lnTo>
                <a:lnTo>
                  <a:pt x="4817" y="0"/>
                </a:lnTo>
                <a:lnTo>
                  <a:pt x="4817" y="485"/>
                </a:lnTo>
                <a:lnTo>
                  <a:pt x="5299" y="485"/>
                </a:ln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" name="Group 5"/>
          <p:cNvGrpSpPr/>
          <p:nvPr/>
        </p:nvGrpSpPr>
        <p:grpSpPr>
          <a:xfrm>
            <a:off x="792163" y="3051175"/>
            <a:ext cx="6138862" cy="2284413"/>
            <a:chOff x="617" y="1093"/>
            <a:chExt cx="3867" cy="1439"/>
          </a:xfrm>
        </p:grpSpPr>
        <p:sp>
          <p:nvSpPr>
            <p:cNvPr id="27653" name="Freeform 6"/>
            <p:cNvSpPr/>
            <p:nvPr/>
          </p:nvSpPr>
          <p:spPr>
            <a:xfrm>
              <a:off x="846" y="1093"/>
              <a:ext cx="331" cy="358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157" y="195"/>
                </a:cxn>
                <a:cxn ang="0">
                  <a:pos x="157" y="0"/>
                </a:cxn>
              </a:cxnLst>
              <a:pathLst>
                <a:path w="481" h="485">
                  <a:moveTo>
                    <a:pt x="0" y="485"/>
                  </a:moveTo>
                  <a:lnTo>
                    <a:pt x="481" y="485"/>
                  </a:lnTo>
                  <a:lnTo>
                    <a:pt x="481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4" name="Line 7"/>
            <p:cNvSpPr/>
            <p:nvPr/>
          </p:nvSpPr>
          <p:spPr>
            <a:xfrm>
              <a:off x="1177" y="1093"/>
              <a:ext cx="331" cy="2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655" name="Freeform 8"/>
            <p:cNvSpPr/>
            <p:nvPr/>
          </p:nvSpPr>
          <p:spPr>
            <a:xfrm>
              <a:off x="1508" y="1093"/>
              <a:ext cx="2976" cy="3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5"/>
                </a:cxn>
                <a:cxn ang="0">
                  <a:pos x="156" y="195"/>
                </a:cxn>
                <a:cxn ang="0">
                  <a:pos x="156" y="0"/>
                </a:cxn>
                <a:cxn ang="0">
                  <a:pos x="312" y="0"/>
                </a:cxn>
                <a:cxn ang="0">
                  <a:pos x="312" y="195"/>
                </a:cxn>
                <a:cxn ang="0">
                  <a:pos x="467" y="195"/>
                </a:cxn>
                <a:cxn ang="0">
                  <a:pos x="467" y="0"/>
                </a:cxn>
                <a:cxn ang="0">
                  <a:pos x="623" y="0"/>
                </a:cxn>
                <a:cxn ang="0">
                  <a:pos x="623" y="195"/>
                </a:cxn>
                <a:cxn ang="0">
                  <a:pos x="779" y="195"/>
                </a:cxn>
                <a:cxn ang="0">
                  <a:pos x="779" y="0"/>
                </a:cxn>
                <a:cxn ang="0">
                  <a:pos x="935" y="0"/>
                </a:cxn>
                <a:cxn ang="0">
                  <a:pos x="935" y="195"/>
                </a:cxn>
                <a:cxn ang="0">
                  <a:pos x="1090" y="195"/>
                </a:cxn>
                <a:cxn ang="0">
                  <a:pos x="1090" y="0"/>
                </a:cxn>
                <a:cxn ang="0">
                  <a:pos x="1246" y="0"/>
                </a:cxn>
                <a:cxn ang="0">
                  <a:pos x="1246" y="195"/>
                </a:cxn>
                <a:cxn ang="0">
                  <a:pos x="1402" y="195"/>
                </a:cxn>
              </a:cxnLst>
              <a:pathLst>
                <a:path w="4336" h="485">
                  <a:moveTo>
                    <a:pt x="0" y="0"/>
                  </a:moveTo>
                  <a:lnTo>
                    <a:pt x="0" y="485"/>
                  </a:lnTo>
                  <a:lnTo>
                    <a:pt x="482" y="485"/>
                  </a:lnTo>
                  <a:lnTo>
                    <a:pt x="482" y="0"/>
                  </a:lnTo>
                  <a:lnTo>
                    <a:pt x="964" y="0"/>
                  </a:lnTo>
                  <a:lnTo>
                    <a:pt x="964" y="485"/>
                  </a:lnTo>
                  <a:lnTo>
                    <a:pt x="1445" y="485"/>
                  </a:lnTo>
                  <a:lnTo>
                    <a:pt x="1445" y="0"/>
                  </a:lnTo>
                  <a:lnTo>
                    <a:pt x="1927" y="0"/>
                  </a:lnTo>
                  <a:lnTo>
                    <a:pt x="1927" y="485"/>
                  </a:lnTo>
                  <a:lnTo>
                    <a:pt x="2409" y="485"/>
                  </a:lnTo>
                  <a:lnTo>
                    <a:pt x="2409" y="0"/>
                  </a:lnTo>
                  <a:lnTo>
                    <a:pt x="2891" y="0"/>
                  </a:lnTo>
                  <a:lnTo>
                    <a:pt x="2891" y="485"/>
                  </a:lnTo>
                  <a:lnTo>
                    <a:pt x="3372" y="485"/>
                  </a:lnTo>
                  <a:lnTo>
                    <a:pt x="3372" y="0"/>
                  </a:lnTo>
                  <a:lnTo>
                    <a:pt x="3854" y="0"/>
                  </a:lnTo>
                  <a:lnTo>
                    <a:pt x="3854" y="485"/>
                  </a:lnTo>
                  <a:lnTo>
                    <a:pt x="4336" y="485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6" name="Freeform 9"/>
            <p:cNvSpPr/>
            <p:nvPr/>
          </p:nvSpPr>
          <p:spPr>
            <a:xfrm>
              <a:off x="846" y="1631"/>
              <a:ext cx="496" cy="332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234" y="179"/>
                </a:cxn>
                <a:cxn ang="0">
                  <a:pos x="234" y="0"/>
                </a:cxn>
              </a:cxnLst>
              <a:pathLst>
                <a:path w="722" h="452">
                  <a:moveTo>
                    <a:pt x="0" y="452"/>
                  </a:moveTo>
                  <a:lnTo>
                    <a:pt x="722" y="452"/>
                  </a:lnTo>
                  <a:lnTo>
                    <a:pt x="722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7" name="Freeform 10"/>
            <p:cNvSpPr/>
            <p:nvPr/>
          </p:nvSpPr>
          <p:spPr>
            <a:xfrm>
              <a:off x="1342" y="1631"/>
              <a:ext cx="3142" cy="3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" y="0"/>
                </a:cxn>
                <a:cxn ang="0">
                  <a:pos x="156" y="194"/>
                </a:cxn>
                <a:cxn ang="0">
                  <a:pos x="936" y="194"/>
                </a:cxn>
                <a:cxn ang="0">
                  <a:pos x="936" y="0"/>
                </a:cxn>
                <a:cxn ang="0">
                  <a:pos x="1481" y="0"/>
                </a:cxn>
              </a:cxnLst>
              <a:pathLst>
                <a:path w="4577" h="485">
                  <a:moveTo>
                    <a:pt x="0" y="0"/>
                  </a:moveTo>
                  <a:lnTo>
                    <a:pt x="482" y="0"/>
                  </a:lnTo>
                  <a:lnTo>
                    <a:pt x="482" y="485"/>
                  </a:lnTo>
                  <a:lnTo>
                    <a:pt x="2891" y="485"/>
                  </a:lnTo>
                  <a:lnTo>
                    <a:pt x="2891" y="0"/>
                  </a:lnTo>
                  <a:lnTo>
                    <a:pt x="4577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8" name="Freeform 11"/>
            <p:cNvSpPr/>
            <p:nvPr/>
          </p:nvSpPr>
          <p:spPr>
            <a:xfrm>
              <a:off x="846" y="2167"/>
              <a:ext cx="3638" cy="358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343" y="195"/>
                </a:cxn>
                <a:cxn ang="0">
                  <a:pos x="343" y="0"/>
                </a:cxn>
                <a:cxn ang="0">
                  <a:pos x="546" y="0"/>
                </a:cxn>
                <a:cxn ang="0">
                  <a:pos x="546" y="195"/>
                </a:cxn>
                <a:cxn ang="0">
                  <a:pos x="702" y="195"/>
                </a:cxn>
                <a:cxn ang="0">
                  <a:pos x="702" y="0"/>
                </a:cxn>
                <a:cxn ang="0">
                  <a:pos x="1013" y="0"/>
                </a:cxn>
                <a:cxn ang="0">
                  <a:pos x="1013" y="195"/>
                </a:cxn>
                <a:cxn ang="0">
                  <a:pos x="1325" y="195"/>
                </a:cxn>
                <a:cxn ang="0">
                  <a:pos x="1325" y="0"/>
                </a:cxn>
                <a:cxn ang="0">
                  <a:pos x="1715" y="0"/>
                </a:cxn>
              </a:cxnLst>
              <a:pathLst>
                <a:path w="5299" h="485">
                  <a:moveTo>
                    <a:pt x="0" y="485"/>
                  </a:moveTo>
                  <a:lnTo>
                    <a:pt x="1059" y="485"/>
                  </a:lnTo>
                  <a:lnTo>
                    <a:pt x="1059" y="0"/>
                  </a:lnTo>
                  <a:lnTo>
                    <a:pt x="1686" y="0"/>
                  </a:lnTo>
                  <a:lnTo>
                    <a:pt x="1686" y="485"/>
                  </a:lnTo>
                  <a:lnTo>
                    <a:pt x="2167" y="485"/>
                  </a:lnTo>
                  <a:lnTo>
                    <a:pt x="2167" y="0"/>
                  </a:lnTo>
                  <a:lnTo>
                    <a:pt x="3131" y="0"/>
                  </a:lnTo>
                  <a:lnTo>
                    <a:pt x="3131" y="485"/>
                  </a:lnTo>
                  <a:lnTo>
                    <a:pt x="4095" y="485"/>
                  </a:lnTo>
                  <a:lnTo>
                    <a:pt x="4095" y="0"/>
                  </a:lnTo>
                  <a:lnTo>
                    <a:pt x="52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9" name="Rectangle 12"/>
            <p:cNvSpPr/>
            <p:nvPr/>
          </p:nvSpPr>
          <p:spPr>
            <a:xfrm>
              <a:off x="617" y="1186"/>
              <a:ext cx="302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CP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660" name="Rectangle 13"/>
            <p:cNvSpPr/>
            <p:nvPr/>
          </p:nvSpPr>
          <p:spPr>
            <a:xfrm>
              <a:off x="672" y="1731"/>
              <a:ext cx="112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661" name="Rectangle 14"/>
            <p:cNvSpPr/>
            <p:nvPr/>
          </p:nvSpPr>
          <p:spPr>
            <a:xfrm>
              <a:off x="657" y="2261"/>
              <a:ext cx="17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486" name="Rectangle 15"/>
          <p:cNvSpPr/>
          <p:nvPr/>
        </p:nvSpPr>
        <p:spPr>
          <a:xfrm>
            <a:off x="869950" y="5741988"/>
            <a:ext cx="276860" cy="4305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2212975" y="3587750"/>
            <a:ext cx="4202113" cy="2044700"/>
            <a:chOff x="1512" y="1431"/>
            <a:chExt cx="2647" cy="1288"/>
          </a:xfrm>
        </p:grpSpPr>
        <p:sp>
          <p:nvSpPr>
            <p:cNvPr id="27664" name="Line 17"/>
            <p:cNvSpPr/>
            <p:nvPr/>
          </p:nvSpPr>
          <p:spPr>
            <a:xfrm>
              <a:off x="1512" y="1431"/>
              <a:ext cx="0" cy="1269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665" name="Line 18"/>
            <p:cNvSpPr/>
            <p:nvPr/>
          </p:nvSpPr>
          <p:spPr>
            <a:xfrm>
              <a:off x="2836" y="1441"/>
              <a:ext cx="0" cy="1269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666" name="Line 19"/>
            <p:cNvSpPr/>
            <p:nvPr/>
          </p:nvSpPr>
          <p:spPr>
            <a:xfrm>
              <a:off x="2171" y="1433"/>
              <a:ext cx="0" cy="1269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667" name="Line 20"/>
            <p:cNvSpPr/>
            <p:nvPr/>
          </p:nvSpPr>
          <p:spPr>
            <a:xfrm>
              <a:off x="3493" y="1432"/>
              <a:ext cx="0" cy="1269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668" name="Line 21"/>
            <p:cNvSpPr/>
            <p:nvPr/>
          </p:nvSpPr>
          <p:spPr>
            <a:xfrm>
              <a:off x="4159" y="1450"/>
              <a:ext cx="0" cy="1269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7669" name="Rectangle 22"/>
          <p:cNvSpPr/>
          <p:nvPr/>
        </p:nvSpPr>
        <p:spPr>
          <a:xfrm>
            <a:off x="398145" y="1211263"/>
            <a:ext cx="4891088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J-K</a:t>
            </a: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触发器工作波形</a:t>
            </a:r>
            <a:endParaRPr lang="zh-CN" altLang="en-US" sz="3200" b="1" dirty="0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4992688" y="-61912"/>
            <a:ext cx="4095750" cy="2881312"/>
          </a:xfrm>
          <a:prstGeom prst="rect">
            <a:avLst/>
          </a:prstGeom>
          <a:solidFill>
            <a:srgbClr val="FDE0E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Text Box 10"/>
          <p:cNvSpPr txBox="1"/>
          <p:nvPr/>
        </p:nvSpPr>
        <p:spPr>
          <a:xfrm>
            <a:off x="5289550" y="953"/>
            <a:ext cx="3371850" cy="32302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 K   CP    Q 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说明</a:t>
            </a:r>
            <a:endParaRPr lang="zh-CN" altLang="en-US" sz="2400" b="1" baseline="-25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  0             Q 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保持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0     1              0 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清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1     0              1 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置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1             Q 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翻转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zh-CN" altLang="en-US" sz="2400" b="1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Line 11"/>
          <p:cNvSpPr/>
          <p:nvPr/>
        </p:nvSpPr>
        <p:spPr>
          <a:xfrm>
            <a:off x="4972050" y="539750"/>
            <a:ext cx="4081463" cy="285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Line 12"/>
          <p:cNvSpPr/>
          <p:nvPr/>
        </p:nvSpPr>
        <p:spPr>
          <a:xfrm>
            <a:off x="7021513" y="2206625"/>
            <a:ext cx="27781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Line 13"/>
          <p:cNvSpPr/>
          <p:nvPr/>
        </p:nvSpPr>
        <p:spPr>
          <a:xfrm flipH="1">
            <a:off x="6238875" y="128588"/>
            <a:ext cx="38100" cy="27193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Line 14"/>
          <p:cNvSpPr/>
          <p:nvPr/>
        </p:nvSpPr>
        <p:spPr>
          <a:xfrm>
            <a:off x="6935788" y="138113"/>
            <a:ext cx="17462" cy="27384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Line 15"/>
          <p:cNvSpPr/>
          <p:nvPr/>
        </p:nvSpPr>
        <p:spPr>
          <a:xfrm flipH="1">
            <a:off x="7670800" y="157163"/>
            <a:ext cx="31750" cy="2717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" name="Line 16"/>
          <p:cNvSpPr/>
          <p:nvPr/>
        </p:nvSpPr>
        <p:spPr>
          <a:xfrm>
            <a:off x="6570663" y="2336800"/>
            <a:ext cx="0" cy="32385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" name="Line 17"/>
          <p:cNvSpPr/>
          <p:nvPr/>
        </p:nvSpPr>
        <p:spPr>
          <a:xfrm>
            <a:off x="6627813" y="1817688"/>
            <a:ext cx="0" cy="32385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" name="Line 18"/>
          <p:cNvSpPr/>
          <p:nvPr/>
        </p:nvSpPr>
        <p:spPr>
          <a:xfrm>
            <a:off x="6616700" y="1230313"/>
            <a:ext cx="0" cy="32385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" name="Line 19"/>
          <p:cNvSpPr/>
          <p:nvPr/>
        </p:nvSpPr>
        <p:spPr>
          <a:xfrm>
            <a:off x="6629400" y="682625"/>
            <a:ext cx="0" cy="32385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8.1.3 J-K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 bldLvl="0" animBg="1"/>
      <p:bldP spid="20486" grpId="0"/>
      <p:bldP spid="4" grpId="0" bldLvl="0" animBg="1"/>
      <p:bldP spid="615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8.1.3 J-K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06" name="Freeform 2"/>
          <p:cNvSpPr/>
          <p:nvPr/>
        </p:nvSpPr>
        <p:spPr>
          <a:xfrm>
            <a:off x="2117725" y="2944813"/>
            <a:ext cx="1008063" cy="5778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1143" h="364">
                <a:moveTo>
                  <a:pt x="0" y="364"/>
                </a:moveTo>
                <a:lnTo>
                  <a:pt x="567" y="364"/>
                </a:lnTo>
                <a:lnTo>
                  <a:pt x="567" y="0"/>
                </a:lnTo>
                <a:lnTo>
                  <a:pt x="1143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3"/>
          <p:cNvSpPr/>
          <p:nvPr/>
        </p:nvSpPr>
        <p:spPr>
          <a:xfrm>
            <a:off x="3125788" y="2944813"/>
            <a:ext cx="508000" cy="57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575" h="364">
                <a:moveTo>
                  <a:pt x="0" y="0"/>
                </a:moveTo>
                <a:lnTo>
                  <a:pt x="0" y="364"/>
                </a:lnTo>
                <a:lnTo>
                  <a:pt x="575" y="364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08" name="Freeform 4"/>
          <p:cNvSpPr/>
          <p:nvPr/>
        </p:nvSpPr>
        <p:spPr>
          <a:xfrm>
            <a:off x="3633788" y="2944813"/>
            <a:ext cx="506412" cy="5778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576" h="364">
                <a:moveTo>
                  <a:pt x="0" y="364"/>
                </a:moveTo>
                <a:lnTo>
                  <a:pt x="0" y="0"/>
                </a:lnTo>
                <a:lnTo>
                  <a:pt x="576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09" name="Freeform 5"/>
          <p:cNvSpPr/>
          <p:nvPr/>
        </p:nvSpPr>
        <p:spPr>
          <a:xfrm>
            <a:off x="4140200" y="2944813"/>
            <a:ext cx="508000" cy="57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575" h="364">
                <a:moveTo>
                  <a:pt x="0" y="0"/>
                </a:moveTo>
                <a:lnTo>
                  <a:pt x="0" y="364"/>
                </a:lnTo>
                <a:lnTo>
                  <a:pt x="575" y="364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0" name="Freeform 6"/>
          <p:cNvSpPr/>
          <p:nvPr/>
        </p:nvSpPr>
        <p:spPr>
          <a:xfrm>
            <a:off x="4648200" y="2944813"/>
            <a:ext cx="508000" cy="5778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576" h="364">
                <a:moveTo>
                  <a:pt x="0" y="364"/>
                </a:moveTo>
                <a:lnTo>
                  <a:pt x="0" y="0"/>
                </a:lnTo>
                <a:lnTo>
                  <a:pt x="576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1" name="Freeform 7"/>
          <p:cNvSpPr/>
          <p:nvPr/>
        </p:nvSpPr>
        <p:spPr>
          <a:xfrm>
            <a:off x="5156200" y="2944813"/>
            <a:ext cx="508000" cy="57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576" h="364">
                <a:moveTo>
                  <a:pt x="0" y="0"/>
                </a:moveTo>
                <a:lnTo>
                  <a:pt x="0" y="364"/>
                </a:lnTo>
                <a:lnTo>
                  <a:pt x="576" y="364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2" name="Freeform 8"/>
          <p:cNvSpPr/>
          <p:nvPr/>
        </p:nvSpPr>
        <p:spPr>
          <a:xfrm>
            <a:off x="5664200" y="2944813"/>
            <a:ext cx="508000" cy="5778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575" h="364">
                <a:moveTo>
                  <a:pt x="0" y="364"/>
                </a:moveTo>
                <a:lnTo>
                  <a:pt x="0" y="0"/>
                </a:lnTo>
                <a:lnTo>
                  <a:pt x="575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3" name="Freeform 9"/>
          <p:cNvSpPr/>
          <p:nvPr/>
        </p:nvSpPr>
        <p:spPr>
          <a:xfrm>
            <a:off x="6172200" y="2944813"/>
            <a:ext cx="508000" cy="57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576" h="364">
                <a:moveTo>
                  <a:pt x="0" y="0"/>
                </a:moveTo>
                <a:lnTo>
                  <a:pt x="0" y="364"/>
                </a:lnTo>
                <a:lnTo>
                  <a:pt x="576" y="364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4" name="Rectangle 10"/>
          <p:cNvSpPr/>
          <p:nvPr/>
        </p:nvSpPr>
        <p:spPr>
          <a:xfrm>
            <a:off x="1419225" y="3101975"/>
            <a:ext cx="454660" cy="4305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endParaRPr lang="en-US" altLang="zh-CN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5" name="Freeform 11"/>
          <p:cNvSpPr/>
          <p:nvPr/>
        </p:nvSpPr>
        <p:spPr>
          <a:xfrm>
            <a:off x="2014538" y="3968750"/>
            <a:ext cx="3522662" cy="57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3736" h="364">
                <a:moveTo>
                  <a:pt x="0" y="0"/>
                </a:moveTo>
                <a:lnTo>
                  <a:pt x="1433" y="0"/>
                </a:lnTo>
                <a:lnTo>
                  <a:pt x="1433" y="364"/>
                </a:lnTo>
                <a:lnTo>
                  <a:pt x="3736" y="364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6" name="Freeform 12"/>
          <p:cNvSpPr/>
          <p:nvPr/>
        </p:nvSpPr>
        <p:spPr>
          <a:xfrm>
            <a:off x="5537200" y="3968750"/>
            <a:ext cx="1143000" cy="5778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439" h="364">
                <a:moveTo>
                  <a:pt x="0" y="364"/>
                </a:moveTo>
                <a:lnTo>
                  <a:pt x="0" y="0"/>
                </a:lnTo>
                <a:lnTo>
                  <a:pt x="1439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7" name="Rectangle 13"/>
          <p:cNvSpPr/>
          <p:nvPr/>
        </p:nvSpPr>
        <p:spPr>
          <a:xfrm>
            <a:off x="1377633" y="3775075"/>
            <a:ext cx="357505" cy="4305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Ｄ</a:t>
            </a:r>
            <a:endParaRPr lang="zh-CN" altLang="en-US" sz="2800" b="1" i="1" baseline="-25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8" name="Rectangle 14"/>
          <p:cNvSpPr/>
          <p:nvPr/>
        </p:nvSpPr>
        <p:spPr>
          <a:xfrm>
            <a:off x="1451610" y="4662488"/>
            <a:ext cx="620713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１</a:t>
            </a:r>
            <a:endParaRPr lang="zh-CN" altLang="en-US" sz="2800" b="1" baseline="-25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9" name="Rectangle 15"/>
          <p:cNvSpPr/>
          <p:nvPr/>
        </p:nvSpPr>
        <p:spPr>
          <a:xfrm>
            <a:off x="1430973" y="5608638"/>
            <a:ext cx="600075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endParaRPr lang="zh-CN" altLang="en-US" sz="2800" b="1" baseline="-25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600325" y="3500438"/>
            <a:ext cx="3062288" cy="2290762"/>
            <a:chOff x="1638" y="2205"/>
            <a:chExt cx="1929" cy="1443"/>
          </a:xfrm>
        </p:grpSpPr>
        <p:sp>
          <p:nvSpPr>
            <p:cNvPr id="28688" name="Line 17"/>
            <p:cNvSpPr/>
            <p:nvPr/>
          </p:nvSpPr>
          <p:spPr>
            <a:xfrm>
              <a:off x="1638" y="2205"/>
              <a:ext cx="0" cy="141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689" name="Line 18"/>
            <p:cNvSpPr/>
            <p:nvPr/>
          </p:nvSpPr>
          <p:spPr>
            <a:xfrm>
              <a:off x="2287" y="2224"/>
              <a:ext cx="0" cy="141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690" name="Line 19"/>
            <p:cNvSpPr/>
            <p:nvPr/>
          </p:nvSpPr>
          <p:spPr>
            <a:xfrm>
              <a:off x="3567" y="2235"/>
              <a:ext cx="0" cy="141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691" name="Line 20"/>
            <p:cNvSpPr/>
            <p:nvPr/>
          </p:nvSpPr>
          <p:spPr>
            <a:xfrm>
              <a:off x="2927" y="2225"/>
              <a:ext cx="0" cy="141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3103563" y="3460750"/>
            <a:ext cx="3086100" cy="2328863"/>
            <a:chOff x="1955" y="2180"/>
            <a:chExt cx="1944" cy="1467"/>
          </a:xfrm>
        </p:grpSpPr>
        <p:sp>
          <p:nvSpPr>
            <p:cNvPr id="28693" name="Line 22"/>
            <p:cNvSpPr/>
            <p:nvPr/>
          </p:nvSpPr>
          <p:spPr>
            <a:xfrm>
              <a:off x="1955" y="2180"/>
              <a:ext cx="0" cy="1413"/>
            </a:xfrm>
            <a:prstGeom prst="line">
              <a:avLst/>
            </a:prstGeom>
            <a:ln w="38100" cap="flat" cmpd="sng">
              <a:solidFill>
                <a:srgbClr val="9933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694" name="Line 23"/>
            <p:cNvSpPr/>
            <p:nvPr/>
          </p:nvSpPr>
          <p:spPr>
            <a:xfrm>
              <a:off x="3243" y="2217"/>
              <a:ext cx="0" cy="1413"/>
            </a:xfrm>
            <a:prstGeom prst="line">
              <a:avLst/>
            </a:prstGeom>
            <a:ln w="38100" cap="flat" cmpd="sng">
              <a:solidFill>
                <a:srgbClr val="9933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695" name="Line 24"/>
            <p:cNvSpPr/>
            <p:nvPr/>
          </p:nvSpPr>
          <p:spPr>
            <a:xfrm>
              <a:off x="2603" y="2234"/>
              <a:ext cx="0" cy="1413"/>
            </a:xfrm>
            <a:prstGeom prst="line">
              <a:avLst/>
            </a:prstGeom>
            <a:ln w="38100" cap="flat" cmpd="sng">
              <a:solidFill>
                <a:srgbClr val="9933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696" name="Line 25"/>
            <p:cNvSpPr/>
            <p:nvPr/>
          </p:nvSpPr>
          <p:spPr>
            <a:xfrm>
              <a:off x="3899" y="2207"/>
              <a:ext cx="0" cy="1413"/>
            </a:xfrm>
            <a:prstGeom prst="line">
              <a:avLst/>
            </a:prstGeom>
            <a:ln w="38100" cap="flat" cmpd="sng">
              <a:solidFill>
                <a:srgbClr val="9933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8697" name="Line 26"/>
          <p:cNvSpPr/>
          <p:nvPr/>
        </p:nvSpPr>
        <p:spPr>
          <a:xfrm>
            <a:off x="2014538" y="5200650"/>
            <a:ext cx="600075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2586038" y="4757738"/>
            <a:ext cx="1044575" cy="442912"/>
            <a:chOff x="1629" y="2997"/>
            <a:chExt cx="658" cy="279"/>
          </a:xfrm>
        </p:grpSpPr>
        <p:sp>
          <p:nvSpPr>
            <p:cNvPr id="28699" name="Line 28"/>
            <p:cNvSpPr/>
            <p:nvPr/>
          </p:nvSpPr>
          <p:spPr>
            <a:xfrm>
              <a:off x="1629" y="2997"/>
              <a:ext cx="0" cy="2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700" name="Line 29"/>
            <p:cNvSpPr/>
            <p:nvPr/>
          </p:nvSpPr>
          <p:spPr>
            <a:xfrm>
              <a:off x="1630" y="3016"/>
              <a:ext cx="65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3603625" y="4787900"/>
            <a:ext cx="2043113" cy="444500"/>
            <a:chOff x="2270" y="3016"/>
            <a:chExt cx="1287" cy="280"/>
          </a:xfrm>
        </p:grpSpPr>
        <p:sp>
          <p:nvSpPr>
            <p:cNvPr id="28702" name="Line 31"/>
            <p:cNvSpPr/>
            <p:nvPr/>
          </p:nvSpPr>
          <p:spPr>
            <a:xfrm>
              <a:off x="2287" y="3016"/>
              <a:ext cx="0" cy="2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703" name="Line 32"/>
            <p:cNvSpPr/>
            <p:nvPr/>
          </p:nvSpPr>
          <p:spPr>
            <a:xfrm flipV="1">
              <a:off x="2270" y="3287"/>
              <a:ext cx="1287" cy="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5675313" y="4789488"/>
            <a:ext cx="1042987" cy="442912"/>
            <a:chOff x="3575" y="3017"/>
            <a:chExt cx="657" cy="279"/>
          </a:xfrm>
        </p:grpSpPr>
        <p:sp>
          <p:nvSpPr>
            <p:cNvPr id="28705" name="Line 34"/>
            <p:cNvSpPr/>
            <p:nvPr/>
          </p:nvSpPr>
          <p:spPr>
            <a:xfrm>
              <a:off x="3575" y="3017"/>
              <a:ext cx="0" cy="27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706" name="Line 35"/>
            <p:cNvSpPr/>
            <p:nvPr/>
          </p:nvSpPr>
          <p:spPr>
            <a:xfrm>
              <a:off x="3575" y="3017"/>
              <a:ext cx="65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29764" name="Line 36"/>
          <p:cNvSpPr/>
          <p:nvPr/>
        </p:nvSpPr>
        <p:spPr>
          <a:xfrm flipV="1">
            <a:off x="2019300" y="5924550"/>
            <a:ext cx="1085850" cy="1428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29765" name="Line 37"/>
          <p:cNvSpPr/>
          <p:nvPr/>
        </p:nvSpPr>
        <p:spPr>
          <a:xfrm flipV="1">
            <a:off x="5137150" y="5908675"/>
            <a:ext cx="1042988" cy="1428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8709" name="AutoShape 38"/>
          <p:cNvSpPr>
            <a:spLocks noChangeAspect="1" noTextEdit="1"/>
          </p:cNvSpPr>
          <p:nvPr/>
        </p:nvSpPr>
        <p:spPr>
          <a:xfrm>
            <a:off x="1071563" y="185738"/>
            <a:ext cx="6330950" cy="22748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530" name="Rectangle 40"/>
          <p:cNvSpPr/>
          <p:nvPr/>
        </p:nvSpPr>
        <p:spPr>
          <a:xfrm>
            <a:off x="6009640" y="357188"/>
            <a:ext cx="576263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b="1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41"/>
          <p:cNvGrpSpPr/>
          <p:nvPr/>
        </p:nvGrpSpPr>
        <p:grpSpPr>
          <a:xfrm>
            <a:off x="3217228" y="438150"/>
            <a:ext cx="5803900" cy="2262188"/>
            <a:chOff x="761" y="276"/>
            <a:chExt cx="3656" cy="1425"/>
          </a:xfrm>
        </p:grpSpPr>
        <p:sp>
          <p:nvSpPr>
            <p:cNvPr id="28712" name="Rectangle 43"/>
            <p:cNvSpPr/>
            <p:nvPr/>
          </p:nvSpPr>
          <p:spPr>
            <a:xfrm>
              <a:off x="1694" y="820"/>
              <a:ext cx="543" cy="684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13" name="Rectangle 44"/>
            <p:cNvSpPr/>
            <p:nvPr/>
          </p:nvSpPr>
          <p:spPr>
            <a:xfrm>
              <a:off x="1749" y="925"/>
              <a:ext cx="12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14" name="Freeform 45"/>
            <p:cNvSpPr/>
            <p:nvPr/>
          </p:nvSpPr>
          <p:spPr>
            <a:xfrm>
              <a:off x="1694" y="1231"/>
              <a:ext cx="136" cy="83"/>
            </a:xfrm>
            <a:custGeom>
              <a:avLst/>
              <a:gdLst/>
              <a:ahLst/>
              <a:cxnLst>
                <a:cxn ang="0">
                  <a:pos x="136" y="83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36" h="83">
                  <a:moveTo>
                    <a:pt x="136" y="83"/>
                  </a:move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5" name="Freeform 46"/>
            <p:cNvSpPr/>
            <p:nvPr/>
          </p:nvSpPr>
          <p:spPr>
            <a:xfrm>
              <a:off x="1694" y="1314"/>
              <a:ext cx="136" cy="8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82"/>
                </a:cxn>
                <a:cxn ang="0">
                  <a:pos x="0" y="82"/>
                </a:cxn>
              </a:cxnLst>
              <a:pathLst>
                <a:path w="136" h="82">
                  <a:moveTo>
                    <a:pt x="136" y="0"/>
                  </a:moveTo>
                  <a:lnTo>
                    <a:pt x="0" y="82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6" name="Rectangle 47"/>
            <p:cNvSpPr/>
            <p:nvPr/>
          </p:nvSpPr>
          <p:spPr>
            <a:xfrm>
              <a:off x="1885" y="1202"/>
              <a:ext cx="112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17" name="Rectangle 48"/>
            <p:cNvSpPr/>
            <p:nvPr/>
          </p:nvSpPr>
          <p:spPr>
            <a:xfrm>
              <a:off x="2061" y="925"/>
              <a:ext cx="12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18" name="Freeform 49"/>
            <p:cNvSpPr/>
            <p:nvPr/>
          </p:nvSpPr>
          <p:spPr>
            <a:xfrm>
              <a:off x="2236" y="1286"/>
              <a:ext cx="28" cy="2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2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1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28" y="17"/>
                </a:cxn>
                <a:cxn ang="0">
                  <a:pos x="27" y="19"/>
                </a:cxn>
                <a:cxn ang="0">
                  <a:pos x="26" y="22"/>
                </a:cxn>
                <a:cxn ang="0">
                  <a:pos x="25" y="23"/>
                </a:cxn>
                <a:cxn ang="0">
                  <a:pos x="22" y="25"/>
                </a:cxn>
                <a:cxn ang="0">
                  <a:pos x="20" y="26"/>
                </a:cxn>
                <a:cxn ang="0">
                  <a:pos x="17" y="26"/>
                </a:cxn>
                <a:cxn ang="0">
                  <a:pos x="15" y="28"/>
                </a:cxn>
                <a:cxn ang="0">
                  <a:pos x="11" y="26"/>
                </a:cxn>
                <a:cxn ang="0">
                  <a:pos x="9" y="26"/>
                </a:cxn>
                <a:cxn ang="0">
                  <a:pos x="6" y="25"/>
                </a:cxn>
                <a:cxn ang="0">
                  <a:pos x="5" y="23"/>
                </a:cxn>
                <a:cxn ang="0">
                  <a:pos x="3" y="22"/>
                </a:cxn>
                <a:cxn ang="0">
                  <a:pos x="1" y="19"/>
                </a:cxn>
                <a:cxn ang="0">
                  <a:pos x="1" y="17"/>
                </a:cxn>
                <a:cxn ang="0">
                  <a:pos x="0" y="13"/>
                </a:cxn>
              </a:cxnLst>
              <a:pathLst>
                <a:path w="28" h="28">
                  <a:moveTo>
                    <a:pt x="0" y="13"/>
                  </a:moveTo>
                  <a:lnTo>
                    <a:pt x="1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5" y="23"/>
                  </a:lnTo>
                  <a:lnTo>
                    <a:pt x="22" y="25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5" y="28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9" name="Freeform 50"/>
            <p:cNvSpPr/>
            <p:nvPr/>
          </p:nvSpPr>
          <p:spPr>
            <a:xfrm>
              <a:off x="2236" y="1286"/>
              <a:ext cx="28" cy="2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2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1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28" y="17"/>
                </a:cxn>
                <a:cxn ang="0">
                  <a:pos x="27" y="19"/>
                </a:cxn>
                <a:cxn ang="0">
                  <a:pos x="26" y="22"/>
                </a:cxn>
                <a:cxn ang="0">
                  <a:pos x="25" y="23"/>
                </a:cxn>
                <a:cxn ang="0">
                  <a:pos x="22" y="25"/>
                </a:cxn>
                <a:cxn ang="0">
                  <a:pos x="20" y="26"/>
                </a:cxn>
                <a:cxn ang="0">
                  <a:pos x="17" y="26"/>
                </a:cxn>
                <a:cxn ang="0">
                  <a:pos x="15" y="28"/>
                </a:cxn>
                <a:cxn ang="0">
                  <a:pos x="11" y="26"/>
                </a:cxn>
                <a:cxn ang="0">
                  <a:pos x="9" y="26"/>
                </a:cxn>
                <a:cxn ang="0">
                  <a:pos x="6" y="25"/>
                </a:cxn>
                <a:cxn ang="0">
                  <a:pos x="5" y="23"/>
                </a:cxn>
                <a:cxn ang="0">
                  <a:pos x="3" y="22"/>
                </a:cxn>
                <a:cxn ang="0">
                  <a:pos x="1" y="19"/>
                </a:cxn>
                <a:cxn ang="0">
                  <a:pos x="1" y="17"/>
                </a:cxn>
                <a:cxn ang="0">
                  <a:pos x="0" y="13"/>
                </a:cxn>
              </a:cxnLst>
              <a:pathLst>
                <a:path w="28" h="28">
                  <a:moveTo>
                    <a:pt x="0" y="13"/>
                  </a:moveTo>
                  <a:lnTo>
                    <a:pt x="1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5" y="23"/>
                  </a:lnTo>
                  <a:lnTo>
                    <a:pt x="22" y="25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5" y="28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3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0" name="Freeform 51"/>
            <p:cNvSpPr/>
            <p:nvPr/>
          </p:nvSpPr>
          <p:spPr>
            <a:xfrm>
              <a:off x="2237" y="1040"/>
              <a:ext cx="271" cy="1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1" h="1">
                  <a:moveTo>
                    <a:pt x="271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1" name="Freeform 52"/>
            <p:cNvSpPr/>
            <p:nvPr/>
          </p:nvSpPr>
          <p:spPr>
            <a:xfrm>
              <a:off x="2264" y="1300"/>
              <a:ext cx="271" cy="1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1" h="1">
                  <a:moveTo>
                    <a:pt x="271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2" name="Freeform 53"/>
            <p:cNvSpPr/>
            <p:nvPr/>
          </p:nvSpPr>
          <p:spPr>
            <a:xfrm>
              <a:off x="1422" y="1023"/>
              <a:ext cx="272" cy="1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2" h="1">
                  <a:moveTo>
                    <a:pt x="272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3" name="Freeform 54"/>
            <p:cNvSpPr/>
            <p:nvPr/>
          </p:nvSpPr>
          <p:spPr>
            <a:xfrm>
              <a:off x="1422" y="1327"/>
              <a:ext cx="272" cy="1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2" h="1">
                  <a:moveTo>
                    <a:pt x="272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4" name="Rectangle 55"/>
            <p:cNvSpPr/>
            <p:nvPr/>
          </p:nvSpPr>
          <p:spPr>
            <a:xfrm>
              <a:off x="761" y="1262"/>
              <a:ext cx="205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CP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25" name="Freeform 56"/>
            <p:cNvSpPr/>
            <p:nvPr/>
          </p:nvSpPr>
          <p:spPr>
            <a:xfrm>
              <a:off x="3357" y="1162"/>
              <a:ext cx="209" cy="1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09" h="1">
                  <a:moveTo>
                    <a:pt x="209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6" name="Rectangle 57"/>
            <p:cNvSpPr/>
            <p:nvPr/>
          </p:nvSpPr>
          <p:spPr>
            <a:xfrm>
              <a:off x="3576" y="767"/>
              <a:ext cx="585" cy="739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27" name="Rectangle 58"/>
            <p:cNvSpPr/>
            <p:nvPr/>
          </p:nvSpPr>
          <p:spPr>
            <a:xfrm>
              <a:off x="3615" y="833"/>
              <a:ext cx="65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28" name="Freeform 59"/>
            <p:cNvSpPr/>
            <p:nvPr/>
          </p:nvSpPr>
          <p:spPr>
            <a:xfrm>
              <a:off x="3576" y="1084"/>
              <a:ext cx="104" cy="62"/>
            </a:xfrm>
            <a:custGeom>
              <a:avLst/>
              <a:gdLst/>
              <a:ahLst/>
              <a:cxnLst>
                <a:cxn ang="0">
                  <a:pos x="104" y="62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04" h="62">
                  <a:moveTo>
                    <a:pt x="104" y="62"/>
                  </a:move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9" name="Freeform 60"/>
            <p:cNvSpPr/>
            <p:nvPr/>
          </p:nvSpPr>
          <p:spPr>
            <a:xfrm>
              <a:off x="3576" y="1146"/>
              <a:ext cx="104" cy="64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0" y="64"/>
                </a:cxn>
                <a:cxn ang="0">
                  <a:pos x="0" y="64"/>
                </a:cxn>
              </a:cxnLst>
              <a:pathLst>
                <a:path w="104" h="64">
                  <a:moveTo>
                    <a:pt x="104" y="0"/>
                  </a:moveTo>
                  <a:lnTo>
                    <a:pt x="0" y="64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30" name="Rectangle 61"/>
            <p:cNvSpPr/>
            <p:nvPr/>
          </p:nvSpPr>
          <p:spPr>
            <a:xfrm>
              <a:off x="3736" y="1038"/>
              <a:ext cx="112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31" name="Rectangle 62"/>
            <p:cNvSpPr/>
            <p:nvPr/>
          </p:nvSpPr>
          <p:spPr>
            <a:xfrm>
              <a:off x="3979" y="1235"/>
              <a:ext cx="12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32" name="Freeform 63"/>
            <p:cNvSpPr/>
            <p:nvPr/>
          </p:nvSpPr>
          <p:spPr>
            <a:xfrm>
              <a:off x="4161" y="933"/>
              <a:ext cx="209" cy="1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09" h="1">
                  <a:moveTo>
                    <a:pt x="209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33" name="Freeform 64"/>
            <p:cNvSpPr/>
            <p:nvPr/>
          </p:nvSpPr>
          <p:spPr>
            <a:xfrm>
              <a:off x="4208" y="1364"/>
              <a:ext cx="209" cy="1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09" h="1">
                  <a:moveTo>
                    <a:pt x="209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34" name="Freeform 65"/>
            <p:cNvSpPr/>
            <p:nvPr/>
          </p:nvSpPr>
          <p:spPr>
            <a:xfrm>
              <a:off x="3349" y="926"/>
              <a:ext cx="211" cy="5"/>
            </a:xfrm>
            <a:custGeom>
              <a:avLst/>
              <a:gdLst/>
              <a:ahLst/>
              <a:cxnLst>
                <a:cxn ang="0">
                  <a:pos x="211" y="5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1" h="5">
                  <a:moveTo>
                    <a:pt x="211" y="5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35" name="Freeform 66"/>
            <p:cNvSpPr/>
            <p:nvPr/>
          </p:nvSpPr>
          <p:spPr>
            <a:xfrm>
              <a:off x="4178" y="1354"/>
              <a:ext cx="31" cy="3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30" y="10"/>
                </a:cxn>
                <a:cxn ang="0">
                  <a:pos x="31" y="12"/>
                </a:cxn>
                <a:cxn ang="0">
                  <a:pos x="31" y="16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0" y="21"/>
                </a:cxn>
                <a:cxn ang="0">
                  <a:pos x="28" y="24"/>
                </a:cxn>
                <a:cxn ang="0">
                  <a:pos x="26" y="26"/>
                </a:cxn>
                <a:cxn ang="0">
                  <a:pos x="23" y="28"/>
                </a:cxn>
                <a:cxn ang="0">
                  <a:pos x="21" y="29"/>
                </a:cxn>
                <a:cxn ang="0">
                  <a:pos x="18" y="31"/>
                </a:cxn>
                <a:cxn ang="0">
                  <a:pos x="16" y="31"/>
                </a:cxn>
                <a:cxn ang="0">
                  <a:pos x="12" y="31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1" y="18"/>
                </a:cxn>
                <a:cxn ang="0">
                  <a:pos x="0" y="16"/>
                </a:cxn>
              </a:cxnLst>
              <a:pathLst>
                <a:path w="31" h="31">
                  <a:moveTo>
                    <a:pt x="0" y="16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0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1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36" name="Freeform 67"/>
            <p:cNvSpPr/>
            <p:nvPr/>
          </p:nvSpPr>
          <p:spPr>
            <a:xfrm>
              <a:off x="4178" y="1354"/>
              <a:ext cx="31" cy="3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30" y="10"/>
                </a:cxn>
                <a:cxn ang="0">
                  <a:pos x="31" y="12"/>
                </a:cxn>
                <a:cxn ang="0">
                  <a:pos x="31" y="16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0" y="21"/>
                </a:cxn>
                <a:cxn ang="0">
                  <a:pos x="28" y="24"/>
                </a:cxn>
                <a:cxn ang="0">
                  <a:pos x="26" y="26"/>
                </a:cxn>
                <a:cxn ang="0">
                  <a:pos x="23" y="28"/>
                </a:cxn>
                <a:cxn ang="0">
                  <a:pos x="21" y="29"/>
                </a:cxn>
                <a:cxn ang="0">
                  <a:pos x="18" y="31"/>
                </a:cxn>
                <a:cxn ang="0">
                  <a:pos x="16" y="31"/>
                </a:cxn>
                <a:cxn ang="0">
                  <a:pos x="12" y="31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1" y="18"/>
                </a:cxn>
                <a:cxn ang="0">
                  <a:pos x="0" y="16"/>
                </a:cxn>
              </a:cxnLst>
              <a:pathLst>
                <a:path w="31" h="31">
                  <a:moveTo>
                    <a:pt x="0" y="16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0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1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0" y="16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37" name="Freeform 68"/>
            <p:cNvSpPr/>
            <p:nvPr/>
          </p:nvSpPr>
          <p:spPr>
            <a:xfrm>
              <a:off x="3560" y="1136"/>
              <a:ext cx="30" cy="3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30" y="15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8" y="24"/>
                </a:cxn>
                <a:cxn ang="0">
                  <a:pos x="25" y="26"/>
                </a:cxn>
                <a:cxn ang="0">
                  <a:pos x="24" y="27"/>
                </a:cxn>
                <a:cxn ang="0">
                  <a:pos x="22" y="30"/>
                </a:cxn>
                <a:cxn ang="0">
                  <a:pos x="18" y="30"/>
                </a:cxn>
                <a:cxn ang="0">
                  <a:pos x="16" y="31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4"/>
                </a:cxn>
                <a:cxn ang="0">
                  <a:pos x="1" y="21"/>
                </a:cxn>
                <a:cxn ang="0">
                  <a:pos x="1" y="19"/>
                </a:cxn>
                <a:cxn ang="0">
                  <a:pos x="0" y="15"/>
                </a:cxn>
              </a:cxnLst>
              <a:pathLst>
                <a:path w="30" h="31">
                  <a:moveTo>
                    <a:pt x="0" y="15"/>
                  </a:moveTo>
                  <a:lnTo>
                    <a:pt x="1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38" name="Freeform 69"/>
            <p:cNvSpPr/>
            <p:nvPr/>
          </p:nvSpPr>
          <p:spPr>
            <a:xfrm>
              <a:off x="3560" y="1136"/>
              <a:ext cx="30" cy="3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30" y="15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8" y="24"/>
                </a:cxn>
                <a:cxn ang="0">
                  <a:pos x="25" y="26"/>
                </a:cxn>
                <a:cxn ang="0">
                  <a:pos x="24" y="27"/>
                </a:cxn>
                <a:cxn ang="0">
                  <a:pos x="22" y="30"/>
                </a:cxn>
                <a:cxn ang="0">
                  <a:pos x="18" y="30"/>
                </a:cxn>
                <a:cxn ang="0">
                  <a:pos x="16" y="31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4"/>
                </a:cxn>
                <a:cxn ang="0">
                  <a:pos x="1" y="21"/>
                </a:cxn>
                <a:cxn ang="0">
                  <a:pos x="1" y="19"/>
                </a:cxn>
                <a:cxn ang="0">
                  <a:pos x="0" y="15"/>
                </a:cxn>
              </a:cxnLst>
              <a:pathLst>
                <a:path w="30" h="31">
                  <a:moveTo>
                    <a:pt x="0" y="15"/>
                  </a:moveTo>
                  <a:lnTo>
                    <a:pt x="1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6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0" y="15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39" name="Rectangle 70"/>
            <p:cNvSpPr/>
            <p:nvPr/>
          </p:nvSpPr>
          <p:spPr>
            <a:xfrm>
              <a:off x="3615" y="1245"/>
              <a:ext cx="12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40" name="Freeform 71"/>
            <p:cNvSpPr/>
            <p:nvPr/>
          </p:nvSpPr>
          <p:spPr>
            <a:xfrm>
              <a:off x="3349" y="1342"/>
              <a:ext cx="211" cy="5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0" y="5"/>
                </a:cxn>
                <a:cxn ang="0">
                  <a:pos x="0" y="5"/>
                </a:cxn>
              </a:cxnLst>
              <a:pathLst>
                <a:path w="211" h="5">
                  <a:moveTo>
                    <a:pt x="211" y="0"/>
                  </a:moveTo>
                  <a:lnTo>
                    <a:pt x="0" y="5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1" name="Freeform 72"/>
            <p:cNvSpPr/>
            <p:nvPr/>
          </p:nvSpPr>
          <p:spPr>
            <a:xfrm>
              <a:off x="1226" y="1327"/>
              <a:ext cx="1818" cy="3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3"/>
                </a:cxn>
                <a:cxn ang="0">
                  <a:pos x="1818" y="373"/>
                </a:cxn>
              </a:cxnLst>
              <a:pathLst>
                <a:path w="1818" h="373">
                  <a:moveTo>
                    <a:pt x="0" y="0"/>
                  </a:moveTo>
                  <a:lnTo>
                    <a:pt x="0" y="373"/>
                  </a:lnTo>
                  <a:lnTo>
                    <a:pt x="1818" y="373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2" name="Freeform 73"/>
            <p:cNvSpPr/>
            <p:nvPr/>
          </p:nvSpPr>
          <p:spPr>
            <a:xfrm>
              <a:off x="3046" y="1162"/>
              <a:ext cx="311" cy="539"/>
            </a:xfrm>
            <a:custGeom>
              <a:avLst/>
              <a:gdLst/>
              <a:ahLst/>
              <a:cxnLst>
                <a:cxn ang="0">
                  <a:pos x="0" y="539"/>
                </a:cxn>
                <a:cxn ang="0">
                  <a:pos x="0" y="0"/>
                </a:cxn>
                <a:cxn ang="0">
                  <a:pos x="311" y="0"/>
                </a:cxn>
              </a:cxnLst>
              <a:pathLst>
                <a:path w="311" h="539">
                  <a:moveTo>
                    <a:pt x="0" y="539"/>
                  </a:moveTo>
                  <a:lnTo>
                    <a:pt x="0" y="0"/>
                  </a:lnTo>
                  <a:lnTo>
                    <a:pt x="311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3" name="Freeform 74"/>
            <p:cNvSpPr/>
            <p:nvPr/>
          </p:nvSpPr>
          <p:spPr>
            <a:xfrm>
              <a:off x="2508" y="926"/>
              <a:ext cx="841" cy="11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841" y="114"/>
                </a:cxn>
                <a:cxn ang="0">
                  <a:pos x="841" y="0"/>
                </a:cxn>
              </a:cxnLst>
              <a:pathLst>
                <a:path w="841" h="114">
                  <a:moveTo>
                    <a:pt x="0" y="114"/>
                  </a:moveTo>
                  <a:lnTo>
                    <a:pt x="841" y="114"/>
                  </a:lnTo>
                  <a:lnTo>
                    <a:pt x="841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4" name="Freeform 75"/>
            <p:cNvSpPr/>
            <p:nvPr/>
          </p:nvSpPr>
          <p:spPr>
            <a:xfrm>
              <a:off x="2848" y="409"/>
              <a:ext cx="1" cy="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1"/>
                </a:cxn>
                <a:cxn ang="0">
                  <a:pos x="0" y="631"/>
                </a:cxn>
              </a:cxnLst>
              <a:pathLst>
                <a:path w="1" h="631">
                  <a:moveTo>
                    <a:pt x="0" y="0"/>
                  </a:moveTo>
                  <a:lnTo>
                    <a:pt x="0" y="631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5" name="Freeform 76"/>
            <p:cNvSpPr/>
            <p:nvPr/>
          </p:nvSpPr>
          <p:spPr>
            <a:xfrm>
              <a:off x="4370" y="347"/>
              <a:ext cx="1" cy="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6"/>
                </a:cxn>
                <a:cxn ang="0">
                  <a:pos x="0" y="586"/>
                </a:cxn>
              </a:cxnLst>
              <a:pathLst>
                <a:path w="1" h="586">
                  <a:moveTo>
                    <a:pt x="0" y="0"/>
                  </a:moveTo>
                  <a:lnTo>
                    <a:pt x="0" y="586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6" name="Rectangle 77"/>
            <p:cNvSpPr/>
            <p:nvPr/>
          </p:nvSpPr>
          <p:spPr>
            <a:xfrm>
              <a:off x="2881" y="276"/>
              <a:ext cx="0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47" name="Freeform 78"/>
            <p:cNvSpPr/>
            <p:nvPr/>
          </p:nvSpPr>
          <p:spPr>
            <a:xfrm>
              <a:off x="1030" y="1327"/>
              <a:ext cx="392" cy="1"/>
            </a:xfrm>
            <a:custGeom>
              <a:avLst/>
              <a:gdLst/>
              <a:ahLst/>
              <a:cxnLst>
                <a:cxn ang="0">
                  <a:pos x="39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92" h="1">
                  <a:moveTo>
                    <a:pt x="392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8" name="Rectangle 79"/>
            <p:cNvSpPr/>
            <p:nvPr/>
          </p:nvSpPr>
          <p:spPr>
            <a:xfrm>
              <a:off x="2078" y="1209"/>
              <a:ext cx="12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749" name="Line 80"/>
            <p:cNvSpPr/>
            <p:nvPr/>
          </p:nvSpPr>
          <p:spPr>
            <a:xfrm>
              <a:off x="2075" y="1177"/>
              <a:ext cx="124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750" name="Line 81"/>
            <p:cNvSpPr/>
            <p:nvPr/>
          </p:nvSpPr>
          <p:spPr>
            <a:xfrm>
              <a:off x="3975" y="1216"/>
              <a:ext cx="125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751" name="Rectangle 82"/>
            <p:cNvSpPr/>
            <p:nvPr/>
          </p:nvSpPr>
          <p:spPr>
            <a:xfrm>
              <a:off x="3985" y="844"/>
              <a:ext cx="12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3071813" y="5384800"/>
            <a:ext cx="1085850" cy="536575"/>
            <a:chOff x="1935" y="3392"/>
            <a:chExt cx="684" cy="338"/>
          </a:xfrm>
        </p:grpSpPr>
        <p:sp>
          <p:nvSpPr>
            <p:cNvPr id="28753" name="Line 84"/>
            <p:cNvSpPr/>
            <p:nvPr/>
          </p:nvSpPr>
          <p:spPr>
            <a:xfrm flipV="1">
              <a:off x="1935" y="3392"/>
              <a:ext cx="684" cy="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754" name="Line 85"/>
            <p:cNvSpPr/>
            <p:nvPr/>
          </p:nvSpPr>
          <p:spPr>
            <a:xfrm flipV="1">
              <a:off x="1947" y="3418"/>
              <a:ext cx="6" cy="312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121150" y="5381625"/>
            <a:ext cx="1042988" cy="554038"/>
            <a:chOff x="2596" y="3390"/>
            <a:chExt cx="657" cy="349"/>
          </a:xfrm>
        </p:grpSpPr>
        <p:sp>
          <p:nvSpPr>
            <p:cNvPr id="28756" name="Line 87"/>
            <p:cNvSpPr/>
            <p:nvPr/>
          </p:nvSpPr>
          <p:spPr>
            <a:xfrm flipV="1">
              <a:off x="2596" y="3730"/>
              <a:ext cx="657" cy="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757" name="Line 88"/>
            <p:cNvSpPr/>
            <p:nvPr/>
          </p:nvSpPr>
          <p:spPr>
            <a:xfrm>
              <a:off x="2601" y="3390"/>
              <a:ext cx="5" cy="346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89"/>
          <p:cNvGrpSpPr/>
          <p:nvPr/>
        </p:nvGrpSpPr>
        <p:grpSpPr>
          <a:xfrm>
            <a:off x="6183313" y="5370513"/>
            <a:ext cx="811212" cy="533400"/>
            <a:chOff x="3895" y="3383"/>
            <a:chExt cx="511" cy="336"/>
          </a:xfrm>
        </p:grpSpPr>
        <p:sp>
          <p:nvSpPr>
            <p:cNvPr id="28759" name="Line 90"/>
            <p:cNvSpPr/>
            <p:nvPr/>
          </p:nvSpPr>
          <p:spPr>
            <a:xfrm flipV="1">
              <a:off x="3902" y="3383"/>
              <a:ext cx="504" cy="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760" name="Line 91"/>
            <p:cNvSpPr/>
            <p:nvPr/>
          </p:nvSpPr>
          <p:spPr>
            <a:xfrm>
              <a:off x="3895" y="3390"/>
              <a:ext cx="0" cy="329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92" name="Rectangle 40"/>
          <p:cNvSpPr/>
          <p:nvPr/>
        </p:nvSpPr>
        <p:spPr>
          <a:xfrm>
            <a:off x="8439150" y="357188"/>
            <a:ext cx="576263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27305" y="36830"/>
            <a:ext cx="3571240" cy="3230245"/>
            <a:chOff x="7874" y="2"/>
            <a:chExt cx="5624" cy="5087"/>
          </a:xfrm>
        </p:grpSpPr>
        <p:sp>
          <p:nvSpPr>
            <p:cNvPr id="11" name="Rectangle 9"/>
            <p:cNvSpPr/>
            <p:nvPr/>
          </p:nvSpPr>
          <p:spPr>
            <a:xfrm>
              <a:off x="7874" y="2"/>
              <a:ext cx="5624" cy="4195"/>
            </a:xfrm>
            <a:prstGeom prst="rect">
              <a:avLst/>
            </a:prstGeom>
            <a:solidFill>
              <a:srgbClr val="FDE0E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51" name="Text Box 10"/>
            <p:cNvSpPr txBox="1"/>
            <p:nvPr/>
          </p:nvSpPr>
          <p:spPr>
            <a:xfrm>
              <a:off x="8330" y="2"/>
              <a:ext cx="5167" cy="50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    K   CP    Q </a:t>
              </a:r>
              <a:r>
                <a:rPr lang="en-US" altLang="zh-CN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n+1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说明</a:t>
              </a:r>
              <a:endParaRPr lang="zh-CN" altLang="en-US" sz="2400" b="1" baseline="-25000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0             Q </a:t>
              </a:r>
              <a:r>
                <a:rPr lang="en-US" altLang="zh-CN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保持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0     1              0        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清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0</a:t>
              </a:r>
              <a:endPara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1     0              1        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置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1</a:t>
              </a:r>
              <a:endPara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    1             Q </a:t>
              </a:r>
              <a:r>
                <a:rPr lang="en-US" altLang="zh-CN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翻转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endParaRPr lang="zh-CN" altLang="en-US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Line 16"/>
            <p:cNvSpPr/>
            <p:nvPr/>
          </p:nvSpPr>
          <p:spPr>
            <a:xfrm>
              <a:off x="10348" y="3680"/>
              <a:ext cx="0" cy="51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Line 17"/>
            <p:cNvSpPr/>
            <p:nvPr/>
          </p:nvSpPr>
          <p:spPr>
            <a:xfrm>
              <a:off x="10438" y="2863"/>
              <a:ext cx="0" cy="51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Line 18"/>
            <p:cNvSpPr/>
            <p:nvPr/>
          </p:nvSpPr>
          <p:spPr>
            <a:xfrm>
              <a:off x="10420" y="1938"/>
              <a:ext cx="0" cy="51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Line 19"/>
            <p:cNvSpPr/>
            <p:nvPr/>
          </p:nvSpPr>
          <p:spPr>
            <a:xfrm>
              <a:off x="10440" y="1075"/>
              <a:ext cx="0" cy="51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7" name="Line 12"/>
          <p:cNvSpPr/>
          <p:nvPr/>
        </p:nvSpPr>
        <p:spPr>
          <a:xfrm>
            <a:off x="1998663" y="2206625"/>
            <a:ext cx="27781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/>
      <p:bldP spid="21515" grpId="0" animBg="1"/>
      <p:bldP spid="21516" grpId="0" animBg="1"/>
      <p:bldP spid="21517" grpId="0"/>
      <p:bldP spid="21518" grpId="0"/>
      <p:bldP spid="21519" grpId="0"/>
      <p:bldP spid="21530" grpId="0"/>
      <p:bldP spid="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Rectangle 20"/>
          <p:cNvSpPr/>
          <p:nvPr/>
        </p:nvSpPr>
        <p:spPr>
          <a:xfrm>
            <a:off x="539750" y="1474470"/>
            <a:ext cx="7687310" cy="32315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在某些应用场合下，需要这样一种逻辑功能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的触发器，当控制信号为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时，每来一个时钟信号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它的状态就翻转一次，当控制信号为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时，时钟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信号到达后它的状态保持不变。具备这种逻辑功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能的触发器称为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触发器。 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8.1.4 T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4" name="Rectangle 108"/>
          <p:cNvSpPr>
            <a:spLocks noChangeArrowheads="1"/>
          </p:cNvSpPr>
          <p:nvPr/>
        </p:nvSpPr>
        <p:spPr bwMode="auto">
          <a:xfrm>
            <a:off x="971550" y="4721067"/>
            <a:ext cx="5937250" cy="4305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从功能表可写出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触发器的特征方程：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170" name="Object 107"/>
          <p:cNvGraphicFramePr/>
          <p:nvPr/>
        </p:nvGraphicFramePr>
        <p:xfrm>
          <a:off x="2339975" y="5586413"/>
          <a:ext cx="33829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169035" imgH="254000" progId="Equation.DSMT4">
                  <p:embed/>
                </p:oleObj>
              </mc:Choice>
              <mc:Fallback>
                <p:oleObj name="" r:id="rId1" imgW="1169035" imgH="2540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39975" y="5586413"/>
                        <a:ext cx="3382963" cy="727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610" name="Group 2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859915" y="1141095"/>
          <a:ext cx="4384040" cy="3118485"/>
        </p:xfrm>
        <a:graphic>
          <a:graphicData uri="http://schemas.openxmlformats.org/drawingml/2006/table">
            <a:tbl>
              <a:tblPr/>
              <a:tblGrid>
                <a:gridCol w="826135"/>
                <a:gridCol w="588645"/>
                <a:gridCol w="908685"/>
                <a:gridCol w="918845"/>
                <a:gridCol w="1141730"/>
              </a:tblGrid>
              <a:tr h="466725">
                <a:tc gridSpan="3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输        入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输    出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CP</a:t>
                      </a:r>
                      <a:endParaRPr kumimoji="1" lang="en-US" altLang="zh-CN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  <a:endParaRPr kumimoji="1" lang="en-US" altLang="zh-CN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Q</a:t>
                      </a:r>
                      <a:r>
                        <a:rPr kumimoji="1" lang="en-US" altLang="zh-CN" sz="2400" b="1" i="1" baseline="3000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n</a:t>
                      </a:r>
                      <a:endParaRPr kumimoji="1" lang="en-US" altLang="zh-CN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1" lang="en-US" altLang="zh-CN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n+1</a:t>
                      </a:r>
                      <a:endParaRPr kumimoji="1" lang="en-US" altLang="zh-CN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↑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保持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↑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翻转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8.1.4 T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/>
          <p:nvPr/>
        </p:nvSpPr>
        <p:spPr>
          <a:xfrm>
            <a:off x="635635" y="118110"/>
            <a:ext cx="688022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8.2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时序电路的分析与设计方法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3830" name="图片 333829" descr="6-1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318" y="1711643"/>
            <a:ext cx="7200900" cy="424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7840" y="1064260"/>
            <a:ext cx="8355330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时序电路的一般结构形式与功能描述方法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334850" name="标题 334849"/>
          <p:cNvSpPr>
            <a:spLocks noGrp="1"/>
          </p:cNvSpPr>
          <p:nvPr>
            <p:ph type="title"/>
          </p:nvPr>
        </p:nvSpPr>
        <p:spPr>
          <a:xfrm>
            <a:off x="394335" y="5862955"/>
            <a:ext cx="8342630" cy="883920"/>
          </a:xfrm>
        </p:spPr>
        <p:txBody>
          <a:bodyPr anchor="ctr"/>
          <a:p>
            <a:r>
              <a:rPr lang="zh-CN" altLang="en-US" dirty="0">
                <a:solidFill>
                  <a:srgbClr val="0000FF"/>
                </a:solidFill>
                <a:sym typeface="+mn-ea"/>
              </a:rPr>
              <a:t>描述时序逻辑电路的逻辑方程方法有</a:t>
            </a:r>
            <a:r>
              <a:rPr lang="zh-CN" altLang="en-US" dirty="0">
                <a:solidFill>
                  <a:srgbClr val="0000FF"/>
                </a:solidFill>
              </a:rPr>
              <a:t>三个方程组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" y="2911475"/>
            <a:ext cx="121920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输入信号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87210" y="2944495"/>
            <a:ext cx="121920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输出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99275" y="5177790"/>
            <a:ext cx="224409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存储电路激励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690" y="5293360"/>
            <a:ext cx="2219325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存储电路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输出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/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7840" y="131445"/>
            <a:ext cx="8355330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时序电路的一般结构形式与功能描述方法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333830" name="图片 333829" descr="6-1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3865" y="931545"/>
            <a:ext cx="5473065" cy="322643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34851" name="对象 334850"/>
          <p:cNvGraphicFramePr/>
          <p:nvPr/>
        </p:nvGraphicFramePr>
        <p:xfrm>
          <a:off x="283528" y="4410710"/>
          <a:ext cx="868045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4318000" imgH="736600" progId="Equation.3">
                  <p:embed/>
                </p:oleObj>
              </mc:Choice>
              <mc:Fallback>
                <p:oleObj name="" r:id="rId2" imgW="4318000" imgH="7366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3528" y="4410710"/>
                        <a:ext cx="8680450" cy="1482725"/>
                      </a:xfrm>
                      <a:prstGeom prst="rect">
                        <a:avLst/>
                      </a:prstGeom>
                      <a:solidFill>
                        <a:srgbClr val="CCCCFF">
                          <a:alpha val="28999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012180" y="4940935"/>
            <a:ext cx="1296035" cy="43243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8010" y="1316355"/>
            <a:ext cx="121920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输入信号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15530" y="1349375"/>
            <a:ext cx="121920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输出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20205" y="3098165"/>
            <a:ext cx="224409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存储电路激励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845" y="3098165"/>
            <a:ext cx="2219325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存储电路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输出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5475" y="6096635"/>
            <a:ext cx="8051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表达了输出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信号与输入信号、状态变量的关系式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7840" y="131445"/>
            <a:ext cx="8355330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时序电路的一般结构形式与功能描述方法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graphicFrame>
        <p:nvGraphicFramePr>
          <p:cNvPr id="334852" name="对象 334851"/>
          <p:cNvGraphicFramePr/>
          <p:nvPr/>
        </p:nvGraphicFramePr>
        <p:xfrm>
          <a:off x="497840" y="4331335"/>
          <a:ext cx="8355965" cy="1471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175000" imgH="558800" progId="Equation.3">
                  <p:embed/>
                </p:oleObj>
              </mc:Choice>
              <mc:Fallback>
                <p:oleObj name="" r:id="rId1" imgW="3175000" imgH="5588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7840" y="4331335"/>
                        <a:ext cx="8355965" cy="1471930"/>
                      </a:xfrm>
                      <a:prstGeom prst="rect">
                        <a:avLst/>
                      </a:prstGeom>
                      <a:solidFill>
                        <a:srgbClr val="FF99FF">
                          <a:alpha val="30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979795" y="5330825"/>
            <a:ext cx="1691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激励方程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625475" y="6096635"/>
            <a:ext cx="8051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表达了激励信号与输入信号、状态变量的关系式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80" y="5371465"/>
            <a:ext cx="1296035" cy="43243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6-1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865" y="931545"/>
            <a:ext cx="5473065" cy="3226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88010" y="1316355"/>
            <a:ext cx="121920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输入信号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5530" y="1349375"/>
            <a:ext cx="121920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输出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20205" y="3098165"/>
            <a:ext cx="224409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存储电路激励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3845" y="3098165"/>
            <a:ext cx="2219325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存储电路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输出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98575" y="3565525"/>
            <a:ext cx="1204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0000FF"/>
                </a:solidFill>
              </a:rPr>
              <a:t>状态变量</a:t>
            </a:r>
            <a:endParaRPr lang="zh-CN" altLang="en-US" sz="2000" b="1">
              <a:solidFill>
                <a:srgbClr val="0000FF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ldLvl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7840" y="131445"/>
            <a:ext cx="8355330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时序电路的一般结构形式与功能描述方法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409575" y="4478655"/>
          <a:ext cx="844359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404995" imgH="711200" progId="Equation.3">
                  <p:embed/>
                </p:oleObj>
              </mc:Choice>
              <mc:Fallback>
                <p:oleObj name="" r:id="rId1" imgW="4404995" imgH="7112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9575" y="4478655"/>
                        <a:ext cx="8443595" cy="134620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42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25475" y="6096635"/>
            <a:ext cx="8051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表达了存储电路从现态到次态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的关系式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25160" y="4940935"/>
            <a:ext cx="1296035" cy="43243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6-1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865" y="931545"/>
            <a:ext cx="5473065" cy="3226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88010" y="1316355"/>
            <a:ext cx="121920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输入信号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5530" y="1349375"/>
            <a:ext cx="121920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输出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20205" y="3098165"/>
            <a:ext cx="224409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存储电路激励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3845" y="3098165"/>
            <a:ext cx="2219325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存储电路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输出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信号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3347" name="Rectangle 3"/>
          <p:cNvSpPr/>
          <p:nvPr/>
        </p:nvSpPr>
        <p:spPr>
          <a:xfrm>
            <a:off x="428308" y="1916430"/>
            <a:ext cx="8570912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914400" lvl="1" indent="-457200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触发器是双稳态电路，由门电路组成。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914400" lvl="1" indent="-457200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触发器有两个稳定的状态：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状态和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状态。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Monotype Sorts" pitchFamily="2" charset="2"/>
            </a:endParaRPr>
          </a:p>
        </p:txBody>
      </p:sp>
      <p:sp>
        <p:nvSpPr>
          <p:cNvPr id="313352" name="Rectangle 8"/>
          <p:cNvSpPr/>
          <p:nvPr/>
        </p:nvSpPr>
        <p:spPr>
          <a:xfrm>
            <a:off x="428625" y="3643313"/>
            <a:ext cx="8356600" cy="24168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914400" lvl="1" indent="-457200" eaLnBrk="1" hangingPunct="1">
              <a:lnSpc>
                <a:spcPct val="180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触发器可以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记忆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位二值信号。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914400" lvl="1" indent="-457200" eaLnBrk="1" hangingPunct="1">
              <a:lnSpc>
                <a:spcPct val="180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当输入信号消失后，触发器所置成的状态能够保持不变。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635635" y="118110"/>
            <a:ext cx="640778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8.1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56920" y="1146810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什么是触发器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/>
      <p:bldP spid="3133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/>
          <p:nvPr/>
        </p:nvSpPr>
        <p:spPr>
          <a:xfrm>
            <a:off x="635635" y="118110"/>
            <a:ext cx="688022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8.2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时序电路的分析与设计方法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7840" y="1064260"/>
            <a:ext cx="835533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时序电路的分类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7105" y="1793875"/>
            <a:ext cx="7574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根据存储电路触发器的动作特点不同，分为：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065" y="2465070"/>
            <a:ext cx="80213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同步时序电路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存储电路中所有触发器的时钟使用统一的</a:t>
            </a:r>
            <a:r>
              <a:rPr lang="en-US" altLang="zh-CN" sz="2800" b="1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clk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状态变化发生在同一时刻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1340" y="3800475"/>
            <a:ext cx="80213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异步时序电路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存储电路中触发器的状态变化不是同时发生的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6470" y="5075555"/>
            <a:ext cx="7083425" cy="629920"/>
          </a:xfrm>
          <a:prstGeom prst="rect">
            <a:avLst/>
          </a:prstGeom>
          <a:noFill/>
          <a:ln w="254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pPr>
              <a:lnSpc>
                <a:spcPct val="125000"/>
              </a:lnSpc>
              <a:buFont typeface="Wingdings" panose="05000000000000000000" charset="0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同步电路的速度相对较快，应用较为普遍。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8178" name="Text Box 2"/>
          <p:cNvSpPr txBox="1"/>
          <p:nvPr/>
        </p:nvSpPr>
        <p:spPr>
          <a:xfrm>
            <a:off x="685800" y="2947353"/>
            <a:ext cx="1524000" cy="583565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隶书" panose="02010509060101010101" pitchFamily="49" charset="-122"/>
              </a:rPr>
              <a:t>电路图</a:t>
            </a:r>
            <a:endParaRPr lang="zh-CN" altLang="en-US" sz="32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8179" name="Text Box 3"/>
          <p:cNvSpPr txBox="1"/>
          <p:nvPr/>
        </p:nvSpPr>
        <p:spPr>
          <a:xfrm>
            <a:off x="3200400" y="2490153"/>
            <a:ext cx="2163763" cy="1568450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/>
            <a:r>
              <a:rPr lang="zh-CN" altLang="en-US" sz="3200" dirty="0">
                <a:latin typeface="Times New Roman" panose="02020603050405020304" pitchFamily="18" charset="0"/>
                <a:ea typeface="隶书" panose="02010509060101010101" pitchFamily="49" charset="-122"/>
              </a:rPr>
              <a:t>时钟方程</a:t>
            </a:r>
            <a:endParaRPr lang="zh-CN" altLang="en-US" sz="32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algn="ctr"/>
            <a:r>
              <a:rPr lang="zh-CN" altLang="en-US" sz="3200" dirty="0">
                <a:latin typeface="Times New Roman" panose="02020603050405020304" pitchFamily="18" charset="0"/>
                <a:ea typeface="隶书" panose="02010509060101010101" pitchFamily="49" charset="-122"/>
              </a:rPr>
              <a:t>驱动方程</a:t>
            </a:r>
            <a:endParaRPr lang="zh-CN" altLang="en-US" sz="32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algn="ctr"/>
            <a:r>
              <a:rPr lang="zh-CN" altLang="en-US" sz="3200" dirty="0">
                <a:latin typeface="Times New Roman" panose="02020603050405020304" pitchFamily="18" charset="0"/>
                <a:ea typeface="隶书" panose="02010509060101010101" pitchFamily="49" charset="-122"/>
              </a:rPr>
              <a:t>输出方程</a:t>
            </a:r>
            <a:endParaRPr lang="zh-CN" altLang="en-US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8180" name="Text Box 4"/>
          <p:cNvSpPr txBox="1"/>
          <p:nvPr/>
        </p:nvSpPr>
        <p:spPr>
          <a:xfrm>
            <a:off x="6553200" y="2947353"/>
            <a:ext cx="1981200" cy="583565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隶书" panose="02010509060101010101" pitchFamily="49" charset="-122"/>
              </a:rPr>
              <a:t>状态方程</a:t>
            </a:r>
            <a:endParaRPr lang="zh-CN" altLang="en-US" sz="32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8181" name="Text Box 5"/>
          <p:cNvSpPr txBox="1"/>
          <p:nvPr/>
        </p:nvSpPr>
        <p:spPr>
          <a:xfrm>
            <a:off x="3962400" y="4888865"/>
            <a:ext cx="2209800" cy="1568450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/>
            <a:r>
              <a:rPr lang="zh-CN" altLang="en-US" sz="3200" dirty="0">
                <a:latin typeface="Times New Roman" panose="02020603050405020304" pitchFamily="18" charset="0"/>
                <a:ea typeface="隶书" panose="02010509060101010101" pitchFamily="49" charset="-122"/>
              </a:rPr>
              <a:t>状态图</a:t>
            </a:r>
            <a:endParaRPr lang="zh-CN" altLang="en-US" sz="32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algn="ctr"/>
            <a:r>
              <a:rPr lang="zh-CN" altLang="en-US" sz="3200" dirty="0">
                <a:latin typeface="Times New Roman" panose="02020603050405020304" pitchFamily="18" charset="0"/>
                <a:ea typeface="隶书" panose="02010509060101010101" pitchFamily="49" charset="-122"/>
              </a:rPr>
              <a:t>状态表</a:t>
            </a:r>
            <a:endParaRPr lang="zh-CN" altLang="en-US" sz="32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algn="ctr"/>
            <a:r>
              <a:rPr lang="zh-CN" altLang="en-US" sz="3200" dirty="0">
                <a:latin typeface="Times New Roman" panose="02020603050405020304" pitchFamily="18" charset="0"/>
                <a:ea typeface="隶书" panose="02010509060101010101" pitchFamily="49" charset="-122"/>
              </a:rPr>
              <a:t>时序图</a:t>
            </a:r>
            <a:endParaRPr lang="zh-CN" altLang="en-US" sz="32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8182" name="Text Box 6"/>
          <p:cNvSpPr txBox="1"/>
          <p:nvPr/>
        </p:nvSpPr>
        <p:spPr>
          <a:xfrm>
            <a:off x="685800" y="5117465"/>
            <a:ext cx="2209800" cy="1076325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隶书" panose="02010509060101010101" pitchFamily="49" charset="-122"/>
              </a:rPr>
              <a:t>判断电路逻辑功能</a:t>
            </a:r>
            <a:endParaRPr lang="zh-CN" altLang="en-US" sz="32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8183" name="AutoShape 7"/>
          <p:cNvSpPr/>
          <p:nvPr/>
        </p:nvSpPr>
        <p:spPr>
          <a:xfrm>
            <a:off x="5691188" y="3099753"/>
            <a:ext cx="785812" cy="304800"/>
          </a:xfrm>
          <a:prstGeom prst="rightArrow">
            <a:avLst>
              <a:gd name="adj1" fmla="val 50000"/>
              <a:gd name="adj2" fmla="val 6441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8184" name="AutoShape 8"/>
          <p:cNvSpPr/>
          <p:nvPr/>
        </p:nvSpPr>
        <p:spPr>
          <a:xfrm>
            <a:off x="7620000" y="3633153"/>
            <a:ext cx="304800" cy="16764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8185" name="AutoShape 9"/>
          <p:cNvSpPr/>
          <p:nvPr/>
        </p:nvSpPr>
        <p:spPr>
          <a:xfrm>
            <a:off x="2930525" y="5538153"/>
            <a:ext cx="955675" cy="304800"/>
          </a:xfrm>
          <a:prstGeom prst="leftArrow">
            <a:avLst>
              <a:gd name="adj1" fmla="val 50000"/>
              <a:gd name="adj2" fmla="val 7834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8186" name="Oval 10"/>
          <p:cNvSpPr/>
          <p:nvPr/>
        </p:nvSpPr>
        <p:spPr>
          <a:xfrm>
            <a:off x="2438400" y="2642553"/>
            <a:ext cx="533400" cy="457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0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400" b="0" dirty="0">
              <a:solidFill>
                <a:srgbClr val="33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8187" name="Oval 11"/>
          <p:cNvSpPr/>
          <p:nvPr/>
        </p:nvSpPr>
        <p:spPr>
          <a:xfrm>
            <a:off x="5791200" y="2642553"/>
            <a:ext cx="533400" cy="457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4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8188" name="Oval 12"/>
          <p:cNvSpPr/>
          <p:nvPr/>
        </p:nvSpPr>
        <p:spPr>
          <a:xfrm>
            <a:off x="7924800" y="4166553"/>
            <a:ext cx="533400" cy="457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8189" name="Oval 13"/>
          <p:cNvSpPr/>
          <p:nvPr/>
        </p:nvSpPr>
        <p:spPr>
          <a:xfrm>
            <a:off x="3200400" y="5080953"/>
            <a:ext cx="533400" cy="457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24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8191" name="Text Box 15"/>
          <p:cNvSpPr txBox="1"/>
          <p:nvPr/>
        </p:nvSpPr>
        <p:spPr>
          <a:xfrm>
            <a:off x="7239000" y="5385753"/>
            <a:ext cx="1219200" cy="583565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隶书" panose="02010509060101010101" pitchFamily="49" charset="-122"/>
              </a:rPr>
              <a:t>计算</a:t>
            </a:r>
            <a:endParaRPr lang="zh-CN" altLang="en-US" sz="32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8192" name="AutoShape 16"/>
          <p:cNvSpPr/>
          <p:nvPr/>
        </p:nvSpPr>
        <p:spPr>
          <a:xfrm>
            <a:off x="6207125" y="5538153"/>
            <a:ext cx="955675" cy="304800"/>
          </a:xfrm>
          <a:prstGeom prst="leftArrow">
            <a:avLst>
              <a:gd name="adj1" fmla="val 50000"/>
              <a:gd name="adj2" fmla="val 7834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8193" name="Oval 17"/>
          <p:cNvSpPr/>
          <p:nvPr/>
        </p:nvSpPr>
        <p:spPr>
          <a:xfrm>
            <a:off x="6477000" y="5080953"/>
            <a:ext cx="533400" cy="457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24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8194" name="AutoShape 18"/>
          <p:cNvSpPr/>
          <p:nvPr/>
        </p:nvSpPr>
        <p:spPr>
          <a:xfrm>
            <a:off x="2362200" y="3099753"/>
            <a:ext cx="785813" cy="304800"/>
          </a:xfrm>
          <a:prstGeom prst="rightArrow">
            <a:avLst>
              <a:gd name="adj1" fmla="val 50000"/>
              <a:gd name="adj2" fmla="val 6441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635635" y="118110"/>
            <a:ext cx="688022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8.2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时序电路的分析与设计方法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651510" y="1050925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8.2.1 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时序电路的分析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608330" y="1670368"/>
            <a:ext cx="62674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defTabSz="914400" rtl="0">
              <a:buClrTx/>
              <a:buSzTx/>
              <a:buFontTx/>
              <a:buNone/>
              <a:defRPr/>
            </a:pPr>
            <a:r>
              <a:rPr kumimoji="1" lang="zh-CN" altLang="en-US" sz="2800" kern="1200" cap="none" spc="0" normalizeH="0" baseline="0" noProof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时序电路的分析方法与步骤：</a:t>
            </a:r>
            <a:endParaRPr kumimoji="1" lang="zh-CN" altLang="en-US" sz="2800" b="0" kern="1200" cap="none" spc="0" normalizeH="0" baseline="0" noProof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ldLvl="0" animBg="1"/>
      <p:bldP spid="178179" grpId="0" bldLvl="0" animBg="1"/>
      <p:bldP spid="178180" grpId="0" bldLvl="0" animBg="1"/>
      <p:bldP spid="178181" grpId="0" bldLvl="0" animBg="1"/>
      <p:bldP spid="178183" grpId="0" bldLvl="0" animBg="1"/>
      <p:bldP spid="178184" grpId="0" bldLvl="0" animBg="1"/>
      <p:bldP spid="178185" grpId="0" bldLvl="0" animBg="1"/>
      <p:bldP spid="178186" grpId="0" bldLvl="0" animBg="1"/>
      <p:bldP spid="178187" grpId="0" bldLvl="0" animBg="1"/>
      <p:bldP spid="178188" grpId="0" bldLvl="0" animBg="1"/>
      <p:bldP spid="178189" grpId="0" bldLvl="0" animBg="1"/>
      <p:bldP spid="178191" grpId="0" bldLvl="0" animBg="1"/>
      <p:bldP spid="178192" grpId="0" bldLvl="0" animBg="1"/>
      <p:bldP spid="178193" grpId="0" bldLvl="0" animBg="1"/>
      <p:bldP spid="178194" grpId="0" bldLvl="0" animBg="1"/>
      <p:bldP spid="90127" grpId="0" animBg="1"/>
      <p:bldP spid="1781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1138" name="Object 2"/>
          <p:cNvGraphicFramePr/>
          <p:nvPr/>
        </p:nvGraphicFramePr>
        <p:xfrm>
          <a:off x="497840" y="998220"/>
          <a:ext cx="81534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3724275" imgH="1143000" progId="Word.Picture.8">
                  <p:embed/>
                </p:oleObj>
              </mc:Choice>
              <mc:Fallback>
                <p:oleObj name="" r:id="rId1" imgW="3724275" imgH="1143000" progId="Word.Picture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7840" y="998220"/>
                        <a:ext cx="8153400" cy="2501900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/>
          <p:nvPr/>
        </p:nvGraphicFramePr>
        <p:xfrm>
          <a:off x="2702560" y="3667760"/>
          <a:ext cx="319976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1360805" imgH="228600" progId="Equation.3">
                  <p:embed/>
                </p:oleObj>
              </mc:Choice>
              <mc:Fallback>
                <p:oleObj name="" r:id="rId3" imgW="1360805" imgH="2286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2560" y="3667760"/>
                        <a:ext cx="3199765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/>
          <p:nvPr/>
        </p:nvGraphicFramePr>
        <p:xfrm>
          <a:off x="2773045" y="4446270"/>
          <a:ext cx="1759585" cy="5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648335" imgH="228600" progId="Equation.3">
                  <p:embed/>
                </p:oleObj>
              </mc:Choice>
              <mc:Fallback>
                <p:oleObj name="" r:id="rId5" imgW="648335" imgH="2286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3045" y="4446270"/>
                        <a:ext cx="1759585" cy="5689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6"/>
          <p:cNvGraphicFramePr/>
          <p:nvPr/>
        </p:nvGraphicFramePr>
        <p:xfrm>
          <a:off x="2676525" y="5147310"/>
          <a:ext cx="3711575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7" imgW="1386205" imgH="788670" progId="Equation.3">
                  <p:embed/>
                </p:oleObj>
              </mc:Choice>
              <mc:Fallback>
                <p:oleObj name="" r:id="rId7" imgW="1386205" imgH="78867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6525" y="5147310"/>
                        <a:ext cx="3711575" cy="1636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7"/>
          <p:cNvSpPr txBox="1"/>
          <p:nvPr/>
        </p:nvSpPr>
        <p:spPr>
          <a:xfrm>
            <a:off x="911860" y="3715068"/>
            <a:ext cx="18605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时钟方程：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1144" name="Text Box 8"/>
          <p:cNvSpPr txBox="1"/>
          <p:nvPr/>
        </p:nvSpPr>
        <p:spPr>
          <a:xfrm>
            <a:off x="928688" y="4518660"/>
            <a:ext cx="17732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输出方程：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1146" name="Text Box 10"/>
          <p:cNvSpPr txBox="1"/>
          <p:nvPr/>
        </p:nvSpPr>
        <p:spPr>
          <a:xfrm>
            <a:off x="6161088" y="3570923"/>
            <a:ext cx="2982912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同步时序电路的时钟方程可省去不写。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1147" name="Text Box 11"/>
          <p:cNvSpPr txBox="1"/>
          <p:nvPr/>
        </p:nvSpPr>
        <p:spPr>
          <a:xfrm>
            <a:off x="931228" y="5741035"/>
            <a:ext cx="19351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驱动方程：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1148" name="Oval 12"/>
          <p:cNvSpPr/>
          <p:nvPr/>
        </p:nvSpPr>
        <p:spPr>
          <a:xfrm>
            <a:off x="107950" y="3709035"/>
            <a:ext cx="533400" cy="457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0"/>
              </a:spcBef>
            </a:pPr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4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49" name="Text Box 13"/>
          <p:cNvSpPr txBox="1"/>
          <p:nvPr/>
        </p:nvSpPr>
        <p:spPr>
          <a:xfrm>
            <a:off x="85090" y="4423410"/>
            <a:ext cx="556260" cy="1814830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写方程式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7840" y="131445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同步时序逻辑电路的分析举例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 bldLvl="0" animBg="1"/>
      <p:bldP spid="91143" grpId="0"/>
      <p:bldP spid="91146" grpId="0"/>
      <p:bldP spid="91149" grpId="0" bldLvl="0" animBg="1"/>
      <p:bldP spid="91144" grpId="0"/>
      <p:bldP spid="911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3" name="Object 6"/>
          <p:cNvGraphicFramePr/>
          <p:nvPr/>
        </p:nvGraphicFramePr>
        <p:xfrm>
          <a:off x="4636135" y="1907540"/>
          <a:ext cx="3641725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86205" imgH="788670" progId="Equation.3">
                  <p:embed/>
                </p:oleObj>
              </mc:Choice>
              <mc:Fallback>
                <p:oleObj name="" r:id="rId1" imgW="1386205" imgH="78867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36135" y="1907540"/>
                        <a:ext cx="3641725" cy="1693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ext Box 11"/>
          <p:cNvSpPr txBox="1"/>
          <p:nvPr/>
        </p:nvSpPr>
        <p:spPr>
          <a:xfrm>
            <a:off x="3007678" y="2398395"/>
            <a:ext cx="19351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驱动方程：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2162" name="Oval 2"/>
          <p:cNvSpPr/>
          <p:nvPr/>
        </p:nvSpPr>
        <p:spPr>
          <a:xfrm>
            <a:off x="304800" y="1012825"/>
            <a:ext cx="533400" cy="457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0"/>
              </a:spcBef>
            </a:pPr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4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63" name="Text Box 3"/>
          <p:cNvSpPr txBox="1"/>
          <p:nvPr/>
        </p:nvSpPr>
        <p:spPr>
          <a:xfrm>
            <a:off x="228600" y="1621790"/>
            <a:ext cx="577850" cy="2245360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求状态方程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2164" name="Text Box 4"/>
          <p:cNvSpPr txBox="1"/>
          <p:nvPr/>
        </p:nvSpPr>
        <p:spPr>
          <a:xfrm>
            <a:off x="1336675" y="1099820"/>
            <a:ext cx="37766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JK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触发器的特性方程：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92165" name="Object 5"/>
          <p:cNvGraphicFramePr/>
          <p:nvPr/>
        </p:nvGraphicFramePr>
        <p:xfrm>
          <a:off x="4655820" y="1028065"/>
          <a:ext cx="3044190" cy="52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3" imgW="1182370" imgH="228600" progId="Equation.3">
                  <p:embed/>
                </p:oleObj>
              </mc:Choice>
              <mc:Fallback>
                <p:oleObj name="" r:id="rId3" imgW="1182370" imgH="2286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5820" y="1028065"/>
                        <a:ext cx="3044190" cy="52133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 cap="flat" cmpd="sng">
                        <a:solidFill>
                          <a:srgbClr val="FF00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/>
          <p:nvPr/>
        </p:nvGraphicFramePr>
        <p:xfrm>
          <a:off x="1394460" y="4983480"/>
          <a:ext cx="6508115" cy="1565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5" imgW="2768600" imgH="787400" progId="Equation.3">
                  <p:embed/>
                </p:oleObj>
              </mc:Choice>
              <mc:Fallback>
                <p:oleObj name="" r:id="rId5" imgW="2768600" imgH="78740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4460" y="4983480"/>
                        <a:ext cx="6508115" cy="156591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9933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22" name="直接连接符 1"/>
          <p:cNvCxnSpPr/>
          <p:nvPr/>
        </p:nvCxnSpPr>
        <p:spPr>
          <a:xfrm>
            <a:off x="447040" y="4010343"/>
            <a:ext cx="8388350" cy="0"/>
          </a:xfrm>
          <a:prstGeom prst="line">
            <a:avLst/>
          </a:prstGeom>
          <a:ln w="79375" cap="flat" cmpd="thinThick">
            <a:solidFill>
              <a:srgbClr val="B5DC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1655" y="142240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同步时序逻辑电路的分析举例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1114108" y="4274185"/>
            <a:ext cx="82788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将各触发器的驱动方程代入，即得电路的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状态方程：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ldLvl="0" animBg="1"/>
      <p:bldP spid="92163" grpId="0" bldLvl="0" animBg="1"/>
      <p:bldP spid="92164" grpId="0"/>
      <p:bldP spid="13314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3213" name="Object 29"/>
          <p:cNvGraphicFramePr/>
          <p:nvPr/>
        </p:nvGraphicFramePr>
        <p:xfrm>
          <a:off x="400050" y="4101465"/>
          <a:ext cx="1922463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826135" imgH="991235" progId="Equation.3">
                  <p:embed/>
                </p:oleObj>
              </mc:Choice>
              <mc:Fallback>
                <p:oleObj name="" r:id="rId1" imgW="826135" imgH="991235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0050" y="4101465"/>
                        <a:ext cx="1922463" cy="237172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3366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4" name="Object 30"/>
          <p:cNvGraphicFramePr/>
          <p:nvPr/>
        </p:nvGraphicFramePr>
        <p:xfrm>
          <a:off x="400050" y="4087178"/>
          <a:ext cx="1922463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826135" imgH="991235" progId="Equation.3">
                  <p:embed/>
                </p:oleObj>
              </mc:Choice>
              <mc:Fallback>
                <p:oleObj name="" r:id="rId3" imgW="826135" imgH="991235" progId="Equation.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4087178"/>
                        <a:ext cx="1922463" cy="2371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 cap="flat" cmpd="sng">
                        <a:solidFill>
                          <a:srgbClr val="FF66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6" name="Object 2"/>
          <p:cNvGraphicFramePr/>
          <p:nvPr/>
        </p:nvGraphicFramePr>
        <p:xfrm>
          <a:off x="2590800" y="1649730"/>
          <a:ext cx="6316663" cy="507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5" imgW="2944495" imgH="2386330" progId="Word.Document.8">
                  <p:embed/>
                </p:oleObj>
              </mc:Choice>
              <mc:Fallback>
                <p:oleObj name="" r:id="rId5" imgW="2944495" imgH="238633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rcRect l="9009" t="7486" r="9909" b="7175"/>
                      <a:stretch>
                        <a:fillRect/>
                      </a:stretch>
                    </p:blipFill>
                    <p:spPr>
                      <a:xfrm>
                        <a:off x="2590800" y="1649730"/>
                        <a:ext cx="6316663" cy="5075238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/>
          <p:nvPr/>
        </p:nvGraphicFramePr>
        <p:xfrm>
          <a:off x="531813" y="1291590"/>
          <a:ext cx="1763712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7" imgW="737235" imgH="1042035" progId="Equation.3">
                  <p:embed/>
                </p:oleObj>
              </mc:Choice>
              <mc:Fallback>
                <p:oleObj name="" r:id="rId7" imgW="737235" imgH="1042035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813" y="1291590"/>
                        <a:ext cx="1763712" cy="2493963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00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Text Box 5"/>
          <p:cNvSpPr txBox="1"/>
          <p:nvPr/>
        </p:nvSpPr>
        <p:spPr>
          <a:xfrm>
            <a:off x="2743200" y="2886075"/>
            <a:ext cx="1752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0        0        0</a:t>
            </a:r>
            <a:endParaRPr lang="en-US" altLang="zh-CN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0" name="Text Box 6"/>
          <p:cNvSpPr txBox="1"/>
          <p:nvPr/>
        </p:nvSpPr>
        <p:spPr>
          <a:xfrm>
            <a:off x="2743200" y="3254375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0        0        1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1" name="Text Box 7"/>
          <p:cNvSpPr txBox="1"/>
          <p:nvPr/>
        </p:nvSpPr>
        <p:spPr>
          <a:xfrm>
            <a:off x="2743200" y="3783330"/>
            <a:ext cx="1752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0        1        0</a:t>
            </a:r>
            <a:endParaRPr lang="en-US" altLang="zh-CN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2" name="Text Box 8"/>
          <p:cNvSpPr txBox="1"/>
          <p:nvPr/>
        </p:nvSpPr>
        <p:spPr>
          <a:xfrm>
            <a:off x="2743200" y="4240530"/>
            <a:ext cx="1752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0        1        1</a:t>
            </a:r>
            <a:endParaRPr lang="en-US" altLang="zh-CN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3" name="Text Box 9"/>
          <p:cNvSpPr txBox="1"/>
          <p:nvPr/>
        </p:nvSpPr>
        <p:spPr>
          <a:xfrm>
            <a:off x="2743200" y="4697730"/>
            <a:ext cx="1752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1        0        0</a:t>
            </a:r>
            <a:endParaRPr lang="en-US" altLang="zh-CN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4" name="Text Box 10"/>
          <p:cNvSpPr txBox="1"/>
          <p:nvPr/>
        </p:nvSpPr>
        <p:spPr>
          <a:xfrm>
            <a:off x="2743200" y="5154930"/>
            <a:ext cx="1752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1        0        1</a:t>
            </a:r>
            <a:endParaRPr lang="en-US" altLang="zh-CN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5" name="Text Box 11"/>
          <p:cNvSpPr txBox="1"/>
          <p:nvPr/>
        </p:nvSpPr>
        <p:spPr>
          <a:xfrm>
            <a:off x="2743200" y="5612130"/>
            <a:ext cx="1752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1        1        0</a:t>
            </a:r>
            <a:endParaRPr lang="en-US" altLang="zh-CN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6" name="Text Box 12"/>
          <p:cNvSpPr txBox="1"/>
          <p:nvPr/>
        </p:nvSpPr>
        <p:spPr>
          <a:xfrm>
            <a:off x="2743200" y="6073775"/>
            <a:ext cx="1752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1        1        1</a:t>
            </a:r>
            <a:endParaRPr lang="en-US" altLang="zh-CN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7" name="Text Box 13"/>
          <p:cNvSpPr txBox="1"/>
          <p:nvPr/>
        </p:nvSpPr>
        <p:spPr>
          <a:xfrm>
            <a:off x="4876800" y="2868930"/>
            <a:ext cx="2514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0           0           1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8" name="Text Box 14"/>
          <p:cNvSpPr txBox="1"/>
          <p:nvPr/>
        </p:nvSpPr>
        <p:spPr>
          <a:xfrm>
            <a:off x="4876800" y="3268663"/>
            <a:ext cx="2514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0           1           1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9" name="Text Box 15"/>
          <p:cNvSpPr txBox="1"/>
          <p:nvPr/>
        </p:nvSpPr>
        <p:spPr>
          <a:xfrm>
            <a:off x="4876800" y="3725863"/>
            <a:ext cx="2514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1           0           1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0" name="Text Box 16"/>
          <p:cNvSpPr txBox="1"/>
          <p:nvPr/>
        </p:nvSpPr>
        <p:spPr>
          <a:xfrm>
            <a:off x="4876800" y="4183063"/>
            <a:ext cx="2514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1           1           1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1" name="Text Box 17"/>
          <p:cNvSpPr txBox="1"/>
          <p:nvPr/>
        </p:nvSpPr>
        <p:spPr>
          <a:xfrm>
            <a:off x="4876800" y="4640263"/>
            <a:ext cx="2514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0           0           0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2" name="Text Box 18"/>
          <p:cNvSpPr txBox="1"/>
          <p:nvPr/>
        </p:nvSpPr>
        <p:spPr>
          <a:xfrm>
            <a:off x="4876800" y="5097463"/>
            <a:ext cx="2514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0           1           0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3" name="Text Box 19"/>
          <p:cNvSpPr txBox="1"/>
          <p:nvPr/>
        </p:nvSpPr>
        <p:spPr>
          <a:xfrm>
            <a:off x="4876800" y="5554663"/>
            <a:ext cx="2514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1           0           0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4" name="Text Box 20"/>
          <p:cNvSpPr txBox="1"/>
          <p:nvPr/>
        </p:nvSpPr>
        <p:spPr>
          <a:xfrm>
            <a:off x="4876800" y="6011863"/>
            <a:ext cx="2514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1           1           0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5" name="Text Box 21"/>
          <p:cNvSpPr txBox="1"/>
          <p:nvPr/>
        </p:nvSpPr>
        <p:spPr>
          <a:xfrm>
            <a:off x="7848600" y="2868930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6" name="Text Box 22"/>
          <p:cNvSpPr txBox="1"/>
          <p:nvPr/>
        </p:nvSpPr>
        <p:spPr>
          <a:xfrm>
            <a:off x="7848600" y="3340418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7" name="Text Box 23"/>
          <p:cNvSpPr txBox="1"/>
          <p:nvPr/>
        </p:nvSpPr>
        <p:spPr>
          <a:xfrm>
            <a:off x="7848600" y="3797618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8" name="Text Box 24"/>
          <p:cNvSpPr txBox="1"/>
          <p:nvPr/>
        </p:nvSpPr>
        <p:spPr>
          <a:xfrm>
            <a:off x="7848600" y="4254818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09" name="Text Box 25"/>
          <p:cNvSpPr txBox="1"/>
          <p:nvPr/>
        </p:nvSpPr>
        <p:spPr>
          <a:xfrm>
            <a:off x="7848600" y="4712018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10" name="Text Box 26"/>
          <p:cNvSpPr txBox="1"/>
          <p:nvPr/>
        </p:nvSpPr>
        <p:spPr>
          <a:xfrm>
            <a:off x="7848600" y="5169218"/>
            <a:ext cx="5334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11" name="Text Box 27"/>
          <p:cNvSpPr txBox="1"/>
          <p:nvPr/>
        </p:nvSpPr>
        <p:spPr>
          <a:xfrm>
            <a:off x="7848600" y="5626418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12" name="Text Box 28"/>
          <p:cNvSpPr txBox="1"/>
          <p:nvPr/>
        </p:nvSpPr>
        <p:spPr>
          <a:xfrm>
            <a:off x="7848600" y="6083618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3215" name="Object 31"/>
          <p:cNvGraphicFramePr/>
          <p:nvPr/>
        </p:nvGraphicFramePr>
        <p:xfrm>
          <a:off x="406400" y="4044315"/>
          <a:ext cx="1922463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9" imgW="826135" imgH="991235" progId="Equation.3">
                  <p:embed/>
                </p:oleObj>
              </mc:Choice>
              <mc:Fallback>
                <p:oleObj name="" r:id="rId9" imgW="826135" imgH="991235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6400" y="4044315"/>
                        <a:ext cx="1922463" cy="2371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 cap="flat" cmpd="sng">
                        <a:solidFill>
                          <a:srgbClr val="3399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6" name="Object 32"/>
          <p:cNvGraphicFramePr/>
          <p:nvPr/>
        </p:nvGraphicFramePr>
        <p:xfrm>
          <a:off x="381000" y="4058603"/>
          <a:ext cx="1922463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1" imgW="826135" imgH="991235" progId="Equation.3">
                  <p:embed/>
                </p:oleObj>
              </mc:Choice>
              <mc:Fallback>
                <p:oleObj name="" r:id="rId11" imgW="826135" imgH="991235" progId="Equation.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000" y="4058603"/>
                        <a:ext cx="1922463" cy="2371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 cap="flat" cmpd="sng">
                        <a:solidFill>
                          <a:srgbClr val="33CCCC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7" name="Object 33"/>
          <p:cNvGraphicFramePr/>
          <p:nvPr/>
        </p:nvGraphicFramePr>
        <p:xfrm>
          <a:off x="395288" y="4044315"/>
          <a:ext cx="19812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3" imgW="851535" imgH="991235" progId="Equation.3">
                  <p:embed/>
                </p:oleObj>
              </mc:Choice>
              <mc:Fallback>
                <p:oleObj name="" r:id="rId13" imgW="851535" imgH="991235" progId="Equation.3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5288" y="4044315"/>
                        <a:ext cx="1981200" cy="2371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8" name="Object 34"/>
          <p:cNvGraphicFramePr/>
          <p:nvPr/>
        </p:nvGraphicFramePr>
        <p:xfrm>
          <a:off x="366713" y="4044315"/>
          <a:ext cx="19812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5" imgW="851535" imgH="991235" progId="Equation.3">
                  <p:embed/>
                </p:oleObj>
              </mc:Choice>
              <mc:Fallback>
                <p:oleObj name="" r:id="rId15" imgW="851535" imgH="991235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6713" y="4044315"/>
                        <a:ext cx="1981200" cy="2371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 cap="flat" cmpd="sng">
                        <a:solidFill>
                          <a:srgbClr val="FF99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9" name="Object 35"/>
          <p:cNvGraphicFramePr/>
          <p:nvPr/>
        </p:nvGraphicFramePr>
        <p:xfrm>
          <a:off x="352425" y="4072890"/>
          <a:ext cx="19812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7" imgW="851535" imgH="991235" progId="Equation.3">
                  <p:embed/>
                </p:oleObj>
              </mc:Choice>
              <mc:Fallback>
                <p:oleObj name="" r:id="rId17" imgW="851535" imgH="991235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2425" y="4072890"/>
                        <a:ext cx="1981200" cy="2371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 cap="flat" cmpd="sng">
                        <a:solidFill>
                          <a:srgbClr val="3366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0" name="Object 36"/>
          <p:cNvGraphicFramePr/>
          <p:nvPr/>
        </p:nvGraphicFramePr>
        <p:xfrm>
          <a:off x="323533" y="4087495"/>
          <a:ext cx="19812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9" imgW="851535" imgH="991235" progId="Equation.3">
                  <p:embed/>
                </p:oleObj>
              </mc:Choice>
              <mc:Fallback>
                <p:oleObj name="" r:id="rId19" imgW="851535" imgH="991235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3533" y="4087495"/>
                        <a:ext cx="1981200" cy="237172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9525" cap="flat" cmpd="sng">
                        <a:solidFill>
                          <a:srgbClr val="CC99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1655" y="142240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同步时序逻辑电路的分析举例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92162" name="Oval 2"/>
          <p:cNvSpPr/>
          <p:nvPr/>
        </p:nvSpPr>
        <p:spPr>
          <a:xfrm>
            <a:off x="3462020" y="1012825"/>
            <a:ext cx="533400" cy="457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0"/>
              </a:spcBef>
            </a:pPr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63" name="Text Box 3"/>
          <p:cNvSpPr txBox="1"/>
          <p:nvPr/>
        </p:nvSpPr>
        <p:spPr>
          <a:xfrm>
            <a:off x="4220845" y="1012190"/>
            <a:ext cx="2799080" cy="521970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计算、列状态表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"/>
                                        <p:tgtEl>
                                          <p:spTgt spid="9318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"/>
                                        <p:tgtEl>
                                          <p:spTgt spid="93197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"/>
                                        <p:tgtEl>
                                          <p:spTgt spid="9320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"/>
                                        <p:tgtEl>
                                          <p:spTgt spid="9319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"/>
                                        <p:tgtEl>
                                          <p:spTgt spid="9319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"/>
                                        <p:tgtEl>
                                          <p:spTgt spid="9320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"/>
                                        <p:tgtEl>
                                          <p:spTgt spid="9319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"/>
                                        <p:tgtEl>
                                          <p:spTgt spid="9319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75"/>
                                        <p:tgtEl>
                                          <p:spTgt spid="9320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"/>
                                        <p:tgtEl>
                                          <p:spTgt spid="9319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75"/>
                                        <p:tgtEl>
                                          <p:spTgt spid="9320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75"/>
                                        <p:tgtEl>
                                          <p:spTgt spid="9320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75"/>
                                        <p:tgtEl>
                                          <p:spTgt spid="9319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75"/>
                                        <p:tgtEl>
                                          <p:spTgt spid="9320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"/>
                                        <p:tgtEl>
                                          <p:spTgt spid="9320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75"/>
                                        <p:tgtEl>
                                          <p:spTgt spid="9319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0" dur="500"/>
                                        <p:tgtEl>
                                          <p:spTgt spid="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75"/>
                                        <p:tgtEl>
                                          <p:spTgt spid="9320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75"/>
                                        <p:tgtEl>
                                          <p:spTgt spid="932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75"/>
                                        <p:tgtEl>
                                          <p:spTgt spid="9319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500"/>
                                        <p:tgtEl>
                                          <p:spTgt spid="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75"/>
                                        <p:tgtEl>
                                          <p:spTgt spid="9320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75"/>
                                        <p:tgtEl>
                                          <p:spTgt spid="932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75"/>
                                        <p:tgtEl>
                                          <p:spTgt spid="9319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0" dur="500"/>
                                        <p:tgtEl>
                                          <p:spTgt spid="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75"/>
                                        <p:tgtEl>
                                          <p:spTgt spid="9320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75"/>
                                        <p:tgtEl>
                                          <p:spTgt spid="9321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/>
      <p:bldP spid="93190" grpId="0" build="p"/>
      <p:bldP spid="93191" grpId="0" build="p"/>
      <p:bldP spid="93192" grpId="0" build="p"/>
      <p:bldP spid="93193" grpId="0" build="p"/>
      <p:bldP spid="93194" grpId="0" build="p"/>
      <p:bldP spid="93195" grpId="0" build="p"/>
      <p:bldP spid="93196" grpId="0" build="p"/>
      <p:bldP spid="93197" grpId="0" build="p"/>
      <p:bldP spid="93198" grpId="0" build="p"/>
      <p:bldP spid="93199" grpId="0" build="p"/>
      <p:bldP spid="93200" grpId="0" build="p"/>
      <p:bldP spid="93201" grpId="0" build="p"/>
      <p:bldP spid="93202" grpId="0" build="p"/>
      <p:bldP spid="93203" grpId="0" build="p"/>
      <p:bldP spid="93204" grpId="0" build="p"/>
      <p:bldP spid="93205" grpId="0" build="p"/>
      <p:bldP spid="93206" grpId="0" build="p"/>
      <p:bldP spid="93207" grpId="0" build="p"/>
      <p:bldP spid="93208" grpId="0" build="p"/>
      <p:bldP spid="93209" grpId="0" build="p"/>
      <p:bldP spid="93210" grpId="0" build="p"/>
      <p:bldP spid="93211" grpId="0" build="p"/>
      <p:bldP spid="93212" grpId="0" build="p"/>
      <p:bldP spid="92162" grpId="0" bldLvl="0" animBg="1"/>
      <p:bldP spid="92163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Oval 2"/>
          <p:cNvSpPr/>
          <p:nvPr/>
        </p:nvSpPr>
        <p:spPr>
          <a:xfrm>
            <a:off x="770255" y="1022350"/>
            <a:ext cx="533400" cy="457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0"/>
              </a:spcBef>
            </a:pPr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24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4213" name="Text Box 5"/>
          <p:cNvSpPr txBox="1"/>
          <p:nvPr/>
        </p:nvSpPr>
        <p:spPr>
          <a:xfrm>
            <a:off x="2380615" y="5829618"/>
            <a:ext cx="1828800" cy="521970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状态图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1655" y="142240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同步时序逻辑电路的分析举例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92163" name="Text Box 3"/>
          <p:cNvSpPr txBox="1"/>
          <p:nvPr/>
        </p:nvSpPr>
        <p:spPr>
          <a:xfrm>
            <a:off x="1526540" y="1022350"/>
            <a:ext cx="3537585" cy="521970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画状态图、时序图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2" name="Object 4"/>
          <p:cNvGraphicFramePr/>
          <p:nvPr/>
        </p:nvGraphicFramePr>
        <p:xfrm>
          <a:off x="541338" y="1731010"/>
          <a:ext cx="8058150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3362325" imgH="1419225" progId="Word.Picture.8">
                  <p:embed/>
                </p:oleObj>
              </mc:Choice>
              <mc:Fallback>
                <p:oleObj name="" r:id="rId1" imgW="3362325" imgH="1419225" progId="Word.Picture.8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1338" y="1731010"/>
                        <a:ext cx="8058150" cy="3889375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942205" y="5901690"/>
            <a:ext cx="4340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具有无效状态，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不能自启动</a:t>
            </a:r>
            <a:endParaRPr lang="zh-CN" altLang="en-US" sz="2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ldLvl="0" animBg="1"/>
      <p:bldP spid="94213" grpId="0" bldLvl="0" animBg="1"/>
      <p:bldP spid="92163" grpId="0" bldLvl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Oval 2"/>
          <p:cNvSpPr/>
          <p:nvPr/>
        </p:nvSpPr>
        <p:spPr>
          <a:xfrm>
            <a:off x="457200" y="1256348"/>
            <a:ext cx="533400" cy="457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0"/>
              </a:spcBef>
            </a:pPr>
            <a:r>
              <a:rPr lang="en-US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24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59" name="Text Box 3"/>
          <p:cNvSpPr txBox="1"/>
          <p:nvPr/>
        </p:nvSpPr>
        <p:spPr>
          <a:xfrm>
            <a:off x="348615" y="1796415"/>
            <a:ext cx="641350" cy="1814830"/>
          </a:xfrm>
          <a:prstGeom prst="rect">
            <a:avLst/>
          </a:prstGeom>
          <a:noFill/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电路功能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6260" name="Text Box 4"/>
          <p:cNvSpPr txBox="1"/>
          <p:nvPr/>
        </p:nvSpPr>
        <p:spPr>
          <a:xfrm>
            <a:off x="1302703" y="1059498"/>
            <a:ext cx="7402512" cy="46158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有效循环的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个状态分别是：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000→001→011→111→110→100→000→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最高位取反作为左移数据输入，这是一个六进制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同步扭环计数器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。当对第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6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个脉冲计数时，计数器又重新从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000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开始计数，并产生输出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Y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1655" y="142240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同步时序逻辑电路的分析举例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26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45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6260">
                                            <p:txEl>
                                              <p:charRg st="45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106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6260">
                                            <p:txEl>
                                              <p:charRg st="106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ldLvl="0" animBg="1"/>
      <p:bldP spid="96259" grpId="0" bldLvl="0" animBg="1"/>
      <p:bldP spid="96260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143000" y="2156460"/>
            <a:ext cx="7239000" cy="549275"/>
            <a:chOff x="624" y="1200"/>
            <a:chExt cx="4605" cy="346"/>
          </a:xfrm>
        </p:grpSpPr>
        <p:sp>
          <p:nvSpPr>
            <p:cNvPr id="17410" name="Freeform 3"/>
            <p:cNvSpPr/>
            <p:nvPr/>
          </p:nvSpPr>
          <p:spPr>
            <a:xfrm>
              <a:off x="912" y="1200"/>
              <a:ext cx="4317" cy="294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332" y="294"/>
                </a:cxn>
                <a:cxn ang="0">
                  <a:pos x="332" y="0"/>
                </a:cxn>
                <a:cxn ang="0">
                  <a:pos x="664" y="0"/>
                </a:cxn>
                <a:cxn ang="0">
                  <a:pos x="664" y="294"/>
                </a:cxn>
                <a:cxn ang="0">
                  <a:pos x="996" y="294"/>
                </a:cxn>
                <a:cxn ang="0">
                  <a:pos x="996" y="0"/>
                </a:cxn>
                <a:cxn ang="0">
                  <a:pos x="1328" y="0"/>
                </a:cxn>
                <a:cxn ang="0">
                  <a:pos x="1328" y="294"/>
                </a:cxn>
                <a:cxn ang="0">
                  <a:pos x="1660" y="294"/>
                </a:cxn>
                <a:cxn ang="0">
                  <a:pos x="1660" y="0"/>
                </a:cxn>
                <a:cxn ang="0">
                  <a:pos x="1992" y="0"/>
                </a:cxn>
                <a:cxn ang="0">
                  <a:pos x="1992" y="294"/>
                </a:cxn>
                <a:cxn ang="0">
                  <a:pos x="2324" y="294"/>
                </a:cxn>
                <a:cxn ang="0">
                  <a:pos x="2324" y="0"/>
                </a:cxn>
                <a:cxn ang="0">
                  <a:pos x="2656" y="0"/>
                </a:cxn>
                <a:cxn ang="0">
                  <a:pos x="2656" y="294"/>
                </a:cxn>
                <a:cxn ang="0">
                  <a:pos x="2988" y="294"/>
                </a:cxn>
                <a:cxn ang="0">
                  <a:pos x="2988" y="0"/>
                </a:cxn>
                <a:cxn ang="0">
                  <a:pos x="3320" y="0"/>
                </a:cxn>
                <a:cxn ang="0">
                  <a:pos x="3320" y="294"/>
                </a:cxn>
                <a:cxn ang="0">
                  <a:pos x="3653" y="294"/>
                </a:cxn>
                <a:cxn ang="0">
                  <a:pos x="3653" y="0"/>
                </a:cxn>
                <a:cxn ang="0">
                  <a:pos x="3985" y="0"/>
                </a:cxn>
                <a:cxn ang="0">
                  <a:pos x="3985" y="294"/>
                </a:cxn>
                <a:cxn ang="0">
                  <a:pos x="4317" y="294"/>
                </a:cxn>
              </a:cxnLst>
              <a:pathLst>
                <a:path w="4317" h="294">
                  <a:moveTo>
                    <a:pt x="0" y="294"/>
                  </a:moveTo>
                  <a:lnTo>
                    <a:pt x="332" y="294"/>
                  </a:lnTo>
                  <a:lnTo>
                    <a:pt x="332" y="0"/>
                  </a:lnTo>
                  <a:lnTo>
                    <a:pt x="664" y="0"/>
                  </a:lnTo>
                  <a:lnTo>
                    <a:pt x="664" y="294"/>
                  </a:lnTo>
                  <a:lnTo>
                    <a:pt x="996" y="294"/>
                  </a:lnTo>
                  <a:lnTo>
                    <a:pt x="996" y="0"/>
                  </a:lnTo>
                  <a:lnTo>
                    <a:pt x="1328" y="0"/>
                  </a:lnTo>
                  <a:lnTo>
                    <a:pt x="1328" y="294"/>
                  </a:lnTo>
                  <a:lnTo>
                    <a:pt x="1660" y="294"/>
                  </a:lnTo>
                  <a:lnTo>
                    <a:pt x="1660" y="0"/>
                  </a:lnTo>
                  <a:lnTo>
                    <a:pt x="1992" y="0"/>
                  </a:lnTo>
                  <a:lnTo>
                    <a:pt x="1992" y="294"/>
                  </a:lnTo>
                  <a:lnTo>
                    <a:pt x="2324" y="294"/>
                  </a:lnTo>
                  <a:lnTo>
                    <a:pt x="2324" y="0"/>
                  </a:lnTo>
                  <a:lnTo>
                    <a:pt x="2656" y="0"/>
                  </a:lnTo>
                  <a:lnTo>
                    <a:pt x="2656" y="294"/>
                  </a:lnTo>
                  <a:lnTo>
                    <a:pt x="2988" y="294"/>
                  </a:lnTo>
                  <a:lnTo>
                    <a:pt x="2988" y="0"/>
                  </a:lnTo>
                  <a:lnTo>
                    <a:pt x="3320" y="0"/>
                  </a:lnTo>
                  <a:lnTo>
                    <a:pt x="3320" y="294"/>
                  </a:lnTo>
                  <a:lnTo>
                    <a:pt x="3653" y="294"/>
                  </a:lnTo>
                  <a:lnTo>
                    <a:pt x="3653" y="0"/>
                  </a:lnTo>
                  <a:lnTo>
                    <a:pt x="3985" y="0"/>
                  </a:lnTo>
                  <a:lnTo>
                    <a:pt x="3985" y="294"/>
                  </a:lnTo>
                  <a:lnTo>
                    <a:pt x="4317" y="294"/>
                  </a:lnTo>
                </a:path>
              </a:pathLst>
            </a:custGeom>
            <a:noFill/>
            <a:ln w="2063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Rectangle 4"/>
            <p:cNvSpPr/>
            <p:nvPr/>
          </p:nvSpPr>
          <p:spPr>
            <a:xfrm>
              <a:off x="624" y="1344"/>
              <a:ext cx="217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 algn="just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100" b="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CP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667000" y="2308860"/>
            <a:ext cx="5181600" cy="228600"/>
            <a:chOff x="1680" y="912"/>
            <a:chExt cx="3264" cy="144"/>
          </a:xfrm>
        </p:grpSpPr>
        <p:sp>
          <p:nvSpPr>
            <p:cNvPr id="17413" name="Line 6"/>
            <p:cNvSpPr/>
            <p:nvPr/>
          </p:nvSpPr>
          <p:spPr>
            <a:xfrm>
              <a:off x="2976" y="912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414" name="Line 7"/>
            <p:cNvSpPr/>
            <p:nvPr/>
          </p:nvSpPr>
          <p:spPr>
            <a:xfrm>
              <a:off x="3648" y="912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415" name="Line 8"/>
            <p:cNvSpPr/>
            <p:nvPr/>
          </p:nvSpPr>
          <p:spPr>
            <a:xfrm>
              <a:off x="1680" y="912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416" name="Line 9"/>
            <p:cNvSpPr/>
            <p:nvPr/>
          </p:nvSpPr>
          <p:spPr>
            <a:xfrm>
              <a:off x="2304" y="912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417" name="Line 10"/>
            <p:cNvSpPr/>
            <p:nvPr/>
          </p:nvSpPr>
          <p:spPr>
            <a:xfrm>
              <a:off x="4272" y="912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418" name="Line 11"/>
            <p:cNvSpPr/>
            <p:nvPr/>
          </p:nvSpPr>
          <p:spPr>
            <a:xfrm>
              <a:off x="4944" y="912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2667000" y="2720023"/>
            <a:ext cx="5181600" cy="4310062"/>
            <a:chOff x="1680" y="883"/>
            <a:chExt cx="3264" cy="2715"/>
          </a:xfrm>
        </p:grpSpPr>
        <p:sp>
          <p:nvSpPr>
            <p:cNvPr id="17420" name="Line 13"/>
            <p:cNvSpPr/>
            <p:nvPr/>
          </p:nvSpPr>
          <p:spPr>
            <a:xfrm>
              <a:off x="1680" y="922"/>
              <a:ext cx="0" cy="2669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421" name="Line 14"/>
            <p:cNvSpPr/>
            <p:nvPr/>
          </p:nvSpPr>
          <p:spPr>
            <a:xfrm>
              <a:off x="2304" y="883"/>
              <a:ext cx="0" cy="2669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422" name="Line 15"/>
            <p:cNvSpPr/>
            <p:nvPr/>
          </p:nvSpPr>
          <p:spPr>
            <a:xfrm>
              <a:off x="2976" y="929"/>
              <a:ext cx="0" cy="2669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423" name="Line 16"/>
            <p:cNvSpPr/>
            <p:nvPr/>
          </p:nvSpPr>
          <p:spPr>
            <a:xfrm>
              <a:off x="3648" y="916"/>
              <a:ext cx="0" cy="2669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424" name="Line 17"/>
            <p:cNvSpPr/>
            <p:nvPr/>
          </p:nvSpPr>
          <p:spPr>
            <a:xfrm>
              <a:off x="4272" y="916"/>
              <a:ext cx="0" cy="2669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425" name="Line 18"/>
            <p:cNvSpPr/>
            <p:nvPr/>
          </p:nvSpPr>
          <p:spPr>
            <a:xfrm>
              <a:off x="4944" y="916"/>
              <a:ext cx="0" cy="2669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990600" y="3375660"/>
            <a:ext cx="1671638" cy="3429000"/>
            <a:chOff x="624" y="1296"/>
            <a:chExt cx="1053" cy="2160"/>
          </a:xfrm>
        </p:grpSpPr>
        <p:grpSp>
          <p:nvGrpSpPr>
            <p:cNvPr id="17427" name="Group 20"/>
            <p:cNvGrpSpPr/>
            <p:nvPr/>
          </p:nvGrpSpPr>
          <p:grpSpPr>
            <a:xfrm>
              <a:off x="624" y="1296"/>
              <a:ext cx="1053" cy="288"/>
              <a:chOff x="624" y="1296"/>
              <a:chExt cx="1053" cy="288"/>
            </a:xfrm>
          </p:grpSpPr>
          <p:sp>
            <p:nvSpPr>
              <p:cNvPr id="17428" name="Line 21"/>
              <p:cNvSpPr/>
              <p:nvPr/>
            </p:nvSpPr>
            <p:spPr>
              <a:xfrm flipH="1">
                <a:off x="960" y="1488"/>
                <a:ext cx="71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7429" name="Rectangle 22"/>
              <p:cNvSpPr/>
              <p:nvPr/>
            </p:nvSpPr>
            <p:spPr>
              <a:xfrm>
                <a:off x="624" y="1296"/>
                <a:ext cx="31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just"/>
                <a:r>
                  <a:rPr lang="en-US" altLang="zh-CN" sz="2400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Q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400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430" name="Group 23"/>
            <p:cNvGrpSpPr/>
            <p:nvPr/>
          </p:nvGrpSpPr>
          <p:grpSpPr>
            <a:xfrm>
              <a:off x="624" y="1920"/>
              <a:ext cx="1053" cy="288"/>
              <a:chOff x="624" y="1296"/>
              <a:chExt cx="1053" cy="288"/>
            </a:xfrm>
          </p:grpSpPr>
          <p:sp>
            <p:nvSpPr>
              <p:cNvPr id="17431" name="Line 24"/>
              <p:cNvSpPr/>
              <p:nvPr/>
            </p:nvSpPr>
            <p:spPr>
              <a:xfrm flipH="1">
                <a:off x="960" y="1488"/>
                <a:ext cx="71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7432" name="Rectangle 25"/>
              <p:cNvSpPr/>
              <p:nvPr/>
            </p:nvSpPr>
            <p:spPr>
              <a:xfrm>
                <a:off x="624" y="1296"/>
                <a:ext cx="31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just"/>
                <a:r>
                  <a:rPr lang="en-US" altLang="zh-CN" sz="2400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Q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433" name="Group 26"/>
            <p:cNvGrpSpPr/>
            <p:nvPr/>
          </p:nvGrpSpPr>
          <p:grpSpPr>
            <a:xfrm>
              <a:off x="624" y="2496"/>
              <a:ext cx="1053" cy="288"/>
              <a:chOff x="624" y="1296"/>
              <a:chExt cx="1053" cy="288"/>
            </a:xfrm>
          </p:grpSpPr>
          <p:sp>
            <p:nvSpPr>
              <p:cNvPr id="17434" name="Line 27"/>
              <p:cNvSpPr/>
              <p:nvPr/>
            </p:nvSpPr>
            <p:spPr>
              <a:xfrm flipH="1">
                <a:off x="960" y="1488"/>
                <a:ext cx="71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7435" name="Rectangle 28"/>
              <p:cNvSpPr/>
              <p:nvPr/>
            </p:nvSpPr>
            <p:spPr>
              <a:xfrm>
                <a:off x="624" y="1296"/>
                <a:ext cx="31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just"/>
                <a:r>
                  <a:rPr lang="en-US" altLang="zh-CN" sz="2400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Q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436" name="Group 29"/>
            <p:cNvGrpSpPr/>
            <p:nvPr/>
          </p:nvGrpSpPr>
          <p:grpSpPr>
            <a:xfrm>
              <a:off x="624" y="3168"/>
              <a:ext cx="1053" cy="288"/>
              <a:chOff x="624" y="1296"/>
              <a:chExt cx="1053" cy="288"/>
            </a:xfrm>
          </p:grpSpPr>
          <p:sp>
            <p:nvSpPr>
              <p:cNvPr id="17437" name="Line 30"/>
              <p:cNvSpPr/>
              <p:nvPr/>
            </p:nvSpPr>
            <p:spPr>
              <a:xfrm flipH="1">
                <a:off x="960" y="1488"/>
                <a:ext cx="71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7438" name="Rectangle 31"/>
              <p:cNvSpPr/>
              <p:nvPr/>
            </p:nvSpPr>
            <p:spPr>
              <a:xfrm>
                <a:off x="624" y="1296"/>
                <a:ext cx="23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just"/>
                <a:r>
                  <a:rPr lang="en-US" altLang="zh-CN" sz="2400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Y</a:t>
                </a:r>
                <a:endParaRPr lang="en-US" altLang="zh-CN" sz="2400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5264" name="Line 32"/>
          <p:cNvSpPr/>
          <p:nvPr/>
        </p:nvSpPr>
        <p:spPr>
          <a:xfrm>
            <a:off x="2667000" y="2766060"/>
            <a:ext cx="0" cy="4267200"/>
          </a:xfrm>
          <a:prstGeom prst="line">
            <a:avLst/>
          </a:prstGeom>
          <a:ln w="19050" cap="flat" cmpd="sng">
            <a:solidFill>
              <a:srgbClr val="FF33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5265" name="Line 33"/>
          <p:cNvSpPr/>
          <p:nvPr/>
        </p:nvSpPr>
        <p:spPr>
          <a:xfrm>
            <a:off x="2667000" y="2766060"/>
            <a:ext cx="0" cy="4191000"/>
          </a:xfrm>
          <a:prstGeom prst="line">
            <a:avLst/>
          </a:prstGeom>
          <a:ln w="19050" cap="flat" cmpd="sng">
            <a:solidFill>
              <a:srgbClr val="00CC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10" name="Group 34"/>
          <p:cNvGrpSpPr/>
          <p:nvPr/>
        </p:nvGrpSpPr>
        <p:grpSpPr>
          <a:xfrm>
            <a:off x="1981200" y="3223260"/>
            <a:ext cx="336550" cy="3429000"/>
            <a:chOff x="1248" y="1152"/>
            <a:chExt cx="212" cy="2160"/>
          </a:xfrm>
        </p:grpSpPr>
        <p:grpSp>
          <p:nvGrpSpPr>
            <p:cNvPr id="17442" name="Group 35"/>
            <p:cNvGrpSpPr/>
            <p:nvPr/>
          </p:nvGrpSpPr>
          <p:grpSpPr>
            <a:xfrm>
              <a:off x="1248" y="1152"/>
              <a:ext cx="212" cy="1440"/>
              <a:chOff x="1248" y="1152"/>
              <a:chExt cx="212" cy="1440"/>
            </a:xfrm>
          </p:grpSpPr>
          <p:sp>
            <p:nvSpPr>
              <p:cNvPr id="17443" name="Rectangle 36"/>
              <p:cNvSpPr/>
              <p:nvPr/>
            </p:nvSpPr>
            <p:spPr>
              <a:xfrm>
                <a:off x="1248" y="1152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44" name="Rectangle 37"/>
              <p:cNvSpPr/>
              <p:nvPr/>
            </p:nvSpPr>
            <p:spPr>
              <a:xfrm>
                <a:off x="1248" y="182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45" name="Rectangle 38"/>
              <p:cNvSpPr/>
              <p:nvPr/>
            </p:nvSpPr>
            <p:spPr>
              <a:xfrm>
                <a:off x="1248" y="230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46" name="Rectangle 39"/>
            <p:cNvSpPr/>
            <p:nvPr/>
          </p:nvSpPr>
          <p:spPr>
            <a:xfrm>
              <a:off x="1248" y="3024"/>
              <a:ext cx="21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en-US" altLang="zh-CN" sz="2400" dirty="0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2971800" y="3223260"/>
            <a:ext cx="336550" cy="3429000"/>
            <a:chOff x="1248" y="1152"/>
            <a:chExt cx="212" cy="2160"/>
          </a:xfrm>
        </p:grpSpPr>
        <p:grpSp>
          <p:nvGrpSpPr>
            <p:cNvPr id="17448" name="Group 41"/>
            <p:cNvGrpSpPr/>
            <p:nvPr/>
          </p:nvGrpSpPr>
          <p:grpSpPr>
            <a:xfrm>
              <a:off x="1248" y="1152"/>
              <a:ext cx="212" cy="1440"/>
              <a:chOff x="1248" y="1152"/>
              <a:chExt cx="212" cy="1440"/>
            </a:xfrm>
          </p:grpSpPr>
          <p:sp>
            <p:nvSpPr>
              <p:cNvPr id="17449" name="Rectangle 42"/>
              <p:cNvSpPr/>
              <p:nvPr/>
            </p:nvSpPr>
            <p:spPr>
              <a:xfrm>
                <a:off x="1248" y="1152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50" name="Rectangle 43"/>
              <p:cNvSpPr/>
              <p:nvPr/>
            </p:nvSpPr>
            <p:spPr>
              <a:xfrm>
                <a:off x="1248" y="182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51" name="Rectangle 44"/>
              <p:cNvSpPr/>
              <p:nvPr/>
            </p:nvSpPr>
            <p:spPr>
              <a:xfrm>
                <a:off x="1248" y="230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52" name="Rectangle 45"/>
            <p:cNvSpPr/>
            <p:nvPr/>
          </p:nvSpPr>
          <p:spPr>
            <a:xfrm>
              <a:off x="1248" y="3024"/>
              <a:ext cx="21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en-US" altLang="zh-CN" sz="2400" dirty="0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95278" name="Line 46"/>
          <p:cNvSpPr/>
          <p:nvPr/>
        </p:nvSpPr>
        <p:spPr>
          <a:xfrm>
            <a:off x="3657600" y="2689860"/>
            <a:ext cx="0" cy="4267200"/>
          </a:xfrm>
          <a:prstGeom prst="line">
            <a:avLst/>
          </a:prstGeom>
          <a:ln w="19050" cap="flat" cmpd="sng">
            <a:solidFill>
              <a:srgbClr val="FF33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5279" name="Line 47"/>
          <p:cNvSpPr/>
          <p:nvPr/>
        </p:nvSpPr>
        <p:spPr>
          <a:xfrm>
            <a:off x="3657600" y="2689860"/>
            <a:ext cx="0" cy="4191000"/>
          </a:xfrm>
          <a:prstGeom prst="line">
            <a:avLst/>
          </a:prstGeom>
          <a:ln w="19050" cap="flat" cmpd="sng">
            <a:solidFill>
              <a:srgbClr val="00CC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14" name="Group 48"/>
          <p:cNvGrpSpPr/>
          <p:nvPr/>
        </p:nvGrpSpPr>
        <p:grpSpPr>
          <a:xfrm>
            <a:off x="4114800" y="3223260"/>
            <a:ext cx="336550" cy="3429000"/>
            <a:chOff x="1248" y="1152"/>
            <a:chExt cx="212" cy="2160"/>
          </a:xfrm>
        </p:grpSpPr>
        <p:grpSp>
          <p:nvGrpSpPr>
            <p:cNvPr id="17456" name="Group 49"/>
            <p:cNvGrpSpPr/>
            <p:nvPr/>
          </p:nvGrpSpPr>
          <p:grpSpPr>
            <a:xfrm>
              <a:off x="1248" y="1152"/>
              <a:ext cx="212" cy="1440"/>
              <a:chOff x="1248" y="1152"/>
              <a:chExt cx="212" cy="1440"/>
            </a:xfrm>
          </p:grpSpPr>
          <p:sp>
            <p:nvSpPr>
              <p:cNvPr id="17457" name="Rectangle 50"/>
              <p:cNvSpPr/>
              <p:nvPr/>
            </p:nvSpPr>
            <p:spPr>
              <a:xfrm>
                <a:off x="1248" y="1152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58" name="Rectangle 51"/>
              <p:cNvSpPr/>
              <p:nvPr/>
            </p:nvSpPr>
            <p:spPr>
              <a:xfrm>
                <a:off x="1248" y="182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59" name="Rectangle 52"/>
              <p:cNvSpPr/>
              <p:nvPr/>
            </p:nvSpPr>
            <p:spPr>
              <a:xfrm>
                <a:off x="1248" y="230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60" name="Rectangle 53"/>
            <p:cNvSpPr/>
            <p:nvPr/>
          </p:nvSpPr>
          <p:spPr>
            <a:xfrm>
              <a:off x="1248" y="3024"/>
              <a:ext cx="21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en-US" altLang="zh-CN" sz="2400" dirty="0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Group 54"/>
          <p:cNvGrpSpPr/>
          <p:nvPr/>
        </p:nvGrpSpPr>
        <p:grpSpPr>
          <a:xfrm>
            <a:off x="5226050" y="3223260"/>
            <a:ext cx="336550" cy="3429000"/>
            <a:chOff x="1248" y="1152"/>
            <a:chExt cx="212" cy="2160"/>
          </a:xfrm>
        </p:grpSpPr>
        <p:grpSp>
          <p:nvGrpSpPr>
            <p:cNvPr id="17462" name="Group 55"/>
            <p:cNvGrpSpPr/>
            <p:nvPr/>
          </p:nvGrpSpPr>
          <p:grpSpPr>
            <a:xfrm>
              <a:off x="1248" y="1152"/>
              <a:ext cx="212" cy="1440"/>
              <a:chOff x="1248" y="1152"/>
              <a:chExt cx="212" cy="1440"/>
            </a:xfrm>
          </p:grpSpPr>
          <p:sp>
            <p:nvSpPr>
              <p:cNvPr id="17463" name="Rectangle 56"/>
              <p:cNvSpPr/>
              <p:nvPr/>
            </p:nvSpPr>
            <p:spPr>
              <a:xfrm>
                <a:off x="1248" y="1152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4" name="Rectangle 57"/>
              <p:cNvSpPr/>
              <p:nvPr/>
            </p:nvSpPr>
            <p:spPr>
              <a:xfrm>
                <a:off x="1248" y="182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5" name="Rectangle 58"/>
              <p:cNvSpPr/>
              <p:nvPr/>
            </p:nvSpPr>
            <p:spPr>
              <a:xfrm>
                <a:off x="1248" y="230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66" name="Rectangle 59"/>
            <p:cNvSpPr/>
            <p:nvPr/>
          </p:nvSpPr>
          <p:spPr>
            <a:xfrm>
              <a:off x="1248" y="3024"/>
              <a:ext cx="21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en-US" altLang="zh-CN" sz="2400" dirty="0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Group 60"/>
          <p:cNvGrpSpPr/>
          <p:nvPr/>
        </p:nvGrpSpPr>
        <p:grpSpPr>
          <a:xfrm>
            <a:off x="6292850" y="3223260"/>
            <a:ext cx="336550" cy="3429000"/>
            <a:chOff x="1248" y="1152"/>
            <a:chExt cx="212" cy="2160"/>
          </a:xfrm>
        </p:grpSpPr>
        <p:grpSp>
          <p:nvGrpSpPr>
            <p:cNvPr id="17468" name="Group 61"/>
            <p:cNvGrpSpPr/>
            <p:nvPr/>
          </p:nvGrpSpPr>
          <p:grpSpPr>
            <a:xfrm>
              <a:off x="1248" y="1152"/>
              <a:ext cx="212" cy="1440"/>
              <a:chOff x="1248" y="1152"/>
              <a:chExt cx="212" cy="1440"/>
            </a:xfrm>
          </p:grpSpPr>
          <p:sp>
            <p:nvSpPr>
              <p:cNvPr id="17469" name="Rectangle 62"/>
              <p:cNvSpPr/>
              <p:nvPr/>
            </p:nvSpPr>
            <p:spPr>
              <a:xfrm>
                <a:off x="1248" y="1152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70" name="Rectangle 63"/>
              <p:cNvSpPr/>
              <p:nvPr/>
            </p:nvSpPr>
            <p:spPr>
              <a:xfrm>
                <a:off x="1248" y="182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71" name="Rectangle 64"/>
              <p:cNvSpPr/>
              <p:nvPr/>
            </p:nvSpPr>
            <p:spPr>
              <a:xfrm>
                <a:off x="1248" y="230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72" name="Rectangle 65"/>
            <p:cNvSpPr/>
            <p:nvPr/>
          </p:nvSpPr>
          <p:spPr>
            <a:xfrm>
              <a:off x="1248" y="3024"/>
              <a:ext cx="21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en-US" altLang="zh-CN" sz="2400" dirty="0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66"/>
          <p:cNvGrpSpPr/>
          <p:nvPr/>
        </p:nvGrpSpPr>
        <p:grpSpPr>
          <a:xfrm>
            <a:off x="7131050" y="3223260"/>
            <a:ext cx="336550" cy="3429000"/>
            <a:chOff x="1248" y="1152"/>
            <a:chExt cx="212" cy="2160"/>
          </a:xfrm>
        </p:grpSpPr>
        <p:grpSp>
          <p:nvGrpSpPr>
            <p:cNvPr id="17474" name="Group 67"/>
            <p:cNvGrpSpPr/>
            <p:nvPr/>
          </p:nvGrpSpPr>
          <p:grpSpPr>
            <a:xfrm>
              <a:off x="1248" y="1152"/>
              <a:ext cx="212" cy="1440"/>
              <a:chOff x="1248" y="1152"/>
              <a:chExt cx="212" cy="1440"/>
            </a:xfrm>
          </p:grpSpPr>
          <p:sp>
            <p:nvSpPr>
              <p:cNvPr id="17475" name="Rectangle 68"/>
              <p:cNvSpPr/>
              <p:nvPr/>
            </p:nvSpPr>
            <p:spPr>
              <a:xfrm>
                <a:off x="1248" y="1152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76" name="Rectangle 69"/>
              <p:cNvSpPr/>
              <p:nvPr/>
            </p:nvSpPr>
            <p:spPr>
              <a:xfrm>
                <a:off x="1248" y="182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77" name="Rectangle 70"/>
              <p:cNvSpPr/>
              <p:nvPr/>
            </p:nvSpPr>
            <p:spPr>
              <a:xfrm>
                <a:off x="1248" y="230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78" name="Rectangle 71"/>
            <p:cNvSpPr/>
            <p:nvPr/>
          </p:nvSpPr>
          <p:spPr>
            <a:xfrm>
              <a:off x="1248" y="3024"/>
              <a:ext cx="21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en-US" altLang="zh-CN" sz="2400" dirty="0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roup 72"/>
          <p:cNvGrpSpPr/>
          <p:nvPr/>
        </p:nvGrpSpPr>
        <p:grpSpPr>
          <a:xfrm>
            <a:off x="8077200" y="3223260"/>
            <a:ext cx="336550" cy="3429000"/>
            <a:chOff x="1248" y="1152"/>
            <a:chExt cx="212" cy="2160"/>
          </a:xfrm>
        </p:grpSpPr>
        <p:grpSp>
          <p:nvGrpSpPr>
            <p:cNvPr id="17480" name="Group 73"/>
            <p:cNvGrpSpPr/>
            <p:nvPr/>
          </p:nvGrpSpPr>
          <p:grpSpPr>
            <a:xfrm>
              <a:off x="1248" y="1152"/>
              <a:ext cx="212" cy="1440"/>
              <a:chOff x="1248" y="1152"/>
              <a:chExt cx="212" cy="1440"/>
            </a:xfrm>
          </p:grpSpPr>
          <p:sp>
            <p:nvSpPr>
              <p:cNvPr id="17481" name="Rectangle 74"/>
              <p:cNvSpPr/>
              <p:nvPr/>
            </p:nvSpPr>
            <p:spPr>
              <a:xfrm>
                <a:off x="1248" y="1152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82" name="Rectangle 75"/>
              <p:cNvSpPr/>
              <p:nvPr/>
            </p:nvSpPr>
            <p:spPr>
              <a:xfrm>
                <a:off x="1248" y="182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83" name="Rectangle 76"/>
              <p:cNvSpPr/>
              <p:nvPr/>
            </p:nvSpPr>
            <p:spPr>
              <a:xfrm>
                <a:off x="1248" y="2304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r"/>
                <a:r>
                  <a:rPr lang="en-US" altLang="zh-CN" sz="24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84" name="Rectangle 77"/>
            <p:cNvSpPr/>
            <p:nvPr/>
          </p:nvSpPr>
          <p:spPr>
            <a:xfrm>
              <a:off x="1248" y="3024"/>
              <a:ext cx="21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en-US" altLang="zh-CN" sz="2400" dirty="0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95310" name="Line 78"/>
          <p:cNvSpPr/>
          <p:nvPr/>
        </p:nvSpPr>
        <p:spPr>
          <a:xfrm>
            <a:off x="4724400" y="2842260"/>
            <a:ext cx="0" cy="4191000"/>
          </a:xfrm>
          <a:prstGeom prst="line">
            <a:avLst/>
          </a:prstGeom>
          <a:ln w="19050" cap="flat" cmpd="sng">
            <a:solidFill>
              <a:srgbClr val="00CC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5311" name="Line 79"/>
          <p:cNvSpPr/>
          <p:nvPr/>
        </p:nvSpPr>
        <p:spPr>
          <a:xfrm>
            <a:off x="5791200" y="2766060"/>
            <a:ext cx="0" cy="4267200"/>
          </a:xfrm>
          <a:prstGeom prst="line">
            <a:avLst/>
          </a:prstGeom>
          <a:ln w="19050" cap="flat" cmpd="sng">
            <a:solidFill>
              <a:srgbClr val="FF33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5312" name="Line 80"/>
          <p:cNvSpPr/>
          <p:nvPr/>
        </p:nvSpPr>
        <p:spPr>
          <a:xfrm>
            <a:off x="6781800" y="2842260"/>
            <a:ext cx="0" cy="4267200"/>
          </a:xfrm>
          <a:prstGeom prst="line">
            <a:avLst/>
          </a:prstGeom>
          <a:ln w="19050" cap="flat" cmpd="sng">
            <a:solidFill>
              <a:srgbClr val="FF33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5313" name="Line 81"/>
          <p:cNvSpPr/>
          <p:nvPr/>
        </p:nvSpPr>
        <p:spPr>
          <a:xfrm>
            <a:off x="7848600" y="2766060"/>
            <a:ext cx="0" cy="4267200"/>
          </a:xfrm>
          <a:prstGeom prst="line">
            <a:avLst/>
          </a:prstGeom>
          <a:ln w="19050" cap="flat" cmpd="sng">
            <a:solidFill>
              <a:srgbClr val="FF33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5314" name="Line 82"/>
          <p:cNvSpPr/>
          <p:nvPr/>
        </p:nvSpPr>
        <p:spPr>
          <a:xfrm>
            <a:off x="6781800" y="2842260"/>
            <a:ext cx="0" cy="4191000"/>
          </a:xfrm>
          <a:prstGeom prst="line">
            <a:avLst/>
          </a:prstGeom>
          <a:ln w="19050" cap="flat" cmpd="sng">
            <a:solidFill>
              <a:srgbClr val="00CC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5315" name="Line 83"/>
          <p:cNvSpPr/>
          <p:nvPr/>
        </p:nvSpPr>
        <p:spPr>
          <a:xfrm>
            <a:off x="7848600" y="2842260"/>
            <a:ext cx="0" cy="4191000"/>
          </a:xfrm>
          <a:prstGeom prst="line">
            <a:avLst/>
          </a:prstGeom>
          <a:ln w="19050" cap="flat" cmpd="sng">
            <a:solidFill>
              <a:srgbClr val="00CC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24" name="Group 84"/>
          <p:cNvGrpSpPr/>
          <p:nvPr/>
        </p:nvGrpSpPr>
        <p:grpSpPr>
          <a:xfrm>
            <a:off x="2667000" y="3680460"/>
            <a:ext cx="990600" cy="2971800"/>
            <a:chOff x="1680" y="1488"/>
            <a:chExt cx="624" cy="1872"/>
          </a:xfrm>
        </p:grpSpPr>
        <p:grpSp>
          <p:nvGrpSpPr>
            <p:cNvPr id="17492" name="Group 85"/>
            <p:cNvGrpSpPr/>
            <p:nvPr/>
          </p:nvGrpSpPr>
          <p:grpSpPr>
            <a:xfrm>
              <a:off x="1680" y="1488"/>
              <a:ext cx="624" cy="1200"/>
              <a:chOff x="1680" y="1488"/>
              <a:chExt cx="672" cy="1200"/>
            </a:xfrm>
          </p:grpSpPr>
          <p:grpSp>
            <p:nvGrpSpPr>
              <p:cNvPr id="17493" name="Group 86"/>
              <p:cNvGrpSpPr/>
              <p:nvPr/>
            </p:nvGrpSpPr>
            <p:grpSpPr>
              <a:xfrm>
                <a:off x="1680" y="2400"/>
                <a:ext cx="672" cy="288"/>
                <a:chOff x="3605" y="2182"/>
                <a:chExt cx="960" cy="432"/>
              </a:xfrm>
            </p:grpSpPr>
            <p:sp>
              <p:nvSpPr>
                <p:cNvPr id="17494" name="Line 87"/>
                <p:cNvSpPr/>
                <p:nvPr/>
              </p:nvSpPr>
              <p:spPr>
                <a:xfrm flipH="1">
                  <a:off x="3605" y="2182"/>
                  <a:ext cx="960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17495" name="Line 88"/>
                <p:cNvSpPr/>
                <p:nvPr/>
              </p:nvSpPr>
              <p:spPr>
                <a:xfrm flipH="1" flipV="1">
                  <a:off x="3617" y="2182"/>
                  <a:ext cx="0" cy="43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</p:grpSp>
          <p:sp>
            <p:nvSpPr>
              <p:cNvPr id="17496" name="Line 89"/>
              <p:cNvSpPr/>
              <p:nvPr/>
            </p:nvSpPr>
            <p:spPr>
              <a:xfrm>
                <a:off x="1680" y="2112"/>
                <a:ext cx="672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7497" name="Line 90"/>
              <p:cNvSpPr/>
              <p:nvPr/>
            </p:nvSpPr>
            <p:spPr>
              <a:xfrm>
                <a:off x="1680" y="1488"/>
                <a:ext cx="672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17498" name="Line 91"/>
            <p:cNvSpPr/>
            <p:nvPr/>
          </p:nvSpPr>
          <p:spPr>
            <a:xfrm>
              <a:off x="1680" y="3360"/>
              <a:ext cx="624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27" name="Group 92"/>
          <p:cNvGrpSpPr/>
          <p:nvPr/>
        </p:nvGrpSpPr>
        <p:grpSpPr>
          <a:xfrm>
            <a:off x="3657600" y="3680460"/>
            <a:ext cx="1066800" cy="2971800"/>
            <a:chOff x="2304" y="1488"/>
            <a:chExt cx="672" cy="1872"/>
          </a:xfrm>
        </p:grpSpPr>
        <p:sp>
          <p:nvSpPr>
            <p:cNvPr id="17500" name="Line 93"/>
            <p:cNvSpPr/>
            <p:nvPr/>
          </p:nvSpPr>
          <p:spPr>
            <a:xfrm>
              <a:off x="2304" y="2400"/>
              <a:ext cx="67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grpSp>
          <p:nvGrpSpPr>
            <p:cNvPr id="17501" name="Group 94"/>
            <p:cNvGrpSpPr/>
            <p:nvPr/>
          </p:nvGrpSpPr>
          <p:grpSpPr>
            <a:xfrm>
              <a:off x="2304" y="1872"/>
              <a:ext cx="672" cy="240"/>
              <a:chOff x="2352" y="1872"/>
              <a:chExt cx="672" cy="240"/>
            </a:xfrm>
          </p:grpSpPr>
          <p:sp>
            <p:nvSpPr>
              <p:cNvPr id="17502" name="Line 95"/>
              <p:cNvSpPr/>
              <p:nvPr/>
            </p:nvSpPr>
            <p:spPr>
              <a:xfrm flipV="1">
                <a:off x="2352" y="1872"/>
                <a:ext cx="0" cy="24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7503" name="Line 96"/>
              <p:cNvSpPr/>
              <p:nvPr/>
            </p:nvSpPr>
            <p:spPr>
              <a:xfrm>
                <a:off x="2352" y="1872"/>
                <a:ext cx="672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17504" name="Line 97"/>
            <p:cNvSpPr/>
            <p:nvPr/>
          </p:nvSpPr>
          <p:spPr>
            <a:xfrm>
              <a:off x="2304" y="1488"/>
              <a:ext cx="67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505" name="Line 98"/>
            <p:cNvSpPr/>
            <p:nvPr/>
          </p:nvSpPr>
          <p:spPr>
            <a:xfrm>
              <a:off x="2304" y="3360"/>
              <a:ext cx="67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29" name="Group 99"/>
          <p:cNvGrpSpPr/>
          <p:nvPr/>
        </p:nvGrpSpPr>
        <p:grpSpPr>
          <a:xfrm>
            <a:off x="4724400" y="3299460"/>
            <a:ext cx="1066800" cy="3352800"/>
            <a:chOff x="2976" y="1248"/>
            <a:chExt cx="672" cy="2112"/>
          </a:xfrm>
        </p:grpSpPr>
        <p:grpSp>
          <p:nvGrpSpPr>
            <p:cNvPr id="17507" name="Group 100"/>
            <p:cNvGrpSpPr/>
            <p:nvPr/>
          </p:nvGrpSpPr>
          <p:grpSpPr>
            <a:xfrm>
              <a:off x="2976" y="1248"/>
              <a:ext cx="672" cy="240"/>
              <a:chOff x="2352" y="1872"/>
              <a:chExt cx="672" cy="240"/>
            </a:xfrm>
          </p:grpSpPr>
          <p:sp>
            <p:nvSpPr>
              <p:cNvPr id="17508" name="Line 101"/>
              <p:cNvSpPr/>
              <p:nvPr/>
            </p:nvSpPr>
            <p:spPr>
              <a:xfrm flipV="1">
                <a:off x="2352" y="1872"/>
                <a:ext cx="0" cy="24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7509" name="Line 102"/>
              <p:cNvSpPr/>
              <p:nvPr/>
            </p:nvSpPr>
            <p:spPr>
              <a:xfrm>
                <a:off x="2352" y="1872"/>
                <a:ext cx="672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17510" name="Line 103"/>
            <p:cNvSpPr/>
            <p:nvPr/>
          </p:nvSpPr>
          <p:spPr>
            <a:xfrm>
              <a:off x="2976" y="2400"/>
              <a:ext cx="67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511" name="Line 104"/>
            <p:cNvSpPr/>
            <p:nvPr/>
          </p:nvSpPr>
          <p:spPr>
            <a:xfrm>
              <a:off x="2976" y="1872"/>
              <a:ext cx="67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512" name="Line 105"/>
            <p:cNvSpPr/>
            <p:nvPr/>
          </p:nvSpPr>
          <p:spPr>
            <a:xfrm>
              <a:off x="2976" y="3360"/>
              <a:ext cx="67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95338" name="Line 106"/>
          <p:cNvSpPr/>
          <p:nvPr/>
        </p:nvSpPr>
        <p:spPr>
          <a:xfrm>
            <a:off x="5791200" y="2842260"/>
            <a:ext cx="0" cy="4191000"/>
          </a:xfrm>
          <a:prstGeom prst="line">
            <a:avLst/>
          </a:prstGeom>
          <a:ln w="19050" cap="flat" cmpd="sng">
            <a:solidFill>
              <a:srgbClr val="00CC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31" name="Group 107"/>
          <p:cNvGrpSpPr/>
          <p:nvPr/>
        </p:nvGrpSpPr>
        <p:grpSpPr>
          <a:xfrm>
            <a:off x="5791200" y="3299460"/>
            <a:ext cx="990600" cy="3352800"/>
            <a:chOff x="3648" y="1248"/>
            <a:chExt cx="624" cy="2112"/>
          </a:xfrm>
        </p:grpSpPr>
        <p:sp>
          <p:nvSpPr>
            <p:cNvPr id="17515" name="Line 108"/>
            <p:cNvSpPr/>
            <p:nvPr/>
          </p:nvSpPr>
          <p:spPr>
            <a:xfrm>
              <a:off x="3648" y="1248"/>
              <a:ext cx="624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grpSp>
          <p:nvGrpSpPr>
            <p:cNvPr id="17516" name="Group 109"/>
            <p:cNvGrpSpPr/>
            <p:nvPr/>
          </p:nvGrpSpPr>
          <p:grpSpPr>
            <a:xfrm>
              <a:off x="3648" y="2400"/>
              <a:ext cx="624" cy="288"/>
              <a:chOff x="3648" y="2400"/>
              <a:chExt cx="624" cy="288"/>
            </a:xfrm>
          </p:grpSpPr>
          <p:sp>
            <p:nvSpPr>
              <p:cNvPr id="17517" name="Line 110"/>
              <p:cNvSpPr/>
              <p:nvPr/>
            </p:nvSpPr>
            <p:spPr>
              <a:xfrm>
                <a:off x="3648" y="2688"/>
                <a:ext cx="624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7518" name="Line 111"/>
              <p:cNvSpPr/>
              <p:nvPr/>
            </p:nvSpPr>
            <p:spPr>
              <a:xfrm>
                <a:off x="3648" y="2400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17519" name="Group 112"/>
            <p:cNvGrpSpPr/>
            <p:nvPr/>
          </p:nvGrpSpPr>
          <p:grpSpPr>
            <a:xfrm>
              <a:off x="3648" y="1872"/>
              <a:ext cx="624" cy="288"/>
              <a:chOff x="3648" y="1872"/>
              <a:chExt cx="672" cy="288"/>
            </a:xfrm>
          </p:grpSpPr>
          <p:sp>
            <p:nvSpPr>
              <p:cNvPr id="17520" name="Line 113"/>
              <p:cNvSpPr/>
              <p:nvPr/>
            </p:nvSpPr>
            <p:spPr>
              <a:xfrm>
                <a:off x="3648" y="1872"/>
                <a:ext cx="672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7521" name="Line 114"/>
              <p:cNvSpPr/>
              <p:nvPr/>
            </p:nvSpPr>
            <p:spPr>
              <a:xfrm>
                <a:off x="4320" y="1872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17522" name="Line 115"/>
            <p:cNvSpPr/>
            <p:nvPr/>
          </p:nvSpPr>
          <p:spPr>
            <a:xfrm>
              <a:off x="3648" y="3360"/>
              <a:ext cx="624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95268" name="Group 116"/>
          <p:cNvGrpSpPr/>
          <p:nvPr/>
        </p:nvGrpSpPr>
        <p:grpSpPr>
          <a:xfrm>
            <a:off x="6781800" y="3299460"/>
            <a:ext cx="1143000" cy="3352800"/>
            <a:chOff x="4272" y="1248"/>
            <a:chExt cx="720" cy="2112"/>
          </a:xfrm>
        </p:grpSpPr>
        <p:grpSp>
          <p:nvGrpSpPr>
            <p:cNvPr id="17524" name="Group 117"/>
            <p:cNvGrpSpPr/>
            <p:nvPr/>
          </p:nvGrpSpPr>
          <p:grpSpPr>
            <a:xfrm>
              <a:off x="4272" y="1248"/>
              <a:ext cx="672" cy="288"/>
              <a:chOff x="3648" y="1872"/>
              <a:chExt cx="672" cy="288"/>
            </a:xfrm>
          </p:grpSpPr>
          <p:sp>
            <p:nvSpPr>
              <p:cNvPr id="17525" name="Line 118"/>
              <p:cNvSpPr/>
              <p:nvPr/>
            </p:nvSpPr>
            <p:spPr>
              <a:xfrm>
                <a:off x="3648" y="1872"/>
                <a:ext cx="672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7526" name="Line 119"/>
              <p:cNvSpPr/>
              <p:nvPr/>
            </p:nvSpPr>
            <p:spPr>
              <a:xfrm>
                <a:off x="4320" y="1872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17527" name="Line 120"/>
            <p:cNvSpPr/>
            <p:nvPr/>
          </p:nvSpPr>
          <p:spPr>
            <a:xfrm>
              <a:off x="4272" y="2160"/>
              <a:ext cx="720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528" name="Line 121"/>
            <p:cNvSpPr/>
            <p:nvPr/>
          </p:nvSpPr>
          <p:spPr>
            <a:xfrm>
              <a:off x="4272" y="2688"/>
              <a:ext cx="67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grpSp>
          <p:nvGrpSpPr>
            <p:cNvPr id="17529" name="Group 122"/>
            <p:cNvGrpSpPr/>
            <p:nvPr/>
          </p:nvGrpSpPr>
          <p:grpSpPr>
            <a:xfrm>
              <a:off x="4272" y="3120"/>
              <a:ext cx="672" cy="240"/>
              <a:chOff x="2352" y="1872"/>
              <a:chExt cx="672" cy="240"/>
            </a:xfrm>
          </p:grpSpPr>
          <p:sp>
            <p:nvSpPr>
              <p:cNvPr id="17530" name="Line 123"/>
              <p:cNvSpPr/>
              <p:nvPr/>
            </p:nvSpPr>
            <p:spPr>
              <a:xfrm flipV="1">
                <a:off x="2352" y="1872"/>
                <a:ext cx="0" cy="24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7531" name="Line 124"/>
              <p:cNvSpPr/>
              <p:nvPr/>
            </p:nvSpPr>
            <p:spPr>
              <a:xfrm>
                <a:off x="2352" y="1872"/>
                <a:ext cx="672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</p:grpSp>
      <p:grpSp>
        <p:nvGrpSpPr>
          <p:cNvPr id="95271" name="Group 125"/>
          <p:cNvGrpSpPr/>
          <p:nvPr/>
        </p:nvGrpSpPr>
        <p:grpSpPr>
          <a:xfrm>
            <a:off x="7848600" y="3756660"/>
            <a:ext cx="533400" cy="2895600"/>
            <a:chOff x="4944" y="1536"/>
            <a:chExt cx="336" cy="1824"/>
          </a:xfrm>
        </p:grpSpPr>
        <p:sp>
          <p:nvSpPr>
            <p:cNvPr id="17533" name="Line 126"/>
            <p:cNvSpPr/>
            <p:nvPr/>
          </p:nvSpPr>
          <p:spPr>
            <a:xfrm>
              <a:off x="4944" y="1536"/>
              <a:ext cx="33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534" name="Line 127"/>
            <p:cNvSpPr/>
            <p:nvPr/>
          </p:nvSpPr>
          <p:spPr>
            <a:xfrm>
              <a:off x="4992" y="2160"/>
              <a:ext cx="28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535" name="Line 128"/>
            <p:cNvSpPr/>
            <p:nvPr/>
          </p:nvSpPr>
          <p:spPr>
            <a:xfrm>
              <a:off x="4944" y="2688"/>
              <a:ext cx="28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536" name="Line 129"/>
            <p:cNvSpPr/>
            <p:nvPr/>
          </p:nvSpPr>
          <p:spPr>
            <a:xfrm>
              <a:off x="4944" y="3120"/>
              <a:ext cx="0" cy="24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7537" name="Line 130"/>
            <p:cNvSpPr/>
            <p:nvPr/>
          </p:nvSpPr>
          <p:spPr>
            <a:xfrm>
              <a:off x="4944" y="3360"/>
              <a:ext cx="28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95363" name="Text Box 131"/>
          <p:cNvSpPr txBox="1"/>
          <p:nvPr/>
        </p:nvSpPr>
        <p:spPr>
          <a:xfrm>
            <a:off x="631825" y="1255395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时序图：</a:t>
            </a:r>
            <a:endParaRPr lang="zh-CN" altLang="en-US" sz="2800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93188" name="Object 4"/>
          <p:cNvGraphicFramePr/>
          <p:nvPr/>
        </p:nvGraphicFramePr>
        <p:xfrm>
          <a:off x="2205990" y="1199515"/>
          <a:ext cx="6727190" cy="476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2882900" imgH="228600" progId="Equation.3">
                  <p:embed/>
                </p:oleObj>
              </mc:Choice>
              <mc:Fallback>
                <p:oleObj name="" r:id="rId1" imgW="2882900" imgH="2286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05990" y="1199515"/>
                        <a:ext cx="6727190" cy="47688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00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1655" y="142240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同步时序逻辑电路的分析举例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9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9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9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1655" y="142240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同步时序逻辑电路的分析举例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4544060" y="1071880"/>
          <a:ext cx="4416425" cy="251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413250" imgH="2508250" progId="Paint.Picture">
                  <p:embed/>
                </p:oleObj>
              </mc:Choice>
              <mc:Fallback>
                <p:oleObj name="" r:id="rId1" imgW="4413250" imgH="25082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44060" y="1071880"/>
                        <a:ext cx="4416425" cy="2510155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6"/>
          <p:cNvGraphicFramePr/>
          <p:nvPr/>
        </p:nvGraphicFramePr>
        <p:xfrm>
          <a:off x="191770" y="1609725"/>
          <a:ext cx="4145280" cy="1721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943100" imgH="736600" progId="Equation.3">
                  <p:embed/>
                </p:oleObj>
              </mc:Choice>
              <mc:Fallback>
                <p:oleObj name="" r:id="rId3" imgW="1943100" imgH="7366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70" y="1609725"/>
                        <a:ext cx="4145280" cy="17214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Text Box 4"/>
          <p:cNvSpPr txBox="1"/>
          <p:nvPr/>
        </p:nvSpPr>
        <p:spPr>
          <a:xfrm>
            <a:off x="88900" y="4225925"/>
            <a:ext cx="37766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JK</a:t>
            </a:r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触发器的特性方程：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92165" name="Object 5"/>
          <p:cNvGraphicFramePr/>
          <p:nvPr/>
        </p:nvGraphicFramePr>
        <p:xfrm>
          <a:off x="3416300" y="4171315"/>
          <a:ext cx="2663190" cy="51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5" imgW="1182370" imgH="228600" progId="Equation.3">
                  <p:embed/>
                </p:oleObj>
              </mc:Choice>
              <mc:Fallback>
                <p:oleObj name="" r:id="rId5" imgW="1182370" imgH="2286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6300" y="4171315"/>
                        <a:ext cx="2663190" cy="51498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 cap="flat" cmpd="sng">
                        <a:solidFill>
                          <a:srgbClr val="FF00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99210" y="4889500"/>
            <a:ext cx="18599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得 </a:t>
            </a:r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状态方程：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graphicFrame>
        <p:nvGraphicFramePr>
          <p:cNvPr id="92167" name="Object 7"/>
          <p:cNvGraphicFramePr/>
          <p:nvPr/>
        </p:nvGraphicFramePr>
        <p:xfrm>
          <a:off x="3301683" y="5003165"/>
          <a:ext cx="5504815" cy="121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7" imgW="2298700" imgH="508000" progId="Equation.3">
                  <p:embed/>
                </p:oleObj>
              </mc:Choice>
              <mc:Fallback>
                <p:oleObj name="" r:id="rId7" imgW="2298700" imgH="50800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1683" y="5003165"/>
                        <a:ext cx="5504815" cy="121793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7" name="Text Box 11"/>
          <p:cNvSpPr txBox="1"/>
          <p:nvPr/>
        </p:nvSpPr>
        <p:spPr>
          <a:xfrm>
            <a:off x="375920" y="1005840"/>
            <a:ext cx="3846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驱动方程和输出方程</a:t>
            </a:r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：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11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1655" y="142240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同步时序逻辑电路的分析举例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392430" y="1910715"/>
          <a:ext cx="8359140" cy="476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588250" imgH="4292600" progId="Paint.Picture">
                  <p:embed/>
                </p:oleObj>
              </mc:Choice>
              <mc:Fallback>
                <p:oleObj name="" r:id="rId1" imgW="7588250" imgH="42926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2430" y="1910715"/>
                        <a:ext cx="8359140" cy="476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/>
          <p:nvPr/>
        </p:nvGraphicFramePr>
        <p:xfrm>
          <a:off x="684530" y="0"/>
          <a:ext cx="5307330" cy="1760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2298700" imgH="762000" progId="Equation.3">
                  <p:embed/>
                </p:oleObj>
              </mc:Choice>
              <mc:Fallback>
                <p:oleObj name="" r:id="rId3" imgW="2298700" imgH="76200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530" y="0"/>
                        <a:ext cx="5307330" cy="1760855"/>
                      </a:xfrm>
                      <a:prstGeom prst="rect">
                        <a:avLst/>
                      </a:prstGeom>
                      <a:gradFill>
                        <a:gsLst>
                          <a:gs pos="50000">
                            <a:srgbClr val="EDDADE"/>
                          </a:gs>
                          <a:gs pos="0">
                            <a:srgbClr val="F3E6E9"/>
                          </a:gs>
                          <a:gs pos="100000">
                            <a:srgbClr val="E6CDD3"/>
                          </a:gs>
                        </a:gsLst>
                        <a:lin scaled="1"/>
                      </a:gradFill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1299" name="Rectangle 3"/>
          <p:cNvSpPr/>
          <p:nvPr/>
        </p:nvSpPr>
        <p:spPr>
          <a:xfrm>
            <a:off x="2684780" y="3876675"/>
            <a:ext cx="43103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边沿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1300" name="Rectangle 4"/>
          <p:cNvSpPr/>
          <p:nvPr/>
        </p:nvSpPr>
        <p:spPr>
          <a:xfrm>
            <a:off x="2700655" y="2851150"/>
            <a:ext cx="34499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电平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endParaRPr lang="zh-CN" altLang="en-US" sz="32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1301" name="Rectangle 5"/>
          <p:cNvSpPr/>
          <p:nvPr/>
        </p:nvSpPr>
        <p:spPr>
          <a:xfrm>
            <a:off x="2709863" y="4938395"/>
            <a:ext cx="23247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脉冲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635635" y="118110"/>
            <a:ext cx="640778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8.1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890" y="1103630"/>
            <a:ext cx="81045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由于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电路结构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不同，触发器的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触发方式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不同，分为：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5521325" y="3876675"/>
            <a:ext cx="3364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上升沿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、下降沿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/>
      <p:bldP spid="311300" grpId="0"/>
      <p:bldP spid="311301" grpId="0"/>
      <p:bldP spid="3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对象 8"/>
          <p:cNvGraphicFramePr/>
          <p:nvPr/>
        </p:nvGraphicFramePr>
        <p:xfrm>
          <a:off x="1403985" y="2173605"/>
          <a:ext cx="7731760" cy="436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7588250" imgH="4292600" progId="Paint.Picture">
                  <p:embed/>
                </p:oleObj>
              </mc:Choice>
              <mc:Fallback>
                <p:oleObj name="" r:id="rId1" imgW="7588250" imgH="42926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03985" y="2173605"/>
                        <a:ext cx="7731760" cy="436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1655" y="142240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同步时序逻辑电路的分析举例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graphicFrame>
        <p:nvGraphicFramePr>
          <p:cNvPr id="7" name="对象 6"/>
          <p:cNvGraphicFramePr/>
          <p:nvPr/>
        </p:nvGraphicFramePr>
        <p:xfrm>
          <a:off x="644525" y="0"/>
          <a:ext cx="2643505" cy="217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2641600" imgH="2171700" progId="Paint.Picture">
                  <p:embed/>
                </p:oleObj>
              </mc:Choice>
              <mc:Fallback>
                <p:oleObj name="" r:id="rId3" imgW="2641600" imgH="217170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525" y="0"/>
                        <a:ext cx="2643505" cy="2173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985895" y="1099185"/>
            <a:ext cx="4340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不具有无效状态，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可以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自启动</a:t>
            </a:r>
            <a:endParaRPr lang="zh-CN" altLang="en-US" sz="2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1655" y="142240"/>
            <a:ext cx="72224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同步时序逻辑电路的分析举例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graphicFrame>
        <p:nvGraphicFramePr>
          <p:cNvPr id="7" name="对象 6"/>
          <p:cNvGraphicFramePr/>
          <p:nvPr/>
        </p:nvGraphicFramePr>
        <p:xfrm>
          <a:off x="446405" y="328295"/>
          <a:ext cx="2643505" cy="217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2641600" imgH="2171700" progId="Paint.Picture">
                  <p:embed/>
                </p:oleObj>
              </mc:Choice>
              <mc:Fallback>
                <p:oleObj name="" r:id="rId1" imgW="2641600" imgH="217170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405" y="328295"/>
                        <a:ext cx="2643505" cy="2173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4185920" y="911860"/>
          <a:ext cx="4732655" cy="303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4191000" imgH="2368550" progId="Paint.Picture">
                  <p:embed/>
                </p:oleObj>
              </mc:Choice>
              <mc:Fallback>
                <p:oleObj name="" r:id="rId3" imgW="4191000" imgH="23685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5920" y="911860"/>
                        <a:ext cx="4732655" cy="3034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231140" y="4875530"/>
          <a:ext cx="8436610" cy="128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10782300" imgH="1162050" progId="Paint.Picture">
                  <p:embed/>
                </p:oleObj>
              </mc:Choice>
              <mc:Fallback>
                <p:oleObj name="" r:id="rId5" imgW="10782300" imgH="116205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140" y="4875530"/>
                        <a:ext cx="8436610" cy="1287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/>
          <p:nvPr/>
        </p:nvGraphicFramePr>
        <p:xfrm>
          <a:off x="334010" y="2630170"/>
          <a:ext cx="3942715" cy="131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7" imgW="2298700" imgH="762000" progId="Equation.3">
                  <p:embed/>
                </p:oleObj>
              </mc:Choice>
              <mc:Fallback>
                <p:oleObj name="" r:id="rId7" imgW="2298700" imgH="76200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010" y="2630170"/>
                        <a:ext cx="3942715" cy="1316355"/>
                      </a:xfrm>
                      <a:prstGeom prst="rect">
                        <a:avLst/>
                      </a:prstGeom>
                      <a:gradFill>
                        <a:gsLst>
                          <a:gs pos="50000">
                            <a:srgbClr val="EDDADE"/>
                          </a:gs>
                          <a:gs pos="0">
                            <a:srgbClr val="F3E6E9"/>
                          </a:gs>
                          <a:gs pos="100000">
                            <a:srgbClr val="E6CDD3"/>
                          </a:gs>
                        </a:gsLst>
                        <a:lin scaled="1"/>
                      </a:gradFill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0" name="Rectangle 20"/>
          <p:cNvSpPr/>
          <p:nvPr/>
        </p:nvSpPr>
        <p:spPr>
          <a:xfrm>
            <a:off x="465138" y="1726883"/>
            <a:ext cx="838835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         </a:t>
            </a:r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时序电路设计又称电路的综合，它是时序电路分析的逆过程，即根据给定的逻辑功能要求，选择适当的逻辑器件，设计出符合要求的时序逻辑电路。与组合电路的设计类似，时序电路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可以采用触发器设计，但是比较复杂。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也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可以采用专门的中规模芯片设计。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635635" y="118110"/>
            <a:ext cx="688022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8.2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时序电路的分析与设计方法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651510" y="1050925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8.2.2 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时序电路的设计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1116648" y="4931093"/>
            <a:ext cx="2808288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2" charset="0"/>
                <a:ea typeface="黑体" panose="02010609060101010101" pitchFamily="2" charset="-122"/>
                <a:cs typeface="+mn-cs"/>
              </a:rPr>
              <a:t>  计数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2" charset="0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anose="020B0604030504040204" pitchFamily="2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4140835" y="4929505"/>
            <a:ext cx="360045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2" charset="0"/>
                <a:ea typeface="黑体" panose="02010609060101010101" pitchFamily="2" charset="-122"/>
                <a:cs typeface="+mn-cs"/>
              </a:rPr>
              <a:t>  移位寄存器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anose="020B0604030504040204" pitchFamily="2" charset="0"/>
              <a:ea typeface="黑体" panose="0201060906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2153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2154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361950" y="1182370"/>
            <a:ext cx="7865745" cy="706120"/>
          </a:xfrm>
        </p:spPr>
        <p:txBody>
          <a:bodyPr wrap="square" lIns="91440" tIns="45720" rIns="91440" bIns="45720" anchor="ctr"/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采用触发器设计时序逻辑电路，设计的一般过程为：</a:t>
            </a:r>
            <a:endParaRPr lang="zh-CN" altLang="en-US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4147" name="Rectangle 3"/>
          <p:cNvSpPr>
            <a:spLocks noGrp="1"/>
          </p:cNvSpPr>
          <p:nvPr>
            <p:ph idx="4294967295"/>
          </p:nvPr>
        </p:nvSpPr>
        <p:spPr>
          <a:xfrm>
            <a:off x="358775" y="2065020"/>
            <a:ext cx="8228330" cy="4759325"/>
          </a:xfrm>
        </p:spPr>
        <p:txBody>
          <a:bodyPr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）由给定的逻辑功能求出原始状态图；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）状态化简；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）状态编码；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）选择触发器的类型及个数；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）求电路的输出方程及各触发器的驱动方程；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）画逻辑电路并检查自启动能力。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8.2.2 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时序电路的设计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4147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4147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4147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charRg st="2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4147">
                                            <p:txEl>
                                              <p:charRg st="2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4147">
                                            <p:txEl>
                                              <p:charRg st="2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4147">
                                            <p:txEl>
                                              <p:charRg st="2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charRg st="29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4147">
                                            <p:txEl>
                                              <p:charRg st="29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4147">
                                            <p:txEl>
                                              <p:charRg st="29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4147">
                                            <p:txEl>
                                              <p:charRg st="29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charRg st="38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4147">
                                            <p:txEl>
                                              <p:charRg st="38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4147">
                                            <p:txEl>
                                              <p:charRg st="38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4147">
                                            <p:txEl>
                                              <p:charRg st="38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charRg st="5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4147">
                                            <p:txEl>
                                              <p:charRg st="5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4147">
                                            <p:txEl>
                                              <p:charRg st="5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4147">
                                            <p:txEl>
                                              <p:charRg st="5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charRg st="7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4147">
                                            <p:txEl>
                                              <p:charRg st="7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4147">
                                            <p:txEl>
                                              <p:charRg st="7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4147">
                                            <p:txEl>
                                              <p:charRg st="7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9203" name="Freeform 3"/>
          <p:cNvSpPr/>
          <p:nvPr/>
        </p:nvSpPr>
        <p:spPr>
          <a:xfrm>
            <a:off x="1331913" y="2420938"/>
            <a:ext cx="2246312" cy="5603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4317" h="294">
                <a:moveTo>
                  <a:pt x="0" y="294"/>
                </a:moveTo>
                <a:lnTo>
                  <a:pt x="332" y="294"/>
                </a:lnTo>
                <a:lnTo>
                  <a:pt x="332" y="0"/>
                </a:lnTo>
                <a:lnTo>
                  <a:pt x="664" y="0"/>
                </a:lnTo>
                <a:lnTo>
                  <a:pt x="664" y="294"/>
                </a:lnTo>
                <a:lnTo>
                  <a:pt x="996" y="294"/>
                </a:lnTo>
                <a:lnTo>
                  <a:pt x="996" y="0"/>
                </a:lnTo>
                <a:lnTo>
                  <a:pt x="1328" y="0"/>
                </a:lnTo>
                <a:lnTo>
                  <a:pt x="1328" y="294"/>
                </a:lnTo>
                <a:lnTo>
                  <a:pt x="1660" y="294"/>
                </a:lnTo>
                <a:lnTo>
                  <a:pt x="1660" y="0"/>
                </a:lnTo>
                <a:lnTo>
                  <a:pt x="1992" y="0"/>
                </a:lnTo>
                <a:lnTo>
                  <a:pt x="1992" y="294"/>
                </a:lnTo>
                <a:lnTo>
                  <a:pt x="2324" y="294"/>
                </a:lnTo>
                <a:lnTo>
                  <a:pt x="2324" y="0"/>
                </a:lnTo>
                <a:lnTo>
                  <a:pt x="2656" y="0"/>
                </a:lnTo>
                <a:lnTo>
                  <a:pt x="2656" y="294"/>
                </a:lnTo>
                <a:lnTo>
                  <a:pt x="2988" y="294"/>
                </a:lnTo>
                <a:lnTo>
                  <a:pt x="2988" y="0"/>
                </a:lnTo>
                <a:lnTo>
                  <a:pt x="3320" y="0"/>
                </a:lnTo>
                <a:lnTo>
                  <a:pt x="3320" y="294"/>
                </a:lnTo>
                <a:lnTo>
                  <a:pt x="3653" y="294"/>
                </a:lnTo>
                <a:lnTo>
                  <a:pt x="3653" y="0"/>
                </a:lnTo>
                <a:lnTo>
                  <a:pt x="3985" y="0"/>
                </a:lnTo>
                <a:lnTo>
                  <a:pt x="3985" y="294"/>
                </a:lnTo>
                <a:lnTo>
                  <a:pt x="4317" y="294"/>
                </a:ln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285875" y="4941888"/>
            <a:ext cx="5014913" cy="649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469900" marR="0" lvl="0" indent="-469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要点：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计数器的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进制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模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2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929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232025" y="1952625"/>
            <a:ext cx="3886200" cy="2520950"/>
            <a:chOff x="1043" y="1049"/>
            <a:chExt cx="2448" cy="1588"/>
          </a:xfrm>
        </p:grpSpPr>
        <p:grpSp>
          <p:nvGrpSpPr>
            <p:cNvPr id="11269" name="Group 6"/>
            <p:cNvGrpSpPr/>
            <p:nvPr/>
          </p:nvGrpSpPr>
          <p:grpSpPr>
            <a:xfrm>
              <a:off x="1995" y="1049"/>
              <a:ext cx="1089" cy="1588"/>
              <a:chOff x="1655" y="1797"/>
              <a:chExt cx="1089" cy="1588"/>
            </a:xfrm>
          </p:grpSpPr>
          <p:sp>
            <p:nvSpPr>
              <p:cNvPr id="11270" name="Rectangle 7"/>
              <p:cNvSpPr/>
              <p:nvPr/>
            </p:nvSpPr>
            <p:spPr>
              <a:xfrm>
                <a:off x="1655" y="1797"/>
                <a:ext cx="1089" cy="1588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1" name="Text Box 8"/>
              <p:cNvSpPr txBox="1"/>
              <p:nvPr/>
            </p:nvSpPr>
            <p:spPr>
              <a:xfrm>
                <a:off x="2018" y="2115"/>
                <a:ext cx="454" cy="97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CC33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计数器</a:t>
                </a:r>
                <a:endParaRPr lang="zh-CN" altLang="en-US" sz="3200" dirty="0">
                  <a:solidFill>
                    <a:srgbClr val="CC33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11272" name="Group 9"/>
            <p:cNvGrpSpPr/>
            <p:nvPr/>
          </p:nvGrpSpPr>
          <p:grpSpPr>
            <a:xfrm>
              <a:off x="1043" y="1797"/>
              <a:ext cx="930" cy="269"/>
              <a:chOff x="1043" y="1797"/>
              <a:chExt cx="930" cy="269"/>
            </a:xfrm>
          </p:grpSpPr>
          <p:sp>
            <p:nvSpPr>
              <p:cNvPr id="11273" name="Rectangle 10"/>
              <p:cNvSpPr/>
              <p:nvPr/>
            </p:nvSpPr>
            <p:spPr>
              <a:xfrm>
                <a:off x="1043" y="1797"/>
                <a:ext cx="28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 algn="just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None/>
                </a:pPr>
                <a:r>
                  <a:rPr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CP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274" name="Line 11"/>
              <p:cNvSpPr/>
              <p:nvPr/>
            </p:nvSpPr>
            <p:spPr>
              <a:xfrm>
                <a:off x="1406" y="1888"/>
                <a:ext cx="56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11275" name="Group 12"/>
            <p:cNvGrpSpPr/>
            <p:nvPr/>
          </p:nvGrpSpPr>
          <p:grpSpPr>
            <a:xfrm>
              <a:off x="3083" y="1389"/>
              <a:ext cx="408" cy="640"/>
              <a:chOff x="3083" y="1389"/>
              <a:chExt cx="408" cy="640"/>
            </a:xfrm>
          </p:grpSpPr>
          <p:sp>
            <p:nvSpPr>
              <p:cNvPr id="11276" name="Line 13"/>
              <p:cNvSpPr/>
              <p:nvPr/>
            </p:nvSpPr>
            <p:spPr>
              <a:xfrm>
                <a:off x="3083" y="1389"/>
                <a:ext cx="40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1277" name="Line 14"/>
              <p:cNvSpPr/>
              <p:nvPr/>
            </p:nvSpPr>
            <p:spPr>
              <a:xfrm>
                <a:off x="3083" y="1525"/>
                <a:ext cx="40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1278" name="Freeform 15"/>
              <p:cNvSpPr/>
              <p:nvPr/>
            </p:nvSpPr>
            <p:spPr>
              <a:xfrm>
                <a:off x="3265" y="1570"/>
                <a:ext cx="2" cy="4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59"/>
                  </a:cxn>
                </a:cxnLst>
                <a:pathLst>
                  <a:path w="2" h="459">
                    <a:moveTo>
                      <a:pt x="0" y="0"/>
                    </a:moveTo>
                    <a:lnTo>
                      <a:pt x="2" y="459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79" name="Line 16"/>
              <p:cNvSpPr/>
              <p:nvPr/>
            </p:nvSpPr>
            <p:spPr>
              <a:xfrm>
                <a:off x="3083" y="2024"/>
                <a:ext cx="40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</p:grpSp>
      <p:grpSp>
        <p:nvGrpSpPr>
          <p:cNvPr id="6" name="Group 17"/>
          <p:cNvGrpSpPr/>
          <p:nvPr/>
        </p:nvGrpSpPr>
        <p:grpSpPr>
          <a:xfrm>
            <a:off x="6192838" y="2311400"/>
            <a:ext cx="611187" cy="1379538"/>
            <a:chOff x="3492" y="1169"/>
            <a:chExt cx="408" cy="1052"/>
          </a:xfrm>
        </p:grpSpPr>
        <p:sp>
          <p:nvSpPr>
            <p:cNvPr id="11281" name="Text Box 18"/>
            <p:cNvSpPr txBox="1"/>
            <p:nvPr/>
          </p:nvSpPr>
          <p:spPr>
            <a:xfrm>
              <a:off x="3492" y="1169"/>
              <a:ext cx="408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3333CC"/>
                  </a:solidFill>
                  <a:latin typeface="Times New Roman" panose="02020603050405020304" pitchFamily="18" charset="0"/>
                  <a:ea typeface="方正舒体" panose="02010601030101010101" pitchFamily="2" charset="-122"/>
                </a:rPr>
                <a:t>Q</a:t>
              </a:r>
              <a:r>
                <a:rPr lang="en-US" altLang="zh-CN" sz="2400" baseline="-25000" dirty="0">
                  <a:solidFill>
                    <a:srgbClr val="3333CC"/>
                  </a:solidFill>
                  <a:latin typeface="Times New Roman" panose="02020603050405020304" pitchFamily="18" charset="0"/>
                  <a:ea typeface="方正舒体" panose="02010601030101010101" pitchFamily="2" charset="-122"/>
                </a:rPr>
                <a:t>0</a:t>
              </a:r>
              <a:endParaRPr lang="en-US" altLang="zh-CN" sz="2400" baseline="-25000" dirty="0">
                <a:solidFill>
                  <a:srgbClr val="3333CC"/>
                </a:solidFill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11282" name="Line 19"/>
            <p:cNvSpPr/>
            <p:nvPr/>
          </p:nvSpPr>
          <p:spPr>
            <a:xfrm>
              <a:off x="3628" y="1570"/>
              <a:ext cx="0" cy="3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1283" name="Text Box 20"/>
            <p:cNvSpPr txBox="1"/>
            <p:nvPr/>
          </p:nvSpPr>
          <p:spPr>
            <a:xfrm>
              <a:off x="3492" y="1872"/>
              <a:ext cx="408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3333CC"/>
                  </a:solidFill>
                  <a:latin typeface="Times New Roman" panose="02020603050405020304" pitchFamily="18" charset="0"/>
                  <a:ea typeface="方正舒体" panose="02010601030101010101" pitchFamily="2" charset="-122"/>
                </a:rPr>
                <a:t>Q</a:t>
              </a:r>
              <a:r>
                <a:rPr lang="en-US" altLang="zh-CN" sz="2400" baseline="-25000" dirty="0">
                  <a:solidFill>
                    <a:srgbClr val="3333CC"/>
                  </a:solidFill>
                  <a:latin typeface="Times New Roman" panose="02020603050405020304" pitchFamily="18" charset="0"/>
                  <a:ea typeface="方正舒体" panose="02010601030101010101" pitchFamily="2" charset="-122"/>
                </a:rPr>
                <a:t>n</a:t>
              </a:r>
              <a:endParaRPr lang="en-US" altLang="zh-CN" sz="2400" baseline="-25000" dirty="0">
                <a:solidFill>
                  <a:srgbClr val="3333CC"/>
                </a:solidFill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</p:grpSp>
      <p:sp>
        <p:nvSpPr>
          <p:cNvPr id="9217" name="Rectangle 2"/>
          <p:cNvSpPr/>
          <p:nvPr/>
        </p:nvSpPr>
        <p:spPr>
          <a:xfrm>
            <a:off x="635635" y="118110"/>
            <a:ext cx="688022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8.3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计数器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ldLvl="0" animBg="1"/>
      <p:bldP spid="179204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572135" y="1002983"/>
            <a:ext cx="4603750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计数器一般概念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28625" y="3289300"/>
            <a:ext cx="4303713" cy="1294317"/>
            <a:chOff x="232" y="1291"/>
            <a:chExt cx="2711" cy="912"/>
          </a:xfrm>
        </p:grpSpPr>
        <p:sp>
          <p:nvSpPr>
            <p:cNvPr id="12291" name="AutoShape 4"/>
            <p:cNvSpPr/>
            <p:nvPr/>
          </p:nvSpPr>
          <p:spPr>
            <a:xfrm>
              <a:off x="1212" y="1464"/>
              <a:ext cx="324" cy="612"/>
            </a:xfrm>
            <a:prstGeom prst="leftBrace">
              <a:avLst>
                <a:gd name="adj1" fmla="val 15714"/>
                <a:gd name="adj2" fmla="val 52616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292" name="Rectangle 5"/>
            <p:cNvSpPr/>
            <p:nvPr/>
          </p:nvSpPr>
          <p:spPr>
            <a:xfrm>
              <a:off x="232" y="1593"/>
              <a:ext cx="883" cy="32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计数体制</a:t>
              </a:r>
              <a:endPara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293" name="Rectangle 6"/>
            <p:cNvSpPr/>
            <p:nvPr/>
          </p:nvSpPr>
          <p:spPr>
            <a:xfrm>
              <a:off x="1510" y="1291"/>
              <a:ext cx="1267" cy="32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2" charset="-122"/>
                </a:rPr>
                <a:t>二进制计数器</a:t>
              </a:r>
              <a:endParaRPr lang="zh-CN" altLang="en-US" sz="24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294" name="Rectangle 7"/>
            <p:cNvSpPr/>
            <p:nvPr/>
          </p:nvSpPr>
          <p:spPr>
            <a:xfrm>
              <a:off x="1484" y="1879"/>
              <a:ext cx="1459" cy="32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2" charset="-122"/>
                </a:rPr>
                <a:t>非二进制计数器</a:t>
              </a:r>
              <a:endPara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428652" y="4718169"/>
            <a:ext cx="4129233" cy="1969754"/>
            <a:chOff x="182" y="2567"/>
            <a:chExt cx="2369" cy="1435"/>
          </a:xfrm>
        </p:grpSpPr>
        <p:sp>
          <p:nvSpPr>
            <p:cNvPr id="12296" name="Rectangle 9"/>
            <p:cNvSpPr/>
            <p:nvPr/>
          </p:nvSpPr>
          <p:spPr>
            <a:xfrm>
              <a:off x="182" y="3087"/>
              <a:ext cx="1016" cy="335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>
              <a:spAutoFit/>
            </a:bodyPr>
            <a:p>
              <a:r>
                <a:rPr lang="zh-CN" altLang="en-US" sz="2400" dirty="0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增减趋势</a:t>
              </a:r>
              <a:endPara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297" name="Rectangle 10"/>
            <p:cNvSpPr/>
            <p:nvPr/>
          </p:nvSpPr>
          <p:spPr>
            <a:xfrm>
              <a:off x="1548" y="2567"/>
              <a:ext cx="979" cy="3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2" charset="-122"/>
                </a:rPr>
                <a:t>加法计数器</a:t>
              </a:r>
              <a:endParaRPr lang="zh-CN" altLang="en-US" sz="24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298" name="Rectangle 11"/>
            <p:cNvSpPr/>
            <p:nvPr/>
          </p:nvSpPr>
          <p:spPr>
            <a:xfrm>
              <a:off x="1572" y="3103"/>
              <a:ext cx="979" cy="3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2" charset="-122"/>
                </a:rPr>
                <a:t>减法计数器</a:t>
              </a:r>
              <a:endParaRPr lang="zh-CN" altLang="en-US" sz="24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299" name="Rectangle 12"/>
            <p:cNvSpPr/>
            <p:nvPr/>
          </p:nvSpPr>
          <p:spPr>
            <a:xfrm>
              <a:off x="1548" y="3667"/>
              <a:ext cx="979" cy="3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2" charset="-122"/>
                </a:rPr>
                <a:t>可逆计数器</a:t>
              </a:r>
              <a:endParaRPr lang="zh-CN" altLang="en-US" sz="24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300" name="AutoShape 13"/>
            <p:cNvSpPr/>
            <p:nvPr/>
          </p:nvSpPr>
          <p:spPr>
            <a:xfrm>
              <a:off x="1084" y="2728"/>
              <a:ext cx="504" cy="1140"/>
            </a:xfrm>
            <a:prstGeom prst="leftBrace">
              <a:avLst>
                <a:gd name="adj1" fmla="val 18817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4850801" y="4718050"/>
            <a:ext cx="4088001" cy="1875351"/>
            <a:chOff x="3093" y="1663"/>
            <a:chExt cx="2353" cy="1718"/>
          </a:xfrm>
        </p:grpSpPr>
        <p:sp>
          <p:nvSpPr>
            <p:cNvPr id="12302" name="Rectangle 15"/>
            <p:cNvSpPr/>
            <p:nvPr/>
          </p:nvSpPr>
          <p:spPr>
            <a:xfrm>
              <a:off x="3093" y="2162"/>
              <a:ext cx="791" cy="760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>
              <a:spAutoFit/>
            </a:bodyPr>
            <a:p>
              <a:r>
                <a:rPr lang="zh-CN" altLang="en-US" sz="2400" dirty="0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脉冲输</a:t>
              </a:r>
              <a:endPara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  <a:p>
              <a:r>
                <a:rPr lang="zh-CN" altLang="en-US" sz="2400" dirty="0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入方式</a:t>
              </a:r>
              <a:endPara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303" name="Rectangle 16"/>
            <p:cNvSpPr/>
            <p:nvPr/>
          </p:nvSpPr>
          <p:spPr>
            <a:xfrm>
              <a:off x="4176" y="1663"/>
              <a:ext cx="982" cy="42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2" charset="-122"/>
                </a:rPr>
                <a:t>同步计数器</a:t>
              </a:r>
              <a:endParaRPr lang="zh-CN" altLang="en-US" sz="24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304" name="Rectangle 17"/>
            <p:cNvSpPr/>
            <p:nvPr/>
          </p:nvSpPr>
          <p:spPr>
            <a:xfrm>
              <a:off x="4205" y="2959"/>
              <a:ext cx="1241" cy="422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>
              <a:spAutoFit/>
            </a:bodyPr>
            <a:p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2" charset="-122"/>
                </a:rPr>
                <a:t>异步计数器</a:t>
              </a:r>
              <a:endParaRPr lang="zh-CN" altLang="en-US" sz="24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305" name="AutoShape 18"/>
            <p:cNvSpPr/>
            <p:nvPr/>
          </p:nvSpPr>
          <p:spPr>
            <a:xfrm>
              <a:off x="3884" y="1880"/>
              <a:ext cx="336" cy="1260"/>
            </a:xfrm>
            <a:prstGeom prst="leftBrace">
              <a:avLst>
                <a:gd name="adj1" fmla="val 31250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71500" y="2861945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二、分类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1500" y="1573530"/>
            <a:ext cx="836676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一、功能：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对输入时钟脉冲个数进行计数以实现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数字测量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运算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和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控制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。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635635" y="118110"/>
            <a:ext cx="688022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8.2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计数器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26" name="Rectangle 2"/>
          <p:cNvSpPr/>
          <p:nvPr/>
        </p:nvSpPr>
        <p:spPr>
          <a:xfrm>
            <a:off x="4319588" y="4400233"/>
            <a:ext cx="2844800" cy="583565"/>
          </a:xfrm>
          <a:prstGeom prst="rect">
            <a:avLst/>
          </a:prstGeom>
          <a:noFill/>
          <a:ln w="762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60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进制计数器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0227" name="Line 3"/>
          <p:cNvSpPr/>
          <p:nvPr/>
        </p:nvSpPr>
        <p:spPr>
          <a:xfrm flipV="1">
            <a:off x="3671888" y="3608070"/>
            <a:ext cx="0" cy="1908175"/>
          </a:xfrm>
          <a:prstGeom prst="line">
            <a:avLst/>
          </a:prstGeom>
          <a:ln w="76200" cap="flat" cmpd="sng">
            <a:solidFill>
              <a:srgbClr val="00A200"/>
            </a:solidFill>
            <a:prstDash val="solid"/>
            <a:round/>
            <a:headEnd type="none" w="med" len="med"/>
            <a:tailEnd type="triangle" w="lg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0228" name="Line 4"/>
          <p:cNvSpPr/>
          <p:nvPr/>
        </p:nvSpPr>
        <p:spPr>
          <a:xfrm>
            <a:off x="3635375" y="5552758"/>
            <a:ext cx="1981200" cy="0"/>
          </a:xfrm>
          <a:prstGeom prst="line">
            <a:avLst/>
          </a:prstGeom>
          <a:ln w="76200" cap="flat" cmpd="sng">
            <a:solidFill>
              <a:srgbClr val="00A2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0229" name="Line 5"/>
          <p:cNvSpPr/>
          <p:nvPr/>
        </p:nvSpPr>
        <p:spPr>
          <a:xfrm flipH="1">
            <a:off x="5616575" y="5084445"/>
            <a:ext cx="1588" cy="503238"/>
          </a:xfrm>
          <a:prstGeom prst="line">
            <a:avLst/>
          </a:prstGeom>
          <a:ln w="76200" cap="flat" cmpd="sng">
            <a:solidFill>
              <a:srgbClr val="00A2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684213" y="1123633"/>
            <a:ext cx="4602163" cy="534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三、计数器的应用举例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2555875" y="2276158"/>
            <a:ext cx="4103688" cy="1296988"/>
          </a:xfrm>
          <a:prstGeom prst="rect">
            <a:avLst/>
          </a:prstGeom>
          <a:solidFill>
            <a:srgbClr val="FFFFCC"/>
          </a:solidFill>
          <a:ln w="76200" algn="ctr">
            <a:solidFill>
              <a:srgbClr val="3399FF"/>
            </a:solidFill>
            <a:miter lim="800000"/>
          </a:ln>
          <a:effectLst>
            <a:outerShdw dist="117088" dir="19163922" algn="ctr" rotWithShape="0">
              <a:srgbClr val="808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14 : 30</a:t>
            </a:r>
            <a:endParaRPr kumimoji="1" lang="en-US" altLang="zh-CN" sz="6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80232" name="Line 8"/>
          <p:cNvSpPr/>
          <p:nvPr/>
        </p:nvSpPr>
        <p:spPr>
          <a:xfrm>
            <a:off x="5580063" y="3608070"/>
            <a:ext cx="0" cy="755650"/>
          </a:xfrm>
          <a:prstGeom prst="line">
            <a:avLst/>
          </a:prstGeom>
          <a:ln w="76200" cap="flat" cmpd="sng">
            <a:solidFill>
              <a:srgbClr val="00A200"/>
            </a:solidFill>
            <a:prstDash val="solid"/>
            <a:round/>
            <a:headEnd type="none" w="med" len="med"/>
            <a:tailEnd type="triangle" w="lg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428625" y="141923"/>
            <a:ext cx="4603750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计数器一般概念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bldLvl="0" animBg="1"/>
      <p:bldP spid="180231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8.3.2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触发器组成计数器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198384" y="1630998"/>
            <a:ext cx="4958671" cy="2570163"/>
            <a:chOff x="2896" y="1708"/>
            <a:chExt cx="2854" cy="1619"/>
          </a:xfrm>
        </p:grpSpPr>
        <p:sp>
          <p:nvSpPr>
            <p:cNvPr id="14339" name="Rectangle 15"/>
            <p:cNvSpPr/>
            <p:nvPr/>
          </p:nvSpPr>
          <p:spPr>
            <a:xfrm>
              <a:off x="2896" y="2281"/>
              <a:ext cx="939" cy="67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dirty="0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脉冲输</a:t>
              </a:r>
              <a:endParaRPr lang="zh-CN" altLang="en-US" sz="32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  <a:p>
              <a:r>
                <a:rPr lang="zh-CN" altLang="en-US" sz="3200" dirty="0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入方式</a:t>
              </a:r>
              <a:endParaRPr lang="zh-CN" altLang="en-US" sz="32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4340" name="Rectangle 16"/>
            <p:cNvSpPr/>
            <p:nvPr/>
          </p:nvSpPr>
          <p:spPr>
            <a:xfrm>
              <a:off x="4217" y="1708"/>
              <a:ext cx="1275" cy="36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dirty="0">
                  <a:latin typeface="Arial" panose="020B0604020202020204" pitchFamily="34" charset="0"/>
                  <a:ea typeface="黑体" panose="02010609060101010101" pitchFamily="2" charset="-122"/>
                </a:rPr>
                <a:t>同步计数器</a:t>
              </a:r>
              <a:endParaRPr lang="zh-CN" altLang="en-US" sz="32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4341" name="Rectangle 17"/>
            <p:cNvSpPr/>
            <p:nvPr/>
          </p:nvSpPr>
          <p:spPr>
            <a:xfrm>
              <a:off x="4205" y="2959"/>
              <a:ext cx="1545" cy="36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dirty="0">
                  <a:latin typeface="Arial" panose="020B0604020202020204" pitchFamily="34" charset="0"/>
                  <a:ea typeface="黑体" panose="02010609060101010101" pitchFamily="2" charset="-122"/>
                </a:rPr>
                <a:t>异步计数器</a:t>
              </a:r>
              <a:endParaRPr lang="zh-CN" altLang="en-US" sz="32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4342" name="AutoShape 18"/>
            <p:cNvSpPr/>
            <p:nvPr/>
          </p:nvSpPr>
          <p:spPr>
            <a:xfrm>
              <a:off x="3884" y="1880"/>
              <a:ext cx="336" cy="1260"/>
            </a:xfrm>
            <a:prstGeom prst="leftBrace">
              <a:avLst>
                <a:gd name="adj1" fmla="val 31250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500063" y="859155"/>
            <a:ext cx="7105650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异步二进制加法计数器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5362" name="Rectangle 3"/>
          <p:cNvSpPr/>
          <p:nvPr/>
        </p:nvSpPr>
        <p:spPr>
          <a:xfrm>
            <a:off x="0" y="2880043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3" name="Rectangle 4"/>
          <p:cNvSpPr/>
          <p:nvPr/>
        </p:nvSpPr>
        <p:spPr>
          <a:xfrm>
            <a:off x="0" y="2856230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4" name="Rectangle 5"/>
          <p:cNvSpPr/>
          <p:nvPr/>
        </p:nvSpPr>
        <p:spPr>
          <a:xfrm>
            <a:off x="0" y="2827655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5" name="Rectangle 106"/>
          <p:cNvSpPr/>
          <p:nvPr/>
        </p:nvSpPr>
        <p:spPr>
          <a:xfrm>
            <a:off x="0" y="313721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929" name="Object 105"/>
          <p:cNvGraphicFramePr/>
          <p:nvPr/>
        </p:nvGraphicFramePr>
        <p:xfrm>
          <a:off x="428625" y="1572895"/>
          <a:ext cx="80645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4293870" imgH="1057910" progId="Visio.Drawing.11">
                  <p:embed/>
                </p:oleObj>
              </mc:Choice>
              <mc:Fallback>
                <p:oleObj name="" r:id="rId1" imgW="4293870" imgH="1057910" progId="Visio.Drawing.11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8625" y="1572895"/>
                        <a:ext cx="8064500" cy="1978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32" name="Rectangle 108"/>
          <p:cNvSpPr/>
          <p:nvPr/>
        </p:nvSpPr>
        <p:spPr>
          <a:xfrm>
            <a:off x="258445" y="3474720"/>
            <a:ext cx="53136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由三个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JK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触发器组成，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J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K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端悬空，都处于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J</a:t>
            </a:r>
            <a:r>
              <a:rPr lang="zh-C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K=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的计数工作状态。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8.3.2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触发器组成计数器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Rectangle 108"/>
          <p:cNvSpPr/>
          <p:nvPr/>
        </p:nvSpPr>
        <p:spPr>
          <a:xfrm>
            <a:off x="253365" y="4684395"/>
            <a:ext cx="51866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计数输入脉冲由触发器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F</a:t>
            </a:r>
            <a:r>
              <a:rPr lang="en-US" altLang="zh-CN" sz="240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的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端输入，低位触发器的输出端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与相邻高位触发器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端相连接。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36235" y="3945890"/>
            <a:ext cx="3571240" cy="3229610"/>
            <a:chOff x="8776" y="5936"/>
            <a:chExt cx="5624" cy="5086"/>
          </a:xfrm>
        </p:grpSpPr>
        <p:grpSp>
          <p:nvGrpSpPr>
            <p:cNvPr id="3" name="组合 2"/>
            <p:cNvGrpSpPr/>
            <p:nvPr/>
          </p:nvGrpSpPr>
          <p:grpSpPr>
            <a:xfrm>
              <a:off x="8776" y="5936"/>
              <a:ext cx="5624" cy="5087"/>
              <a:chOff x="7874" y="2"/>
              <a:chExt cx="5624" cy="5087"/>
            </a:xfrm>
          </p:grpSpPr>
          <p:sp>
            <p:nvSpPr>
              <p:cNvPr id="4" name="Rectangle 9"/>
              <p:cNvSpPr/>
              <p:nvPr/>
            </p:nvSpPr>
            <p:spPr>
              <a:xfrm>
                <a:off x="7874" y="2"/>
                <a:ext cx="5624" cy="4195"/>
              </a:xfrm>
              <a:prstGeom prst="rect">
                <a:avLst/>
              </a:prstGeom>
              <a:solidFill>
                <a:srgbClr val="FDE0E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" name="Text Box 10"/>
              <p:cNvSpPr txBox="1"/>
              <p:nvPr/>
            </p:nvSpPr>
            <p:spPr>
              <a:xfrm>
                <a:off x="8330" y="2"/>
                <a:ext cx="5167" cy="50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   K   CP    Q </a:t>
                </a:r>
                <a:r>
                  <a:rPr lang="en-US" altLang="zh-CN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n+1</a:t>
                </a:r>
                <a:r>
                  <a:rPr lang="en-US" altLang="zh-CN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说明</a:t>
                </a:r>
                <a:endParaRPr lang="zh-CN" altLang="en-US" sz="2400" b="1" baseline="-25000" dirty="0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0             Q </a:t>
                </a:r>
                <a:r>
                  <a:rPr lang="en-US" altLang="zh-CN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保持</a:t>
                </a:r>
                <a:endPara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0     1              0    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清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0</a:t>
                </a:r>
                <a:endParaRPr lang="en-US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1     0              1    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置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endParaRPr lang="en-US" altLang="zh-CN" sz="2400" b="1" dirty="0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  1             Q </a:t>
                </a:r>
                <a:r>
                  <a:rPr lang="en-US" altLang="zh-CN" sz="24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翻转</a:t>
                </a:r>
                <a:endParaRPr lang="zh-CN" altLang="en-US" sz="2400" b="1" dirty="0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endParaRPr lang="zh-CN" altLang="en-US" sz="2400" b="1" baseline="-25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" name="Line 16"/>
              <p:cNvSpPr/>
              <p:nvPr/>
            </p:nvSpPr>
            <p:spPr>
              <a:xfrm>
                <a:off x="10348" y="3680"/>
                <a:ext cx="0" cy="51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" name="Line 17"/>
              <p:cNvSpPr/>
              <p:nvPr/>
            </p:nvSpPr>
            <p:spPr>
              <a:xfrm>
                <a:off x="10438" y="2863"/>
                <a:ext cx="0" cy="51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" name="Line 18"/>
              <p:cNvSpPr/>
              <p:nvPr/>
            </p:nvSpPr>
            <p:spPr>
              <a:xfrm>
                <a:off x="10420" y="1938"/>
                <a:ext cx="0" cy="51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" name="Line 19"/>
              <p:cNvSpPr/>
              <p:nvPr/>
            </p:nvSpPr>
            <p:spPr>
              <a:xfrm>
                <a:off x="10440" y="1075"/>
                <a:ext cx="0" cy="51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" name="Line 12"/>
            <p:cNvSpPr/>
            <p:nvPr/>
          </p:nvSpPr>
          <p:spPr>
            <a:xfrm>
              <a:off x="11978" y="9411"/>
              <a:ext cx="43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8" name="Object 23"/>
          <p:cNvGraphicFramePr/>
          <p:nvPr/>
        </p:nvGraphicFramePr>
        <p:xfrm>
          <a:off x="5565775" y="966470"/>
          <a:ext cx="344106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3" imgW="1156970" imgH="228600" progId="Equation.3">
                  <p:embed/>
                </p:oleObj>
              </mc:Choice>
              <mc:Fallback>
                <p:oleObj name="" r:id="rId3" imgW="115697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5775" y="966470"/>
                        <a:ext cx="3441065" cy="606425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5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5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5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bldLvl="0" animBg="1"/>
      <p:bldP spid="205932" grpId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4"/>
          <p:cNvSpPr/>
          <p:nvPr/>
        </p:nvSpPr>
        <p:spPr>
          <a:xfrm>
            <a:off x="1692275" y="328613"/>
            <a:ext cx="5329238" cy="1076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各触发器的状态表</a:t>
            </a:r>
            <a:endParaRPr lang="zh-CN" altLang="en-US" sz="3200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endParaRPr lang="en-US" altLang="zh-CN" sz="3200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08151" name="Group 27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42988" y="1989138"/>
          <a:ext cx="5902325" cy="4454525"/>
        </p:xfrm>
        <a:graphic>
          <a:graphicData uri="http://schemas.openxmlformats.org/drawingml/2006/table">
            <a:tbl>
              <a:tblPr/>
              <a:tblGrid>
                <a:gridCol w="1474787"/>
                <a:gridCol w="1474788"/>
                <a:gridCol w="1476375"/>
                <a:gridCol w="1476375"/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输入</a:t>
                      </a:r>
                      <a:r>
                        <a:rPr kumimoji="1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CP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计数脉冲数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计数状态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45974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1" lang="en-US" altLang="zh-CN" sz="20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1" lang="en-US" altLang="zh-CN" sz="20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1" lang="en-US" altLang="zh-CN" sz="20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929" name="Object 105"/>
          <p:cNvGraphicFramePr/>
          <p:nvPr/>
        </p:nvGraphicFramePr>
        <p:xfrm>
          <a:off x="539750" y="0"/>
          <a:ext cx="80645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4293870" imgH="1057910" progId="Visio.Drawing.11">
                  <p:embed/>
                </p:oleObj>
              </mc:Choice>
              <mc:Fallback>
                <p:oleObj name="" r:id="rId2" imgW="4293870" imgH="1057910" progId="Visio.Drawing.11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750" y="0"/>
                        <a:ext cx="8064500" cy="1978025"/>
                      </a:xfrm>
                      <a:prstGeom prst="rect">
                        <a:avLst/>
                      </a:prstGeom>
                      <a:solidFill>
                        <a:srgbClr val="DCC4E4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664845" y="6443345"/>
          <a:ext cx="6570345" cy="41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7143750" imgH="819150" progId="Paint.Picture">
                  <p:embed/>
                </p:oleObj>
              </mc:Choice>
              <mc:Fallback>
                <p:oleObj name="" r:id="rId4" imgW="7143750" imgH="8191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845" y="6443345"/>
                        <a:ext cx="6570345" cy="41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202805" y="2693670"/>
            <a:ext cx="1762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三位二进制计数器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35190" y="3801110"/>
            <a:ext cx="1762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八进制计数器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1299" name="Rectangle 3"/>
          <p:cNvSpPr/>
          <p:nvPr/>
        </p:nvSpPr>
        <p:spPr>
          <a:xfrm>
            <a:off x="2684780" y="3517900"/>
            <a:ext cx="43103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 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1300" name="Rectangle 4"/>
          <p:cNvSpPr/>
          <p:nvPr/>
        </p:nvSpPr>
        <p:spPr>
          <a:xfrm>
            <a:off x="2700655" y="2492375"/>
            <a:ext cx="34499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RS 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32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1301" name="Rectangle 5"/>
          <p:cNvSpPr/>
          <p:nvPr/>
        </p:nvSpPr>
        <p:spPr>
          <a:xfrm>
            <a:off x="2709863" y="4579620"/>
            <a:ext cx="253746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JK 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1302" name="Rectangle 6"/>
          <p:cNvSpPr/>
          <p:nvPr/>
        </p:nvSpPr>
        <p:spPr>
          <a:xfrm>
            <a:off x="2709863" y="5587683"/>
            <a:ext cx="22815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 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635635" y="118110"/>
            <a:ext cx="640778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8.1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890" y="1103630"/>
            <a:ext cx="81045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由于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控制方式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不同，触发器的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逻辑功能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不同，分为：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/>
      <p:bldP spid="311300" grpId="0"/>
      <p:bldP spid="311301" grpId="0"/>
      <p:bldP spid="31130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/>
          <p:nvPr/>
        </p:nvSpPr>
        <p:spPr>
          <a:xfrm>
            <a:off x="1381125" y="885191"/>
            <a:ext cx="5616575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计数器工作波形图</a:t>
            </a:r>
            <a:endParaRPr lang="en-US" altLang="zh-CN" sz="3200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0" name="Rectangle 64"/>
          <p:cNvSpPr/>
          <p:nvPr/>
        </p:nvSpPr>
        <p:spPr>
          <a:xfrm>
            <a:off x="0" y="23971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50" name="Object 63"/>
          <p:cNvGraphicFramePr/>
          <p:nvPr/>
        </p:nvGraphicFramePr>
        <p:xfrm>
          <a:off x="571500" y="1714500"/>
          <a:ext cx="7929563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2952115" imgH="1677670" progId="Visio.Drawing.11">
                  <p:embed/>
                </p:oleObj>
              </mc:Choice>
              <mc:Fallback>
                <p:oleObj name="" r:id="rId1" imgW="2952115" imgH="1677670" progId="Visio.Drawing.11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1500" y="1714500"/>
                        <a:ext cx="7929563" cy="3819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23"/>
          <p:cNvGraphicFramePr/>
          <p:nvPr/>
        </p:nvGraphicFramePr>
        <p:xfrm>
          <a:off x="2468880" y="5506720"/>
          <a:ext cx="344106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156970" imgH="228600" progId="Equation.3">
                  <p:embed/>
                </p:oleObj>
              </mc:Choice>
              <mc:Fallback>
                <p:oleObj name="" r:id="rId3" imgW="115697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8880" y="5506720"/>
                        <a:ext cx="3441065" cy="606425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8.3.2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触发器组成计数器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36840" y="2917825"/>
            <a:ext cx="1227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二分频</a:t>
            </a:r>
            <a:endParaRPr lang="zh-CN" altLang="en-US" sz="2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92085" y="3977640"/>
            <a:ext cx="1227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四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分频</a:t>
            </a:r>
            <a:endParaRPr lang="zh-CN" altLang="en-US" sz="2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92085" y="4879975"/>
            <a:ext cx="1227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八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分频</a:t>
            </a:r>
            <a:endParaRPr lang="zh-CN" altLang="en-US" sz="2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500063" y="1073785"/>
            <a:ext cx="7105650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同步二进制加法计数器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8434" name="Rectangle 3"/>
          <p:cNvSpPr/>
          <p:nvPr/>
        </p:nvSpPr>
        <p:spPr>
          <a:xfrm>
            <a:off x="0" y="295179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Rectangle 4"/>
          <p:cNvSpPr/>
          <p:nvPr/>
        </p:nvSpPr>
        <p:spPr>
          <a:xfrm>
            <a:off x="0" y="2927985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6" name="Rectangle 5"/>
          <p:cNvSpPr/>
          <p:nvPr/>
        </p:nvSpPr>
        <p:spPr>
          <a:xfrm>
            <a:off x="0" y="2899410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68313" y="2059623"/>
            <a:ext cx="8043862" cy="3384550"/>
            <a:chOff x="504" y="800"/>
            <a:chExt cx="4562" cy="2010"/>
          </a:xfrm>
        </p:grpSpPr>
        <p:sp>
          <p:nvSpPr>
            <p:cNvPr id="18438" name="Line 7"/>
            <p:cNvSpPr/>
            <p:nvPr/>
          </p:nvSpPr>
          <p:spPr>
            <a:xfrm flipH="1">
              <a:off x="2685" y="1775"/>
              <a:ext cx="364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39" name="Freeform 8"/>
            <p:cNvSpPr/>
            <p:nvPr/>
          </p:nvSpPr>
          <p:spPr>
            <a:xfrm>
              <a:off x="4085" y="1997"/>
              <a:ext cx="346" cy="4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6" y="0"/>
                </a:cxn>
                <a:cxn ang="0">
                  <a:pos x="346" y="444"/>
                </a:cxn>
              </a:cxnLst>
              <a:pathLst>
                <a:path w="346" h="444">
                  <a:moveTo>
                    <a:pt x="0" y="0"/>
                  </a:moveTo>
                  <a:lnTo>
                    <a:pt x="346" y="0"/>
                  </a:lnTo>
                  <a:lnTo>
                    <a:pt x="346" y="4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0" name="Freeform 9"/>
            <p:cNvSpPr/>
            <p:nvPr/>
          </p:nvSpPr>
          <p:spPr>
            <a:xfrm>
              <a:off x="2699" y="1554"/>
              <a:ext cx="533" cy="1242"/>
            </a:xfrm>
            <a:custGeom>
              <a:avLst/>
              <a:gdLst/>
              <a:ahLst/>
              <a:cxnLst>
                <a:cxn ang="0">
                  <a:pos x="533" y="1242"/>
                </a:cxn>
                <a:cxn ang="0">
                  <a:pos x="533" y="0"/>
                </a:cxn>
                <a:cxn ang="0">
                  <a:pos x="0" y="0"/>
                </a:cxn>
              </a:cxnLst>
              <a:pathLst>
                <a:path w="533" h="1242">
                  <a:moveTo>
                    <a:pt x="533" y="1242"/>
                  </a:moveTo>
                  <a:lnTo>
                    <a:pt x="533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1" name="Line 10"/>
            <p:cNvSpPr/>
            <p:nvPr/>
          </p:nvSpPr>
          <p:spPr>
            <a:xfrm>
              <a:off x="2709" y="1304"/>
              <a:ext cx="843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42" name="Rectangle 11"/>
            <p:cNvSpPr/>
            <p:nvPr/>
          </p:nvSpPr>
          <p:spPr>
            <a:xfrm>
              <a:off x="795" y="1088"/>
              <a:ext cx="545" cy="1043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443" name="Freeform 12"/>
            <p:cNvSpPr/>
            <p:nvPr/>
          </p:nvSpPr>
          <p:spPr>
            <a:xfrm>
              <a:off x="795" y="1088"/>
              <a:ext cx="545" cy="1043"/>
            </a:xfrm>
            <a:custGeom>
              <a:avLst/>
              <a:gdLst/>
              <a:ahLst/>
              <a:cxnLst>
                <a:cxn ang="0">
                  <a:pos x="0" y="1043"/>
                </a:cxn>
                <a:cxn ang="0">
                  <a:pos x="545" y="1043"/>
                </a:cxn>
                <a:cxn ang="0">
                  <a:pos x="545" y="0"/>
                </a:cxn>
                <a:cxn ang="0">
                  <a:pos x="0" y="0"/>
                </a:cxn>
                <a:cxn ang="0">
                  <a:pos x="0" y="1043"/>
                </a:cxn>
                <a:cxn ang="0">
                  <a:pos x="0" y="1043"/>
                </a:cxn>
              </a:cxnLst>
              <a:pathLst>
                <a:path w="545" h="1043">
                  <a:moveTo>
                    <a:pt x="0" y="1043"/>
                  </a:moveTo>
                  <a:lnTo>
                    <a:pt x="545" y="1043"/>
                  </a:lnTo>
                  <a:lnTo>
                    <a:pt x="545" y="0"/>
                  </a:lnTo>
                  <a:lnTo>
                    <a:pt x="0" y="0"/>
                  </a:lnTo>
                  <a:lnTo>
                    <a:pt x="0" y="1043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4" name="Line 13"/>
            <p:cNvSpPr/>
            <p:nvPr/>
          </p:nvSpPr>
          <p:spPr>
            <a:xfrm>
              <a:off x="1340" y="1287"/>
              <a:ext cx="818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45" name="Line 14"/>
            <p:cNvSpPr/>
            <p:nvPr/>
          </p:nvSpPr>
          <p:spPr>
            <a:xfrm>
              <a:off x="504" y="1287"/>
              <a:ext cx="291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46" name="Line 15"/>
            <p:cNvSpPr/>
            <p:nvPr/>
          </p:nvSpPr>
          <p:spPr>
            <a:xfrm>
              <a:off x="577" y="1971"/>
              <a:ext cx="218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47" name="Rectangle 16"/>
            <p:cNvSpPr/>
            <p:nvPr/>
          </p:nvSpPr>
          <p:spPr>
            <a:xfrm>
              <a:off x="1210" y="1218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J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8" name="Rectangle 17"/>
            <p:cNvSpPr/>
            <p:nvPr/>
          </p:nvSpPr>
          <p:spPr>
            <a:xfrm>
              <a:off x="1195" y="1711"/>
              <a:ext cx="65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K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9" name="Rectangle 18"/>
            <p:cNvSpPr/>
            <p:nvPr/>
          </p:nvSpPr>
          <p:spPr>
            <a:xfrm>
              <a:off x="1183" y="1910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R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0" name="Rectangle 19"/>
            <p:cNvSpPr/>
            <p:nvPr/>
          </p:nvSpPr>
          <p:spPr>
            <a:xfrm>
              <a:off x="1247" y="2007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D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1" name="Rectangle 20"/>
            <p:cNvSpPr/>
            <p:nvPr/>
          </p:nvSpPr>
          <p:spPr>
            <a:xfrm>
              <a:off x="871" y="1246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2" name="Rectangle 21"/>
            <p:cNvSpPr/>
            <p:nvPr/>
          </p:nvSpPr>
          <p:spPr>
            <a:xfrm>
              <a:off x="865" y="1917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3" name="Line 22"/>
            <p:cNvSpPr/>
            <p:nvPr/>
          </p:nvSpPr>
          <p:spPr>
            <a:xfrm>
              <a:off x="854" y="1893"/>
              <a:ext cx="86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54" name="Rectangle 23"/>
            <p:cNvSpPr/>
            <p:nvPr/>
          </p:nvSpPr>
          <p:spPr>
            <a:xfrm>
              <a:off x="3546" y="1132"/>
              <a:ext cx="545" cy="999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455" name="Freeform 24"/>
            <p:cNvSpPr/>
            <p:nvPr/>
          </p:nvSpPr>
          <p:spPr>
            <a:xfrm>
              <a:off x="3546" y="1132"/>
              <a:ext cx="545" cy="999"/>
            </a:xfrm>
            <a:custGeom>
              <a:avLst/>
              <a:gdLst/>
              <a:ahLst/>
              <a:cxnLst>
                <a:cxn ang="0">
                  <a:pos x="0" y="999"/>
                </a:cxn>
                <a:cxn ang="0">
                  <a:pos x="545" y="999"/>
                </a:cxn>
                <a:cxn ang="0">
                  <a:pos x="545" y="0"/>
                </a:cxn>
                <a:cxn ang="0">
                  <a:pos x="0" y="0"/>
                </a:cxn>
                <a:cxn ang="0">
                  <a:pos x="0" y="999"/>
                </a:cxn>
                <a:cxn ang="0">
                  <a:pos x="0" y="999"/>
                </a:cxn>
              </a:cxnLst>
              <a:pathLst>
                <a:path w="545" h="999">
                  <a:moveTo>
                    <a:pt x="0" y="999"/>
                  </a:moveTo>
                  <a:lnTo>
                    <a:pt x="545" y="999"/>
                  </a:lnTo>
                  <a:lnTo>
                    <a:pt x="545" y="0"/>
                  </a:lnTo>
                  <a:lnTo>
                    <a:pt x="0" y="0"/>
                  </a:lnTo>
                  <a:lnTo>
                    <a:pt x="0" y="999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6" name="Line 25"/>
            <p:cNvSpPr/>
            <p:nvPr/>
          </p:nvSpPr>
          <p:spPr>
            <a:xfrm>
              <a:off x="4091" y="1284"/>
              <a:ext cx="291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57" name="Line 26"/>
            <p:cNvSpPr/>
            <p:nvPr/>
          </p:nvSpPr>
          <p:spPr>
            <a:xfrm>
              <a:off x="4091" y="1775"/>
              <a:ext cx="291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58" name="Rectangle 27"/>
            <p:cNvSpPr/>
            <p:nvPr/>
          </p:nvSpPr>
          <p:spPr>
            <a:xfrm>
              <a:off x="3962" y="1214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J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9" name="Rectangle 28"/>
            <p:cNvSpPr/>
            <p:nvPr/>
          </p:nvSpPr>
          <p:spPr>
            <a:xfrm>
              <a:off x="3947" y="1697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K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60" name="Rectangle 29"/>
            <p:cNvSpPr/>
            <p:nvPr/>
          </p:nvSpPr>
          <p:spPr>
            <a:xfrm>
              <a:off x="3956" y="1899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R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61" name="Rectangle 30"/>
            <p:cNvSpPr/>
            <p:nvPr/>
          </p:nvSpPr>
          <p:spPr>
            <a:xfrm>
              <a:off x="4020" y="1995"/>
              <a:ext cx="66" cy="16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D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62" name="Rectangle 31"/>
            <p:cNvSpPr/>
            <p:nvPr/>
          </p:nvSpPr>
          <p:spPr>
            <a:xfrm>
              <a:off x="3623" y="1240"/>
              <a:ext cx="71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63" name="Rectangle 32"/>
            <p:cNvSpPr/>
            <p:nvPr/>
          </p:nvSpPr>
          <p:spPr>
            <a:xfrm>
              <a:off x="3616" y="1899"/>
              <a:ext cx="65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64" name="Line 33"/>
            <p:cNvSpPr/>
            <p:nvPr/>
          </p:nvSpPr>
          <p:spPr>
            <a:xfrm>
              <a:off x="3604" y="1878"/>
              <a:ext cx="91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65" name="Rectangle 34"/>
            <p:cNvSpPr/>
            <p:nvPr/>
          </p:nvSpPr>
          <p:spPr>
            <a:xfrm>
              <a:off x="2164" y="1132"/>
              <a:ext cx="545" cy="1021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466" name="Freeform 35"/>
            <p:cNvSpPr/>
            <p:nvPr/>
          </p:nvSpPr>
          <p:spPr>
            <a:xfrm>
              <a:off x="2164" y="1132"/>
              <a:ext cx="544" cy="1021"/>
            </a:xfrm>
            <a:custGeom>
              <a:avLst/>
              <a:gdLst/>
              <a:ahLst/>
              <a:cxnLst>
                <a:cxn ang="0">
                  <a:pos x="0" y="1021"/>
                </a:cxn>
                <a:cxn ang="0">
                  <a:pos x="544" y="1021"/>
                </a:cxn>
                <a:cxn ang="0">
                  <a:pos x="544" y="0"/>
                </a:cxn>
                <a:cxn ang="0">
                  <a:pos x="0" y="0"/>
                </a:cxn>
                <a:cxn ang="0">
                  <a:pos x="0" y="1021"/>
                </a:cxn>
                <a:cxn ang="0">
                  <a:pos x="0" y="1021"/>
                </a:cxn>
              </a:cxnLst>
              <a:pathLst>
                <a:path w="544" h="1021">
                  <a:moveTo>
                    <a:pt x="0" y="1021"/>
                  </a:moveTo>
                  <a:lnTo>
                    <a:pt x="544" y="1021"/>
                  </a:lnTo>
                  <a:lnTo>
                    <a:pt x="544" y="0"/>
                  </a:lnTo>
                  <a:lnTo>
                    <a:pt x="0" y="0"/>
                  </a:lnTo>
                  <a:lnTo>
                    <a:pt x="0" y="1021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7" name="Rectangle 36"/>
            <p:cNvSpPr/>
            <p:nvPr/>
          </p:nvSpPr>
          <p:spPr>
            <a:xfrm>
              <a:off x="2580" y="1231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J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68" name="Rectangle 37"/>
            <p:cNvSpPr/>
            <p:nvPr/>
          </p:nvSpPr>
          <p:spPr>
            <a:xfrm>
              <a:off x="2565" y="1716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K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69" name="Rectangle 38"/>
            <p:cNvSpPr/>
            <p:nvPr/>
          </p:nvSpPr>
          <p:spPr>
            <a:xfrm>
              <a:off x="2552" y="1932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R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70" name="Rectangle 39"/>
            <p:cNvSpPr/>
            <p:nvPr/>
          </p:nvSpPr>
          <p:spPr>
            <a:xfrm>
              <a:off x="2617" y="2030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D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71" name="Rectangle 40"/>
            <p:cNvSpPr/>
            <p:nvPr/>
          </p:nvSpPr>
          <p:spPr>
            <a:xfrm>
              <a:off x="2241" y="1257"/>
              <a:ext cx="65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72" name="Rectangle 41"/>
            <p:cNvSpPr/>
            <p:nvPr/>
          </p:nvSpPr>
          <p:spPr>
            <a:xfrm>
              <a:off x="2234" y="1920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73" name="Line 42"/>
            <p:cNvSpPr/>
            <p:nvPr/>
          </p:nvSpPr>
          <p:spPr>
            <a:xfrm>
              <a:off x="2217" y="1897"/>
              <a:ext cx="87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74" name="Line 43"/>
            <p:cNvSpPr/>
            <p:nvPr/>
          </p:nvSpPr>
          <p:spPr>
            <a:xfrm>
              <a:off x="4102" y="1539"/>
              <a:ext cx="496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75" name="Freeform 44"/>
            <p:cNvSpPr/>
            <p:nvPr/>
          </p:nvSpPr>
          <p:spPr>
            <a:xfrm>
              <a:off x="1631" y="2020"/>
              <a:ext cx="3346" cy="4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1"/>
                </a:cxn>
                <a:cxn ang="0">
                  <a:pos x="3346" y="421"/>
                </a:cxn>
              </a:cxnLst>
              <a:pathLst>
                <a:path w="3346" h="421">
                  <a:moveTo>
                    <a:pt x="0" y="0"/>
                  </a:moveTo>
                  <a:lnTo>
                    <a:pt x="0" y="421"/>
                  </a:lnTo>
                  <a:lnTo>
                    <a:pt x="3346" y="421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6" name="Freeform 45"/>
            <p:cNvSpPr/>
            <p:nvPr/>
          </p:nvSpPr>
          <p:spPr>
            <a:xfrm>
              <a:off x="2707" y="2013"/>
              <a:ext cx="353" cy="428"/>
            </a:xfrm>
            <a:custGeom>
              <a:avLst/>
              <a:gdLst/>
              <a:ahLst/>
              <a:cxnLst>
                <a:cxn ang="0">
                  <a:pos x="353" y="428"/>
                </a:cxn>
                <a:cxn ang="0">
                  <a:pos x="353" y="0"/>
                </a:cxn>
                <a:cxn ang="0">
                  <a:pos x="0" y="0"/>
                </a:cxn>
              </a:cxnLst>
              <a:pathLst>
                <a:path w="353" h="428">
                  <a:moveTo>
                    <a:pt x="353" y="428"/>
                  </a:moveTo>
                  <a:lnTo>
                    <a:pt x="353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7" name="Rectangle 46"/>
            <p:cNvSpPr/>
            <p:nvPr/>
          </p:nvSpPr>
          <p:spPr>
            <a:xfrm>
              <a:off x="985" y="1578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F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78" name="Rectangle 47"/>
            <p:cNvSpPr/>
            <p:nvPr/>
          </p:nvSpPr>
          <p:spPr>
            <a:xfrm>
              <a:off x="1050" y="1674"/>
              <a:ext cx="65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79" name="Rectangle 48"/>
            <p:cNvSpPr/>
            <p:nvPr/>
          </p:nvSpPr>
          <p:spPr>
            <a:xfrm>
              <a:off x="2367" y="1556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F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80" name="Rectangle 49"/>
            <p:cNvSpPr/>
            <p:nvPr/>
          </p:nvSpPr>
          <p:spPr>
            <a:xfrm>
              <a:off x="2432" y="1652"/>
              <a:ext cx="65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81" name="Rectangle 50"/>
            <p:cNvSpPr/>
            <p:nvPr/>
          </p:nvSpPr>
          <p:spPr>
            <a:xfrm>
              <a:off x="3722" y="1567"/>
              <a:ext cx="66" cy="16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F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82" name="Rectangle 51"/>
            <p:cNvSpPr/>
            <p:nvPr/>
          </p:nvSpPr>
          <p:spPr>
            <a:xfrm>
              <a:off x="3787" y="1663"/>
              <a:ext cx="65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83" name="Rectangle 52"/>
            <p:cNvSpPr/>
            <p:nvPr/>
          </p:nvSpPr>
          <p:spPr>
            <a:xfrm>
              <a:off x="3249" y="1030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84" name="Rectangle 53"/>
            <p:cNvSpPr/>
            <p:nvPr/>
          </p:nvSpPr>
          <p:spPr>
            <a:xfrm>
              <a:off x="3313" y="1127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85" name="Rectangle 54"/>
            <p:cNvSpPr/>
            <p:nvPr/>
          </p:nvSpPr>
          <p:spPr>
            <a:xfrm>
              <a:off x="1898" y="1012"/>
              <a:ext cx="65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86" name="Rectangle 55"/>
            <p:cNvSpPr/>
            <p:nvPr/>
          </p:nvSpPr>
          <p:spPr>
            <a:xfrm>
              <a:off x="1963" y="1108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87" name="Rectangle 56"/>
            <p:cNvSpPr/>
            <p:nvPr/>
          </p:nvSpPr>
          <p:spPr>
            <a:xfrm>
              <a:off x="520" y="997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88" name="Rectangle 57"/>
            <p:cNvSpPr/>
            <p:nvPr/>
          </p:nvSpPr>
          <p:spPr>
            <a:xfrm>
              <a:off x="583" y="1094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89" name="Line 58"/>
            <p:cNvSpPr/>
            <p:nvPr/>
          </p:nvSpPr>
          <p:spPr>
            <a:xfrm flipV="1">
              <a:off x="1605" y="1287"/>
              <a:ext cx="1" cy="488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90" name="Freeform 59"/>
            <p:cNvSpPr/>
            <p:nvPr/>
          </p:nvSpPr>
          <p:spPr>
            <a:xfrm>
              <a:off x="1340" y="800"/>
              <a:ext cx="364" cy="1079"/>
            </a:xfrm>
            <a:custGeom>
              <a:avLst/>
              <a:gdLst/>
              <a:ahLst/>
              <a:cxnLst>
                <a:cxn ang="0">
                  <a:pos x="0" y="1079"/>
                </a:cxn>
                <a:cxn ang="0">
                  <a:pos x="364" y="1079"/>
                </a:cxn>
                <a:cxn ang="0">
                  <a:pos x="364" y="0"/>
                </a:cxn>
              </a:cxnLst>
              <a:pathLst>
                <a:path w="364" h="1079">
                  <a:moveTo>
                    <a:pt x="0" y="1079"/>
                  </a:moveTo>
                  <a:lnTo>
                    <a:pt x="364" y="1079"/>
                  </a:lnTo>
                  <a:lnTo>
                    <a:pt x="364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1" name="Line 60"/>
            <p:cNvSpPr/>
            <p:nvPr/>
          </p:nvSpPr>
          <p:spPr>
            <a:xfrm>
              <a:off x="1704" y="800"/>
              <a:ext cx="1345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92" name="Line 61"/>
            <p:cNvSpPr/>
            <p:nvPr/>
          </p:nvSpPr>
          <p:spPr>
            <a:xfrm flipV="1">
              <a:off x="1861" y="1569"/>
              <a:ext cx="1" cy="1227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93" name="Line 62"/>
            <p:cNvSpPr/>
            <p:nvPr/>
          </p:nvSpPr>
          <p:spPr>
            <a:xfrm>
              <a:off x="1861" y="2796"/>
              <a:ext cx="3036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94" name="Line 63"/>
            <p:cNvSpPr/>
            <p:nvPr/>
          </p:nvSpPr>
          <p:spPr>
            <a:xfrm flipH="1">
              <a:off x="1340" y="1569"/>
              <a:ext cx="521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95" name="Line 64"/>
            <p:cNvSpPr/>
            <p:nvPr/>
          </p:nvSpPr>
          <p:spPr>
            <a:xfrm flipV="1">
              <a:off x="4600" y="1539"/>
              <a:ext cx="1" cy="1257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96" name="Line 65"/>
            <p:cNvSpPr/>
            <p:nvPr/>
          </p:nvSpPr>
          <p:spPr>
            <a:xfrm flipV="1">
              <a:off x="3049" y="800"/>
              <a:ext cx="1" cy="975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97" name="Line 66"/>
            <p:cNvSpPr/>
            <p:nvPr/>
          </p:nvSpPr>
          <p:spPr>
            <a:xfrm>
              <a:off x="1340" y="1775"/>
              <a:ext cx="268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98" name="Line 67"/>
            <p:cNvSpPr/>
            <p:nvPr/>
          </p:nvSpPr>
          <p:spPr>
            <a:xfrm>
              <a:off x="3334" y="2020"/>
              <a:ext cx="212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499" name="Rectangle 68"/>
            <p:cNvSpPr/>
            <p:nvPr/>
          </p:nvSpPr>
          <p:spPr>
            <a:xfrm>
              <a:off x="4921" y="2232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R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00" name="Rectangle 69"/>
            <p:cNvSpPr/>
            <p:nvPr/>
          </p:nvSpPr>
          <p:spPr>
            <a:xfrm>
              <a:off x="4986" y="2328"/>
              <a:ext cx="66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D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01" name="Rectangle 70"/>
            <p:cNvSpPr/>
            <p:nvPr/>
          </p:nvSpPr>
          <p:spPr>
            <a:xfrm>
              <a:off x="4935" y="2633"/>
              <a:ext cx="131" cy="16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1800" dirty="0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CP</a:t>
              </a:r>
              <a:endParaRPr lang="en-US" altLang="zh-CN" sz="18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02" name="Line 71"/>
            <p:cNvSpPr/>
            <p:nvPr/>
          </p:nvSpPr>
          <p:spPr>
            <a:xfrm>
              <a:off x="1340" y="2012"/>
              <a:ext cx="290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503" name="Line 72"/>
            <p:cNvSpPr/>
            <p:nvPr/>
          </p:nvSpPr>
          <p:spPr>
            <a:xfrm>
              <a:off x="1340" y="1154"/>
              <a:ext cx="364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504" name="Line 73"/>
            <p:cNvSpPr/>
            <p:nvPr/>
          </p:nvSpPr>
          <p:spPr>
            <a:xfrm>
              <a:off x="1946" y="2019"/>
              <a:ext cx="218" cy="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8505" name="Freeform 74"/>
            <p:cNvSpPr/>
            <p:nvPr/>
          </p:nvSpPr>
          <p:spPr>
            <a:xfrm>
              <a:off x="1596" y="1273"/>
              <a:ext cx="18" cy="28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12" y="28"/>
                </a:cxn>
                <a:cxn ang="0">
                  <a:pos x="13" y="27"/>
                </a:cxn>
                <a:cxn ang="0">
                  <a:pos x="15" y="27"/>
                </a:cxn>
                <a:cxn ang="0">
                  <a:pos x="16" y="25"/>
                </a:cxn>
                <a:cxn ang="0">
                  <a:pos x="17" y="22"/>
                </a:cxn>
                <a:cxn ang="0">
                  <a:pos x="18" y="21"/>
                </a:cxn>
                <a:cxn ang="0">
                  <a:pos x="18" y="18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1"/>
                </a:cxn>
                <a:cxn ang="0">
                  <a:pos x="18" y="9"/>
                </a:cxn>
                <a:cxn ang="0">
                  <a:pos x="18" y="7"/>
                </a:cxn>
                <a:cxn ang="0">
                  <a:pos x="17" y="4"/>
                </a:cxn>
                <a:cxn ang="0">
                  <a:pos x="16" y="3"/>
                </a:cxn>
                <a:cxn ang="0">
                  <a:pos x="15" y="2"/>
                </a:cxn>
                <a:cxn ang="0">
                  <a:pos x="13" y="2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3" y="22"/>
                </a:cxn>
                <a:cxn ang="0">
                  <a:pos x="4" y="25"/>
                </a:cxn>
                <a:cxn ang="0">
                  <a:pos x="5" y="27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9" y="28"/>
                </a:cxn>
              </a:cxnLst>
              <a:pathLst>
                <a:path w="18" h="28">
                  <a:moveTo>
                    <a:pt x="9" y="28"/>
                  </a:moveTo>
                  <a:lnTo>
                    <a:pt x="12" y="28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2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8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1A1A1A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6" name="Freeform 75"/>
            <p:cNvSpPr/>
            <p:nvPr/>
          </p:nvSpPr>
          <p:spPr>
            <a:xfrm>
              <a:off x="1596" y="1273"/>
              <a:ext cx="18" cy="28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12" y="28"/>
                </a:cxn>
                <a:cxn ang="0">
                  <a:pos x="13" y="27"/>
                </a:cxn>
                <a:cxn ang="0">
                  <a:pos x="15" y="27"/>
                </a:cxn>
                <a:cxn ang="0">
                  <a:pos x="16" y="25"/>
                </a:cxn>
                <a:cxn ang="0">
                  <a:pos x="17" y="22"/>
                </a:cxn>
                <a:cxn ang="0">
                  <a:pos x="18" y="21"/>
                </a:cxn>
                <a:cxn ang="0">
                  <a:pos x="18" y="18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1"/>
                </a:cxn>
                <a:cxn ang="0">
                  <a:pos x="18" y="9"/>
                </a:cxn>
                <a:cxn ang="0">
                  <a:pos x="18" y="7"/>
                </a:cxn>
                <a:cxn ang="0">
                  <a:pos x="17" y="4"/>
                </a:cxn>
                <a:cxn ang="0">
                  <a:pos x="16" y="3"/>
                </a:cxn>
                <a:cxn ang="0">
                  <a:pos x="15" y="2"/>
                </a:cxn>
                <a:cxn ang="0">
                  <a:pos x="13" y="2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3" y="22"/>
                </a:cxn>
                <a:cxn ang="0">
                  <a:pos x="4" y="25"/>
                </a:cxn>
                <a:cxn ang="0">
                  <a:pos x="5" y="27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8"/>
                </a:cxn>
                <a:cxn ang="0">
                  <a:pos x="9" y="28"/>
                </a:cxn>
              </a:cxnLst>
              <a:pathLst>
                <a:path w="18" h="28">
                  <a:moveTo>
                    <a:pt x="9" y="28"/>
                  </a:moveTo>
                  <a:lnTo>
                    <a:pt x="12" y="28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2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8" y="28"/>
                  </a:lnTo>
                  <a:lnTo>
                    <a:pt x="9" y="28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7" name="Freeform 76"/>
            <p:cNvSpPr/>
            <p:nvPr/>
          </p:nvSpPr>
          <p:spPr>
            <a:xfrm>
              <a:off x="3051" y="2427"/>
              <a:ext cx="18" cy="28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11" y="28"/>
                </a:cxn>
                <a:cxn ang="0">
                  <a:pos x="12" y="26"/>
                </a:cxn>
                <a:cxn ang="0">
                  <a:pos x="15" y="26"/>
                </a:cxn>
                <a:cxn ang="0">
                  <a:pos x="16" y="25"/>
                </a:cxn>
                <a:cxn ang="0">
                  <a:pos x="17" y="22"/>
                </a:cxn>
                <a:cxn ang="0">
                  <a:pos x="18" y="21"/>
                </a:cxn>
                <a:cxn ang="0">
                  <a:pos x="18" y="18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7" y="4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2" y="22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9" y="28"/>
                </a:cxn>
              </a:cxnLst>
              <a:pathLst>
                <a:path w="18" h="28">
                  <a:moveTo>
                    <a:pt x="9" y="28"/>
                  </a:moveTo>
                  <a:lnTo>
                    <a:pt x="11" y="28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1A1A1A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8" name="Freeform 77"/>
            <p:cNvSpPr/>
            <p:nvPr/>
          </p:nvSpPr>
          <p:spPr>
            <a:xfrm>
              <a:off x="3051" y="2427"/>
              <a:ext cx="18" cy="28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11" y="28"/>
                </a:cxn>
                <a:cxn ang="0">
                  <a:pos x="12" y="26"/>
                </a:cxn>
                <a:cxn ang="0">
                  <a:pos x="15" y="26"/>
                </a:cxn>
                <a:cxn ang="0">
                  <a:pos x="16" y="25"/>
                </a:cxn>
                <a:cxn ang="0">
                  <a:pos x="17" y="22"/>
                </a:cxn>
                <a:cxn ang="0">
                  <a:pos x="18" y="21"/>
                </a:cxn>
                <a:cxn ang="0">
                  <a:pos x="18" y="18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7" y="4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2" y="22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9" y="28"/>
                </a:cxn>
                <a:cxn ang="0">
                  <a:pos x="9" y="28"/>
                </a:cxn>
              </a:cxnLst>
              <a:pathLst>
                <a:path w="18" h="28">
                  <a:moveTo>
                    <a:pt x="9" y="28"/>
                  </a:moveTo>
                  <a:lnTo>
                    <a:pt x="11" y="28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9" y="28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9" name="Freeform 78"/>
            <p:cNvSpPr/>
            <p:nvPr/>
          </p:nvSpPr>
          <p:spPr>
            <a:xfrm>
              <a:off x="1695" y="1140"/>
              <a:ext cx="18" cy="28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10" y="28"/>
                </a:cxn>
                <a:cxn ang="0">
                  <a:pos x="13" y="27"/>
                </a:cxn>
                <a:cxn ang="0">
                  <a:pos x="14" y="27"/>
                </a:cxn>
                <a:cxn ang="0">
                  <a:pos x="15" y="25"/>
                </a:cxn>
                <a:cxn ang="0">
                  <a:pos x="16" y="23"/>
                </a:cxn>
                <a:cxn ang="0">
                  <a:pos x="17" y="21"/>
                </a:cxn>
                <a:cxn ang="0">
                  <a:pos x="17" y="18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1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1" y="23"/>
                </a:cxn>
                <a:cxn ang="0">
                  <a:pos x="2" y="25"/>
                </a:cxn>
                <a:cxn ang="0">
                  <a:pos x="3" y="27"/>
                </a:cxn>
                <a:cxn ang="0">
                  <a:pos x="5" y="27"/>
                </a:cxn>
                <a:cxn ang="0">
                  <a:pos x="7" y="28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9" y="28"/>
                </a:cxn>
              </a:cxnLst>
              <a:pathLst>
                <a:path w="18" h="28">
                  <a:moveTo>
                    <a:pt x="9" y="28"/>
                  </a:moveTo>
                  <a:lnTo>
                    <a:pt x="10" y="28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1A1A1A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0" name="Freeform 79"/>
            <p:cNvSpPr/>
            <p:nvPr/>
          </p:nvSpPr>
          <p:spPr>
            <a:xfrm>
              <a:off x="1695" y="1140"/>
              <a:ext cx="18" cy="28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10" y="28"/>
                </a:cxn>
                <a:cxn ang="0">
                  <a:pos x="13" y="27"/>
                </a:cxn>
                <a:cxn ang="0">
                  <a:pos x="14" y="27"/>
                </a:cxn>
                <a:cxn ang="0">
                  <a:pos x="15" y="25"/>
                </a:cxn>
                <a:cxn ang="0">
                  <a:pos x="16" y="23"/>
                </a:cxn>
                <a:cxn ang="0">
                  <a:pos x="17" y="21"/>
                </a:cxn>
                <a:cxn ang="0">
                  <a:pos x="17" y="18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1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1" y="23"/>
                </a:cxn>
                <a:cxn ang="0">
                  <a:pos x="2" y="25"/>
                </a:cxn>
                <a:cxn ang="0">
                  <a:pos x="3" y="27"/>
                </a:cxn>
                <a:cxn ang="0">
                  <a:pos x="5" y="27"/>
                </a:cxn>
                <a:cxn ang="0">
                  <a:pos x="7" y="28"/>
                </a:cxn>
                <a:cxn ang="0">
                  <a:pos x="9" y="28"/>
                </a:cxn>
                <a:cxn ang="0">
                  <a:pos x="9" y="28"/>
                </a:cxn>
              </a:cxnLst>
              <a:pathLst>
                <a:path w="18" h="28">
                  <a:moveTo>
                    <a:pt x="9" y="28"/>
                  </a:moveTo>
                  <a:lnTo>
                    <a:pt x="10" y="28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9" y="28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1" name="Freeform 80"/>
            <p:cNvSpPr/>
            <p:nvPr/>
          </p:nvSpPr>
          <p:spPr>
            <a:xfrm>
              <a:off x="3222" y="2783"/>
              <a:ext cx="19" cy="27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1" y="27"/>
                </a:cxn>
                <a:cxn ang="0">
                  <a:pos x="13" y="26"/>
                </a:cxn>
                <a:cxn ang="0">
                  <a:pos x="14" y="26"/>
                </a:cxn>
                <a:cxn ang="0">
                  <a:pos x="15" y="25"/>
                </a:cxn>
                <a:cxn ang="0">
                  <a:pos x="16" y="22"/>
                </a:cxn>
                <a:cxn ang="0">
                  <a:pos x="17" y="20"/>
                </a:cxn>
                <a:cxn ang="0">
                  <a:pos x="17" y="18"/>
                </a:cxn>
                <a:cxn ang="0">
                  <a:pos x="19" y="16"/>
                </a:cxn>
                <a:cxn ang="0">
                  <a:pos x="19" y="16"/>
                </a:cxn>
                <a:cxn ang="0">
                  <a:pos x="19" y="16"/>
                </a:cxn>
                <a:cxn ang="0">
                  <a:pos x="19" y="11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5" y="26"/>
                </a:cxn>
                <a:cxn ang="0">
                  <a:pos x="7" y="27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10" y="27"/>
                </a:cxn>
              </a:cxnLst>
              <a:pathLst>
                <a:path w="19" h="27">
                  <a:moveTo>
                    <a:pt x="10" y="27"/>
                  </a:moveTo>
                  <a:lnTo>
                    <a:pt x="11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9" y="16"/>
                  </a:lnTo>
                  <a:lnTo>
                    <a:pt x="19" y="11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1A1A1A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2" name="Freeform 81"/>
            <p:cNvSpPr/>
            <p:nvPr/>
          </p:nvSpPr>
          <p:spPr>
            <a:xfrm>
              <a:off x="3222" y="2783"/>
              <a:ext cx="19" cy="27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1" y="27"/>
                </a:cxn>
                <a:cxn ang="0">
                  <a:pos x="13" y="26"/>
                </a:cxn>
                <a:cxn ang="0">
                  <a:pos x="14" y="26"/>
                </a:cxn>
                <a:cxn ang="0">
                  <a:pos x="15" y="25"/>
                </a:cxn>
                <a:cxn ang="0">
                  <a:pos x="16" y="22"/>
                </a:cxn>
                <a:cxn ang="0">
                  <a:pos x="17" y="20"/>
                </a:cxn>
                <a:cxn ang="0">
                  <a:pos x="17" y="18"/>
                </a:cxn>
                <a:cxn ang="0">
                  <a:pos x="19" y="16"/>
                </a:cxn>
                <a:cxn ang="0">
                  <a:pos x="19" y="16"/>
                </a:cxn>
                <a:cxn ang="0">
                  <a:pos x="19" y="16"/>
                </a:cxn>
                <a:cxn ang="0">
                  <a:pos x="19" y="11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5" y="26"/>
                </a:cxn>
                <a:cxn ang="0">
                  <a:pos x="7" y="27"/>
                </a:cxn>
                <a:cxn ang="0">
                  <a:pos x="10" y="27"/>
                </a:cxn>
                <a:cxn ang="0">
                  <a:pos x="10" y="27"/>
                </a:cxn>
              </a:cxnLst>
              <a:pathLst>
                <a:path w="19" h="27">
                  <a:moveTo>
                    <a:pt x="10" y="27"/>
                  </a:moveTo>
                  <a:lnTo>
                    <a:pt x="11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9" y="16"/>
                  </a:lnTo>
                  <a:lnTo>
                    <a:pt x="19" y="11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10" y="27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3" name="Freeform 82"/>
            <p:cNvSpPr/>
            <p:nvPr/>
          </p:nvSpPr>
          <p:spPr>
            <a:xfrm>
              <a:off x="4422" y="2427"/>
              <a:ext cx="18" cy="28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10" y="28"/>
                </a:cxn>
                <a:cxn ang="0">
                  <a:pos x="12" y="26"/>
                </a:cxn>
                <a:cxn ang="0">
                  <a:pos x="13" y="26"/>
                </a:cxn>
                <a:cxn ang="0">
                  <a:pos x="14" y="25"/>
                </a:cxn>
                <a:cxn ang="0">
                  <a:pos x="15" y="22"/>
                </a:cxn>
                <a:cxn ang="0">
                  <a:pos x="17" y="21"/>
                </a:cxn>
                <a:cxn ang="0">
                  <a:pos x="17" y="18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1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1" y="22"/>
                </a:cxn>
                <a:cxn ang="0">
                  <a:pos x="2" y="25"/>
                </a:cxn>
                <a:cxn ang="0">
                  <a:pos x="3" y="26"/>
                </a:cxn>
                <a:cxn ang="0">
                  <a:pos x="4" y="26"/>
                </a:cxn>
                <a:cxn ang="0">
                  <a:pos x="6" y="28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9" y="28"/>
                </a:cxn>
              </a:cxnLst>
              <a:pathLst>
                <a:path w="18" h="28">
                  <a:moveTo>
                    <a:pt x="9" y="28"/>
                  </a:moveTo>
                  <a:lnTo>
                    <a:pt x="10" y="28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1A1A1A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4" name="Freeform 83"/>
            <p:cNvSpPr/>
            <p:nvPr/>
          </p:nvSpPr>
          <p:spPr>
            <a:xfrm>
              <a:off x="4422" y="2427"/>
              <a:ext cx="18" cy="28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10" y="28"/>
                </a:cxn>
                <a:cxn ang="0">
                  <a:pos x="12" y="26"/>
                </a:cxn>
                <a:cxn ang="0">
                  <a:pos x="13" y="26"/>
                </a:cxn>
                <a:cxn ang="0">
                  <a:pos x="14" y="25"/>
                </a:cxn>
                <a:cxn ang="0">
                  <a:pos x="15" y="22"/>
                </a:cxn>
                <a:cxn ang="0">
                  <a:pos x="17" y="21"/>
                </a:cxn>
                <a:cxn ang="0">
                  <a:pos x="17" y="18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1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1" y="22"/>
                </a:cxn>
                <a:cxn ang="0">
                  <a:pos x="2" y="25"/>
                </a:cxn>
                <a:cxn ang="0">
                  <a:pos x="3" y="26"/>
                </a:cxn>
                <a:cxn ang="0">
                  <a:pos x="4" y="26"/>
                </a:cxn>
                <a:cxn ang="0">
                  <a:pos x="6" y="28"/>
                </a:cxn>
                <a:cxn ang="0">
                  <a:pos x="9" y="28"/>
                </a:cxn>
                <a:cxn ang="0">
                  <a:pos x="9" y="28"/>
                </a:cxn>
              </a:cxnLst>
              <a:pathLst>
                <a:path w="18" h="28">
                  <a:moveTo>
                    <a:pt x="9" y="28"/>
                  </a:moveTo>
                  <a:lnTo>
                    <a:pt x="10" y="28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8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5" name="Freeform 84"/>
            <p:cNvSpPr/>
            <p:nvPr/>
          </p:nvSpPr>
          <p:spPr>
            <a:xfrm>
              <a:off x="4591" y="2783"/>
              <a:ext cx="18" cy="27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10" y="27"/>
                </a:cxn>
                <a:cxn ang="0">
                  <a:pos x="12" y="26"/>
                </a:cxn>
                <a:cxn ang="0">
                  <a:pos x="13" y="26"/>
                </a:cxn>
                <a:cxn ang="0">
                  <a:pos x="16" y="25"/>
                </a:cxn>
                <a:cxn ang="0">
                  <a:pos x="17" y="22"/>
                </a:cxn>
                <a:cxn ang="0">
                  <a:pos x="17" y="20"/>
                </a:cxn>
                <a:cxn ang="0">
                  <a:pos x="18" y="1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7" y="7"/>
                </a:cxn>
                <a:cxn ang="0">
                  <a:pos x="17" y="4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1" y="22"/>
                </a:cxn>
                <a:cxn ang="0">
                  <a:pos x="2" y="25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7" y="27"/>
                </a:cxn>
                <a:cxn ang="0">
                  <a:pos x="9" y="27"/>
                </a:cxn>
                <a:cxn ang="0">
                  <a:pos x="9" y="27"/>
                </a:cxn>
                <a:cxn ang="0">
                  <a:pos x="9" y="27"/>
                </a:cxn>
              </a:cxnLst>
              <a:pathLst>
                <a:path w="18" h="27">
                  <a:moveTo>
                    <a:pt x="9" y="27"/>
                  </a:moveTo>
                  <a:lnTo>
                    <a:pt x="10" y="27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1A1A1A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6" name="Freeform 85"/>
            <p:cNvSpPr/>
            <p:nvPr/>
          </p:nvSpPr>
          <p:spPr>
            <a:xfrm>
              <a:off x="4591" y="2783"/>
              <a:ext cx="18" cy="27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10" y="27"/>
                </a:cxn>
                <a:cxn ang="0">
                  <a:pos x="12" y="26"/>
                </a:cxn>
                <a:cxn ang="0">
                  <a:pos x="13" y="26"/>
                </a:cxn>
                <a:cxn ang="0">
                  <a:pos x="16" y="25"/>
                </a:cxn>
                <a:cxn ang="0">
                  <a:pos x="17" y="22"/>
                </a:cxn>
                <a:cxn ang="0">
                  <a:pos x="17" y="20"/>
                </a:cxn>
                <a:cxn ang="0">
                  <a:pos x="18" y="1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7" y="7"/>
                </a:cxn>
                <a:cxn ang="0">
                  <a:pos x="17" y="4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1" y="22"/>
                </a:cxn>
                <a:cxn ang="0">
                  <a:pos x="2" y="25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7" y="27"/>
                </a:cxn>
                <a:cxn ang="0">
                  <a:pos x="9" y="27"/>
                </a:cxn>
                <a:cxn ang="0">
                  <a:pos x="9" y="27"/>
                </a:cxn>
              </a:cxnLst>
              <a:pathLst>
                <a:path w="18" h="27">
                  <a:moveTo>
                    <a:pt x="9" y="27"/>
                  </a:moveTo>
                  <a:lnTo>
                    <a:pt x="10" y="27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9" y="27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7" name="Freeform 86"/>
            <p:cNvSpPr/>
            <p:nvPr/>
          </p:nvSpPr>
          <p:spPr>
            <a:xfrm>
              <a:off x="4091" y="1517"/>
              <a:ext cx="36" cy="44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6" y="18"/>
                </a:cxn>
                <a:cxn ang="0">
                  <a:pos x="35" y="14"/>
                </a:cxn>
                <a:cxn ang="0">
                  <a:pos x="33" y="9"/>
                </a:cxn>
                <a:cxn ang="0">
                  <a:pos x="31" y="5"/>
                </a:cxn>
                <a:cxn ang="0">
                  <a:pos x="29" y="4"/>
                </a:cxn>
                <a:cxn ang="0">
                  <a:pos x="25" y="1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4" y="9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1" y="30"/>
                </a:cxn>
                <a:cxn ang="0">
                  <a:pos x="4" y="34"/>
                </a:cxn>
                <a:cxn ang="0">
                  <a:pos x="6" y="37"/>
                </a:cxn>
                <a:cxn ang="0">
                  <a:pos x="8" y="40"/>
                </a:cxn>
                <a:cxn ang="0">
                  <a:pos x="11" y="43"/>
                </a:cxn>
                <a:cxn ang="0">
                  <a:pos x="15" y="43"/>
                </a:cxn>
                <a:cxn ang="0">
                  <a:pos x="18" y="44"/>
                </a:cxn>
                <a:cxn ang="0">
                  <a:pos x="22" y="43"/>
                </a:cxn>
                <a:cxn ang="0">
                  <a:pos x="25" y="43"/>
                </a:cxn>
                <a:cxn ang="0">
                  <a:pos x="29" y="40"/>
                </a:cxn>
                <a:cxn ang="0">
                  <a:pos x="31" y="37"/>
                </a:cxn>
                <a:cxn ang="0">
                  <a:pos x="33" y="34"/>
                </a:cxn>
                <a:cxn ang="0">
                  <a:pos x="35" y="30"/>
                </a:cxn>
                <a:cxn ang="0">
                  <a:pos x="36" y="26"/>
                </a:cxn>
                <a:cxn ang="0">
                  <a:pos x="36" y="22"/>
                </a:cxn>
              </a:cxnLst>
              <a:pathLst>
                <a:path w="36" h="44">
                  <a:moveTo>
                    <a:pt x="36" y="22"/>
                  </a:moveTo>
                  <a:lnTo>
                    <a:pt x="36" y="18"/>
                  </a:lnTo>
                  <a:lnTo>
                    <a:pt x="35" y="14"/>
                  </a:lnTo>
                  <a:lnTo>
                    <a:pt x="33" y="9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4"/>
                  </a:lnTo>
                  <a:lnTo>
                    <a:pt x="6" y="5"/>
                  </a:lnTo>
                  <a:lnTo>
                    <a:pt x="4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0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8" y="44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5" y="30"/>
                  </a:lnTo>
                  <a:lnTo>
                    <a:pt x="36" y="26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8" name="Freeform 87"/>
            <p:cNvSpPr/>
            <p:nvPr/>
          </p:nvSpPr>
          <p:spPr>
            <a:xfrm>
              <a:off x="4091" y="1517"/>
              <a:ext cx="36" cy="44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6" y="18"/>
                </a:cxn>
                <a:cxn ang="0">
                  <a:pos x="35" y="14"/>
                </a:cxn>
                <a:cxn ang="0">
                  <a:pos x="33" y="9"/>
                </a:cxn>
                <a:cxn ang="0">
                  <a:pos x="31" y="5"/>
                </a:cxn>
                <a:cxn ang="0">
                  <a:pos x="29" y="4"/>
                </a:cxn>
                <a:cxn ang="0">
                  <a:pos x="25" y="1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4" y="9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1" y="30"/>
                </a:cxn>
                <a:cxn ang="0">
                  <a:pos x="4" y="34"/>
                </a:cxn>
                <a:cxn ang="0">
                  <a:pos x="6" y="37"/>
                </a:cxn>
                <a:cxn ang="0">
                  <a:pos x="8" y="40"/>
                </a:cxn>
                <a:cxn ang="0">
                  <a:pos x="11" y="43"/>
                </a:cxn>
                <a:cxn ang="0">
                  <a:pos x="15" y="43"/>
                </a:cxn>
                <a:cxn ang="0">
                  <a:pos x="18" y="44"/>
                </a:cxn>
                <a:cxn ang="0">
                  <a:pos x="22" y="43"/>
                </a:cxn>
                <a:cxn ang="0">
                  <a:pos x="25" y="43"/>
                </a:cxn>
                <a:cxn ang="0">
                  <a:pos x="29" y="40"/>
                </a:cxn>
                <a:cxn ang="0">
                  <a:pos x="31" y="37"/>
                </a:cxn>
                <a:cxn ang="0">
                  <a:pos x="33" y="34"/>
                </a:cxn>
                <a:cxn ang="0">
                  <a:pos x="35" y="30"/>
                </a:cxn>
                <a:cxn ang="0">
                  <a:pos x="36" y="26"/>
                </a:cxn>
                <a:cxn ang="0">
                  <a:pos x="36" y="22"/>
                </a:cxn>
              </a:cxnLst>
              <a:pathLst>
                <a:path w="36" h="44">
                  <a:moveTo>
                    <a:pt x="36" y="22"/>
                  </a:moveTo>
                  <a:lnTo>
                    <a:pt x="36" y="18"/>
                  </a:lnTo>
                  <a:lnTo>
                    <a:pt x="35" y="14"/>
                  </a:lnTo>
                  <a:lnTo>
                    <a:pt x="33" y="9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4"/>
                  </a:lnTo>
                  <a:lnTo>
                    <a:pt x="6" y="5"/>
                  </a:lnTo>
                  <a:lnTo>
                    <a:pt x="4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8" y="40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8" y="44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5" y="30"/>
                  </a:lnTo>
                  <a:lnTo>
                    <a:pt x="36" y="26"/>
                  </a:lnTo>
                  <a:lnTo>
                    <a:pt x="36" y="22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9" name="Freeform 88"/>
            <p:cNvSpPr/>
            <p:nvPr/>
          </p:nvSpPr>
          <p:spPr>
            <a:xfrm>
              <a:off x="4024" y="1475"/>
              <a:ext cx="67" cy="12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57"/>
                </a:cxn>
                <a:cxn ang="0">
                  <a:pos x="67" y="127"/>
                </a:cxn>
              </a:cxnLst>
              <a:pathLst>
                <a:path w="67" h="127">
                  <a:moveTo>
                    <a:pt x="67" y="0"/>
                  </a:moveTo>
                  <a:lnTo>
                    <a:pt x="0" y="57"/>
                  </a:lnTo>
                  <a:lnTo>
                    <a:pt x="67" y="127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0" name="Freeform 89"/>
            <p:cNvSpPr/>
            <p:nvPr/>
          </p:nvSpPr>
          <p:spPr>
            <a:xfrm>
              <a:off x="1273" y="1506"/>
              <a:ext cx="67" cy="12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56"/>
                </a:cxn>
                <a:cxn ang="0">
                  <a:pos x="67" y="127"/>
                </a:cxn>
              </a:cxnLst>
              <a:pathLst>
                <a:path w="67" h="127">
                  <a:moveTo>
                    <a:pt x="67" y="0"/>
                  </a:moveTo>
                  <a:lnTo>
                    <a:pt x="0" y="56"/>
                  </a:lnTo>
                  <a:lnTo>
                    <a:pt x="67" y="127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1" name="Freeform 90"/>
            <p:cNvSpPr/>
            <p:nvPr/>
          </p:nvSpPr>
          <p:spPr>
            <a:xfrm>
              <a:off x="2632" y="1490"/>
              <a:ext cx="67" cy="12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57"/>
                </a:cxn>
                <a:cxn ang="0">
                  <a:pos x="67" y="128"/>
                </a:cxn>
              </a:cxnLst>
              <a:pathLst>
                <a:path w="67" h="128">
                  <a:moveTo>
                    <a:pt x="67" y="0"/>
                  </a:moveTo>
                  <a:lnTo>
                    <a:pt x="0" y="57"/>
                  </a:lnTo>
                  <a:lnTo>
                    <a:pt x="67" y="128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2" name="Freeform 91"/>
            <p:cNvSpPr/>
            <p:nvPr/>
          </p:nvSpPr>
          <p:spPr>
            <a:xfrm>
              <a:off x="2709" y="1532"/>
              <a:ext cx="36" cy="44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6" y="18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1" y="7"/>
                </a:cxn>
                <a:cxn ang="0">
                  <a:pos x="29" y="4"/>
                </a:cxn>
                <a:cxn ang="0">
                  <a:pos x="25" y="1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8" y="4"/>
                </a:cxn>
                <a:cxn ang="0">
                  <a:pos x="6" y="7"/>
                </a:cxn>
                <a:cxn ang="0">
                  <a:pos x="4" y="10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1" y="30"/>
                </a:cxn>
                <a:cxn ang="0">
                  <a:pos x="4" y="35"/>
                </a:cxn>
                <a:cxn ang="0">
                  <a:pos x="6" y="37"/>
                </a:cxn>
                <a:cxn ang="0">
                  <a:pos x="8" y="40"/>
                </a:cxn>
                <a:cxn ang="0">
                  <a:pos x="11" y="43"/>
                </a:cxn>
                <a:cxn ang="0">
                  <a:pos x="15" y="44"/>
                </a:cxn>
                <a:cxn ang="0">
                  <a:pos x="18" y="44"/>
                </a:cxn>
                <a:cxn ang="0">
                  <a:pos x="22" y="44"/>
                </a:cxn>
                <a:cxn ang="0">
                  <a:pos x="25" y="43"/>
                </a:cxn>
                <a:cxn ang="0">
                  <a:pos x="29" y="40"/>
                </a:cxn>
                <a:cxn ang="0">
                  <a:pos x="31" y="37"/>
                </a:cxn>
                <a:cxn ang="0">
                  <a:pos x="33" y="35"/>
                </a:cxn>
                <a:cxn ang="0">
                  <a:pos x="35" y="30"/>
                </a:cxn>
                <a:cxn ang="0">
                  <a:pos x="36" y="26"/>
                </a:cxn>
                <a:cxn ang="0">
                  <a:pos x="36" y="22"/>
                </a:cxn>
              </a:cxnLst>
              <a:pathLst>
                <a:path w="36" h="44">
                  <a:moveTo>
                    <a:pt x="36" y="22"/>
                  </a:moveTo>
                  <a:lnTo>
                    <a:pt x="36" y="18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4"/>
                  </a:lnTo>
                  <a:lnTo>
                    <a:pt x="6" y="7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8" y="40"/>
                  </a:lnTo>
                  <a:lnTo>
                    <a:pt x="11" y="43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5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0"/>
                  </a:lnTo>
                  <a:lnTo>
                    <a:pt x="36" y="26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3" name="Freeform 92"/>
            <p:cNvSpPr/>
            <p:nvPr/>
          </p:nvSpPr>
          <p:spPr>
            <a:xfrm>
              <a:off x="2709" y="1532"/>
              <a:ext cx="36" cy="44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6" y="18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1" y="7"/>
                </a:cxn>
                <a:cxn ang="0">
                  <a:pos x="29" y="4"/>
                </a:cxn>
                <a:cxn ang="0">
                  <a:pos x="25" y="1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8" y="4"/>
                </a:cxn>
                <a:cxn ang="0">
                  <a:pos x="6" y="7"/>
                </a:cxn>
                <a:cxn ang="0">
                  <a:pos x="4" y="10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1" y="30"/>
                </a:cxn>
                <a:cxn ang="0">
                  <a:pos x="4" y="35"/>
                </a:cxn>
                <a:cxn ang="0">
                  <a:pos x="6" y="37"/>
                </a:cxn>
                <a:cxn ang="0">
                  <a:pos x="8" y="40"/>
                </a:cxn>
                <a:cxn ang="0">
                  <a:pos x="11" y="43"/>
                </a:cxn>
                <a:cxn ang="0">
                  <a:pos x="15" y="44"/>
                </a:cxn>
                <a:cxn ang="0">
                  <a:pos x="18" y="44"/>
                </a:cxn>
                <a:cxn ang="0">
                  <a:pos x="22" y="44"/>
                </a:cxn>
                <a:cxn ang="0">
                  <a:pos x="25" y="43"/>
                </a:cxn>
                <a:cxn ang="0">
                  <a:pos x="29" y="40"/>
                </a:cxn>
                <a:cxn ang="0">
                  <a:pos x="31" y="37"/>
                </a:cxn>
                <a:cxn ang="0">
                  <a:pos x="33" y="35"/>
                </a:cxn>
                <a:cxn ang="0">
                  <a:pos x="35" y="30"/>
                </a:cxn>
                <a:cxn ang="0">
                  <a:pos x="36" y="26"/>
                </a:cxn>
                <a:cxn ang="0">
                  <a:pos x="36" y="22"/>
                </a:cxn>
              </a:cxnLst>
              <a:pathLst>
                <a:path w="36" h="44">
                  <a:moveTo>
                    <a:pt x="36" y="22"/>
                  </a:moveTo>
                  <a:lnTo>
                    <a:pt x="36" y="18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4"/>
                  </a:lnTo>
                  <a:lnTo>
                    <a:pt x="6" y="7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8" y="40"/>
                  </a:lnTo>
                  <a:lnTo>
                    <a:pt x="11" y="43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5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0"/>
                  </a:lnTo>
                  <a:lnTo>
                    <a:pt x="36" y="26"/>
                  </a:lnTo>
                  <a:lnTo>
                    <a:pt x="36" y="22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4" name="Freeform 93"/>
            <p:cNvSpPr/>
            <p:nvPr/>
          </p:nvSpPr>
          <p:spPr>
            <a:xfrm>
              <a:off x="3510" y="1998"/>
              <a:ext cx="36" cy="44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5" y="17"/>
                </a:cxn>
                <a:cxn ang="0">
                  <a:pos x="34" y="13"/>
                </a:cxn>
                <a:cxn ang="0">
                  <a:pos x="33" y="10"/>
                </a:cxn>
                <a:cxn ang="0">
                  <a:pos x="30" y="6"/>
                </a:cxn>
                <a:cxn ang="0">
                  <a:pos x="28" y="3"/>
                </a:cxn>
                <a:cxn ang="0">
                  <a:pos x="25" y="2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1" y="13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3"/>
                </a:cxn>
                <a:cxn ang="0">
                  <a:pos x="4" y="38"/>
                </a:cxn>
                <a:cxn ang="0">
                  <a:pos x="8" y="40"/>
                </a:cxn>
                <a:cxn ang="0">
                  <a:pos x="10" y="42"/>
                </a:cxn>
                <a:cxn ang="0">
                  <a:pos x="13" y="43"/>
                </a:cxn>
                <a:cxn ang="0">
                  <a:pos x="18" y="44"/>
                </a:cxn>
                <a:cxn ang="0">
                  <a:pos x="21" y="43"/>
                </a:cxn>
                <a:cxn ang="0">
                  <a:pos x="25" y="42"/>
                </a:cxn>
                <a:cxn ang="0">
                  <a:pos x="28" y="40"/>
                </a:cxn>
                <a:cxn ang="0">
                  <a:pos x="30" y="38"/>
                </a:cxn>
                <a:cxn ang="0">
                  <a:pos x="33" y="33"/>
                </a:cxn>
                <a:cxn ang="0">
                  <a:pos x="34" y="31"/>
                </a:cxn>
                <a:cxn ang="0">
                  <a:pos x="35" y="26"/>
                </a:cxn>
                <a:cxn ang="0">
                  <a:pos x="36" y="22"/>
                </a:cxn>
              </a:cxnLst>
              <a:pathLst>
                <a:path w="36" h="44">
                  <a:moveTo>
                    <a:pt x="36" y="22"/>
                  </a:moveTo>
                  <a:lnTo>
                    <a:pt x="35" y="17"/>
                  </a:lnTo>
                  <a:lnTo>
                    <a:pt x="34" y="13"/>
                  </a:lnTo>
                  <a:lnTo>
                    <a:pt x="33" y="10"/>
                  </a:lnTo>
                  <a:lnTo>
                    <a:pt x="30" y="6"/>
                  </a:lnTo>
                  <a:lnTo>
                    <a:pt x="28" y="3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4" y="6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4" y="38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3" y="43"/>
                  </a:lnTo>
                  <a:lnTo>
                    <a:pt x="18" y="44"/>
                  </a:lnTo>
                  <a:lnTo>
                    <a:pt x="21" y="43"/>
                  </a:lnTo>
                  <a:lnTo>
                    <a:pt x="25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26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5" name="Freeform 94"/>
            <p:cNvSpPr/>
            <p:nvPr/>
          </p:nvSpPr>
          <p:spPr>
            <a:xfrm>
              <a:off x="3510" y="1998"/>
              <a:ext cx="36" cy="44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5" y="17"/>
                </a:cxn>
                <a:cxn ang="0">
                  <a:pos x="34" y="13"/>
                </a:cxn>
                <a:cxn ang="0">
                  <a:pos x="33" y="10"/>
                </a:cxn>
                <a:cxn ang="0">
                  <a:pos x="30" y="6"/>
                </a:cxn>
                <a:cxn ang="0">
                  <a:pos x="28" y="3"/>
                </a:cxn>
                <a:cxn ang="0">
                  <a:pos x="25" y="2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1" y="13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3"/>
                </a:cxn>
                <a:cxn ang="0">
                  <a:pos x="4" y="38"/>
                </a:cxn>
                <a:cxn ang="0">
                  <a:pos x="8" y="40"/>
                </a:cxn>
                <a:cxn ang="0">
                  <a:pos x="10" y="42"/>
                </a:cxn>
                <a:cxn ang="0">
                  <a:pos x="13" y="43"/>
                </a:cxn>
                <a:cxn ang="0">
                  <a:pos x="18" y="44"/>
                </a:cxn>
                <a:cxn ang="0">
                  <a:pos x="21" y="43"/>
                </a:cxn>
                <a:cxn ang="0">
                  <a:pos x="25" y="42"/>
                </a:cxn>
                <a:cxn ang="0">
                  <a:pos x="28" y="40"/>
                </a:cxn>
                <a:cxn ang="0">
                  <a:pos x="30" y="38"/>
                </a:cxn>
                <a:cxn ang="0">
                  <a:pos x="33" y="33"/>
                </a:cxn>
                <a:cxn ang="0">
                  <a:pos x="34" y="31"/>
                </a:cxn>
                <a:cxn ang="0">
                  <a:pos x="35" y="26"/>
                </a:cxn>
                <a:cxn ang="0">
                  <a:pos x="36" y="22"/>
                </a:cxn>
              </a:cxnLst>
              <a:pathLst>
                <a:path w="36" h="44">
                  <a:moveTo>
                    <a:pt x="36" y="22"/>
                  </a:moveTo>
                  <a:lnTo>
                    <a:pt x="35" y="17"/>
                  </a:lnTo>
                  <a:lnTo>
                    <a:pt x="34" y="13"/>
                  </a:lnTo>
                  <a:lnTo>
                    <a:pt x="33" y="10"/>
                  </a:lnTo>
                  <a:lnTo>
                    <a:pt x="30" y="6"/>
                  </a:lnTo>
                  <a:lnTo>
                    <a:pt x="28" y="3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4" y="6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4" y="38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3" y="43"/>
                  </a:lnTo>
                  <a:lnTo>
                    <a:pt x="18" y="44"/>
                  </a:lnTo>
                  <a:lnTo>
                    <a:pt x="21" y="43"/>
                  </a:lnTo>
                  <a:lnTo>
                    <a:pt x="25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5" y="26"/>
                  </a:lnTo>
                  <a:lnTo>
                    <a:pt x="36" y="22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6" name="Freeform 95"/>
            <p:cNvSpPr/>
            <p:nvPr/>
          </p:nvSpPr>
          <p:spPr>
            <a:xfrm>
              <a:off x="1340" y="1547"/>
              <a:ext cx="36" cy="44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6" y="18"/>
                </a:cxn>
                <a:cxn ang="0">
                  <a:pos x="35" y="14"/>
                </a:cxn>
                <a:cxn ang="0">
                  <a:pos x="34" y="10"/>
                </a:cxn>
                <a:cxn ang="0">
                  <a:pos x="31" y="7"/>
                </a:cxn>
                <a:cxn ang="0">
                  <a:pos x="28" y="4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8" y="4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2" y="14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" y="31"/>
                </a:cxn>
                <a:cxn ang="0">
                  <a:pos x="3" y="35"/>
                </a:cxn>
                <a:cxn ang="0">
                  <a:pos x="5" y="38"/>
                </a:cxn>
                <a:cxn ang="0">
                  <a:pos x="8" y="40"/>
                </a:cxn>
                <a:cxn ang="0">
                  <a:pos x="11" y="43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22" y="44"/>
                </a:cxn>
                <a:cxn ang="0">
                  <a:pos x="26" y="43"/>
                </a:cxn>
                <a:cxn ang="0">
                  <a:pos x="28" y="40"/>
                </a:cxn>
                <a:cxn ang="0">
                  <a:pos x="31" y="38"/>
                </a:cxn>
                <a:cxn ang="0">
                  <a:pos x="34" y="35"/>
                </a:cxn>
                <a:cxn ang="0">
                  <a:pos x="35" y="31"/>
                </a:cxn>
                <a:cxn ang="0">
                  <a:pos x="36" y="26"/>
                </a:cxn>
                <a:cxn ang="0">
                  <a:pos x="36" y="22"/>
                </a:cxn>
              </a:cxnLst>
              <a:pathLst>
                <a:path w="36" h="44">
                  <a:moveTo>
                    <a:pt x="36" y="22"/>
                  </a:moveTo>
                  <a:lnTo>
                    <a:pt x="36" y="18"/>
                  </a:lnTo>
                  <a:lnTo>
                    <a:pt x="35" y="14"/>
                  </a:lnTo>
                  <a:lnTo>
                    <a:pt x="34" y="10"/>
                  </a:lnTo>
                  <a:lnTo>
                    <a:pt x="31" y="7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4"/>
                  </a:lnTo>
                  <a:lnTo>
                    <a:pt x="5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1"/>
                  </a:lnTo>
                  <a:lnTo>
                    <a:pt x="3" y="35"/>
                  </a:lnTo>
                  <a:lnTo>
                    <a:pt x="5" y="38"/>
                  </a:lnTo>
                  <a:lnTo>
                    <a:pt x="8" y="40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3"/>
                  </a:lnTo>
                  <a:lnTo>
                    <a:pt x="28" y="40"/>
                  </a:lnTo>
                  <a:lnTo>
                    <a:pt x="31" y="38"/>
                  </a:lnTo>
                  <a:lnTo>
                    <a:pt x="34" y="35"/>
                  </a:lnTo>
                  <a:lnTo>
                    <a:pt x="35" y="31"/>
                  </a:lnTo>
                  <a:lnTo>
                    <a:pt x="36" y="26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7" name="Freeform 96"/>
            <p:cNvSpPr/>
            <p:nvPr/>
          </p:nvSpPr>
          <p:spPr>
            <a:xfrm>
              <a:off x="1340" y="1547"/>
              <a:ext cx="36" cy="44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6" y="18"/>
                </a:cxn>
                <a:cxn ang="0">
                  <a:pos x="35" y="14"/>
                </a:cxn>
                <a:cxn ang="0">
                  <a:pos x="34" y="10"/>
                </a:cxn>
                <a:cxn ang="0">
                  <a:pos x="31" y="7"/>
                </a:cxn>
                <a:cxn ang="0">
                  <a:pos x="28" y="4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8" y="4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2" y="14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" y="31"/>
                </a:cxn>
                <a:cxn ang="0">
                  <a:pos x="3" y="35"/>
                </a:cxn>
                <a:cxn ang="0">
                  <a:pos x="5" y="38"/>
                </a:cxn>
                <a:cxn ang="0">
                  <a:pos x="8" y="40"/>
                </a:cxn>
                <a:cxn ang="0">
                  <a:pos x="11" y="43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22" y="44"/>
                </a:cxn>
                <a:cxn ang="0">
                  <a:pos x="26" y="43"/>
                </a:cxn>
                <a:cxn ang="0">
                  <a:pos x="28" y="40"/>
                </a:cxn>
                <a:cxn ang="0">
                  <a:pos x="31" y="38"/>
                </a:cxn>
                <a:cxn ang="0">
                  <a:pos x="34" y="35"/>
                </a:cxn>
                <a:cxn ang="0">
                  <a:pos x="35" y="31"/>
                </a:cxn>
                <a:cxn ang="0">
                  <a:pos x="36" y="26"/>
                </a:cxn>
                <a:cxn ang="0">
                  <a:pos x="36" y="22"/>
                </a:cxn>
              </a:cxnLst>
              <a:pathLst>
                <a:path w="36" h="44">
                  <a:moveTo>
                    <a:pt x="36" y="22"/>
                  </a:moveTo>
                  <a:lnTo>
                    <a:pt x="36" y="18"/>
                  </a:lnTo>
                  <a:lnTo>
                    <a:pt x="35" y="14"/>
                  </a:lnTo>
                  <a:lnTo>
                    <a:pt x="34" y="10"/>
                  </a:lnTo>
                  <a:lnTo>
                    <a:pt x="31" y="7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4"/>
                  </a:lnTo>
                  <a:lnTo>
                    <a:pt x="5" y="7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1"/>
                  </a:lnTo>
                  <a:lnTo>
                    <a:pt x="3" y="35"/>
                  </a:lnTo>
                  <a:lnTo>
                    <a:pt x="5" y="38"/>
                  </a:lnTo>
                  <a:lnTo>
                    <a:pt x="8" y="40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3"/>
                  </a:lnTo>
                  <a:lnTo>
                    <a:pt x="28" y="40"/>
                  </a:lnTo>
                  <a:lnTo>
                    <a:pt x="31" y="38"/>
                  </a:lnTo>
                  <a:lnTo>
                    <a:pt x="34" y="35"/>
                  </a:lnTo>
                  <a:lnTo>
                    <a:pt x="35" y="31"/>
                  </a:lnTo>
                  <a:lnTo>
                    <a:pt x="36" y="26"/>
                  </a:lnTo>
                  <a:lnTo>
                    <a:pt x="36" y="22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8" name="Freeform 97"/>
            <p:cNvSpPr/>
            <p:nvPr/>
          </p:nvSpPr>
          <p:spPr>
            <a:xfrm>
              <a:off x="2128" y="1997"/>
              <a:ext cx="36" cy="44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5" y="18"/>
                </a:cxn>
                <a:cxn ang="0">
                  <a:pos x="35" y="14"/>
                </a:cxn>
                <a:cxn ang="0">
                  <a:pos x="33" y="11"/>
                </a:cxn>
                <a:cxn ang="0">
                  <a:pos x="30" y="7"/>
                </a:cxn>
                <a:cxn ang="0">
                  <a:pos x="28" y="4"/>
                </a:cxn>
                <a:cxn ang="0">
                  <a:pos x="25" y="3"/>
                </a:cxn>
                <a:cxn ang="0">
                  <a:pos x="21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1" y="3"/>
                </a:cxn>
                <a:cxn ang="0">
                  <a:pos x="8" y="4"/>
                </a:cxn>
                <a:cxn ang="0">
                  <a:pos x="4" y="7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1" y="32"/>
                </a:cxn>
                <a:cxn ang="0">
                  <a:pos x="3" y="34"/>
                </a:cxn>
                <a:cxn ang="0">
                  <a:pos x="4" y="39"/>
                </a:cxn>
                <a:cxn ang="0">
                  <a:pos x="8" y="41"/>
                </a:cxn>
                <a:cxn ang="0">
                  <a:pos x="11" y="43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21" y="44"/>
                </a:cxn>
                <a:cxn ang="0">
                  <a:pos x="25" y="43"/>
                </a:cxn>
                <a:cxn ang="0">
                  <a:pos x="28" y="41"/>
                </a:cxn>
                <a:cxn ang="0">
                  <a:pos x="30" y="39"/>
                </a:cxn>
                <a:cxn ang="0">
                  <a:pos x="33" y="34"/>
                </a:cxn>
                <a:cxn ang="0">
                  <a:pos x="35" y="32"/>
                </a:cxn>
                <a:cxn ang="0">
                  <a:pos x="35" y="27"/>
                </a:cxn>
                <a:cxn ang="0">
                  <a:pos x="36" y="22"/>
                </a:cxn>
              </a:cxnLst>
              <a:pathLst>
                <a:path w="36" h="44">
                  <a:moveTo>
                    <a:pt x="36" y="22"/>
                  </a:moveTo>
                  <a:lnTo>
                    <a:pt x="35" y="18"/>
                  </a:lnTo>
                  <a:lnTo>
                    <a:pt x="35" y="14"/>
                  </a:lnTo>
                  <a:lnTo>
                    <a:pt x="33" y="11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5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8" y="4"/>
                  </a:lnTo>
                  <a:lnTo>
                    <a:pt x="4" y="7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4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1" y="44"/>
                  </a:lnTo>
                  <a:lnTo>
                    <a:pt x="25" y="43"/>
                  </a:lnTo>
                  <a:lnTo>
                    <a:pt x="28" y="41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5" y="32"/>
                  </a:lnTo>
                  <a:lnTo>
                    <a:pt x="35" y="27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9" name="Freeform 98"/>
            <p:cNvSpPr/>
            <p:nvPr/>
          </p:nvSpPr>
          <p:spPr>
            <a:xfrm>
              <a:off x="2128" y="1997"/>
              <a:ext cx="36" cy="44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5" y="18"/>
                </a:cxn>
                <a:cxn ang="0">
                  <a:pos x="35" y="14"/>
                </a:cxn>
                <a:cxn ang="0">
                  <a:pos x="33" y="11"/>
                </a:cxn>
                <a:cxn ang="0">
                  <a:pos x="30" y="7"/>
                </a:cxn>
                <a:cxn ang="0">
                  <a:pos x="28" y="4"/>
                </a:cxn>
                <a:cxn ang="0">
                  <a:pos x="25" y="3"/>
                </a:cxn>
                <a:cxn ang="0">
                  <a:pos x="21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1" y="3"/>
                </a:cxn>
                <a:cxn ang="0">
                  <a:pos x="8" y="4"/>
                </a:cxn>
                <a:cxn ang="0">
                  <a:pos x="4" y="7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1" y="32"/>
                </a:cxn>
                <a:cxn ang="0">
                  <a:pos x="3" y="34"/>
                </a:cxn>
                <a:cxn ang="0">
                  <a:pos x="4" y="39"/>
                </a:cxn>
                <a:cxn ang="0">
                  <a:pos x="8" y="41"/>
                </a:cxn>
                <a:cxn ang="0">
                  <a:pos x="11" y="43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21" y="44"/>
                </a:cxn>
                <a:cxn ang="0">
                  <a:pos x="25" y="43"/>
                </a:cxn>
                <a:cxn ang="0">
                  <a:pos x="28" y="41"/>
                </a:cxn>
                <a:cxn ang="0">
                  <a:pos x="30" y="39"/>
                </a:cxn>
                <a:cxn ang="0">
                  <a:pos x="33" y="34"/>
                </a:cxn>
                <a:cxn ang="0">
                  <a:pos x="35" y="32"/>
                </a:cxn>
                <a:cxn ang="0">
                  <a:pos x="35" y="27"/>
                </a:cxn>
                <a:cxn ang="0">
                  <a:pos x="36" y="22"/>
                </a:cxn>
              </a:cxnLst>
              <a:pathLst>
                <a:path w="36" h="44">
                  <a:moveTo>
                    <a:pt x="36" y="22"/>
                  </a:moveTo>
                  <a:lnTo>
                    <a:pt x="35" y="18"/>
                  </a:lnTo>
                  <a:lnTo>
                    <a:pt x="35" y="14"/>
                  </a:lnTo>
                  <a:lnTo>
                    <a:pt x="33" y="11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5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8" y="4"/>
                  </a:lnTo>
                  <a:lnTo>
                    <a:pt x="4" y="7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3" y="34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1" y="44"/>
                  </a:lnTo>
                  <a:lnTo>
                    <a:pt x="25" y="43"/>
                  </a:lnTo>
                  <a:lnTo>
                    <a:pt x="28" y="41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5" y="32"/>
                  </a:lnTo>
                  <a:lnTo>
                    <a:pt x="35" y="27"/>
                  </a:lnTo>
                  <a:lnTo>
                    <a:pt x="36" y="22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30" name="Freeform 99"/>
            <p:cNvSpPr/>
            <p:nvPr/>
          </p:nvSpPr>
          <p:spPr>
            <a:xfrm>
              <a:off x="758" y="1948"/>
              <a:ext cx="37" cy="45"/>
            </a:xfrm>
            <a:custGeom>
              <a:avLst/>
              <a:gdLst/>
              <a:ahLst/>
              <a:cxnLst>
                <a:cxn ang="0">
                  <a:pos x="37" y="23"/>
                </a:cxn>
                <a:cxn ang="0">
                  <a:pos x="37" y="18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1" y="7"/>
                </a:cxn>
                <a:cxn ang="0">
                  <a:pos x="29" y="5"/>
                </a:cxn>
                <a:cxn ang="0">
                  <a:pos x="25" y="3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4" y="10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4" y="35"/>
                </a:cxn>
                <a:cxn ang="0">
                  <a:pos x="6" y="39"/>
                </a:cxn>
                <a:cxn ang="0">
                  <a:pos x="8" y="42"/>
                </a:cxn>
                <a:cxn ang="0">
                  <a:pos x="12" y="43"/>
                </a:cxn>
                <a:cxn ang="0">
                  <a:pos x="15" y="45"/>
                </a:cxn>
                <a:cxn ang="0">
                  <a:pos x="18" y="45"/>
                </a:cxn>
                <a:cxn ang="0">
                  <a:pos x="22" y="45"/>
                </a:cxn>
                <a:cxn ang="0">
                  <a:pos x="25" y="43"/>
                </a:cxn>
                <a:cxn ang="0">
                  <a:pos x="29" y="42"/>
                </a:cxn>
                <a:cxn ang="0">
                  <a:pos x="31" y="39"/>
                </a:cxn>
                <a:cxn ang="0">
                  <a:pos x="33" y="35"/>
                </a:cxn>
                <a:cxn ang="0">
                  <a:pos x="35" y="32"/>
                </a:cxn>
                <a:cxn ang="0">
                  <a:pos x="37" y="28"/>
                </a:cxn>
                <a:cxn ang="0">
                  <a:pos x="37" y="23"/>
                </a:cxn>
              </a:cxnLst>
              <a:pathLst>
                <a:path w="37" h="45">
                  <a:moveTo>
                    <a:pt x="37" y="23"/>
                  </a:moveTo>
                  <a:lnTo>
                    <a:pt x="37" y="18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2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5" y="43"/>
                  </a:lnTo>
                  <a:lnTo>
                    <a:pt x="29" y="42"/>
                  </a:lnTo>
                  <a:lnTo>
                    <a:pt x="31" y="39"/>
                  </a:lnTo>
                  <a:lnTo>
                    <a:pt x="33" y="35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31" name="Freeform 100"/>
            <p:cNvSpPr/>
            <p:nvPr/>
          </p:nvSpPr>
          <p:spPr>
            <a:xfrm>
              <a:off x="758" y="1948"/>
              <a:ext cx="37" cy="45"/>
            </a:xfrm>
            <a:custGeom>
              <a:avLst/>
              <a:gdLst/>
              <a:ahLst/>
              <a:cxnLst>
                <a:cxn ang="0">
                  <a:pos x="37" y="23"/>
                </a:cxn>
                <a:cxn ang="0">
                  <a:pos x="37" y="18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1" y="7"/>
                </a:cxn>
                <a:cxn ang="0">
                  <a:pos x="29" y="5"/>
                </a:cxn>
                <a:cxn ang="0">
                  <a:pos x="25" y="3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4" y="10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4" y="35"/>
                </a:cxn>
                <a:cxn ang="0">
                  <a:pos x="6" y="39"/>
                </a:cxn>
                <a:cxn ang="0">
                  <a:pos x="8" y="42"/>
                </a:cxn>
                <a:cxn ang="0">
                  <a:pos x="12" y="43"/>
                </a:cxn>
                <a:cxn ang="0">
                  <a:pos x="15" y="45"/>
                </a:cxn>
                <a:cxn ang="0">
                  <a:pos x="18" y="45"/>
                </a:cxn>
                <a:cxn ang="0">
                  <a:pos x="22" y="45"/>
                </a:cxn>
                <a:cxn ang="0">
                  <a:pos x="25" y="43"/>
                </a:cxn>
                <a:cxn ang="0">
                  <a:pos x="29" y="42"/>
                </a:cxn>
                <a:cxn ang="0">
                  <a:pos x="31" y="39"/>
                </a:cxn>
                <a:cxn ang="0">
                  <a:pos x="33" y="35"/>
                </a:cxn>
                <a:cxn ang="0">
                  <a:pos x="35" y="32"/>
                </a:cxn>
                <a:cxn ang="0">
                  <a:pos x="37" y="28"/>
                </a:cxn>
                <a:cxn ang="0">
                  <a:pos x="37" y="23"/>
                </a:cxn>
              </a:cxnLst>
              <a:pathLst>
                <a:path w="37" h="45">
                  <a:moveTo>
                    <a:pt x="37" y="23"/>
                  </a:moveTo>
                  <a:lnTo>
                    <a:pt x="37" y="18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2"/>
                  </a:lnTo>
                  <a:lnTo>
                    <a:pt x="12" y="43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5" y="43"/>
                  </a:lnTo>
                  <a:lnTo>
                    <a:pt x="29" y="42"/>
                  </a:lnTo>
                  <a:lnTo>
                    <a:pt x="31" y="39"/>
                  </a:lnTo>
                  <a:lnTo>
                    <a:pt x="33" y="35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37" y="23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32" name="Freeform 101"/>
            <p:cNvSpPr/>
            <p:nvPr/>
          </p:nvSpPr>
          <p:spPr>
            <a:xfrm>
              <a:off x="3038" y="1288"/>
              <a:ext cx="19" cy="28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1" y="28"/>
                </a:cxn>
                <a:cxn ang="0">
                  <a:pos x="13" y="27"/>
                </a:cxn>
                <a:cxn ang="0">
                  <a:pos x="14" y="27"/>
                </a:cxn>
                <a:cxn ang="0">
                  <a:pos x="15" y="25"/>
                </a:cxn>
                <a:cxn ang="0">
                  <a:pos x="16" y="23"/>
                </a:cxn>
                <a:cxn ang="0">
                  <a:pos x="17" y="21"/>
                </a:cxn>
                <a:cxn ang="0">
                  <a:pos x="17" y="18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9" y="12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2" y="23"/>
                </a:cxn>
                <a:cxn ang="0">
                  <a:pos x="3" y="25"/>
                </a:cxn>
                <a:cxn ang="0">
                  <a:pos x="4" y="27"/>
                </a:cxn>
                <a:cxn ang="0">
                  <a:pos x="5" y="27"/>
                </a:cxn>
                <a:cxn ang="0">
                  <a:pos x="7" y="28"/>
                </a:cxn>
                <a:cxn ang="0">
                  <a:pos x="10" y="28"/>
                </a:cxn>
                <a:cxn ang="0">
                  <a:pos x="10" y="28"/>
                </a:cxn>
              </a:cxnLst>
              <a:pathLst>
                <a:path w="19" h="28">
                  <a:moveTo>
                    <a:pt x="10" y="28"/>
                  </a:moveTo>
                  <a:lnTo>
                    <a:pt x="11" y="28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28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2374" name="Rectangle 102"/>
          <p:cNvSpPr/>
          <p:nvPr/>
        </p:nvSpPr>
        <p:spPr>
          <a:xfrm>
            <a:off x="468630" y="5878672"/>
            <a:ext cx="2082800" cy="58356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r>
              <a:rPr lang="en-US" altLang="zh-CN" sz="32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sz="32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32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32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 </a:t>
            </a:r>
            <a:endParaRPr lang="en-US" altLang="zh-C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2375" name="Object 103"/>
          <p:cNvGraphicFramePr/>
          <p:nvPr/>
        </p:nvGraphicFramePr>
        <p:xfrm>
          <a:off x="5364163" y="5802948"/>
          <a:ext cx="237648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1016635" imgH="254000" progId="Equation.3">
                  <p:embed/>
                </p:oleObj>
              </mc:Choice>
              <mc:Fallback>
                <p:oleObj name="" r:id="rId1" imgW="1016635" imgH="2540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4163" y="5802948"/>
                        <a:ext cx="2376487" cy="735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376" name="Object 104"/>
          <p:cNvGraphicFramePr/>
          <p:nvPr/>
        </p:nvGraphicFramePr>
        <p:xfrm>
          <a:off x="2560638" y="5802948"/>
          <a:ext cx="23717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813435" imgH="254000" progId="Equation.3">
                  <p:embed/>
                </p:oleObj>
              </mc:Choice>
              <mc:Fallback>
                <p:oleObj name="" r:id="rId3" imgW="813435" imgH="25400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0638" y="5802948"/>
                        <a:ext cx="2371725" cy="728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8.3.2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触发器组成计数器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7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/>
          <p:nvPr/>
        </p:nvSpPr>
        <p:spPr>
          <a:xfrm>
            <a:off x="0" y="398684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58" name="Rectangle 3"/>
          <p:cNvSpPr/>
          <p:nvPr/>
        </p:nvSpPr>
        <p:spPr>
          <a:xfrm>
            <a:off x="0" y="398684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59" name="Rectangle 4"/>
          <p:cNvSpPr/>
          <p:nvPr/>
        </p:nvSpPr>
        <p:spPr>
          <a:xfrm>
            <a:off x="0" y="398684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Rectangle 5"/>
          <p:cNvSpPr/>
          <p:nvPr/>
        </p:nvSpPr>
        <p:spPr>
          <a:xfrm>
            <a:off x="0" y="3972560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3302" name="Text Box 6"/>
          <p:cNvSpPr txBox="1"/>
          <p:nvPr/>
        </p:nvSpPr>
        <p:spPr>
          <a:xfrm>
            <a:off x="746443" y="2894965"/>
            <a:ext cx="4897437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求出各级触发器状态方程</a:t>
            </a:r>
            <a:endParaRPr lang="zh-CN" altLang="en-US" sz="24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183303" name="Object 7"/>
          <p:cNvGraphicFramePr/>
          <p:nvPr/>
        </p:nvGraphicFramePr>
        <p:xfrm>
          <a:off x="900113" y="3929698"/>
          <a:ext cx="44624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562100" imgH="241300" progId="Equation.DSMT4">
                  <p:embed/>
                </p:oleObj>
              </mc:Choice>
              <mc:Fallback>
                <p:oleObj name="" r:id="rId1" imgW="1562100" imgH="2413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113" y="3929698"/>
                        <a:ext cx="4462462" cy="603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4" name="Object 8"/>
          <p:cNvGraphicFramePr/>
          <p:nvPr/>
        </p:nvGraphicFramePr>
        <p:xfrm>
          <a:off x="900113" y="4866323"/>
          <a:ext cx="63515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2184400" imgH="241300" progId="Equation.DSMT4">
                  <p:embed/>
                </p:oleObj>
              </mc:Choice>
              <mc:Fallback>
                <p:oleObj name="" r:id="rId3" imgW="2184400" imgH="2413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4866323"/>
                        <a:ext cx="6351587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5" name="Object 9"/>
          <p:cNvGraphicFramePr/>
          <p:nvPr/>
        </p:nvGraphicFramePr>
        <p:xfrm>
          <a:off x="971550" y="5729923"/>
          <a:ext cx="6445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2578100" imgH="266700" progId="Equation.DSMT4">
                  <p:embed/>
                </p:oleObj>
              </mc:Choice>
              <mc:Fallback>
                <p:oleObj name="" r:id="rId5" imgW="2578100" imgH="266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550" y="5729923"/>
                        <a:ext cx="6445250" cy="666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10"/>
          <p:cNvSpPr/>
          <p:nvPr/>
        </p:nvSpPr>
        <p:spPr>
          <a:xfrm>
            <a:off x="611188" y="2055972"/>
            <a:ext cx="2082800" cy="58356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r>
              <a:rPr lang="en-US" altLang="zh-CN" sz="3200" i="1" dirty="0">
                <a:latin typeface="Arial" panose="020B0604020202020204" pitchFamily="34" charset="0"/>
                <a:ea typeface="宋体" panose="02010600030101010101" pitchFamily="2" charset="-122"/>
              </a:rPr>
              <a:t>J</a:t>
            </a:r>
            <a:r>
              <a:rPr lang="en-US" altLang="zh-CN" sz="3200" baseline="-25000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en-US" altLang="zh-CN" sz="3200" i="1" dirty="0"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3200" baseline="-25000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=1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9466" name="Object 11"/>
          <p:cNvGraphicFramePr/>
          <p:nvPr/>
        </p:nvGraphicFramePr>
        <p:xfrm>
          <a:off x="5575300" y="1986598"/>
          <a:ext cx="23764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1016635" imgH="254000" progId="Equation.3">
                  <p:embed/>
                </p:oleObj>
              </mc:Choice>
              <mc:Fallback>
                <p:oleObj name="" r:id="rId7" imgW="1016635" imgH="2540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5300" y="1986598"/>
                        <a:ext cx="2376488" cy="735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2"/>
          <p:cNvGraphicFramePr/>
          <p:nvPr/>
        </p:nvGraphicFramePr>
        <p:xfrm>
          <a:off x="2771775" y="1986598"/>
          <a:ext cx="23717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9" imgW="813435" imgH="254000" progId="Equation.3">
                  <p:embed/>
                </p:oleObj>
              </mc:Choice>
              <mc:Fallback>
                <p:oleObj name="" r:id="rId9" imgW="813435" imgH="2540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1775" y="1986598"/>
                        <a:ext cx="2371725" cy="728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23"/>
          <p:cNvGraphicFramePr/>
          <p:nvPr/>
        </p:nvGraphicFramePr>
        <p:xfrm>
          <a:off x="4841234" y="986790"/>
          <a:ext cx="4064641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1" imgW="1156970" imgH="228600" progId="Equation.3">
                  <p:embed/>
                </p:oleObj>
              </mc:Choice>
              <mc:Fallback>
                <p:oleObj name="" r:id="rId11" imgW="115697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41234" y="986790"/>
                        <a:ext cx="4064641" cy="606425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8.3.2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触发器组成计数器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/>
          <p:nvPr/>
        </p:nvSpPr>
        <p:spPr>
          <a:xfrm>
            <a:off x="430530" y="3484563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" name="Rectangle 3"/>
          <p:cNvSpPr/>
          <p:nvPr/>
        </p:nvSpPr>
        <p:spPr>
          <a:xfrm>
            <a:off x="430530" y="3484563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" name="Rectangle 4"/>
          <p:cNvSpPr/>
          <p:nvPr/>
        </p:nvSpPr>
        <p:spPr>
          <a:xfrm>
            <a:off x="430530" y="3484563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4" name="Rectangle 5"/>
          <p:cNvSpPr/>
          <p:nvPr/>
        </p:nvSpPr>
        <p:spPr>
          <a:xfrm>
            <a:off x="430530" y="3470275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83303" name="Object 7"/>
          <p:cNvGraphicFramePr/>
          <p:nvPr/>
        </p:nvGraphicFramePr>
        <p:xfrm>
          <a:off x="1319213" y="876300"/>
          <a:ext cx="1778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622300" imgH="241300" progId="Equation.DSMT4">
                  <p:embed/>
                </p:oleObj>
              </mc:Choice>
              <mc:Fallback>
                <p:oleObj name="" r:id="rId1" imgW="622300" imgH="2413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19213" y="876300"/>
                        <a:ext cx="1778000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4" name="Object 8"/>
          <p:cNvGraphicFramePr/>
          <p:nvPr/>
        </p:nvGraphicFramePr>
        <p:xfrm>
          <a:off x="3867785" y="915670"/>
          <a:ext cx="3692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1270000" imgH="241300" progId="Equation.DSMT4">
                  <p:embed/>
                </p:oleObj>
              </mc:Choice>
              <mc:Fallback>
                <p:oleObj name="" r:id="rId3" imgW="1270000" imgH="2413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7785" y="915670"/>
                        <a:ext cx="3692525" cy="523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5" name="Object 9"/>
          <p:cNvGraphicFramePr/>
          <p:nvPr/>
        </p:nvGraphicFramePr>
        <p:xfrm>
          <a:off x="1374140" y="1571308"/>
          <a:ext cx="4064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1625600" imgH="266700" progId="Equation.DSMT4">
                  <p:embed/>
                </p:oleObj>
              </mc:Choice>
              <mc:Fallback>
                <p:oleObj name="" r:id="rId5" imgW="1625600" imgH="2667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4140" y="1571308"/>
                        <a:ext cx="4064000" cy="666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对象 74759"/>
          <p:cNvGraphicFramePr>
            <a:graphicFrameLocks noChangeAspect="1"/>
          </p:cNvGraphicFramePr>
          <p:nvPr/>
        </p:nvGraphicFramePr>
        <p:xfrm>
          <a:off x="2848293" y="2420938"/>
          <a:ext cx="3889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7" imgW="216535" imgH="229235" progId="Equation.3">
                  <p:embed/>
                </p:oleObj>
              </mc:Choice>
              <mc:Fallback>
                <p:oleObj name="" r:id="rId7" imgW="216535" imgH="229235" progId="Equation.3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8293" y="2420938"/>
                        <a:ext cx="388937" cy="40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对象 74760"/>
          <p:cNvGraphicFramePr>
            <a:graphicFrameLocks noChangeAspect="1"/>
          </p:cNvGraphicFramePr>
          <p:nvPr/>
        </p:nvGraphicFramePr>
        <p:xfrm>
          <a:off x="3567430" y="2420938"/>
          <a:ext cx="3889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9" imgW="216535" imgH="229235" progId="Equation.3">
                  <p:embed/>
                </p:oleObj>
              </mc:Choice>
              <mc:Fallback>
                <p:oleObj name="" r:id="rId9" imgW="216535" imgH="229235" progId="Equation.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67430" y="2420938"/>
                        <a:ext cx="388938" cy="40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对象 74761"/>
          <p:cNvGraphicFramePr>
            <a:graphicFrameLocks noChangeAspect="1"/>
          </p:cNvGraphicFramePr>
          <p:nvPr/>
        </p:nvGraphicFramePr>
        <p:xfrm>
          <a:off x="4359593" y="2420938"/>
          <a:ext cx="3873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1" imgW="216535" imgH="241935" progId="Equation.3">
                  <p:embed/>
                </p:oleObj>
              </mc:Choice>
              <mc:Fallback>
                <p:oleObj name="" r:id="rId11" imgW="216535" imgH="241935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59593" y="2420938"/>
                        <a:ext cx="387350" cy="420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对象 74762"/>
          <p:cNvGraphicFramePr>
            <a:graphicFrameLocks noChangeAspect="1"/>
          </p:cNvGraphicFramePr>
          <p:nvPr/>
        </p:nvGraphicFramePr>
        <p:xfrm>
          <a:off x="5294630" y="2420938"/>
          <a:ext cx="539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3" imgW="305435" imgH="229235" progId="Equation.3">
                  <p:embed/>
                </p:oleObj>
              </mc:Choice>
              <mc:Fallback>
                <p:oleObj name="" r:id="rId13" imgW="305435" imgH="229235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94630" y="2420938"/>
                        <a:ext cx="539750" cy="40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对象 74763"/>
          <p:cNvGraphicFramePr>
            <a:graphicFrameLocks noChangeAspect="1"/>
          </p:cNvGraphicFramePr>
          <p:nvPr/>
        </p:nvGraphicFramePr>
        <p:xfrm>
          <a:off x="6013768" y="2420938"/>
          <a:ext cx="539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5" imgW="305435" imgH="229235" progId="Equation.3">
                  <p:embed/>
                </p:oleObj>
              </mc:Choice>
              <mc:Fallback>
                <p:oleObj name="" r:id="rId15" imgW="305435" imgH="229235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13768" y="2420938"/>
                        <a:ext cx="539750" cy="40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对象 74764"/>
          <p:cNvGraphicFramePr>
            <a:graphicFrameLocks noChangeAspect="1"/>
          </p:cNvGraphicFramePr>
          <p:nvPr/>
        </p:nvGraphicFramePr>
        <p:xfrm>
          <a:off x="6661468" y="2420938"/>
          <a:ext cx="5397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7" imgW="305435" imgH="241935" progId="Equation.3">
                  <p:embed/>
                </p:oleObj>
              </mc:Choice>
              <mc:Fallback>
                <p:oleObj name="" r:id="rId17" imgW="305435" imgH="241935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61468" y="2420938"/>
                        <a:ext cx="539750" cy="420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3" name="表格 74772"/>
          <p:cNvGraphicFramePr/>
          <p:nvPr>
            <p:custDataLst>
              <p:tags r:id="rId19"/>
            </p:custDataLst>
          </p:nvPr>
        </p:nvGraphicFramePr>
        <p:xfrm>
          <a:off x="1475105" y="2347913"/>
          <a:ext cx="6027420" cy="4191000"/>
        </p:xfrm>
        <a:graphic>
          <a:graphicData uri="http://schemas.openxmlformats.org/drawingml/2006/table">
            <a:tbl>
              <a:tblPr/>
              <a:tblGrid>
                <a:gridCol w="1280795"/>
                <a:gridCol w="2207895"/>
                <a:gridCol w="2538730"/>
              </a:tblGrid>
              <a:tr h="533400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CP</a:t>
                      </a:r>
                      <a:r>
                        <a:rPr lang="en-US" altLang="zh-CN" sz="2400" b="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=CP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>
                        <a:buNone/>
                      </a:pPr>
                      <a:endParaRPr sz="2400"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>
                        <a:buNone/>
                      </a:pPr>
                      <a:endParaRPr sz="2400"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4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000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001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001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010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4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010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011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011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4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10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000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8.3.2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触发器组成计数器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/>
          <p:nvPr/>
        </p:nvSpPr>
        <p:spPr>
          <a:xfrm>
            <a:off x="0" y="312578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" name="Rectangle 3"/>
          <p:cNvSpPr/>
          <p:nvPr/>
        </p:nvSpPr>
        <p:spPr>
          <a:xfrm>
            <a:off x="0" y="312578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" name="Rectangle 4"/>
          <p:cNvSpPr/>
          <p:nvPr/>
        </p:nvSpPr>
        <p:spPr>
          <a:xfrm>
            <a:off x="0" y="312578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4" name="Rectangle 5"/>
          <p:cNvSpPr/>
          <p:nvPr/>
        </p:nvSpPr>
        <p:spPr>
          <a:xfrm>
            <a:off x="0" y="3111500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488" name="对象 74759"/>
          <p:cNvGraphicFramePr>
            <a:graphicFrameLocks noChangeAspect="1"/>
          </p:cNvGraphicFramePr>
          <p:nvPr/>
        </p:nvGraphicFramePr>
        <p:xfrm>
          <a:off x="2417763" y="2062163"/>
          <a:ext cx="3889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216535" imgH="229235" progId="Equation.3">
                  <p:embed/>
                </p:oleObj>
              </mc:Choice>
              <mc:Fallback>
                <p:oleObj name="" r:id="rId1" imgW="216535" imgH="229235" progId="Equation.3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7763" y="2062163"/>
                        <a:ext cx="388937" cy="40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对象 74760"/>
          <p:cNvGraphicFramePr>
            <a:graphicFrameLocks noChangeAspect="1"/>
          </p:cNvGraphicFramePr>
          <p:nvPr/>
        </p:nvGraphicFramePr>
        <p:xfrm>
          <a:off x="3136900" y="2062163"/>
          <a:ext cx="3889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3" imgW="216535" imgH="229235" progId="Equation.3">
                  <p:embed/>
                </p:oleObj>
              </mc:Choice>
              <mc:Fallback>
                <p:oleObj name="" r:id="rId3" imgW="216535" imgH="229235" progId="Equation.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6900" y="2062163"/>
                        <a:ext cx="388938" cy="40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对象 74761"/>
          <p:cNvGraphicFramePr>
            <a:graphicFrameLocks noChangeAspect="1"/>
          </p:cNvGraphicFramePr>
          <p:nvPr/>
        </p:nvGraphicFramePr>
        <p:xfrm>
          <a:off x="3929063" y="2062163"/>
          <a:ext cx="3873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5" imgW="216535" imgH="241935" progId="Equation.3">
                  <p:embed/>
                </p:oleObj>
              </mc:Choice>
              <mc:Fallback>
                <p:oleObj name="" r:id="rId5" imgW="216535" imgH="241935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9063" y="2062163"/>
                        <a:ext cx="387350" cy="420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对象 74762"/>
          <p:cNvGraphicFramePr>
            <a:graphicFrameLocks noChangeAspect="1"/>
          </p:cNvGraphicFramePr>
          <p:nvPr/>
        </p:nvGraphicFramePr>
        <p:xfrm>
          <a:off x="4864100" y="2062163"/>
          <a:ext cx="539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7" imgW="305435" imgH="229235" progId="Equation.3">
                  <p:embed/>
                </p:oleObj>
              </mc:Choice>
              <mc:Fallback>
                <p:oleObj name="" r:id="rId7" imgW="305435" imgH="229235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4100" y="2062163"/>
                        <a:ext cx="539750" cy="40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对象 74763"/>
          <p:cNvGraphicFramePr>
            <a:graphicFrameLocks noChangeAspect="1"/>
          </p:cNvGraphicFramePr>
          <p:nvPr/>
        </p:nvGraphicFramePr>
        <p:xfrm>
          <a:off x="5583238" y="2062163"/>
          <a:ext cx="539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9" imgW="305435" imgH="229235" progId="Equation.3">
                  <p:embed/>
                </p:oleObj>
              </mc:Choice>
              <mc:Fallback>
                <p:oleObj name="" r:id="rId9" imgW="305435" imgH="229235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3238" y="2062163"/>
                        <a:ext cx="539750" cy="40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对象 74764"/>
          <p:cNvGraphicFramePr>
            <a:graphicFrameLocks noChangeAspect="1"/>
          </p:cNvGraphicFramePr>
          <p:nvPr/>
        </p:nvGraphicFramePr>
        <p:xfrm>
          <a:off x="6230938" y="2062163"/>
          <a:ext cx="5397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1" imgW="305435" imgH="241935" progId="Equation.3">
                  <p:embed/>
                </p:oleObj>
              </mc:Choice>
              <mc:Fallback>
                <p:oleObj name="" r:id="rId11" imgW="305435" imgH="241935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0938" y="2062163"/>
                        <a:ext cx="539750" cy="420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3" name="表格 74772"/>
          <p:cNvGraphicFramePr/>
          <p:nvPr>
            <p:custDataLst>
              <p:tags r:id="rId13"/>
            </p:custDataLst>
          </p:nvPr>
        </p:nvGraphicFramePr>
        <p:xfrm>
          <a:off x="1044575" y="1989138"/>
          <a:ext cx="6027420" cy="4191000"/>
        </p:xfrm>
        <a:graphic>
          <a:graphicData uri="http://schemas.openxmlformats.org/drawingml/2006/table">
            <a:tbl>
              <a:tblPr/>
              <a:tblGrid>
                <a:gridCol w="1280795"/>
                <a:gridCol w="2207895"/>
                <a:gridCol w="2538730"/>
              </a:tblGrid>
              <a:tr h="533400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CP</a:t>
                      </a:r>
                      <a:r>
                        <a:rPr lang="en-US" altLang="zh-CN" sz="2400" b="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=CP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>
                        <a:buNone/>
                      </a:pPr>
                      <a:endParaRPr sz="2400"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>
                        <a:buNone/>
                      </a:pPr>
                      <a:endParaRPr sz="2400"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4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000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001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001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010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4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010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011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380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011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4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10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4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↓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dist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000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1799273" y="112395"/>
            <a:ext cx="4972050" cy="1552575"/>
            <a:chOff x="661" y="1002"/>
            <a:chExt cx="3132" cy="978"/>
          </a:xfr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</p:grpSpPr>
        <p:sp>
          <p:nvSpPr>
            <p:cNvPr id="3" name="Text Box 4"/>
            <p:cNvSpPr txBox="1"/>
            <p:nvPr/>
          </p:nvSpPr>
          <p:spPr>
            <a:xfrm>
              <a:off x="661" y="1002"/>
              <a:ext cx="3132" cy="978"/>
            </a:xfrm>
            <a:prstGeom prst="rect">
              <a:avLst/>
            </a:prstGeom>
            <a:grpFill/>
            <a:ln w="2857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000         001          010          011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111         110          101         100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1508" name="Group 5"/>
            <p:cNvGrpSpPr/>
            <p:nvPr/>
          </p:nvGrpSpPr>
          <p:grpSpPr>
            <a:xfrm>
              <a:off x="1104" y="1272"/>
              <a:ext cx="2448" cy="708"/>
              <a:chOff x="1104" y="1272"/>
              <a:chExt cx="2448" cy="708"/>
            </a:xfrm>
            <a:grpFill/>
          </p:grpSpPr>
          <p:sp>
            <p:nvSpPr>
              <p:cNvPr id="21509" name="Line 6"/>
              <p:cNvSpPr/>
              <p:nvPr/>
            </p:nvSpPr>
            <p:spPr>
              <a:xfrm>
                <a:off x="1308" y="1272"/>
                <a:ext cx="420" cy="0"/>
              </a:xfrm>
              <a:prstGeom prst="line">
                <a:avLst/>
              </a:prstGeom>
              <a:grp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0" name="Line 7"/>
              <p:cNvSpPr/>
              <p:nvPr/>
            </p:nvSpPr>
            <p:spPr>
              <a:xfrm>
                <a:off x="2064" y="1272"/>
                <a:ext cx="492" cy="0"/>
              </a:xfrm>
              <a:prstGeom prst="line">
                <a:avLst/>
              </a:prstGeom>
              <a:grp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1" name="Line 8"/>
              <p:cNvSpPr/>
              <p:nvPr/>
            </p:nvSpPr>
            <p:spPr>
              <a:xfrm>
                <a:off x="2940" y="1272"/>
                <a:ext cx="492" cy="12"/>
              </a:xfrm>
              <a:prstGeom prst="line">
                <a:avLst/>
              </a:prstGeom>
              <a:grp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2" name="Line 9"/>
              <p:cNvSpPr/>
              <p:nvPr/>
            </p:nvSpPr>
            <p:spPr>
              <a:xfrm>
                <a:off x="3552" y="1344"/>
                <a:ext cx="0" cy="492"/>
              </a:xfrm>
              <a:prstGeom prst="line">
                <a:avLst/>
              </a:prstGeom>
              <a:grp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3" name="Line 10"/>
              <p:cNvSpPr/>
              <p:nvPr/>
            </p:nvSpPr>
            <p:spPr>
              <a:xfrm flipH="1">
                <a:off x="2964" y="1980"/>
                <a:ext cx="444" cy="0"/>
              </a:xfrm>
              <a:prstGeom prst="line">
                <a:avLst/>
              </a:prstGeom>
              <a:grp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4" name="Line 11"/>
              <p:cNvSpPr/>
              <p:nvPr/>
            </p:nvSpPr>
            <p:spPr>
              <a:xfrm flipH="1" flipV="1">
                <a:off x="2100" y="1968"/>
                <a:ext cx="528" cy="12"/>
              </a:xfrm>
              <a:prstGeom prst="line">
                <a:avLst/>
              </a:prstGeom>
              <a:grp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5" name="Line 12"/>
              <p:cNvSpPr/>
              <p:nvPr/>
            </p:nvSpPr>
            <p:spPr>
              <a:xfrm flipH="1">
                <a:off x="1296" y="1968"/>
                <a:ext cx="444" cy="0"/>
              </a:xfrm>
              <a:prstGeom prst="line">
                <a:avLst/>
              </a:prstGeom>
              <a:grp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6" name="Line 13"/>
              <p:cNvSpPr/>
              <p:nvPr/>
            </p:nvSpPr>
            <p:spPr>
              <a:xfrm flipV="1">
                <a:off x="1104" y="1380"/>
                <a:ext cx="0" cy="456"/>
              </a:xfrm>
              <a:prstGeom prst="line">
                <a:avLst/>
              </a:prstGeom>
              <a:grp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 Box 2"/>
          <p:cNvSpPr txBox="1"/>
          <p:nvPr/>
        </p:nvSpPr>
        <p:spPr>
          <a:xfrm>
            <a:off x="836613" y="1170940"/>
            <a:ext cx="3619500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④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画出状态转换表</a:t>
            </a:r>
            <a:r>
              <a:rPr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图</a:t>
            </a:r>
            <a:r>
              <a:rPr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 </a:t>
            </a:r>
            <a:endParaRPr lang="en-US" altLang="zh-CN" sz="24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447800" y="2065655"/>
            <a:ext cx="4972050" cy="1552575"/>
            <a:chOff x="912" y="1140"/>
            <a:chExt cx="3132" cy="978"/>
          </a:xfrm>
        </p:grpSpPr>
        <p:sp>
          <p:nvSpPr>
            <p:cNvPr id="21507" name="Text Box 4"/>
            <p:cNvSpPr txBox="1"/>
            <p:nvPr/>
          </p:nvSpPr>
          <p:spPr>
            <a:xfrm>
              <a:off x="912" y="1140"/>
              <a:ext cx="3132" cy="978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000         001          010          011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111         110          101         100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1508" name="Group 5"/>
            <p:cNvGrpSpPr/>
            <p:nvPr/>
          </p:nvGrpSpPr>
          <p:grpSpPr>
            <a:xfrm>
              <a:off x="1104" y="1272"/>
              <a:ext cx="2448" cy="708"/>
              <a:chOff x="1104" y="1272"/>
              <a:chExt cx="2448" cy="708"/>
            </a:xfrm>
          </p:grpSpPr>
          <p:sp>
            <p:nvSpPr>
              <p:cNvPr id="21509" name="Line 6"/>
              <p:cNvSpPr/>
              <p:nvPr/>
            </p:nvSpPr>
            <p:spPr>
              <a:xfrm>
                <a:off x="1308" y="1272"/>
                <a:ext cx="420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0" name="Line 7"/>
              <p:cNvSpPr/>
              <p:nvPr/>
            </p:nvSpPr>
            <p:spPr>
              <a:xfrm>
                <a:off x="2064" y="1272"/>
                <a:ext cx="492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1" name="Line 8"/>
              <p:cNvSpPr/>
              <p:nvPr/>
            </p:nvSpPr>
            <p:spPr>
              <a:xfrm>
                <a:off x="2940" y="1272"/>
                <a:ext cx="492" cy="12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2" name="Line 9"/>
              <p:cNvSpPr/>
              <p:nvPr/>
            </p:nvSpPr>
            <p:spPr>
              <a:xfrm>
                <a:off x="3552" y="1344"/>
                <a:ext cx="0" cy="492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3" name="Line 10"/>
              <p:cNvSpPr/>
              <p:nvPr/>
            </p:nvSpPr>
            <p:spPr>
              <a:xfrm flipH="1">
                <a:off x="2964" y="1980"/>
                <a:ext cx="444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4" name="Line 11"/>
              <p:cNvSpPr/>
              <p:nvPr/>
            </p:nvSpPr>
            <p:spPr>
              <a:xfrm flipH="1" flipV="1">
                <a:off x="2100" y="1968"/>
                <a:ext cx="528" cy="12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5" name="Line 12"/>
              <p:cNvSpPr/>
              <p:nvPr/>
            </p:nvSpPr>
            <p:spPr>
              <a:xfrm flipH="1">
                <a:off x="1296" y="1968"/>
                <a:ext cx="444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1516" name="Line 13"/>
              <p:cNvSpPr/>
              <p:nvPr/>
            </p:nvSpPr>
            <p:spPr>
              <a:xfrm flipV="1">
                <a:off x="1104" y="1380"/>
                <a:ext cx="0" cy="45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</p:grpSp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1187450" y="4806951"/>
            <a:ext cx="6786563" cy="112458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该计数器是一个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同步二进制加法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计数器，有八个状态又称为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同步八进制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计数器。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84335" name="Rectangle 15"/>
          <p:cNvSpPr/>
          <p:nvPr/>
        </p:nvSpPr>
        <p:spPr>
          <a:xfrm>
            <a:off x="1116013" y="3930968"/>
            <a:ext cx="1770062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⑤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结论</a:t>
            </a:r>
            <a:endParaRPr lang="zh-CN" altLang="en-US" sz="24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8.3.2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触发器组成计数器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4" grpId="0" bldLvl="0" animBg="1"/>
      <p:bldP spid="1843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3"/>
          <p:cNvSpPr txBox="1"/>
          <p:nvPr/>
        </p:nvSpPr>
        <p:spPr>
          <a:xfrm>
            <a:off x="1300480" y="2710180"/>
            <a:ext cx="6181090" cy="58356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74LS161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同步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位二进制计数器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531" name="Text Box 4"/>
          <p:cNvSpPr txBox="1"/>
          <p:nvPr/>
        </p:nvSpPr>
        <p:spPr>
          <a:xfrm>
            <a:off x="1300480" y="1971675"/>
            <a:ext cx="6180455" cy="58356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74LS293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异步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位二进制计数器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532" name="Text Box 6"/>
          <p:cNvSpPr txBox="1"/>
          <p:nvPr/>
        </p:nvSpPr>
        <p:spPr>
          <a:xfrm>
            <a:off x="1300480" y="3404235"/>
            <a:ext cx="6180455" cy="58356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74LS290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异步十进制计数器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534" name="Text Box 8"/>
          <p:cNvSpPr txBox="1"/>
          <p:nvPr/>
        </p:nvSpPr>
        <p:spPr>
          <a:xfrm>
            <a:off x="723900" y="1084263"/>
            <a:ext cx="2762250" cy="52197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功能及应用</a:t>
            </a:r>
            <a:endParaRPr lang="zh-CN" altLang="en-US" sz="2800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1300480" y="4105275"/>
            <a:ext cx="6180455" cy="58356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74LS160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同步十进制计数器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Rectangle 2"/>
          <p:cNvSpPr/>
          <p:nvPr/>
        </p:nvSpPr>
        <p:spPr>
          <a:xfrm>
            <a:off x="495300" y="1219200"/>
            <a:ext cx="7143750" cy="5905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一、异步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位二进制加法计数器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74LS293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555" name="Rectangle 4"/>
          <p:cNvSpPr/>
          <p:nvPr/>
        </p:nvSpPr>
        <p:spPr>
          <a:xfrm>
            <a:off x="0" y="2482850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6" name="Rectangle 5"/>
          <p:cNvSpPr/>
          <p:nvPr/>
        </p:nvSpPr>
        <p:spPr>
          <a:xfrm>
            <a:off x="0" y="2582863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7" name="Rectangle 6"/>
          <p:cNvSpPr/>
          <p:nvPr/>
        </p:nvSpPr>
        <p:spPr>
          <a:xfrm>
            <a:off x="0" y="240188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5479" name="Object 7"/>
          <p:cNvGraphicFramePr/>
          <p:nvPr/>
        </p:nvGraphicFramePr>
        <p:xfrm>
          <a:off x="393700" y="2091055"/>
          <a:ext cx="4054475" cy="397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1800225" imgH="1598295" progId="Visio.Drawing.11">
                  <p:embed/>
                </p:oleObj>
              </mc:Choice>
              <mc:Fallback>
                <p:oleObj name="" r:id="rId1" imgW="1800225" imgH="1598295" progId="Visio.Drawing.11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3700" y="2091055"/>
                        <a:ext cx="4054475" cy="39770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8"/>
          <p:cNvSpPr/>
          <p:nvPr/>
        </p:nvSpPr>
        <p:spPr>
          <a:xfrm>
            <a:off x="0" y="253523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5481" name="Object 9"/>
          <p:cNvGraphicFramePr/>
          <p:nvPr/>
        </p:nvGraphicFramePr>
        <p:xfrm>
          <a:off x="4643438" y="2379663"/>
          <a:ext cx="419735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3" imgW="1461770" imgH="1137285" progId="Visio.Drawing.11">
                  <p:embed/>
                </p:oleObj>
              </mc:Choice>
              <mc:Fallback>
                <p:oleObj name="" r:id="rId3" imgW="1461770" imgH="1137285" progId="Visio.Drawing.11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rcRect t="17931" r="14865" b="13327"/>
                      <a:stretch>
                        <a:fillRect/>
                      </a:stretch>
                    </p:blipFill>
                    <p:spPr>
                      <a:xfrm>
                        <a:off x="4643438" y="2379663"/>
                        <a:ext cx="4197350" cy="276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03800" y="4149090"/>
            <a:ext cx="2160270" cy="156273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 b="1"/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复位（清零）端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高电平有效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8680" y="1840230"/>
            <a:ext cx="2845435" cy="150685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输出端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39050" y="1840230"/>
            <a:ext cx="1361440" cy="2738120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两个计数脉冲输入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ldLvl="0" animBg="1"/>
      <p:bldP spid="2" grpId="0" animBg="1"/>
      <p:bldP spid="4" grpId="0" bldLvl="0" animBg="1"/>
      <p:bldP spid="5" grpId="0" bldLvl="0" animBg="1"/>
      <p:bldP spid="5" grpId="1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6498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31545" y="2116455"/>
          <a:ext cx="7399655" cy="4050030"/>
        </p:xfrm>
        <a:graphic>
          <a:graphicData uri="http://schemas.openxmlformats.org/drawingml/2006/table">
            <a:tbl>
              <a:tblPr/>
              <a:tblGrid>
                <a:gridCol w="1056640"/>
                <a:gridCol w="1057275"/>
                <a:gridCol w="2030095"/>
                <a:gridCol w="833120"/>
                <a:gridCol w="769620"/>
                <a:gridCol w="857885"/>
                <a:gridCol w="795020"/>
              </a:tblGrid>
              <a:tr h="78613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输入</a:t>
                      </a:r>
                      <a:endParaRPr kumimoji="0" lang="zh-CN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输出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45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3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o(1)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3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o(2)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CP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3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3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3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3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↓</a:t>
                      </a: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kumimoji="0" lang="en-US" altLang="zh-CN" sz="3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位二进制加法计数（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05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↓</a:t>
                      </a:r>
                      <a:r>
                        <a:rPr lang="zh-CN" altLang="en-US" sz="3000" b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（</a:t>
                      </a:r>
                      <a:r>
                        <a:rPr lang="en-US" altLang="zh-CN" sz="3000" b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CP</a:t>
                      </a:r>
                      <a:r>
                        <a:rPr lang="en-US" altLang="zh-CN" sz="3000" b="1" baseline="-2500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altLang="en-US" sz="3000" b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）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位二进制加法计数（</a:t>
                      </a:r>
                      <a:r>
                        <a:rPr lang="en-US" altLang="zh-CN" sz="2400" b="1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Q</a:t>
                      </a:r>
                      <a:r>
                        <a:rPr lang="en-US" altLang="zh-CN" sz="2400" b="1" baseline="-25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en-US" altLang="zh-CN" sz="2400" b="1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Q</a:t>
                      </a:r>
                      <a:r>
                        <a:rPr lang="en-US" altLang="zh-CN" sz="2400" b="1" baseline="-25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zh-CN" sz="2400" b="1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Q</a:t>
                      </a:r>
                      <a:r>
                        <a:rPr lang="en-US" altLang="zh-CN" sz="2400" b="1" baseline="-25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altLang="en-US" sz="2400" b="1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）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4617" name="Rectangle 42"/>
          <p:cNvSpPr/>
          <p:nvPr/>
        </p:nvSpPr>
        <p:spPr>
          <a:xfrm>
            <a:off x="827088" y="1123315"/>
            <a:ext cx="3609975" cy="530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74LS293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功能表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125" y="3789045"/>
            <a:ext cx="7331075" cy="714375"/>
          </a:xfrm>
          <a:prstGeom prst="rect">
            <a:avLst/>
          </a:prstGeom>
          <a:solidFill>
            <a:schemeClr val="accent1">
              <a:alpha val="34116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1563" y="4574223"/>
            <a:ext cx="1857375" cy="1500187"/>
          </a:xfrm>
          <a:prstGeom prst="rect">
            <a:avLst/>
          </a:prstGeom>
          <a:solidFill>
            <a:srgbClr val="FFFF00">
              <a:alpha val="34116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60065" y="4627880"/>
            <a:ext cx="1919605" cy="1428750"/>
          </a:xfrm>
          <a:prstGeom prst="rect">
            <a:avLst/>
          </a:prstGeom>
          <a:solidFill>
            <a:srgbClr val="FF3300">
              <a:alpha val="43137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88410" y="3789045"/>
            <a:ext cx="500380" cy="508000"/>
          </a:xfrm>
          <a:prstGeom prst="ellipse">
            <a:avLst/>
          </a:prstGeom>
          <a:solidFill>
            <a:srgbClr val="FF0000">
              <a:alpha val="61176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85409" name="Rectangle 65"/>
          <p:cNvSpPr/>
          <p:nvPr/>
        </p:nvSpPr>
        <p:spPr>
          <a:xfrm>
            <a:off x="635" y="3673475"/>
            <a:ext cx="826770" cy="829945"/>
          </a:xfrm>
          <a:prstGeom prst="rect">
            <a:avLst/>
          </a:prstGeom>
          <a:noFill/>
          <a:ln w="2857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p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异步清零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85409" grpId="0" bldLvl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94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0088" y="4723765"/>
            <a:ext cx="3275012" cy="56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2958465"/>
            <a:ext cx="3275013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971550" y="1049655"/>
            <a:ext cx="5494338" cy="534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使能信号的执行方式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89445" name="AutoShape 5"/>
          <p:cNvSpPr/>
          <p:nvPr/>
        </p:nvSpPr>
        <p:spPr>
          <a:xfrm>
            <a:off x="576263" y="3066415"/>
            <a:ext cx="395287" cy="2052638"/>
          </a:xfrm>
          <a:prstGeom prst="leftBrace">
            <a:avLst>
              <a:gd name="adj1" fmla="val 43201"/>
              <a:gd name="adj2" fmla="val 50000"/>
            </a:avLst>
          </a:prstGeom>
          <a:noFill/>
          <a:ln w="57150" cap="flat" cmpd="sng">
            <a:solidFill>
              <a:srgbClr val="0082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9446" name="Rectangle 6"/>
          <p:cNvSpPr/>
          <p:nvPr/>
        </p:nvSpPr>
        <p:spPr>
          <a:xfrm flipH="1">
            <a:off x="1042988" y="2850515"/>
            <a:ext cx="1041400" cy="58356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200" dirty="0">
                <a:latin typeface="宋体" panose="02010600030101010101" pitchFamily="2" charset="-122"/>
                <a:ea typeface="黑体" panose="02010609060101010101" pitchFamily="2" charset="-122"/>
              </a:rPr>
              <a:t>同步</a:t>
            </a:r>
            <a:endParaRPr lang="zh-CN" altLang="en-US" sz="3200" dirty="0"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9447" name="Rectangle 7"/>
          <p:cNvSpPr/>
          <p:nvPr/>
        </p:nvSpPr>
        <p:spPr>
          <a:xfrm flipH="1">
            <a:off x="1079500" y="4687253"/>
            <a:ext cx="1079500" cy="58356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/>
            <a:r>
              <a:rPr lang="zh-CN" altLang="en-US" sz="3200" dirty="0">
                <a:latin typeface="宋体" panose="02010600030101010101" pitchFamily="2" charset="-122"/>
                <a:ea typeface="黑体" panose="02010609060101010101" pitchFamily="2" charset="-122"/>
              </a:rPr>
              <a:t>异步</a:t>
            </a:r>
            <a:endParaRPr lang="zh-CN" altLang="en-US" sz="3200" dirty="0"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240598" y="1961198"/>
            <a:ext cx="5026025" cy="787400"/>
            <a:chOff x="1292" y="845"/>
            <a:chExt cx="3166" cy="496"/>
          </a:xfrm>
        </p:grpSpPr>
        <p:sp>
          <p:nvSpPr>
            <p:cNvPr id="25608" name="Rectangle 9"/>
            <p:cNvSpPr/>
            <p:nvPr/>
          </p:nvSpPr>
          <p:spPr>
            <a:xfrm>
              <a:off x="1292" y="1072"/>
              <a:ext cx="244" cy="269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0" tIns="0" rIns="0" bIns="0" anchor="t">
              <a:spAutoFit/>
            </a:bodyPr>
            <a:p>
              <a:r>
                <a:rPr lang="en-US" altLang="zh-CN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CP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9" name="Line 10"/>
            <p:cNvSpPr/>
            <p:nvPr/>
          </p:nvSpPr>
          <p:spPr>
            <a:xfrm>
              <a:off x="2154" y="845"/>
              <a:ext cx="2" cy="36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10" name="Freeform 11"/>
            <p:cNvSpPr/>
            <p:nvPr/>
          </p:nvSpPr>
          <p:spPr>
            <a:xfrm>
              <a:off x="2154" y="845"/>
              <a:ext cx="308" cy="363"/>
            </a:xfrm>
            <a:custGeom>
              <a:avLst/>
              <a:gdLst/>
              <a:ahLst/>
              <a:cxnLst>
                <a:cxn ang="0">
                  <a:pos x="745" y="365"/>
                </a:cxn>
                <a:cxn ang="0">
                  <a:pos x="745" y="0"/>
                </a:cxn>
                <a:cxn ang="0">
                  <a:pos x="0" y="0"/>
                </a:cxn>
              </a:cxnLst>
              <a:pathLst>
                <a:path w="198" h="362">
                  <a:moveTo>
                    <a:pt x="198" y="362"/>
                  </a:moveTo>
                  <a:lnTo>
                    <a:pt x="198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11" name="Line 12"/>
            <p:cNvSpPr/>
            <p:nvPr/>
          </p:nvSpPr>
          <p:spPr>
            <a:xfrm flipH="1">
              <a:off x="2449" y="1208"/>
              <a:ext cx="27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12" name="Line 13"/>
            <p:cNvSpPr/>
            <p:nvPr/>
          </p:nvSpPr>
          <p:spPr>
            <a:xfrm>
              <a:off x="2721" y="845"/>
              <a:ext cx="0" cy="36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13" name="Freeform 14"/>
            <p:cNvSpPr/>
            <p:nvPr/>
          </p:nvSpPr>
          <p:spPr>
            <a:xfrm>
              <a:off x="2721" y="845"/>
              <a:ext cx="308" cy="363"/>
            </a:xfrm>
            <a:custGeom>
              <a:avLst/>
              <a:gdLst/>
              <a:ahLst/>
              <a:cxnLst>
                <a:cxn ang="0">
                  <a:pos x="745" y="365"/>
                </a:cxn>
                <a:cxn ang="0">
                  <a:pos x="745" y="0"/>
                </a:cxn>
                <a:cxn ang="0">
                  <a:pos x="0" y="0"/>
                </a:cxn>
              </a:cxnLst>
              <a:pathLst>
                <a:path w="198" h="362">
                  <a:moveTo>
                    <a:pt x="198" y="362"/>
                  </a:moveTo>
                  <a:lnTo>
                    <a:pt x="198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14" name="Line 15"/>
            <p:cNvSpPr/>
            <p:nvPr/>
          </p:nvSpPr>
          <p:spPr>
            <a:xfrm flipH="1">
              <a:off x="3016" y="1208"/>
              <a:ext cx="27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15" name="Line 16"/>
            <p:cNvSpPr/>
            <p:nvPr/>
          </p:nvSpPr>
          <p:spPr>
            <a:xfrm>
              <a:off x="3878" y="845"/>
              <a:ext cx="1" cy="36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16" name="Freeform 17"/>
            <p:cNvSpPr/>
            <p:nvPr/>
          </p:nvSpPr>
          <p:spPr>
            <a:xfrm>
              <a:off x="3878" y="845"/>
              <a:ext cx="295" cy="363"/>
            </a:xfrm>
            <a:custGeom>
              <a:avLst/>
              <a:gdLst/>
              <a:ahLst/>
              <a:cxnLst>
                <a:cxn ang="0">
                  <a:pos x="648" y="365"/>
                </a:cxn>
                <a:cxn ang="0">
                  <a:pos x="648" y="0"/>
                </a:cxn>
                <a:cxn ang="0">
                  <a:pos x="0" y="0"/>
                </a:cxn>
              </a:cxnLst>
              <a:pathLst>
                <a:path w="199" h="362">
                  <a:moveTo>
                    <a:pt x="199" y="362"/>
                  </a:moveTo>
                  <a:lnTo>
                    <a:pt x="199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17" name="Line 18"/>
            <p:cNvSpPr/>
            <p:nvPr/>
          </p:nvSpPr>
          <p:spPr>
            <a:xfrm flipH="1">
              <a:off x="4173" y="1208"/>
              <a:ext cx="285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18" name="Line 19"/>
            <p:cNvSpPr/>
            <p:nvPr/>
          </p:nvSpPr>
          <p:spPr>
            <a:xfrm>
              <a:off x="3288" y="845"/>
              <a:ext cx="0" cy="36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19" name="Freeform 20"/>
            <p:cNvSpPr/>
            <p:nvPr/>
          </p:nvSpPr>
          <p:spPr>
            <a:xfrm>
              <a:off x="3288" y="845"/>
              <a:ext cx="330" cy="363"/>
            </a:xfrm>
            <a:custGeom>
              <a:avLst/>
              <a:gdLst/>
              <a:ahLst/>
              <a:cxnLst>
                <a:cxn ang="0">
                  <a:pos x="917" y="365"/>
                </a:cxn>
                <a:cxn ang="0">
                  <a:pos x="917" y="0"/>
                </a:cxn>
                <a:cxn ang="0">
                  <a:pos x="0" y="0"/>
                </a:cxn>
              </a:cxnLst>
              <a:pathLst>
                <a:path w="198" h="362">
                  <a:moveTo>
                    <a:pt x="198" y="362"/>
                  </a:moveTo>
                  <a:lnTo>
                    <a:pt x="198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20" name="Line 21"/>
            <p:cNvSpPr/>
            <p:nvPr/>
          </p:nvSpPr>
          <p:spPr>
            <a:xfrm flipH="1">
              <a:off x="3606" y="1208"/>
              <a:ext cx="27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21" name="Line 22"/>
            <p:cNvSpPr/>
            <p:nvPr/>
          </p:nvSpPr>
          <p:spPr>
            <a:xfrm flipH="1">
              <a:off x="1655" y="1208"/>
              <a:ext cx="503" cy="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22" name="Rectangle 23"/>
            <p:cNvSpPr/>
            <p:nvPr/>
          </p:nvSpPr>
          <p:spPr>
            <a:xfrm>
              <a:off x="2245" y="958"/>
              <a:ext cx="1" cy="2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0" tIns="0" rIns="0" bIns="0" anchor="t">
              <a:spAutoFit/>
            </a:bodyPr>
            <a:p>
              <a:endParaRPr lang="zh-CN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3" name="Rectangle 24"/>
            <p:cNvSpPr/>
            <p:nvPr/>
          </p:nvSpPr>
          <p:spPr>
            <a:xfrm>
              <a:off x="2812" y="958"/>
              <a:ext cx="1" cy="2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0" tIns="0" rIns="0" bIns="0" anchor="t">
              <a:spAutoFit/>
            </a:bodyPr>
            <a:p>
              <a:endParaRPr lang="zh-CN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4" name="Rectangle 25"/>
            <p:cNvSpPr/>
            <p:nvPr/>
          </p:nvSpPr>
          <p:spPr>
            <a:xfrm>
              <a:off x="3402" y="958"/>
              <a:ext cx="1" cy="2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0" tIns="0" rIns="0" bIns="0" anchor="t">
              <a:spAutoFit/>
            </a:bodyPr>
            <a:p>
              <a:endParaRPr lang="zh-CN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5" name="Rectangle 26"/>
            <p:cNvSpPr/>
            <p:nvPr/>
          </p:nvSpPr>
          <p:spPr>
            <a:xfrm>
              <a:off x="3969" y="958"/>
              <a:ext cx="1" cy="2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0" tIns="0" rIns="0" bIns="0" anchor="t">
              <a:spAutoFit/>
            </a:bodyPr>
            <a:p>
              <a:endParaRPr lang="zh-CN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9467" name="Line 27"/>
          <p:cNvSpPr/>
          <p:nvPr/>
        </p:nvSpPr>
        <p:spPr>
          <a:xfrm>
            <a:off x="3240088" y="3822065"/>
            <a:ext cx="266382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2482850" y="3642678"/>
            <a:ext cx="682625" cy="519112"/>
            <a:chOff x="567" y="1979"/>
            <a:chExt cx="430" cy="327"/>
          </a:xfrm>
        </p:grpSpPr>
        <p:sp>
          <p:nvSpPr>
            <p:cNvPr id="25628" name="Text Box 29"/>
            <p:cNvSpPr txBox="1"/>
            <p:nvPr/>
          </p:nvSpPr>
          <p:spPr>
            <a:xfrm>
              <a:off x="567" y="1979"/>
              <a:ext cx="43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0" dirty="0">
                  <a:solidFill>
                    <a:srgbClr val="0000CC"/>
                  </a:solidFill>
                  <a:latin typeface="Times New Roman" panose="02020603050405020304" pitchFamily="18" charset="0"/>
                  <a:ea typeface="方正舒体" panose="02010601030101010101" pitchFamily="2" charset="-122"/>
                </a:rPr>
                <a:t>CR</a:t>
              </a:r>
              <a:endParaRPr lang="en-US" altLang="zh-CN" b="0" dirty="0">
                <a:solidFill>
                  <a:srgbClr val="0000CC"/>
                </a:solidFill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25629" name="Line 30"/>
            <p:cNvSpPr/>
            <p:nvPr/>
          </p:nvSpPr>
          <p:spPr>
            <a:xfrm>
              <a:off x="635" y="2001"/>
              <a:ext cx="27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89471" name="Line 31"/>
          <p:cNvSpPr/>
          <p:nvPr/>
        </p:nvSpPr>
        <p:spPr>
          <a:xfrm>
            <a:off x="3132138" y="5693728"/>
            <a:ext cx="277177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2482850" y="5442903"/>
            <a:ext cx="682625" cy="519112"/>
            <a:chOff x="567" y="1979"/>
            <a:chExt cx="430" cy="327"/>
          </a:xfrm>
        </p:grpSpPr>
        <p:sp>
          <p:nvSpPr>
            <p:cNvPr id="25632" name="Text Box 33"/>
            <p:cNvSpPr txBox="1"/>
            <p:nvPr/>
          </p:nvSpPr>
          <p:spPr>
            <a:xfrm>
              <a:off x="567" y="1979"/>
              <a:ext cx="43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0" dirty="0">
                  <a:solidFill>
                    <a:srgbClr val="0000CC"/>
                  </a:solidFill>
                  <a:latin typeface="Times New Roman" panose="02020603050405020304" pitchFamily="18" charset="0"/>
                  <a:ea typeface="方正舒体" panose="02010601030101010101" pitchFamily="2" charset="-122"/>
                </a:rPr>
                <a:t>CR</a:t>
              </a:r>
              <a:endParaRPr lang="en-US" altLang="zh-CN" b="0" dirty="0">
                <a:solidFill>
                  <a:srgbClr val="0000CC"/>
                </a:solidFill>
                <a:latin typeface="Times New Roman" panose="02020603050405020304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25633" name="Line 34"/>
            <p:cNvSpPr/>
            <p:nvPr/>
          </p:nvSpPr>
          <p:spPr>
            <a:xfrm>
              <a:off x="635" y="2001"/>
              <a:ext cx="27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89475" name="Line 35"/>
          <p:cNvSpPr/>
          <p:nvPr/>
        </p:nvSpPr>
        <p:spPr>
          <a:xfrm>
            <a:off x="5903913" y="2382203"/>
            <a:ext cx="0" cy="4105275"/>
          </a:xfrm>
          <a:prstGeom prst="line">
            <a:avLst/>
          </a:prstGeom>
          <a:ln w="57150" cap="flat" cmpd="sng">
            <a:solidFill>
              <a:srgbClr val="2929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5903913" y="5693728"/>
            <a:ext cx="144462" cy="612775"/>
            <a:chOff x="3742" y="3135"/>
            <a:chExt cx="91" cy="386"/>
          </a:xfrm>
        </p:grpSpPr>
        <p:sp>
          <p:nvSpPr>
            <p:cNvPr id="25636" name="Line 37"/>
            <p:cNvSpPr/>
            <p:nvPr/>
          </p:nvSpPr>
          <p:spPr>
            <a:xfrm>
              <a:off x="3742" y="3135"/>
              <a:ext cx="0" cy="386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37" name="Line 38"/>
            <p:cNvSpPr/>
            <p:nvPr/>
          </p:nvSpPr>
          <p:spPr>
            <a:xfrm>
              <a:off x="3742" y="3521"/>
              <a:ext cx="91" cy="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5903913" y="3785553"/>
            <a:ext cx="144462" cy="612775"/>
            <a:chOff x="3742" y="3135"/>
            <a:chExt cx="91" cy="386"/>
          </a:xfrm>
        </p:grpSpPr>
        <p:sp>
          <p:nvSpPr>
            <p:cNvPr id="25639" name="Line 40"/>
            <p:cNvSpPr/>
            <p:nvPr/>
          </p:nvSpPr>
          <p:spPr>
            <a:xfrm>
              <a:off x="3742" y="3135"/>
              <a:ext cx="0" cy="386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40" name="Line 41"/>
            <p:cNvSpPr/>
            <p:nvPr/>
          </p:nvSpPr>
          <p:spPr>
            <a:xfrm>
              <a:off x="3742" y="3521"/>
              <a:ext cx="91" cy="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7" name="Group 42"/>
          <p:cNvGrpSpPr/>
          <p:nvPr/>
        </p:nvGrpSpPr>
        <p:grpSpPr>
          <a:xfrm>
            <a:off x="6046788" y="5658803"/>
            <a:ext cx="790575" cy="647700"/>
            <a:chOff x="3833" y="3135"/>
            <a:chExt cx="839" cy="386"/>
          </a:xfrm>
        </p:grpSpPr>
        <p:sp>
          <p:nvSpPr>
            <p:cNvPr id="25642" name="Line 43"/>
            <p:cNvSpPr/>
            <p:nvPr/>
          </p:nvSpPr>
          <p:spPr>
            <a:xfrm>
              <a:off x="3833" y="3135"/>
              <a:ext cx="0" cy="386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43" name="Line 44"/>
            <p:cNvSpPr/>
            <p:nvPr/>
          </p:nvSpPr>
          <p:spPr>
            <a:xfrm>
              <a:off x="3833" y="3158"/>
              <a:ext cx="839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5903913" y="3858578"/>
            <a:ext cx="900112" cy="539750"/>
            <a:chOff x="3742" y="3385"/>
            <a:chExt cx="590" cy="318"/>
          </a:xfrm>
        </p:grpSpPr>
        <p:sp>
          <p:nvSpPr>
            <p:cNvPr id="25645" name="Line 46"/>
            <p:cNvSpPr/>
            <p:nvPr/>
          </p:nvSpPr>
          <p:spPr>
            <a:xfrm>
              <a:off x="3742" y="3702"/>
              <a:ext cx="590" cy="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46" name="Line 47"/>
            <p:cNvSpPr/>
            <p:nvPr/>
          </p:nvSpPr>
          <p:spPr>
            <a:xfrm>
              <a:off x="3742" y="3385"/>
              <a:ext cx="0" cy="318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89488" name="Line 48"/>
          <p:cNvSpPr/>
          <p:nvPr/>
        </p:nvSpPr>
        <p:spPr>
          <a:xfrm flipH="1">
            <a:off x="6838950" y="2417128"/>
            <a:ext cx="1588" cy="2125662"/>
          </a:xfrm>
          <a:prstGeom prst="line">
            <a:avLst/>
          </a:prstGeom>
          <a:ln w="57150" cap="flat" cmpd="sng">
            <a:solidFill>
              <a:srgbClr val="2929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89489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13" y="3066415"/>
            <a:ext cx="360362" cy="333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50"/>
          <p:cNvGrpSpPr/>
          <p:nvPr/>
        </p:nvGrpSpPr>
        <p:grpSpPr>
          <a:xfrm>
            <a:off x="6946900" y="2885440"/>
            <a:ext cx="539750" cy="619125"/>
            <a:chOff x="4377" y="1480"/>
            <a:chExt cx="384" cy="390"/>
          </a:xfrm>
        </p:grpSpPr>
        <p:pic>
          <p:nvPicPr>
            <p:cNvPr id="25650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7" y="1480"/>
              <a:ext cx="384" cy="3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51" name="Oval 52"/>
            <p:cNvSpPr/>
            <p:nvPr/>
          </p:nvSpPr>
          <p:spPr>
            <a:xfrm>
              <a:off x="4377" y="1502"/>
              <a:ext cx="363" cy="340"/>
            </a:xfrm>
            <a:prstGeom prst="ellipse">
              <a:avLst/>
            </a:prstGeom>
            <a:noFill/>
            <a:ln w="5715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53"/>
          <p:cNvGrpSpPr/>
          <p:nvPr/>
        </p:nvGrpSpPr>
        <p:grpSpPr>
          <a:xfrm>
            <a:off x="6838950" y="3858578"/>
            <a:ext cx="647700" cy="539750"/>
            <a:chOff x="4309" y="2092"/>
            <a:chExt cx="408" cy="272"/>
          </a:xfrm>
        </p:grpSpPr>
        <p:sp>
          <p:nvSpPr>
            <p:cNvPr id="25653" name="Line 54"/>
            <p:cNvSpPr/>
            <p:nvPr/>
          </p:nvSpPr>
          <p:spPr>
            <a:xfrm>
              <a:off x="4309" y="2092"/>
              <a:ext cx="0" cy="272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54" name="Line 55"/>
            <p:cNvSpPr/>
            <p:nvPr/>
          </p:nvSpPr>
          <p:spPr>
            <a:xfrm>
              <a:off x="4309" y="2092"/>
              <a:ext cx="408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89496" name="Oval 56"/>
          <p:cNvSpPr/>
          <p:nvPr/>
        </p:nvSpPr>
        <p:spPr>
          <a:xfrm>
            <a:off x="6119813" y="2994978"/>
            <a:ext cx="396875" cy="468312"/>
          </a:xfrm>
          <a:prstGeom prst="ellipse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9497" name="Oval 57"/>
          <p:cNvSpPr/>
          <p:nvPr/>
        </p:nvSpPr>
        <p:spPr>
          <a:xfrm>
            <a:off x="6084888" y="4758690"/>
            <a:ext cx="395287" cy="468313"/>
          </a:xfrm>
          <a:prstGeom prst="ellipse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1" name="Group 58"/>
          <p:cNvGrpSpPr/>
          <p:nvPr/>
        </p:nvGrpSpPr>
        <p:grpSpPr>
          <a:xfrm>
            <a:off x="6011863" y="4650740"/>
            <a:ext cx="647700" cy="647700"/>
            <a:chOff x="4967" y="2205"/>
            <a:chExt cx="333" cy="340"/>
          </a:xfrm>
        </p:grpSpPr>
        <p:pic>
          <p:nvPicPr>
            <p:cNvPr id="25658" name="Picture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7" y="2205"/>
              <a:ext cx="333" cy="3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59" name="Oval 60"/>
            <p:cNvSpPr/>
            <p:nvPr/>
          </p:nvSpPr>
          <p:spPr>
            <a:xfrm>
              <a:off x="4989" y="2228"/>
              <a:ext cx="295" cy="295"/>
            </a:xfrm>
            <a:prstGeom prst="ellipse">
              <a:avLst/>
            </a:prstGeom>
            <a:noFill/>
            <a:ln w="5715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Rectangle 7"/>
          <p:cNvSpPr/>
          <p:nvPr/>
        </p:nvSpPr>
        <p:spPr>
          <a:xfrm flipH="1">
            <a:off x="509905" y="6306820"/>
            <a:ext cx="4592955" cy="52197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latin typeface="宋体" panose="02010600030101010101" pitchFamily="2" charset="-122"/>
                <a:ea typeface="黑体" panose="02010609060101010101" pitchFamily="2" charset="-122"/>
              </a:rPr>
              <a:t>异步</a:t>
            </a:r>
            <a:r>
              <a:rPr lang="en-US" altLang="zh-CN" sz="2800" dirty="0">
                <a:latin typeface="宋体" panose="0201060003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2800" dirty="0">
                <a:latin typeface="宋体" panose="02010600030101010101" pitchFamily="2" charset="-122"/>
                <a:ea typeface="黑体" panose="02010609060101010101" pitchFamily="2" charset="-122"/>
              </a:rPr>
              <a:t>无需等待时钟</a:t>
            </a:r>
            <a:endParaRPr lang="zh-CN" altLang="en-US" sz="2800" dirty="0"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8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8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bldLvl="0" animBg="1"/>
      <p:bldP spid="189446" grpId="0" bldLvl="0" animBg="1"/>
      <p:bldP spid="189447" grpId="0" bldLvl="0" animBg="1"/>
      <p:bldP spid="189496" grpId="0" bldLvl="0" animBg="1"/>
      <p:bldP spid="189497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1299" name="Rectangle 3"/>
          <p:cNvSpPr/>
          <p:nvPr/>
        </p:nvSpPr>
        <p:spPr>
          <a:xfrm>
            <a:off x="2684780" y="3517900"/>
            <a:ext cx="43103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状态表</a:t>
            </a:r>
            <a:endParaRPr lang="zh-CN" alt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11300" name="Rectangle 4"/>
          <p:cNvSpPr/>
          <p:nvPr/>
        </p:nvSpPr>
        <p:spPr>
          <a:xfrm>
            <a:off x="2700655" y="2492375"/>
            <a:ext cx="34499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特征方程</a:t>
            </a:r>
            <a:endParaRPr lang="zh-CN" alt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11301" name="Rectangle 5"/>
          <p:cNvSpPr/>
          <p:nvPr/>
        </p:nvSpPr>
        <p:spPr>
          <a:xfrm>
            <a:off x="2709863" y="4579620"/>
            <a:ext cx="191643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状态图</a:t>
            </a:r>
            <a:endParaRPr lang="zh-CN" alt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11302" name="Rectangle 6"/>
          <p:cNvSpPr/>
          <p:nvPr/>
        </p:nvSpPr>
        <p:spPr>
          <a:xfrm>
            <a:off x="2709863" y="5587683"/>
            <a:ext cx="191643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t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n"/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时序图</a:t>
            </a:r>
            <a:endParaRPr lang="zh-CN" alt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635635" y="118110"/>
            <a:ext cx="640778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8.1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890" y="1103630"/>
            <a:ext cx="8104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描述触发器功能的工具，有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/>
      <p:bldP spid="311300" grpId="0"/>
      <p:bldP spid="311301" grpId="0"/>
      <p:bldP spid="311302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468313" y="979805"/>
            <a:ext cx="3609975" cy="53403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74LS293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功能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626" name="Object 4"/>
          <p:cNvGraphicFramePr/>
          <p:nvPr/>
        </p:nvGraphicFramePr>
        <p:xfrm>
          <a:off x="5102860" y="476250"/>
          <a:ext cx="3896360" cy="263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1" imgW="1461770" imgH="1137285" progId="Visio.Drawing.11">
                  <p:embed/>
                </p:oleObj>
              </mc:Choice>
              <mc:Fallback>
                <p:oleObj name="" r:id="rId1" imgW="1461770" imgH="1137285" progId="Visio.Drawing.11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2"/>
                      <a:srcRect t="17931" r="14865" b="13327"/>
                      <a:stretch>
                        <a:fillRect/>
                      </a:stretch>
                    </p:blipFill>
                    <p:spPr>
                      <a:xfrm>
                        <a:off x="5102860" y="476250"/>
                        <a:ext cx="3896360" cy="26365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5" name="Rectangle 5"/>
          <p:cNvSpPr/>
          <p:nvPr/>
        </p:nvSpPr>
        <p:spPr>
          <a:xfrm>
            <a:off x="305435" y="1633062"/>
            <a:ext cx="4606925" cy="460375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计数脉冲从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输入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输出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7526" name="AutoShape 6"/>
          <p:cNvSpPr/>
          <p:nvPr/>
        </p:nvSpPr>
        <p:spPr>
          <a:xfrm>
            <a:off x="325120" y="2255838"/>
            <a:ext cx="397937" cy="568324"/>
          </a:xfrm>
          <a:prstGeom prst="rightArrow">
            <a:avLst>
              <a:gd name="adj1" fmla="val 50000"/>
              <a:gd name="adj2" fmla="val 44023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527" name="Text Box 7"/>
          <p:cNvSpPr txBox="1"/>
          <p:nvPr/>
        </p:nvSpPr>
        <p:spPr>
          <a:xfrm>
            <a:off x="1191895" y="2364105"/>
            <a:ext cx="3105150" cy="460375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一位二进制计数器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7528" name="Rectangle 8"/>
          <p:cNvSpPr/>
          <p:nvPr/>
        </p:nvSpPr>
        <p:spPr>
          <a:xfrm>
            <a:off x="320675" y="3112770"/>
            <a:ext cx="5004435" cy="460375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p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计数脉冲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从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输入，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输出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7530" name="Text Box 10"/>
          <p:cNvSpPr txBox="1"/>
          <p:nvPr/>
        </p:nvSpPr>
        <p:spPr>
          <a:xfrm>
            <a:off x="1192530" y="3788410"/>
            <a:ext cx="3104515" cy="1014730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三位二进制计数器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八进制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计数器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7531" name="Rectangle 11"/>
          <p:cNvSpPr/>
          <p:nvPr/>
        </p:nvSpPr>
        <p:spPr>
          <a:xfrm>
            <a:off x="371475" y="5013009"/>
            <a:ext cx="6795135" cy="460375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计数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从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输入，将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接到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输出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7532" name="Text Box 12"/>
          <p:cNvSpPr txBox="1"/>
          <p:nvPr/>
        </p:nvSpPr>
        <p:spPr>
          <a:xfrm>
            <a:off x="1192530" y="5681345"/>
            <a:ext cx="3105150" cy="1014730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四位二进制计数器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十六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进制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计数器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AutoShape 6"/>
          <p:cNvSpPr/>
          <p:nvPr/>
        </p:nvSpPr>
        <p:spPr>
          <a:xfrm>
            <a:off x="382270" y="4101783"/>
            <a:ext cx="397937" cy="568324"/>
          </a:xfrm>
          <a:prstGeom prst="rightArrow">
            <a:avLst>
              <a:gd name="adj1" fmla="val 50000"/>
              <a:gd name="adj2" fmla="val 44023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AutoShape 6"/>
          <p:cNvSpPr/>
          <p:nvPr/>
        </p:nvSpPr>
        <p:spPr>
          <a:xfrm>
            <a:off x="382270" y="5971223"/>
            <a:ext cx="397937" cy="568324"/>
          </a:xfrm>
          <a:prstGeom prst="rightArrow">
            <a:avLst>
              <a:gd name="adj1" fmla="val 50000"/>
              <a:gd name="adj2" fmla="val 44023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bldLvl="0" animBg="1"/>
      <p:bldP spid="107526" grpId="0" bldLvl="0" animBg="1"/>
      <p:bldP spid="107527" grpId="0" bldLvl="0" animBg="1"/>
      <p:bldP spid="107528" grpId="0" bldLvl="0" animBg="1"/>
      <p:bldP spid="107530" grpId="0" bldLvl="0" animBg="1"/>
      <p:bldP spid="107531" grpId="0" bldLvl="0" animBg="1"/>
      <p:bldP spid="107532" grpId="0" bldLvl="0" animBg="1"/>
      <p:bldP spid="2" grpId="0" bldLvl="0" animBg="1"/>
      <p:bldP spid="3" grpId="0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424180" y="1123950"/>
            <a:ext cx="5443220" cy="583565"/>
          </a:xfrm>
          <a:prstGeom prst="rect">
            <a:avLst/>
          </a:prstGeom>
          <a:noFill/>
          <a:ln w="12700" cap="sq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用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74LS293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构成五进制计数器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0" name="AutoShape 3"/>
          <p:cNvSpPr>
            <a:spLocks noChangeAspect="1" noTextEdit="1"/>
          </p:cNvSpPr>
          <p:nvPr/>
        </p:nvSpPr>
        <p:spPr>
          <a:xfrm>
            <a:off x="374650" y="1692275"/>
            <a:ext cx="5308600" cy="3905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253355" y="2750820"/>
            <a:ext cx="4038600" cy="1612900"/>
            <a:chOff x="3216" y="1368"/>
            <a:chExt cx="2544" cy="1016"/>
          </a:xfrm>
        </p:grpSpPr>
        <p:sp>
          <p:nvSpPr>
            <p:cNvPr id="27652" name="Text Box 5"/>
            <p:cNvSpPr txBox="1"/>
            <p:nvPr/>
          </p:nvSpPr>
          <p:spPr>
            <a:xfrm>
              <a:off x="5080" y="1372"/>
              <a:ext cx="680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0010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3" name="Text Box 6"/>
            <p:cNvSpPr txBox="1"/>
            <p:nvPr/>
          </p:nvSpPr>
          <p:spPr>
            <a:xfrm>
              <a:off x="4908" y="2096"/>
              <a:ext cx="684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0011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4" name="Text Box 7"/>
            <p:cNvSpPr txBox="1"/>
            <p:nvPr/>
          </p:nvSpPr>
          <p:spPr>
            <a:xfrm>
              <a:off x="3216" y="1368"/>
              <a:ext cx="684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0000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5" name="Line 8"/>
            <p:cNvSpPr/>
            <p:nvPr/>
          </p:nvSpPr>
          <p:spPr>
            <a:xfrm>
              <a:off x="3720" y="1500"/>
              <a:ext cx="420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56" name="Line 9"/>
            <p:cNvSpPr/>
            <p:nvPr/>
          </p:nvSpPr>
          <p:spPr>
            <a:xfrm>
              <a:off x="4656" y="1512"/>
              <a:ext cx="492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57" name="Line 10"/>
            <p:cNvSpPr/>
            <p:nvPr/>
          </p:nvSpPr>
          <p:spPr>
            <a:xfrm>
              <a:off x="5364" y="1632"/>
              <a:ext cx="0" cy="492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58" name="Line 11"/>
            <p:cNvSpPr/>
            <p:nvPr/>
          </p:nvSpPr>
          <p:spPr>
            <a:xfrm flipH="1" flipV="1">
              <a:off x="3852" y="2184"/>
              <a:ext cx="1140" cy="12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59" name="Line 12"/>
            <p:cNvSpPr/>
            <p:nvPr/>
          </p:nvSpPr>
          <p:spPr>
            <a:xfrm flipH="1" flipV="1">
              <a:off x="3516" y="1596"/>
              <a:ext cx="0" cy="492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60" name="Text Box 13"/>
            <p:cNvSpPr txBox="1"/>
            <p:nvPr/>
          </p:nvSpPr>
          <p:spPr>
            <a:xfrm>
              <a:off x="4156" y="1384"/>
              <a:ext cx="684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0001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1" name="Text Box 14"/>
            <p:cNvSpPr txBox="1"/>
            <p:nvPr/>
          </p:nvSpPr>
          <p:spPr>
            <a:xfrm>
              <a:off x="3368" y="2048"/>
              <a:ext cx="684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0100</a:t>
              </a:r>
              <a:endParaRPr lang="en-US" altLang="zh-CN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5359" name="Rectangle 15"/>
          <p:cNvSpPr/>
          <p:nvPr/>
        </p:nvSpPr>
        <p:spPr>
          <a:xfrm>
            <a:off x="6226810" y="1970565"/>
            <a:ext cx="2773680" cy="460375"/>
          </a:xfrm>
          <a:prstGeom prst="rect">
            <a:avLst/>
          </a:prstGeom>
          <a:noFill/>
          <a:ln w="2857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个脉冲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0101</a:t>
            </a:r>
            <a:r>
              <a:rPr lang="en-US" altLang="zh-CN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en-US" altLang="zh-CN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423863" y="2535238"/>
            <a:ext cx="4603750" cy="3340100"/>
            <a:chOff x="267" y="1371"/>
            <a:chExt cx="2900" cy="2104"/>
          </a:xfrm>
        </p:grpSpPr>
        <p:sp>
          <p:nvSpPr>
            <p:cNvPr id="27664" name="Line 17"/>
            <p:cNvSpPr/>
            <p:nvPr/>
          </p:nvSpPr>
          <p:spPr>
            <a:xfrm flipH="1">
              <a:off x="1713" y="3456"/>
              <a:ext cx="1454" cy="19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grpSp>
          <p:nvGrpSpPr>
            <p:cNvPr id="27665" name="Group 18"/>
            <p:cNvGrpSpPr/>
            <p:nvPr/>
          </p:nvGrpSpPr>
          <p:grpSpPr>
            <a:xfrm>
              <a:off x="267" y="1371"/>
              <a:ext cx="2882" cy="2104"/>
              <a:chOff x="267" y="1370"/>
              <a:chExt cx="2882" cy="2104"/>
            </a:xfrm>
          </p:grpSpPr>
          <p:sp>
            <p:nvSpPr>
              <p:cNvPr id="27666" name="Freeform 19"/>
              <p:cNvSpPr/>
              <p:nvPr/>
            </p:nvSpPr>
            <p:spPr>
              <a:xfrm>
                <a:off x="2046" y="1370"/>
                <a:ext cx="1103" cy="2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58" y="0"/>
                  </a:cxn>
                  <a:cxn ang="0">
                    <a:pos x="2258" y="4779"/>
                  </a:cxn>
                </a:cxnLst>
                <a:pathLst>
                  <a:path w="771" h="1396">
                    <a:moveTo>
                      <a:pt x="0" y="0"/>
                    </a:moveTo>
                    <a:lnTo>
                      <a:pt x="771" y="0"/>
                    </a:lnTo>
                    <a:lnTo>
                      <a:pt x="771" y="1396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667" name="Freeform 20"/>
              <p:cNvSpPr/>
              <p:nvPr/>
            </p:nvSpPr>
            <p:spPr>
              <a:xfrm>
                <a:off x="267" y="1391"/>
                <a:ext cx="890" cy="2083"/>
              </a:xfrm>
              <a:custGeom>
                <a:avLst/>
                <a:gdLst/>
                <a:ahLst/>
                <a:cxnLst>
                  <a:cxn ang="0">
                    <a:pos x="1345" y="0"/>
                  </a:cxn>
                  <a:cxn ang="0">
                    <a:pos x="0" y="0"/>
                  </a:cxn>
                  <a:cxn ang="0">
                    <a:pos x="0" y="4733"/>
                  </a:cxn>
                  <a:cxn ang="0">
                    <a:pos x="954" y="4733"/>
                  </a:cxn>
                </a:cxnLst>
                <a:pathLst>
                  <a:path w="724" h="1382">
                    <a:moveTo>
                      <a:pt x="724" y="0"/>
                    </a:moveTo>
                    <a:lnTo>
                      <a:pt x="0" y="0"/>
                    </a:lnTo>
                    <a:lnTo>
                      <a:pt x="0" y="1382"/>
                    </a:lnTo>
                    <a:lnTo>
                      <a:pt x="513" y="1382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5" name="Group 21"/>
          <p:cNvGrpSpPr/>
          <p:nvPr/>
        </p:nvGrpSpPr>
        <p:grpSpPr>
          <a:xfrm>
            <a:off x="741363" y="2090738"/>
            <a:ext cx="5946775" cy="3783012"/>
            <a:chOff x="467" y="1091"/>
            <a:chExt cx="3746" cy="2383"/>
          </a:xfrm>
        </p:grpSpPr>
        <p:sp>
          <p:nvSpPr>
            <p:cNvPr id="27669" name="Rectangle 22"/>
            <p:cNvSpPr/>
            <p:nvPr/>
          </p:nvSpPr>
          <p:spPr>
            <a:xfrm>
              <a:off x="467" y="1650"/>
              <a:ext cx="2298" cy="147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/>
            <a:p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70" name="Freeform 23"/>
            <p:cNvSpPr/>
            <p:nvPr/>
          </p:nvSpPr>
          <p:spPr>
            <a:xfrm>
              <a:off x="467" y="1650"/>
              <a:ext cx="2298" cy="1473"/>
            </a:xfrm>
            <a:custGeom>
              <a:avLst/>
              <a:gdLst/>
              <a:ahLst/>
              <a:cxnLst>
                <a:cxn ang="0">
                  <a:pos x="0" y="3349"/>
                </a:cxn>
                <a:cxn ang="0">
                  <a:pos x="3473" y="3349"/>
                </a:cxn>
                <a:cxn ang="0">
                  <a:pos x="3473" y="0"/>
                </a:cxn>
                <a:cxn ang="0">
                  <a:pos x="0" y="0"/>
                </a:cxn>
                <a:cxn ang="0">
                  <a:pos x="0" y="3349"/>
                </a:cxn>
                <a:cxn ang="0">
                  <a:pos x="0" y="3349"/>
                </a:cxn>
              </a:cxnLst>
              <a:pathLst>
                <a:path w="1869" h="977">
                  <a:moveTo>
                    <a:pt x="0" y="977"/>
                  </a:moveTo>
                  <a:lnTo>
                    <a:pt x="1869" y="977"/>
                  </a:lnTo>
                  <a:lnTo>
                    <a:pt x="1869" y="0"/>
                  </a:lnTo>
                  <a:lnTo>
                    <a:pt x="0" y="0"/>
                  </a:lnTo>
                  <a:lnTo>
                    <a:pt x="0" y="977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671" name="Line 24"/>
            <p:cNvSpPr/>
            <p:nvPr/>
          </p:nvSpPr>
          <p:spPr>
            <a:xfrm flipV="1">
              <a:off x="754" y="1091"/>
              <a:ext cx="1" cy="55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72" name="Line 25"/>
            <p:cNvSpPr/>
            <p:nvPr/>
          </p:nvSpPr>
          <p:spPr>
            <a:xfrm flipV="1">
              <a:off x="1157" y="1091"/>
              <a:ext cx="1" cy="55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73" name="Line 26"/>
            <p:cNvSpPr/>
            <p:nvPr/>
          </p:nvSpPr>
          <p:spPr>
            <a:xfrm flipV="1">
              <a:off x="1615" y="1091"/>
              <a:ext cx="2" cy="55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74" name="Line 27"/>
            <p:cNvSpPr/>
            <p:nvPr/>
          </p:nvSpPr>
          <p:spPr>
            <a:xfrm flipV="1">
              <a:off x="2046" y="1091"/>
              <a:ext cx="1" cy="55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75" name="Line 28"/>
            <p:cNvSpPr/>
            <p:nvPr/>
          </p:nvSpPr>
          <p:spPr>
            <a:xfrm>
              <a:off x="1713" y="3123"/>
              <a:ext cx="1" cy="35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76" name="Line 29"/>
            <p:cNvSpPr/>
            <p:nvPr/>
          </p:nvSpPr>
          <p:spPr>
            <a:xfrm>
              <a:off x="2765" y="2001"/>
              <a:ext cx="229" cy="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77" name="Line 30"/>
            <p:cNvSpPr/>
            <p:nvPr/>
          </p:nvSpPr>
          <p:spPr>
            <a:xfrm>
              <a:off x="2765" y="2762"/>
              <a:ext cx="631" cy="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78" name="Rectangle 31"/>
            <p:cNvSpPr/>
            <p:nvPr/>
          </p:nvSpPr>
          <p:spPr>
            <a:xfrm>
              <a:off x="647" y="1734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79" name="Rectangle 32"/>
            <p:cNvSpPr/>
            <p:nvPr/>
          </p:nvSpPr>
          <p:spPr>
            <a:xfrm>
              <a:off x="746" y="1890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80" name="Rectangle 33"/>
            <p:cNvSpPr/>
            <p:nvPr/>
          </p:nvSpPr>
          <p:spPr>
            <a:xfrm>
              <a:off x="1090" y="1716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81" name="Rectangle 34"/>
            <p:cNvSpPr/>
            <p:nvPr/>
          </p:nvSpPr>
          <p:spPr>
            <a:xfrm>
              <a:off x="1194" y="1873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82" name="Rectangle 35"/>
            <p:cNvSpPr/>
            <p:nvPr/>
          </p:nvSpPr>
          <p:spPr>
            <a:xfrm>
              <a:off x="1575" y="1734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83" name="Rectangle 36"/>
            <p:cNvSpPr/>
            <p:nvPr/>
          </p:nvSpPr>
          <p:spPr>
            <a:xfrm>
              <a:off x="1677" y="1890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84" name="Rectangle 37"/>
            <p:cNvSpPr/>
            <p:nvPr/>
          </p:nvSpPr>
          <p:spPr>
            <a:xfrm>
              <a:off x="2011" y="1734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85" name="Rectangle 38"/>
            <p:cNvSpPr/>
            <p:nvPr/>
          </p:nvSpPr>
          <p:spPr>
            <a:xfrm>
              <a:off x="2111" y="1890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86" name="Rectangle 39"/>
            <p:cNvSpPr/>
            <p:nvPr/>
          </p:nvSpPr>
          <p:spPr>
            <a:xfrm>
              <a:off x="2315" y="1858"/>
              <a:ext cx="192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CP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87" name="Rectangle 40"/>
            <p:cNvSpPr/>
            <p:nvPr/>
          </p:nvSpPr>
          <p:spPr>
            <a:xfrm>
              <a:off x="2518" y="2012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88" name="Rectangle 41"/>
            <p:cNvSpPr/>
            <p:nvPr/>
          </p:nvSpPr>
          <p:spPr>
            <a:xfrm>
              <a:off x="2284" y="2600"/>
              <a:ext cx="192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CP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89" name="Rectangle 42"/>
            <p:cNvSpPr/>
            <p:nvPr/>
          </p:nvSpPr>
          <p:spPr>
            <a:xfrm>
              <a:off x="2488" y="2753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90" name="Rectangle 43"/>
            <p:cNvSpPr/>
            <p:nvPr/>
          </p:nvSpPr>
          <p:spPr>
            <a:xfrm>
              <a:off x="770" y="2756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R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91" name="Rectangle 44"/>
            <p:cNvSpPr/>
            <p:nvPr/>
          </p:nvSpPr>
          <p:spPr>
            <a:xfrm>
              <a:off x="870" y="2910"/>
              <a:ext cx="38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o(2)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92" name="Rectangle 45"/>
            <p:cNvSpPr/>
            <p:nvPr/>
          </p:nvSpPr>
          <p:spPr>
            <a:xfrm>
              <a:off x="1510" y="2756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R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93" name="Rectangle 46"/>
            <p:cNvSpPr/>
            <p:nvPr/>
          </p:nvSpPr>
          <p:spPr>
            <a:xfrm>
              <a:off x="1609" y="2910"/>
              <a:ext cx="38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o(1)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94" name="Rectangle 47"/>
            <p:cNvSpPr/>
            <p:nvPr/>
          </p:nvSpPr>
          <p:spPr>
            <a:xfrm>
              <a:off x="3442" y="2647"/>
              <a:ext cx="771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计数脉冲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7696" name="Rectangle 49"/>
            <p:cNvSpPr/>
            <p:nvPr/>
          </p:nvSpPr>
          <p:spPr>
            <a:xfrm>
              <a:off x="1274" y="2230"/>
              <a:ext cx="480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74293</a:t>
              </a:r>
              <a:endPara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697" name="Freeform 50"/>
            <p:cNvSpPr/>
            <p:nvPr/>
          </p:nvSpPr>
          <p:spPr>
            <a:xfrm>
              <a:off x="2032" y="1347"/>
              <a:ext cx="28" cy="44"/>
            </a:xfrm>
            <a:custGeom>
              <a:avLst/>
              <a:gdLst/>
              <a:ahLst/>
              <a:cxnLst>
                <a:cxn ang="0">
                  <a:pos x="19" y="102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4" y="97"/>
                </a:cxn>
                <a:cxn ang="0">
                  <a:pos x="35" y="90"/>
                </a:cxn>
                <a:cxn ang="0">
                  <a:pos x="39" y="83"/>
                </a:cxn>
                <a:cxn ang="0">
                  <a:pos x="41" y="76"/>
                </a:cxn>
                <a:cxn ang="0">
                  <a:pos x="41" y="67"/>
                </a:cxn>
                <a:cxn ang="0">
                  <a:pos x="41" y="62"/>
                </a:cxn>
                <a:cxn ang="0">
                  <a:pos x="41" y="62"/>
                </a:cxn>
                <a:cxn ang="0">
                  <a:pos x="41" y="62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41" y="27"/>
                </a:cxn>
                <a:cxn ang="0">
                  <a:pos x="39" y="18"/>
                </a:cxn>
                <a:cxn ang="0">
                  <a:pos x="35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3" y="8"/>
                </a:cxn>
                <a:cxn ang="0">
                  <a:pos x="9" y="8"/>
                </a:cxn>
                <a:cxn ang="0">
                  <a:pos x="7" y="12"/>
                </a:cxn>
                <a:cxn ang="0">
                  <a:pos x="2" y="18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62"/>
                </a:cxn>
                <a:cxn ang="0">
                  <a:pos x="1" y="67"/>
                </a:cxn>
                <a:cxn ang="0">
                  <a:pos x="1" y="76"/>
                </a:cxn>
                <a:cxn ang="0">
                  <a:pos x="2" y="83"/>
                </a:cxn>
                <a:cxn ang="0">
                  <a:pos x="7" y="90"/>
                </a:cxn>
                <a:cxn ang="0">
                  <a:pos x="9" y="97"/>
                </a:cxn>
                <a:cxn ang="0">
                  <a:pos x="13" y="97"/>
                </a:cxn>
                <a:cxn ang="0">
                  <a:pos x="18" y="102"/>
                </a:cxn>
                <a:cxn ang="0">
                  <a:pos x="19" y="102"/>
                </a:cxn>
                <a:cxn ang="0">
                  <a:pos x="19" y="102"/>
                </a:cxn>
                <a:cxn ang="0">
                  <a:pos x="19" y="102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1" y="24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698" name="Freeform 51"/>
            <p:cNvSpPr/>
            <p:nvPr/>
          </p:nvSpPr>
          <p:spPr>
            <a:xfrm>
              <a:off x="2032" y="1347"/>
              <a:ext cx="28" cy="44"/>
            </a:xfrm>
            <a:custGeom>
              <a:avLst/>
              <a:gdLst/>
              <a:ahLst/>
              <a:cxnLst>
                <a:cxn ang="0">
                  <a:pos x="19" y="102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4" y="97"/>
                </a:cxn>
                <a:cxn ang="0">
                  <a:pos x="35" y="90"/>
                </a:cxn>
                <a:cxn ang="0">
                  <a:pos x="39" y="83"/>
                </a:cxn>
                <a:cxn ang="0">
                  <a:pos x="41" y="76"/>
                </a:cxn>
                <a:cxn ang="0">
                  <a:pos x="41" y="67"/>
                </a:cxn>
                <a:cxn ang="0">
                  <a:pos x="41" y="62"/>
                </a:cxn>
                <a:cxn ang="0">
                  <a:pos x="41" y="62"/>
                </a:cxn>
                <a:cxn ang="0">
                  <a:pos x="41" y="62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41" y="27"/>
                </a:cxn>
                <a:cxn ang="0">
                  <a:pos x="39" y="18"/>
                </a:cxn>
                <a:cxn ang="0">
                  <a:pos x="35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3" y="8"/>
                </a:cxn>
                <a:cxn ang="0">
                  <a:pos x="9" y="8"/>
                </a:cxn>
                <a:cxn ang="0">
                  <a:pos x="7" y="12"/>
                </a:cxn>
                <a:cxn ang="0">
                  <a:pos x="2" y="18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62"/>
                </a:cxn>
                <a:cxn ang="0">
                  <a:pos x="1" y="67"/>
                </a:cxn>
                <a:cxn ang="0">
                  <a:pos x="1" y="76"/>
                </a:cxn>
                <a:cxn ang="0">
                  <a:pos x="2" y="83"/>
                </a:cxn>
                <a:cxn ang="0">
                  <a:pos x="7" y="90"/>
                </a:cxn>
                <a:cxn ang="0">
                  <a:pos x="9" y="97"/>
                </a:cxn>
                <a:cxn ang="0">
                  <a:pos x="13" y="97"/>
                </a:cxn>
                <a:cxn ang="0">
                  <a:pos x="18" y="102"/>
                </a:cxn>
                <a:cxn ang="0">
                  <a:pos x="19" y="102"/>
                </a:cxn>
                <a:cxn ang="0">
                  <a:pos x="19" y="102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1" y="24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699" name="Freeform 52"/>
            <p:cNvSpPr/>
            <p:nvPr/>
          </p:nvSpPr>
          <p:spPr>
            <a:xfrm>
              <a:off x="1143" y="1370"/>
              <a:ext cx="50" cy="48"/>
            </a:xfrm>
            <a:custGeom>
              <a:avLst/>
              <a:gdLst/>
              <a:ahLst/>
              <a:cxnLst>
                <a:cxn ang="0">
                  <a:pos x="23" y="95"/>
                </a:cxn>
                <a:cxn ang="0">
                  <a:pos x="29" y="95"/>
                </a:cxn>
                <a:cxn ang="0">
                  <a:pos x="33" y="92"/>
                </a:cxn>
                <a:cxn ang="0">
                  <a:pos x="38" y="92"/>
                </a:cxn>
                <a:cxn ang="0">
                  <a:pos x="40" y="86"/>
                </a:cxn>
                <a:cxn ang="0">
                  <a:pos x="42" y="74"/>
                </a:cxn>
                <a:cxn ang="0">
                  <a:pos x="47" y="73"/>
                </a:cxn>
                <a:cxn ang="0">
                  <a:pos x="47" y="62"/>
                </a:cxn>
                <a:cxn ang="0">
                  <a:pos x="47" y="55"/>
                </a:cxn>
                <a:cxn ang="0">
                  <a:pos x="47" y="55"/>
                </a:cxn>
                <a:cxn ang="0">
                  <a:pos x="47" y="55"/>
                </a:cxn>
                <a:cxn ang="0">
                  <a:pos x="47" y="36"/>
                </a:cxn>
                <a:cxn ang="0">
                  <a:pos x="47" y="28"/>
                </a:cxn>
                <a:cxn ang="0">
                  <a:pos x="47" y="22"/>
                </a:cxn>
                <a:cxn ang="0">
                  <a:pos x="42" y="13"/>
                </a:cxn>
                <a:cxn ang="0">
                  <a:pos x="40" y="9"/>
                </a:cxn>
                <a:cxn ang="0">
                  <a:pos x="38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10" y="1"/>
                </a:cxn>
                <a:cxn ang="0">
                  <a:pos x="8" y="9"/>
                </a:cxn>
                <a:cxn ang="0">
                  <a:pos x="5" y="13"/>
                </a:cxn>
                <a:cxn ang="0">
                  <a:pos x="1" y="22"/>
                </a:cxn>
                <a:cxn ang="0">
                  <a:pos x="1" y="28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55"/>
                </a:cxn>
                <a:cxn ang="0">
                  <a:pos x="1" y="62"/>
                </a:cxn>
                <a:cxn ang="0">
                  <a:pos x="1" y="73"/>
                </a:cxn>
                <a:cxn ang="0">
                  <a:pos x="5" y="74"/>
                </a:cxn>
                <a:cxn ang="0">
                  <a:pos x="8" y="86"/>
                </a:cxn>
                <a:cxn ang="0">
                  <a:pos x="10" y="92"/>
                </a:cxn>
                <a:cxn ang="0">
                  <a:pos x="14" y="92"/>
                </a:cxn>
                <a:cxn ang="0">
                  <a:pos x="20" y="95"/>
                </a:cxn>
                <a:cxn ang="0">
                  <a:pos x="23" y="95"/>
                </a:cxn>
                <a:cxn ang="0">
                  <a:pos x="23" y="95"/>
                </a:cxn>
                <a:cxn ang="0">
                  <a:pos x="23" y="95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700" name="Freeform 53"/>
            <p:cNvSpPr/>
            <p:nvPr/>
          </p:nvSpPr>
          <p:spPr>
            <a:xfrm>
              <a:off x="1143" y="1370"/>
              <a:ext cx="29" cy="43"/>
            </a:xfrm>
            <a:custGeom>
              <a:avLst/>
              <a:gdLst/>
              <a:ahLst/>
              <a:cxnLst>
                <a:cxn ang="0">
                  <a:pos x="23" y="95"/>
                </a:cxn>
                <a:cxn ang="0">
                  <a:pos x="29" y="95"/>
                </a:cxn>
                <a:cxn ang="0">
                  <a:pos x="33" y="92"/>
                </a:cxn>
                <a:cxn ang="0">
                  <a:pos x="38" y="92"/>
                </a:cxn>
                <a:cxn ang="0">
                  <a:pos x="40" y="86"/>
                </a:cxn>
                <a:cxn ang="0">
                  <a:pos x="42" y="74"/>
                </a:cxn>
                <a:cxn ang="0">
                  <a:pos x="47" y="73"/>
                </a:cxn>
                <a:cxn ang="0">
                  <a:pos x="47" y="62"/>
                </a:cxn>
                <a:cxn ang="0">
                  <a:pos x="47" y="55"/>
                </a:cxn>
                <a:cxn ang="0">
                  <a:pos x="47" y="55"/>
                </a:cxn>
                <a:cxn ang="0">
                  <a:pos x="47" y="55"/>
                </a:cxn>
                <a:cxn ang="0">
                  <a:pos x="47" y="36"/>
                </a:cxn>
                <a:cxn ang="0">
                  <a:pos x="47" y="28"/>
                </a:cxn>
                <a:cxn ang="0">
                  <a:pos x="47" y="22"/>
                </a:cxn>
                <a:cxn ang="0">
                  <a:pos x="42" y="13"/>
                </a:cxn>
                <a:cxn ang="0">
                  <a:pos x="40" y="9"/>
                </a:cxn>
                <a:cxn ang="0">
                  <a:pos x="38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10" y="1"/>
                </a:cxn>
                <a:cxn ang="0">
                  <a:pos x="8" y="9"/>
                </a:cxn>
                <a:cxn ang="0">
                  <a:pos x="5" y="13"/>
                </a:cxn>
                <a:cxn ang="0">
                  <a:pos x="1" y="22"/>
                </a:cxn>
                <a:cxn ang="0">
                  <a:pos x="1" y="28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55"/>
                </a:cxn>
                <a:cxn ang="0">
                  <a:pos x="1" y="62"/>
                </a:cxn>
                <a:cxn ang="0">
                  <a:pos x="1" y="73"/>
                </a:cxn>
                <a:cxn ang="0">
                  <a:pos x="5" y="74"/>
                </a:cxn>
                <a:cxn ang="0">
                  <a:pos x="8" y="86"/>
                </a:cxn>
                <a:cxn ang="0">
                  <a:pos x="10" y="92"/>
                </a:cxn>
                <a:cxn ang="0">
                  <a:pos x="14" y="92"/>
                </a:cxn>
                <a:cxn ang="0">
                  <a:pos x="20" y="95"/>
                </a:cxn>
                <a:cxn ang="0">
                  <a:pos x="23" y="95"/>
                </a:cxn>
                <a:cxn ang="0">
                  <a:pos x="23" y="95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701" name="Line 54"/>
            <p:cNvSpPr/>
            <p:nvPr/>
          </p:nvSpPr>
          <p:spPr>
            <a:xfrm flipV="1">
              <a:off x="897" y="3123"/>
              <a:ext cx="2" cy="35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702" name="Freeform 55"/>
            <p:cNvSpPr/>
            <p:nvPr/>
          </p:nvSpPr>
          <p:spPr>
            <a:xfrm>
              <a:off x="2980" y="1980"/>
              <a:ext cx="28" cy="44"/>
            </a:xfrm>
            <a:custGeom>
              <a:avLst/>
              <a:gdLst/>
              <a:ahLst/>
              <a:cxnLst>
                <a:cxn ang="0">
                  <a:pos x="19" y="102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4" y="97"/>
                </a:cxn>
                <a:cxn ang="0">
                  <a:pos x="35" y="90"/>
                </a:cxn>
                <a:cxn ang="0">
                  <a:pos x="40" y="80"/>
                </a:cxn>
                <a:cxn ang="0">
                  <a:pos x="41" y="76"/>
                </a:cxn>
                <a:cxn ang="0">
                  <a:pos x="41" y="67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41" y="26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7" y="12"/>
                </a:cxn>
                <a:cxn ang="0">
                  <a:pos x="6" y="14"/>
                </a:cxn>
                <a:cxn ang="0">
                  <a:pos x="1" y="26"/>
                </a:cxn>
                <a:cxn ang="0">
                  <a:pos x="1" y="3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59"/>
                </a:cxn>
                <a:cxn ang="0">
                  <a:pos x="1" y="67"/>
                </a:cxn>
                <a:cxn ang="0">
                  <a:pos x="1" y="76"/>
                </a:cxn>
                <a:cxn ang="0">
                  <a:pos x="6" y="80"/>
                </a:cxn>
                <a:cxn ang="0">
                  <a:pos x="7" y="90"/>
                </a:cxn>
                <a:cxn ang="0">
                  <a:pos x="11" y="97"/>
                </a:cxn>
                <a:cxn ang="0">
                  <a:pos x="13" y="97"/>
                </a:cxn>
                <a:cxn ang="0">
                  <a:pos x="18" y="102"/>
                </a:cxn>
                <a:cxn ang="0">
                  <a:pos x="19" y="102"/>
                </a:cxn>
                <a:cxn ang="0">
                  <a:pos x="19" y="102"/>
                </a:cxn>
                <a:cxn ang="0">
                  <a:pos x="19" y="102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703" name="Freeform 56"/>
            <p:cNvSpPr/>
            <p:nvPr/>
          </p:nvSpPr>
          <p:spPr>
            <a:xfrm>
              <a:off x="2980" y="1980"/>
              <a:ext cx="28" cy="44"/>
            </a:xfrm>
            <a:custGeom>
              <a:avLst/>
              <a:gdLst/>
              <a:ahLst/>
              <a:cxnLst>
                <a:cxn ang="0">
                  <a:pos x="19" y="102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4" y="97"/>
                </a:cxn>
                <a:cxn ang="0">
                  <a:pos x="35" y="90"/>
                </a:cxn>
                <a:cxn ang="0">
                  <a:pos x="40" y="80"/>
                </a:cxn>
                <a:cxn ang="0">
                  <a:pos x="41" y="76"/>
                </a:cxn>
                <a:cxn ang="0">
                  <a:pos x="41" y="67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41" y="26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7" y="12"/>
                </a:cxn>
                <a:cxn ang="0">
                  <a:pos x="6" y="14"/>
                </a:cxn>
                <a:cxn ang="0">
                  <a:pos x="1" y="26"/>
                </a:cxn>
                <a:cxn ang="0">
                  <a:pos x="1" y="3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59"/>
                </a:cxn>
                <a:cxn ang="0">
                  <a:pos x="1" y="67"/>
                </a:cxn>
                <a:cxn ang="0">
                  <a:pos x="1" y="76"/>
                </a:cxn>
                <a:cxn ang="0">
                  <a:pos x="6" y="80"/>
                </a:cxn>
                <a:cxn ang="0">
                  <a:pos x="7" y="90"/>
                </a:cxn>
                <a:cxn ang="0">
                  <a:pos x="11" y="97"/>
                </a:cxn>
                <a:cxn ang="0">
                  <a:pos x="13" y="97"/>
                </a:cxn>
                <a:cxn ang="0">
                  <a:pos x="18" y="102"/>
                </a:cxn>
                <a:cxn ang="0">
                  <a:pos x="19" y="102"/>
                </a:cxn>
                <a:cxn ang="0">
                  <a:pos x="19" y="102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704" name="Freeform 57"/>
            <p:cNvSpPr/>
            <p:nvPr/>
          </p:nvSpPr>
          <p:spPr>
            <a:xfrm>
              <a:off x="2659" y="2661"/>
              <a:ext cx="106" cy="202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202"/>
                </a:cxn>
                <a:cxn ang="0">
                  <a:pos x="161" y="460"/>
                </a:cxn>
              </a:cxnLst>
              <a:pathLst>
                <a:path w="86" h="134">
                  <a:moveTo>
                    <a:pt x="86" y="0"/>
                  </a:moveTo>
                  <a:lnTo>
                    <a:pt x="0" y="59"/>
                  </a:lnTo>
                  <a:lnTo>
                    <a:pt x="86" y="134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705" name="Freeform 58"/>
            <p:cNvSpPr/>
            <p:nvPr/>
          </p:nvSpPr>
          <p:spPr>
            <a:xfrm>
              <a:off x="2659" y="1899"/>
              <a:ext cx="106" cy="205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210"/>
                </a:cxn>
                <a:cxn ang="0">
                  <a:pos x="161" y="466"/>
                </a:cxn>
              </a:cxnLst>
              <a:pathLst>
                <a:path w="86" h="136">
                  <a:moveTo>
                    <a:pt x="86" y="0"/>
                  </a:moveTo>
                  <a:lnTo>
                    <a:pt x="0" y="61"/>
                  </a:lnTo>
                  <a:lnTo>
                    <a:pt x="86" y="13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706" name="Freeform 59"/>
            <p:cNvSpPr/>
            <p:nvPr/>
          </p:nvSpPr>
          <p:spPr>
            <a:xfrm>
              <a:off x="2765" y="2726"/>
              <a:ext cx="56" cy="71"/>
            </a:xfrm>
            <a:custGeom>
              <a:avLst/>
              <a:gdLst/>
              <a:ahLst/>
              <a:cxnLst>
                <a:cxn ang="0">
                  <a:pos x="83" y="82"/>
                </a:cxn>
                <a:cxn ang="0">
                  <a:pos x="83" y="66"/>
                </a:cxn>
                <a:cxn ang="0">
                  <a:pos x="82" y="53"/>
                </a:cxn>
                <a:cxn ang="0">
                  <a:pos x="75" y="39"/>
                </a:cxn>
                <a:cxn ang="0">
                  <a:pos x="69" y="21"/>
                </a:cxn>
                <a:cxn ang="0">
                  <a:pos x="66" y="18"/>
                </a:cxn>
                <a:cxn ang="0">
                  <a:pos x="57" y="8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8"/>
                </a:cxn>
                <a:cxn ang="0">
                  <a:pos x="18" y="18"/>
                </a:cxn>
                <a:cxn ang="0">
                  <a:pos x="13" y="21"/>
                </a:cxn>
                <a:cxn ang="0">
                  <a:pos x="7" y="39"/>
                </a:cxn>
                <a:cxn ang="0">
                  <a:pos x="1" y="53"/>
                </a:cxn>
                <a:cxn ang="0">
                  <a:pos x="0" y="66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" y="110"/>
                </a:cxn>
                <a:cxn ang="0">
                  <a:pos x="7" y="128"/>
                </a:cxn>
                <a:cxn ang="0">
                  <a:pos x="13" y="137"/>
                </a:cxn>
                <a:cxn ang="0">
                  <a:pos x="18" y="148"/>
                </a:cxn>
                <a:cxn ang="0">
                  <a:pos x="26" y="157"/>
                </a:cxn>
                <a:cxn ang="0">
                  <a:pos x="34" y="157"/>
                </a:cxn>
                <a:cxn ang="0">
                  <a:pos x="41" y="162"/>
                </a:cxn>
                <a:cxn ang="0">
                  <a:pos x="49" y="157"/>
                </a:cxn>
                <a:cxn ang="0">
                  <a:pos x="57" y="157"/>
                </a:cxn>
                <a:cxn ang="0">
                  <a:pos x="66" y="148"/>
                </a:cxn>
                <a:cxn ang="0">
                  <a:pos x="69" y="137"/>
                </a:cxn>
                <a:cxn ang="0">
                  <a:pos x="75" y="128"/>
                </a:cxn>
                <a:cxn ang="0">
                  <a:pos x="82" y="110"/>
                </a:cxn>
                <a:cxn ang="0">
                  <a:pos x="83" y="95"/>
                </a:cxn>
                <a:cxn ang="0">
                  <a:pos x="83" y="82"/>
                </a:cxn>
              </a:cxnLst>
              <a:pathLst>
                <a:path w="46" h="47">
                  <a:moveTo>
                    <a:pt x="46" y="24"/>
                  </a:moveTo>
                  <a:lnTo>
                    <a:pt x="46" y="19"/>
                  </a:lnTo>
                  <a:lnTo>
                    <a:pt x="45" y="15"/>
                  </a:lnTo>
                  <a:lnTo>
                    <a:pt x="42" y="11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6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3" y="47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6" y="43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5" y="32"/>
                  </a:lnTo>
                  <a:lnTo>
                    <a:pt x="46" y="28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707" name="Freeform 60"/>
            <p:cNvSpPr/>
            <p:nvPr/>
          </p:nvSpPr>
          <p:spPr>
            <a:xfrm>
              <a:off x="2765" y="2726"/>
              <a:ext cx="56" cy="71"/>
            </a:xfrm>
            <a:custGeom>
              <a:avLst/>
              <a:gdLst/>
              <a:ahLst/>
              <a:cxnLst>
                <a:cxn ang="0">
                  <a:pos x="83" y="82"/>
                </a:cxn>
                <a:cxn ang="0">
                  <a:pos x="83" y="66"/>
                </a:cxn>
                <a:cxn ang="0">
                  <a:pos x="82" y="53"/>
                </a:cxn>
                <a:cxn ang="0">
                  <a:pos x="75" y="39"/>
                </a:cxn>
                <a:cxn ang="0">
                  <a:pos x="69" y="21"/>
                </a:cxn>
                <a:cxn ang="0">
                  <a:pos x="66" y="18"/>
                </a:cxn>
                <a:cxn ang="0">
                  <a:pos x="57" y="8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8"/>
                </a:cxn>
                <a:cxn ang="0">
                  <a:pos x="18" y="18"/>
                </a:cxn>
                <a:cxn ang="0">
                  <a:pos x="13" y="21"/>
                </a:cxn>
                <a:cxn ang="0">
                  <a:pos x="7" y="39"/>
                </a:cxn>
                <a:cxn ang="0">
                  <a:pos x="1" y="53"/>
                </a:cxn>
                <a:cxn ang="0">
                  <a:pos x="0" y="66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" y="110"/>
                </a:cxn>
                <a:cxn ang="0">
                  <a:pos x="7" y="128"/>
                </a:cxn>
                <a:cxn ang="0">
                  <a:pos x="13" y="137"/>
                </a:cxn>
                <a:cxn ang="0">
                  <a:pos x="18" y="148"/>
                </a:cxn>
                <a:cxn ang="0">
                  <a:pos x="26" y="157"/>
                </a:cxn>
                <a:cxn ang="0">
                  <a:pos x="34" y="157"/>
                </a:cxn>
                <a:cxn ang="0">
                  <a:pos x="41" y="162"/>
                </a:cxn>
                <a:cxn ang="0">
                  <a:pos x="49" y="157"/>
                </a:cxn>
                <a:cxn ang="0">
                  <a:pos x="57" y="157"/>
                </a:cxn>
                <a:cxn ang="0">
                  <a:pos x="66" y="148"/>
                </a:cxn>
                <a:cxn ang="0">
                  <a:pos x="69" y="137"/>
                </a:cxn>
                <a:cxn ang="0">
                  <a:pos x="75" y="128"/>
                </a:cxn>
                <a:cxn ang="0">
                  <a:pos x="82" y="110"/>
                </a:cxn>
                <a:cxn ang="0">
                  <a:pos x="83" y="95"/>
                </a:cxn>
                <a:cxn ang="0">
                  <a:pos x="83" y="82"/>
                </a:cxn>
              </a:cxnLst>
              <a:pathLst>
                <a:path w="46" h="47">
                  <a:moveTo>
                    <a:pt x="46" y="24"/>
                  </a:moveTo>
                  <a:lnTo>
                    <a:pt x="46" y="19"/>
                  </a:lnTo>
                  <a:lnTo>
                    <a:pt x="45" y="15"/>
                  </a:lnTo>
                  <a:lnTo>
                    <a:pt x="42" y="11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6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3" y="47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6" y="43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5" y="32"/>
                  </a:lnTo>
                  <a:lnTo>
                    <a:pt x="46" y="28"/>
                  </a:lnTo>
                  <a:lnTo>
                    <a:pt x="46" y="24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708" name="Freeform 61"/>
            <p:cNvSpPr/>
            <p:nvPr/>
          </p:nvSpPr>
          <p:spPr>
            <a:xfrm>
              <a:off x="2765" y="1966"/>
              <a:ext cx="56" cy="71"/>
            </a:xfrm>
            <a:custGeom>
              <a:avLst/>
              <a:gdLst/>
              <a:ahLst/>
              <a:cxnLst>
                <a:cxn ang="0">
                  <a:pos x="83" y="80"/>
                </a:cxn>
                <a:cxn ang="0">
                  <a:pos x="83" y="62"/>
                </a:cxn>
                <a:cxn ang="0">
                  <a:pos x="82" y="45"/>
                </a:cxn>
                <a:cxn ang="0">
                  <a:pos x="75" y="35"/>
                </a:cxn>
                <a:cxn ang="0">
                  <a:pos x="69" y="21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8"/>
                </a:cxn>
                <a:cxn ang="0">
                  <a:pos x="18" y="12"/>
                </a:cxn>
                <a:cxn ang="0">
                  <a:pos x="13" y="21"/>
                </a:cxn>
                <a:cxn ang="0">
                  <a:pos x="7" y="35"/>
                </a:cxn>
                <a:cxn ang="0">
                  <a:pos x="1" y="45"/>
                </a:cxn>
                <a:cxn ang="0">
                  <a:pos x="0" y="62"/>
                </a:cxn>
                <a:cxn ang="0">
                  <a:pos x="0" y="80"/>
                </a:cxn>
                <a:cxn ang="0">
                  <a:pos x="0" y="95"/>
                </a:cxn>
                <a:cxn ang="0">
                  <a:pos x="1" y="110"/>
                </a:cxn>
                <a:cxn ang="0">
                  <a:pos x="7" y="128"/>
                </a:cxn>
                <a:cxn ang="0">
                  <a:pos x="13" y="137"/>
                </a:cxn>
                <a:cxn ang="0">
                  <a:pos x="18" y="144"/>
                </a:cxn>
                <a:cxn ang="0">
                  <a:pos x="26" y="151"/>
                </a:cxn>
                <a:cxn ang="0">
                  <a:pos x="34" y="156"/>
                </a:cxn>
                <a:cxn ang="0">
                  <a:pos x="41" y="162"/>
                </a:cxn>
                <a:cxn ang="0">
                  <a:pos x="49" y="156"/>
                </a:cxn>
                <a:cxn ang="0">
                  <a:pos x="57" y="151"/>
                </a:cxn>
                <a:cxn ang="0">
                  <a:pos x="66" y="144"/>
                </a:cxn>
                <a:cxn ang="0">
                  <a:pos x="69" y="137"/>
                </a:cxn>
                <a:cxn ang="0">
                  <a:pos x="75" y="128"/>
                </a:cxn>
                <a:cxn ang="0">
                  <a:pos x="82" y="110"/>
                </a:cxn>
                <a:cxn ang="0">
                  <a:pos x="83" y="95"/>
                </a:cxn>
                <a:cxn ang="0">
                  <a:pos x="83" y="80"/>
                </a:cxn>
              </a:cxnLst>
              <a:pathLst>
                <a:path w="46" h="47">
                  <a:moveTo>
                    <a:pt x="46" y="23"/>
                  </a:moveTo>
                  <a:lnTo>
                    <a:pt x="46" y="18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39" y="6"/>
                  </a:lnTo>
                  <a:lnTo>
                    <a:pt x="36" y="3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9" y="45"/>
                  </a:lnTo>
                  <a:lnTo>
                    <a:pt x="23" y="47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5" y="32"/>
                  </a:lnTo>
                  <a:lnTo>
                    <a:pt x="46" y="28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709" name="Freeform 62"/>
            <p:cNvSpPr/>
            <p:nvPr/>
          </p:nvSpPr>
          <p:spPr>
            <a:xfrm>
              <a:off x="2765" y="1966"/>
              <a:ext cx="56" cy="71"/>
            </a:xfrm>
            <a:custGeom>
              <a:avLst/>
              <a:gdLst/>
              <a:ahLst/>
              <a:cxnLst>
                <a:cxn ang="0">
                  <a:pos x="83" y="80"/>
                </a:cxn>
                <a:cxn ang="0">
                  <a:pos x="83" y="62"/>
                </a:cxn>
                <a:cxn ang="0">
                  <a:pos x="82" y="45"/>
                </a:cxn>
                <a:cxn ang="0">
                  <a:pos x="75" y="35"/>
                </a:cxn>
                <a:cxn ang="0">
                  <a:pos x="69" y="21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8"/>
                </a:cxn>
                <a:cxn ang="0">
                  <a:pos x="18" y="12"/>
                </a:cxn>
                <a:cxn ang="0">
                  <a:pos x="13" y="21"/>
                </a:cxn>
                <a:cxn ang="0">
                  <a:pos x="7" y="35"/>
                </a:cxn>
                <a:cxn ang="0">
                  <a:pos x="1" y="45"/>
                </a:cxn>
                <a:cxn ang="0">
                  <a:pos x="0" y="62"/>
                </a:cxn>
                <a:cxn ang="0">
                  <a:pos x="0" y="80"/>
                </a:cxn>
                <a:cxn ang="0">
                  <a:pos x="0" y="95"/>
                </a:cxn>
                <a:cxn ang="0">
                  <a:pos x="1" y="110"/>
                </a:cxn>
                <a:cxn ang="0">
                  <a:pos x="7" y="128"/>
                </a:cxn>
                <a:cxn ang="0">
                  <a:pos x="13" y="137"/>
                </a:cxn>
                <a:cxn ang="0">
                  <a:pos x="18" y="144"/>
                </a:cxn>
                <a:cxn ang="0">
                  <a:pos x="26" y="151"/>
                </a:cxn>
                <a:cxn ang="0">
                  <a:pos x="34" y="156"/>
                </a:cxn>
                <a:cxn ang="0">
                  <a:pos x="41" y="162"/>
                </a:cxn>
                <a:cxn ang="0">
                  <a:pos x="49" y="156"/>
                </a:cxn>
                <a:cxn ang="0">
                  <a:pos x="57" y="151"/>
                </a:cxn>
                <a:cxn ang="0">
                  <a:pos x="66" y="144"/>
                </a:cxn>
                <a:cxn ang="0">
                  <a:pos x="69" y="137"/>
                </a:cxn>
                <a:cxn ang="0">
                  <a:pos x="75" y="128"/>
                </a:cxn>
                <a:cxn ang="0">
                  <a:pos x="82" y="110"/>
                </a:cxn>
                <a:cxn ang="0">
                  <a:pos x="83" y="95"/>
                </a:cxn>
                <a:cxn ang="0">
                  <a:pos x="83" y="80"/>
                </a:cxn>
              </a:cxnLst>
              <a:pathLst>
                <a:path w="46" h="47">
                  <a:moveTo>
                    <a:pt x="46" y="23"/>
                  </a:moveTo>
                  <a:lnTo>
                    <a:pt x="46" y="18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39" y="6"/>
                  </a:lnTo>
                  <a:lnTo>
                    <a:pt x="36" y="3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9" y="45"/>
                  </a:lnTo>
                  <a:lnTo>
                    <a:pt x="23" y="47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5" y="32"/>
                  </a:lnTo>
                  <a:lnTo>
                    <a:pt x="46" y="28"/>
                  </a:lnTo>
                  <a:lnTo>
                    <a:pt x="46" y="2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710" name="Freeform 63"/>
            <p:cNvSpPr/>
            <p:nvPr/>
          </p:nvSpPr>
          <p:spPr>
            <a:xfrm>
              <a:off x="2044" y="1506"/>
              <a:ext cx="957" cy="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5" y="0"/>
                </a:cxn>
                <a:cxn ang="0">
                  <a:pos x="1475" y="59"/>
                </a:cxn>
              </a:cxnLst>
              <a:pathLst>
                <a:path w="771" h="1396">
                  <a:moveTo>
                    <a:pt x="0" y="0"/>
                  </a:moveTo>
                  <a:lnTo>
                    <a:pt x="771" y="0"/>
                  </a:lnTo>
                  <a:lnTo>
                    <a:pt x="771" y="1396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27711" name="Freeform 64"/>
            <p:cNvSpPr/>
            <p:nvPr/>
          </p:nvSpPr>
          <p:spPr>
            <a:xfrm>
              <a:off x="2046" y="1476"/>
              <a:ext cx="28" cy="44"/>
            </a:xfrm>
            <a:custGeom>
              <a:avLst/>
              <a:gdLst/>
              <a:ahLst/>
              <a:cxnLst>
                <a:cxn ang="0">
                  <a:pos x="19" y="102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4" y="97"/>
                </a:cxn>
                <a:cxn ang="0">
                  <a:pos x="35" y="90"/>
                </a:cxn>
                <a:cxn ang="0">
                  <a:pos x="40" y="80"/>
                </a:cxn>
                <a:cxn ang="0">
                  <a:pos x="41" y="76"/>
                </a:cxn>
                <a:cxn ang="0">
                  <a:pos x="41" y="67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41" y="26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7" y="12"/>
                </a:cxn>
                <a:cxn ang="0">
                  <a:pos x="6" y="14"/>
                </a:cxn>
                <a:cxn ang="0">
                  <a:pos x="1" y="26"/>
                </a:cxn>
                <a:cxn ang="0">
                  <a:pos x="1" y="3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59"/>
                </a:cxn>
                <a:cxn ang="0">
                  <a:pos x="1" y="67"/>
                </a:cxn>
                <a:cxn ang="0">
                  <a:pos x="1" y="76"/>
                </a:cxn>
                <a:cxn ang="0">
                  <a:pos x="6" y="80"/>
                </a:cxn>
                <a:cxn ang="0">
                  <a:pos x="7" y="90"/>
                </a:cxn>
                <a:cxn ang="0">
                  <a:pos x="11" y="97"/>
                </a:cxn>
                <a:cxn ang="0">
                  <a:pos x="13" y="97"/>
                </a:cxn>
                <a:cxn ang="0">
                  <a:pos x="18" y="102"/>
                </a:cxn>
                <a:cxn ang="0">
                  <a:pos x="19" y="102"/>
                </a:cxn>
                <a:cxn ang="0">
                  <a:pos x="19" y="102"/>
                </a:cxn>
                <a:cxn ang="0">
                  <a:pos x="19" y="102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 sz="2400"/>
            </a:p>
          </p:txBody>
        </p:sp>
      </p:grpSp>
      <p:sp>
        <p:nvSpPr>
          <p:cNvPr id="185409" name="Rectangle 65"/>
          <p:cNvSpPr/>
          <p:nvPr/>
        </p:nvSpPr>
        <p:spPr>
          <a:xfrm>
            <a:off x="6227128" y="1310482"/>
            <a:ext cx="1402080" cy="460375"/>
          </a:xfrm>
          <a:prstGeom prst="rect">
            <a:avLst/>
          </a:prstGeom>
          <a:noFill/>
          <a:ln w="2857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异步清零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0965" y="3291205"/>
            <a:ext cx="1504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个状态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9" grpId="0" bldLvl="0" animBg="1"/>
      <p:bldP spid="185409" grpId="0" bldLvl="0" animBg="1"/>
      <p:bldP spid="4" grpId="0"/>
      <p:bldP spid="4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468630" y="1123950"/>
            <a:ext cx="5826760" cy="583565"/>
          </a:xfrm>
          <a:prstGeom prst="rect">
            <a:avLst/>
          </a:prstGeom>
          <a:noFill/>
          <a:ln w="12700" cap="sq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用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74LS293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构成十二进制计数器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6371" name="Rectangle 3"/>
          <p:cNvSpPr/>
          <p:nvPr/>
        </p:nvSpPr>
        <p:spPr>
          <a:xfrm>
            <a:off x="5868035" y="1916272"/>
            <a:ext cx="3006090" cy="460375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个脉冲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1100</a:t>
            </a:r>
            <a:r>
              <a:rPr lang="en-US" altLang="zh-CN" sz="2400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325438" y="2131378"/>
            <a:ext cx="6351587" cy="3787775"/>
            <a:chOff x="451" y="974"/>
            <a:chExt cx="4001" cy="2386"/>
          </a:xfrm>
        </p:grpSpPr>
        <p:sp>
          <p:nvSpPr>
            <p:cNvPr id="28676" name="Rectangle 5"/>
            <p:cNvSpPr/>
            <p:nvPr/>
          </p:nvSpPr>
          <p:spPr>
            <a:xfrm>
              <a:off x="651" y="1533"/>
              <a:ext cx="2298" cy="147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677" name="Freeform 6"/>
            <p:cNvSpPr/>
            <p:nvPr/>
          </p:nvSpPr>
          <p:spPr>
            <a:xfrm>
              <a:off x="651" y="1533"/>
              <a:ext cx="2298" cy="1473"/>
            </a:xfrm>
            <a:custGeom>
              <a:avLst/>
              <a:gdLst/>
              <a:ahLst/>
              <a:cxnLst>
                <a:cxn ang="0">
                  <a:pos x="0" y="3349"/>
                </a:cxn>
                <a:cxn ang="0">
                  <a:pos x="3473" y="3349"/>
                </a:cxn>
                <a:cxn ang="0">
                  <a:pos x="3473" y="0"/>
                </a:cxn>
                <a:cxn ang="0">
                  <a:pos x="0" y="0"/>
                </a:cxn>
                <a:cxn ang="0">
                  <a:pos x="0" y="3349"/>
                </a:cxn>
                <a:cxn ang="0">
                  <a:pos x="0" y="3349"/>
                </a:cxn>
              </a:cxnLst>
              <a:pathLst>
                <a:path w="1869" h="977">
                  <a:moveTo>
                    <a:pt x="0" y="977"/>
                  </a:moveTo>
                  <a:lnTo>
                    <a:pt x="1869" y="977"/>
                  </a:lnTo>
                  <a:lnTo>
                    <a:pt x="1869" y="0"/>
                  </a:lnTo>
                  <a:lnTo>
                    <a:pt x="0" y="0"/>
                  </a:lnTo>
                  <a:lnTo>
                    <a:pt x="0" y="977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78" name="Line 7"/>
            <p:cNvSpPr/>
            <p:nvPr/>
          </p:nvSpPr>
          <p:spPr>
            <a:xfrm flipV="1">
              <a:off x="938" y="974"/>
              <a:ext cx="1" cy="55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8679" name="Line 8"/>
            <p:cNvSpPr/>
            <p:nvPr/>
          </p:nvSpPr>
          <p:spPr>
            <a:xfrm flipV="1">
              <a:off x="1341" y="974"/>
              <a:ext cx="1" cy="55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8680" name="Line 9"/>
            <p:cNvSpPr/>
            <p:nvPr/>
          </p:nvSpPr>
          <p:spPr>
            <a:xfrm flipV="1">
              <a:off x="1799" y="974"/>
              <a:ext cx="2" cy="55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8681" name="Line 10"/>
            <p:cNvSpPr/>
            <p:nvPr/>
          </p:nvSpPr>
          <p:spPr>
            <a:xfrm flipV="1">
              <a:off x="2230" y="974"/>
              <a:ext cx="1" cy="55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8682" name="Line 11"/>
            <p:cNvSpPr/>
            <p:nvPr/>
          </p:nvSpPr>
          <p:spPr>
            <a:xfrm>
              <a:off x="1897" y="3006"/>
              <a:ext cx="1" cy="35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8683" name="Line 12"/>
            <p:cNvSpPr/>
            <p:nvPr/>
          </p:nvSpPr>
          <p:spPr>
            <a:xfrm>
              <a:off x="2949" y="1884"/>
              <a:ext cx="229" cy="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8684" name="Line 13"/>
            <p:cNvSpPr/>
            <p:nvPr/>
          </p:nvSpPr>
          <p:spPr>
            <a:xfrm>
              <a:off x="2949" y="2645"/>
              <a:ext cx="631" cy="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8685" name="Rectangle 14"/>
            <p:cNvSpPr/>
            <p:nvPr/>
          </p:nvSpPr>
          <p:spPr>
            <a:xfrm>
              <a:off x="831" y="1617"/>
              <a:ext cx="81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86" name="Rectangle 15"/>
            <p:cNvSpPr/>
            <p:nvPr/>
          </p:nvSpPr>
          <p:spPr>
            <a:xfrm>
              <a:off x="942" y="1653"/>
              <a:ext cx="81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87" name="Rectangle 16"/>
            <p:cNvSpPr/>
            <p:nvPr/>
          </p:nvSpPr>
          <p:spPr>
            <a:xfrm>
              <a:off x="1274" y="1599"/>
              <a:ext cx="8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88" name="Rectangle 17"/>
            <p:cNvSpPr/>
            <p:nvPr/>
          </p:nvSpPr>
          <p:spPr>
            <a:xfrm>
              <a:off x="1366" y="1708"/>
              <a:ext cx="81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89" name="Rectangle 18"/>
            <p:cNvSpPr/>
            <p:nvPr/>
          </p:nvSpPr>
          <p:spPr>
            <a:xfrm>
              <a:off x="1759" y="1617"/>
              <a:ext cx="81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90" name="Rectangle 19"/>
            <p:cNvSpPr/>
            <p:nvPr/>
          </p:nvSpPr>
          <p:spPr>
            <a:xfrm>
              <a:off x="1873" y="1713"/>
              <a:ext cx="81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91" name="Rectangle 20"/>
            <p:cNvSpPr/>
            <p:nvPr/>
          </p:nvSpPr>
          <p:spPr>
            <a:xfrm>
              <a:off x="2195" y="1617"/>
              <a:ext cx="81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Q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92" name="Rectangle 21"/>
            <p:cNvSpPr/>
            <p:nvPr/>
          </p:nvSpPr>
          <p:spPr>
            <a:xfrm>
              <a:off x="2355" y="1701"/>
              <a:ext cx="81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93" name="Rectangle 22"/>
            <p:cNvSpPr/>
            <p:nvPr/>
          </p:nvSpPr>
          <p:spPr>
            <a:xfrm>
              <a:off x="2499" y="1741"/>
              <a:ext cx="16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CP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94" name="Rectangle 23"/>
            <p:cNvSpPr/>
            <p:nvPr/>
          </p:nvSpPr>
          <p:spPr>
            <a:xfrm>
              <a:off x="2678" y="1799"/>
              <a:ext cx="81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95" name="Rectangle 24"/>
            <p:cNvSpPr/>
            <p:nvPr/>
          </p:nvSpPr>
          <p:spPr>
            <a:xfrm>
              <a:off x="2528" y="2579"/>
              <a:ext cx="16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CP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96" name="Rectangle 25"/>
            <p:cNvSpPr/>
            <p:nvPr/>
          </p:nvSpPr>
          <p:spPr>
            <a:xfrm>
              <a:off x="2672" y="2636"/>
              <a:ext cx="81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97" name="Rectangle 26"/>
            <p:cNvSpPr/>
            <p:nvPr/>
          </p:nvSpPr>
          <p:spPr>
            <a:xfrm>
              <a:off x="990" y="2783"/>
              <a:ext cx="81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R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98" name="Rectangle 27"/>
            <p:cNvSpPr/>
            <p:nvPr/>
          </p:nvSpPr>
          <p:spPr>
            <a:xfrm>
              <a:off x="1054" y="2793"/>
              <a:ext cx="32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o(2)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699" name="Rectangle 28"/>
            <p:cNvSpPr/>
            <p:nvPr/>
          </p:nvSpPr>
          <p:spPr>
            <a:xfrm>
              <a:off x="1694" y="2723"/>
              <a:ext cx="81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R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700" name="Rectangle 29"/>
            <p:cNvSpPr/>
            <p:nvPr/>
          </p:nvSpPr>
          <p:spPr>
            <a:xfrm>
              <a:off x="1793" y="2793"/>
              <a:ext cx="32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o(1)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701" name="Freeform 30"/>
            <p:cNvSpPr/>
            <p:nvPr/>
          </p:nvSpPr>
          <p:spPr>
            <a:xfrm>
              <a:off x="1306" y="1253"/>
              <a:ext cx="2064" cy="2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91" y="0"/>
                </a:cxn>
                <a:cxn ang="0">
                  <a:pos x="14791" y="4779"/>
                </a:cxn>
              </a:cxnLst>
              <a:pathLst>
                <a:path w="771" h="1396">
                  <a:moveTo>
                    <a:pt x="0" y="0"/>
                  </a:moveTo>
                  <a:lnTo>
                    <a:pt x="771" y="0"/>
                  </a:lnTo>
                  <a:lnTo>
                    <a:pt x="771" y="1396"/>
                  </a:ln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2" name="Line 31"/>
            <p:cNvSpPr/>
            <p:nvPr/>
          </p:nvSpPr>
          <p:spPr>
            <a:xfrm flipH="1">
              <a:off x="1897" y="3357"/>
              <a:ext cx="1461" cy="1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8703" name="Rectangle 32"/>
            <p:cNvSpPr/>
            <p:nvPr/>
          </p:nvSpPr>
          <p:spPr>
            <a:xfrm>
              <a:off x="3681" y="2530"/>
              <a:ext cx="771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计数脉冲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8704" name="Rectangle 33"/>
            <p:cNvSpPr/>
            <p:nvPr/>
          </p:nvSpPr>
          <p:spPr>
            <a:xfrm>
              <a:off x="1458" y="2113"/>
              <a:ext cx="40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r>
                <a:rPr lang="en-US" altLang="zh-CN" sz="20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74293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705" name="Freeform 34"/>
            <p:cNvSpPr/>
            <p:nvPr/>
          </p:nvSpPr>
          <p:spPr>
            <a:xfrm>
              <a:off x="2216" y="1230"/>
              <a:ext cx="28" cy="44"/>
            </a:xfrm>
            <a:custGeom>
              <a:avLst/>
              <a:gdLst/>
              <a:ahLst/>
              <a:cxnLst>
                <a:cxn ang="0">
                  <a:pos x="19" y="102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4" y="97"/>
                </a:cxn>
                <a:cxn ang="0">
                  <a:pos x="35" y="90"/>
                </a:cxn>
                <a:cxn ang="0">
                  <a:pos x="39" y="83"/>
                </a:cxn>
                <a:cxn ang="0">
                  <a:pos x="41" y="76"/>
                </a:cxn>
                <a:cxn ang="0">
                  <a:pos x="41" y="67"/>
                </a:cxn>
                <a:cxn ang="0">
                  <a:pos x="41" y="62"/>
                </a:cxn>
                <a:cxn ang="0">
                  <a:pos x="41" y="62"/>
                </a:cxn>
                <a:cxn ang="0">
                  <a:pos x="41" y="62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41" y="27"/>
                </a:cxn>
                <a:cxn ang="0">
                  <a:pos x="39" y="18"/>
                </a:cxn>
                <a:cxn ang="0">
                  <a:pos x="35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3" y="8"/>
                </a:cxn>
                <a:cxn ang="0">
                  <a:pos x="9" y="8"/>
                </a:cxn>
                <a:cxn ang="0">
                  <a:pos x="7" y="12"/>
                </a:cxn>
                <a:cxn ang="0">
                  <a:pos x="2" y="18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62"/>
                </a:cxn>
                <a:cxn ang="0">
                  <a:pos x="1" y="67"/>
                </a:cxn>
                <a:cxn ang="0">
                  <a:pos x="1" y="76"/>
                </a:cxn>
                <a:cxn ang="0">
                  <a:pos x="2" y="83"/>
                </a:cxn>
                <a:cxn ang="0">
                  <a:pos x="7" y="90"/>
                </a:cxn>
                <a:cxn ang="0">
                  <a:pos x="9" y="97"/>
                </a:cxn>
                <a:cxn ang="0">
                  <a:pos x="13" y="97"/>
                </a:cxn>
                <a:cxn ang="0">
                  <a:pos x="18" y="102"/>
                </a:cxn>
                <a:cxn ang="0">
                  <a:pos x="19" y="102"/>
                </a:cxn>
                <a:cxn ang="0">
                  <a:pos x="19" y="102"/>
                </a:cxn>
                <a:cxn ang="0">
                  <a:pos x="19" y="102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1" y="24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6" name="Freeform 35"/>
            <p:cNvSpPr/>
            <p:nvPr/>
          </p:nvSpPr>
          <p:spPr>
            <a:xfrm>
              <a:off x="1327" y="1253"/>
              <a:ext cx="29" cy="43"/>
            </a:xfrm>
            <a:custGeom>
              <a:avLst/>
              <a:gdLst/>
              <a:ahLst/>
              <a:cxnLst>
                <a:cxn ang="0">
                  <a:pos x="23" y="95"/>
                </a:cxn>
                <a:cxn ang="0">
                  <a:pos x="29" y="95"/>
                </a:cxn>
                <a:cxn ang="0">
                  <a:pos x="33" y="92"/>
                </a:cxn>
                <a:cxn ang="0">
                  <a:pos x="38" y="92"/>
                </a:cxn>
                <a:cxn ang="0">
                  <a:pos x="40" y="86"/>
                </a:cxn>
                <a:cxn ang="0">
                  <a:pos x="42" y="74"/>
                </a:cxn>
                <a:cxn ang="0">
                  <a:pos x="47" y="73"/>
                </a:cxn>
                <a:cxn ang="0">
                  <a:pos x="47" y="62"/>
                </a:cxn>
                <a:cxn ang="0">
                  <a:pos x="47" y="55"/>
                </a:cxn>
                <a:cxn ang="0">
                  <a:pos x="47" y="55"/>
                </a:cxn>
                <a:cxn ang="0">
                  <a:pos x="47" y="55"/>
                </a:cxn>
                <a:cxn ang="0">
                  <a:pos x="47" y="36"/>
                </a:cxn>
                <a:cxn ang="0">
                  <a:pos x="47" y="28"/>
                </a:cxn>
                <a:cxn ang="0">
                  <a:pos x="47" y="22"/>
                </a:cxn>
                <a:cxn ang="0">
                  <a:pos x="42" y="13"/>
                </a:cxn>
                <a:cxn ang="0">
                  <a:pos x="40" y="9"/>
                </a:cxn>
                <a:cxn ang="0">
                  <a:pos x="38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10" y="1"/>
                </a:cxn>
                <a:cxn ang="0">
                  <a:pos x="8" y="9"/>
                </a:cxn>
                <a:cxn ang="0">
                  <a:pos x="5" y="13"/>
                </a:cxn>
                <a:cxn ang="0">
                  <a:pos x="1" y="22"/>
                </a:cxn>
                <a:cxn ang="0">
                  <a:pos x="1" y="28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55"/>
                </a:cxn>
                <a:cxn ang="0">
                  <a:pos x="1" y="62"/>
                </a:cxn>
                <a:cxn ang="0">
                  <a:pos x="1" y="73"/>
                </a:cxn>
                <a:cxn ang="0">
                  <a:pos x="5" y="74"/>
                </a:cxn>
                <a:cxn ang="0">
                  <a:pos x="8" y="86"/>
                </a:cxn>
                <a:cxn ang="0">
                  <a:pos x="10" y="92"/>
                </a:cxn>
                <a:cxn ang="0">
                  <a:pos x="14" y="92"/>
                </a:cxn>
                <a:cxn ang="0">
                  <a:pos x="20" y="95"/>
                </a:cxn>
                <a:cxn ang="0">
                  <a:pos x="23" y="95"/>
                </a:cxn>
                <a:cxn ang="0">
                  <a:pos x="23" y="95"/>
                </a:cxn>
                <a:cxn ang="0">
                  <a:pos x="23" y="95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7" name="Freeform 36"/>
            <p:cNvSpPr/>
            <p:nvPr/>
          </p:nvSpPr>
          <p:spPr>
            <a:xfrm>
              <a:off x="909" y="1232"/>
              <a:ext cx="50" cy="66"/>
            </a:xfrm>
            <a:custGeom>
              <a:avLst/>
              <a:gdLst/>
              <a:ahLst/>
              <a:cxnLst>
                <a:cxn ang="0">
                  <a:pos x="415" y="1300"/>
                </a:cxn>
                <a:cxn ang="0">
                  <a:pos x="526" y="1300"/>
                </a:cxn>
                <a:cxn ang="0">
                  <a:pos x="639" y="1250"/>
                </a:cxn>
                <a:cxn ang="0">
                  <a:pos x="716" y="1250"/>
                </a:cxn>
                <a:cxn ang="0">
                  <a:pos x="750" y="1161"/>
                </a:cxn>
                <a:cxn ang="0">
                  <a:pos x="783" y="1034"/>
                </a:cxn>
                <a:cxn ang="0">
                  <a:pos x="864" y="984"/>
                </a:cxn>
                <a:cxn ang="0">
                  <a:pos x="864" y="845"/>
                </a:cxn>
                <a:cxn ang="0">
                  <a:pos x="864" y="757"/>
                </a:cxn>
                <a:cxn ang="0">
                  <a:pos x="864" y="757"/>
                </a:cxn>
                <a:cxn ang="0">
                  <a:pos x="864" y="757"/>
                </a:cxn>
                <a:cxn ang="0">
                  <a:pos x="864" y="494"/>
                </a:cxn>
                <a:cxn ang="0">
                  <a:pos x="864" y="405"/>
                </a:cxn>
                <a:cxn ang="0">
                  <a:pos x="864" y="316"/>
                </a:cxn>
                <a:cxn ang="0">
                  <a:pos x="783" y="178"/>
                </a:cxn>
                <a:cxn ang="0">
                  <a:pos x="750" y="139"/>
                </a:cxn>
                <a:cxn ang="0">
                  <a:pos x="716" y="50"/>
                </a:cxn>
                <a:cxn ang="0">
                  <a:pos x="639" y="50"/>
                </a:cxn>
                <a:cxn ang="0">
                  <a:pos x="526" y="0"/>
                </a:cxn>
                <a:cxn ang="0">
                  <a:pos x="415" y="0"/>
                </a:cxn>
                <a:cxn ang="0">
                  <a:pos x="368" y="0"/>
                </a:cxn>
                <a:cxn ang="0">
                  <a:pos x="258" y="50"/>
                </a:cxn>
                <a:cxn ang="0">
                  <a:pos x="191" y="50"/>
                </a:cxn>
                <a:cxn ang="0">
                  <a:pos x="147" y="139"/>
                </a:cxn>
                <a:cxn ang="0">
                  <a:pos x="77" y="178"/>
                </a:cxn>
                <a:cxn ang="0">
                  <a:pos x="33" y="316"/>
                </a:cxn>
                <a:cxn ang="0">
                  <a:pos x="33" y="405"/>
                </a:cxn>
                <a:cxn ang="0">
                  <a:pos x="0" y="494"/>
                </a:cxn>
                <a:cxn ang="0">
                  <a:pos x="0" y="494"/>
                </a:cxn>
                <a:cxn ang="0">
                  <a:pos x="0" y="757"/>
                </a:cxn>
                <a:cxn ang="0">
                  <a:pos x="33" y="845"/>
                </a:cxn>
                <a:cxn ang="0">
                  <a:pos x="33" y="984"/>
                </a:cxn>
                <a:cxn ang="0">
                  <a:pos x="77" y="1034"/>
                </a:cxn>
                <a:cxn ang="0">
                  <a:pos x="147" y="1161"/>
                </a:cxn>
                <a:cxn ang="0">
                  <a:pos x="191" y="1250"/>
                </a:cxn>
                <a:cxn ang="0">
                  <a:pos x="258" y="1250"/>
                </a:cxn>
                <a:cxn ang="0">
                  <a:pos x="368" y="1300"/>
                </a:cxn>
                <a:cxn ang="0">
                  <a:pos x="415" y="1300"/>
                </a:cxn>
                <a:cxn ang="0">
                  <a:pos x="415" y="1300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</a:path>
              </a:pathLst>
            </a:custGeom>
            <a:solidFill>
              <a:schemeClr val="tx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8" name="Line 37"/>
            <p:cNvSpPr/>
            <p:nvPr/>
          </p:nvSpPr>
          <p:spPr>
            <a:xfrm flipV="1">
              <a:off x="1081" y="3006"/>
              <a:ext cx="2" cy="35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8709" name="Freeform 38"/>
            <p:cNvSpPr/>
            <p:nvPr/>
          </p:nvSpPr>
          <p:spPr>
            <a:xfrm>
              <a:off x="451" y="1298"/>
              <a:ext cx="458" cy="2059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0" y="0"/>
                </a:cxn>
                <a:cxn ang="0">
                  <a:pos x="0" y="4571"/>
                </a:cxn>
                <a:cxn ang="0">
                  <a:pos x="130" y="4571"/>
                </a:cxn>
              </a:cxnLst>
              <a:pathLst>
                <a:path w="724" h="1382">
                  <a:moveTo>
                    <a:pt x="724" y="0"/>
                  </a:moveTo>
                  <a:lnTo>
                    <a:pt x="0" y="0"/>
                  </a:lnTo>
                  <a:lnTo>
                    <a:pt x="0" y="1382"/>
                  </a:lnTo>
                  <a:lnTo>
                    <a:pt x="513" y="1382"/>
                  </a:ln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0" name="Freeform 39"/>
            <p:cNvSpPr/>
            <p:nvPr/>
          </p:nvSpPr>
          <p:spPr>
            <a:xfrm>
              <a:off x="3164" y="1863"/>
              <a:ext cx="28" cy="44"/>
            </a:xfrm>
            <a:custGeom>
              <a:avLst/>
              <a:gdLst/>
              <a:ahLst/>
              <a:cxnLst>
                <a:cxn ang="0">
                  <a:pos x="19" y="102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4" y="97"/>
                </a:cxn>
                <a:cxn ang="0">
                  <a:pos x="35" y="90"/>
                </a:cxn>
                <a:cxn ang="0">
                  <a:pos x="40" y="80"/>
                </a:cxn>
                <a:cxn ang="0">
                  <a:pos x="41" y="76"/>
                </a:cxn>
                <a:cxn ang="0">
                  <a:pos x="41" y="67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41" y="26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7" y="12"/>
                </a:cxn>
                <a:cxn ang="0">
                  <a:pos x="6" y="14"/>
                </a:cxn>
                <a:cxn ang="0">
                  <a:pos x="1" y="26"/>
                </a:cxn>
                <a:cxn ang="0">
                  <a:pos x="1" y="3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59"/>
                </a:cxn>
                <a:cxn ang="0">
                  <a:pos x="1" y="67"/>
                </a:cxn>
                <a:cxn ang="0">
                  <a:pos x="1" y="76"/>
                </a:cxn>
                <a:cxn ang="0">
                  <a:pos x="6" y="80"/>
                </a:cxn>
                <a:cxn ang="0">
                  <a:pos x="7" y="90"/>
                </a:cxn>
                <a:cxn ang="0">
                  <a:pos x="11" y="97"/>
                </a:cxn>
                <a:cxn ang="0">
                  <a:pos x="13" y="97"/>
                </a:cxn>
                <a:cxn ang="0">
                  <a:pos x="18" y="102"/>
                </a:cxn>
                <a:cxn ang="0">
                  <a:pos x="19" y="102"/>
                </a:cxn>
                <a:cxn ang="0">
                  <a:pos x="19" y="102"/>
                </a:cxn>
                <a:cxn ang="0">
                  <a:pos x="19" y="102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1" name="Freeform 40"/>
            <p:cNvSpPr/>
            <p:nvPr/>
          </p:nvSpPr>
          <p:spPr>
            <a:xfrm>
              <a:off x="3164" y="1863"/>
              <a:ext cx="28" cy="44"/>
            </a:xfrm>
            <a:custGeom>
              <a:avLst/>
              <a:gdLst/>
              <a:ahLst/>
              <a:cxnLst>
                <a:cxn ang="0">
                  <a:pos x="19" y="102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4" y="97"/>
                </a:cxn>
                <a:cxn ang="0">
                  <a:pos x="35" y="90"/>
                </a:cxn>
                <a:cxn ang="0">
                  <a:pos x="40" y="80"/>
                </a:cxn>
                <a:cxn ang="0">
                  <a:pos x="41" y="76"/>
                </a:cxn>
                <a:cxn ang="0">
                  <a:pos x="41" y="67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41" y="59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41" y="26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7" y="12"/>
                </a:cxn>
                <a:cxn ang="0">
                  <a:pos x="6" y="14"/>
                </a:cxn>
                <a:cxn ang="0">
                  <a:pos x="1" y="26"/>
                </a:cxn>
                <a:cxn ang="0">
                  <a:pos x="1" y="3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59"/>
                </a:cxn>
                <a:cxn ang="0">
                  <a:pos x="1" y="67"/>
                </a:cxn>
                <a:cxn ang="0">
                  <a:pos x="1" y="76"/>
                </a:cxn>
                <a:cxn ang="0">
                  <a:pos x="6" y="80"/>
                </a:cxn>
                <a:cxn ang="0">
                  <a:pos x="7" y="90"/>
                </a:cxn>
                <a:cxn ang="0">
                  <a:pos x="11" y="97"/>
                </a:cxn>
                <a:cxn ang="0">
                  <a:pos x="13" y="97"/>
                </a:cxn>
                <a:cxn ang="0">
                  <a:pos x="18" y="102"/>
                </a:cxn>
                <a:cxn ang="0">
                  <a:pos x="19" y="102"/>
                </a:cxn>
                <a:cxn ang="0">
                  <a:pos x="19" y="102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2" name="Freeform 41"/>
            <p:cNvSpPr/>
            <p:nvPr/>
          </p:nvSpPr>
          <p:spPr>
            <a:xfrm>
              <a:off x="2843" y="2544"/>
              <a:ext cx="106" cy="202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202"/>
                </a:cxn>
                <a:cxn ang="0">
                  <a:pos x="161" y="460"/>
                </a:cxn>
              </a:cxnLst>
              <a:pathLst>
                <a:path w="86" h="134">
                  <a:moveTo>
                    <a:pt x="86" y="0"/>
                  </a:moveTo>
                  <a:lnTo>
                    <a:pt x="0" y="59"/>
                  </a:lnTo>
                  <a:lnTo>
                    <a:pt x="86" y="134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3" name="Freeform 42"/>
            <p:cNvSpPr/>
            <p:nvPr/>
          </p:nvSpPr>
          <p:spPr>
            <a:xfrm>
              <a:off x="2843" y="1782"/>
              <a:ext cx="106" cy="205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210"/>
                </a:cxn>
                <a:cxn ang="0">
                  <a:pos x="161" y="466"/>
                </a:cxn>
              </a:cxnLst>
              <a:pathLst>
                <a:path w="86" h="136">
                  <a:moveTo>
                    <a:pt x="86" y="0"/>
                  </a:moveTo>
                  <a:lnTo>
                    <a:pt x="0" y="61"/>
                  </a:lnTo>
                  <a:lnTo>
                    <a:pt x="86" y="13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4" name="Freeform 43"/>
            <p:cNvSpPr/>
            <p:nvPr/>
          </p:nvSpPr>
          <p:spPr>
            <a:xfrm>
              <a:off x="2949" y="2609"/>
              <a:ext cx="56" cy="71"/>
            </a:xfrm>
            <a:custGeom>
              <a:avLst/>
              <a:gdLst/>
              <a:ahLst/>
              <a:cxnLst>
                <a:cxn ang="0">
                  <a:pos x="83" y="82"/>
                </a:cxn>
                <a:cxn ang="0">
                  <a:pos x="83" y="66"/>
                </a:cxn>
                <a:cxn ang="0">
                  <a:pos x="82" y="53"/>
                </a:cxn>
                <a:cxn ang="0">
                  <a:pos x="75" y="39"/>
                </a:cxn>
                <a:cxn ang="0">
                  <a:pos x="69" y="21"/>
                </a:cxn>
                <a:cxn ang="0">
                  <a:pos x="66" y="18"/>
                </a:cxn>
                <a:cxn ang="0">
                  <a:pos x="57" y="8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8"/>
                </a:cxn>
                <a:cxn ang="0">
                  <a:pos x="18" y="18"/>
                </a:cxn>
                <a:cxn ang="0">
                  <a:pos x="13" y="21"/>
                </a:cxn>
                <a:cxn ang="0">
                  <a:pos x="7" y="39"/>
                </a:cxn>
                <a:cxn ang="0">
                  <a:pos x="1" y="53"/>
                </a:cxn>
                <a:cxn ang="0">
                  <a:pos x="0" y="66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" y="110"/>
                </a:cxn>
                <a:cxn ang="0">
                  <a:pos x="7" y="128"/>
                </a:cxn>
                <a:cxn ang="0">
                  <a:pos x="13" y="137"/>
                </a:cxn>
                <a:cxn ang="0">
                  <a:pos x="18" y="148"/>
                </a:cxn>
                <a:cxn ang="0">
                  <a:pos x="26" y="157"/>
                </a:cxn>
                <a:cxn ang="0">
                  <a:pos x="34" y="157"/>
                </a:cxn>
                <a:cxn ang="0">
                  <a:pos x="41" y="162"/>
                </a:cxn>
                <a:cxn ang="0">
                  <a:pos x="49" y="157"/>
                </a:cxn>
                <a:cxn ang="0">
                  <a:pos x="57" y="157"/>
                </a:cxn>
                <a:cxn ang="0">
                  <a:pos x="66" y="148"/>
                </a:cxn>
                <a:cxn ang="0">
                  <a:pos x="69" y="137"/>
                </a:cxn>
                <a:cxn ang="0">
                  <a:pos x="75" y="128"/>
                </a:cxn>
                <a:cxn ang="0">
                  <a:pos x="82" y="110"/>
                </a:cxn>
                <a:cxn ang="0">
                  <a:pos x="83" y="95"/>
                </a:cxn>
                <a:cxn ang="0">
                  <a:pos x="83" y="82"/>
                </a:cxn>
              </a:cxnLst>
              <a:pathLst>
                <a:path w="46" h="47">
                  <a:moveTo>
                    <a:pt x="46" y="24"/>
                  </a:moveTo>
                  <a:lnTo>
                    <a:pt x="46" y="19"/>
                  </a:lnTo>
                  <a:lnTo>
                    <a:pt x="45" y="15"/>
                  </a:lnTo>
                  <a:lnTo>
                    <a:pt x="42" y="11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6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3" y="47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6" y="43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5" y="32"/>
                  </a:lnTo>
                  <a:lnTo>
                    <a:pt x="46" y="28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5" name="Freeform 44"/>
            <p:cNvSpPr/>
            <p:nvPr/>
          </p:nvSpPr>
          <p:spPr>
            <a:xfrm>
              <a:off x="2949" y="2609"/>
              <a:ext cx="56" cy="71"/>
            </a:xfrm>
            <a:custGeom>
              <a:avLst/>
              <a:gdLst/>
              <a:ahLst/>
              <a:cxnLst>
                <a:cxn ang="0">
                  <a:pos x="83" y="82"/>
                </a:cxn>
                <a:cxn ang="0">
                  <a:pos x="83" y="66"/>
                </a:cxn>
                <a:cxn ang="0">
                  <a:pos x="82" y="53"/>
                </a:cxn>
                <a:cxn ang="0">
                  <a:pos x="75" y="39"/>
                </a:cxn>
                <a:cxn ang="0">
                  <a:pos x="69" y="21"/>
                </a:cxn>
                <a:cxn ang="0">
                  <a:pos x="66" y="18"/>
                </a:cxn>
                <a:cxn ang="0">
                  <a:pos x="57" y="8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8"/>
                </a:cxn>
                <a:cxn ang="0">
                  <a:pos x="18" y="18"/>
                </a:cxn>
                <a:cxn ang="0">
                  <a:pos x="13" y="21"/>
                </a:cxn>
                <a:cxn ang="0">
                  <a:pos x="7" y="39"/>
                </a:cxn>
                <a:cxn ang="0">
                  <a:pos x="1" y="53"/>
                </a:cxn>
                <a:cxn ang="0">
                  <a:pos x="0" y="66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" y="110"/>
                </a:cxn>
                <a:cxn ang="0">
                  <a:pos x="7" y="128"/>
                </a:cxn>
                <a:cxn ang="0">
                  <a:pos x="13" y="137"/>
                </a:cxn>
                <a:cxn ang="0">
                  <a:pos x="18" y="148"/>
                </a:cxn>
                <a:cxn ang="0">
                  <a:pos x="26" y="157"/>
                </a:cxn>
                <a:cxn ang="0">
                  <a:pos x="34" y="157"/>
                </a:cxn>
                <a:cxn ang="0">
                  <a:pos x="41" y="162"/>
                </a:cxn>
                <a:cxn ang="0">
                  <a:pos x="49" y="157"/>
                </a:cxn>
                <a:cxn ang="0">
                  <a:pos x="57" y="157"/>
                </a:cxn>
                <a:cxn ang="0">
                  <a:pos x="66" y="148"/>
                </a:cxn>
                <a:cxn ang="0">
                  <a:pos x="69" y="137"/>
                </a:cxn>
                <a:cxn ang="0">
                  <a:pos x="75" y="128"/>
                </a:cxn>
                <a:cxn ang="0">
                  <a:pos x="82" y="110"/>
                </a:cxn>
                <a:cxn ang="0">
                  <a:pos x="83" y="95"/>
                </a:cxn>
                <a:cxn ang="0">
                  <a:pos x="83" y="82"/>
                </a:cxn>
              </a:cxnLst>
              <a:pathLst>
                <a:path w="46" h="47">
                  <a:moveTo>
                    <a:pt x="46" y="24"/>
                  </a:moveTo>
                  <a:lnTo>
                    <a:pt x="46" y="19"/>
                  </a:lnTo>
                  <a:lnTo>
                    <a:pt x="45" y="15"/>
                  </a:lnTo>
                  <a:lnTo>
                    <a:pt x="42" y="11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6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3" y="47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6" y="43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5" y="32"/>
                  </a:lnTo>
                  <a:lnTo>
                    <a:pt x="46" y="28"/>
                  </a:lnTo>
                  <a:lnTo>
                    <a:pt x="46" y="24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6" name="Freeform 45"/>
            <p:cNvSpPr/>
            <p:nvPr/>
          </p:nvSpPr>
          <p:spPr>
            <a:xfrm>
              <a:off x="2949" y="1849"/>
              <a:ext cx="56" cy="71"/>
            </a:xfrm>
            <a:custGeom>
              <a:avLst/>
              <a:gdLst/>
              <a:ahLst/>
              <a:cxnLst>
                <a:cxn ang="0">
                  <a:pos x="83" y="80"/>
                </a:cxn>
                <a:cxn ang="0">
                  <a:pos x="83" y="62"/>
                </a:cxn>
                <a:cxn ang="0">
                  <a:pos x="82" y="45"/>
                </a:cxn>
                <a:cxn ang="0">
                  <a:pos x="75" y="35"/>
                </a:cxn>
                <a:cxn ang="0">
                  <a:pos x="69" y="21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8"/>
                </a:cxn>
                <a:cxn ang="0">
                  <a:pos x="18" y="12"/>
                </a:cxn>
                <a:cxn ang="0">
                  <a:pos x="13" y="21"/>
                </a:cxn>
                <a:cxn ang="0">
                  <a:pos x="7" y="35"/>
                </a:cxn>
                <a:cxn ang="0">
                  <a:pos x="1" y="45"/>
                </a:cxn>
                <a:cxn ang="0">
                  <a:pos x="0" y="62"/>
                </a:cxn>
                <a:cxn ang="0">
                  <a:pos x="0" y="80"/>
                </a:cxn>
                <a:cxn ang="0">
                  <a:pos x="0" y="95"/>
                </a:cxn>
                <a:cxn ang="0">
                  <a:pos x="1" y="110"/>
                </a:cxn>
                <a:cxn ang="0">
                  <a:pos x="7" y="128"/>
                </a:cxn>
                <a:cxn ang="0">
                  <a:pos x="13" y="137"/>
                </a:cxn>
                <a:cxn ang="0">
                  <a:pos x="18" y="144"/>
                </a:cxn>
                <a:cxn ang="0">
                  <a:pos x="26" y="151"/>
                </a:cxn>
                <a:cxn ang="0">
                  <a:pos x="34" y="156"/>
                </a:cxn>
                <a:cxn ang="0">
                  <a:pos x="41" y="162"/>
                </a:cxn>
                <a:cxn ang="0">
                  <a:pos x="49" y="156"/>
                </a:cxn>
                <a:cxn ang="0">
                  <a:pos x="57" y="151"/>
                </a:cxn>
                <a:cxn ang="0">
                  <a:pos x="66" y="144"/>
                </a:cxn>
                <a:cxn ang="0">
                  <a:pos x="69" y="137"/>
                </a:cxn>
                <a:cxn ang="0">
                  <a:pos x="75" y="128"/>
                </a:cxn>
                <a:cxn ang="0">
                  <a:pos x="82" y="110"/>
                </a:cxn>
                <a:cxn ang="0">
                  <a:pos x="83" y="95"/>
                </a:cxn>
                <a:cxn ang="0">
                  <a:pos x="83" y="80"/>
                </a:cxn>
              </a:cxnLst>
              <a:pathLst>
                <a:path w="46" h="47">
                  <a:moveTo>
                    <a:pt x="46" y="23"/>
                  </a:moveTo>
                  <a:lnTo>
                    <a:pt x="46" y="18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39" y="6"/>
                  </a:lnTo>
                  <a:lnTo>
                    <a:pt x="36" y="3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9" y="45"/>
                  </a:lnTo>
                  <a:lnTo>
                    <a:pt x="23" y="47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5" y="32"/>
                  </a:lnTo>
                  <a:lnTo>
                    <a:pt x="46" y="28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7" name="Freeform 46"/>
            <p:cNvSpPr/>
            <p:nvPr/>
          </p:nvSpPr>
          <p:spPr>
            <a:xfrm>
              <a:off x="2949" y="1849"/>
              <a:ext cx="56" cy="71"/>
            </a:xfrm>
            <a:custGeom>
              <a:avLst/>
              <a:gdLst/>
              <a:ahLst/>
              <a:cxnLst>
                <a:cxn ang="0">
                  <a:pos x="83" y="80"/>
                </a:cxn>
                <a:cxn ang="0">
                  <a:pos x="83" y="62"/>
                </a:cxn>
                <a:cxn ang="0">
                  <a:pos x="82" y="45"/>
                </a:cxn>
                <a:cxn ang="0">
                  <a:pos x="75" y="35"/>
                </a:cxn>
                <a:cxn ang="0">
                  <a:pos x="69" y="21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8"/>
                </a:cxn>
                <a:cxn ang="0">
                  <a:pos x="18" y="12"/>
                </a:cxn>
                <a:cxn ang="0">
                  <a:pos x="13" y="21"/>
                </a:cxn>
                <a:cxn ang="0">
                  <a:pos x="7" y="35"/>
                </a:cxn>
                <a:cxn ang="0">
                  <a:pos x="1" y="45"/>
                </a:cxn>
                <a:cxn ang="0">
                  <a:pos x="0" y="62"/>
                </a:cxn>
                <a:cxn ang="0">
                  <a:pos x="0" y="80"/>
                </a:cxn>
                <a:cxn ang="0">
                  <a:pos x="0" y="95"/>
                </a:cxn>
                <a:cxn ang="0">
                  <a:pos x="1" y="110"/>
                </a:cxn>
                <a:cxn ang="0">
                  <a:pos x="7" y="128"/>
                </a:cxn>
                <a:cxn ang="0">
                  <a:pos x="13" y="137"/>
                </a:cxn>
                <a:cxn ang="0">
                  <a:pos x="18" y="144"/>
                </a:cxn>
                <a:cxn ang="0">
                  <a:pos x="26" y="151"/>
                </a:cxn>
                <a:cxn ang="0">
                  <a:pos x="34" y="156"/>
                </a:cxn>
                <a:cxn ang="0">
                  <a:pos x="41" y="162"/>
                </a:cxn>
                <a:cxn ang="0">
                  <a:pos x="49" y="156"/>
                </a:cxn>
                <a:cxn ang="0">
                  <a:pos x="57" y="151"/>
                </a:cxn>
                <a:cxn ang="0">
                  <a:pos x="66" y="144"/>
                </a:cxn>
                <a:cxn ang="0">
                  <a:pos x="69" y="137"/>
                </a:cxn>
                <a:cxn ang="0">
                  <a:pos x="75" y="128"/>
                </a:cxn>
                <a:cxn ang="0">
                  <a:pos x="82" y="110"/>
                </a:cxn>
                <a:cxn ang="0">
                  <a:pos x="83" y="95"/>
                </a:cxn>
                <a:cxn ang="0">
                  <a:pos x="83" y="80"/>
                </a:cxn>
              </a:cxnLst>
              <a:pathLst>
                <a:path w="46" h="47">
                  <a:moveTo>
                    <a:pt x="46" y="23"/>
                  </a:moveTo>
                  <a:lnTo>
                    <a:pt x="46" y="18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39" y="6"/>
                  </a:lnTo>
                  <a:lnTo>
                    <a:pt x="36" y="3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9" y="45"/>
                  </a:lnTo>
                  <a:lnTo>
                    <a:pt x="23" y="47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5" y="32"/>
                  </a:lnTo>
                  <a:lnTo>
                    <a:pt x="46" y="28"/>
                  </a:lnTo>
                  <a:lnTo>
                    <a:pt x="46" y="2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8" name="Line 47"/>
            <p:cNvSpPr/>
            <p:nvPr/>
          </p:nvSpPr>
          <p:spPr>
            <a:xfrm>
              <a:off x="732" y="3360"/>
              <a:ext cx="348" cy="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8719" name="Freeform 48"/>
            <p:cNvSpPr/>
            <p:nvPr/>
          </p:nvSpPr>
          <p:spPr>
            <a:xfrm>
              <a:off x="1306" y="1242"/>
              <a:ext cx="48" cy="59"/>
            </a:xfrm>
            <a:custGeom>
              <a:avLst/>
              <a:gdLst/>
              <a:ahLst/>
              <a:cxnLst>
                <a:cxn ang="0">
                  <a:pos x="415" y="1300"/>
                </a:cxn>
                <a:cxn ang="0">
                  <a:pos x="526" y="1300"/>
                </a:cxn>
                <a:cxn ang="0">
                  <a:pos x="639" y="1250"/>
                </a:cxn>
                <a:cxn ang="0">
                  <a:pos x="716" y="1250"/>
                </a:cxn>
                <a:cxn ang="0">
                  <a:pos x="750" y="1161"/>
                </a:cxn>
                <a:cxn ang="0">
                  <a:pos x="783" y="1034"/>
                </a:cxn>
                <a:cxn ang="0">
                  <a:pos x="864" y="984"/>
                </a:cxn>
                <a:cxn ang="0">
                  <a:pos x="864" y="845"/>
                </a:cxn>
                <a:cxn ang="0">
                  <a:pos x="864" y="757"/>
                </a:cxn>
                <a:cxn ang="0">
                  <a:pos x="864" y="757"/>
                </a:cxn>
                <a:cxn ang="0">
                  <a:pos x="864" y="757"/>
                </a:cxn>
                <a:cxn ang="0">
                  <a:pos x="864" y="494"/>
                </a:cxn>
                <a:cxn ang="0">
                  <a:pos x="864" y="405"/>
                </a:cxn>
                <a:cxn ang="0">
                  <a:pos x="864" y="316"/>
                </a:cxn>
                <a:cxn ang="0">
                  <a:pos x="783" y="178"/>
                </a:cxn>
                <a:cxn ang="0">
                  <a:pos x="750" y="139"/>
                </a:cxn>
                <a:cxn ang="0">
                  <a:pos x="716" y="50"/>
                </a:cxn>
                <a:cxn ang="0">
                  <a:pos x="639" y="50"/>
                </a:cxn>
                <a:cxn ang="0">
                  <a:pos x="526" y="0"/>
                </a:cxn>
                <a:cxn ang="0">
                  <a:pos x="415" y="0"/>
                </a:cxn>
                <a:cxn ang="0">
                  <a:pos x="368" y="0"/>
                </a:cxn>
                <a:cxn ang="0">
                  <a:pos x="258" y="50"/>
                </a:cxn>
                <a:cxn ang="0">
                  <a:pos x="191" y="50"/>
                </a:cxn>
                <a:cxn ang="0">
                  <a:pos x="147" y="139"/>
                </a:cxn>
                <a:cxn ang="0">
                  <a:pos x="77" y="178"/>
                </a:cxn>
                <a:cxn ang="0">
                  <a:pos x="33" y="316"/>
                </a:cxn>
                <a:cxn ang="0">
                  <a:pos x="33" y="405"/>
                </a:cxn>
                <a:cxn ang="0">
                  <a:pos x="0" y="494"/>
                </a:cxn>
                <a:cxn ang="0">
                  <a:pos x="0" y="494"/>
                </a:cxn>
                <a:cxn ang="0">
                  <a:pos x="0" y="757"/>
                </a:cxn>
                <a:cxn ang="0">
                  <a:pos x="33" y="845"/>
                </a:cxn>
                <a:cxn ang="0">
                  <a:pos x="33" y="984"/>
                </a:cxn>
                <a:cxn ang="0">
                  <a:pos x="77" y="1034"/>
                </a:cxn>
                <a:cxn ang="0">
                  <a:pos x="147" y="1161"/>
                </a:cxn>
                <a:cxn ang="0">
                  <a:pos x="191" y="1250"/>
                </a:cxn>
                <a:cxn ang="0">
                  <a:pos x="258" y="1250"/>
                </a:cxn>
                <a:cxn ang="0">
                  <a:pos x="368" y="1300"/>
                </a:cxn>
                <a:cxn ang="0">
                  <a:pos x="415" y="1300"/>
                </a:cxn>
                <a:cxn ang="0">
                  <a:pos x="415" y="1300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</a:path>
              </a:pathLst>
            </a:custGeom>
            <a:solidFill>
              <a:schemeClr val="tx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8720" name="Group 49"/>
            <p:cNvGrpSpPr/>
            <p:nvPr/>
          </p:nvGrpSpPr>
          <p:grpSpPr>
            <a:xfrm>
              <a:off x="2232" y="1404"/>
              <a:ext cx="948" cy="492"/>
              <a:chOff x="2232" y="1404"/>
              <a:chExt cx="948" cy="492"/>
            </a:xfrm>
          </p:grpSpPr>
          <p:sp>
            <p:nvSpPr>
              <p:cNvPr id="28721" name="Line 50"/>
              <p:cNvSpPr/>
              <p:nvPr/>
            </p:nvSpPr>
            <p:spPr>
              <a:xfrm>
                <a:off x="2232" y="1416"/>
                <a:ext cx="948" cy="0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8722" name="Line 51"/>
              <p:cNvSpPr/>
              <p:nvPr/>
            </p:nvSpPr>
            <p:spPr>
              <a:xfrm flipH="1">
                <a:off x="3156" y="1404"/>
                <a:ext cx="12" cy="492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28723" name="Freeform 52"/>
            <p:cNvSpPr/>
            <p:nvPr/>
          </p:nvSpPr>
          <p:spPr>
            <a:xfrm>
              <a:off x="2187" y="1393"/>
              <a:ext cx="48" cy="53"/>
            </a:xfrm>
            <a:custGeom>
              <a:avLst/>
              <a:gdLst/>
              <a:ahLst/>
              <a:cxnLst>
                <a:cxn ang="0">
                  <a:pos x="249" y="586"/>
                </a:cxn>
                <a:cxn ang="0">
                  <a:pos x="319" y="586"/>
                </a:cxn>
                <a:cxn ang="0">
                  <a:pos x="384" y="564"/>
                </a:cxn>
                <a:cxn ang="0">
                  <a:pos x="432" y="564"/>
                </a:cxn>
                <a:cxn ang="0">
                  <a:pos x="455" y="526"/>
                </a:cxn>
                <a:cxn ang="0">
                  <a:pos x="472" y="469"/>
                </a:cxn>
                <a:cxn ang="0">
                  <a:pos x="520" y="444"/>
                </a:cxn>
                <a:cxn ang="0">
                  <a:pos x="520" y="387"/>
                </a:cxn>
                <a:cxn ang="0">
                  <a:pos x="520" y="341"/>
                </a:cxn>
                <a:cxn ang="0">
                  <a:pos x="520" y="341"/>
                </a:cxn>
                <a:cxn ang="0">
                  <a:pos x="520" y="341"/>
                </a:cxn>
                <a:cxn ang="0">
                  <a:pos x="520" y="223"/>
                </a:cxn>
                <a:cxn ang="0">
                  <a:pos x="520" y="185"/>
                </a:cxn>
                <a:cxn ang="0">
                  <a:pos x="520" y="142"/>
                </a:cxn>
                <a:cxn ang="0">
                  <a:pos x="472" y="82"/>
                </a:cxn>
                <a:cxn ang="0">
                  <a:pos x="455" y="60"/>
                </a:cxn>
                <a:cxn ang="0">
                  <a:pos x="432" y="22"/>
                </a:cxn>
                <a:cxn ang="0">
                  <a:pos x="384" y="22"/>
                </a:cxn>
                <a:cxn ang="0">
                  <a:pos x="319" y="0"/>
                </a:cxn>
                <a:cxn ang="0">
                  <a:pos x="249" y="0"/>
                </a:cxn>
                <a:cxn ang="0">
                  <a:pos x="223" y="0"/>
                </a:cxn>
                <a:cxn ang="0">
                  <a:pos x="161" y="22"/>
                </a:cxn>
                <a:cxn ang="0">
                  <a:pos x="113" y="22"/>
                </a:cxn>
                <a:cxn ang="0">
                  <a:pos x="88" y="60"/>
                </a:cxn>
                <a:cxn ang="0">
                  <a:pos x="48" y="82"/>
                </a:cxn>
                <a:cxn ang="0">
                  <a:pos x="23" y="142"/>
                </a:cxn>
                <a:cxn ang="0">
                  <a:pos x="23" y="185"/>
                </a:cxn>
                <a:cxn ang="0">
                  <a:pos x="0" y="223"/>
                </a:cxn>
                <a:cxn ang="0">
                  <a:pos x="0" y="223"/>
                </a:cxn>
                <a:cxn ang="0">
                  <a:pos x="0" y="341"/>
                </a:cxn>
                <a:cxn ang="0">
                  <a:pos x="23" y="387"/>
                </a:cxn>
                <a:cxn ang="0">
                  <a:pos x="23" y="444"/>
                </a:cxn>
                <a:cxn ang="0">
                  <a:pos x="48" y="469"/>
                </a:cxn>
                <a:cxn ang="0">
                  <a:pos x="88" y="526"/>
                </a:cxn>
                <a:cxn ang="0">
                  <a:pos x="113" y="564"/>
                </a:cxn>
                <a:cxn ang="0">
                  <a:pos x="161" y="564"/>
                </a:cxn>
                <a:cxn ang="0">
                  <a:pos x="223" y="586"/>
                </a:cxn>
                <a:cxn ang="0">
                  <a:pos x="249" y="586"/>
                </a:cxn>
                <a:cxn ang="0">
                  <a:pos x="249" y="586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</a:path>
              </a:pathLst>
            </a:custGeom>
            <a:solidFill>
              <a:schemeClr val="tx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4" name="Freeform 53"/>
            <p:cNvSpPr/>
            <p:nvPr/>
          </p:nvSpPr>
          <p:spPr>
            <a:xfrm>
              <a:off x="3147" y="1849"/>
              <a:ext cx="53" cy="55"/>
            </a:xfrm>
            <a:custGeom>
              <a:avLst/>
              <a:gdLst/>
              <a:ahLst/>
              <a:cxnLst>
                <a:cxn ang="0">
                  <a:pos x="134" y="197"/>
                </a:cxn>
                <a:cxn ang="0">
                  <a:pos x="171" y="197"/>
                </a:cxn>
                <a:cxn ang="0">
                  <a:pos x="207" y="192"/>
                </a:cxn>
                <a:cxn ang="0">
                  <a:pos x="233" y="192"/>
                </a:cxn>
                <a:cxn ang="0">
                  <a:pos x="244" y="176"/>
                </a:cxn>
                <a:cxn ang="0">
                  <a:pos x="256" y="157"/>
                </a:cxn>
                <a:cxn ang="0">
                  <a:pos x="281" y="152"/>
                </a:cxn>
                <a:cxn ang="0">
                  <a:pos x="281" y="129"/>
                </a:cxn>
                <a:cxn ang="0">
                  <a:pos x="281" y="116"/>
                </a:cxn>
                <a:cxn ang="0">
                  <a:pos x="281" y="116"/>
                </a:cxn>
                <a:cxn ang="0">
                  <a:pos x="281" y="116"/>
                </a:cxn>
                <a:cxn ang="0">
                  <a:pos x="281" y="76"/>
                </a:cxn>
                <a:cxn ang="0">
                  <a:pos x="281" y="61"/>
                </a:cxn>
                <a:cxn ang="0">
                  <a:pos x="281" y="47"/>
                </a:cxn>
                <a:cxn ang="0">
                  <a:pos x="256" y="28"/>
                </a:cxn>
                <a:cxn ang="0">
                  <a:pos x="244" y="21"/>
                </a:cxn>
                <a:cxn ang="0">
                  <a:pos x="233" y="8"/>
                </a:cxn>
                <a:cxn ang="0">
                  <a:pos x="207" y="8"/>
                </a:cxn>
                <a:cxn ang="0">
                  <a:pos x="171" y="0"/>
                </a:cxn>
                <a:cxn ang="0">
                  <a:pos x="134" y="0"/>
                </a:cxn>
                <a:cxn ang="0">
                  <a:pos x="122" y="0"/>
                </a:cxn>
                <a:cxn ang="0">
                  <a:pos x="85" y="8"/>
                </a:cxn>
                <a:cxn ang="0">
                  <a:pos x="65" y="8"/>
                </a:cxn>
                <a:cxn ang="0">
                  <a:pos x="48" y="21"/>
                </a:cxn>
                <a:cxn ang="0">
                  <a:pos x="28" y="28"/>
                </a:cxn>
                <a:cxn ang="0">
                  <a:pos x="12" y="47"/>
                </a:cxn>
                <a:cxn ang="0">
                  <a:pos x="12" y="61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116"/>
                </a:cxn>
                <a:cxn ang="0">
                  <a:pos x="12" y="129"/>
                </a:cxn>
                <a:cxn ang="0">
                  <a:pos x="12" y="152"/>
                </a:cxn>
                <a:cxn ang="0">
                  <a:pos x="28" y="157"/>
                </a:cxn>
                <a:cxn ang="0">
                  <a:pos x="48" y="176"/>
                </a:cxn>
                <a:cxn ang="0">
                  <a:pos x="65" y="192"/>
                </a:cxn>
                <a:cxn ang="0">
                  <a:pos x="85" y="192"/>
                </a:cxn>
                <a:cxn ang="0">
                  <a:pos x="122" y="197"/>
                </a:cxn>
                <a:cxn ang="0">
                  <a:pos x="134" y="197"/>
                </a:cxn>
                <a:cxn ang="0">
                  <a:pos x="134" y="197"/>
                </a:cxn>
              </a:cxnLst>
              <a:pathLst>
                <a:path w="23" h="29">
                  <a:moveTo>
                    <a:pt x="11" y="29"/>
                  </a:moveTo>
                  <a:lnTo>
                    <a:pt x="14" y="29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1" y="29"/>
                  </a:lnTo>
                </a:path>
              </a:pathLst>
            </a:custGeom>
            <a:solidFill>
              <a:schemeClr val="tx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7652" name="Text Box 5"/>
          <p:cNvSpPr txBox="1"/>
          <p:nvPr/>
        </p:nvSpPr>
        <p:spPr>
          <a:xfrm>
            <a:off x="8169275" y="2658110"/>
            <a:ext cx="1079500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0010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Text Box 6"/>
          <p:cNvSpPr txBox="1"/>
          <p:nvPr/>
        </p:nvSpPr>
        <p:spPr>
          <a:xfrm>
            <a:off x="8039735" y="3807460"/>
            <a:ext cx="875665" cy="46037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1011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4" name="Text Box 7"/>
          <p:cNvSpPr txBox="1"/>
          <p:nvPr/>
        </p:nvSpPr>
        <p:spPr>
          <a:xfrm>
            <a:off x="5210175" y="2651760"/>
            <a:ext cx="1085850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0000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Line 8"/>
          <p:cNvSpPr/>
          <p:nvPr/>
        </p:nvSpPr>
        <p:spPr>
          <a:xfrm>
            <a:off x="6010275" y="2861310"/>
            <a:ext cx="66675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7656" name="Line 9"/>
          <p:cNvSpPr/>
          <p:nvPr/>
        </p:nvSpPr>
        <p:spPr>
          <a:xfrm>
            <a:off x="7496175" y="2880360"/>
            <a:ext cx="78105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7657" name="Line 10"/>
          <p:cNvSpPr/>
          <p:nvPr/>
        </p:nvSpPr>
        <p:spPr>
          <a:xfrm>
            <a:off x="8620125" y="3070860"/>
            <a:ext cx="0" cy="78105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7658" name="Line 11"/>
          <p:cNvSpPr/>
          <p:nvPr/>
        </p:nvSpPr>
        <p:spPr>
          <a:xfrm flipV="1">
            <a:off x="5840095" y="2990215"/>
            <a:ext cx="1270" cy="71818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7659" name="Line 12"/>
          <p:cNvSpPr/>
          <p:nvPr/>
        </p:nvSpPr>
        <p:spPr>
          <a:xfrm flipH="1" flipV="1">
            <a:off x="6223635" y="3966210"/>
            <a:ext cx="1744345" cy="635"/>
          </a:xfrm>
          <a:prstGeom prst="line">
            <a:avLst/>
          </a:prstGeom>
          <a:ln w="28575" cap="flat" cmpd="sng">
            <a:solidFill>
              <a:schemeClr val="accent3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7660" name="Text Box 13"/>
          <p:cNvSpPr txBox="1"/>
          <p:nvPr/>
        </p:nvSpPr>
        <p:spPr>
          <a:xfrm>
            <a:off x="6702425" y="2677160"/>
            <a:ext cx="1085850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0001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1" name="Text Box 14"/>
          <p:cNvSpPr txBox="1"/>
          <p:nvPr/>
        </p:nvSpPr>
        <p:spPr>
          <a:xfrm>
            <a:off x="5236210" y="3731260"/>
            <a:ext cx="1085850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1011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0965" y="3291205"/>
            <a:ext cx="1504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12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个状态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85409" name="Rectangle 65"/>
          <p:cNvSpPr/>
          <p:nvPr/>
        </p:nvSpPr>
        <p:spPr>
          <a:xfrm>
            <a:off x="6702108" y="1246982"/>
            <a:ext cx="1402080" cy="460375"/>
          </a:xfrm>
          <a:prstGeom prst="rect">
            <a:avLst/>
          </a:prstGeom>
          <a:noFill/>
          <a:ln w="2857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异步清零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ldLvl="0" animBg="1"/>
      <p:bldP spid="4" grpId="0"/>
      <p:bldP spid="4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73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9863" y="4363720"/>
            <a:ext cx="5761037" cy="194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395" name="Text Box 3"/>
          <p:cNvSpPr txBox="1"/>
          <p:nvPr/>
        </p:nvSpPr>
        <p:spPr>
          <a:xfrm>
            <a:off x="1403350" y="1844358"/>
            <a:ext cx="1295400" cy="460375"/>
          </a:xfrm>
          <a:prstGeom prst="rect">
            <a:avLst/>
          </a:prstGeom>
          <a:noFill/>
          <a:ln w="38100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清零端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7396" name="Text Box 4"/>
          <p:cNvSpPr txBox="1"/>
          <p:nvPr/>
        </p:nvSpPr>
        <p:spPr>
          <a:xfrm>
            <a:off x="1403350" y="2779395"/>
            <a:ext cx="1295400" cy="460375"/>
          </a:xfrm>
          <a:prstGeom prst="rect">
            <a:avLst/>
          </a:prstGeom>
          <a:noFill/>
          <a:ln w="38100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置数端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7397" name="AutoShape 5"/>
          <p:cNvSpPr/>
          <p:nvPr/>
        </p:nvSpPr>
        <p:spPr>
          <a:xfrm>
            <a:off x="900113" y="1987233"/>
            <a:ext cx="395287" cy="1116012"/>
          </a:xfrm>
          <a:prstGeom prst="leftBrace">
            <a:avLst>
              <a:gd name="adj1" fmla="val 23488"/>
              <a:gd name="adj2" fmla="val 50000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7398" name="Oval 6"/>
          <p:cNvSpPr/>
          <p:nvPr/>
        </p:nvSpPr>
        <p:spPr>
          <a:xfrm>
            <a:off x="1476375" y="4400233"/>
            <a:ext cx="539750" cy="574675"/>
          </a:xfrm>
          <a:prstGeom prst="ellipse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7399" name="Oval 7"/>
          <p:cNvSpPr/>
          <p:nvPr/>
        </p:nvSpPr>
        <p:spPr>
          <a:xfrm>
            <a:off x="2736850" y="4400233"/>
            <a:ext cx="539750" cy="576262"/>
          </a:xfrm>
          <a:prstGeom prst="ellipse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7400" name="Oval 8"/>
          <p:cNvSpPr/>
          <p:nvPr/>
        </p:nvSpPr>
        <p:spPr>
          <a:xfrm>
            <a:off x="3997325" y="4400233"/>
            <a:ext cx="539750" cy="576262"/>
          </a:xfrm>
          <a:prstGeom prst="ellipse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7401" name="Oval 9"/>
          <p:cNvSpPr/>
          <p:nvPr/>
        </p:nvSpPr>
        <p:spPr>
          <a:xfrm>
            <a:off x="6588125" y="4436745"/>
            <a:ext cx="541338" cy="539750"/>
          </a:xfrm>
          <a:prstGeom prst="ellipse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8740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8" y="4508183"/>
            <a:ext cx="61277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13" y="4544695"/>
            <a:ext cx="647700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4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08183"/>
            <a:ext cx="649288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5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88" y="4544695"/>
            <a:ext cx="684212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6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8" y="5011420"/>
            <a:ext cx="28733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407" name="Oval 15"/>
          <p:cNvSpPr/>
          <p:nvPr/>
        </p:nvSpPr>
        <p:spPr>
          <a:xfrm>
            <a:off x="5292725" y="4400233"/>
            <a:ext cx="539750" cy="576262"/>
          </a:xfrm>
          <a:prstGeom prst="ellipse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7408" name="Oval 16"/>
          <p:cNvSpPr/>
          <p:nvPr/>
        </p:nvSpPr>
        <p:spPr>
          <a:xfrm>
            <a:off x="6624638" y="5695633"/>
            <a:ext cx="539750" cy="576262"/>
          </a:xfrm>
          <a:prstGeom prst="ellipse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404938" y="5011420"/>
            <a:ext cx="5183187" cy="1296988"/>
            <a:chOff x="1678" y="1752"/>
            <a:chExt cx="2427" cy="726"/>
          </a:xfrm>
        </p:grpSpPr>
        <p:pic>
          <p:nvPicPr>
            <p:cNvPr id="29713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8" y="2115"/>
              <a:ext cx="2427" cy="3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14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8" y="1752"/>
              <a:ext cx="240" cy="37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20"/>
          <p:cNvGrpSpPr/>
          <p:nvPr/>
        </p:nvGrpSpPr>
        <p:grpSpPr>
          <a:xfrm>
            <a:off x="2016125" y="4939983"/>
            <a:ext cx="4608513" cy="865187"/>
            <a:chOff x="1360" y="2160"/>
            <a:chExt cx="2903" cy="545"/>
          </a:xfrm>
        </p:grpSpPr>
        <p:sp>
          <p:nvSpPr>
            <p:cNvPr id="29716" name="Line 21"/>
            <p:cNvSpPr/>
            <p:nvPr/>
          </p:nvSpPr>
          <p:spPr>
            <a:xfrm flipH="1" flipV="1">
              <a:off x="1360" y="2160"/>
              <a:ext cx="2903" cy="545"/>
            </a:xfrm>
            <a:prstGeom prst="line">
              <a:avLst/>
            </a:prstGeom>
            <a:ln w="5715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9717" name="Text Box 22"/>
            <p:cNvSpPr txBox="1"/>
            <p:nvPr/>
          </p:nvSpPr>
          <p:spPr>
            <a:xfrm rot="615538">
              <a:off x="2944" y="2174"/>
              <a:ext cx="72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清零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187415" name="AutoShape 23"/>
          <p:cNvSpPr/>
          <p:nvPr/>
        </p:nvSpPr>
        <p:spPr>
          <a:xfrm>
            <a:off x="2844800" y="1847693"/>
            <a:ext cx="827088" cy="458786"/>
          </a:xfrm>
          <a:prstGeom prst="rightArrow">
            <a:avLst>
              <a:gd name="adj1" fmla="val 50000"/>
              <a:gd name="adj2" fmla="val 114190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7416" name="Text Box 24"/>
          <p:cNvSpPr txBox="1"/>
          <p:nvPr/>
        </p:nvSpPr>
        <p:spPr>
          <a:xfrm>
            <a:off x="3708400" y="1770698"/>
            <a:ext cx="1223963" cy="58356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零态</a:t>
            </a:r>
            <a:endParaRPr lang="zh-CN" altLang="en-US" sz="3200" b="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7417" name="Text Box 25"/>
          <p:cNvSpPr txBox="1"/>
          <p:nvPr/>
        </p:nvSpPr>
        <p:spPr>
          <a:xfrm>
            <a:off x="3708400" y="2744470"/>
            <a:ext cx="1498600" cy="58356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预置态</a:t>
            </a:r>
            <a:endParaRPr lang="zh-CN" altLang="en-US" sz="32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7418" name="AutoShape 26"/>
          <p:cNvSpPr/>
          <p:nvPr/>
        </p:nvSpPr>
        <p:spPr>
          <a:xfrm>
            <a:off x="2843213" y="2749710"/>
            <a:ext cx="827087" cy="458786"/>
          </a:xfrm>
          <a:prstGeom prst="rightArrow">
            <a:avLst>
              <a:gd name="adj1" fmla="val 50000"/>
              <a:gd name="adj2" fmla="val 114190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7419" name="Text Box 27"/>
          <p:cNvSpPr txBox="1"/>
          <p:nvPr/>
        </p:nvSpPr>
        <p:spPr>
          <a:xfrm>
            <a:off x="4427538" y="1952308"/>
            <a:ext cx="20526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（计数起点）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7420" name="Text Box 28"/>
          <p:cNvSpPr txBox="1"/>
          <p:nvPr/>
        </p:nvSpPr>
        <p:spPr>
          <a:xfrm>
            <a:off x="4895850" y="2779395"/>
            <a:ext cx="21240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（计数终点）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7421" name="Rectangle 29"/>
          <p:cNvSpPr>
            <a:spLocks noChangeArrowheads="1"/>
          </p:cNvSpPr>
          <p:nvPr/>
        </p:nvSpPr>
        <p:spPr bwMode="auto">
          <a:xfrm>
            <a:off x="374333" y="146050"/>
            <a:ext cx="5494338" cy="534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任意模值计数器的设计方法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87422" name="Rectangle 30"/>
          <p:cNvSpPr>
            <a:spLocks noGrp="1"/>
          </p:cNvSpPr>
          <p:nvPr>
            <p:ph type="title" idx="4294967295"/>
          </p:nvPr>
        </p:nvSpPr>
        <p:spPr>
          <a:xfrm>
            <a:off x="287020" y="895350"/>
            <a:ext cx="8226425" cy="705485"/>
          </a:xfrm>
        </p:spPr>
        <p:txBody>
          <a:bodyPr wrap="square" lIns="91440" tIns="45720" rIns="91440" bIns="45720" anchor="b"/>
          <a:p>
            <a:pPr eaLnBrk="1" hangingPunct="1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例：用模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计数器构成模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计数器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7423" name="Text Box 31"/>
          <p:cNvSpPr txBox="1"/>
          <p:nvPr/>
        </p:nvSpPr>
        <p:spPr>
          <a:xfrm>
            <a:off x="7235825" y="5732145"/>
            <a:ext cx="14763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（终点）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1000"/>
                                        <p:tgtEl>
                                          <p:spTgt spid="18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8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5" dur="1000"/>
                                        <p:tgtEl>
                                          <p:spTgt spid="18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ldLvl="0" animBg="1"/>
      <p:bldP spid="187396" grpId="0" bldLvl="0" animBg="1"/>
      <p:bldP spid="187397" grpId="0" bldLvl="0" animBg="1"/>
      <p:bldP spid="187398" grpId="0" bldLvl="0" animBg="1"/>
      <p:bldP spid="187399" grpId="0" bldLvl="0" animBg="1"/>
      <p:bldP spid="187400" grpId="0" bldLvl="0" animBg="1"/>
      <p:bldP spid="187401" grpId="0" bldLvl="0" animBg="1"/>
      <p:bldP spid="187407" grpId="0" bldLvl="0" animBg="1"/>
      <p:bldP spid="187408" grpId="0" bldLvl="0" animBg="1"/>
      <p:bldP spid="187415" grpId="0" bldLvl="0" animBg="1"/>
      <p:bldP spid="187416" grpId="0"/>
      <p:bldP spid="187417" grpId="0"/>
      <p:bldP spid="187418" grpId="0" bldLvl="0" animBg="1"/>
      <p:bldP spid="187419" grpId="0"/>
      <p:bldP spid="187420" grpId="0"/>
      <p:bldP spid="187422" grpId="0"/>
      <p:bldP spid="18742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52" name="Rectangle 4"/>
          <p:cNvSpPr/>
          <p:nvPr/>
        </p:nvSpPr>
        <p:spPr>
          <a:xfrm>
            <a:off x="5046345" y="4901565"/>
            <a:ext cx="4029710" cy="4191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charset="0"/>
              <a:buChar char="Ø"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置数端（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)-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同步置数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charset="0"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           低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电平有效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5653" name="Rectangle 5"/>
          <p:cNvSpPr/>
          <p:nvPr/>
        </p:nvSpPr>
        <p:spPr>
          <a:xfrm>
            <a:off x="5111750" y="3209290"/>
            <a:ext cx="4032250" cy="9036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Font typeface="Wingdings" panose="05000000000000000000" charset="0"/>
              <a:buChar char="Ø"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清零端（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)-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异步清零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Font typeface="Wingdings" panose="05000000000000000000" charset="0"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低电平有效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5693" name="Rectangle 45"/>
          <p:cNvSpPr/>
          <p:nvPr/>
        </p:nvSpPr>
        <p:spPr>
          <a:xfrm>
            <a:off x="5148263" y="2417128"/>
            <a:ext cx="3708400" cy="576262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charset="0"/>
              <a:buChar char="Ø"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计数控制端（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S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S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5694" name="Rectangle 46"/>
          <p:cNvSpPr/>
          <p:nvPr/>
        </p:nvSpPr>
        <p:spPr>
          <a:xfrm>
            <a:off x="5111433" y="5874703"/>
            <a:ext cx="3059112" cy="4191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charset="0"/>
              <a:buChar char="Ø"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进位输出端（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5695" name="Rectangle 47"/>
          <p:cNvSpPr/>
          <p:nvPr/>
        </p:nvSpPr>
        <p:spPr>
          <a:xfrm>
            <a:off x="1151255" y="5838190"/>
            <a:ext cx="3670300" cy="4191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charset="0"/>
              <a:buChar char="Ø"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预置数据端（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—D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5696" name="Rectangle 48"/>
          <p:cNvSpPr/>
          <p:nvPr/>
        </p:nvSpPr>
        <p:spPr>
          <a:xfrm>
            <a:off x="1150938" y="5190490"/>
            <a:ext cx="32035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Font typeface="Wingdings" panose="05000000000000000000" charset="0"/>
              <a:buChar char="Ø"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输出端（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—Q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5698" name="Rectangle 50"/>
          <p:cNvSpPr/>
          <p:nvPr/>
        </p:nvSpPr>
        <p:spPr>
          <a:xfrm>
            <a:off x="5111750" y="4037965"/>
            <a:ext cx="3203575" cy="4191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charset="0"/>
              <a:buChar char="Ø"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时钟输入端（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31" name="Rectangle 56"/>
          <p:cNvSpPr/>
          <p:nvPr/>
        </p:nvSpPr>
        <p:spPr>
          <a:xfrm>
            <a:off x="0" y="346805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0732" name="Object 55"/>
          <p:cNvGraphicFramePr/>
          <p:nvPr/>
        </p:nvGraphicFramePr>
        <p:xfrm>
          <a:off x="221615" y="2098040"/>
          <a:ext cx="3939540" cy="280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339975" imgH="1622425" progId="Visio.Drawing.11">
                  <p:embed/>
                </p:oleObj>
              </mc:Choice>
              <mc:Fallback>
                <p:oleObj name="" r:id="rId1" imgW="2339975" imgH="1622425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1615" y="2098040"/>
                        <a:ext cx="3939540" cy="28041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Line 57"/>
          <p:cNvSpPr/>
          <p:nvPr/>
        </p:nvSpPr>
        <p:spPr>
          <a:xfrm>
            <a:off x="6816408" y="3281045"/>
            <a:ext cx="28733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0734" name="Line 58"/>
          <p:cNvSpPr/>
          <p:nvPr/>
        </p:nvSpPr>
        <p:spPr>
          <a:xfrm>
            <a:off x="7007860" y="4963478"/>
            <a:ext cx="2873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5474" name="Rectangle 2"/>
          <p:cNvSpPr/>
          <p:nvPr/>
        </p:nvSpPr>
        <p:spPr>
          <a:xfrm>
            <a:off x="495300" y="1219200"/>
            <a:ext cx="7143750" cy="5905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二、同步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位二进制加法计数器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74LS161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3" grpId="0"/>
      <p:bldP spid="155694" grpId="0"/>
      <p:bldP spid="155695" grpId="0"/>
      <p:bldP spid="155696" grpId="0"/>
      <p:bldP spid="155698" grpId="0"/>
      <p:bldP spid="15569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Rectangle 2"/>
          <p:cNvSpPr/>
          <p:nvPr/>
        </p:nvSpPr>
        <p:spPr>
          <a:xfrm>
            <a:off x="4345940" y="1015365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③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计数。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Rectangle 3"/>
          <p:cNvSpPr/>
          <p:nvPr/>
        </p:nvSpPr>
        <p:spPr>
          <a:xfrm>
            <a:off x="495935" y="1778635"/>
            <a:ext cx="3524250" cy="4191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②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同步并行预置数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4382770" y="1769110"/>
            <a:ext cx="1828800" cy="43815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④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保持。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495776" y="1015365"/>
            <a:ext cx="25076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①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异步清零。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3" name="Group 6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214313" y="2646998"/>
          <a:ext cx="8724900" cy="3717925"/>
        </p:xfrm>
        <a:graphic>
          <a:graphicData uri="http://schemas.openxmlformats.org/drawingml/2006/table">
            <a:tbl>
              <a:tblPr/>
              <a:tblGrid>
                <a:gridCol w="603250"/>
                <a:gridCol w="608012"/>
                <a:gridCol w="603250"/>
                <a:gridCol w="606425"/>
                <a:gridCol w="611188"/>
                <a:gridCol w="604837"/>
                <a:gridCol w="608013"/>
                <a:gridCol w="609600"/>
                <a:gridCol w="606425"/>
                <a:gridCol w="606425"/>
                <a:gridCol w="611187"/>
                <a:gridCol w="606425"/>
                <a:gridCol w="573088"/>
                <a:gridCol w="866775"/>
              </a:tblGrid>
              <a:tr h="288925"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     入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输出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说明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CP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清零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置数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计   数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保   持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保   持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24" name="Rectangle 109"/>
          <p:cNvSpPr/>
          <p:nvPr/>
        </p:nvSpPr>
        <p:spPr>
          <a:xfrm>
            <a:off x="-19050" y="2981960"/>
            <a:ext cx="9144000" cy="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214313" y="4004310"/>
            <a:ext cx="8001000" cy="1588"/>
          </a:xfrm>
          <a:prstGeom prst="straightConnector1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6" name="直接箭头连接符 25"/>
          <p:cNvCxnSpPr/>
          <p:nvPr/>
        </p:nvCxnSpPr>
        <p:spPr>
          <a:xfrm>
            <a:off x="214313" y="4647248"/>
            <a:ext cx="8001000" cy="1587"/>
          </a:xfrm>
          <a:prstGeom prst="straightConnector1">
            <a:avLst/>
          </a:prstGeom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7" name="直接箭头连接符 26"/>
          <p:cNvCxnSpPr/>
          <p:nvPr/>
        </p:nvCxnSpPr>
        <p:spPr>
          <a:xfrm>
            <a:off x="214313" y="5218748"/>
            <a:ext cx="8001000" cy="1587"/>
          </a:xfrm>
          <a:prstGeom prst="straightConnector1">
            <a:avLst/>
          </a:prstGeom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8" name="矩形 27"/>
          <p:cNvSpPr/>
          <p:nvPr/>
        </p:nvSpPr>
        <p:spPr>
          <a:xfrm>
            <a:off x="142875" y="5290185"/>
            <a:ext cx="8001000" cy="928688"/>
          </a:xfrm>
          <a:prstGeom prst="rect">
            <a:avLst/>
          </a:prstGeom>
          <a:solidFill>
            <a:schemeClr val="accent1">
              <a:alpha val="549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357188" y="214313"/>
            <a:ext cx="150018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kumimoji="1" lang="zh-CN" altLang="en-US" sz="3200" kern="1200" cap="none" spc="0" normalizeH="0" baseline="0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功能表</a:t>
            </a:r>
            <a:endParaRPr kumimoji="1" lang="zh-CN" altLang="en-US" sz="3200" kern="1200" cap="none" spc="0" normalizeH="0" baseline="0" noProof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14325" y="3203575"/>
            <a:ext cx="297180" cy="3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直接连接符 30"/>
          <p:cNvCxnSpPr/>
          <p:nvPr/>
        </p:nvCxnSpPr>
        <p:spPr>
          <a:xfrm>
            <a:off x="871855" y="3187065"/>
            <a:ext cx="297180" cy="3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8" grpId="0" bldLvl="0" animBg="1"/>
      <p:bldP spid="22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8151" name="Group 27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00430" y="-8255"/>
          <a:ext cx="7685405" cy="6943725"/>
        </p:xfrm>
        <a:graphic>
          <a:graphicData uri="http://schemas.openxmlformats.org/drawingml/2006/table">
            <a:tbl>
              <a:tblPr/>
              <a:tblGrid>
                <a:gridCol w="1294130"/>
                <a:gridCol w="1266825"/>
                <a:gridCol w="1280795"/>
                <a:gridCol w="1280795"/>
                <a:gridCol w="1282065"/>
                <a:gridCol w="1280795"/>
              </a:tblGrid>
              <a:tr h="39624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计数脉冲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输出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对应十进制数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1" lang="en-US" altLang="zh-CN" sz="20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1" lang="en-US" altLang="zh-CN" sz="20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1" lang="en-US" altLang="zh-CN" sz="20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1" smtClean="0">
                          <a:ln>
                            <a:noFill/>
                          </a:ln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Q</a:t>
                      </a:r>
                      <a:r>
                        <a:rPr kumimoji="1" lang="en-US" altLang="zh-CN" sz="2000" b="1" i="1" baseline="-30000" smtClean="0">
                          <a:ln>
                            <a:noFill/>
                          </a:ln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81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76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376363"/>
            <a:ext cx="7056437" cy="126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4" name="Rectangle 3"/>
          <p:cNvSpPr/>
          <p:nvPr/>
        </p:nvSpPr>
        <p:spPr>
          <a:xfrm>
            <a:off x="792163" y="333375"/>
            <a:ext cx="5324475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74LS161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构成计数器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843213" y="3754438"/>
            <a:ext cx="4038600" cy="2422525"/>
            <a:chOff x="274" y="1048"/>
            <a:chExt cx="2544" cy="1526"/>
          </a:xfrm>
        </p:grpSpPr>
        <p:sp>
          <p:nvSpPr>
            <p:cNvPr id="33796" name="Rectangle 10"/>
            <p:cNvSpPr/>
            <p:nvPr/>
          </p:nvSpPr>
          <p:spPr>
            <a:xfrm>
              <a:off x="635" y="1207"/>
              <a:ext cx="1873" cy="1177"/>
            </a:xfrm>
            <a:prstGeom prst="rect">
              <a:avLst/>
            </a:prstGeom>
            <a:noFill/>
            <a:ln w="381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797" name="Text Box 11"/>
            <p:cNvSpPr txBox="1"/>
            <p:nvPr/>
          </p:nvSpPr>
          <p:spPr>
            <a:xfrm>
              <a:off x="1250" y="1683"/>
              <a:ext cx="727" cy="299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-方正超大字符集" pitchFamily="65" charset="-122"/>
                </a:rPr>
                <a:t>74161</a:t>
              </a:r>
              <a:endParaRPr lang="en-US" altLang="zh-CN" sz="24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grpSp>
          <p:nvGrpSpPr>
            <p:cNvPr id="33798" name="Group 12"/>
            <p:cNvGrpSpPr/>
            <p:nvPr/>
          </p:nvGrpSpPr>
          <p:grpSpPr>
            <a:xfrm>
              <a:off x="2250" y="1820"/>
              <a:ext cx="173" cy="310"/>
              <a:chOff x="958" y="1506"/>
              <a:chExt cx="136" cy="237"/>
            </a:xfrm>
          </p:grpSpPr>
          <p:sp>
            <p:nvSpPr>
              <p:cNvPr id="33799" name="Text Box 13"/>
              <p:cNvSpPr txBox="1"/>
              <p:nvPr/>
            </p:nvSpPr>
            <p:spPr>
              <a:xfrm>
                <a:off x="973" y="1506"/>
                <a:ext cx="105" cy="23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 algn="ctr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zh-CN" sz="2400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L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宋体-方正超大字符集" pitchFamily="65" charset="-122"/>
                  </a:rPr>
                  <a:t>D</a:t>
                </a:r>
                <a:endParaRPr lang="en-US" altLang="zh-CN" sz="2400" baseline="-250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ea typeface="宋体-方正超大字符集" pitchFamily="65" charset="-122"/>
                </a:endParaRPr>
              </a:p>
            </p:txBody>
          </p:sp>
          <p:sp>
            <p:nvSpPr>
              <p:cNvPr id="33800" name="Line 14"/>
              <p:cNvSpPr/>
              <p:nvPr/>
            </p:nvSpPr>
            <p:spPr>
              <a:xfrm>
                <a:off x="958" y="1533"/>
                <a:ext cx="136" cy="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33801" name="Text Box 15"/>
            <p:cNvSpPr txBox="1"/>
            <p:nvPr/>
          </p:nvSpPr>
          <p:spPr>
            <a:xfrm>
              <a:off x="661" y="1297"/>
              <a:ext cx="409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-方正超大字符集" pitchFamily="65" charset="-122"/>
                </a:rPr>
                <a:t>S1</a:t>
              </a:r>
              <a:endParaRPr lang="en-US" altLang="zh-CN" sz="24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33802" name="Text Box 16"/>
            <p:cNvSpPr txBox="1"/>
            <p:nvPr/>
          </p:nvSpPr>
          <p:spPr>
            <a:xfrm>
              <a:off x="757" y="1592"/>
              <a:ext cx="203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-方正超大字符集" pitchFamily="65" charset="-122"/>
                </a:rPr>
                <a:t>S2</a:t>
              </a:r>
              <a:endParaRPr lang="en-US" altLang="zh-CN" sz="24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33803" name="Text Box 17"/>
            <p:cNvSpPr txBox="1"/>
            <p:nvPr/>
          </p:nvSpPr>
          <p:spPr>
            <a:xfrm>
              <a:off x="747" y="2068"/>
              <a:ext cx="256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-方正超大字符集" pitchFamily="65" charset="-122"/>
                </a:rPr>
                <a:t>CP</a:t>
              </a:r>
              <a:endParaRPr lang="en-US" altLang="zh-CN" sz="24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grpSp>
          <p:nvGrpSpPr>
            <p:cNvPr id="33804" name="Group 18"/>
            <p:cNvGrpSpPr/>
            <p:nvPr/>
          </p:nvGrpSpPr>
          <p:grpSpPr>
            <a:xfrm>
              <a:off x="665" y="2117"/>
              <a:ext cx="48" cy="97"/>
              <a:chOff x="2448" y="1968"/>
              <a:chExt cx="48" cy="96"/>
            </a:xfrm>
          </p:grpSpPr>
          <p:sp>
            <p:nvSpPr>
              <p:cNvPr id="33805" name="Line 19"/>
              <p:cNvSpPr/>
              <p:nvPr/>
            </p:nvSpPr>
            <p:spPr>
              <a:xfrm>
                <a:off x="2448" y="1968"/>
                <a:ext cx="48" cy="48"/>
              </a:xfrm>
              <a:prstGeom prst="line">
                <a:avLst/>
              </a:prstGeom>
              <a:ln w="1905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33806" name="Line 20"/>
              <p:cNvSpPr/>
              <p:nvPr/>
            </p:nvSpPr>
            <p:spPr>
              <a:xfrm flipV="1">
                <a:off x="2448" y="2016"/>
                <a:ext cx="48" cy="48"/>
              </a:xfrm>
              <a:prstGeom prst="line">
                <a:avLst/>
              </a:prstGeom>
              <a:ln w="1905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33807" name="Text Box 21"/>
            <p:cNvSpPr txBox="1"/>
            <p:nvPr/>
          </p:nvSpPr>
          <p:spPr>
            <a:xfrm>
              <a:off x="1233" y="1275"/>
              <a:ext cx="203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3</a:t>
              </a:r>
              <a:endParaRPr lang="en-US" altLang="zh-CN" sz="24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33808" name="Text Box 22"/>
            <p:cNvSpPr txBox="1"/>
            <p:nvPr/>
          </p:nvSpPr>
          <p:spPr>
            <a:xfrm>
              <a:off x="1516" y="1275"/>
              <a:ext cx="203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2</a:t>
              </a:r>
              <a:endParaRPr lang="en-US" altLang="zh-CN" sz="24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33809" name="Text Box 23"/>
            <p:cNvSpPr txBox="1"/>
            <p:nvPr/>
          </p:nvSpPr>
          <p:spPr>
            <a:xfrm>
              <a:off x="1758" y="1275"/>
              <a:ext cx="203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1</a:t>
              </a:r>
              <a:endParaRPr lang="en-US" altLang="zh-CN" sz="24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33810" name="Text Box 24"/>
            <p:cNvSpPr txBox="1"/>
            <p:nvPr/>
          </p:nvSpPr>
          <p:spPr>
            <a:xfrm>
              <a:off x="2000" y="1275"/>
              <a:ext cx="203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0</a:t>
              </a:r>
              <a:endParaRPr lang="en-US" altLang="zh-CN" sz="24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grpSp>
          <p:nvGrpSpPr>
            <p:cNvPr id="33811" name="Group 25"/>
            <p:cNvGrpSpPr/>
            <p:nvPr/>
          </p:nvGrpSpPr>
          <p:grpSpPr>
            <a:xfrm>
              <a:off x="704" y="1879"/>
              <a:ext cx="183" cy="247"/>
              <a:chOff x="3463" y="2009"/>
              <a:chExt cx="144" cy="188"/>
            </a:xfrm>
          </p:grpSpPr>
          <p:sp>
            <p:nvSpPr>
              <p:cNvPr id="33812" name="Text Box 26"/>
              <p:cNvSpPr txBox="1"/>
              <p:nvPr/>
            </p:nvSpPr>
            <p:spPr>
              <a:xfrm>
                <a:off x="3481" y="2016"/>
                <a:ext cx="113" cy="18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-方正超大字符集" pitchFamily="65" charset="-122"/>
                  </a:rPr>
                  <a:t>R</a:t>
                </a:r>
                <a:r>
                  <a:rPr lang="en-US" altLang="zh-CN" sz="2400" baseline="-25000" dirty="0">
                    <a:solidFill>
                      <a:schemeClr val="accent2"/>
                    </a:solidFill>
                    <a:uFillTx/>
                    <a:latin typeface="Times New Roman" panose="02020603050405020304" pitchFamily="18" charset="0"/>
                    <a:ea typeface="宋体-方正超大字符集" pitchFamily="65" charset="-122"/>
                  </a:rPr>
                  <a:t>D</a:t>
                </a:r>
                <a:endParaRPr lang="en-US" altLang="zh-CN" sz="2400" baseline="-25000" dirty="0">
                  <a:solidFill>
                    <a:schemeClr val="accent2"/>
                  </a:solidFill>
                  <a:uFillTx/>
                  <a:latin typeface="Times New Roman" panose="02020603050405020304" pitchFamily="18" charset="0"/>
                  <a:ea typeface="宋体-方正超大字符集" pitchFamily="65" charset="-122"/>
                </a:endParaRPr>
              </a:p>
            </p:txBody>
          </p:sp>
          <p:sp>
            <p:nvSpPr>
              <p:cNvPr id="33813" name="Line 27"/>
              <p:cNvSpPr/>
              <p:nvPr/>
            </p:nvSpPr>
            <p:spPr>
              <a:xfrm>
                <a:off x="3463" y="2009"/>
                <a:ext cx="144" cy="0"/>
              </a:xfrm>
              <a:prstGeom prst="line">
                <a:avLst/>
              </a:prstGeom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33814" name="Text Box 28"/>
            <p:cNvSpPr txBox="1"/>
            <p:nvPr/>
          </p:nvSpPr>
          <p:spPr>
            <a:xfrm>
              <a:off x="1243" y="2091"/>
              <a:ext cx="203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3</a:t>
              </a:r>
              <a:endParaRPr lang="en-US" altLang="zh-CN" sz="24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33815" name="Text Box 29"/>
            <p:cNvSpPr txBox="1"/>
            <p:nvPr/>
          </p:nvSpPr>
          <p:spPr>
            <a:xfrm>
              <a:off x="1523" y="2091"/>
              <a:ext cx="203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2</a:t>
              </a:r>
              <a:endParaRPr lang="en-US" altLang="zh-CN" sz="24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33816" name="Text Box 30"/>
            <p:cNvSpPr txBox="1"/>
            <p:nvPr/>
          </p:nvSpPr>
          <p:spPr>
            <a:xfrm>
              <a:off x="1762" y="2091"/>
              <a:ext cx="203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1</a:t>
              </a:r>
              <a:endParaRPr lang="en-US" altLang="zh-CN" sz="24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33817" name="Text Box 31"/>
            <p:cNvSpPr txBox="1"/>
            <p:nvPr/>
          </p:nvSpPr>
          <p:spPr>
            <a:xfrm>
              <a:off x="2006" y="2091"/>
              <a:ext cx="203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0</a:t>
              </a:r>
              <a:endParaRPr lang="en-US" altLang="zh-CN" sz="24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33818" name="Text Box 32"/>
            <p:cNvSpPr txBox="1"/>
            <p:nvPr/>
          </p:nvSpPr>
          <p:spPr>
            <a:xfrm>
              <a:off x="2197" y="1515"/>
              <a:ext cx="288" cy="23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-方正超大字符集" pitchFamily="65" charset="-122"/>
                </a:rPr>
                <a:t>CO</a:t>
              </a:r>
              <a:endParaRPr lang="en-US" altLang="zh-CN" sz="24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33819" name="Line 33"/>
            <p:cNvSpPr/>
            <p:nvPr/>
          </p:nvSpPr>
          <p:spPr>
            <a:xfrm>
              <a:off x="1352" y="2384"/>
              <a:ext cx="0" cy="187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20" name="Line 34"/>
            <p:cNvSpPr/>
            <p:nvPr/>
          </p:nvSpPr>
          <p:spPr>
            <a:xfrm>
              <a:off x="2119" y="2384"/>
              <a:ext cx="0" cy="187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21" name="Line 35"/>
            <p:cNvSpPr/>
            <p:nvPr/>
          </p:nvSpPr>
          <p:spPr>
            <a:xfrm flipH="1">
              <a:off x="298" y="1388"/>
              <a:ext cx="310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22" name="Line 36"/>
            <p:cNvSpPr/>
            <p:nvPr/>
          </p:nvSpPr>
          <p:spPr>
            <a:xfrm flipH="1">
              <a:off x="1609" y="1051"/>
              <a:ext cx="4" cy="156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23" name="Line 37"/>
            <p:cNvSpPr/>
            <p:nvPr/>
          </p:nvSpPr>
          <p:spPr>
            <a:xfrm>
              <a:off x="1876" y="1056"/>
              <a:ext cx="0" cy="12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24" name="Line 38"/>
            <p:cNvSpPr/>
            <p:nvPr/>
          </p:nvSpPr>
          <p:spPr>
            <a:xfrm>
              <a:off x="2126" y="1056"/>
              <a:ext cx="0" cy="12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25" name="Line 39"/>
            <p:cNvSpPr/>
            <p:nvPr/>
          </p:nvSpPr>
          <p:spPr>
            <a:xfrm flipH="1">
              <a:off x="2517" y="1979"/>
              <a:ext cx="301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26" name="Line 40"/>
            <p:cNvSpPr/>
            <p:nvPr/>
          </p:nvSpPr>
          <p:spPr>
            <a:xfrm>
              <a:off x="1344" y="1048"/>
              <a:ext cx="0" cy="12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27" name="Line 41"/>
            <p:cNvSpPr/>
            <p:nvPr/>
          </p:nvSpPr>
          <p:spPr>
            <a:xfrm>
              <a:off x="1586" y="2380"/>
              <a:ext cx="0" cy="186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28" name="Line 42"/>
            <p:cNvSpPr/>
            <p:nvPr/>
          </p:nvSpPr>
          <p:spPr>
            <a:xfrm flipH="1" flipV="1">
              <a:off x="275" y="1638"/>
              <a:ext cx="341" cy="1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29" name="Line 43"/>
            <p:cNvSpPr/>
            <p:nvPr/>
          </p:nvSpPr>
          <p:spPr>
            <a:xfrm flipH="1">
              <a:off x="2507" y="1602"/>
              <a:ext cx="301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30" name="Line 44"/>
            <p:cNvSpPr/>
            <p:nvPr/>
          </p:nvSpPr>
          <p:spPr>
            <a:xfrm flipH="1">
              <a:off x="275" y="2182"/>
              <a:ext cx="333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31" name="Line 45"/>
            <p:cNvSpPr/>
            <p:nvPr/>
          </p:nvSpPr>
          <p:spPr>
            <a:xfrm flipH="1" flipV="1">
              <a:off x="274" y="1955"/>
              <a:ext cx="341" cy="1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32" name="Line 46"/>
            <p:cNvSpPr/>
            <p:nvPr/>
          </p:nvSpPr>
          <p:spPr>
            <a:xfrm>
              <a:off x="1859" y="2387"/>
              <a:ext cx="0" cy="187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57743" name="Text Box 47"/>
          <p:cNvSpPr txBox="1"/>
          <p:nvPr/>
        </p:nvSpPr>
        <p:spPr>
          <a:xfrm>
            <a:off x="4248150" y="3652838"/>
            <a:ext cx="1871663" cy="3683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ea typeface="方正舒体" panose="02010601030101010101" pitchFamily="2" charset="-122"/>
              </a:rPr>
              <a:t>0     1      0     1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  <a:ea typeface="方正舒体" panose="02010601030101010101" pitchFamily="2" charset="-122"/>
            </a:endParaRPr>
          </a:p>
        </p:txBody>
      </p:sp>
      <p:sp>
        <p:nvSpPr>
          <p:cNvPr id="157744" name="Line 48"/>
          <p:cNvSpPr/>
          <p:nvPr/>
        </p:nvSpPr>
        <p:spPr>
          <a:xfrm>
            <a:off x="4967288" y="3500438"/>
            <a:ext cx="0" cy="468312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7745" name="Line 49"/>
          <p:cNvSpPr/>
          <p:nvPr/>
        </p:nvSpPr>
        <p:spPr>
          <a:xfrm>
            <a:off x="5795963" y="3178175"/>
            <a:ext cx="0" cy="828675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6" name="Group 50"/>
          <p:cNvGrpSpPr/>
          <p:nvPr/>
        </p:nvGrpSpPr>
        <p:grpSpPr>
          <a:xfrm>
            <a:off x="1943100" y="2889250"/>
            <a:ext cx="3852863" cy="2305050"/>
            <a:chOff x="1020" y="1820"/>
            <a:chExt cx="2359" cy="1452"/>
          </a:xfrm>
        </p:grpSpPr>
        <p:grpSp>
          <p:nvGrpSpPr>
            <p:cNvPr id="33837" name="Group 51"/>
            <p:cNvGrpSpPr/>
            <p:nvPr/>
          </p:nvGrpSpPr>
          <p:grpSpPr>
            <a:xfrm>
              <a:off x="1433" y="1820"/>
              <a:ext cx="396" cy="521"/>
              <a:chOff x="1111" y="1774"/>
              <a:chExt cx="433" cy="521"/>
            </a:xfrm>
          </p:grpSpPr>
          <p:sp>
            <p:nvSpPr>
              <p:cNvPr id="33838" name="Rectangle 52"/>
              <p:cNvSpPr/>
              <p:nvPr/>
            </p:nvSpPr>
            <p:spPr>
              <a:xfrm>
                <a:off x="1202" y="1774"/>
                <a:ext cx="342" cy="521"/>
              </a:xfrm>
              <a:prstGeom prst="rect">
                <a:avLst/>
              </a:prstGeom>
              <a:solidFill>
                <a:srgbClr val="FFCCCC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9" name="Text Box 53"/>
              <p:cNvSpPr txBox="1"/>
              <p:nvPr/>
            </p:nvSpPr>
            <p:spPr>
              <a:xfrm>
                <a:off x="1224" y="1820"/>
                <a:ext cx="205" cy="3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0" dirty="0">
                    <a:latin typeface="Arial" panose="020B0604020202020204" pitchFamily="34" charset="0"/>
                    <a:ea typeface="宋体" panose="02010600030101010101" pitchFamily="2" charset="-122"/>
                  </a:rPr>
                  <a:t>&amp;</a:t>
                </a:r>
                <a:endParaRPr lang="en-US" altLang="zh-CN" sz="3200" b="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40" name="Oval 54"/>
              <p:cNvSpPr/>
              <p:nvPr/>
            </p:nvSpPr>
            <p:spPr>
              <a:xfrm>
                <a:off x="1111" y="2001"/>
                <a:ext cx="68" cy="68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841" name="Line 55"/>
            <p:cNvSpPr/>
            <p:nvPr/>
          </p:nvSpPr>
          <p:spPr>
            <a:xfrm flipV="1">
              <a:off x="1827" y="2205"/>
              <a:ext cx="1053" cy="1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42" name="Line 56"/>
            <p:cNvSpPr/>
            <p:nvPr/>
          </p:nvSpPr>
          <p:spPr>
            <a:xfrm>
              <a:off x="1827" y="2002"/>
              <a:ext cx="1552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43" name="Line 57"/>
            <p:cNvSpPr/>
            <p:nvPr/>
          </p:nvSpPr>
          <p:spPr>
            <a:xfrm>
              <a:off x="1020" y="2070"/>
              <a:ext cx="413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44" name="Line 58"/>
            <p:cNvSpPr/>
            <p:nvPr/>
          </p:nvSpPr>
          <p:spPr>
            <a:xfrm>
              <a:off x="1040" y="2070"/>
              <a:ext cx="0" cy="1202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45" name="Line 59"/>
            <p:cNvSpPr/>
            <p:nvPr/>
          </p:nvSpPr>
          <p:spPr>
            <a:xfrm>
              <a:off x="1040" y="3272"/>
              <a:ext cx="662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8" name="Group 61"/>
          <p:cNvGrpSpPr/>
          <p:nvPr/>
        </p:nvGrpSpPr>
        <p:grpSpPr>
          <a:xfrm>
            <a:off x="1943100" y="3897313"/>
            <a:ext cx="973138" cy="792162"/>
            <a:chOff x="4740" y="2251"/>
            <a:chExt cx="613" cy="499"/>
          </a:xfrm>
        </p:grpSpPr>
        <p:sp>
          <p:nvSpPr>
            <p:cNvPr id="33847" name="Line 62"/>
            <p:cNvSpPr/>
            <p:nvPr/>
          </p:nvSpPr>
          <p:spPr>
            <a:xfrm>
              <a:off x="5305" y="2481"/>
              <a:ext cx="0" cy="26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48" name="Line 63"/>
            <p:cNvSpPr/>
            <p:nvPr/>
          </p:nvSpPr>
          <p:spPr>
            <a:xfrm flipV="1">
              <a:off x="5012" y="2500"/>
              <a:ext cx="269" cy="0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49" name="Oval 64"/>
            <p:cNvSpPr/>
            <p:nvPr/>
          </p:nvSpPr>
          <p:spPr>
            <a:xfrm>
              <a:off x="5257" y="2445"/>
              <a:ext cx="96" cy="100"/>
            </a:xfrm>
            <a:prstGeom prst="ellipse">
              <a:avLst/>
            </a:prstGeom>
            <a:solidFill>
              <a:schemeClr val="tx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50" name="Text Box 65"/>
            <p:cNvSpPr txBox="1"/>
            <p:nvPr/>
          </p:nvSpPr>
          <p:spPr>
            <a:xfrm>
              <a:off x="4740" y="2251"/>
              <a:ext cx="36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“1”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7762" name="Text Box 66"/>
          <p:cNvSpPr txBox="1"/>
          <p:nvPr/>
        </p:nvSpPr>
        <p:spPr>
          <a:xfrm>
            <a:off x="6875463" y="5129213"/>
            <a:ext cx="828675" cy="3683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ea typeface="方正舒体" panose="02010601030101010101" pitchFamily="2" charset="-122"/>
              </a:rPr>
              <a:t>“1”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  <a:ea typeface="方正舒体" panose="02010601030101010101" pitchFamily="2" charset="-122"/>
            </a:endParaRPr>
          </a:p>
        </p:txBody>
      </p:sp>
      <p:sp>
        <p:nvSpPr>
          <p:cNvPr id="157763" name="Freeform 67"/>
          <p:cNvSpPr/>
          <p:nvPr/>
        </p:nvSpPr>
        <p:spPr>
          <a:xfrm>
            <a:off x="1439863" y="5445125"/>
            <a:ext cx="1331912" cy="2889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4317" h="294">
                <a:moveTo>
                  <a:pt x="0" y="294"/>
                </a:moveTo>
                <a:lnTo>
                  <a:pt x="332" y="294"/>
                </a:lnTo>
                <a:lnTo>
                  <a:pt x="332" y="0"/>
                </a:lnTo>
                <a:lnTo>
                  <a:pt x="664" y="0"/>
                </a:lnTo>
                <a:lnTo>
                  <a:pt x="664" y="294"/>
                </a:lnTo>
                <a:lnTo>
                  <a:pt x="996" y="294"/>
                </a:lnTo>
                <a:lnTo>
                  <a:pt x="996" y="0"/>
                </a:lnTo>
                <a:lnTo>
                  <a:pt x="1328" y="0"/>
                </a:lnTo>
                <a:lnTo>
                  <a:pt x="1328" y="294"/>
                </a:lnTo>
                <a:lnTo>
                  <a:pt x="1660" y="294"/>
                </a:lnTo>
                <a:lnTo>
                  <a:pt x="1660" y="0"/>
                </a:lnTo>
                <a:lnTo>
                  <a:pt x="1992" y="0"/>
                </a:lnTo>
                <a:lnTo>
                  <a:pt x="1992" y="294"/>
                </a:lnTo>
                <a:lnTo>
                  <a:pt x="2324" y="294"/>
                </a:lnTo>
                <a:lnTo>
                  <a:pt x="2324" y="0"/>
                </a:lnTo>
                <a:lnTo>
                  <a:pt x="2656" y="0"/>
                </a:lnTo>
                <a:lnTo>
                  <a:pt x="2656" y="294"/>
                </a:lnTo>
                <a:lnTo>
                  <a:pt x="2988" y="294"/>
                </a:lnTo>
                <a:lnTo>
                  <a:pt x="2988" y="0"/>
                </a:lnTo>
                <a:lnTo>
                  <a:pt x="3320" y="0"/>
                </a:lnTo>
                <a:lnTo>
                  <a:pt x="3320" y="294"/>
                </a:lnTo>
                <a:lnTo>
                  <a:pt x="3653" y="294"/>
                </a:lnTo>
                <a:lnTo>
                  <a:pt x="3653" y="0"/>
                </a:lnTo>
                <a:lnTo>
                  <a:pt x="3985" y="0"/>
                </a:lnTo>
                <a:lnTo>
                  <a:pt x="3985" y="294"/>
                </a:lnTo>
                <a:lnTo>
                  <a:pt x="4317" y="294"/>
                </a:lnTo>
              </a:path>
            </a:pathLst>
          </a:custGeom>
          <a:noFill/>
          <a:ln w="28575" cap="flat" cmpd="sng">
            <a:solidFill>
              <a:srgbClr val="007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05730" y="1010920"/>
            <a:ext cx="1029970" cy="101473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五进制</a:t>
            </a:r>
            <a:endParaRPr lang="zh-CN" altLang="en-US" sz="2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2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终点</a:t>
            </a:r>
            <a:endParaRPr lang="zh-CN" altLang="en-US" sz="2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5521801" y="333375"/>
            <a:ext cx="25076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①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异步清零。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54115" y="1268095"/>
            <a:ext cx="1221105" cy="70675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p>
            <a:endParaRPr lang="zh-CN" altLang="en-US" sz="2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计数清零</a:t>
            </a:r>
            <a:endParaRPr lang="zh-CN" altLang="en-US" sz="2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19070" y="6236335"/>
            <a:ext cx="4279900" cy="478155"/>
            <a:chOff x="520" y="2120"/>
            <a:chExt cx="6740" cy="753"/>
          </a:xfrm>
        </p:grpSpPr>
        <p:sp>
          <p:nvSpPr>
            <p:cNvPr id="116741" name="Rectangle 5"/>
            <p:cNvSpPr/>
            <p:nvPr/>
          </p:nvSpPr>
          <p:spPr>
            <a:xfrm>
              <a:off x="520" y="2120"/>
              <a:ext cx="6740" cy="7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反馈复位法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b="1" dirty="0">
                  <a:solidFill>
                    <a:srgbClr val="0000FF"/>
                  </a:solidFill>
                  <a:ea typeface="黑体" panose="02010609060101010101" pitchFamily="2" charset="-122"/>
                  <a:sym typeface="+mn-ea"/>
                </a:rPr>
                <a:t>R</a:t>
              </a:r>
              <a:r>
                <a:rPr lang="en-US" altLang="zh-CN" sz="2800" b="1" baseline="-25000" dirty="0">
                  <a:solidFill>
                    <a:srgbClr val="0000FF"/>
                  </a:solidFill>
                  <a:ea typeface="黑体" panose="02010609060101010101" pitchFamily="2" charset="-122"/>
                  <a:sym typeface="+mn-ea"/>
                </a:rPr>
                <a:t>D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清零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）</a:t>
              </a:r>
              <a:endPara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842" name="Line 74"/>
            <p:cNvSpPr/>
            <p:nvPr/>
          </p:nvSpPr>
          <p:spPr>
            <a:xfrm flipV="1">
              <a:off x="3584" y="2125"/>
              <a:ext cx="453" cy="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43" grpId="0"/>
      <p:bldP spid="157762" grpId="0"/>
      <p:bldP spid="157763" grpId="0" bldLvl="0" animBg="1"/>
      <p:bldP spid="3" grpId="0" bldLvl="0" animBg="1"/>
      <p:bldP spid="4" grpId="0" bldLvl="0" animBg="1"/>
      <p:bldP spid="4" grpId="1" bldLvl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2"/>
          <p:cNvSpPr/>
          <p:nvPr/>
        </p:nvSpPr>
        <p:spPr>
          <a:xfrm>
            <a:off x="481330" y="301625"/>
            <a:ext cx="603885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74LS161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构成六进制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计数器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819" name="Rectangle 6"/>
          <p:cNvSpPr/>
          <p:nvPr/>
        </p:nvSpPr>
        <p:spPr>
          <a:xfrm>
            <a:off x="0" y="247808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3" name="Text Box 6"/>
          <p:cNvSpPr txBox="1"/>
          <p:nvPr/>
        </p:nvSpPr>
        <p:spPr>
          <a:xfrm>
            <a:off x="7800975" y="2262505"/>
            <a:ext cx="875665" cy="46037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0011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4" name="Text Box 7"/>
          <p:cNvSpPr txBox="1"/>
          <p:nvPr/>
        </p:nvSpPr>
        <p:spPr>
          <a:xfrm>
            <a:off x="4684395" y="1062355"/>
            <a:ext cx="1085850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0000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Line 8"/>
          <p:cNvSpPr/>
          <p:nvPr/>
        </p:nvSpPr>
        <p:spPr>
          <a:xfrm>
            <a:off x="5484495" y="1271905"/>
            <a:ext cx="66675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7656" name="Line 9"/>
          <p:cNvSpPr/>
          <p:nvPr/>
        </p:nvSpPr>
        <p:spPr>
          <a:xfrm>
            <a:off x="6970395" y="1290955"/>
            <a:ext cx="78105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7657" name="Line 10"/>
          <p:cNvSpPr/>
          <p:nvPr/>
        </p:nvSpPr>
        <p:spPr>
          <a:xfrm>
            <a:off x="8094345" y="1481455"/>
            <a:ext cx="0" cy="7810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7658" name="Line 11"/>
          <p:cNvSpPr/>
          <p:nvPr/>
        </p:nvSpPr>
        <p:spPr>
          <a:xfrm flipH="1">
            <a:off x="7048500" y="2529840"/>
            <a:ext cx="664210" cy="444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7660" name="Text Box 13"/>
          <p:cNvSpPr txBox="1"/>
          <p:nvPr/>
        </p:nvSpPr>
        <p:spPr>
          <a:xfrm>
            <a:off x="6176645" y="1087755"/>
            <a:ext cx="1085850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0001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1" name="Text Box 14"/>
          <p:cNvSpPr txBox="1"/>
          <p:nvPr/>
        </p:nvSpPr>
        <p:spPr>
          <a:xfrm>
            <a:off x="4757420" y="2242820"/>
            <a:ext cx="1085850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0101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7712710" y="1053465"/>
            <a:ext cx="875665" cy="46037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0010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6205855" y="2245995"/>
            <a:ext cx="875665" cy="46037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0100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5353685" y="1481455"/>
            <a:ext cx="10160" cy="7956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6" name="Line 11"/>
          <p:cNvSpPr/>
          <p:nvPr/>
        </p:nvSpPr>
        <p:spPr>
          <a:xfrm flipH="1">
            <a:off x="5525135" y="2513330"/>
            <a:ext cx="664210" cy="444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43063" y="2881630"/>
            <a:ext cx="7038975" cy="3744850"/>
            <a:chOff x="2588" y="4538"/>
            <a:chExt cx="11085" cy="5897"/>
          </a:xfrm>
        </p:grpSpPr>
        <p:grpSp>
          <p:nvGrpSpPr>
            <p:cNvPr id="2" name="组合 80"/>
            <p:cNvGrpSpPr/>
            <p:nvPr/>
          </p:nvGrpSpPr>
          <p:grpSpPr>
            <a:xfrm>
              <a:off x="2588" y="4538"/>
              <a:ext cx="11085" cy="5897"/>
              <a:chOff x="1676400" y="2562225"/>
              <a:chExt cx="7038975" cy="3744850"/>
            </a:xfrm>
          </p:grpSpPr>
          <p:grpSp>
            <p:nvGrpSpPr>
              <p:cNvPr id="34821" name="Group 7"/>
              <p:cNvGrpSpPr/>
              <p:nvPr/>
            </p:nvGrpSpPr>
            <p:grpSpPr>
              <a:xfrm>
                <a:off x="1676400" y="2562225"/>
                <a:ext cx="7038975" cy="3744850"/>
                <a:chOff x="1272" y="1686"/>
                <a:chExt cx="3483" cy="1937"/>
              </a:xfrm>
            </p:grpSpPr>
            <p:sp>
              <p:nvSpPr>
                <p:cNvPr id="34822" name="AutoShape 8"/>
                <p:cNvSpPr>
                  <a:spLocks noChangeAspect="1" noTextEdit="1"/>
                </p:cNvSpPr>
                <p:nvPr/>
              </p:nvSpPr>
              <p:spPr>
                <a:xfrm>
                  <a:off x="1272" y="1761"/>
                  <a:ext cx="2532" cy="18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23" name="Line 9"/>
                <p:cNvSpPr/>
                <p:nvPr/>
              </p:nvSpPr>
              <p:spPr>
                <a:xfrm>
                  <a:off x="1870" y="1781"/>
                  <a:ext cx="1" cy="439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24" name="Freeform 10"/>
                <p:cNvSpPr/>
                <p:nvPr/>
              </p:nvSpPr>
              <p:spPr>
                <a:xfrm>
                  <a:off x="1515" y="2449"/>
                  <a:ext cx="172" cy="419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0" y="0"/>
                    </a:cxn>
                    <a:cxn ang="0">
                      <a:pos x="0" y="419"/>
                    </a:cxn>
                  </a:cxnLst>
                  <a:pathLst>
                    <a:path w="172" h="419">
                      <a:moveTo>
                        <a:pt x="172" y="0"/>
                      </a:moveTo>
                      <a:lnTo>
                        <a:pt x="0" y="0"/>
                      </a:lnTo>
                      <a:lnTo>
                        <a:pt x="0" y="419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25" name="Line 11"/>
                <p:cNvSpPr/>
                <p:nvPr/>
              </p:nvSpPr>
              <p:spPr>
                <a:xfrm>
                  <a:off x="2014" y="3164"/>
                  <a:ext cx="1" cy="420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26" name="Freeform 12"/>
                <p:cNvSpPr/>
                <p:nvPr/>
              </p:nvSpPr>
              <p:spPr>
                <a:xfrm>
                  <a:off x="3499" y="1987"/>
                  <a:ext cx="1256" cy="812"/>
                </a:xfrm>
                <a:custGeom>
                  <a:avLst/>
                  <a:gdLst/>
                  <a:ahLst/>
                  <a:cxnLst>
                    <a:cxn ang="0">
                      <a:pos x="9514" y="0"/>
                    </a:cxn>
                    <a:cxn ang="0">
                      <a:pos x="13992" y="0"/>
                    </a:cxn>
                    <a:cxn ang="0">
                      <a:pos x="13992" y="735"/>
                    </a:cxn>
                    <a:cxn ang="0">
                      <a:pos x="0" y="735"/>
                    </a:cxn>
                  </a:cxnLst>
                  <a:pathLst>
                    <a:path w="400" h="821">
                      <a:moveTo>
                        <a:pt x="272" y="0"/>
                      </a:moveTo>
                      <a:lnTo>
                        <a:pt x="400" y="0"/>
                      </a:lnTo>
                      <a:lnTo>
                        <a:pt x="400" y="821"/>
                      </a:lnTo>
                      <a:lnTo>
                        <a:pt x="0" y="821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27" name="Line 13"/>
                <p:cNvSpPr/>
                <p:nvPr/>
              </p:nvSpPr>
              <p:spPr>
                <a:xfrm>
                  <a:off x="2622" y="3165"/>
                  <a:ext cx="1" cy="420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28" name="Line 14"/>
                <p:cNvSpPr/>
                <p:nvPr/>
              </p:nvSpPr>
              <p:spPr>
                <a:xfrm>
                  <a:off x="2927" y="3177"/>
                  <a:ext cx="1" cy="420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29" name="Line 15"/>
                <p:cNvSpPr/>
                <p:nvPr/>
              </p:nvSpPr>
              <p:spPr>
                <a:xfrm>
                  <a:off x="3218" y="3165"/>
                  <a:ext cx="1" cy="420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30" name="Line 16"/>
                <p:cNvSpPr/>
                <p:nvPr/>
              </p:nvSpPr>
              <p:spPr>
                <a:xfrm flipV="1">
                  <a:off x="2710" y="1781"/>
                  <a:ext cx="1" cy="420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31" name="Rectangle 17"/>
                <p:cNvSpPr/>
                <p:nvPr/>
              </p:nvSpPr>
              <p:spPr>
                <a:xfrm>
                  <a:off x="1680" y="2169"/>
                  <a:ext cx="1716" cy="9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32" name="Freeform 18"/>
                <p:cNvSpPr/>
                <p:nvPr/>
              </p:nvSpPr>
              <p:spPr>
                <a:xfrm>
                  <a:off x="1680" y="2169"/>
                  <a:ext cx="1716" cy="1014"/>
                </a:xfrm>
                <a:custGeom>
                  <a:avLst/>
                  <a:gdLst/>
                  <a:ahLst/>
                  <a:cxnLst>
                    <a:cxn ang="0">
                      <a:pos x="0" y="1146"/>
                    </a:cxn>
                    <a:cxn ang="0">
                      <a:pos x="1716" y="1146"/>
                    </a:cxn>
                    <a:cxn ang="0">
                      <a:pos x="1716" y="0"/>
                    </a:cxn>
                    <a:cxn ang="0">
                      <a:pos x="0" y="0"/>
                    </a:cxn>
                    <a:cxn ang="0">
                      <a:pos x="0" y="1146"/>
                    </a:cxn>
                    <a:cxn ang="0">
                      <a:pos x="0" y="1146"/>
                    </a:cxn>
                  </a:cxnLst>
                  <a:pathLst>
                    <a:path w="1716" h="954">
                      <a:moveTo>
                        <a:pt x="0" y="954"/>
                      </a:moveTo>
                      <a:lnTo>
                        <a:pt x="1716" y="954"/>
                      </a:lnTo>
                      <a:lnTo>
                        <a:pt x="1716" y="0"/>
                      </a:lnTo>
                      <a:lnTo>
                        <a:pt x="0" y="0"/>
                      </a:lnTo>
                      <a:lnTo>
                        <a:pt x="0" y="954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33" name="Line 19"/>
                <p:cNvSpPr/>
                <p:nvPr/>
              </p:nvSpPr>
              <p:spPr>
                <a:xfrm flipV="1">
                  <a:off x="2151" y="1781"/>
                  <a:ext cx="1" cy="382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34" name="Line 20"/>
                <p:cNvSpPr/>
                <p:nvPr/>
              </p:nvSpPr>
              <p:spPr>
                <a:xfrm flipV="1">
                  <a:off x="2450" y="1781"/>
                  <a:ext cx="1" cy="388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35" name="Line 21"/>
                <p:cNvSpPr/>
                <p:nvPr/>
              </p:nvSpPr>
              <p:spPr>
                <a:xfrm flipV="1">
                  <a:off x="3108" y="1787"/>
                  <a:ext cx="1" cy="382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36" name="Line 22"/>
                <p:cNvSpPr/>
                <p:nvPr/>
              </p:nvSpPr>
              <p:spPr>
                <a:xfrm>
                  <a:off x="2367" y="3159"/>
                  <a:ext cx="1" cy="420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37" name="Line 23"/>
                <p:cNvSpPr/>
                <p:nvPr/>
              </p:nvSpPr>
              <p:spPr>
                <a:xfrm>
                  <a:off x="3464" y="2462"/>
                  <a:ext cx="280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38" name="Rectangle 24"/>
                <p:cNvSpPr/>
                <p:nvPr/>
              </p:nvSpPr>
              <p:spPr>
                <a:xfrm>
                  <a:off x="2118" y="2237"/>
                  <a:ext cx="98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Q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39" name="Rectangle 25"/>
                <p:cNvSpPr/>
                <p:nvPr/>
              </p:nvSpPr>
              <p:spPr>
                <a:xfrm>
                  <a:off x="2198" y="2337"/>
                  <a:ext cx="64" cy="1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3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40" name="Rectangle 26"/>
                <p:cNvSpPr/>
                <p:nvPr/>
              </p:nvSpPr>
              <p:spPr>
                <a:xfrm>
                  <a:off x="2388" y="2237"/>
                  <a:ext cx="98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Q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41" name="Rectangle 27"/>
                <p:cNvSpPr/>
                <p:nvPr/>
              </p:nvSpPr>
              <p:spPr>
                <a:xfrm>
                  <a:off x="2469" y="2337"/>
                  <a:ext cx="64" cy="1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42" name="Rectangle 28"/>
                <p:cNvSpPr/>
                <p:nvPr/>
              </p:nvSpPr>
              <p:spPr>
                <a:xfrm>
                  <a:off x="2672" y="2243"/>
                  <a:ext cx="98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Q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43" name="Rectangle 29"/>
                <p:cNvSpPr/>
                <p:nvPr/>
              </p:nvSpPr>
              <p:spPr>
                <a:xfrm>
                  <a:off x="2751" y="2345"/>
                  <a:ext cx="64" cy="1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44" name="Rectangle 30"/>
                <p:cNvSpPr/>
                <p:nvPr/>
              </p:nvSpPr>
              <p:spPr>
                <a:xfrm>
                  <a:off x="2950" y="2231"/>
                  <a:ext cx="98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Q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45" name="Rectangle 31"/>
                <p:cNvSpPr/>
                <p:nvPr/>
              </p:nvSpPr>
              <p:spPr>
                <a:xfrm>
                  <a:off x="3032" y="2331"/>
                  <a:ext cx="64" cy="1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0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46" name="Rectangle 32"/>
                <p:cNvSpPr/>
                <p:nvPr/>
              </p:nvSpPr>
              <p:spPr>
                <a:xfrm>
                  <a:off x="3135" y="2361"/>
                  <a:ext cx="136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L</a:t>
                  </a:r>
                  <a:r>
                    <a:rPr lang="en-US" altLang="zh-CN" sz="2000" baseline="-25000" dirty="0">
                      <a:solidFill>
                        <a:srgbClr val="000000"/>
                      </a:solidFill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</a:t>
                  </a:r>
                  <a:endParaRPr lang="en-US" altLang="zh-CN" sz="2000" baseline="-25000" dirty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48" name="Rectangle 34"/>
                <p:cNvSpPr/>
                <p:nvPr/>
              </p:nvSpPr>
              <p:spPr>
                <a:xfrm>
                  <a:off x="2014" y="2905"/>
                  <a:ext cx="170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CP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49" name="Rectangle 35"/>
                <p:cNvSpPr/>
                <p:nvPr/>
              </p:nvSpPr>
              <p:spPr>
                <a:xfrm>
                  <a:off x="2610" y="2892"/>
                  <a:ext cx="92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50" name="Rectangle 36"/>
                <p:cNvSpPr/>
                <p:nvPr/>
              </p:nvSpPr>
              <p:spPr>
                <a:xfrm>
                  <a:off x="2692" y="2994"/>
                  <a:ext cx="64" cy="1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51" name="Rectangle 37"/>
                <p:cNvSpPr/>
                <p:nvPr/>
              </p:nvSpPr>
              <p:spPr>
                <a:xfrm>
                  <a:off x="2300" y="2882"/>
                  <a:ext cx="92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52" name="Rectangle 38"/>
                <p:cNvSpPr/>
                <p:nvPr/>
              </p:nvSpPr>
              <p:spPr>
                <a:xfrm>
                  <a:off x="2379" y="2984"/>
                  <a:ext cx="63" cy="1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3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53" name="Line 39"/>
                <p:cNvSpPr/>
                <p:nvPr/>
              </p:nvSpPr>
              <p:spPr>
                <a:xfrm>
                  <a:off x="1298" y="2868"/>
                  <a:ext cx="382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54" name="Rectangle 40"/>
                <p:cNvSpPr/>
                <p:nvPr/>
              </p:nvSpPr>
              <p:spPr>
                <a:xfrm>
                  <a:off x="2884" y="2892"/>
                  <a:ext cx="92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55" name="Rectangle 41"/>
                <p:cNvSpPr/>
                <p:nvPr/>
              </p:nvSpPr>
              <p:spPr>
                <a:xfrm>
                  <a:off x="2965" y="2994"/>
                  <a:ext cx="63" cy="1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56" name="Rectangle 42"/>
                <p:cNvSpPr/>
                <p:nvPr/>
              </p:nvSpPr>
              <p:spPr>
                <a:xfrm>
                  <a:off x="3139" y="2899"/>
                  <a:ext cx="92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57" name="Rectangle 43"/>
                <p:cNvSpPr/>
                <p:nvPr/>
              </p:nvSpPr>
              <p:spPr>
                <a:xfrm>
                  <a:off x="3219" y="3000"/>
                  <a:ext cx="63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0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58" name="Rectangle 44"/>
                <p:cNvSpPr/>
                <p:nvPr/>
              </p:nvSpPr>
              <p:spPr>
                <a:xfrm>
                  <a:off x="3141" y="2650"/>
                  <a:ext cx="143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zh-CN" sz="2000" baseline="-25000" dirty="0">
                      <a:solidFill>
                        <a:srgbClr val="000000"/>
                      </a:solidFill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</a:t>
                  </a:r>
                  <a:endParaRPr lang="en-US" altLang="zh-CN" sz="2000" baseline="-25000" dirty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60" name="Rectangle 46"/>
                <p:cNvSpPr/>
                <p:nvPr/>
              </p:nvSpPr>
              <p:spPr>
                <a:xfrm>
                  <a:off x="1787" y="2489"/>
                  <a:ext cx="71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S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61" name="Rectangle 47"/>
                <p:cNvSpPr/>
                <p:nvPr/>
              </p:nvSpPr>
              <p:spPr>
                <a:xfrm>
                  <a:off x="1868" y="2590"/>
                  <a:ext cx="64" cy="1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62" name="Rectangle 48"/>
                <p:cNvSpPr/>
                <p:nvPr/>
              </p:nvSpPr>
              <p:spPr>
                <a:xfrm>
                  <a:off x="1768" y="2775"/>
                  <a:ext cx="71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S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63" name="Rectangle 49"/>
                <p:cNvSpPr/>
                <p:nvPr/>
              </p:nvSpPr>
              <p:spPr>
                <a:xfrm>
                  <a:off x="1849" y="2876"/>
                  <a:ext cx="63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64" name="Rectangle 50"/>
                <p:cNvSpPr/>
                <p:nvPr/>
              </p:nvSpPr>
              <p:spPr>
                <a:xfrm>
                  <a:off x="1856" y="2243"/>
                  <a:ext cx="92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C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65" name="Rectangle 51"/>
                <p:cNvSpPr/>
                <p:nvPr/>
              </p:nvSpPr>
              <p:spPr>
                <a:xfrm>
                  <a:off x="2310" y="2555"/>
                  <a:ext cx="321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74161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66" name="Freeform 52"/>
                <p:cNvSpPr/>
                <p:nvPr/>
              </p:nvSpPr>
              <p:spPr>
                <a:xfrm>
                  <a:off x="3842" y="1686"/>
                  <a:ext cx="452" cy="590"/>
                </a:xfrm>
                <a:custGeom>
                  <a:avLst/>
                  <a:gdLst/>
                  <a:ahLst/>
                  <a:cxnLst>
                    <a:cxn ang="0">
                      <a:pos x="0" y="1933"/>
                    </a:cxn>
                    <a:cxn ang="0">
                      <a:pos x="3997" y="1933"/>
                    </a:cxn>
                    <a:cxn ang="0">
                      <a:pos x="3997" y="0"/>
                    </a:cxn>
                    <a:cxn ang="0">
                      <a:pos x="0" y="0"/>
                    </a:cxn>
                    <a:cxn ang="0">
                      <a:pos x="0" y="1933"/>
                    </a:cxn>
                    <a:cxn ang="0">
                      <a:pos x="0" y="1933"/>
                    </a:cxn>
                  </a:cxnLst>
                  <a:pathLst>
                    <a:path w="152" h="326">
                      <a:moveTo>
                        <a:pt x="0" y="326"/>
                      </a:moveTo>
                      <a:lnTo>
                        <a:pt x="152" y="326"/>
                      </a:lnTo>
                      <a:lnTo>
                        <a:pt x="152" y="0"/>
                      </a:lnTo>
                      <a:lnTo>
                        <a:pt x="0" y="0"/>
                      </a:lnTo>
                      <a:lnTo>
                        <a:pt x="0" y="326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67" name="Rectangle 55"/>
                <p:cNvSpPr/>
                <p:nvPr/>
              </p:nvSpPr>
              <p:spPr>
                <a:xfrm>
                  <a:off x="3947" y="1847"/>
                  <a:ext cx="224" cy="2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>
                  <a:spAutoFit/>
                </a:bodyPr>
                <a:p>
                  <a:r>
                    <a:rPr lang="en-US" altLang="zh-CN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&amp;</a:t>
                  </a:r>
                  <a:endParaRPr lang="en-US" altLang="zh-CN" sz="3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68" name="Rectangle 56"/>
                <p:cNvSpPr/>
                <p:nvPr/>
              </p:nvSpPr>
              <p:spPr>
                <a:xfrm>
                  <a:off x="1287" y="3432"/>
                  <a:ext cx="606" cy="1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zh-CN" altLang="en-US" sz="2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计数脉冲</a:t>
                  </a:r>
                  <a:endPara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34869" name="Rectangle 57"/>
                <p:cNvSpPr/>
                <p:nvPr/>
              </p:nvSpPr>
              <p:spPr>
                <a:xfrm>
                  <a:off x="1290" y="2637"/>
                  <a:ext cx="64" cy="1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>
                  <a:spAutoFit/>
                </a:bodyPr>
                <a:p>
                  <a:r>
                    <a:rPr lang="en-US" altLang="zh-CN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US" altLang="zh-CN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870" name="Freeform 58"/>
                <p:cNvSpPr/>
                <p:nvPr/>
              </p:nvSpPr>
              <p:spPr>
                <a:xfrm>
                  <a:off x="2700" y="1865"/>
                  <a:ext cx="19" cy="24"/>
                </a:xfrm>
                <a:custGeom>
                  <a:avLst/>
                  <a:gdLst/>
                  <a:ahLst/>
                  <a:cxnLst>
                    <a:cxn ang="0">
                      <a:pos x="10" y="24"/>
                    </a:cxn>
                    <a:cxn ang="0">
                      <a:pos x="11" y="24"/>
                    </a:cxn>
                    <a:cxn ang="0">
                      <a:pos x="13" y="23"/>
                    </a:cxn>
                    <a:cxn ang="0">
                      <a:pos x="14" y="23"/>
                    </a:cxn>
                    <a:cxn ang="0">
                      <a:pos x="16" y="22"/>
                    </a:cxn>
                    <a:cxn ang="0">
                      <a:pos x="17" y="19"/>
                    </a:cxn>
                    <a:cxn ang="0">
                      <a:pos x="18" y="18"/>
                    </a:cxn>
                    <a:cxn ang="0">
                      <a:pos x="18" y="16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19" y="10"/>
                    </a:cxn>
                    <a:cxn ang="0">
                      <a:pos x="18" y="7"/>
                    </a:cxn>
                    <a:cxn ang="0">
                      <a:pos x="18" y="6"/>
                    </a:cxn>
                    <a:cxn ang="0">
                      <a:pos x="17" y="4"/>
                    </a:cxn>
                    <a:cxn ang="0">
                      <a:pos x="16" y="2"/>
                    </a:cxn>
                    <a:cxn ang="0">
                      <a:pos x="14" y="1"/>
                    </a:cxn>
                    <a:cxn ang="0">
                      <a:pos x="13" y="1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3" y="22"/>
                    </a:cxn>
                    <a:cxn ang="0">
                      <a:pos x="4" y="23"/>
                    </a:cxn>
                    <a:cxn ang="0">
                      <a:pos x="5" y="23"/>
                    </a:cxn>
                    <a:cxn ang="0">
                      <a:pos x="7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10" y="24"/>
                    </a:cxn>
                  </a:cxnLst>
                  <a:pathLst>
                    <a:path w="19" h="24">
                      <a:moveTo>
                        <a:pt x="10" y="24"/>
                      </a:moveTo>
                      <a:lnTo>
                        <a:pt x="11" y="24"/>
                      </a:lnTo>
                      <a:lnTo>
                        <a:pt x="13" y="23"/>
                      </a:lnTo>
                      <a:lnTo>
                        <a:pt x="14" y="23"/>
                      </a:lnTo>
                      <a:lnTo>
                        <a:pt x="16" y="22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19" y="10"/>
                      </a:ln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7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71" name="Freeform 59"/>
                <p:cNvSpPr/>
                <p:nvPr/>
              </p:nvSpPr>
              <p:spPr>
                <a:xfrm>
                  <a:off x="2700" y="1865"/>
                  <a:ext cx="19" cy="24"/>
                </a:xfrm>
                <a:custGeom>
                  <a:avLst/>
                  <a:gdLst/>
                  <a:ahLst/>
                  <a:cxnLst>
                    <a:cxn ang="0">
                      <a:pos x="10" y="24"/>
                    </a:cxn>
                    <a:cxn ang="0">
                      <a:pos x="11" y="24"/>
                    </a:cxn>
                    <a:cxn ang="0">
                      <a:pos x="13" y="23"/>
                    </a:cxn>
                    <a:cxn ang="0">
                      <a:pos x="14" y="23"/>
                    </a:cxn>
                    <a:cxn ang="0">
                      <a:pos x="16" y="22"/>
                    </a:cxn>
                    <a:cxn ang="0">
                      <a:pos x="17" y="19"/>
                    </a:cxn>
                    <a:cxn ang="0">
                      <a:pos x="18" y="18"/>
                    </a:cxn>
                    <a:cxn ang="0">
                      <a:pos x="18" y="16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19" y="10"/>
                    </a:cxn>
                    <a:cxn ang="0">
                      <a:pos x="18" y="7"/>
                    </a:cxn>
                    <a:cxn ang="0">
                      <a:pos x="18" y="6"/>
                    </a:cxn>
                    <a:cxn ang="0">
                      <a:pos x="17" y="4"/>
                    </a:cxn>
                    <a:cxn ang="0">
                      <a:pos x="16" y="2"/>
                    </a:cxn>
                    <a:cxn ang="0">
                      <a:pos x="14" y="1"/>
                    </a:cxn>
                    <a:cxn ang="0">
                      <a:pos x="13" y="1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3" y="22"/>
                    </a:cxn>
                    <a:cxn ang="0">
                      <a:pos x="4" y="23"/>
                    </a:cxn>
                    <a:cxn ang="0">
                      <a:pos x="5" y="23"/>
                    </a:cxn>
                    <a:cxn ang="0">
                      <a:pos x="7" y="24"/>
                    </a:cxn>
                    <a:cxn ang="0">
                      <a:pos x="10" y="24"/>
                    </a:cxn>
                    <a:cxn ang="0">
                      <a:pos x="10" y="24"/>
                    </a:cxn>
                  </a:cxnLst>
                  <a:pathLst>
                    <a:path w="19" h="24">
                      <a:moveTo>
                        <a:pt x="10" y="24"/>
                      </a:moveTo>
                      <a:lnTo>
                        <a:pt x="11" y="24"/>
                      </a:lnTo>
                      <a:lnTo>
                        <a:pt x="13" y="23"/>
                      </a:lnTo>
                      <a:lnTo>
                        <a:pt x="14" y="23"/>
                      </a:lnTo>
                      <a:lnTo>
                        <a:pt x="16" y="22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19" y="10"/>
                      </a:ln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7" y="24"/>
                      </a:lnTo>
                      <a:lnTo>
                        <a:pt x="10" y="24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72" name="Freeform 60"/>
                <p:cNvSpPr/>
                <p:nvPr/>
              </p:nvSpPr>
              <p:spPr>
                <a:xfrm>
                  <a:off x="1506" y="2856"/>
                  <a:ext cx="19" cy="24"/>
                </a:xfrm>
                <a:custGeom>
                  <a:avLst/>
                  <a:gdLst/>
                  <a:ahLst/>
                  <a:cxnLst>
                    <a:cxn ang="0">
                      <a:pos x="9" y="24"/>
                    </a:cxn>
                    <a:cxn ang="0">
                      <a:pos x="10" y="24"/>
                    </a:cxn>
                    <a:cxn ang="0">
                      <a:pos x="13" y="23"/>
                    </a:cxn>
                    <a:cxn ang="0">
                      <a:pos x="14" y="23"/>
                    </a:cxn>
                    <a:cxn ang="0">
                      <a:pos x="15" y="22"/>
                    </a:cxn>
                    <a:cxn ang="0">
                      <a:pos x="16" y="19"/>
                    </a:cxn>
                    <a:cxn ang="0">
                      <a:pos x="18" y="18"/>
                    </a:cxn>
                    <a:cxn ang="0">
                      <a:pos x="18" y="16"/>
                    </a:cxn>
                    <a:cxn ang="0">
                      <a:pos x="19" y="15"/>
                    </a:cxn>
                    <a:cxn ang="0">
                      <a:pos x="19" y="15"/>
                    </a:cxn>
                    <a:cxn ang="0">
                      <a:pos x="19" y="15"/>
                    </a:cxn>
                    <a:cxn ang="0">
                      <a:pos x="19" y="10"/>
                    </a:cxn>
                    <a:cxn ang="0">
                      <a:pos x="18" y="8"/>
                    </a:cxn>
                    <a:cxn ang="0">
                      <a:pos x="18" y="6"/>
                    </a:cxn>
                    <a:cxn ang="0">
                      <a:pos x="16" y="4"/>
                    </a:cxn>
                    <a:cxn ang="0">
                      <a:pos x="15" y="3"/>
                    </a:cxn>
                    <a:cxn ang="0">
                      <a:pos x="14" y="2"/>
                    </a:cxn>
                    <a:cxn ang="0">
                      <a:pos x="13" y="2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2" y="22"/>
                    </a:cxn>
                    <a:cxn ang="0">
                      <a:pos x="3" y="23"/>
                    </a:cxn>
                    <a:cxn ang="0">
                      <a:pos x="4" y="23"/>
                    </a:cxn>
                    <a:cxn ang="0">
                      <a:pos x="7" y="24"/>
                    </a:cxn>
                    <a:cxn ang="0">
                      <a:pos x="9" y="24"/>
                    </a:cxn>
                    <a:cxn ang="0">
                      <a:pos x="9" y="24"/>
                    </a:cxn>
                    <a:cxn ang="0">
                      <a:pos x="9" y="24"/>
                    </a:cxn>
                    <a:cxn ang="0">
                      <a:pos x="9" y="24"/>
                    </a:cxn>
                    <a:cxn ang="0">
                      <a:pos x="9" y="24"/>
                    </a:cxn>
                  </a:cxnLst>
                  <a:pathLst>
                    <a:path w="19" h="24">
                      <a:moveTo>
                        <a:pt x="9" y="24"/>
                      </a:moveTo>
                      <a:lnTo>
                        <a:pt x="10" y="24"/>
                      </a:lnTo>
                      <a:lnTo>
                        <a:pt x="13" y="23"/>
                      </a:lnTo>
                      <a:lnTo>
                        <a:pt x="14" y="23"/>
                      </a:lnTo>
                      <a:lnTo>
                        <a:pt x="15" y="22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0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73" name="Freeform 61"/>
                <p:cNvSpPr/>
                <p:nvPr/>
              </p:nvSpPr>
              <p:spPr>
                <a:xfrm>
                  <a:off x="1506" y="2856"/>
                  <a:ext cx="19" cy="24"/>
                </a:xfrm>
                <a:custGeom>
                  <a:avLst/>
                  <a:gdLst/>
                  <a:ahLst/>
                  <a:cxnLst>
                    <a:cxn ang="0">
                      <a:pos x="9" y="24"/>
                    </a:cxn>
                    <a:cxn ang="0">
                      <a:pos x="10" y="24"/>
                    </a:cxn>
                    <a:cxn ang="0">
                      <a:pos x="13" y="23"/>
                    </a:cxn>
                    <a:cxn ang="0">
                      <a:pos x="14" y="23"/>
                    </a:cxn>
                    <a:cxn ang="0">
                      <a:pos x="15" y="22"/>
                    </a:cxn>
                    <a:cxn ang="0">
                      <a:pos x="16" y="19"/>
                    </a:cxn>
                    <a:cxn ang="0">
                      <a:pos x="18" y="18"/>
                    </a:cxn>
                    <a:cxn ang="0">
                      <a:pos x="18" y="16"/>
                    </a:cxn>
                    <a:cxn ang="0">
                      <a:pos x="19" y="15"/>
                    </a:cxn>
                    <a:cxn ang="0">
                      <a:pos x="19" y="15"/>
                    </a:cxn>
                    <a:cxn ang="0">
                      <a:pos x="19" y="15"/>
                    </a:cxn>
                    <a:cxn ang="0">
                      <a:pos x="19" y="10"/>
                    </a:cxn>
                    <a:cxn ang="0">
                      <a:pos x="18" y="8"/>
                    </a:cxn>
                    <a:cxn ang="0">
                      <a:pos x="18" y="6"/>
                    </a:cxn>
                    <a:cxn ang="0">
                      <a:pos x="16" y="4"/>
                    </a:cxn>
                    <a:cxn ang="0">
                      <a:pos x="15" y="3"/>
                    </a:cxn>
                    <a:cxn ang="0">
                      <a:pos x="14" y="2"/>
                    </a:cxn>
                    <a:cxn ang="0">
                      <a:pos x="13" y="2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2" y="22"/>
                    </a:cxn>
                    <a:cxn ang="0">
                      <a:pos x="3" y="23"/>
                    </a:cxn>
                    <a:cxn ang="0">
                      <a:pos x="4" y="23"/>
                    </a:cxn>
                    <a:cxn ang="0">
                      <a:pos x="7" y="24"/>
                    </a:cxn>
                    <a:cxn ang="0">
                      <a:pos x="9" y="24"/>
                    </a:cxn>
                    <a:cxn ang="0">
                      <a:pos x="9" y="24"/>
                    </a:cxn>
                  </a:cxnLst>
                  <a:pathLst>
                    <a:path w="19" h="24">
                      <a:moveTo>
                        <a:pt x="9" y="24"/>
                      </a:moveTo>
                      <a:lnTo>
                        <a:pt x="10" y="24"/>
                      </a:lnTo>
                      <a:lnTo>
                        <a:pt x="13" y="23"/>
                      </a:lnTo>
                      <a:lnTo>
                        <a:pt x="14" y="23"/>
                      </a:lnTo>
                      <a:lnTo>
                        <a:pt x="15" y="22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0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4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74" name="Freeform 62"/>
                <p:cNvSpPr/>
                <p:nvPr/>
              </p:nvSpPr>
              <p:spPr>
                <a:xfrm>
                  <a:off x="2440" y="2055"/>
                  <a:ext cx="19" cy="24"/>
                </a:xfrm>
                <a:custGeom>
                  <a:avLst/>
                  <a:gdLst/>
                  <a:ahLst/>
                  <a:cxnLst>
                    <a:cxn ang="0">
                      <a:pos x="10" y="24"/>
                    </a:cxn>
                    <a:cxn ang="0">
                      <a:pos x="11" y="24"/>
                    </a:cxn>
                    <a:cxn ang="0">
                      <a:pos x="13" y="23"/>
                    </a:cxn>
                    <a:cxn ang="0">
                      <a:pos x="15" y="23"/>
                    </a:cxn>
                    <a:cxn ang="0">
                      <a:pos x="16" y="22"/>
                    </a:cxn>
                    <a:cxn ang="0">
                      <a:pos x="17" y="19"/>
                    </a:cxn>
                    <a:cxn ang="0">
                      <a:pos x="18" y="18"/>
                    </a:cxn>
                    <a:cxn ang="0">
                      <a:pos x="18" y="16"/>
                    </a:cxn>
                    <a:cxn ang="0">
                      <a:pos x="19" y="15"/>
                    </a:cxn>
                    <a:cxn ang="0">
                      <a:pos x="19" y="15"/>
                    </a:cxn>
                    <a:cxn ang="0">
                      <a:pos x="19" y="15"/>
                    </a:cxn>
                    <a:cxn ang="0">
                      <a:pos x="19" y="10"/>
                    </a:cxn>
                    <a:cxn ang="0">
                      <a:pos x="18" y="7"/>
                    </a:cxn>
                    <a:cxn ang="0">
                      <a:pos x="18" y="6"/>
                    </a:cxn>
                    <a:cxn ang="0">
                      <a:pos x="17" y="4"/>
                    </a:cxn>
                    <a:cxn ang="0">
                      <a:pos x="16" y="3"/>
                    </a:cxn>
                    <a:cxn ang="0">
                      <a:pos x="15" y="1"/>
                    </a:cxn>
                    <a:cxn ang="0">
                      <a:pos x="13" y="1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3" y="3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3" y="22"/>
                    </a:cxn>
                    <a:cxn ang="0">
                      <a:pos x="4" y="23"/>
                    </a:cxn>
                    <a:cxn ang="0">
                      <a:pos x="5" y="23"/>
                    </a:cxn>
                    <a:cxn ang="0">
                      <a:pos x="7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10" y="24"/>
                    </a:cxn>
                  </a:cxnLst>
                  <a:pathLst>
                    <a:path w="19" h="24">
                      <a:moveTo>
                        <a:pt x="10" y="24"/>
                      </a:moveTo>
                      <a:lnTo>
                        <a:pt x="11" y="24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6" y="22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0"/>
                      </a:ln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7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75" name="Freeform 63"/>
                <p:cNvSpPr/>
                <p:nvPr/>
              </p:nvSpPr>
              <p:spPr>
                <a:xfrm>
                  <a:off x="2440" y="2055"/>
                  <a:ext cx="19" cy="24"/>
                </a:xfrm>
                <a:custGeom>
                  <a:avLst/>
                  <a:gdLst/>
                  <a:ahLst/>
                  <a:cxnLst>
                    <a:cxn ang="0">
                      <a:pos x="10" y="24"/>
                    </a:cxn>
                    <a:cxn ang="0">
                      <a:pos x="11" y="24"/>
                    </a:cxn>
                    <a:cxn ang="0">
                      <a:pos x="13" y="23"/>
                    </a:cxn>
                    <a:cxn ang="0">
                      <a:pos x="15" y="23"/>
                    </a:cxn>
                    <a:cxn ang="0">
                      <a:pos x="16" y="22"/>
                    </a:cxn>
                    <a:cxn ang="0">
                      <a:pos x="17" y="19"/>
                    </a:cxn>
                    <a:cxn ang="0">
                      <a:pos x="18" y="18"/>
                    </a:cxn>
                    <a:cxn ang="0">
                      <a:pos x="18" y="16"/>
                    </a:cxn>
                    <a:cxn ang="0">
                      <a:pos x="19" y="15"/>
                    </a:cxn>
                    <a:cxn ang="0">
                      <a:pos x="19" y="15"/>
                    </a:cxn>
                    <a:cxn ang="0">
                      <a:pos x="19" y="15"/>
                    </a:cxn>
                    <a:cxn ang="0">
                      <a:pos x="19" y="10"/>
                    </a:cxn>
                    <a:cxn ang="0">
                      <a:pos x="18" y="7"/>
                    </a:cxn>
                    <a:cxn ang="0">
                      <a:pos x="18" y="6"/>
                    </a:cxn>
                    <a:cxn ang="0">
                      <a:pos x="17" y="4"/>
                    </a:cxn>
                    <a:cxn ang="0">
                      <a:pos x="16" y="3"/>
                    </a:cxn>
                    <a:cxn ang="0">
                      <a:pos x="15" y="1"/>
                    </a:cxn>
                    <a:cxn ang="0">
                      <a:pos x="13" y="1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3" y="3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3" y="22"/>
                    </a:cxn>
                    <a:cxn ang="0">
                      <a:pos x="4" y="23"/>
                    </a:cxn>
                    <a:cxn ang="0">
                      <a:pos x="5" y="23"/>
                    </a:cxn>
                    <a:cxn ang="0">
                      <a:pos x="7" y="24"/>
                    </a:cxn>
                    <a:cxn ang="0">
                      <a:pos x="10" y="24"/>
                    </a:cxn>
                    <a:cxn ang="0">
                      <a:pos x="10" y="24"/>
                    </a:cxn>
                  </a:cxnLst>
                  <a:pathLst>
                    <a:path w="19" h="24">
                      <a:moveTo>
                        <a:pt x="10" y="24"/>
                      </a:moveTo>
                      <a:lnTo>
                        <a:pt x="11" y="24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6" y="22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0"/>
                      </a:ln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7" y="24"/>
                      </a:lnTo>
                      <a:lnTo>
                        <a:pt x="10" y="24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76" name="Freeform 64"/>
                <p:cNvSpPr/>
                <p:nvPr/>
              </p:nvSpPr>
              <p:spPr>
                <a:xfrm>
                  <a:off x="4498" y="2072"/>
                  <a:ext cx="39" cy="39"/>
                </a:xfrm>
                <a:custGeom>
                  <a:avLst/>
                  <a:gdLst/>
                  <a:ahLst/>
                  <a:cxnLst>
                    <a:cxn ang="0">
                      <a:pos x="39" y="19"/>
                    </a:cxn>
                    <a:cxn ang="0">
                      <a:pos x="37" y="16"/>
                    </a:cxn>
                    <a:cxn ang="0">
                      <a:pos x="36" y="12"/>
                    </a:cxn>
                    <a:cxn ang="0">
                      <a:pos x="35" y="9"/>
                    </a:cxn>
                    <a:cxn ang="0">
                      <a:pos x="33" y="6"/>
                    </a:cxn>
                    <a:cxn ang="0">
                      <a:pos x="30" y="4"/>
                    </a:cxn>
                    <a:cxn ang="0">
                      <a:pos x="27" y="3"/>
                    </a:cxn>
                    <a:cxn ang="0">
                      <a:pos x="23" y="2"/>
                    </a:cxn>
                    <a:cxn ang="0">
                      <a:pos x="20" y="0"/>
                    </a:cxn>
                    <a:cxn ang="0">
                      <a:pos x="15" y="2"/>
                    </a:cxn>
                    <a:cxn ang="0">
                      <a:pos x="11" y="3"/>
                    </a:cxn>
                    <a:cxn ang="0">
                      <a:pos x="9" y="4"/>
                    </a:cxn>
                    <a:cxn ang="0">
                      <a:pos x="5" y="6"/>
                    </a:cxn>
                    <a:cxn ang="0">
                      <a:pos x="3" y="9"/>
                    </a:cxn>
                    <a:cxn ang="0">
                      <a:pos x="2" y="12"/>
                    </a:cxn>
                    <a:cxn ang="0">
                      <a:pos x="0" y="16"/>
                    </a:cxn>
                    <a:cxn ang="0">
                      <a:pos x="0" y="19"/>
                    </a:cxn>
                    <a:cxn ang="0">
                      <a:pos x="0" y="24"/>
                    </a:cxn>
                    <a:cxn ang="0">
                      <a:pos x="2" y="28"/>
                    </a:cxn>
                    <a:cxn ang="0">
                      <a:pos x="3" y="30"/>
                    </a:cxn>
                    <a:cxn ang="0">
                      <a:pos x="5" y="34"/>
                    </a:cxn>
                    <a:cxn ang="0">
                      <a:pos x="9" y="36"/>
                    </a:cxn>
                    <a:cxn ang="0">
                      <a:pos x="11" y="37"/>
                    </a:cxn>
                    <a:cxn ang="0">
                      <a:pos x="15" y="39"/>
                    </a:cxn>
                    <a:cxn ang="0">
                      <a:pos x="20" y="39"/>
                    </a:cxn>
                    <a:cxn ang="0">
                      <a:pos x="23" y="39"/>
                    </a:cxn>
                    <a:cxn ang="0">
                      <a:pos x="27" y="37"/>
                    </a:cxn>
                    <a:cxn ang="0">
                      <a:pos x="30" y="36"/>
                    </a:cxn>
                    <a:cxn ang="0">
                      <a:pos x="33" y="34"/>
                    </a:cxn>
                    <a:cxn ang="0">
                      <a:pos x="35" y="30"/>
                    </a:cxn>
                    <a:cxn ang="0">
                      <a:pos x="36" y="28"/>
                    </a:cxn>
                    <a:cxn ang="0">
                      <a:pos x="37" y="24"/>
                    </a:cxn>
                    <a:cxn ang="0">
                      <a:pos x="39" y="19"/>
                    </a:cxn>
                    <a:cxn ang="0">
                      <a:pos x="39" y="19"/>
                    </a:cxn>
                    <a:cxn ang="0">
                      <a:pos x="39" y="19"/>
                    </a:cxn>
                  </a:cxnLst>
                  <a:pathLst>
                    <a:path w="39" h="39">
                      <a:moveTo>
                        <a:pt x="39" y="19"/>
                      </a:moveTo>
                      <a:lnTo>
                        <a:pt x="37" y="16"/>
                      </a:lnTo>
                      <a:lnTo>
                        <a:pt x="36" y="12"/>
                      </a:lnTo>
                      <a:lnTo>
                        <a:pt x="35" y="9"/>
                      </a:lnTo>
                      <a:lnTo>
                        <a:pt x="33" y="6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3" y="2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5" y="6"/>
                      </a:ln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3" y="30"/>
                      </a:lnTo>
                      <a:lnTo>
                        <a:pt x="5" y="34"/>
                      </a:lnTo>
                      <a:lnTo>
                        <a:pt x="9" y="36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20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30" y="36"/>
                      </a:lnTo>
                      <a:lnTo>
                        <a:pt x="33" y="34"/>
                      </a:lnTo>
                      <a:lnTo>
                        <a:pt x="35" y="30"/>
                      </a:lnTo>
                      <a:lnTo>
                        <a:pt x="36" y="28"/>
                      </a:lnTo>
                      <a:lnTo>
                        <a:pt x="37" y="24"/>
                      </a:lnTo>
                      <a:lnTo>
                        <a:pt x="39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77" name="Freeform 65"/>
                <p:cNvSpPr/>
                <p:nvPr/>
              </p:nvSpPr>
              <p:spPr>
                <a:xfrm>
                  <a:off x="4282" y="1945"/>
                  <a:ext cx="74" cy="81"/>
                </a:xfrm>
                <a:custGeom>
                  <a:avLst/>
                  <a:gdLst/>
                  <a:ahLst/>
                  <a:cxnLst>
                    <a:cxn ang="0">
                      <a:pos x="165" y="210"/>
                    </a:cxn>
                    <a:cxn ang="0">
                      <a:pos x="157" y="178"/>
                    </a:cxn>
                    <a:cxn ang="0">
                      <a:pos x="152" y="134"/>
                    </a:cxn>
                    <a:cxn ang="0">
                      <a:pos x="149" y="100"/>
                    </a:cxn>
                    <a:cxn ang="0">
                      <a:pos x="139" y="65"/>
                    </a:cxn>
                    <a:cxn ang="0">
                      <a:pos x="126" y="45"/>
                    </a:cxn>
                    <a:cxn ang="0">
                      <a:pos x="115" y="36"/>
                    </a:cxn>
                    <a:cxn ang="0">
                      <a:pos x="97" y="20"/>
                    </a:cxn>
                    <a:cxn ang="0">
                      <a:pos x="84" y="0"/>
                    </a:cxn>
                    <a:cxn ang="0">
                      <a:pos x="63" y="20"/>
                    </a:cxn>
                    <a:cxn ang="0">
                      <a:pos x="47" y="36"/>
                    </a:cxn>
                    <a:cxn ang="0">
                      <a:pos x="39" y="45"/>
                    </a:cxn>
                    <a:cxn ang="0">
                      <a:pos x="21" y="65"/>
                    </a:cxn>
                    <a:cxn ang="0">
                      <a:pos x="13" y="100"/>
                    </a:cxn>
                    <a:cxn ang="0">
                      <a:pos x="8" y="134"/>
                    </a:cxn>
                    <a:cxn ang="0">
                      <a:pos x="0" y="178"/>
                    </a:cxn>
                    <a:cxn ang="0">
                      <a:pos x="0" y="210"/>
                    </a:cxn>
                    <a:cxn ang="0">
                      <a:pos x="0" y="268"/>
                    </a:cxn>
                    <a:cxn ang="0">
                      <a:pos x="8" y="308"/>
                    </a:cxn>
                    <a:cxn ang="0">
                      <a:pos x="13" y="332"/>
                    </a:cxn>
                    <a:cxn ang="0">
                      <a:pos x="21" y="379"/>
                    </a:cxn>
                    <a:cxn ang="0">
                      <a:pos x="39" y="397"/>
                    </a:cxn>
                    <a:cxn ang="0">
                      <a:pos x="47" y="413"/>
                    </a:cxn>
                    <a:cxn ang="0">
                      <a:pos x="63" y="433"/>
                    </a:cxn>
                    <a:cxn ang="0">
                      <a:pos x="84" y="433"/>
                    </a:cxn>
                    <a:cxn ang="0">
                      <a:pos x="97" y="433"/>
                    </a:cxn>
                    <a:cxn ang="0">
                      <a:pos x="115" y="413"/>
                    </a:cxn>
                    <a:cxn ang="0">
                      <a:pos x="126" y="397"/>
                    </a:cxn>
                    <a:cxn ang="0">
                      <a:pos x="139" y="379"/>
                    </a:cxn>
                    <a:cxn ang="0">
                      <a:pos x="149" y="332"/>
                    </a:cxn>
                    <a:cxn ang="0">
                      <a:pos x="152" y="308"/>
                    </a:cxn>
                    <a:cxn ang="0">
                      <a:pos x="157" y="268"/>
                    </a:cxn>
                    <a:cxn ang="0">
                      <a:pos x="165" y="210"/>
                    </a:cxn>
                  </a:cxnLst>
                  <a:pathLst>
                    <a:path w="39" h="39">
                      <a:moveTo>
                        <a:pt x="39" y="19"/>
                      </a:moveTo>
                      <a:lnTo>
                        <a:pt x="37" y="16"/>
                      </a:lnTo>
                      <a:lnTo>
                        <a:pt x="36" y="12"/>
                      </a:lnTo>
                      <a:lnTo>
                        <a:pt x="35" y="9"/>
                      </a:lnTo>
                      <a:lnTo>
                        <a:pt x="33" y="6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3" y="2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5" y="6"/>
                      </a:ln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3" y="30"/>
                      </a:lnTo>
                      <a:lnTo>
                        <a:pt x="5" y="34"/>
                      </a:lnTo>
                      <a:lnTo>
                        <a:pt x="9" y="36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20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30" y="36"/>
                      </a:lnTo>
                      <a:lnTo>
                        <a:pt x="33" y="34"/>
                      </a:lnTo>
                      <a:lnTo>
                        <a:pt x="35" y="30"/>
                      </a:lnTo>
                      <a:lnTo>
                        <a:pt x="36" y="28"/>
                      </a:lnTo>
                      <a:lnTo>
                        <a:pt x="37" y="24"/>
                      </a:lnTo>
                      <a:lnTo>
                        <a:pt x="39" y="19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78" name="Freeform 66"/>
                <p:cNvSpPr/>
                <p:nvPr/>
              </p:nvSpPr>
              <p:spPr>
                <a:xfrm>
                  <a:off x="3396" y="2773"/>
                  <a:ext cx="38" cy="38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8" y="15"/>
                    </a:cxn>
                    <a:cxn ang="0">
                      <a:pos x="37" y="12"/>
                    </a:cxn>
                    <a:cxn ang="0">
                      <a:pos x="36" y="8"/>
                    </a:cxn>
                    <a:cxn ang="0">
                      <a:pos x="34" y="6"/>
                    </a:cxn>
                    <a:cxn ang="0">
                      <a:pos x="30" y="3"/>
                    </a:cxn>
                    <a:cxn ang="0">
                      <a:pos x="28" y="2"/>
                    </a:cxn>
                    <a:cxn ang="0">
                      <a:pos x="24" y="1"/>
                    </a:cxn>
                    <a:cxn ang="0">
                      <a:pos x="19" y="0"/>
                    </a:cxn>
                    <a:cxn ang="0">
                      <a:pos x="16" y="1"/>
                    </a:cxn>
                    <a:cxn ang="0">
                      <a:pos x="12" y="2"/>
                    </a:cxn>
                    <a:cxn ang="0">
                      <a:pos x="9" y="3"/>
                    </a:cxn>
                    <a:cxn ang="0">
                      <a:pos x="6" y="6"/>
                    </a:cxn>
                    <a:cxn ang="0">
                      <a:pos x="4" y="8"/>
                    </a:cxn>
                    <a:cxn ang="0">
                      <a:pos x="3" y="12"/>
                    </a:cxn>
                    <a:cxn ang="0">
                      <a:pos x="1" y="15"/>
                    </a:cxn>
                    <a:cxn ang="0">
                      <a:pos x="0" y="19"/>
                    </a:cxn>
                    <a:cxn ang="0">
                      <a:pos x="1" y="24"/>
                    </a:cxn>
                    <a:cxn ang="0">
                      <a:pos x="3" y="27"/>
                    </a:cxn>
                    <a:cxn ang="0">
                      <a:pos x="4" y="30"/>
                    </a:cxn>
                    <a:cxn ang="0">
                      <a:pos x="6" y="33"/>
                    </a:cxn>
                    <a:cxn ang="0">
                      <a:pos x="9" y="36"/>
                    </a:cxn>
                    <a:cxn ang="0">
                      <a:pos x="12" y="37"/>
                    </a:cxn>
                    <a:cxn ang="0">
                      <a:pos x="16" y="38"/>
                    </a:cxn>
                    <a:cxn ang="0">
                      <a:pos x="19" y="38"/>
                    </a:cxn>
                    <a:cxn ang="0">
                      <a:pos x="24" y="38"/>
                    </a:cxn>
                    <a:cxn ang="0">
                      <a:pos x="28" y="37"/>
                    </a:cxn>
                    <a:cxn ang="0">
                      <a:pos x="30" y="36"/>
                    </a:cxn>
                    <a:cxn ang="0">
                      <a:pos x="34" y="33"/>
                    </a:cxn>
                    <a:cxn ang="0">
                      <a:pos x="36" y="30"/>
                    </a:cxn>
                    <a:cxn ang="0">
                      <a:pos x="37" y="27"/>
                    </a:cxn>
                    <a:cxn ang="0">
                      <a:pos x="38" y="24"/>
                    </a:cxn>
                    <a:cxn ang="0">
                      <a:pos x="38" y="19"/>
                    </a:cxn>
                    <a:cxn ang="0">
                      <a:pos x="38" y="19"/>
                    </a:cxn>
                    <a:cxn ang="0">
                      <a:pos x="38" y="19"/>
                    </a:cxn>
                  </a:cxnLst>
                  <a:pathLst>
                    <a:path w="38" h="38">
                      <a:moveTo>
                        <a:pt x="38" y="19"/>
                      </a:moveTo>
                      <a:lnTo>
                        <a:pt x="38" y="15"/>
                      </a:lnTo>
                      <a:lnTo>
                        <a:pt x="37" y="12"/>
                      </a:lnTo>
                      <a:lnTo>
                        <a:pt x="36" y="8"/>
                      </a:lnTo>
                      <a:lnTo>
                        <a:pt x="34" y="6"/>
                      </a:lnTo>
                      <a:lnTo>
                        <a:pt x="30" y="3"/>
                      </a:lnTo>
                      <a:lnTo>
                        <a:pt x="28" y="2"/>
                      </a:lnTo>
                      <a:lnTo>
                        <a:pt x="24" y="1"/>
                      </a:ln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3" y="12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1" y="24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6" y="33"/>
                      </a:lnTo>
                      <a:lnTo>
                        <a:pt x="9" y="36"/>
                      </a:lnTo>
                      <a:lnTo>
                        <a:pt x="12" y="37"/>
                      </a:lnTo>
                      <a:lnTo>
                        <a:pt x="16" y="38"/>
                      </a:lnTo>
                      <a:lnTo>
                        <a:pt x="19" y="38"/>
                      </a:lnTo>
                      <a:lnTo>
                        <a:pt x="24" y="38"/>
                      </a:lnTo>
                      <a:lnTo>
                        <a:pt x="28" y="37"/>
                      </a:lnTo>
                      <a:lnTo>
                        <a:pt x="30" y="36"/>
                      </a:lnTo>
                      <a:lnTo>
                        <a:pt x="34" y="33"/>
                      </a:lnTo>
                      <a:lnTo>
                        <a:pt x="36" y="30"/>
                      </a:lnTo>
                      <a:lnTo>
                        <a:pt x="37" y="27"/>
                      </a:lnTo>
                      <a:lnTo>
                        <a:pt x="38" y="24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79" name="Freeform 67"/>
                <p:cNvSpPr/>
                <p:nvPr/>
              </p:nvSpPr>
              <p:spPr>
                <a:xfrm>
                  <a:off x="3396" y="2748"/>
                  <a:ext cx="85" cy="84"/>
                </a:xfrm>
                <a:custGeom>
                  <a:avLst/>
                  <a:gdLst/>
                  <a:ahLst/>
                  <a:cxnLst>
                    <a:cxn ang="0">
                      <a:pos x="103" y="56"/>
                    </a:cxn>
                    <a:cxn ang="0">
                      <a:pos x="103" y="44"/>
                    </a:cxn>
                    <a:cxn ang="0">
                      <a:pos x="100" y="35"/>
                    </a:cxn>
                    <a:cxn ang="0">
                      <a:pos x="98" y="23"/>
                    </a:cxn>
                    <a:cxn ang="0">
                      <a:pos x="92" y="18"/>
                    </a:cxn>
                    <a:cxn ang="0">
                      <a:pos x="81" y="9"/>
                    </a:cxn>
                    <a:cxn ang="0">
                      <a:pos x="76" y="6"/>
                    </a:cxn>
                    <a:cxn ang="0">
                      <a:pos x="65" y="3"/>
                    </a:cxn>
                    <a:cxn ang="0">
                      <a:pos x="52" y="0"/>
                    </a:cxn>
                    <a:cxn ang="0">
                      <a:pos x="43" y="3"/>
                    </a:cxn>
                    <a:cxn ang="0">
                      <a:pos x="33" y="6"/>
                    </a:cxn>
                    <a:cxn ang="0">
                      <a:pos x="24" y="9"/>
                    </a:cxn>
                    <a:cxn ang="0">
                      <a:pos x="16" y="18"/>
                    </a:cxn>
                    <a:cxn ang="0">
                      <a:pos x="11" y="23"/>
                    </a:cxn>
                    <a:cxn ang="0">
                      <a:pos x="8" y="35"/>
                    </a:cxn>
                    <a:cxn ang="0">
                      <a:pos x="3" y="44"/>
                    </a:cxn>
                    <a:cxn ang="0">
                      <a:pos x="0" y="56"/>
                    </a:cxn>
                    <a:cxn ang="0">
                      <a:pos x="3" y="70"/>
                    </a:cxn>
                    <a:cxn ang="0">
                      <a:pos x="8" y="79"/>
                    </a:cxn>
                    <a:cxn ang="0">
                      <a:pos x="11" y="88"/>
                    </a:cxn>
                    <a:cxn ang="0">
                      <a:pos x="16" y="96"/>
                    </a:cxn>
                    <a:cxn ang="0">
                      <a:pos x="24" y="105"/>
                    </a:cxn>
                    <a:cxn ang="0">
                      <a:pos x="33" y="108"/>
                    </a:cxn>
                    <a:cxn ang="0">
                      <a:pos x="43" y="111"/>
                    </a:cxn>
                    <a:cxn ang="0">
                      <a:pos x="52" y="111"/>
                    </a:cxn>
                    <a:cxn ang="0">
                      <a:pos x="65" y="111"/>
                    </a:cxn>
                    <a:cxn ang="0">
                      <a:pos x="76" y="108"/>
                    </a:cxn>
                    <a:cxn ang="0">
                      <a:pos x="81" y="105"/>
                    </a:cxn>
                    <a:cxn ang="0">
                      <a:pos x="92" y="96"/>
                    </a:cxn>
                    <a:cxn ang="0">
                      <a:pos x="98" y="88"/>
                    </a:cxn>
                    <a:cxn ang="0">
                      <a:pos x="100" y="79"/>
                    </a:cxn>
                    <a:cxn ang="0">
                      <a:pos x="103" y="70"/>
                    </a:cxn>
                    <a:cxn ang="0">
                      <a:pos x="103" y="56"/>
                    </a:cxn>
                  </a:cxnLst>
                  <a:pathLst>
                    <a:path w="38" h="38">
                      <a:moveTo>
                        <a:pt x="38" y="19"/>
                      </a:moveTo>
                      <a:lnTo>
                        <a:pt x="38" y="15"/>
                      </a:lnTo>
                      <a:lnTo>
                        <a:pt x="37" y="12"/>
                      </a:lnTo>
                      <a:lnTo>
                        <a:pt x="36" y="8"/>
                      </a:lnTo>
                      <a:lnTo>
                        <a:pt x="34" y="6"/>
                      </a:lnTo>
                      <a:lnTo>
                        <a:pt x="30" y="3"/>
                      </a:lnTo>
                      <a:lnTo>
                        <a:pt x="28" y="2"/>
                      </a:lnTo>
                      <a:lnTo>
                        <a:pt x="24" y="1"/>
                      </a:ln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3" y="12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1" y="24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6" y="33"/>
                      </a:lnTo>
                      <a:lnTo>
                        <a:pt x="9" y="36"/>
                      </a:lnTo>
                      <a:lnTo>
                        <a:pt x="12" y="37"/>
                      </a:lnTo>
                      <a:lnTo>
                        <a:pt x="16" y="38"/>
                      </a:lnTo>
                      <a:lnTo>
                        <a:pt x="19" y="38"/>
                      </a:lnTo>
                      <a:lnTo>
                        <a:pt x="24" y="38"/>
                      </a:lnTo>
                      <a:lnTo>
                        <a:pt x="28" y="37"/>
                      </a:lnTo>
                      <a:lnTo>
                        <a:pt x="30" y="36"/>
                      </a:lnTo>
                      <a:lnTo>
                        <a:pt x="34" y="33"/>
                      </a:lnTo>
                      <a:lnTo>
                        <a:pt x="36" y="30"/>
                      </a:lnTo>
                      <a:lnTo>
                        <a:pt x="37" y="27"/>
                      </a:lnTo>
                      <a:lnTo>
                        <a:pt x="38" y="24"/>
                      </a:lnTo>
                      <a:lnTo>
                        <a:pt x="38" y="19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80" name="Freeform 68"/>
                <p:cNvSpPr/>
                <p:nvPr/>
              </p:nvSpPr>
              <p:spPr>
                <a:xfrm>
                  <a:off x="3396" y="2429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38" y="20"/>
                    </a:cxn>
                    <a:cxn ang="0">
                      <a:pos x="38" y="16"/>
                    </a:cxn>
                    <a:cxn ang="0">
                      <a:pos x="37" y="12"/>
                    </a:cxn>
                    <a:cxn ang="0">
                      <a:pos x="36" y="9"/>
                    </a:cxn>
                    <a:cxn ang="0">
                      <a:pos x="34" y="6"/>
                    </a:cxn>
                    <a:cxn ang="0">
                      <a:pos x="30" y="4"/>
                    </a:cxn>
                    <a:cxn ang="0">
                      <a:pos x="28" y="2"/>
                    </a:cxn>
                    <a:cxn ang="0">
                      <a:pos x="24" y="0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12" y="2"/>
                    </a:cxn>
                    <a:cxn ang="0">
                      <a:pos x="9" y="4"/>
                    </a:cxn>
                    <a:cxn ang="0">
                      <a:pos x="6" y="6"/>
                    </a:cxn>
                    <a:cxn ang="0">
                      <a:pos x="4" y="9"/>
                    </a:cxn>
                    <a:cxn ang="0">
                      <a:pos x="3" y="12"/>
                    </a:cxn>
                    <a:cxn ang="0">
                      <a:pos x="1" y="16"/>
                    </a:cxn>
                    <a:cxn ang="0">
                      <a:pos x="0" y="20"/>
                    </a:cxn>
                    <a:cxn ang="0">
                      <a:pos x="1" y="23"/>
                    </a:cxn>
                    <a:cxn ang="0">
                      <a:pos x="3" y="27"/>
                    </a:cxn>
                    <a:cxn ang="0">
                      <a:pos x="4" y="30"/>
                    </a:cxn>
                    <a:cxn ang="0">
                      <a:pos x="6" y="33"/>
                    </a:cxn>
                    <a:cxn ang="0">
                      <a:pos x="9" y="35"/>
                    </a:cxn>
                    <a:cxn ang="0">
                      <a:pos x="12" y="38"/>
                    </a:cxn>
                    <a:cxn ang="0">
                      <a:pos x="16" y="39"/>
                    </a:cxn>
                    <a:cxn ang="0">
                      <a:pos x="19" y="39"/>
                    </a:cxn>
                    <a:cxn ang="0">
                      <a:pos x="24" y="39"/>
                    </a:cxn>
                    <a:cxn ang="0">
                      <a:pos x="28" y="38"/>
                    </a:cxn>
                    <a:cxn ang="0">
                      <a:pos x="30" y="35"/>
                    </a:cxn>
                    <a:cxn ang="0">
                      <a:pos x="34" y="33"/>
                    </a:cxn>
                    <a:cxn ang="0">
                      <a:pos x="36" y="30"/>
                    </a:cxn>
                    <a:cxn ang="0">
                      <a:pos x="37" y="27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20"/>
                    </a:cxn>
                    <a:cxn ang="0">
                      <a:pos x="38" y="20"/>
                    </a:cxn>
                  </a:cxnLst>
                  <a:pathLst>
                    <a:path w="38" h="39">
                      <a:moveTo>
                        <a:pt x="38" y="20"/>
                      </a:moveTo>
                      <a:lnTo>
                        <a:pt x="38" y="16"/>
                      </a:lnTo>
                      <a:lnTo>
                        <a:pt x="37" y="12"/>
                      </a:lnTo>
                      <a:lnTo>
                        <a:pt x="36" y="9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6" y="33"/>
                      </a:lnTo>
                      <a:lnTo>
                        <a:pt x="9" y="35"/>
                      </a:lnTo>
                      <a:lnTo>
                        <a:pt x="12" y="38"/>
                      </a:lnTo>
                      <a:lnTo>
                        <a:pt x="16" y="39"/>
                      </a:lnTo>
                      <a:lnTo>
                        <a:pt x="19" y="39"/>
                      </a:lnTo>
                      <a:lnTo>
                        <a:pt x="24" y="39"/>
                      </a:lnTo>
                      <a:lnTo>
                        <a:pt x="28" y="38"/>
                      </a:lnTo>
                      <a:lnTo>
                        <a:pt x="30" y="35"/>
                      </a:lnTo>
                      <a:lnTo>
                        <a:pt x="34" y="33"/>
                      </a:lnTo>
                      <a:lnTo>
                        <a:pt x="36" y="30"/>
                      </a:lnTo>
                      <a:lnTo>
                        <a:pt x="37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81" name="Freeform 69"/>
                <p:cNvSpPr/>
                <p:nvPr/>
              </p:nvSpPr>
              <p:spPr>
                <a:xfrm>
                  <a:off x="3396" y="2429"/>
                  <a:ext cx="85" cy="91"/>
                </a:xfrm>
                <a:custGeom>
                  <a:avLst/>
                  <a:gdLst/>
                  <a:ahLst/>
                  <a:cxnLst>
                    <a:cxn ang="0">
                      <a:pos x="86" y="38"/>
                    </a:cxn>
                    <a:cxn ang="0">
                      <a:pos x="86" y="31"/>
                    </a:cxn>
                    <a:cxn ang="0">
                      <a:pos x="84" y="23"/>
                    </a:cxn>
                    <a:cxn ang="0">
                      <a:pos x="81" y="17"/>
                    </a:cxn>
                    <a:cxn ang="0">
                      <a:pos x="77" y="12"/>
                    </a:cxn>
                    <a:cxn ang="0">
                      <a:pos x="68" y="8"/>
                    </a:cxn>
                    <a:cxn ang="0">
                      <a:pos x="63" y="4"/>
                    </a:cxn>
                    <a:cxn ang="0">
                      <a:pos x="54" y="0"/>
                    </a:cxn>
                    <a:cxn ang="0">
                      <a:pos x="43" y="0"/>
                    </a:cxn>
                    <a:cxn ang="0">
                      <a:pos x="36" y="0"/>
                    </a:cxn>
                    <a:cxn ang="0">
                      <a:pos x="27" y="4"/>
                    </a:cxn>
                    <a:cxn ang="0">
                      <a:pos x="20" y="8"/>
                    </a:cxn>
                    <a:cxn ang="0">
                      <a:pos x="14" y="12"/>
                    </a:cxn>
                    <a:cxn ang="0">
                      <a:pos x="9" y="17"/>
                    </a:cxn>
                    <a:cxn ang="0">
                      <a:pos x="7" y="23"/>
                    </a:cxn>
                    <a:cxn ang="0">
                      <a:pos x="2" y="31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7" y="52"/>
                    </a:cxn>
                    <a:cxn ang="0">
                      <a:pos x="9" y="58"/>
                    </a:cxn>
                    <a:cxn ang="0">
                      <a:pos x="14" y="63"/>
                    </a:cxn>
                    <a:cxn ang="0">
                      <a:pos x="20" y="67"/>
                    </a:cxn>
                    <a:cxn ang="0">
                      <a:pos x="27" y="73"/>
                    </a:cxn>
                    <a:cxn ang="0">
                      <a:pos x="36" y="75"/>
                    </a:cxn>
                    <a:cxn ang="0">
                      <a:pos x="43" y="75"/>
                    </a:cxn>
                    <a:cxn ang="0">
                      <a:pos x="54" y="75"/>
                    </a:cxn>
                    <a:cxn ang="0">
                      <a:pos x="63" y="73"/>
                    </a:cxn>
                    <a:cxn ang="0">
                      <a:pos x="68" y="67"/>
                    </a:cxn>
                    <a:cxn ang="0">
                      <a:pos x="77" y="63"/>
                    </a:cxn>
                    <a:cxn ang="0">
                      <a:pos x="81" y="58"/>
                    </a:cxn>
                    <a:cxn ang="0">
                      <a:pos x="84" y="52"/>
                    </a:cxn>
                    <a:cxn ang="0">
                      <a:pos x="86" y="44"/>
                    </a:cxn>
                    <a:cxn ang="0">
                      <a:pos x="86" y="38"/>
                    </a:cxn>
                  </a:cxnLst>
                  <a:pathLst>
                    <a:path w="38" h="39">
                      <a:moveTo>
                        <a:pt x="38" y="20"/>
                      </a:moveTo>
                      <a:lnTo>
                        <a:pt x="38" y="16"/>
                      </a:lnTo>
                      <a:lnTo>
                        <a:pt x="37" y="12"/>
                      </a:lnTo>
                      <a:lnTo>
                        <a:pt x="36" y="9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6" y="33"/>
                      </a:lnTo>
                      <a:lnTo>
                        <a:pt x="9" y="35"/>
                      </a:lnTo>
                      <a:lnTo>
                        <a:pt x="12" y="38"/>
                      </a:lnTo>
                      <a:lnTo>
                        <a:pt x="16" y="39"/>
                      </a:lnTo>
                      <a:lnTo>
                        <a:pt x="19" y="39"/>
                      </a:lnTo>
                      <a:lnTo>
                        <a:pt x="24" y="39"/>
                      </a:lnTo>
                      <a:lnTo>
                        <a:pt x="28" y="38"/>
                      </a:lnTo>
                      <a:lnTo>
                        <a:pt x="30" y="35"/>
                      </a:lnTo>
                      <a:lnTo>
                        <a:pt x="34" y="33"/>
                      </a:lnTo>
                      <a:lnTo>
                        <a:pt x="36" y="30"/>
                      </a:lnTo>
                      <a:lnTo>
                        <a:pt x="37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82" name="Freeform 70"/>
                <p:cNvSpPr/>
                <p:nvPr/>
              </p:nvSpPr>
              <p:spPr>
                <a:xfrm>
                  <a:off x="1950" y="3056"/>
                  <a:ext cx="100" cy="108"/>
                </a:xfrm>
                <a:custGeom>
                  <a:avLst/>
                  <a:gdLst/>
                  <a:ahLst/>
                  <a:cxnLst>
                    <a:cxn ang="0">
                      <a:pos x="100" y="104"/>
                    </a:cxn>
                    <a:cxn ang="0">
                      <a:pos x="52" y="0"/>
                    </a:cxn>
                    <a:cxn ang="0">
                      <a:pos x="0" y="108"/>
                    </a:cxn>
                  </a:cxnLst>
                  <a:pathLst>
                    <a:path w="96" h="61">
                      <a:moveTo>
                        <a:pt x="96" y="59"/>
                      </a:moveTo>
                      <a:lnTo>
                        <a:pt x="50" y="0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83" name="Freeform 71"/>
                <p:cNvSpPr/>
                <p:nvPr/>
              </p:nvSpPr>
              <p:spPr>
                <a:xfrm>
                  <a:off x="2678" y="1824"/>
                  <a:ext cx="63" cy="87"/>
                </a:xfrm>
                <a:custGeom>
                  <a:avLst/>
                  <a:gdLst/>
                  <a:ahLst/>
                  <a:cxnLst>
                    <a:cxn ang="0">
                      <a:pos x="165" y="210"/>
                    </a:cxn>
                    <a:cxn ang="0">
                      <a:pos x="157" y="178"/>
                    </a:cxn>
                    <a:cxn ang="0">
                      <a:pos x="152" y="134"/>
                    </a:cxn>
                    <a:cxn ang="0">
                      <a:pos x="149" y="100"/>
                    </a:cxn>
                    <a:cxn ang="0">
                      <a:pos x="139" y="65"/>
                    </a:cxn>
                    <a:cxn ang="0">
                      <a:pos x="126" y="45"/>
                    </a:cxn>
                    <a:cxn ang="0">
                      <a:pos x="115" y="36"/>
                    </a:cxn>
                    <a:cxn ang="0">
                      <a:pos x="97" y="20"/>
                    </a:cxn>
                    <a:cxn ang="0">
                      <a:pos x="84" y="0"/>
                    </a:cxn>
                    <a:cxn ang="0">
                      <a:pos x="63" y="20"/>
                    </a:cxn>
                    <a:cxn ang="0">
                      <a:pos x="47" y="36"/>
                    </a:cxn>
                    <a:cxn ang="0">
                      <a:pos x="39" y="45"/>
                    </a:cxn>
                    <a:cxn ang="0">
                      <a:pos x="21" y="65"/>
                    </a:cxn>
                    <a:cxn ang="0">
                      <a:pos x="13" y="100"/>
                    </a:cxn>
                    <a:cxn ang="0">
                      <a:pos x="8" y="134"/>
                    </a:cxn>
                    <a:cxn ang="0">
                      <a:pos x="0" y="178"/>
                    </a:cxn>
                    <a:cxn ang="0">
                      <a:pos x="0" y="210"/>
                    </a:cxn>
                    <a:cxn ang="0">
                      <a:pos x="0" y="268"/>
                    </a:cxn>
                    <a:cxn ang="0">
                      <a:pos x="8" y="308"/>
                    </a:cxn>
                    <a:cxn ang="0">
                      <a:pos x="13" y="332"/>
                    </a:cxn>
                    <a:cxn ang="0">
                      <a:pos x="21" y="379"/>
                    </a:cxn>
                    <a:cxn ang="0">
                      <a:pos x="39" y="397"/>
                    </a:cxn>
                    <a:cxn ang="0">
                      <a:pos x="47" y="413"/>
                    </a:cxn>
                    <a:cxn ang="0">
                      <a:pos x="63" y="433"/>
                    </a:cxn>
                    <a:cxn ang="0">
                      <a:pos x="84" y="433"/>
                    </a:cxn>
                    <a:cxn ang="0">
                      <a:pos x="97" y="433"/>
                    </a:cxn>
                    <a:cxn ang="0">
                      <a:pos x="115" y="413"/>
                    </a:cxn>
                    <a:cxn ang="0">
                      <a:pos x="126" y="397"/>
                    </a:cxn>
                    <a:cxn ang="0">
                      <a:pos x="139" y="379"/>
                    </a:cxn>
                    <a:cxn ang="0">
                      <a:pos x="149" y="332"/>
                    </a:cxn>
                    <a:cxn ang="0">
                      <a:pos x="152" y="308"/>
                    </a:cxn>
                    <a:cxn ang="0">
                      <a:pos x="157" y="268"/>
                    </a:cxn>
                    <a:cxn ang="0">
                      <a:pos x="165" y="210"/>
                    </a:cxn>
                  </a:cxnLst>
                  <a:pathLst>
                    <a:path w="39" h="39">
                      <a:moveTo>
                        <a:pt x="39" y="19"/>
                      </a:moveTo>
                      <a:lnTo>
                        <a:pt x="37" y="16"/>
                      </a:lnTo>
                      <a:lnTo>
                        <a:pt x="36" y="12"/>
                      </a:lnTo>
                      <a:lnTo>
                        <a:pt x="35" y="9"/>
                      </a:lnTo>
                      <a:lnTo>
                        <a:pt x="33" y="6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3" y="2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5" y="6"/>
                      </a:ln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3" y="30"/>
                      </a:lnTo>
                      <a:lnTo>
                        <a:pt x="5" y="34"/>
                      </a:lnTo>
                      <a:lnTo>
                        <a:pt x="9" y="36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20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30" y="36"/>
                      </a:lnTo>
                      <a:lnTo>
                        <a:pt x="33" y="34"/>
                      </a:lnTo>
                      <a:lnTo>
                        <a:pt x="35" y="30"/>
                      </a:lnTo>
                      <a:lnTo>
                        <a:pt x="36" y="28"/>
                      </a:lnTo>
                      <a:lnTo>
                        <a:pt x="37" y="24"/>
                      </a:lnTo>
                      <a:lnTo>
                        <a:pt x="39" y="19"/>
                      </a:lnTo>
                    </a:path>
                  </a:pathLst>
                </a:custGeom>
                <a:solidFill>
                  <a:schemeClr val="tx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884" name="Freeform 72"/>
                <p:cNvSpPr/>
                <p:nvPr/>
              </p:nvSpPr>
              <p:spPr>
                <a:xfrm>
                  <a:off x="2406" y="2008"/>
                  <a:ext cx="63" cy="87"/>
                </a:xfrm>
                <a:custGeom>
                  <a:avLst/>
                  <a:gdLst/>
                  <a:ahLst/>
                  <a:cxnLst>
                    <a:cxn ang="0">
                      <a:pos x="165" y="210"/>
                    </a:cxn>
                    <a:cxn ang="0">
                      <a:pos x="157" y="178"/>
                    </a:cxn>
                    <a:cxn ang="0">
                      <a:pos x="152" y="134"/>
                    </a:cxn>
                    <a:cxn ang="0">
                      <a:pos x="149" y="100"/>
                    </a:cxn>
                    <a:cxn ang="0">
                      <a:pos x="139" y="65"/>
                    </a:cxn>
                    <a:cxn ang="0">
                      <a:pos x="126" y="45"/>
                    </a:cxn>
                    <a:cxn ang="0">
                      <a:pos x="115" y="36"/>
                    </a:cxn>
                    <a:cxn ang="0">
                      <a:pos x="97" y="20"/>
                    </a:cxn>
                    <a:cxn ang="0">
                      <a:pos x="84" y="0"/>
                    </a:cxn>
                    <a:cxn ang="0">
                      <a:pos x="63" y="20"/>
                    </a:cxn>
                    <a:cxn ang="0">
                      <a:pos x="47" y="36"/>
                    </a:cxn>
                    <a:cxn ang="0">
                      <a:pos x="39" y="45"/>
                    </a:cxn>
                    <a:cxn ang="0">
                      <a:pos x="21" y="65"/>
                    </a:cxn>
                    <a:cxn ang="0">
                      <a:pos x="13" y="100"/>
                    </a:cxn>
                    <a:cxn ang="0">
                      <a:pos x="8" y="134"/>
                    </a:cxn>
                    <a:cxn ang="0">
                      <a:pos x="0" y="178"/>
                    </a:cxn>
                    <a:cxn ang="0">
                      <a:pos x="0" y="210"/>
                    </a:cxn>
                    <a:cxn ang="0">
                      <a:pos x="0" y="268"/>
                    </a:cxn>
                    <a:cxn ang="0">
                      <a:pos x="8" y="308"/>
                    </a:cxn>
                    <a:cxn ang="0">
                      <a:pos x="13" y="332"/>
                    </a:cxn>
                    <a:cxn ang="0">
                      <a:pos x="21" y="379"/>
                    </a:cxn>
                    <a:cxn ang="0">
                      <a:pos x="39" y="397"/>
                    </a:cxn>
                    <a:cxn ang="0">
                      <a:pos x="47" y="413"/>
                    </a:cxn>
                    <a:cxn ang="0">
                      <a:pos x="63" y="433"/>
                    </a:cxn>
                    <a:cxn ang="0">
                      <a:pos x="84" y="433"/>
                    </a:cxn>
                    <a:cxn ang="0">
                      <a:pos x="97" y="433"/>
                    </a:cxn>
                    <a:cxn ang="0">
                      <a:pos x="115" y="413"/>
                    </a:cxn>
                    <a:cxn ang="0">
                      <a:pos x="126" y="397"/>
                    </a:cxn>
                    <a:cxn ang="0">
                      <a:pos x="139" y="379"/>
                    </a:cxn>
                    <a:cxn ang="0">
                      <a:pos x="149" y="332"/>
                    </a:cxn>
                    <a:cxn ang="0">
                      <a:pos x="152" y="308"/>
                    </a:cxn>
                    <a:cxn ang="0">
                      <a:pos x="157" y="268"/>
                    </a:cxn>
                    <a:cxn ang="0">
                      <a:pos x="165" y="210"/>
                    </a:cxn>
                  </a:cxnLst>
                  <a:pathLst>
                    <a:path w="39" h="39">
                      <a:moveTo>
                        <a:pt x="39" y="19"/>
                      </a:moveTo>
                      <a:lnTo>
                        <a:pt x="37" y="16"/>
                      </a:lnTo>
                      <a:lnTo>
                        <a:pt x="36" y="12"/>
                      </a:lnTo>
                      <a:lnTo>
                        <a:pt x="35" y="9"/>
                      </a:lnTo>
                      <a:lnTo>
                        <a:pt x="33" y="6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3" y="2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5" y="6"/>
                      </a:ln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3" y="30"/>
                      </a:lnTo>
                      <a:lnTo>
                        <a:pt x="5" y="34"/>
                      </a:lnTo>
                      <a:lnTo>
                        <a:pt x="9" y="36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20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30" y="36"/>
                      </a:lnTo>
                      <a:lnTo>
                        <a:pt x="33" y="34"/>
                      </a:lnTo>
                      <a:lnTo>
                        <a:pt x="35" y="30"/>
                      </a:lnTo>
                      <a:lnTo>
                        <a:pt x="36" y="28"/>
                      </a:lnTo>
                      <a:lnTo>
                        <a:pt x="37" y="24"/>
                      </a:lnTo>
                      <a:lnTo>
                        <a:pt x="39" y="19"/>
                      </a:lnTo>
                    </a:path>
                  </a:pathLst>
                </a:custGeom>
                <a:solidFill>
                  <a:schemeClr val="tx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cxnSp>
            <p:nvCxnSpPr>
              <p:cNvPr id="34885" name="直接连接符 76"/>
              <p:cNvCxnSpPr/>
              <p:nvPr/>
            </p:nvCxnSpPr>
            <p:spPr>
              <a:xfrm>
                <a:off x="4071934" y="3286124"/>
                <a:ext cx="2786082" cy="1588"/>
              </a:xfrm>
              <a:prstGeom prst="line">
                <a:avLst/>
              </a:prstGeom>
              <a:ln w="190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86" name="直接连接符 77"/>
              <p:cNvCxnSpPr/>
              <p:nvPr/>
            </p:nvCxnSpPr>
            <p:spPr>
              <a:xfrm>
                <a:off x="4643438" y="2928934"/>
                <a:ext cx="2214578" cy="1588"/>
              </a:xfrm>
              <a:prstGeom prst="line">
                <a:avLst/>
              </a:prstGeom>
              <a:ln w="190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" name="直接连接符 30"/>
            <p:cNvCxnSpPr/>
            <p:nvPr/>
          </p:nvCxnSpPr>
          <p:spPr>
            <a:xfrm>
              <a:off x="8419" y="6545"/>
              <a:ext cx="468" cy="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直接连接符 6"/>
            <p:cNvCxnSpPr/>
            <p:nvPr/>
          </p:nvCxnSpPr>
          <p:spPr>
            <a:xfrm>
              <a:off x="8404" y="7415"/>
              <a:ext cx="468" cy="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" name="组合 8"/>
          <p:cNvGrpSpPr/>
          <p:nvPr/>
        </p:nvGrpSpPr>
        <p:grpSpPr>
          <a:xfrm>
            <a:off x="121920" y="1083945"/>
            <a:ext cx="4279900" cy="977265"/>
            <a:chOff x="520" y="1673"/>
            <a:chExt cx="6740" cy="1539"/>
          </a:xfrm>
        </p:grpSpPr>
        <p:sp>
          <p:nvSpPr>
            <p:cNvPr id="116741" name="Rectangle 5"/>
            <p:cNvSpPr/>
            <p:nvPr/>
          </p:nvSpPr>
          <p:spPr>
            <a:xfrm>
              <a:off x="520" y="1713"/>
              <a:ext cx="6740" cy="1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反馈复位法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b="1" dirty="0">
                  <a:solidFill>
                    <a:srgbClr val="0000FF"/>
                  </a:solidFill>
                  <a:ea typeface="黑体" panose="02010609060101010101" pitchFamily="2" charset="-122"/>
                  <a:sym typeface="+mn-ea"/>
                </a:rPr>
                <a:t>R</a:t>
              </a:r>
              <a:r>
                <a:rPr lang="en-US" altLang="zh-CN" sz="2800" b="1" baseline="-25000" dirty="0">
                  <a:solidFill>
                    <a:srgbClr val="0000FF"/>
                  </a:solidFill>
                  <a:ea typeface="黑体" panose="02010609060101010101" pitchFamily="2" charset="-122"/>
                  <a:sym typeface="+mn-ea"/>
                </a:rPr>
                <a:t>D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清零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）</a:t>
              </a:r>
              <a:endPara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   </a:t>
              </a:r>
              <a:endPara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842" name="Line 74"/>
            <p:cNvSpPr/>
            <p:nvPr/>
          </p:nvSpPr>
          <p:spPr>
            <a:xfrm flipV="1">
              <a:off x="4488" y="1673"/>
              <a:ext cx="453" cy="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86371" name="Rectangle 3"/>
          <p:cNvSpPr/>
          <p:nvPr/>
        </p:nvSpPr>
        <p:spPr>
          <a:xfrm>
            <a:off x="845185" y="2346802"/>
            <a:ext cx="2836545" cy="460375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个脉冲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110</a:t>
            </a:r>
            <a:r>
              <a:rPr lang="en-US" altLang="zh-CN" sz="2400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409" name="Rectangle 65"/>
          <p:cNvSpPr/>
          <p:nvPr/>
        </p:nvSpPr>
        <p:spPr>
          <a:xfrm>
            <a:off x="1679258" y="1677512"/>
            <a:ext cx="1402080" cy="460375"/>
          </a:xfrm>
          <a:prstGeom prst="rect">
            <a:avLst/>
          </a:prstGeom>
          <a:noFill/>
          <a:ln w="2857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异步清零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  <p:bldP spid="27661" grpId="1"/>
      <p:bldP spid="186371" grpId="0" bldLvl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482600" y="1011555"/>
            <a:ext cx="5116195" cy="478155"/>
            <a:chOff x="760" y="1593"/>
            <a:chExt cx="8057" cy="753"/>
          </a:xfrm>
        </p:grpSpPr>
        <p:sp>
          <p:nvSpPr>
            <p:cNvPr id="117764" name="Rectangle 4"/>
            <p:cNvSpPr/>
            <p:nvPr/>
          </p:nvSpPr>
          <p:spPr>
            <a:xfrm>
              <a:off x="760" y="1593"/>
              <a:ext cx="8057" cy="7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2</a:t>
              </a:r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、反馈置数法</a:t>
              </a:r>
              <a:r>
                <a:rPr lang="en-US" altLang="zh-CN" sz="28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(L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D</a:t>
              </a:r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端置数</a:t>
              </a:r>
              <a:r>
                <a:rPr lang="en-US" altLang="zh-CN" sz="28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)</a:t>
              </a:r>
              <a:endPara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5842" name="Line 74"/>
            <p:cNvSpPr/>
            <p:nvPr/>
          </p:nvSpPr>
          <p:spPr>
            <a:xfrm>
              <a:off x="4728" y="1593"/>
              <a:ext cx="453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34817" name="Rectangle 2"/>
          <p:cNvSpPr/>
          <p:nvPr/>
        </p:nvSpPr>
        <p:spPr>
          <a:xfrm>
            <a:off x="481330" y="301625"/>
            <a:ext cx="603885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74LS161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构成六进制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计数器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5815" y="2799080"/>
            <a:ext cx="6990080" cy="4058920"/>
            <a:chOff x="1269" y="4408"/>
            <a:chExt cx="11008" cy="6392"/>
          </a:xfrm>
        </p:grpSpPr>
        <p:grpSp>
          <p:nvGrpSpPr>
            <p:cNvPr id="8" name="组合 7"/>
            <p:cNvGrpSpPr/>
            <p:nvPr/>
          </p:nvGrpSpPr>
          <p:grpSpPr>
            <a:xfrm>
              <a:off x="1269" y="4408"/>
              <a:ext cx="11009" cy="5897"/>
              <a:chOff x="2588" y="4538"/>
              <a:chExt cx="11009" cy="5897"/>
            </a:xfrm>
          </p:grpSpPr>
          <p:grpSp>
            <p:nvGrpSpPr>
              <p:cNvPr id="6" name="组合 80"/>
              <p:cNvGrpSpPr/>
              <p:nvPr/>
            </p:nvGrpSpPr>
            <p:grpSpPr>
              <a:xfrm>
                <a:off x="2588" y="4538"/>
                <a:ext cx="11009" cy="5897"/>
                <a:chOff x="1676400" y="2562225"/>
                <a:chExt cx="6990472" cy="3744850"/>
              </a:xfrm>
            </p:grpSpPr>
            <p:grpSp>
              <p:nvGrpSpPr>
                <p:cNvPr id="34821" name="Group 7"/>
                <p:cNvGrpSpPr/>
                <p:nvPr/>
              </p:nvGrpSpPr>
              <p:grpSpPr>
                <a:xfrm>
                  <a:off x="1676400" y="2562225"/>
                  <a:ext cx="6990472" cy="3744850"/>
                  <a:chOff x="1272" y="1686"/>
                  <a:chExt cx="3459" cy="1937"/>
                </a:xfrm>
              </p:grpSpPr>
              <p:sp>
                <p:nvSpPr>
                  <p:cNvPr id="34822" name="AutoShape 8"/>
                  <p:cNvSpPr>
                    <a:spLocks noChangeAspect="1" noTextEdit="1"/>
                  </p:cNvSpPr>
                  <p:nvPr/>
                </p:nvSpPr>
                <p:spPr>
                  <a:xfrm>
                    <a:off x="1272" y="1761"/>
                    <a:ext cx="2532" cy="18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23" name="Line 9"/>
                  <p:cNvSpPr/>
                  <p:nvPr/>
                </p:nvSpPr>
                <p:spPr>
                  <a:xfrm>
                    <a:off x="1870" y="1781"/>
                    <a:ext cx="1" cy="439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24" name="Freeform 10"/>
                  <p:cNvSpPr/>
                  <p:nvPr/>
                </p:nvSpPr>
                <p:spPr>
                  <a:xfrm>
                    <a:off x="1515" y="2449"/>
                    <a:ext cx="172" cy="419"/>
                  </a:xfrm>
                  <a:custGeom>
                    <a:avLst/>
                    <a:gdLst/>
                    <a:ahLst/>
                    <a:cxnLst>
                      <a:cxn ang="0">
                        <a:pos x="172" y="0"/>
                      </a:cxn>
                      <a:cxn ang="0">
                        <a:pos x="0" y="0"/>
                      </a:cxn>
                      <a:cxn ang="0">
                        <a:pos x="0" y="419"/>
                      </a:cxn>
                    </a:cxnLst>
                    <a:pathLst>
                      <a:path w="172" h="419">
                        <a:moveTo>
                          <a:pt x="172" y="0"/>
                        </a:moveTo>
                        <a:lnTo>
                          <a:pt x="0" y="0"/>
                        </a:lnTo>
                        <a:lnTo>
                          <a:pt x="0" y="419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25" name="Line 11"/>
                  <p:cNvSpPr/>
                  <p:nvPr/>
                </p:nvSpPr>
                <p:spPr>
                  <a:xfrm>
                    <a:off x="2014" y="3164"/>
                    <a:ext cx="1" cy="420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26" name="Freeform 12"/>
                  <p:cNvSpPr/>
                  <p:nvPr/>
                </p:nvSpPr>
                <p:spPr>
                  <a:xfrm>
                    <a:off x="3481" y="2007"/>
                    <a:ext cx="1250" cy="460"/>
                  </a:xfrm>
                  <a:custGeom>
                    <a:avLst/>
                    <a:gdLst/>
                    <a:ahLst/>
                    <a:cxnLst>
                      <a:cxn ang="0">
                        <a:pos x="9514" y="0"/>
                      </a:cxn>
                      <a:cxn ang="0">
                        <a:pos x="13992" y="0"/>
                      </a:cxn>
                      <a:cxn ang="0">
                        <a:pos x="13992" y="735"/>
                      </a:cxn>
                      <a:cxn ang="0">
                        <a:pos x="0" y="735"/>
                      </a:cxn>
                    </a:cxnLst>
                    <a:pathLst>
                      <a:path w="400" h="821">
                        <a:moveTo>
                          <a:pt x="272" y="0"/>
                        </a:moveTo>
                        <a:lnTo>
                          <a:pt x="400" y="0"/>
                        </a:lnTo>
                        <a:lnTo>
                          <a:pt x="400" y="821"/>
                        </a:lnTo>
                        <a:lnTo>
                          <a:pt x="0" y="821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27" name="Line 13"/>
                  <p:cNvSpPr/>
                  <p:nvPr/>
                </p:nvSpPr>
                <p:spPr>
                  <a:xfrm>
                    <a:off x="2622" y="3165"/>
                    <a:ext cx="1" cy="420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28" name="Line 14"/>
                  <p:cNvSpPr/>
                  <p:nvPr/>
                </p:nvSpPr>
                <p:spPr>
                  <a:xfrm>
                    <a:off x="2927" y="3177"/>
                    <a:ext cx="1" cy="420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29" name="Line 15"/>
                  <p:cNvSpPr/>
                  <p:nvPr/>
                </p:nvSpPr>
                <p:spPr>
                  <a:xfrm>
                    <a:off x="3218" y="3165"/>
                    <a:ext cx="1" cy="420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30" name="Line 16"/>
                  <p:cNvSpPr/>
                  <p:nvPr/>
                </p:nvSpPr>
                <p:spPr>
                  <a:xfrm flipV="1">
                    <a:off x="2710" y="1781"/>
                    <a:ext cx="1" cy="420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31" name="Rectangle 17"/>
                  <p:cNvSpPr/>
                  <p:nvPr/>
                </p:nvSpPr>
                <p:spPr>
                  <a:xfrm>
                    <a:off x="1680" y="2169"/>
                    <a:ext cx="1716" cy="95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anchor="t"/>
                  <a:p>
                    <a:endParaRPr lang="zh-CN" altLang="en-US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32" name="Freeform 18"/>
                  <p:cNvSpPr/>
                  <p:nvPr/>
                </p:nvSpPr>
                <p:spPr>
                  <a:xfrm>
                    <a:off x="1680" y="2169"/>
                    <a:ext cx="1716" cy="1014"/>
                  </a:xfrm>
                  <a:custGeom>
                    <a:avLst/>
                    <a:gdLst/>
                    <a:ahLst/>
                    <a:cxnLst>
                      <a:cxn ang="0">
                        <a:pos x="0" y="1146"/>
                      </a:cxn>
                      <a:cxn ang="0">
                        <a:pos x="1716" y="1146"/>
                      </a:cxn>
                      <a:cxn ang="0">
                        <a:pos x="1716" y="0"/>
                      </a:cxn>
                      <a:cxn ang="0">
                        <a:pos x="0" y="0"/>
                      </a:cxn>
                      <a:cxn ang="0">
                        <a:pos x="0" y="1146"/>
                      </a:cxn>
                      <a:cxn ang="0">
                        <a:pos x="0" y="1146"/>
                      </a:cxn>
                    </a:cxnLst>
                    <a:pathLst>
                      <a:path w="1716" h="954">
                        <a:moveTo>
                          <a:pt x="0" y="954"/>
                        </a:moveTo>
                        <a:lnTo>
                          <a:pt x="1716" y="954"/>
                        </a:lnTo>
                        <a:lnTo>
                          <a:pt x="1716" y="0"/>
                        </a:lnTo>
                        <a:lnTo>
                          <a:pt x="0" y="0"/>
                        </a:lnTo>
                        <a:lnTo>
                          <a:pt x="0" y="954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33" name="Line 19"/>
                  <p:cNvSpPr/>
                  <p:nvPr/>
                </p:nvSpPr>
                <p:spPr>
                  <a:xfrm flipV="1">
                    <a:off x="2151" y="1781"/>
                    <a:ext cx="1" cy="382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34" name="Line 20"/>
                  <p:cNvSpPr/>
                  <p:nvPr/>
                </p:nvSpPr>
                <p:spPr>
                  <a:xfrm flipV="1">
                    <a:off x="2450" y="1781"/>
                    <a:ext cx="1" cy="388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35" name="Line 21"/>
                  <p:cNvSpPr/>
                  <p:nvPr/>
                </p:nvSpPr>
                <p:spPr>
                  <a:xfrm flipV="1">
                    <a:off x="3108" y="1787"/>
                    <a:ext cx="1" cy="382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36" name="Line 22"/>
                  <p:cNvSpPr/>
                  <p:nvPr/>
                </p:nvSpPr>
                <p:spPr>
                  <a:xfrm>
                    <a:off x="2367" y="3159"/>
                    <a:ext cx="1" cy="420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37" name="Line 23"/>
                  <p:cNvSpPr/>
                  <p:nvPr/>
                </p:nvSpPr>
                <p:spPr>
                  <a:xfrm>
                    <a:off x="3464" y="2462"/>
                    <a:ext cx="280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38" name="Rectangle 24"/>
                  <p:cNvSpPr/>
                  <p:nvPr/>
                </p:nvSpPr>
                <p:spPr>
                  <a:xfrm>
                    <a:off x="2118" y="2237"/>
                    <a:ext cx="98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Q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39" name="Rectangle 25"/>
                  <p:cNvSpPr/>
                  <p:nvPr/>
                </p:nvSpPr>
                <p:spPr>
                  <a:xfrm>
                    <a:off x="2198" y="2337"/>
                    <a:ext cx="64" cy="1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40" name="Rectangle 26"/>
                  <p:cNvSpPr/>
                  <p:nvPr/>
                </p:nvSpPr>
                <p:spPr>
                  <a:xfrm>
                    <a:off x="2388" y="2237"/>
                    <a:ext cx="98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Q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41" name="Rectangle 27"/>
                  <p:cNvSpPr/>
                  <p:nvPr/>
                </p:nvSpPr>
                <p:spPr>
                  <a:xfrm>
                    <a:off x="2469" y="2337"/>
                    <a:ext cx="64" cy="1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42" name="Rectangle 28"/>
                  <p:cNvSpPr/>
                  <p:nvPr/>
                </p:nvSpPr>
                <p:spPr>
                  <a:xfrm>
                    <a:off x="2672" y="2243"/>
                    <a:ext cx="98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Q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43" name="Rectangle 29"/>
                  <p:cNvSpPr/>
                  <p:nvPr/>
                </p:nvSpPr>
                <p:spPr>
                  <a:xfrm>
                    <a:off x="2751" y="2345"/>
                    <a:ext cx="64" cy="1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44" name="Rectangle 30"/>
                  <p:cNvSpPr/>
                  <p:nvPr/>
                </p:nvSpPr>
                <p:spPr>
                  <a:xfrm>
                    <a:off x="2950" y="2231"/>
                    <a:ext cx="98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Q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45" name="Rectangle 31"/>
                  <p:cNvSpPr/>
                  <p:nvPr/>
                </p:nvSpPr>
                <p:spPr>
                  <a:xfrm>
                    <a:off x="3032" y="2331"/>
                    <a:ext cx="64" cy="1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0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46" name="Rectangle 32"/>
                  <p:cNvSpPr/>
                  <p:nvPr/>
                </p:nvSpPr>
                <p:spPr>
                  <a:xfrm>
                    <a:off x="3135" y="2361"/>
                    <a:ext cx="136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L</a:t>
                    </a:r>
                    <a:r>
                      <a:rPr lang="en-US" altLang="zh-CN" sz="2000" baseline="-25000" dirty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D</a:t>
                    </a:r>
                    <a:endParaRPr lang="en-US" altLang="zh-CN" sz="2000" baseline="-25000" dirty="0">
                      <a:solidFill>
                        <a:srgbClr val="000000"/>
                      </a:solidFill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48" name="Rectangle 34"/>
                  <p:cNvSpPr/>
                  <p:nvPr/>
                </p:nvSpPr>
                <p:spPr>
                  <a:xfrm>
                    <a:off x="2014" y="2905"/>
                    <a:ext cx="170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CP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49" name="Rectangle 35"/>
                  <p:cNvSpPr/>
                  <p:nvPr/>
                </p:nvSpPr>
                <p:spPr>
                  <a:xfrm>
                    <a:off x="2610" y="2892"/>
                    <a:ext cx="92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D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50" name="Rectangle 36"/>
                  <p:cNvSpPr/>
                  <p:nvPr/>
                </p:nvSpPr>
                <p:spPr>
                  <a:xfrm>
                    <a:off x="2692" y="2994"/>
                    <a:ext cx="64" cy="1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51" name="Rectangle 37"/>
                  <p:cNvSpPr/>
                  <p:nvPr/>
                </p:nvSpPr>
                <p:spPr>
                  <a:xfrm>
                    <a:off x="2300" y="2882"/>
                    <a:ext cx="92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D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52" name="Rectangle 38"/>
                  <p:cNvSpPr/>
                  <p:nvPr/>
                </p:nvSpPr>
                <p:spPr>
                  <a:xfrm>
                    <a:off x="2379" y="2984"/>
                    <a:ext cx="63" cy="1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53" name="Line 39"/>
                  <p:cNvSpPr/>
                  <p:nvPr/>
                </p:nvSpPr>
                <p:spPr>
                  <a:xfrm>
                    <a:off x="1298" y="2868"/>
                    <a:ext cx="382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54" name="Rectangle 40"/>
                  <p:cNvSpPr/>
                  <p:nvPr/>
                </p:nvSpPr>
                <p:spPr>
                  <a:xfrm>
                    <a:off x="2884" y="2892"/>
                    <a:ext cx="92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D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55" name="Rectangle 41"/>
                  <p:cNvSpPr/>
                  <p:nvPr/>
                </p:nvSpPr>
                <p:spPr>
                  <a:xfrm>
                    <a:off x="2965" y="2994"/>
                    <a:ext cx="63" cy="1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56" name="Rectangle 42"/>
                  <p:cNvSpPr/>
                  <p:nvPr/>
                </p:nvSpPr>
                <p:spPr>
                  <a:xfrm>
                    <a:off x="3139" y="2899"/>
                    <a:ext cx="92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D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57" name="Rectangle 43"/>
                  <p:cNvSpPr/>
                  <p:nvPr/>
                </p:nvSpPr>
                <p:spPr>
                  <a:xfrm>
                    <a:off x="3219" y="3000"/>
                    <a:ext cx="63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0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58" name="Rectangle 44"/>
                  <p:cNvSpPr/>
                  <p:nvPr/>
                </p:nvSpPr>
                <p:spPr>
                  <a:xfrm>
                    <a:off x="3141" y="2650"/>
                    <a:ext cx="143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R</a:t>
                    </a:r>
                    <a:r>
                      <a:rPr lang="en-US" altLang="zh-CN" sz="2000" baseline="-25000" dirty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D</a:t>
                    </a:r>
                    <a:endParaRPr lang="en-US" altLang="zh-CN" sz="2000" baseline="-25000" dirty="0">
                      <a:solidFill>
                        <a:srgbClr val="000000"/>
                      </a:solidFill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60" name="Rectangle 46"/>
                  <p:cNvSpPr/>
                  <p:nvPr/>
                </p:nvSpPr>
                <p:spPr>
                  <a:xfrm>
                    <a:off x="1787" y="2489"/>
                    <a:ext cx="71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S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61" name="Rectangle 47"/>
                  <p:cNvSpPr/>
                  <p:nvPr/>
                </p:nvSpPr>
                <p:spPr>
                  <a:xfrm>
                    <a:off x="1868" y="2590"/>
                    <a:ext cx="64" cy="1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62" name="Rectangle 48"/>
                  <p:cNvSpPr/>
                  <p:nvPr/>
                </p:nvSpPr>
                <p:spPr>
                  <a:xfrm>
                    <a:off x="1768" y="2775"/>
                    <a:ext cx="71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S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63" name="Rectangle 49"/>
                  <p:cNvSpPr/>
                  <p:nvPr/>
                </p:nvSpPr>
                <p:spPr>
                  <a:xfrm>
                    <a:off x="1849" y="2876"/>
                    <a:ext cx="63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64" name="Rectangle 50"/>
                  <p:cNvSpPr/>
                  <p:nvPr/>
                </p:nvSpPr>
                <p:spPr>
                  <a:xfrm>
                    <a:off x="1856" y="2243"/>
                    <a:ext cx="92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C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65" name="Rectangle 51"/>
                  <p:cNvSpPr/>
                  <p:nvPr/>
                </p:nvSpPr>
                <p:spPr>
                  <a:xfrm>
                    <a:off x="2310" y="2555"/>
                    <a:ext cx="321" cy="1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74161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66" name="Freeform 52"/>
                  <p:cNvSpPr/>
                  <p:nvPr/>
                </p:nvSpPr>
                <p:spPr>
                  <a:xfrm>
                    <a:off x="3842" y="1686"/>
                    <a:ext cx="452" cy="590"/>
                  </a:xfrm>
                  <a:custGeom>
                    <a:avLst/>
                    <a:gdLst/>
                    <a:ahLst/>
                    <a:cxnLst>
                      <a:cxn ang="0">
                        <a:pos x="0" y="1933"/>
                      </a:cxn>
                      <a:cxn ang="0">
                        <a:pos x="3997" y="1933"/>
                      </a:cxn>
                      <a:cxn ang="0">
                        <a:pos x="3997" y="0"/>
                      </a:cxn>
                      <a:cxn ang="0">
                        <a:pos x="0" y="0"/>
                      </a:cxn>
                      <a:cxn ang="0">
                        <a:pos x="0" y="1933"/>
                      </a:cxn>
                      <a:cxn ang="0">
                        <a:pos x="0" y="1933"/>
                      </a:cxn>
                    </a:cxnLst>
                    <a:pathLst>
                      <a:path w="152" h="326">
                        <a:moveTo>
                          <a:pt x="0" y="326"/>
                        </a:moveTo>
                        <a:lnTo>
                          <a:pt x="152" y="3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326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67" name="Rectangle 55"/>
                  <p:cNvSpPr/>
                  <p:nvPr/>
                </p:nvSpPr>
                <p:spPr>
                  <a:xfrm>
                    <a:off x="3947" y="1847"/>
                    <a:ext cx="224" cy="2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>
                    <a:spAutoFit/>
                  </a:bodyPr>
                  <a:p>
                    <a:r>
                      <a:rPr lang="en-US" altLang="zh-CN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&amp;</a:t>
                    </a:r>
                    <a:endParaRPr lang="en-US" altLang="zh-CN" sz="32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68" name="Rectangle 56"/>
                  <p:cNvSpPr/>
                  <p:nvPr/>
                </p:nvSpPr>
                <p:spPr>
                  <a:xfrm>
                    <a:off x="1287" y="3432"/>
                    <a:ext cx="606" cy="1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zh-CN" alt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a:t>计数脉冲</a:t>
                    </a:r>
                    <a:endParaRPr lang="zh-CN" altLang="en-US" sz="2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34869" name="Rectangle 57"/>
                  <p:cNvSpPr/>
                  <p:nvPr/>
                </p:nvSpPr>
                <p:spPr>
                  <a:xfrm>
                    <a:off x="1290" y="2637"/>
                    <a:ext cx="64" cy="1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r>
                      <a:rPr lang="en-US" altLang="zh-CN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en-US" altLang="zh-C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72" name="Freeform 60"/>
                  <p:cNvSpPr/>
                  <p:nvPr/>
                </p:nvSpPr>
                <p:spPr>
                  <a:xfrm>
                    <a:off x="1506" y="2856"/>
                    <a:ext cx="19" cy="24"/>
                  </a:xfrm>
                  <a:custGeom>
                    <a:avLst/>
                    <a:gdLst/>
                    <a:ahLst/>
                    <a:cxnLst>
                      <a:cxn ang="0">
                        <a:pos x="9" y="24"/>
                      </a:cxn>
                      <a:cxn ang="0">
                        <a:pos x="10" y="24"/>
                      </a:cxn>
                      <a:cxn ang="0">
                        <a:pos x="13" y="23"/>
                      </a:cxn>
                      <a:cxn ang="0">
                        <a:pos x="14" y="23"/>
                      </a:cxn>
                      <a:cxn ang="0">
                        <a:pos x="15" y="22"/>
                      </a:cxn>
                      <a:cxn ang="0">
                        <a:pos x="16" y="19"/>
                      </a:cxn>
                      <a:cxn ang="0">
                        <a:pos x="18" y="18"/>
                      </a:cxn>
                      <a:cxn ang="0">
                        <a:pos x="18" y="16"/>
                      </a:cxn>
                      <a:cxn ang="0">
                        <a:pos x="19" y="15"/>
                      </a:cxn>
                      <a:cxn ang="0">
                        <a:pos x="19" y="15"/>
                      </a:cxn>
                      <a:cxn ang="0">
                        <a:pos x="19" y="15"/>
                      </a:cxn>
                      <a:cxn ang="0">
                        <a:pos x="19" y="10"/>
                      </a:cxn>
                      <a:cxn ang="0">
                        <a:pos x="18" y="8"/>
                      </a:cxn>
                      <a:cxn ang="0">
                        <a:pos x="18" y="6"/>
                      </a:cxn>
                      <a:cxn ang="0">
                        <a:pos x="16" y="4"/>
                      </a:cxn>
                      <a:cxn ang="0">
                        <a:pos x="15" y="3"/>
                      </a:cxn>
                      <a:cxn ang="0">
                        <a:pos x="14" y="2"/>
                      </a:cxn>
                      <a:cxn ang="0">
                        <a:pos x="13" y="2"/>
                      </a:cxn>
                      <a:cxn ang="0">
                        <a:pos x="10" y="0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4" y="2"/>
                      </a:cxn>
                      <a:cxn ang="0">
                        <a:pos x="3" y="2"/>
                      </a:cxn>
                      <a:cxn ang="0">
                        <a:pos x="2" y="3"/>
                      </a:cxn>
                      <a:cxn ang="0">
                        <a:pos x="1" y="4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1" y="19"/>
                      </a:cxn>
                      <a:cxn ang="0">
                        <a:pos x="2" y="22"/>
                      </a:cxn>
                      <a:cxn ang="0">
                        <a:pos x="3" y="23"/>
                      </a:cxn>
                      <a:cxn ang="0">
                        <a:pos x="4" y="23"/>
                      </a:cxn>
                      <a:cxn ang="0">
                        <a:pos x="7" y="24"/>
                      </a:cxn>
                      <a:cxn ang="0">
                        <a:pos x="9" y="24"/>
                      </a:cxn>
                      <a:cxn ang="0">
                        <a:pos x="9" y="24"/>
                      </a:cxn>
                      <a:cxn ang="0">
                        <a:pos x="9" y="24"/>
                      </a:cxn>
                      <a:cxn ang="0">
                        <a:pos x="9" y="24"/>
                      </a:cxn>
                      <a:cxn ang="0">
                        <a:pos x="9" y="24"/>
                      </a:cxn>
                    </a:cxnLst>
                    <a:pathLst>
                      <a:path w="19" h="24">
                        <a:moveTo>
                          <a:pt x="9" y="24"/>
                        </a:moveTo>
                        <a:lnTo>
                          <a:pt x="10" y="24"/>
                        </a:lnTo>
                        <a:lnTo>
                          <a:pt x="13" y="23"/>
                        </a:lnTo>
                        <a:lnTo>
                          <a:pt x="14" y="23"/>
                        </a:lnTo>
                        <a:lnTo>
                          <a:pt x="15" y="22"/>
                        </a:lnTo>
                        <a:lnTo>
                          <a:pt x="16" y="19"/>
                        </a:lnTo>
                        <a:lnTo>
                          <a:pt x="18" y="18"/>
                        </a:lnTo>
                        <a:lnTo>
                          <a:pt x="18" y="16"/>
                        </a:lnTo>
                        <a:lnTo>
                          <a:pt x="19" y="15"/>
                        </a:lnTo>
                        <a:lnTo>
                          <a:pt x="19" y="10"/>
                        </a:lnTo>
                        <a:lnTo>
                          <a:pt x="18" y="8"/>
                        </a:lnTo>
                        <a:lnTo>
                          <a:pt x="18" y="6"/>
                        </a:lnTo>
                        <a:lnTo>
                          <a:pt x="16" y="4"/>
                        </a:lnTo>
                        <a:lnTo>
                          <a:pt x="15" y="3"/>
                        </a:lnTo>
                        <a:lnTo>
                          <a:pt x="14" y="2"/>
                        </a:lnTo>
                        <a:lnTo>
                          <a:pt x="13" y="2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1" y="19"/>
                        </a:lnTo>
                        <a:lnTo>
                          <a:pt x="2" y="22"/>
                        </a:lnTo>
                        <a:lnTo>
                          <a:pt x="3" y="23"/>
                        </a:lnTo>
                        <a:lnTo>
                          <a:pt x="4" y="23"/>
                        </a:lnTo>
                        <a:lnTo>
                          <a:pt x="7" y="24"/>
                        </a:lnTo>
                        <a:lnTo>
                          <a:pt x="9" y="24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73" name="Freeform 61"/>
                  <p:cNvSpPr/>
                  <p:nvPr/>
                </p:nvSpPr>
                <p:spPr>
                  <a:xfrm>
                    <a:off x="1506" y="2856"/>
                    <a:ext cx="19" cy="24"/>
                  </a:xfrm>
                  <a:custGeom>
                    <a:avLst/>
                    <a:gdLst/>
                    <a:ahLst/>
                    <a:cxnLst>
                      <a:cxn ang="0">
                        <a:pos x="9" y="24"/>
                      </a:cxn>
                      <a:cxn ang="0">
                        <a:pos x="10" y="24"/>
                      </a:cxn>
                      <a:cxn ang="0">
                        <a:pos x="13" y="23"/>
                      </a:cxn>
                      <a:cxn ang="0">
                        <a:pos x="14" y="23"/>
                      </a:cxn>
                      <a:cxn ang="0">
                        <a:pos x="15" y="22"/>
                      </a:cxn>
                      <a:cxn ang="0">
                        <a:pos x="16" y="19"/>
                      </a:cxn>
                      <a:cxn ang="0">
                        <a:pos x="18" y="18"/>
                      </a:cxn>
                      <a:cxn ang="0">
                        <a:pos x="18" y="16"/>
                      </a:cxn>
                      <a:cxn ang="0">
                        <a:pos x="19" y="15"/>
                      </a:cxn>
                      <a:cxn ang="0">
                        <a:pos x="19" y="15"/>
                      </a:cxn>
                      <a:cxn ang="0">
                        <a:pos x="19" y="15"/>
                      </a:cxn>
                      <a:cxn ang="0">
                        <a:pos x="19" y="10"/>
                      </a:cxn>
                      <a:cxn ang="0">
                        <a:pos x="18" y="8"/>
                      </a:cxn>
                      <a:cxn ang="0">
                        <a:pos x="18" y="6"/>
                      </a:cxn>
                      <a:cxn ang="0">
                        <a:pos x="16" y="4"/>
                      </a:cxn>
                      <a:cxn ang="0">
                        <a:pos x="15" y="3"/>
                      </a:cxn>
                      <a:cxn ang="0">
                        <a:pos x="14" y="2"/>
                      </a:cxn>
                      <a:cxn ang="0">
                        <a:pos x="13" y="2"/>
                      </a:cxn>
                      <a:cxn ang="0">
                        <a:pos x="10" y="0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4" y="2"/>
                      </a:cxn>
                      <a:cxn ang="0">
                        <a:pos x="3" y="2"/>
                      </a:cxn>
                      <a:cxn ang="0">
                        <a:pos x="2" y="3"/>
                      </a:cxn>
                      <a:cxn ang="0">
                        <a:pos x="1" y="4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1" y="19"/>
                      </a:cxn>
                      <a:cxn ang="0">
                        <a:pos x="2" y="22"/>
                      </a:cxn>
                      <a:cxn ang="0">
                        <a:pos x="3" y="23"/>
                      </a:cxn>
                      <a:cxn ang="0">
                        <a:pos x="4" y="23"/>
                      </a:cxn>
                      <a:cxn ang="0">
                        <a:pos x="7" y="24"/>
                      </a:cxn>
                      <a:cxn ang="0">
                        <a:pos x="9" y="24"/>
                      </a:cxn>
                      <a:cxn ang="0">
                        <a:pos x="9" y="24"/>
                      </a:cxn>
                    </a:cxnLst>
                    <a:pathLst>
                      <a:path w="19" h="24">
                        <a:moveTo>
                          <a:pt x="9" y="24"/>
                        </a:moveTo>
                        <a:lnTo>
                          <a:pt x="10" y="24"/>
                        </a:lnTo>
                        <a:lnTo>
                          <a:pt x="13" y="23"/>
                        </a:lnTo>
                        <a:lnTo>
                          <a:pt x="14" y="23"/>
                        </a:lnTo>
                        <a:lnTo>
                          <a:pt x="15" y="22"/>
                        </a:lnTo>
                        <a:lnTo>
                          <a:pt x="16" y="19"/>
                        </a:lnTo>
                        <a:lnTo>
                          <a:pt x="18" y="18"/>
                        </a:lnTo>
                        <a:lnTo>
                          <a:pt x="18" y="16"/>
                        </a:lnTo>
                        <a:lnTo>
                          <a:pt x="19" y="15"/>
                        </a:lnTo>
                        <a:lnTo>
                          <a:pt x="19" y="10"/>
                        </a:lnTo>
                        <a:lnTo>
                          <a:pt x="18" y="8"/>
                        </a:lnTo>
                        <a:lnTo>
                          <a:pt x="18" y="6"/>
                        </a:lnTo>
                        <a:lnTo>
                          <a:pt x="16" y="4"/>
                        </a:lnTo>
                        <a:lnTo>
                          <a:pt x="15" y="3"/>
                        </a:lnTo>
                        <a:lnTo>
                          <a:pt x="14" y="2"/>
                        </a:lnTo>
                        <a:lnTo>
                          <a:pt x="13" y="2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1" y="19"/>
                        </a:lnTo>
                        <a:lnTo>
                          <a:pt x="2" y="22"/>
                        </a:lnTo>
                        <a:lnTo>
                          <a:pt x="3" y="23"/>
                        </a:lnTo>
                        <a:lnTo>
                          <a:pt x="4" y="23"/>
                        </a:lnTo>
                        <a:lnTo>
                          <a:pt x="7" y="24"/>
                        </a:lnTo>
                        <a:lnTo>
                          <a:pt x="9" y="24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74" name="Freeform 62"/>
                  <p:cNvSpPr/>
                  <p:nvPr/>
                </p:nvSpPr>
                <p:spPr>
                  <a:xfrm>
                    <a:off x="2440" y="2055"/>
                    <a:ext cx="19" cy="24"/>
                  </a:xfrm>
                  <a:custGeom>
                    <a:avLst/>
                    <a:gdLst/>
                    <a:ahLst/>
                    <a:cxnLst>
                      <a:cxn ang="0">
                        <a:pos x="10" y="24"/>
                      </a:cxn>
                      <a:cxn ang="0">
                        <a:pos x="11" y="24"/>
                      </a:cxn>
                      <a:cxn ang="0">
                        <a:pos x="13" y="23"/>
                      </a:cxn>
                      <a:cxn ang="0">
                        <a:pos x="15" y="23"/>
                      </a:cxn>
                      <a:cxn ang="0">
                        <a:pos x="16" y="22"/>
                      </a:cxn>
                      <a:cxn ang="0">
                        <a:pos x="17" y="19"/>
                      </a:cxn>
                      <a:cxn ang="0">
                        <a:pos x="18" y="18"/>
                      </a:cxn>
                      <a:cxn ang="0">
                        <a:pos x="18" y="16"/>
                      </a:cxn>
                      <a:cxn ang="0">
                        <a:pos x="19" y="15"/>
                      </a:cxn>
                      <a:cxn ang="0">
                        <a:pos x="19" y="15"/>
                      </a:cxn>
                      <a:cxn ang="0">
                        <a:pos x="19" y="15"/>
                      </a:cxn>
                      <a:cxn ang="0">
                        <a:pos x="19" y="10"/>
                      </a:cxn>
                      <a:cxn ang="0">
                        <a:pos x="18" y="7"/>
                      </a:cxn>
                      <a:cxn ang="0">
                        <a:pos x="18" y="6"/>
                      </a:cxn>
                      <a:cxn ang="0">
                        <a:pos x="17" y="4"/>
                      </a:cxn>
                      <a:cxn ang="0">
                        <a:pos x="16" y="3"/>
                      </a:cxn>
                      <a:cxn ang="0">
                        <a:pos x="15" y="1"/>
                      </a:cxn>
                      <a:cxn ang="0">
                        <a:pos x="13" y="1"/>
                      </a:cxn>
                      <a:cxn ang="0">
                        <a:pos x="11" y="0"/>
                      </a:cxn>
                      <a:cxn ang="0">
                        <a:pos x="10" y="0"/>
                      </a:cxn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4" y="1"/>
                      </a:cxn>
                      <a:cxn ang="0">
                        <a:pos x="3" y="3"/>
                      </a:cxn>
                      <a:cxn ang="0">
                        <a:pos x="1" y="4"/>
                      </a:cxn>
                      <a:cxn ang="0">
                        <a:pos x="0" y="6"/>
                      </a:cxn>
                      <a:cxn ang="0">
                        <a:pos x="0" y="7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1" y="19"/>
                      </a:cxn>
                      <a:cxn ang="0">
                        <a:pos x="3" y="22"/>
                      </a:cxn>
                      <a:cxn ang="0">
                        <a:pos x="4" y="23"/>
                      </a:cxn>
                      <a:cxn ang="0">
                        <a:pos x="5" y="23"/>
                      </a:cxn>
                      <a:cxn ang="0">
                        <a:pos x="7" y="24"/>
                      </a:cxn>
                      <a:cxn ang="0">
                        <a:pos x="10" y="24"/>
                      </a:cxn>
                      <a:cxn ang="0">
                        <a:pos x="10" y="24"/>
                      </a:cxn>
                      <a:cxn ang="0">
                        <a:pos x="10" y="24"/>
                      </a:cxn>
                      <a:cxn ang="0">
                        <a:pos x="10" y="24"/>
                      </a:cxn>
                      <a:cxn ang="0">
                        <a:pos x="10" y="24"/>
                      </a:cxn>
                    </a:cxnLst>
                    <a:pathLst>
                      <a:path w="19" h="24">
                        <a:moveTo>
                          <a:pt x="10" y="24"/>
                        </a:moveTo>
                        <a:lnTo>
                          <a:pt x="11" y="24"/>
                        </a:lnTo>
                        <a:lnTo>
                          <a:pt x="13" y="23"/>
                        </a:lnTo>
                        <a:lnTo>
                          <a:pt x="15" y="23"/>
                        </a:lnTo>
                        <a:lnTo>
                          <a:pt x="16" y="22"/>
                        </a:lnTo>
                        <a:lnTo>
                          <a:pt x="17" y="19"/>
                        </a:lnTo>
                        <a:lnTo>
                          <a:pt x="18" y="18"/>
                        </a:lnTo>
                        <a:lnTo>
                          <a:pt x="18" y="16"/>
                        </a:lnTo>
                        <a:lnTo>
                          <a:pt x="19" y="15"/>
                        </a:lnTo>
                        <a:lnTo>
                          <a:pt x="19" y="10"/>
                        </a:lnTo>
                        <a:lnTo>
                          <a:pt x="18" y="7"/>
                        </a:lnTo>
                        <a:lnTo>
                          <a:pt x="18" y="6"/>
                        </a:lnTo>
                        <a:lnTo>
                          <a:pt x="17" y="4"/>
                        </a:lnTo>
                        <a:lnTo>
                          <a:pt x="16" y="3"/>
                        </a:lnTo>
                        <a:lnTo>
                          <a:pt x="15" y="1"/>
                        </a:lnTo>
                        <a:lnTo>
                          <a:pt x="13" y="1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3" y="3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1" y="19"/>
                        </a:lnTo>
                        <a:lnTo>
                          <a:pt x="3" y="22"/>
                        </a:lnTo>
                        <a:lnTo>
                          <a:pt x="4" y="23"/>
                        </a:lnTo>
                        <a:lnTo>
                          <a:pt x="5" y="23"/>
                        </a:lnTo>
                        <a:lnTo>
                          <a:pt x="7" y="24"/>
                        </a:lnTo>
                        <a:lnTo>
                          <a:pt x="10" y="24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75" name="Freeform 63"/>
                  <p:cNvSpPr/>
                  <p:nvPr/>
                </p:nvSpPr>
                <p:spPr>
                  <a:xfrm>
                    <a:off x="2440" y="2055"/>
                    <a:ext cx="19" cy="24"/>
                  </a:xfrm>
                  <a:custGeom>
                    <a:avLst/>
                    <a:gdLst/>
                    <a:ahLst/>
                    <a:cxnLst>
                      <a:cxn ang="0">
                        <a:pos x="10" y="24"/>
                      </a:cxn>
                      <a:cxn ang="0">
                        <a:pos x="11" y="24"/>
                      </a:cxn>
                      <a:cxn ang="0">
                        <a:pos x="13" y="23"/>
                      </a:cxn>
                      <a:cxn ang="0">
                        <a:pos x="15" y="23"/>
                      </a:cxn>
                      <a:cxn ang="0">
                        <a:pos x="16" y="22"/>
                      </a:cxn>
                      <a:cxn ang="0">
                        <a:pos x="17" y="19"/>
                      </a:cxn>
                      <a:cxn ang="0">
                        <a:pos x="18" y="18"/>
                      </a:cxn>
                      <a:cxn ang="0">
                        <a:pos x="18" y="16"/>
                      </a:cxn>
                      <a:cxn ang="0">
                        <a:pos x="19" y="15"/>
                      </a:cxn>
                      <a:cxn ang="0">
                        <a:pos x="19" y="15"/>
                      </a:cxn>
                      <a:cxn ang="0">
                        <a:pos x="19" y="15"/>
                      </a:cxn>
                      <a:cxn ang="0">
                        <a:pos x="19" y="10"/>
                      </a:cxn>
                      <a:cxn ang="0">
                        <a:pos x="18" y="7"/>
                      </a:cxn>
                      <a:cxn ang="0">
                        <a:pos x="18" y="6"/>
                      </a:cxn>
                      <a:cxn ang="0">
                        <a:pos x="17" y="4"/>
                      </a:cxn>
                      <a:cxn ang="0">
                        <a:pos x="16" y="3"/>
                      </a:cxn>
                      <a:cxn ang="0">
                        <a:pos x="15" y="1"/>
                      </a:cxn>
                      <a:cxn ang="0">
                        <a:pos x="13" y="1"/>
                      </a:cxn>
                      <a:cxn ang="0">
                        <a:pos x="11" y="0"/>
                      </a:cxn>
                      <a:cxn ang="0">
                        <a:pos x="10" y="0"/>
                      </a:cxn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4" y="1"/>
                      </a:cxn>
                      <a:cxn ang="0">
                        <a:pos x="3" y="3"/>
                      </a:cxn>
                      <a:cxn ang="0">
                        <a:pos x="1" y="4"/>
                      </a:cxn>
                      <a:cxn ang="0">
                        <a:pos x="0" y="6"/>
                      </a:cxn>
                      <a:cxn ang="0">
                        <a:pos x="0" y="7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1" y="19"/>
                      </a:cxn>
                      <a:cxn ang="0">
                        <a:pos x="3" y="22"/>
                      </a:cxn>
                      <a:cxn ang="0">
                        <a:pos x="4" y="23"/>
                      </a:cxn>
                      <a:cxn ang="0">
                        <a:pos x="5" y="23"/>
                      </a:cxn>
                      <a:cxn ang="0">
                        <a:pos x="7" y="24"/>
                      </a:cxn>
                      <a:cxn ang="0">
                        <a:pos x="10" y="24"/>
                      </a:cxn>
                      <a:cxn ang="0">
                        <a:pos x="10" y="24"/>
                      </a:cxn>
                    </a:cxnLst>
                    <a:pathLst>
                      <a:path w="19" h="24">
                        <a:moveTo>
                          <a:pt x="10" y="24"/>
                        </a:moveTo>
                        <a:lnTo>
                          <a:pt x="11" y="24"/>
                        </a:lnTo>
                        <a:lnTo>
                          <a:pt x="13" y="23"/>
                        </a:lnTo>
                        <a:lnTo>
                          <a:pt x="15" y="23"/>
                        </a:lnTo>
                        <a:lnTo>
                          <a:pt x="16" y="22"/>
                        </a:lnTo>
                        <a:lnTo>
                          <a:pt x="17" y="19"/>
                        </a:lnTo>
                        <a:lnTo>
                          <a:pt x="18" y="18"/>
                        </a:lnTo>
                        <a:lnTo>
                          <a:pt x="18" y="16"/>
                        </a:lnTo>
                        <a:lnTo>
                          <a:pt x="19" y="15"/>
                        </a:lnTo>
                        <a:lnTo>
                          <a:pt x="19" y="10"/>
                        </a:lnTo>
                        <a:lnTo>
                          <a:pt x="18" y="7"/>
                        </a:lnTo>
                        <a:lnTo>
                          <a:pt x="18" y="6"/>
                        </a:lnTo>
                        <a:lnTo>
                          <a:pt x="17" y="4"/>
                        </a:lnTo>
                        <a:lnTo>
                          <a:pt x="16" y="3"/>
                        </a:lnTo>
                        <a:lnTo>
                          <a:pt x="15" y="1"/>
                        </a:lnTo>
                        <a:lnTo>
                          <a:pt x="13" y="1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3" y="3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1" y="19"/>
                        </a:lnTo>
                        <a:lnTo>
                          <a:pt x="3" y="22"/>
                        </a:lnTo>
                        <a:lnTo>
                          <a:pt x="4" y="23"/>
                        </a:lnTo>
                        <a:lnTo>
                          <a:pt x="5" y="23"/>
                        </a:lnTo>
                        <a:lnTo>
                          <a:pt x="7" y="24"/>
                        </a:lnTo>
                        <a:lnTo>
                          <a:pt x="10" y="24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76" name="Freeform 64"/>
                  <p:cNvSpPr/>
                  <p:nvPr/>
                </p:nvSpPr>
                <p:spPr>
                  <a:xfrm>
                    <a:off x="4498" y="2072"/>
                    <a:ext cx="39" cy="39"/>
                  </a:xfrm>
                  <a:custGeom>
                    <a:avLst/>
                    <a:gdLst/>
                    <a:ahLst/>
                    <a:cxnLst>
                      <a:cxn ang="0">
                        <a:pos x="39" y="19"/>
                      </a:cxn>
                      <a:cxn ang="0">
                        <a:pos x="37" y="16"/>
                      </a:cxn>
                      <a:cxn ang="0">
                        <a:pos x="36" y="12"/>
                      </a:cxn>
                      <a:cxn ang="0">
                        <a:pos x="35" y="9"/>
                      </a:cxn>
                      <a:cxn ang="0">
                        <a:pos x="33" y="6"/>
                      </a:cxn>
                      <a:cxn ang="0">
                        <a:pos x="30" y="4"/>
                      </a:cxn>
                      <a:cxn ang="0">
                        <a:pos x="27" y="3"/>
                      </a:cxn>
                      <a:cxn ang="0">
                        <a:pos x="23" y="2"/>
                      </a:cxn>
                      <a:cxn ang="0">
                        <a:pos x="20" y="0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9" y="4"/>
                      </a:cxn>
                      <a:cxn ang="0">
                        <a:pos x="5" y="6"/>
                      </a:cxn>
                      <a:cxn ang="0">
                        <a:pos x="3" y="9"/>
                      </a:cxn>
                      <a:cxn ang="0">
                        <a:pos x="2" y="12"/>
                      </a:cxn>
                      <a:cxn ang="0">
                        <a:pos x="0" y="16"/>
                      </a:cxn>
                      <a:cxn ang="0">
                        <a:pos x="0" y="19"/>
                      </a:cxn>
                      <a:cxn ang="0">
                        <a:pos x="0" y="24"/>
                      </a:cxn>
                      <a:cxn ang="0">
                        <a:pos x="2" y="28"/>
                      </a:cxn>
                      <a:cxn ang="0">
                        <a:pos x="3" y="30"/>
                      </a:cxn>
                      <a:cxn ang="0">
                        <a:pos x="5" y="34"/>
                      </a:cxn>
                      <a:cxn ang="0">
                        <a:pos x="9" y="36"/>
                      </a:cxn>
                      <a:cxn ang="0">
                        <a:pos x="11" y="37"/>
                      </a:cxn>
                      <a:cxn ang="0">
                        <a:pos x="15" y="39"/>
                      </a:cxn>
                      <a:cxn ang="0">
                        <a:pos x="20" y="39"/>
                      </a:cxn>
                      <a:cxn ang="0">
                        <a:pos x="23" y="39"/>
                      </a:cxn>
                      <a:cxn ang="0">
                        <a:pos x="27" y="37"/>
                      </a:cxn>
                      <a:cxn ang="0">
                        <a:pos x="30" y="36"/>
                      </a:cxn>
                      <a:cxn ang="0">
                        <a:pos x="33" y="34"/>
                      </a:cxn>
                      <a:cxn ang="0">
                        <a:pos x="35" y="30"/>
                      </a:cxn>
                      <a:cxn ang="0">
                        <a:pos x="36" y="28"/>
                      </a:cxn>
                      <a:cxn ang="0">
                        <a:pos x="37" y="24"/>
                      </a:cxn>
                      <a:cxn ang="0">
                        <a:pos x="39" y="19"/>
                      </a:cxn>
                      <a:cxn ang="0">
                        <a:pos x="39" y="19"/>
                      </a:cxn>
                      <a:cxn ang="0">
                        <a:pos x="39" y="19"/>
                      </a:cxn>
                    </a:cxnLst>
                    <a:pathLst>
                      <a:path w="39" h="39">
                        <a:moveTo>
                          <a:pt x="39" y="19"/>
                        </a:moveTo>
                        <a:lnTo>
                          <a:pt x="37" y="16"/>
                        </a:lnTo>
                        <a:lnTo>
                          <a:pt x="36" y="12"/>
                        </a:lnTo>
                        <a:lnTo>
                          <a:pt x="35" y="9"/>
                        </a:lnTo>
                        <a:lnTo>
                          <a:pt x="33" y="6"/>
                        </a:lnTo>
                        <a:lnTo>
                          <a:pt x="30" y="4"/>
                        </a:lnTo>
                        <a:lnTo>
                          <a:pt x="27" y="3"/>
                        </a:lnTo>
                        <a:lnTo>
                          <a:pt x="23" y="2"/>
                        </a:lnTo>
                        <a:lnTo>
                          <a:pt x="20" y="0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9" y="4"/>
                        </a:lnTo>
                        <a:lnTo>
                          <a:pt x="5" y="6"/>
                        </a:lnTo>
                        <a:lnTo>
                          <a:pt x="3" y="9"/>
                        </a:lnTo>
                        <a:lnTo>
                          <a:pt x="2" y="12"/>
                        </a:lnTo>
                        <a:lnTo>
                          <a:pt x="0" y="16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2" y="28"/>
                        </a:lnTo>
                        <a:lnTo>
                          <a:pt x="3" y="30"/>
                        </a:lnTo>
                        <a:lnTo>
                          <a:pt x="5" y="34"/>
                        </a:lnTo>
                        <a:lnTo>
                          <a:pt x="9" y="36"/>
                        </a:lnTo>
                        <a:lnTo>
                          <a:pt x="11" y="37"/>
                        </a:lnTo>
                        <a:lnTo>
                          <a:pt x="15" y="39"/>
                        </a:lnTo>
                        <a:lnTo>
                          <a:pt x="20" y="39"/>
                        </a:lnTo>
                        <a:lnTo>
                          <a:pt x="23" y="39"/>
                        </a:lnTo>
                        <a:lnTo>
                          <a:pt x="27" y="37"/>
                        </a:lnTo>
                        <a:lnTo>
                          <a:pt x="30" y="36"/>
                        </a:lnTo>
                        <a:lnTo>
                          <a:pt x="33" y="34"/>
                        </a:lnTo>
                        <a:lnTo>
                          <a:pt x="35" y="30"/>
                        </a:lnTo>
                        <a:lnTo>
                          <a:pt x="36" y="28"/>
                        </a:lnTo>
                        <a:lnTo>
                          <a:pt x="37" y="24"/>
                        </a:lnTo>
                        <a:lnTo>
                          <a:pt x="39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77" name="Freeform 65"/>
                  <p:cNvSpPr/>
                  <p:nvPr/>
                </p:nvSpPr>
                <p:spPr>
                  <a:xfrm>
                    <a:off x="4282" y="1982"/>
                    <a:ext cx="74" cy="81"/>
                  </a:xfrm>
                  <a:custGeom>
                    <a:avLst/>
                    <a:gdLst/>
                    <a:ahLst/>
                    <a:cxnLst>
                      <a:cxn ang="0">
                        <a:pos x="165" y="210"/>
                      </a:cxn>
                      <a:cxn ang="0">
                        <a:pos x="157" y="178"/>
                      </a:cxn>
                      <a:cxn ang="0">
                        <a:pos x="152" y="134"/>
                      </a:cxn>
                      <a:cxn ang="0">
                        <a:pos x="149" y="100"/>
                      </a:cxn>
                      <a:cxn ang="0">
                        <a:pos x="139" y="65"/>
                      </a:cxn>
                      <a:cxn ang="0">
                        <a:pos x="126" y="45"/>
                      </a:cxn>
                      <a:cxn ang="0">
                        <a:pos x="115" y="36"/>
                      </a:cxn>
                      <a:cxn ang="0">
                        <a:pos x="97" y="20"/>
                      </a:cxn>
                      <a:cxn ang="0">
                        <a:pos x="84" y="0"/>
                      </a:cxn>
                      <a:cxn ang="0">
                        <a:pos x="63" y="20"/>
                      </a:cxn>
                      <a:cxn ang="0">
                        <a:pos x="47" y="36"/>
                      </a:cxn>
                      <a:cxn ang="0">
                        <a:pos x="39" y="45"/>
                      </a:cxn>
                      <a:cxn ang="0">
                        <a:pos x="21" y="65"/>
                      </a:cxn>
                      <a:cxn ang="0">
                        <a:pos x="13" y="100"/>
                      </a:cxn>
                      <a:cxn ang="0">
                        <a:pos x="8" y="134"/>
                      </a:cxn>
                      <a:cxn ang="0">
                        <a:pos x="0" y="178"/>
                      </a:cxn>
                      <a:cxn ang="0">
                        <a:pos x="0" y="210"/>
                      </a:cxn>
                      <a:cxn ang="0">
                        <a:pos x="0" y="268"/>
                      </a:cxn>
                      <a:cxn ang="0">
                        <a:pos x="8" y="308"/>
                      </a:cxn>
                      <a:cxn ang="0">
                        <a:pos x="13" y="332"/>
                      </a:cxn>
                      <a:cxn ang="0">
                        <a:pos x="21" y="379"/>
                      </a:cxn>
                      <a:cxn ang="0">
                        <a:pos x="39" y="397"/>
                      </a:cxn>
                      <a:cxn ang="0">
                        <a:pos x="47" y="413"/>
                      </a:cxn>
                      <a:cxn ang="0">
                        <a:pos x="63" y="433"/>
                      </a:cxn>
                      <a:cxn ang="0">
                        <a:pos x="84" y="433"/>
                      </a:cxn>
                      <a:cxn ang="0">
                        <a:pos x="97" y="433"/>
                      </a:cxn>
                      <a:cxn ang="0">
                        <a:pos x="115" y="413"/>
                      </a:cxn>
                      <a:cxn ang="0">
                        <a:pos x="126" y="397"/>
                      </a:cxn>
                      <a:cxn ang="0">
                        <a:pos x="139" y="379"/>
                      </a:cxn>
                      <a:cxn ang="0">
                        <a:pos x="149" y="332"/>
                      </a:cxn>
                      <a:cxn ang="0">
                        <a:pos x="152" y="308"/>
                      </a:cxn>
                      <a:cxn ang="0">
                        <a:pos x="157" y="268"/>
                      </a:cxn>
                      <a:cxn ang="0">
                        <a:pos x="165" y="210"/>
                      </a:cxn>
                    </a:cxnLst>
                    <a:pathLst>
                      <a:path w="39" h="39">
                        <a:moveTo>
                          <a:pt x="39" y="19"/>
                        </a:moveTo>
                        <a:lnTo>
                          <a:pt x="37" y="16"/>
                        </a:lnTo>
                        <a:lnTo>
                          <a:pt x="36" y="12"/>
                        </a:lnTo>
                        <a:lnTo>
                          <a:pt x="35" y="9"/>
                        </a:lnTo>
                        <a:lnTo>
                          <a:pt x="33" y="6"/>
                        </a:lnTo>
                        <a:lnTo>
                          <a:pt x="30" y="4"/>
                        </a:lnTo>
                        <a:lnTo>
                          <a:pt x="27" y="3"/>
                        </a:lnTo>
                        <a:lnTo>
                          <a:pt x="23" y="2"/>
                        </a:lnTo>
                        <a:lnTo>
                          <a:pt x="20" y="0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9" y="4"/>
                        </a:lnTo>
                        <a:lnTo>
                          <a:pt x="5" y="6"/>
                        </a:lnTo>
                        <a:lnTo>
                          <a:pt x="3" y="9"/>
                        </a:lnTo>
                        <a:lnTo>
                          <a:pt x="2" y="12"/>
                        </a:lnTo>
                        <a:lnTo>
                          <a:pt x="0" y="16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2" y="28"/>
                        </a:lnTo>
                        <a:lnTo>
                          <a:pt x="3" y="30"/>
                        </a:lnTo>
                        <a:lnTo>
                          <a:pt x="5" y="34"/>
                        </a:lnTo>
                        <a:lnTo>
                          <a:pt x="9" y="36"/>
                        </a:lnTo>
                        <a:lnTo>
                          <a:pt x="11" y="37"/>
                        </a:lnTo>
                        <a:lnTo>
                          <a:pt x="15" y="39"/>
                        </a:lnTo>
                        <a:lnTo>
                          <a:pt x="20" y="39"/>
                        </a:lnTo>
                        <a:lnTo>
                          <a:pt x="23" y="39"/>
                        </a:lnTo>
                        <a:lnTo>
                          <a:pt x="27" y="37"/>
                        </a:lnTo>
                        <a:lnTo>
                          <a:pt x="30" y="36"/>
                        </a:lnTo>
                        <a:lnTo>
                          <a:pt x="33" y="34"/>
                        </a:lnTo>
                        <a:lnTo>
                          <a:pt x="35" y="30"/>
                        </a:lnTo>
                        <a:lnTo>
                          <a:pt x="36" y="28"/>
                        </a:lnTo>
                        <a:lnTo>
                          <a:pt x="37" y="24"/>
                        </a:lnTo>
                        <a:lnTo>
                          <a:pt x="39" y="19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78" name="Freeform 66"/>
                  <p:cNvSpPr/>
                  <p:nvPr/>
                </p:nvSpPr>
                <p:spPr>
                  <a:xfrm>
                    <a:off x="3396" y="2773"/>
                    <a:ext cx="38" cy="38"/>
                  </a:xfrm>
                  <a:custGeom>
                    <a:avLst/>
                    <a:gdLst/>
                    <a:ahLst/>
                    <a:cxnLst>
                      <a:cxn ang="0">
                        <a:pos x="38" y="19"/>
                      </a:cxn>
                      <a:cxn ang="0">
                        <a:pos x="38" y="15"/>
                      </a:cxn>
                      <a:cxn ang="0">
                        <a:pos x="37" y="12"/>
                      </a:cxn>
                      <a:cxn ang="0">
                        <a:pos x="36" y="8"/>
                      </a:cxn>
                      <a:cxn ang="0">
                        <a:pos x="34" y="6"/>
                      </a:cxn>
                      <a:cxn ang="0">
                        <a:pos x="30" y="3"/>
                      </a:cxn>
                      <a:cxn ang="0">
                        <a:pos x="28" y="2"/>
                      </a:cxn>
                      <a:cxn ang="0">
                        <a:pos x="24" y="1"/>
                      </a:cxn>
                      <a:cxn ang="0">
                        <a:pos x="19" y="0"/>
                      </a:cxn>
                      <a:cxn ang="0">
                        <a:pos x="16" y="1"/>
                      </a:cxn>
                      <a:cxn ang="0">
                        <a:pos x="12" y="2"/>
                      </a:cxn>
                      <a:cxn ang="0">
                        <a:pos x="9" y="3"/>
                      </a:cxn>
                      <a:cxn ang="0">
                        <a:pos x="6" y="6"/>
                      </a:cxn>
                      <a:cxn ang="0">
                        <a:pos x="4" y="8"/>
                      </a:cxn>
                      <a:cxn ang="0">
                        <a:pos x="3" y="12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1" y="24"/>
                      </a:cxn>
                      <a:cxn ang="0">
                        <a:pos x="3" y="27"/>
                      </a:cxn>
                      <a:cxn ang="0">
                        <a:pos x="4" y="30"/>
                      </a:cxn>
                      <a:cxn ang="0">
                        <a:pos x="6" y="33"/>
                      </a:cxn>
                      <a:cxn ang="0">
                        <a:pos x="9" y="36"/>
                      </a:cxn>
                      <a:cxn ang="0">
                        <a:pos x="12" y="37"/>
                      </a:cxn>
                      <a:cxn ang="0">
                        <a:pos x="16" y="38"/>
                      </a:cxn>
                      <a:cxn ang="0">
                        <a:pos x="19" y="38"/>
                      </a:cxn>
                      <a:cxn ang="0">
                        <a:pos x="24" y="38"/>
                      </a:cxn>
                      <a:cxn ang="0">
                        <a:pos x="28" y="37"/>
                      </a:cxn>
                      <a:cxn ang="0">
                        <a:pos x="30" y="36"/>
                      </a:cxn>
                      <a:cxn ang="0">
                        <a:pos x="34" y="33"/>
                      </a:cxn>
                      <a:cxn ang="0">
                        <a:pos x="36" y="30"/>
                      </a:cxn>
                      <a:cxn ang="0">
                        <a:pos x="37" y="27"/>
                      </a:cxn>
                      <a:cxn ang="0">
                        <a:pos x="38" y="24"/>
                      </a:cxn>
                      <a:cxn ang="0">
                        <a:pos x="38" y="19"/>
                      </a:cxn>
                      <a:cxn ang="0">
                        <a:pos x="38" y="19"/>
                      </a:cxn>
                      <a:cxn ang="0">
                        <a:pos x="38" y="19"/>
                      </a:cxn>
                    </a:cxnLst>
                    <a:pathLst>
                      <a:path w="38" h="38">
                        <a:moveTo>
                          <a:pt x="38" y="19"/>
                        </a:moveTo>
                        <a:lnTo>
                          <a:pt x="38" y="15"/>
                        </a:lnTo>
                        <a:lnTo>
                          <a:pt x="37" y="12"/>
                        </a:lnTo>
                        <a:lnTo>
                          <a:pt x="36" y="8"/>
                        </a:lnTo>
                        <a:lnTo>
                          <a:pt x="34" y="6"/>
                        </a:lnTo>
                        <a:lnTo>
                          <a:pt x="30" y="3"/>
                        </a:lnTo>
                        <a:lnTo>
                          <a:pt x="28" y="2"/>
                        </a:lnTo>
                        <a:lnTo>
                          <a:pt x="24" y="1"/>
                        </a:lnTo>
                        <a:lnTo>
                          <a:pt x="19" y="0"/>
                        </a:lnTo>
                        <a:lnTo>
                          <a:pt x="16" y="1"/>
                        </a:lnTo>
                        <a:lnTo>
                          <a:pt x="12" y="2"/>
                        </a:lnTo>
                        <a:lnTo>
                          <a:pt x="9" y="3"/>
                        </a:lnTo>
                        <a:lnTo>
                          <a:pt x="6" y="6"/>
                        </a:lnTo>
                        <a:lnTo>
                          <a:pt x="4" y="8"/>
                        </a:lnTo>
                        <a:lnTo>
                          <a:pt x="3" y="12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1" y="24"/>
                        </a:lnTo>
                        <a:lnTo>
                          <a:pt x="3" y="27"/>
                        </a:lnTo>
                        <a:lnTo>
                          <a:pt x="4" y="30"/>
                        </a:lnTo>
                        <a:lnTo>
                          <a:pt x="6" y="33"/>
                        </a:lnTo>
                        <a:lnTo>
                          <a:pt x="9" y="36"/>
                        </a:lnTo>
                        <a:lnTo>
                          <a:pt x="12" y="37"/>
                        </a:lnTo>
                        <a:lnTo>
                          <a:pt x="16" y="38"/>
                        </a:lnTo>
                        <a:lnTo>
                          <a:pt x="19" y="38"/>
                        </a:lnTo>
                        <a:lnTo>
                          <a:pt x="24" y="38"/>
                        </a:lnTo>
                        <a:lnTo>
                          <a:pt x="28" y="37"/>
                        </a:lnTo>
                        <a:lnTo>
                          <a:pt x="30" y="36"/>
                        </a:lnTo>
                        <a:lnTo>
                          <a:pt x="34" y="33"/>
                        </a:lnTo>
                        <a:lnTo>
                          <a:pt x="36" y="30"/>
                        </a:lnTo>
                        <a:lnTo>
                          <a:pt x="37" y="27"/>
                        </a:lnTo>
                        <a:lnTo>
                          <a:pt x="38" y="24"/>
                        </a:lnTo>
                        <a:lnTo>
                          <a:pt x="38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79" name="Freeform 67"/>
                  <p:cNvSpPr/>
                  <p:nvPr/>
                </p:nvSpPr>
                <p:spPr>
                  <a:xfrm>
                    <a:off x="3396" y="2748"/>
                    <a:ext cx="85" cy="84"/>
                  </a:xfrm>
                  <a:custGeom>
                    <a:avLst/>
                    <a:gdLst/>
                    <a:ahLst/>
                    <a:cxnLst>
                      <a:cxn ang="0">
                        <a:pos x="103" y="56"/>
                      </a:cxn>
                      <a:cxn ang="0">
                        <a:pos x="103" y="44"/>
                      </a:cxn>
                      <a:cxn ang="0">
                        <a:pos x="100" y="35"/>
                      </a:cxn>
                      <a:cxn ang="0">
                        <a:pos x="98" y="23"/>
                      </a:cxn>
                      <a:cxn ang="0">
                        <a:pos x="92" y="18"/>
                      </a:cxn>
                      <a:cxn ang="0">
                        <a:pos x="81" y="9"/>
                      </a:cxn>
                      <a:cxn ang="0">
                        <a:pos x="76" y="6"/>
                      </a:cxn>
                      <a:cxn ang="0">
                        <a:pos x="65" y="3"/>
                      </a:cxn>
                      <a:cxn ang="0">
                        <a:pos x="52" y="0"/>
                      </a:cxn>
                      <a:cxn ang="0">
                        <a:pos x="43" y="3"/>
                      </a:cxn>
                      <a:cxn ang="0">
                        <a:pos x="33" y="6"/>
                      </a:cxn>
                      <a:cxn ang="0">
                        <a:pos x="24" y="9"/>
                      </a:cxn>
                      <a:cxn ang="0">
                        <a:pos x="16" y="18"/>
                      </a:cxn>
                      <a:cxn ang="0">
                        <a:pos x="11" y="23"/>
                      </a:cxn>
                      <a:cxn ang="0">
                        <a:pos x="8" y="35"/>
                      </a:cxn>
                      <a:cxn ang="0">
                        <a:pos x="3" y="44"/>
                      </a:cxn>
                      <a:cxn ang="0">
                        <a:pos x="0" y="56"/>
                      </a:cxn>
                      <a:cxn ang="0">
                        <a:pos x="3" y="70"/>
                      </a:cxn>
                      <a:cxn ang="0">
                        <a:pos x="8" y="79"/>
                      </a:cxn>
                      <a:cxn ang="0">
                        <a:pos x="11" y="88"/>
                      </a:cxn>
                      <a:cxn ang="0">
                        <a:pos x="16" y="96"/>
                      </a:cxn>
                      <a:cxn ang="0">
                        <a:pos x="24" y="105"/>
                      </a:cxn>
                      <a:cxn ang="0">
                        <a:pos x="33" y="108"/>
                      </a:cxn>
                      <a:cxn ang="0">
                        <a:pos x="43" y="111"/>
                      </a:cxn>
                      <a:cxn ang="0">
                        <a:pos x="52" y="111"/>
                      </a:cxn>
                      <a:cxn ang="0">
                        <a:pos x="65" y="111"/>
                      </a:cxn>
                      <a:cxn ang="0">
                        <a:pos x="76" y="108"/>
                      </a:cxn>
                      <a:cxn ang="0">
                        <a:pos x="81" y="105"/>
                      </a:cxn>
                      <a:cxn ang="0">
                        <a:pos x="92" y="96"/>
                      </a:cxn>
                      <a:cxn ang="0">
                        <a:pos x="98" y="88"/>
                      </a:cxn>
                      <a:cxn ang="0">
                        <a:pos x="100" y="79"/>
                      </a:cxn>
                      <a:cxn ang="0">
                        <a:pos x="103" y="70"/>
                      </a:cxn>
                      <a:cxn ang="0">
                        <a:pos x="103" y="56"/>
                      </a:cxn>
                    </a:cxnLst>
                    <a:pathLst>
                      <a:path w="38" h="38">
                        <a:moveTo>
                          <a:pt x="38" y="19"/>
                        </a:moveTo>
                        <a:lnTo>
                          <a:pt x="38" y="15"/>
                        </a:lnTo>
                        <a:lnTo>
                          <a:pt x="37" y="12"/>
                        </a:lnTo>
                        <a:lnTo>
                          <a:pt x="36" y="8"/>
                        </a:lnTo>
                        <a:lnTo>
                          <a:pt x="34" y="6"/>
                        </a:lnTo>
                        <a:lnTo>
                          <a:pt x="30" y="3"/>
                        </a:lnTo>
                        <a:lnTo>
                          <a:pt x="28" y="2"/>
                        </a:lnTo>
                        <a:lnTo>
                          <a:pt x="24" y="1"/>
                        </a:lnTo>
                        <a:lnTo>
                          <a:pt x="19" y="0"/>
                        </a:lnTo>
                        <a:lnTo>
                          <a:pt x="16" y="1"/>
                        </a:lnTo>
                        <a:lnTo>
                          <a:pt x="12" y="2"/>
                        </a:lnTo>
                        <a:lnTo>
                          <a:pt x="9" y="3"/>
                        </a:lnTo>
                        <a:lnTo>
                          <a:pt x="6" y="6"/>
                        </a:lnTo>
                        <a:lnTo>
                          <a:pt x="4" y="8"/>
                        </a:lnTo>
                        <a:lnTo>
                          <a:pt x="3" y="12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1" y="24"/>
                        </a:lnTo>
                        <a:lnTo>
                          <a:pt x="3" y="27"/>
                        </a:lnTo>
                        <a:lnTo>
                          <a:pt x="4" y="30"/>
                        </a:lnTo>
                        <a:lnTo>
                          <a:pt x="6" y="33"/>
                        </a:lnTo>
                        <a:lnTo>
                          <a:pt x="9" y="36"/>
                        </a:lnTo>
                        <a:lnTo>
                          <a:pt x="12" y="37"/>
                        </a:lnTo>
                        <a:lnTo>
                          <a:pt x="16" y="38"/>
                        </a:lnTo>
                        <a:lnTo>
                          <a:pt x="19" y="38"/>
                        </a:lnTo>
                        <a:lnTo>
                          <a:pt x="24" y="38"/>
                        </a:lnTo>
                        <a:lnTo>
                          <a:pt x="28" y="37"/>
                        </a:lnTo>
                        <a:lnTo>
                          <a:pt x="30" y="36"/>
                        </a:lnTo>
                        <a:lnTo>
                          <a:pt x="34" y="33"/>
                        </a:lnTo>
                        <a:lnTo>
                          <a:pt x="36" y="30"/>
                        </a:lnTo>
                        <a:lnTo>
                          <a:pt x="37" y="27"/>
                        </a:lnTo>
                        <a:lnTo>
                          <a:pt x="38" y="24"/>
                        </a:lnTo>
                        <a:lnTo>
                          <a:pt x="38" y="19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80" name="Freeform 68"/>
                  <p:cNvSpPr/>
                  <p:nvPr/>
                </p:nvSpPr>
                <p:spPr>
                  <a:xfrm>
                    <a:off x="3396" y="2429"/>
                    <a:ext cx="38" cy="39"/>
                  </a:xfrm>
                  <a:custGeom>
                    <a:avLst/>
                    <a:gdLst/>
                    <a:ahLst/>
                    <a:cxnLst>
                      <a:cxn ang="0">
                        <a:pos x="38" y="20"/>
                      </a:cxn>
                      <a:cxn ang="0">
                        <a:pos x="38" y="16"/>
                      </a:cxn>
                      <a:cxn ang="0">
                        <a:pos x="37" y="12"/>
                      </a:cxn>
                      <a:cxn ang="0">
                        <a:pos x="36" y="9"/>
                      </a:cxn>
                      <a:cxn ang="0">
                        <a:pos x="34" y="6"/>
                      </a:cxn>
                      <a:cxn ang="0">
                        <a:pos x="30" y="4"/>
                      </a:cxn>
                      <a:cxn ang="0">
                        <a:pos x="28" y="2"/>
                      </a:cxn>
                      <a:cxn ang="0">
                        <a:pos x="24" y="0"/>
                      </a:cxn>
                      <a:cxn ang="0">
                        <a:pos x="19" y="0"/>
                      </a:cxn>
                      <a:cxn ang="0">
                        <a:pos x="16" y="0"/>
                      </a:cxn>
                      <a:cxn ang="0">
                        <a:pos x="12" y="2"/>
                      </a:cxn>
                      <a:cxn ang="0">
                        <a:pos x="9" y="4"/>
                      </a:cxn>
                      <a:cxn ang="0">
                        <a:pos x="6" y="6"/>
                      </a:cxn>
                      <a:cxn ang="0">
                        <a:pos x="4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1" y="23"/>
                      </a:cxn>
                      <a:cxn ang="0">
                        <a:pos x="3" y="27"/>
                      </a:cxn>
                      <a:cxn ang="0">
                        <a:pos x="4" y="30"/>
                      </a:cxn>
                      <a:cxn ang="0">
                        <a:pos x="6" y="33"/>
                      </a:cxn>
                      <a:cxn ang="0">
                        <a:pos x="9" y="35"/>
                      </a:cxn>
                      <a:cxn ang="0">
                        <a:pos x="12" y="38"/>
                      </a:cxn>
                      <a:cxn ang="0">
                        <a:pos x="16" y="39"/>
                      </a:cxn>
                      <a:cxn ang="0">
                        <a:pos x="19" y="39"/>
                      </a:cxn>
                      <a:cxn ang="0">
                        <a:pos x="24" y="39"/>
                      </a:cxn>
                      <a:cxn ang="0">
                        <a:pos x="28" y="38"/>
                      </a:cxn>
                      <a:cxn ang="0">
                        <a:pos x="30" y="35"/>
                      </a:cxn>
                      <a:cxn ang="0">
                        <a:pos x="34" y="33"/>
                      </a:cxn>
                      <a:cxn ang="0">
                        <a:pos x="36" y="30"/>
                      </a:cxn>
                      <a:cxn ang="0">
                        <a:pos x="37" y="27"/>
                      </a:cxn>
                      <a:cxn ang="0">
                        <a:pos x="38" y="23"/>
                      </a:cxn>
                      <a:cxn ang="0">
                        <a:pos x="38" y="20"/>
                      </a:cxn>
                      <a:cxn ang="0">
                        <a:pos x="38" y="20"/>
                      </a:cxn>
                      <a:cxn ang="0">
                        <a:pos x="38" y="20"/>
                      </a:cxn>
                    </a:cxnLst>
                    <a:pathLst>
                      <a:path w="38" h="39">
                        <a:moveTo>
                          <a:pt x="38" y="20"/>
                        </a:moveTo>
                        <a:lnTo>
                          <a:pt x="38" y="16"/>
                        </a:lnTo>
                        <a:lnTo>
                          <a:pt x="37" y="12"/>
                        </a:lnTo>
                        <a:lnTo>
                          <a:pt x="36" y="9"/>
                        </a:lnTo>
                        <a:lnTo>
                          <a:pt x="34" y="6"/>
                        </a:lnTo>
                        <a:lnTo>
                          <a:pt x="30" y="4"/>
                        </a:lnTo>
                        <a:lnTo>
                          <a:pt x="28" y="2"/>
                        </a:ln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6" y="0"/>
                        </a:lnTo>
                        <a:lnTo>
                          <a:pt x="12" y="2"/>
                        </a:lnTo>
                        <a:lnTo>
                          <a:pt x="9" y="4"/>
                        </a:lnTo>
                        <a:lnTo>
                          <a:pt x="6" y="6"/>
                        </a:lnTo>
                        <a:lnTo>
                          <a:pt x="4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1" y="23"/>
                        </a:lnTo>
                        <a:lnTo>
                          <a:pt x="3" y="27"/>
                        </a:lnTo>
                        <a:lnTo>
                          <a:pt x="4" y="30"/>
                        </a:lnTo>
                        <a:lnTo>
                          <a:pt x="6" y="33"/>
                        </a:lnTo>
                        <a:lnTo>
                          <a:pt x="9" y="35"/>
                        </a:lnTo>
                        <a:lnTo>
                          <a:pt x="12" y="38"/>
                        </a:lnTo>
                        <a:lnTo>
                          <a:pt x="16" y="39"/>
                        </a:lnTo>
                        <a:lnTo>
                          <a:pt x="19" y="39"/>
                        </a:lnTo>
                        <a:lnTo>
                          <a:pt x="24" y="39"/>
                        </a:lnTo>
                        <a:lnTo>
                          <a:pt x="28" y="38"/>
                        </a:lnTo>
                        <a:lnTo>
                          <a:pt x="30" y="35"/>
                        </a:lnTo>
                        <a:lnTo>
                          <a:pt x="34" y="33"/>
                        </a:lnTo>
                        <a:lnTo>
                          <a:pt x="36" y="30"/>
                        </a:lnTo>
                        <a:lnTo>
                          <a:pt x="37" y="27"/>
                        </a:lnTo>
                        <a:lnTo>
                          <a:pt x="38" y="23"/>
                        </a:lnTo>
                        <a:lnTo>
                          <a:pt x="38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81" name="Freeform 69"/>
                  <p:cNvSpPr/>
                  <p:nvPr/>
                </p:nvSpPr>
                <p:spPr>
                  <a:xfrm>
                    <a:off x="3396" y="2429"/>
                    <a:ext cx="85" cy="91"/>
                  </a:xfrm>
                  <a:custGeom>
                    <a:avLst/>
                    <a:gdLst/>
                    <a:ahLst/>
                    <a:cxnLst>
                      <a:cxn ang="0">
                        <a:pos x="86" y="38"/>
                      </a:cxn>
                      <a:cxn ang="0">
                        <a:pos x="86" y="31"/>
                      </a:cxn>
                      <a:cxn ang="0">
                        <a:pos x="84" y="23"/>
                      </a:cxn>
                      <a:cxn ang="0">
                        <a:pos x="81" y="17"/>
                      </a:cxn>
                      <a:cxn ang="0">
                        <a:pos x="77" y="12"/>
                      </a:cxn>
                      <a:cxn ang="0">
                        <a:pos x="68" y="8"/>
                      </a:cxn>
                      <a:cxn ang="0">
                        <a:pos x="63" y="4"/>
                      </a:cxn>
                      <a:cxn ang="0">
                        <a:pos x="54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4"/>
                      </a:cxn>
                      <a:cxn ang="0">
                        <a:pos x="20" y="8"/>
                      </a:cxn>
                      <a:cxn ang="0">
                        <a:pos x="14" y="12"/>
                      </a:cxn>
                      <a:cxn ang="0">
                        <a:pos x="9" y="17"/>
                      </a:cxn>
                      <a:cxn ang="0">
                        <a:pos x="7" y="23"/>
                      </a:cxn>
                      <a:cxn ang="0">
                        <a:pos x="2" y="31"/>
                      </a:cxn>
                      <a:cxn ang="0">
                        <a:pos x="0" y="38"/>
                      </a:cxn>
                      <a:cxn ang="0">
                        <a:pos x="2" y="44"/>
                      </a:cxn>
                      <a:cxn ang="0">
                        <a:pos x="7" y="52"/>
                      </a:cxn>
                      <a:cxn ang="0">
                        <a:pos x="9" y="58"/>
                      </a:cxn>
                      <a:cxn ang="0">
                        <a:pos x="14" y="63"/>
                      </a:cxn>
                      <a:cxn ang="0">
                        <a:pos x="20" y="67"/>
                      </a:cxn>
                      <a:cxn ang="0">
                        <a:pos x="27" y="73"/>
                      </a:cxn>
                      <a:cxn ang="0">
                        <a:pos x="36" y="75"/>
                      </a:cxn>
                      <a:cxn ang="0">
                        <a:pos x="43" y="75"/>
                      </a:cxn>
                      <a:cxn ang="0">
                        <a:pos x="54" y="75"/>
                      </a:cxn>
                      <a:cxn ang="0">
                        <a:pos x="63" y="73"/>
                      </a:cxn>
                      <a:cxn ang="0">
                        <a:pos x="68" y="67"/>
                      </a:cxn>
                      <a:cxn ang="0">
                        <a:pos x="77" y="63"/>
                      </a:cxn>
                      <a:cxn ang="0">
                        <a:pos x="81" y="58"/>
                      </a:cxn>
                      <a:cxn ang="0">
                        <a:pos x="84" y="52"/>
                      </a:cxn>
                      <a:cxn ang="0">
                        <a:pos x="86" y="44"/>
                      </a:cxn>
                      <a:cxn ang="0">
                        <a:pos x="86" y="38"/>
                      </a:cxn>
                    </a:cxnLst>
                    <a:pathLst>
                      <a:path w="38" h="39">
                        <a:moveTo>
                          <a:pt x="38" y="20"/>
                        </a:moveTo>
                        <a:lnTo>
                          <a:pt x="38" y="16"/>
                        </a:lnTo>
                        <a:lnTo>
                          <a:pt x="37" y="12"/>
                        </a:lnTo>
                        <a:lnTo>
                          <a:pt x="36" y="9"/>
                        </a:lnTo>
                        <a:lnTo>
                          <a:pt x="34" y="6"/>
                        </a:lnTo>
                        <a:lnTo>
                          <a:pt x="30" y="4"/>
                        </a:lnTo>
                        <a:lnTo>
                          <a:pt x="28" y="2"/>
                        </a:ln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6" y="0"/>
                        </a:lnTo>
                        <a:lnTo>
                          <a:pt x="12" y="2"/>
                        </a:lnTo>
                        <a:lnTo>
                          <a:pt x="9" y="4"/>
                        </a:lnTo>
                        <a:lnTo>
                          <a:pt x="6" y="6"/>
                        </a:lnTo>
                        <a:lnTo>
                          <a:pt x="4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1" y="23"/>
                        </a:lnTo>
                        <a:lnTo>
                          <a:pt x="3" y="27"/>
                        </a:lnTo>
                        <a:lnTo>
                          <a:pt x="4" y="30"/>
                        </a:lnTo>
                        <a:lnTo>
                          <a:pt x="6" y="33"/>
                        </a:lnTo>
                        <a:lnTo>
                          <a:pt x="9" y="35"/>
                        </a:lnTo>
                        <a:lnTo>
                          <a:pt x="12" y="38"/>
                        </a:lnTo>
                        <a:lnTo>
                          <a:pt x="16" y="39"/>
                        </a:lnTo>
                        <a:lnTo>
                          <a:pt x="19" y="39"/>
                        </a:lnTo>
                        <a:lnTo>
                          <a:pt x="24" y="39"/>
                        </a:lnTo>
                        <a:lnTo>
                          <a:pt x="28" y="38"/>
                        </a:lnTo>
                        <a:lnTo>
                          <a:pt x="30" y="35"/>
                        </a:lnTo>
                        <a:lnTo>
                          <a:pt x="34" y="33"/>
                        </a:lnTo>
                        <a:lnTo>
                          <a:pt x="36" y="30"/>
                        </a:lnTo>
                        <a:lnTo>
                          <a:pt x="37" y="27"/>
                        </a:lnTo>
                        <a:lnTo>
                          <a:pt x="38" y="23"/>
                        </a:lnTo>
                        <a:lnTo>
                          <a:pt x="38" y="2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82" name="Freeform 70"/>
                  <p:cNvSpPr/>
                  <p:nvPr/>
                </p:nvSpPr>
                <p:spPr>
                  <a:xfrm>
                    <a:off x="1950" y="3056"/>
                    <a:ext cx="100" cy="108"/>
                  </a:xfrm>
                  <a:custGeom>
                    <a:avLst/>
                    <a:gdLst/>
                    <a:ahLst/>
                    <a:cxnLst>
                      <a:cxn ang="0">
                        <a:pos x="100" y="104"/>
                      </a:cxn>
                      <a:cxn ang="0">
                        <a:pos x="52" y="0"/>
                      </a:cxn>
                      <a:cxn ang="0">
                        <a:pos x="0" y="108"/>
                      </a:cxn>
                    </a:cxnLst>
                    <a:pathLst>
                      <a:path w="96" h="61">
                        <a:moveTo>
                          <a:pt x="96" y="59"/>
                        </a:moveTo>
                        <a:lnTo>
                          <a:pt x="50" y="0"/>
                        </a:lnTo>
                        <a:lnTo>
                          <a:pt x="0" y="61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83" name="Freeform 71"/>
                  <p:cNvSpPr/>
                  <p:nvPr/>
                </p:nvSpPr>
                <p:spPr>
                  <a:xfrm>
                    <a:off x="3074" y="1861"/>
                    <a:ext cx="63" cy="87"/>
                  </a:xfrm>
                  <a:custGeom>
                    <a:avLst/>
                    <a:gdLst/>
                    <a:ahLst/>
                    <a:cxnLst>
                      <a:cxn ang="0">
                        <a:pos x="165" y="210"/>
                      </a:cxn>
                      <a:cxn ang="0">
                        <a:pos x="157" y="178"/>
                      </a:cxn>
                      <a:cxn ang="0">
                        <a:pos x="152" y="134"/>
                      </a:cxn>
                      <a:cxn ang="0">
                        <a:pos x="149" y="100"/>
                      </a:cxn>
                      <a:cxn ang="0">
                        <a:pos x="139" y="65"/>
                      </a:cxn>
                      <a:cxn ang="0">
                        <a:pos x="126" y="45"/>
                      </a:cxn>
                      <a:cxn ang="0">
                        <a:pos x="115" y="36"/>
                      </a:cxn>
                      <a:cxn ang="0">
                        <a:pos x="97" y="20"/>
                      </a:cxn>
                      <a:cxn ang="0">
                        <a:pos x="84" y="0"/>
                      </a:cxn>
                      <a:cxn ang="0">
                        <a:pos x="63" y="20"/>
                      </a:cxn>
                      <a:cxn ang="0">
                        <a:pos x="47" y="36"/>
                      </a:cxn>
                      <a:cxn ang="0">
                        <a:pos x="39" y="45"/>
                      </a:cxn>
                      <a:cxn ang="0">
                        <a:pos x="21" y="65"/>
                      </a:cxn>
                      <a:cxn ang="0">
                        <a:pos x="13" y="100"/>
                      </a:cxn>
                      <a:cxn ang="0">
                        <a:pos x="8" y="134"/>
                      </a:cxn>
                      <a:cxn ang="0">
                        <a:pos x="0" y="178"/>
                      </a:cxn>
                      <a:cxn ang="0">
                        <a:pos x="0" y="210"/>
                      </a:cxn>
                      <a:cxn ang="0">
                        <a:pos x="0" y="268"/>
                      </a:cxn>
                      <a:cxn ang="0">
                        <a:pos x="8" y="308"/>
                      </a:cxn>
                      <a:cxn ang="0">
                        <a:pos x="13" y="332"/>
                      </a:cxn>
                      <a:cxn ang="0">
                        <a:pos x="21" y="379"/>
                      </a:cxn>
                      <a:cxn ang="0">
                        <a:pos x="39" y="397"/>
                      </a:cxn>
                      <a:cxn ang="0">
                        <a:pos x="47" y="413"/>
                      </a:cxn>
                      <a:cxn ang="0">
                        <a:pos x="63" y="433"/>
                      </a:cxn>
                      <a:cxn ang="0">
                        <a:pos x="84" y="433"/>
                      </a:cxn>
                      <a:cxn ang="0">
                        <a:pos x="97" y="433"/>
                      </a:cxn>
                      <a:cxn ang="0">
                        <a:pos x="115" y="413"/>
                      </a:cxn>
                      <a:cxn ang="0">
                        <a:pos x="126" y="397"/>
                      </a:cxn>
                      <a:cxn ang="0">
                        <a:pos x="139" y="379"/>
                      </a:cxn>
                      <a:cxn ang="0">
                        <a:pos x="149" y="332"/>
                      </a:cxn>
                      <a:cxn ang="0">
                        <a:pos x="152" y="308"/>
                      </a:cxn>
                      <a:cxn ang="0">
                        <a:pos x="157" y="268"/>
                      </a:cxn>
                      <a:cxn ang="0">
                        <a:pos x="165" y="210"/>
                      </a:cxn>
                    </a:cxnLst>
                    <a:pathLst>
                      <a:path w="39" h="39">
                        <a:moveTo>
                          <a:pt x="39" y="19"/>
                        </a:moveTo>
                        <a:lnTo>
                          <a:pt x="37" y="16"/>
                        </a:lnTo>
                        <a:lnTo>
                          <a:pt x="36" y="12"/>
                        </a:lnTo>
                        <a:lnTo>
                          <a:pt x="35" y="9"/>
                        </a:lnTo>
                        <a:lnTo>
                          <a:pt x="33" y="6"/>
                        </a:lnTo>
                        <a:lnTo>
                          <a:pt x="30" y="4"/>
                        </a:lnTo>
                        <a:lnTo>
                          <a:pt x="27" y="3"/>
                        </a:lnTo>
                        <a:lnTo>
                          <a:pt x="23" y="2"/>
                        </a:lnTo>
                        <a:lnTo>
                          <a:pt x="20" y="0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9" y="4"/>
                        </a:lnTo>
                        <a:lnTo>
                          <a:pt x="5" y="6"/>
                        </a:lnTo>
                        <a:lnTo>
                          <a:pt x="3" y="9"/>
                        </a:lnTo>
                        <a:lnTo>
                          <a:pt x="2" y="12"/>
                        </a:lnTo>
                        <a:lnTo>
                          <a:pt x="0" y="16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2" y="28"/>
                        </a:lnTo>
                        <a:lnTo>
                          <a:pt x="3" y="30"/>
                        </a:lnTo>
                        <a:lnTo>
                          <a:pt x="5" y="34"/>
                        </a:lnTo>
                        <a:lnTo>
                          <a:pt x="9" y="36"/>
                        </a:lnTo>
                        <a:lnTo>
                          <a:pt x="11" y="37"/>
                        </a:lnTo>
                        <a:lnTo>
                          <a:pt x="15" y="39"/>
                        </a:lnTo>
                        <a:lnTo>
                          <a:pt x="20" y="39"/>
                        </a:lnTo>
                        <a:lnTo>
                          <a:pt x="23" y="39"/>
                        </a:lnTo>
                        <a:lnTo>
                          <a:pt x="27" y="37"/>
                        </a:lnTo>
                        <a:lnTo>
                          <a:pt x="30" y="36"/>
                        </a:lnTo>
                        <a:lnTo>
                          <a:pt x="33" y="34"/>
                        </a:lnTo>
                        <a:lnTo>
                          <a:pt x="35" y="30"/>
                        </a:lnTo>
                        <a:lnTo>
                          <a:pt x="36" y="28"/>
                        </a:lnTo>
                        <a:lnTo>
                          <a:pt x="37" y="24"/>
                        </a:lnTo>
                        <a:lnTo>
                          <a:pt x="39" y="19"/>
                        </a:lnTo>
                      </a:path>
                    </a:pathLst>
                  </a:custGeom>
                  <a:solidFill>
                    <a:schemeClr val="tx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4884" name="Freeform 72"/>
                  <p:cNvSpPr/>
                  <p:nvPr/>
                </p:nvSpPr>
                <p:spPr>
                  <a:xfrm>
                    <a:off x="2406" y="2008"/>
                    <a:ext cx="63" cy="87"/>
                  </a:xfrm>
                  <a:custGeom>
                    <a:avLst/>
                    <a:gdLst/>
                    <a:ahLst/>
                    <a:cxnLst>
                      <a:cxn ang="0">
                        <a:pos x="165" y="210"/>
                      </a:cxn>
                      <a:cxn ang="0">
                        <a:pos x="157" y="178"/>
                      </a:cxn>
                      <a:cxn ang="0">
                        <a:pos x="152" y="134"/>
                      </a:cxn>
                      <a:cxn ang="0">
                        <a:pos x="149" y="100"/>
                      </a:cxn>
                      <a:cxn ang="0">
                        <a:pos x="139" y="65"/>
                      </a:cxn>
                      <a:cxn ang="0">
                        <a:pos x="126" y="45"/>
                      </a:cxn>
                      <a:cxn ang="0">
                        <a:pos x="115" y="36"/>
                      </a:cxn>
                      <a:cxn ang="0">
                        <a:pos x="97" y="20"/>
                      </a:cxn>
                      <a:cxn ang="0">
                        <a:pos x="84" y="0"/>
                      </a:cxn>
                      <a:cxn ang="0">
                        <a:pos x="63" y="20"/>
                      </a:cxn>
                      <a:cxn ang="0">
                        <a:pos x="47" y="36"/>
                      </a:cxn>
                      <a:cxn ang="0">
                        <a:pos x="39" y="45"/>
                      </a:cxn>
                      <a:cxn ang="0">
                        <a:pos x="21" y="65"/>
                      </a:cxn>
                      <a:cxn ang="0">
                        <a:pos x="13" y="100"/>
                      </a:cxn>
                      <a:cxn ang="0">
                        <a:pos x="8" y="134"/>
                      </a:cxn>
                      <a:cxn ang="0">
                        <a:pos x="0" y="178"/>
                      </a:cxn>
                      <a:cxn ang="0">
                        <a:pos x="0" y="210"/>
                      </a:cxn>
                      <a:cxn ang="0">
                        <a:pos x="0" y="268"/>
                      </a:cxn>
                      <a:cxn ang="0">
                        <a:pos x="8" y="308"/>
                      </a:cxn>
                      <a:cxn ang="0">
                        <a:pos x="13" y="332"/>
                      </a:cxn>
                      <a:cxn ang="0">
                        <a:pos x="21" y="379"/>
                      </a:cxn>
                      <a:cxn ang="0">
                        <a:pos x="39" y="397"/>
                      </a:cxn>
                      <a:cxn ang="0">
                        <a:pos x="47" y="413"/>
                      </a:cxn>
                      <a:cxn ang="0">
                        <a:pos x="63" y="433"/>
                      </a:cxn>
                      <a:cxn ang="0">
                        <a:pos x="84" y="433"/>
                      </a:cxn>
                      <a:cxn ang="0">
                        <a:pos x="97" y="433"/>
                      </a:cxn>
                      <a:cxn ang="0">
                        <a:pos x="115" y="413"/>
                      </a:cxn>
                      <a:cxn ang="0">
                        <a:pos x="126" y="397"/>
                      </a:cxn>
                      <a:cxn ang="0">
                        <a:pos x="139" y="379"/>
                      </a:cxn>
                      <a:cxn ang="0">
                        <a:pos x="149" y="332"/>
                      </a:cxn>
                      <a:cxn ang="0">
                        <a:pos x="152" y="308"/>
                      </a:cxn>
                      <a:cxn ang="0">
                        <a:pos x="157" y="268"/>
                      </a:cxn>
                      <a:cxn ang="0">
                        <a:pos x="165" y="210"/>
                      </a:cxn>
                    </a:cxnLst>
                    <a:pathLst>
                      <a:path w="39" h="39">
                        <a:moveTo>
                          <a:pt x="39" y="19"/>
                        </a:moveTo>
                        <a:lnTo>
                          <a:pt x="37" y="16"/>
                        </a:lnTo>
                        <a:lnTo>
                          <a:pt x="36" y="12"/>
                        </a:lnTo>
                        <a:lnTo>
                          <a:pt x="35" y="9"/>
                        </a:lnTo>
                        <a:lnTo>
                          <a:pt x="33" y="6"/>
                        </a:lnTo>
                        <a:lnTo>
                          <a:pt x="30" y="4"/>
                        </a:lnTo>
                        <a:lnTo>
                          <a:pt x="27" y="3"/>
                        </a:lnTo>
                        <a:lnTo>
                          <a:pt x="23" y="2"/>
                        </a:lnTo>
                        <a:lnTo>
                          <a:pt x="20" y="0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9" y="4"/>
                        </a:lnTo>
                        <a:lnTo>
                          <a:pt x="5" y="6"/>
                        </a:lnTo>
                        <a:lnTo>
                          <a:pt x="3" y="9"/>
                        </a:lnTo>
                        <a:lnTo>
                          <a:pt x="2" y="12"/>
                        </a:lnTo>
                        <a:lnTo>
                          <a:pt x="0" y="16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2" y="28"/>
                        </a:lnTo>
                        <a:lnTo>
                          <a:pt x="3" y="30"/>
                        </a:lnTo>
                        <a:lnTo>
                          <a:pt x="5" y="34"/>
                        </a:lnTo>
                        <a:lnTo>
                          <a:pt x="9" y="36"/>
                        </a:lnTo>
                        <a:lnTo>
                          <a:pt x="11" y="37"/>
                        </a:lnTo>
                        <a:lnTo>
                          <a:pt x="15" y="39"/>
                        </a:lnTo>
                        <a:lnTo>
                          <a:pt x="20" y="39"/>
                        </a:lnTo>
                        <a:lnTo>
                          <a:pt x="23" y="39"/>
                        </a:lnTo>
                        <a:lnTo>
                          <a:pt x="27" y="37"/>
                        </a:lnTo>
                        <a:lnTo>
                          <a:pt x="30" y="36"/>
                        </a:lnTo>
                        <a:lnTo>
                          <a:pt x="33" y="34"/>
                        </a:lnTo>
                        <a:lnTo>
                          <a:pt x="35" y="30"/>
                        </a:lnTo>
                        <a:lnTo>
                          <a:pt x="36" y="28"/>
                        </a:lnTo>
                        <a:lnTo>
                          <a:pt x="37" y="24"/>
                        </a:lnTo>
                        <a:lnTo>
                          <a:pt x="39" y="19"/>
                        </a:lnTo>
                      </a:path>
                    </a:pathLst>
                  </a:custGeom>
                  <a:solidFill>
                    <a:schemeClr val="tx1"/>
                  </a:solidFill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cxnSp>
              <p:nvCxnSpPr>
                <p:cNvPr id="34885" name="直接连接符 76"/>
                <p:cNvCxnSpPr/>
                <p:nvPr/>
              </p:nvCxnSpPr>
              <p:spPr>
                <a:xfrm>
                  <a:off x="4071934" y="3286124"/>
                  <a:ext cx="2786082" cy="1588"/>
                </a:xfrm>
                <a:prstGeom prst="line">
                  <a:avLst/>
                </a:prstGeom>
                <a:ln w="1905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86" name="直接连接符 77"/>
                <p:cNvCxnSpPr/>
                <p:nvPr/>
              </p:nvCxnSpPr>
              <p:spPr>
                <a:xfrm>
                  <a:off x="5373687" y="2975610"/>
                  <a:ext cx="1536700" cy="19050"/>
                </a:xfrm>
                <a:prstGeom prst="line">
                  <a:avLst/>
                </a:prstGeom>
                <a:ln w="1905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1" name="直接连接符 30"/>
              <p:cNvCxnSpPr/>
              <p:nvPr/>
            </p:nvCxnSpPr>
            <p:spPr>
              <a:xfrm>
                <a:off x="8419" y="6545"/>
                <a:ext cx="468" cy="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" name="直接连接符 6"/>
              <p:cNvCxnSpPr/>
              <p:nvPr/>
            </p:nvCxnSpPr>
            <p:spPr>
              <a:xfrm>
                <a:off x="8404" y="7415"/>
                <a:ext cx="468" cy="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" name="文本框 8"/>
            <p:cNvSpPr txBox="1"/>
            <p:nvPr/>
          </p:nvSpPr>
          <p:spPr>
            <a:xfrm>
              <a:off x="4427" y="10172"/>
              <a:ext cx="359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FF0000"/>
                  </a:solidFill>
                </a:rPr>
                <a:t>0      0       0      0</a:t>
              </a:r>
              <a:endParaRPr lang="en-US" altLang="zh-CN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 Box 6"/>
          <p:cNvSpPr txBox="1"/>
          <p:nvPr/>
        </p:nvSpPr>
        <p:spPr>
          <a:xfrm>
            <a:off x="7800975" y="2262505"/>
            <a:ext cx="875665" cy="46037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0011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4684395" y="1062355"/>
            <a:ext cx="1085850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0000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Line 8"/>
          <p:cNvSpPr/>
          <p:nvPr/>
        </p:nvSpPr>
        <p:spPr>
          <a:xfrm>
            <a:off x="5484495" y="1271905"/>
            <a:ext cx="66675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6" name="Line 9"/>
          <p:cNvSpPr/>
          <p:nvPr/>
        </p:nvSpPr>
        <p:spPr>
          <a:xfrm>
            <a:off x="6970395" y="1290955"/>
            <a:ext cx="78105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" name="Line 10"/>
          <p:cNvSpPr/>
          <p:nvPr/>
        </p:nvSpPr>
        <p:spPr>
          <a:xfrm>
            <a:off x="8094345" y="1481455"/>
            <a:ext cx="0" cy="7810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" name="Line 11"/>
          <p:cNvSpPr/>
          <p:nvPr/>
        </p:nvSpPr>
        <p:spPr>
          <a:xfrm flipH="1">
            <a:off x="7048500" y="2529840"/>
            <a:ext cx="664210" cy="444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6176645" y="1087755"/>
            <a:ext cx="1085850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0001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1" name="Text Box 14"/>
          <p:cNvSpPr txBox="1"/>
          <p:nvPr/>
        </p:nvSpPr>
        <p:spPr>
          <a:xfrm>
            <a:off x="4757420" y="2242820"/>
            <a:ext cx="1085850" cy="46037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0101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 Box 6"/>
          <p:cNvSpPr txBox="1"/>
          <p:nvPr/>
        </p:nvSpPr>
        <p:spPr>
          <a:xfrm>
            <a:off x="7712710" y="1053465"/>
            <a:ext cx="875665" cy="46037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0010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 Box 6"/>
          <p:cNvSpPr txBox="1"/>
          <p:nvPr/>
        </p:nvSpPr>
        <p:spPr>
          <a:xfrm>
            <a:off x="6205855" y="2245995"/>
            <a:ext cx="875665" cy="46037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0100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5353685" y="1481455"/>
            <a:ext cx="10160" cy="7956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3" name="Line 11"/>
          <p:cNvSpPr/>
          <p:nvPr/>
        </p:nvSpPr>
        <p:spPr>
          <a:xfrm flipH="1">
            <a:off x="5525135" y="2513330"/>
            <a:ext cx="664210" cy="444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4" name="Rectangle 3"/>
          <p:cNvSpPr/>
          <p:nvPr/>
        </p:nvSpPr>
        <p:spPr>
          <a:xfrm>
            <a:off x="845185" y="2346802"/>
            <a:ext cx="2859405" cy="460375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个脉冲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101</a:t>
            </a:r>
            <a:r>
              <a:rPr lang="en-US" altLang="zh-CN" sz="2400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409" name="Rectangle 65"/>
          <p:cNvSpPr/>
          <p:nvPr/>
        </p:nvSpPr>
        <p:spPr>
          <a:xfrm>
            <a:off x="1679258" y="1677512"/>
            <a:ext cx="1402080" cy="460375"/>
          </a:xfrm>
          <a:prstGeom prst="rect">
            <a:avLst/>
          </a:prstGeom>
          <a:noFill/>
          <a:ln w="2857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同步置数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  <p:bldP spid="27661" grpId="1"/>
      <p:bldP spid="2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5427" name="Text Box 35"/>
          <p:cNvSpPr txBox="1"/>
          <p:nvPr/>
        </p:nvSpPr>
        <p:spPr>
          <a:xfrm>
            <a:off x="455295" y="1119188"/>
            <a:ext cx="5829300" cy="1168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基本的</a:t>
            </a: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R-S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电平触发）</a:t>
            </a:r>
            <a:endParaRPr lang="zh-CN" altLang="en-US" sz="2800" b="1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组成：用</a:t>
            </a: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个与非门</a:t>
            </a: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或或非门</a:t>
            </a: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构成</a:t>
            </a:r>
            <a:endParaRPr lang="zh-CN" altLang="en-US" sz="2800" b="1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4565015" y="2424113"/>
            <a:ext cx="2278063" cy="1106487"/>
            <a:chOff x="2726" y="1480"/>
            <a:chExt cx="1435" cy="697"/>
          </a:xfrm>
        </p:grpSpPr>
        <p:grpSp>
          <p:nvGrpSpPr>
            <p:cNvPr id="12324" name="Group 37"/>
            <p:cNvGrpSpPr/>
            <p:nvPr/>
          </p:nvGrpSpPr>
          <p:grpSpPr>
            <a:xfrm>
              <a:off x="2743" y="1480"/>
              <a:ext cx="1418" cy="327"/>
              <a:chOff x="3184" y="1480"/>
              <a:chExt cx="1418" cy="327"/>
            </a:xfrm>
          </p:grpSpPr>
          <p:sp>
            <p:nvSpPr>
              <p:cNvPr id="12325" name="Text Box 38"/>
              <p:cNvSpPr txBox="1"/>
              <p:nvPr/>
            </p:nvSpPr>
            <p:spPr>
              <a:xfrm>
                <a:off x="3184" y="1480"/>
                <a:ext cx="141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</a:rPr>
                  <a:t>Q=0        </a:t>
                </a:r>
                <a:r>
                  <a:rPr lang="en-US" altLang="zh-CN" sz="28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0 </a:t>
                </a:r>
                <a:r>
                  <a:rPr lang="zh-CN" altLang="en-US" sz="28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态</a:t>
                </a:r>
                <a:endParaRPr lang="zh-CN" altLang="en-US" sz="2800" b="1" dirty="0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26" name="AutoShape 39"/>
              <p:cNvSpPr/>
              <p:nvPr/>
            </p:nvSpPr>
            <p:spPr>
              <a:xfrm>
                <a:off x="3726" y="1575"/>
                <a:ext cx="333" cy="162"/>
              </a:xfrm>
              <a:prstGeom prst="rightArrow">
                <a:avLst>
                  <a:gd name="adj1" fmla="val 50000"/>
                  <a:gd name="adj2" fmla="val 51360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>
                <a:spAutoFit/>
              </a:bodyPr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327" name="Group 40"/>
            <p:cNvGrpSpPr/>
            <p:nvPr/>
          </p:nvGrpSpPr>
          <p:grpSpPr>
            <a:xfrm>
              <a:off x="2726" y="1850"/>
              <a:ext cx="1418" cy="327"/>
              <a:chOff x="3184" y="1480"/>
              <a:chExt cx="1418" cy="327"/>
            </a:xfrm>
          </p:grpSpPr>
          <p:sp>
            <p:nvSpPr>
              <p:cNvPr id="12328" name="Text Box 41"/>
              <p:cNvSpPr txBox="1"/>
              <p:nvPr/>
            </p:nvSpPr>
            <p:spPr>
              <a:xfrm>
                <a:off x="3184" y="1480"/>
                <a:ext cx="141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</a:rPr>
                  <a:t>Q=1        </a:t>
                </a:r>
                <a:r>
                  <a:rPr lang="en-US" altLang="zh-CN" sz="28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 </a:t>
                </a:r>
                <a:r>
                  <a:rPr lang="zh-CN" altLang="en-US" sz="28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态</a:t>
                </a:r>
                <a:endParaRPr lang="zh-CN" altLang="en-US" sz="2800" b="1" dirty="0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29" name="AutoShape 42"/>
              <p:cNvSpPr/>
              <p:nvPr/>
            </p:nvSpPr>
            <p:spPr>
              <a:xfrm>
                <a:off x="3726" y="1575"/>
                <a:ext cx="333" cy="162"/>
              </a:xfrm>
              <a:prstGeom prst="rightArrow">
                <a:avLst>
                  <a:gd name="adj1" fmla="val 50000"/>
                  <a:gd name="adj2" fmla="val 51360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>
                <a:spAutoFit/>
              </a:bodyPr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15435" name="Rectangle 43"/>
          <p:cNvSpPr/>
          <p:nvPr/>
        </p:nvSpPr>
        <p:spPr>
          <a:xfrm>
            <a:off x="4499928" y="5230813"/>
            <a:ext cx="3641725" cy="52197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状态改变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称为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翻转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9" name="Group 44"/>
          <p:cNvGrpSpPr/>
          <p:nvPr/>
        </p:nvGrpSpPr>
        <p:grpSpPr>
          <a:xfrm>
            <a:off x="6858953" y="2328863"/>
            <a:ext cx="1700212" cy="1057275"/>
            <a:chOff x="4185" y="1467"/>
            <a:chExt cx="1071" cy="666"/>
          </a:xfrm>
        </p:grpSpPr>
        <p:sp>
          <p:nvSpPr>
            <p:cNvPr id="12332" name="AutoShape 45"/>
            <p:cNvSpPr/>
            <p:nvPr/>
          </p:nvSpPr>
          <p:spPr>
            <a:xfrm>
              <a:off x="4185" y="1467"/>
              <a:ext cx="171" cy="666"/>
            </a:xfrm>
            <a:prstGeom prst="rightBrace">
              <a:avLst>
                <a:gd name="adj1" fmla="val 32402"/>
                <a:gd name="adj2" fmla="val 50000"/>
              </a:avLst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33" name="Rectangle 46"/>
            <p:cNvSpPr/>
            <p:nvPr/>
          </p:nvSpPr>
          <p:spPr>
            <a:xfrm>
              <a:off x="4449" y="1629"/>
              <a:ext cx="807" cy="343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双稳态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4571365" y="3644900"/>
            <a:ext cx="2405063" cy="646113"/>
            <a:chOff x="2675" y="2313"/>
            <a:chExt cx="1515" cy="407"/>
          </a:xfrm>
        </p:grpSpPr>
        <p:sp>
          <p:nvSpPr>
            <p:cNvPr id="12335" name="Rectangle 48"/>
            <p:cNvSpPr/>
            <p:nvPr/>
          </p:nvSpPr>
          <p:spPr>
            <a:xfrm>
              <a:off x="2675" y="2357"/>
              <a:ext cx="582" cy="343"/>
            </a:xfrm>
            <a:prstGeom prst="rect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现态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336" name="AutoShape 49"/>
            <p:cNvSpPr/>
            <p:nvPr/>
          </p:nvSpPr>
          <p:spPr>
            <a:xfrm>
              <a:off x="3222" y="2484"/>
              <a:ext cx="549" cy="108"/>
            </a:xfrm>
            <a:prstGeom prst="rightArrow">
              <a:avLst>
                <a:gd name="adj1" fmla="val 50000"/>
                <a:gd name="adj2" fmla="val 127012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12337" name="Object 50"/>
            <p:cNvGraphicFramePr/>
            <p:nvPr/>
          </p:nvGraphicFramePr>
          <p:xfrm>
            <a:off x="3820" y="2313"/>
            <a:ext cx="370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215900" imgH="228600" progId="Equation.3">
                    <p:embed/>
                  </p:oleObj>
                </mc:Choice>
                <mc:Fallback>
                  <p:oleObj name="" r:id="rId1" imgW="215900" imgH="228600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820" y="2313"/>
                          <a:ext cx="370" cy="4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51"/>
          <p:cNvGrpSpPr/>
          <p:nvPr/>
        </p:nvGrpSpPr>
        <p:grpSpPr>
          <a:xfrm>
            <a:off x="4571365" y="4367213"/>
            <a:ext cx="2527300" cy="646112"/>
            <a:chOff x="2675" y="2313"/>
            <a:chExt cx="1592" cy="407"/>
          </a:xfrm>
        </p:grpSpPr>
        <p:sp>
          <p:nvSpPr>
            <p:cNvPr id="12339" name="Rectangle 52"/>
            <p:cNvSpPr/>
            <p:nvPr/>
          </p:nvSpPr>
          <p:spPr>
            <a:xfrm>
              <a:off x="2675" y="2357"/>
              <a:ext cx="582" cy="343"/>
            </a:xfrm>
            <a:prstGeom prst="rect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次态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340" name="AutoShape 53"/>
            <p:cNvSpPr/>
            <p:nvPr/>
          </p:nvSpPr>
          <p:spPr>
            <a:xfrm>
              <a:off x="3222" y="2484"/>
              <a:ext cx="549" cy="108"/>
            </a:xfrm>
            <a:prstGeom prst="rightArrow">
              <a:avLst>
                <a:gd name="adj1" fmla="val 50000"/>
                <a:gd name="adj2" fmla="val 127012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12341" name="Object 54"/>
            <p:cNvGraphicFramePr/>
            <p:nvPr/>
          </p:nvGraphicFramePr>
          <p:xfrm>
            <a:off x="3744" y="2313"/>
            <a:ext cx="523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3" imgW="304800" imgH="228600" progId="Equation.3">
                    <p:embed/>
                  </p:oleObj>
                </mc:Choice>
                <mc:Fallback>
                  <p:oleObj name="" r:id="rId3" imgW="304800" imgH="228600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44" y="2313"/>
                          <a:ext cx="523" cy="4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8.1.1 R-S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1820" y="2605405"/>
            <a:ext cx="3601720" cy="2499360"/>
            <a:chOff x="932" y="4103"/>
            <a:chExt cx="5672" cy="3936"/>
          </a:xfrm>
        </p:grpSpPr>
        <p:grpSp>
          <p:nvGrpSpPr>
            <p:cNvPr id="2" name="Group 3"/>
            <p:cNvGrpSpPr/>
            <p:nvPr/>
          </p:nvGrpSpPr>
          <p:grpSpPr>
            <a:xfrm>
              <a:off x="932" y="4103"/>
              <a:ext cx="5672" cy="3937"/>
              <a:chOff x="490" y="1636"/>
              <a:chExt cx="2308" cy="1859"/>
            </a:xfrm>
          </p:grpSpPr>
          <p:sp>
            <p:nvSpPr>
              <p:cNvPr id="12291" name="Rectangle 4"/>
              <p:cNvSpPr/>
              <p:nvPr/>
            </p:nvSpPr>
            <p:spPr>
              <a:xfrm>
                <a:off x="490" y="1636"/>
                <a:ext cx="2308" cy="1818"/>
              </a:xfrm>
              <a:prstGeom prst="rect">
                <a:avLst/>
              </a:prstGeom>
              <a:noFill/>
              <a:ln w="2857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2292" name="Group 5"/>
              <p:cNvGrpSpPr/>
              <p:nvPr/>
            </p:nvGrpSpPr>
            <p:grpSpPr>
              <a:xfrm>
                <a:off x="872" y="1687"/>
                <a:ext cx="1844" cy="1808"/>
                <a:chOff x="872" y="1759"/>
                <a:chExt cx="1844" cy="1808"/>
              </a:xfrm>
            </p:grpSpPr>
            <p:grpSp>
              <p:nvGrpSpPr>
                <p:cNvPr id="12293" name="Group 6"/>
                <p:cNvGrpSpPr/>
                <p:nvPr/>
              </p:nvGrpSpPr>
              <p:grpSpPr>
                <a:xfrm>
                  <a:off x="941" y="2098"/>
                  <a:ext cx="399" cy="860"/>
                  <a:chOff x="941" y="2090"/>
                  <a:chExt cx="399" cy="860"/>
                </a:xfrm>
              </p:grpSpPr>
              <p:sp>
                <p:nvSpPr>
                  <p:cNvPr id="12294" name="Line 7"/>
                  <p:cNvSpPr/>
                  <p:nvPr/>
                </p:nvSpPr>
                <p:spPr>
                  <a:xfrm rot="-5400000">
                    <a:off x="1166" y="2821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95" name="Rectangle 8"/>
                  <p:cNvSpPr/>
                  <p:nvPr/>
                </p:nvSpPr>
                <p:spPr>
                  <a:xfrm rot="-5400000">
                    <a:off x="1001" y="2375"/>
                    <a:ext cx="272" cy="399"/>
                  </a:xfrm>
                  <a:prstGeom prst="rect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96" name="Oval 9"/>
                  <p:cNvSpPr/>
                  <p:nvPr/>
                </p:nvSpPr>
                <p:spPr>
                  <a:xfrm rot="-5400000">
                    <a:off x="1072" y="2330"/>
                    <a:ext cx="109" cy="109"/>
                  </a:xfrm>
                  <a:prstGeom prst="ellipse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97" name="Line 10"/>
                  <p:cNvSpPr/>
                  <p:nvPr/>
                </p:nvSpPr>
                <p:spPr>
                  <a:xfrm rot="-5400000">
                    <a:off x="878" y="2828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98" name="Line 11"/>
                  <p:cNvSpPr/>
                  <p:nvPr/>
                </p:nvSpPr>
                <p:spPr>
                  <a:xfrm rot="-5400000">
                    <a:off x="1005" y="2205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99" name="Text Box 12"/>
                  <p:cNvSpPr txBox="1"/>
                  <p:nvPr/>
                </p:nvSpPr>
                <p:spPr>
                  <a:xfrm>
                    <a:off x="997" y="2410"/>
                    <a:ext cx="292" cy="38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&amp;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300" name="Line 13"/>
                <p:cNvSpPr/>
                <p:nvPr/>
              </p:nvSpPr>
              <p:spPr>
                <a:xfrm>
                  <a:off x="1291" y="2944"/>
                  <a:ext cx="191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1" name="Line 14"/>
                <p:cNvSpPr/>
                <p:nvPr/>
              </p:nvSpPr>
              <p:spPr>
                <a:xfrm>
                  <a:off x="1127" y="2218"/>
                  <a:ext cx="32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2" name="Line 15"/>
                <p:cNvSpPr/>
                <p:nvPr/>
              </p:nvSpPr>
              <p:spPr>
                <a:xfrm rot="-5400000" flipV="1">
                  <a:off x="2114" y="2932"/>
                  <a:ext cx="458" cy="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3" name="Rectangle 16"/>
                <p:cNvSpPr/>
                <p:nvPr/>
              </p:nvSpPr>
              <p:spPr>
                <a:xfrm rot="-5400000">
                  <a:off x="2057" y="2378"/>
                  <a:ext cx="272" cy="399"/>
                </a:xfrm>
                <a:prstGeom prst="rect">
                  <a:avLst/>
                </a:prstGeom>
                <a:solidFill>
                  <a:srgbClr val="66FFFF"/>
                </a:solidFill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4" name="Oval 17"/>
                <p:cNvSpPr/>
                <p:nvPr/>
              </p:nvSpPr>
              <p:spPr>
                <a:xfrm rot="-5400000">
                  <a:off x="2128" y="2333"/>
                  <a:ext cx="109" cy="109"/>
                </a:xfrm>
                <a:prstGeom prst="ellipse">
                  <a:avLst/>
                </a:prstGeom>
                <a:solidFill>
                  <a:srgbClr val="66FFFF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5" name="Line 18"/>
                <p:cNvSpPr/>
                <p:nvPr/>
              </p:nvSpPr>
              <p:spPr>
                <a:xfrm rot="-5400000">
                  <a:off x="1934" y="2830"/>
                  <a:ext cx="23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6" name="Line 19"/>
                <p:cNvSpPr/>
                <p:nvPr/>
              </p:nvSpPr>
              <p:spPr>
                <a:xfrm rot="-5400000">
                  <a:off x="2061" y="2208"/>
                  <a:ext cx="23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7" name="Text Box 20"/>
                <p:cNvSpPr txBox="1"/>
                <p:nvPr/>
              </p:nvSpPr>
              <p:spPr>
                <a:xfrm>
                  <a:off x="2054" y="2413"/>
                  <a:ext cx="291" cy="3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&amp;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08" name="Line 21"/>
                <p:cNvSpPr/>
                <p:nvPr/>
              </p:nvSpPr>
              <p:spPr>
                <a:xfrm flipV="1">
                  <a:off x="1859" y="2944"/>
                  <a:ext cx="209" cy="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9" name="Line 22"/>
                <p:cNvSpPr/>
                <p:nvPr/>
              </p:nvSpPr>
              <p:spPr>
                <a:xfrm>
                  <a:off x="1849" y="2214"/>
                  <a:ext cx="32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0" name="Line 23"/>
                <p:cNvSpPr/>
                <p:nvPr/>
              </p:nvSpPr>
              <p:spPr>
                <a:xfrm>
                  <a:off x="1436" y="2209"/>
                  <a:ext cx="435" cy="73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1" name="Line 24"/>
                <p:cNvSpPr/>
                <p:nvPr/>
              </p:nvSpPr>
              <p:spPr>
                <a:xfrm flipH="1">
                  <a:off x="1464" y="2211"/>
                  <a:ext cx="387" cy="74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2" name="Oval 25"/>
                <p:cNvSpPr/>
                <p:nvPr/>
              </p:nvSpPr>
              <p:spPr>
                <a:xfrm>
                  <a:off x="1107" y="2191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3" name="Oval 26"/>
                <p:cNvSpPr/>
                <p:nvPr/>
              </p:nvSpPr>
              <p:spPr>
                <a:xfrm>
                  <a:off x="2157" y="2195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4" name="Line 27"/>
                <p:cNvSpPr/>
                <p:nvPr/>
              </p:nvSpPr>
              <p:spPr>
                <a:xfrm>
                  <a:off x="1000" y="2927"/>
                  <a:ext cx="0" cy="23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6" name="Text Box 29"/>
                <p:cNvSpPr txBox="1"/>
                <p:nvPr/>
              </p:nvSpPr>
              <p:spPr>
                <a:xfrm>
                  <a:off x="872" y="3170"/>
                  <a:ext cx="491" cy="3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R</a:t>
                  </a:r>
                  <a:r>
                    <a:rPr lang="en-US" altLang="zh-CN" sz="2800" b="1" baseline="-25000" dirty="0">
                      <a:latin typeface="Times New Roman" panose="02020603050405020304" pitchFamily="18" charset="0"/>
                    </a:rPr>
                    <a:t>D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17" name="Text Box 30"/>
                <p:cNvSpPr txBox="1"/>
                <p:nvPr/>
              </p:nvSpPr>
              <p:spPr>
                <a:xfrm>
                  <a:off x="2225" y="3181"/>
                  <a:ext cx="491" cy="3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S</a:t>
                  </a:r>
                  <a:r>
                    <a:rPr lang="en-US" altLang="zh-CN" sz="2800" b="1" baseline="-25000" dirty="0">
                      <a:latin typeface="Times New Roman" panose="02020603050405020304" pitchFamily="18" charset="0"/>
                    </a:rPr>
                    <a:t>D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318" name="Group 31"/>
                <p:cNvGrpSpPr/>
                <p:nvPr/>
              </p:nvGrpSpPr>
              <p:grpSpPr>
                <a:xfrm>
                  <a:off x="963" y="1791"/>
                  <a:ext cx="391" cy="386"/>
                  <a:chOff x="909" y="1836"/>
                  <a:chExt cx="391" cy="386"/>
                </a:xfrm>
              </p:grpSpPr>
              <p:sp>
                <p:nvSpPr>
                  <p:cNvPr id="12319" name="Text Box 32"/>
                  <p:cNvSpPr txBox="1"/>
                  <p:nvPr/>
                </p:nvSpPr>
                <p:spPr>
                  <a:xfrm>
                    <a:off x="909" y="1836"/>
                    <a:ext cx="391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Q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20" name="Line 33"/>
                  <p:cNvSpPr/>
                  <p:nvPr/>
                </p:nvSpPr>
                <p:spPr>
                  <a:xfrm>
                    <a:off x="945" y="1882"/>
                    <a:ext cx="24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321" name="Text Box 34"/>
                <p:cNvSpPr txBox="1"/>
                <p:nvPr/>
              </p:nvSpPr>
              <p:spPr>
                <a:xfrm>
                  <a:off x="2013" y="1759"/>
                  <a:ext cx="391" cy="3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3343" name="Line 32"/>
            <p:cNvSpPr/>
            <p:nvPr/>
          </p:nvSpPr>
          <p:spPr>
            <a:xfrm>
              <a:off x="2003" y="7342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" name="Line 32"/>
            <p:cNvSpPr/>
            <p:nvPr/>
          </p:nvSpPr>
          <p:spPr>
            <a:xfrm>
              <a:off x="5254" y="7316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4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>
                                            <p:txEl>
                                              <p:charRg st="13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427">
                                            <p:txEl>
                                              <p:charRg st="13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27" grpId="0" uiExpand="1" build="p"/>
      <p:bldP spid="3154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/>
          <p:nvPr/>
        </p:nvSpPr>
        <p:spPr>
          <a:xfrm>
            <a:off x="3817303" y="1809750"/>
            <a:ext cx="6919912" cy="4235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</a:t>
            </a:r>
            <a:r>
              <a:rPr lang="en-US" altLang="zh-CN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-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十</a:t>
            </a:r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进制异步加法计数器</a:t>
            </a:r>
            <a:r>
              <a:rPr lang="en-US" altLang="zh-CN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74290</a:t>
            </a:r>
            <a:endParaRPr lang="en-US" altLang="zh-CN" sz="2400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20835" name="Object 3"/>
          <p:cNvGraphicFramePr>
            <a:graphicFrameLocks noGrp="1"/>
          </p:cNvGraphicFramePr>
          <p:nvPr>
            <p:ph sz="quarter" idx="4294967295"/>
          </p:nvPr>
        </p:nvGraphicFramePr>
        <p:xfrm>
          <a:off x="4867910" y="3026410"/>
          <a:ext cx="3863340" cy="254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397000" imgH="1050925" progId="Visio.Drawing.11">
                  <p:embed/>
                </p:oleObj>
              </mc:Choice>
              <mc:Fallback>
                <p:oleObj name="" r:id="rId1" imgW="1397000" imgH="1050925" progId="Visio.Drawing.11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rcRect t="12059" r="11578" b="14156"/>
                      <a:stretch>
                        <a:fillRect/>
                      </a:stretch>
                    </p:blipFill>
                    <p:spPr>
                      <a:xfrm>
                        <a:off x="4867910" y="3026410"/>
                        <a:ext cx="3863340" cy="254381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/>
          <p:cNvGraphicFramePr/>
          <p:nvPr/>
        </p:nvGraphicFramePr>
        <p:xfrm>
          <a:off x="311785" y="2140585"/>
          <a:ext cx="3925570" cy="4352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807210" imgH="1605915" progId="Visio.Drawing.11">
                  <p:embed/>
                </p:oleObj>
              </mc:Choice>
              <mc:Fallback>
                <p:oleObj name="" r:id="rId3" imgW="1807210" imgH="1605915" progId="Visio.Drawing.11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785" y="2140585"/>
                        <a:ext cx="3925570" cy="43522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4" name="Rectangle 2"/>
          <p:cNvSpPr/>
          <p:nvPr/>
        </p:nvSpPr>
        <p:spPr>
          <a:xfrm>
            <a:off x="311785" y="1116965"/>
            <a:ext cx="7143750" cy="5905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三、异步十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进制加法计数器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74LS290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2"/>
          <p:cNvSpPr/>
          <p:nvPr/>
        </p:nvSpPr>
        <p:spPr>
          <a:xfrm>
            <a:off x="495300" y="193675"/>
            <a:ext cx="3609975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74LS290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功能说明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1860" name="Rectangle 4"/>
          <p:cNvSpPr/>
          <p:nvPr/>
        </p:nvSpPr>
        <p:spPr>
          <a:xfrm>
            <a:off x="282575" y="1561307"/>
            <a:ext cx="4606925" cy="460375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计数脉冲从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输入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输出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1861" name="AutoShape 5"/>
          <p:cNvSpPr/>
          <p:nvPr/>
        </p:nvSpPr>
        <p:spPr>
          <a:xfrm>
            <a:off x="4991100" y="1535113"/>
            <a:ext cx="397937" cy="568324"/>
          </a:xfrm>
          <a:prstGeom prst="rightArrow">
            <a:avLst>
              <a:gd name="adj1" fmla="val 50000"/>
              <a:gd name="adj2" fmla="val 44023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1862" name="Text Box 6"/>
          <p:cNvSpPr txBox="1"/>
          <p:nvPr/>
        </p:nvSpPr>
        <p:spPr>
          <a:xfrm>
            <a:off x="5791200" y="1466850"/>
            <a:ext cx="3105150" cy="460375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一位</a:t>
            </a:r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二进制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计数器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1863" name="Rectangle 7"/>
          <p:cNvSpPr/>
          <p:nvPr/>
        </p:nvSpPr>
        <p:spPr>
          <a:xfrm>
            <a:off x="320675" y="2323307"/>
            <a:ext cx="4322763" cy="460375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从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输入，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输出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1864" name="AutoShape 8"/>
          <p:cNvSpPr/>
          <p:nvPr/>
        </p:nvSpPr>
        <p:spPr>
          <a:xfrm>
            <a:off x="2343150" y="2965077"/>
            <a:ext cx="304800" cy="451597"/>
          </a:xfrm>
          <a:prstGeom prst="downArrow">
            <a:avLst>
              <a:gd name="adj1" fmla="val 50000"/>
              <a:gd name="adj2" fmla="val 54657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1865" name="Text Box 9"/>
          <p:cNvSpPr txBox="1"/>
          <p:nvPr/>
        </p:nvSpPr>
        <p:spPr>
          <a:xfrm>
            <a:off x="977900" y="3530600"/>
            <a:ext cx="3105150" cy="1014730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三位二进制计数器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模</a:t>
            </a:r>
            <a:r>
              <a:rPr lang="en-US" altLang="zh-CN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计数器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1866" name="Rectangle 10"/>
          <p:cNvSpPr/>
          <p:nvPr/>
        </p:nvSpPr>
        <p:spPr>
          <a:xfrm>
            <a:off x="495300" y="4887913"/>
            <a:ext cx="5629275" cy="460375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从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输入，将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接到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CP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 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输出</a:t>
            </a:r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1867" name="Text Box 11"/>
          <p:cNvSpPr txBox="1"/>
          <p:nvPr/>
        </p:nvSpPr>
        <p:spPr>
          <a:xfrm>
            <a:off x="1841500" y="5594350"/>
            <a:ext cx="5251450" cy="460375"/>
          </a:xfrm>
          <a:prstGeom prst="rect">
            <a:avLst/>
          </a:prstGeom>
          <a:noFill/>
          <a:ln w="190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四位二进制计数器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模</a:t>
            </a:r>
            <a:r>
              <a:rPr lang="en-US" altLang="zh-CN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r>
              <a:rPr lang="zh-CN" altLang="en-US" sz="24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计数器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1868" name="AutoShape 12"/>
          <p:cNvSpPr/>
          <p:nvPr/>
        </p:nvSpPr>
        <p:spPr>
          <a:xfrm>
            <a:off x="762000" y="5626101"/>
            <a:ext cx="723900" cy="558799"/>
          </a:xfrm>
          <a:prstGeom prst="rightArrow">
            <a:avLst>
              <a:gd name="adj1" fmla="val 50000"/>
              <a:gd name="adj2" fmla="val 47473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7899" name="Object 13"/>
          <p:cNvGraphicFramePr/>
          <p:nvPr/>
        </p:nvGraphicFramePr>
        <p:xfrm>
          <a:off x="5254625" y="2236788"/>
          <a:ext cx="3454400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1397000" imgH="1050925" progId="Visio.Drawing.11">
                  <p:embed/>
                </p:oleObj>
              </mc:Choice>
              <mc:Fallback>
                <p:oleObj name="" r:id="rId1" imgW="1397000" imgH="1050925" progId="Visio.Drawing.11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rcRect t="12059" r="11578" b="14156"/>
                      <a:stretch>
                        <a:fillRect/>
                      </a:stretch>
                    </p:blipFill>
                    <p:spPr>
                      <a:xfrm>
                        <a:off x="5254625" y="2236788"/>
                        <a:ext cx="3454400" cy="2449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ldLvl="0" animBg="1"/>
      <p:bldP spid="121861" grpId="0" bldLvl="0" animBg="1"/>
      <p:bldP spid="121862" grpId="0" bldLvl="0" animBg="1"/>
      <p:bldP spid="121863" grpId="0" bldLvl="0" animBg="1"/>
      <p:bldP spid="121864" grpId="0" bldLvl="0" animBg="1"/>
      <p:bldP spid="121865" grpId="0" bldLvl="0" animBg="1"/>
      <p:bldP spid="121866" grpId="0" bldLvl="0" animBg="1"/>
      <p:bldP spid="121867" grpId="0" bldLvl="0" animBg="1"/>
      <p:bldP spid="121868" grpId="0" bldLvl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/>
          <p:nvPr/>
        </p:nvSpPr>
        <p:spPr>
          <a:xfrm>
            <a:off x="214630" y="1039495"/>
            <a:ext cx="2755265" cy="381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①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异步清零。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5918518" y="1069658"/>
            <a:ext cx="3656012" cy="522287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③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计数。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2747645" y="1039495"/>
            <a:ext cx="5006340" cy="55245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②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异步置数（置</a:t>
            </a: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）。 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5" name="Group 8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23850" y="1914843"/>
          <a:ext cx="8572500" cy="4693920"/>
        </p:xfrm>
        <a:graphic>
          <a:graphicData uri="http://schemas.openxmlformats.org/drawingml/2006/table">
            <a:tbl>
              <a:tblPr/>
              <a:tblGrid>
                <a:gridCol w="895350"/>
                <a:gridCol w="876300"/>
                <a:gridCol w="742950"/>
                <a:gridCol w="971550"/>
                <a:gridCol w="1377950"/>
                <a:gridCol w="777240"/>
                <a:gridCol w="610235"/>
                <a:gridCol w="662305"/>
                <a:gridCol w="675958"/>
                <a:gridCol w="982662"/>
              </a:tblGrid>
              <a:tr h="415925">
                <a:tc gridSpan="5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输入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输出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说明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0(1)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0(2)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9(1)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9(2)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CP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73660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清零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置</a:t>
                      </a: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13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↓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一位二进制计数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</a:tr>
              <a:tr h="406401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↓</a:t>
                      </a:r>
                      <a:r>
                        <a:rPr lang="zh-CN" altLang="en-US" sz="2600" b="1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（</a:t>
                      </a:r>
                      <a:r>
                        <a:rPr lang="en-US" altLang="zh-CN" sz="2600" b="1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cp</a:t>
                      </a:r>
                      <a:r>
                        <a:rPr lang="en-US" altLang="zh-CN" sz="2600" b="1" baseline="-2500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0</a:t>
                      </a:r>
                      <a:r>
                        <a:rPr lang="zh-CN" altLang="en-US" sz="2600" b="1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）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 gridSpan="5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</a:tr>
              <a:tr h="404495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↓</a:t>
                      </a:r>
                      <a:r>
                        <a:rPr lang="zh-CN" altLang="en-US" sz="2600" b="1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（</a:t>
                      </a:r>
                      <a:r>
                        <a:rPr lang="en-US" altLang="zh-CN" sz="2600" b="1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cp</a:t>
                      </a:r>
                      <a:r>
                        <a:rPr lang="en-US" altLang="zh-CN" sz="2600" b="1" baseline="-2500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altLang="en-US" sz="2600" b="1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）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五进制计数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</a:tr>
              <a:tr h="48768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↓</a:t>
                      </a:r>
                      <a:r>
                        <a:rPr lang="zh-CN" altLang="en-US" sz="2600" b="1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（</a:t>
                      </a:r>
                      <a:r>
                        <a:rPr lang="en-US" altLang="zh-CN" sz="2600" b="1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cp</a:t>
                      </a:r>
                      <a:r>
                        <a:rPr lang="en-US" altLang="zh-CN" sz="2600" b="1" baseline="-2500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altLang="en-US" sz="2600" b="1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）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 gridSpan="5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14313" y="3002280"/>
            <a:ext cx="8643937" cy="714375"/>
          </a:xfrm>
          <a:prstGeom prst="rect">
            <a:avLst/>
          </a:prstGeom>
          <a:solidFill>
            <a:schemeClr val="accent1">
              <a:alpha val="27843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85750" y="3788093"/>
            <a:ext cx="8643938" cy="857250"/>
          </a:xfrm>
          <a:prstGeom prst="rect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750" y="4645660"/>
            <a:ext cx="4897120" cy="2000250"/>
          </a:xfrm>
          <a:prstGeom prst="rect">
            <a:avLst/>
          </a:prstGeom>
          <a:solidFill>
            <a:srgbClr val="FF00FF">
              <a:alpha val="27057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357188" y="214313"/>
            <a:ext cx="150018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rtl="0">
              <a:buClrTx/>
              <a:buSzTx/>
              <a:buFontTx/>
              <a:buNone/>
              <a:defRPr/>
            </a:pPr>
            <a:r>
              <a:rPr kumimoji="1" lang="zh-CN" altLang="en-US" sz="3200" kern="1200" cap="none" spc="0" normalizeH="0" baseline="0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功能表</a:t>
            </a:r>
            <a:endParaRPr kumimoji="1" lang="zh-CN" altLang="en-US" sz="3200" kern="1200" cap="none" spc="0" normalizeH="0" baseline="0" noProof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bldLvl="0" animBg="1"/>
      <p:bldP spid="10" grpId="0" bldLvl="0" animBg="1"/>
      <p:bldP spid="11" grpId="0" bldLvl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922" name="Text Box 2"/>
          <p:cNvSpPr txBox="1"/>
          <p:nvPr/>
        </p:nvSpPr>
        <p:spPr>
          <a:xfrm>
            <a:off x="497840" y="241300"/>
            <a:ext cx="6336665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74LS290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构成六十进制计数器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010" name="Rectangle 121"/>
          <p:cNvSpPr/>
          <p:nvPr/>
        </p:nvSpPr>
        <p:spPr>
          <a:xfrm>
            <a:off x="0" y="235426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0040" name="Object 120"/>
          <p:cNvGraphicFramePr/>
          <p:nvPr/>
        </p:nvGraphicFramePr>
        <p:xfrm>
          <a:off x="827405" y="1721485"/>
          <a:ext cx="7778115" cy="341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4625975" imgH="1909445" progId="Visio.Drawing.11">
                  <p:embed/>
                </p:oleObj>
              </mc:Choice>
              <mc:Fallback>
                <p:oleObj name="" r:id="rId1" imgW="4625975" imgH="1909445" progId="Visio.Drawing.11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7405" y="1721485"/>
                        <a:ext cx="7778115" cy="34143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1490" name="Text Box 2"/>
          <p:cNvSpPr txBox="1"/>
          <p:nvPr/>
        </p:nvSpPr>
        <p:spPr>
          <a:xfrm>
            <a:off x="425450" y="189230"/>
            <a:ext cx="587121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74LS161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构成六十进制计数器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1491" name="Text Box 3"/>
          <p:cNvSpPr txBox="1"/>
          <p:nvPr/>
        </p:nvSpPr>
        <p:spPr>
          <a:xfrm>
            <a:off x="5643563" y="1142683"/>
            <a:ext cx="27146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（整体清零法</a:t>
            </a:r>
            <a:r>
              <a:rPr lang="en-US" altLang="zh-CN" sz="2800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2800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1492" name="Text Box 4"/>
          <p:cNvSpPr txBox="1"/>
          <p:nvPr/>
        </p:nvSpPr>
        <p:spPr>
          <a:xfrm>
            <a:off x="610870" y="1137603"/>
            <a:ext cx="48958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反馈态：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60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0011 1100</a:t>
            </a:r>
            <a:endParaRPr lang="en-US" altLang="zh-CN" sz="28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792163" y="3681413"/>
            <a:ext cx="3529012" cy="1800225"/>
            <a:chOff x="274" y="1048"/>
            <a:chExt cx="2544" cy="1526"/>
          </a:xfrm>
        </p:grpSpPr>
        <p:sp>
          <p:nvSpPr>
            <p:cNvPr id="44037" name="Rectangle 6"/>
            <p:cNvSpPr/>
            <p:nvPr/>
          </p:nvSpPr>
          <p:spPr>
            <a:xfrm>
              <a:off x="635" y="1207"/>
              <a:ext cx="1873" cy="1177"/>
            </a:xfrm>
            <a:prstGeom prst="rect">
              <a:avLst/>
            </a:prstGeom>
            <a:noFill/>
            <a:ln w="381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038" name="Text Box 7"/>
            <p:cNvSpPr txBox="1"/>
            <p:nvPr/>
          </p:nvSpPr>
          <p:spPr>
            <a:xfrm>
              <a:off x="1250" y="1682"/>
              <a:ext cx="727" cy="336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74161(1)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grpSp>
          <p:nvGrpSpPr>
            <p:cNvPr id="44039" name="Group 8"/>
            <p:cNvGrpSpPr/>
            <p:nvPr/>
          </p:nvGrpSpPr>
          <p:grpSpPr>
            <a:xfrm>
              <a:off x="2250" y="1820"/>
              <a:ext cx="174" cy="219"/>
              <a:chOff x="958" y="1506"/>
              <a:chExt cx="136" cy="167"/>
            </a:xfrm>
          </p:grpSpPr>
          <p:sp>
            <p:nvSpPr>
              <p:cNvPr id="44040" name="Text Box 9"/>
              <p:cNvSpPr txBox="1"/>
              <p:nvPr/>
            </p:nvSpPr>
            <p:spPr>
              <a:xfrm>
                <a:off x="961" y="1506"/>
                <a:ext cx="129" cy="16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 algn="ctr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zh-CN" sz="2000" baseline="-250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-方正超大字符集" pitchFamily="65" charset="-122"/>
                  </a:rPr>
                  <a:t>RD</a:t>
                </a:r>
                <a:endParaRPr lang="en-US" altLang="zh-CN" sz="2000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-方正超大字符集" pitchFamily="65" charset="-122"/>
                </a:endParaRPr>
              </a:p>
            </p:txBody>
          </p:sp>
          <p:sp>
            <p:nvSpPr>
              <p:cNvPr id="44041" name="Line 10"/>
              <p:cNvSpPr/>
              <p:nvPr/>
            </p:nvSpPr>
            <p:spPr>
              <a:xfrm>
                <a:off x="958" y="1533"/>
                <a:ext cx="136" cy="0"/>
              </a:xfrm>
              <a:prstGeom prst="line">
                <a:avLst/>
              </a:prstGeom>
              <a:ln w="28575" cap="sq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44042" name="Text Box 11"/>
            <p:cNvSpPr txBox="1"/>
            <p:nvPr/>
          </p:nvSpPr>
          <p:spPr>
            <a:xfrm>
              <a:off x="662" y="1297"/>
              <a:ext cx="409" cy="261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S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1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43" name="Text Box 12"/>
            <p:cNvSpPr txBox="1"/>
            <p:nvPr/>
          </p:nvSpPr>
          <p:spPr>
            <a:xfrm>
              <a:off x="780" y="1592"/>
              <a:ext cx="161" cy="26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S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2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44" name="Text Box 13"/>
            <p:cNvSpPr txBox="1"/>
            <p:nvPr/>
          </p:nvSpPr>
          <p:spPr>
            <a:xfrm>
              <a:off x="754" y="2068"/>
              <a:ext cx="244" cy="25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CP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grpSp>
          <p:nvGrpSpPr>
            <p:cNvPr id="44045" name="Group 14"/>
            <p:cNvGrpSpPr/>
            <p:nvPr/>
          </p:nvGrpSpPr>
          <p:grpSpPr>
            <a:xfrm>
              <a:off x="665" y="2117"/>
              <a:ext cx="48" cy="97"/>
              <a:chOff x="2448" y="1968"/>
              <a:chExt cx="48" cy="96"/>
            </a:xfrm>
          </p:grpSpPr>
          <p:sp>
            <p:nvSpPr>
              <p:cNvPr id="44046" name="Line 15"/>
              <p:cNvSpPr/>
              <p:nvPr/>
            </p:nvSpPr>
            <p:spPr>
              <a:xfrm>
                <a:off x="2448" y="1968"/>
                <a:ext cx="48" cy="48"/>
              </a:xfrm>
              <a:prstGeom prst="line">
                <a:avLst/>
              </a:prstGeom>
              <a:ln w="1905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44047" name="Line 16"/>
              <p:cNvSpPr/>
              <p:nvPr/>
            </p:nvSpPr>
            <p:spPr>
              <a:xfrm flipV="1">
                <a:off x="2448" y="2016"/>
                <a:ext cx="48" cy="48"/>
              </a:xfrm>
              <a:prstGeom prst="line">
                <a:avLst/>
              </a:prstGeom>
              <a:ln w="1905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44048" name="Text Box 17"/>
            <p:cNvSpPr txBox="1"/>
            <p:nvPr/>
          </p:nvSpPr>
          <p:spPr>
            <a:xfrm>
              <a:off x="1240" y="1275"/>
              <a:ext cx="192" cy="25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3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49" name="Text Box 18"/>
            <p:cNvSpPr txBox="1"/>
            <p:nvPr/>
          </p:nvSpPr>
          <p:spPr>
            <a:xfrm>
              <a:off x="1521" y="1275"/>
              <a:ext cx="193" cy="25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2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50" name="Text Box 19"/>
            <p:cNvSpPr txBox="1"/>
            <p:nvPr/>
          </p:nvSpPr>
          <p:spPr>
            <a:xfrm>
              <a:off x="1763" y="1275"/>
              <a:ext cx="192" cy="25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1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51" name="Text Box 20"/>
            <p:cNvSpPr txBox="1"/>
            <p:nvPr/>
          </p:nvSpPr>
          <p:spPr>
            <a:xfrm>
              <a:off x="2005" y="1275"/>
              <a:ext cx="193" cy="25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0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grpSp>
          <p:nvGrpSpPr>
            <p:cNvPr id="44052" name="Group 21"/>
            <p:cNvGrpSpPr/>
            <p:nvPr/>
          </p:nvGrpSpPr>
          <p:grpSpPr>
            <a:xfrm>
              <a:off x="698" y="1879"/>
              <a:ext cx="198" cy="270"/>
              <a:chOff x="3459" y="2009"/>
              <a:chExt cx="154" cy="205"/>
            </a:xfrm>
          </p:grpSpPr>
          <p:sp>
            <p:nvSpPr>
              <p:cNvPr id="44053" name="Text Box 22"/>
              <p:cNvSpPr txBox="1"/>
              <p:nvPr/>
            </p:nvSpPr>
            <p:spPr>
              <a:xfrm>
                <a:off x="3459" y="2016"/>
                <a:ext cx="154" cy="19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L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D</a:t>
                </a:r>
                <a:endPara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endParaRPr>
              </a:p>
            </p:txBody>
          </p:sp>
          <p:sp>
            <p:nvSpPr>
              <p:cNvPr id="44054" name="Line 23"/>
              <p:cNvSpPr/>
              <p:nvPr/>
            </p:nvSpPr>
            <p:spPr>
              <a:xfrm>
                <a:off x="3463" y="2009"/>
                <a:ext cx="14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44055" name="Text Box 24"/>
            <p:cNvSpPr txBox="1"/>
            <p:nvPr/>
          </p:nvSpPr>
          <p:spPr>
            <a:xfrm>
              <a:off x="1243" y="2091"/>
              <a:ext cx="203" cy="258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3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56" name="Text Box 25"/>
            <p:cNvSpPr txBox="1"/>
            <p:nvPr/>
          </p:nvSpPr>
          <p:spPr>
            <a:xfrm>
              <a:off x="1523" y="2091"/>
              <a:ext cx="203" cy="258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2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57" name="Text Box 26"/>
            <p:cNvSpPr txBox="1"/>
            <p:nvPr/>
          </p:nvSpPr>
          <p:spPr>
            <a:xfrm>
              <a:off x="1762" y="2091"/>
              <a:ext cx="203" cy="258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1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58" name="Text Box 27"/>
            <p:cNvSpPr txBox="1"/>
            <p:nvPr/>
          </p:nvSpPr>
          <p:spPr>
            <a:xfrm>
              <a:off x="2005" y="2091"/>
              <a:ext cx="204" cy="258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0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59" name="Text Box 28"/>
            <p:cNvSpPr txBox="1"/>
            <p:nvPr/>
          </p:nvSpPr>
          <p:spPr>
            <a:xfrm>
              <a:off x="2203" y="1515"/>
              <a:ext cx="275" cy="25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CO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60" name="Line 29"/>
            <p:cNvSpPr/>
            <p:nvPr/>
          </p:nvSpPr>
          <p:spPr>
            <a:xfrm>
              <a:off x="1352" y="2384"/>
              <a:ext cx="0" cy="187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61" name="Line 30"/>
            <p:cNvSpPr/>
            <p:nvPr/>
          </p:nvSpPr>
          <p:spPr>
            <a:xfrm>
              <a:off x="2119" y="2384"/>
              <a:ext cx="0" cy="187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62" name="Line 31"/>
            <p:cNvSpPr/>
            <p:nvPr/>
          </p:nvSpPr>
          <p:spPr>
            <a:xfrm flipH="1">
              <a:off x="298" y="1388"/>
              <a:ext cx="310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63" name="Line 32"/>
            <p:cNvSpPr/>
            <p:nvPr/>
          </p:nvSpPr>
          <p:spPr>
            <a:xfrm flipH="1">
              <a:off x="1609" y="1051"/>
              <a:ext cx="4" cy="156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64" name="Line 33"/>
            <p:cNvSpPr/>
            <p:nvPr/>
          </p:nvSpPr>
          <p:spPr>
            <a:xfrm>
              <a:off x="1876" y="1056"/>
              <a:ext cx="0" cy="12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65" name="Line 34"/>
            <p:cNvSpPr/>
            <p:nvPr/>
          </p:nvSpPr>
          <p:spPr>
            <a:xfrm>
              <a:off x="2126" y="1056"/>
              <a:ext cx="0" cy="12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66" name="Line 35"/>
            <p:cNvSpPr/>
            <p:nvPr/>
          </p:nvSpPr>
          <p:spPr>
            <a:xfrm flipH="1">
              <a:off x="2517" y="1979"/>
              <a:ext cx="301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67" name="Line 36"/>
            <p:cNvSpPr/>
            <p:nvPr/>
          </p:nvSpPr>
          <p:spPr>
            <a:xfrm>
              <a:off x="1344" y="1048"/>
              <a:ext cx="0" cy="12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68" name="Line 37"/>
            <p:cNvSpPr/>
            <p:nvPr/>
          </p:nvSpPr>
          <p:spPr>
            <a:xfrm>
              <a:off x="1586" y="2380"/>
              <a:ext cx="0" cy="186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69" name="Line 38"/>
            <p:cNvSpPr/>
            <p:nvPr/>
          </p:nvSpPr>
          <p:spPr>
            <a:xfrm flipH="1" flipV="1">
              <a:off x="275" y="1638"/>
              <a:ext cx="341" cy="1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70" name="Line 39"/>
            <p:cNvSpPr/>
            <p:nvPr/>
          </p:nvSpPr>
          <p:spPr>
            <a:xfrm flipH="1">
              <a:off x="2507" y="1602"/>
              <a:ext cx="301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71" name="Line 40"/>
            <p:cNvSpPr/>
            <p:nvPr/>
          </p:nvSpPr>
          <p:spPr>
            <a:xfrm flipH="1">
              <a:off x="275" y="2182"/>
              <a:ext cx="333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72" name="Line 41"/>
            <p:cNvSpPr/>
            <p:nvPr/>
          </p:nvSpPr>
          <p:spPr>
            <a:xfrm flipH="1" flipV="1">
              <a:off x="274" y="1955"/>
              <a:ext cx="341" cy="1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73" name="Line 42"/>
            <p:cNvSpPr/>
            <p:nvPr/>
          </p:nvSpPr>
          <p:spPr>
            <a:xfrm>
              <a:off x="1859" y="2387"/>
              <a:ext cx="0" cy="187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4643438" y="3646488"/>
            <a:ext cx="3529012" cy="1871662"/>
            <a:chOff x="274" y="1048"/>
            <a:chExt cx="2544" cy="1526"/>
          </a:xfrm>
        </p:grpSpPr>
        <p:sp>
          <p:nvSpPr>
            <p:cNvPr id="44075" name="Rectangle 44"/>
            <p:cNvSpPr/>
            <p:nvPr/>
          </p:nvSpPr>
          <p:spPr>
            <a:xfrm>
              <a:off x="635" y="1207"/>
              <a:ext cx="1873" cy="1177"/>
            </a:xfrm>
            <a:prstGeom prst="rect">
              <a:avLst/>
            </a:prstGeom>
            <a:noFill/>
            <a:ln w="381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076" name="Text Box 45"/>
            <p:cNvSpPr txBox="1"/>
            <p:nvPr/>
          </p:nvSpPr>
          <p:spPr>
            <a:xfrm>
              <a:off x="1250" y="1684"/>
              <a:ext cx="727" cy="323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74161(2)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grpSp>
          <p:nvGrpSpPr>
            <p:cNvPr id="44077" name="Group 46"/>
            <p:cNvGrpSpPr/>
            <p:nvPr/>
          </p:nvGrpSpPr>
          <p:grpSpPr>
            <a:xfrm>
              <a:off x="2250" y="1820"/>
              <a:ext cx="174" cy="212"/>
              <a:chOff x="958" y="1506"/>
              <a:chExt cx="136" cy="162"/>
            </a:xfrm>
          </p:grpSpPr>
          <p:sp>
            <p:nvSpPr>
              <p:cNvPr id="44078" name="Text Box 47"/>
              <p:cNvSpPr txBox="1"/>
              <p:nvPr/>
            </p:nvSpPr>
            <p:spPr>
              <a:xfrm>
                <a:off x="961" y="1506"/>
                <a:ext cx="129" cy="16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 algn="ctr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zh-CN" sz="2000" baseline="-250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-方正超大字符集" pitchFamily="65" charset="-122"/>
                  </a:rPr>
                  <a:t>RD</a:t>
                </a:r>
                <a:endParaRPr lang="en-US" altLang="zh-CN" sz="2000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-方正超大字符集" pitchFamily="65" charset="-122"/>
                </a:endParaRPr>
              </a:p>
            </p:txBody>
          </p:sp>
          <p:sp>
            <p:nvSpPr>
              <p:cNvPr id="44079" name="Line 48"/>
              <p:cNvSpPr/>
              <p:nvPr/>
            </p:nvSpPr>
            <p:spPr>
              <a:xfrm>
                <a:off x="958" y="1533"/>
                <a:ext cx="136" cy="0"/>
              </a:xfrm>
              <a:prstGeom prst="line">
                <a:avLst/>
              </a:prstGeom>
              <a:ln w="28575" cap="sq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44080" name="Text Box 49"/>
            <p:cNvSpPr txBox="1"/>
            <p:nvPr/>
          </p:nvSpPr>
          <p:spPr>
            <a:xfrm>
              <a:off x="662" y="1297"/>
              <a:ext cx="409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S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1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81" name="Text Box 50"/>
            <p:cNvSpPr txBox="1"/>
            <p:nvPr/>
          </p:nvSpPr>
          <p:spPr>
            <a:xfrm>
              <a:off x="780" y="1592"/>
              <a:ext cx="161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S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2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82" name="Text Box 51"/>
            <p:cNvSpPr txBox="1"/>
            <p:nvPr/>
          </p:nvSpPr>
          <p:spPr>
            <a:xfrm>
              <a:off x="754" y="2068"/>
              <a:ext cx="244" cy="24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CP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grpSp>
          <p:nvGrpSpPr>
            <p:cNvPr id="44083" name="Group 52"/>
            <p:cNvGrpSpPr/>
            <p:nvPr/>
          </p:nvGrpSpPr>
          <p:grpSpPr>
            <a:xfrm>
              <a:off x="665" y="2117"/>
              <a:ext cx="48" cy="97"/>
              <a:chOff x="2448" y="1968"/>
              <a:chExt cx="48" cy="96"/>
            </a:xfrm>
          </p:grpSpPr>
          <p:sp>
            <p:nvSpPr>
              <p:cNvPr id="44084" name="Line 53"/>
              <p:cNvSpPr/>
              <p:nvPr/>
            </p:nvSpPr>
            <p:spPr>
              <a:xfrm>
                <a:off x="2448" y="1968"/>
                <a:ext cx="48" cy="48"/>
              </a:xfrm>
              <a:prstGeom prst="line">
                <a:avLst/>
              </a:prstGeom>
              <a:ln w="1905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44085" name="Line 54"/>
              <p:cNvSpPr/>
              <p:nvPr/>
            </p:nvSpPr>
            <p:spPr>
              <a:xfrm flipV="1">
                <a:off x="2448" y="2016"/>
                <a:ext cx="48" cy="48"/>
              </a:xfrm>
              <a:prstGeom prst="line">
                <a:avLst/>
              </a:prstGeom>
              <a:ln w="19050" cap="sq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44086" name="Text Box 55"/>
            <p:cNvSpPr txBox="1"/>
            <p:nvPr/>
          </p:nvSpPr>
          <p:spPr>
            <a:xfrm>
              <a:off x="1240" y="1275"/>
              <a:ext cx="192" cy="24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3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87" name="Text Box 56"/>
            <p:cNvSpPr txBox="1"/>
            <p:nvPr/>
          </p:nvSpPr>
          <p:spPr>
            <a:xfrm>
              <a:off x="1521" y="1275"/>
              <a:ext cx="193" cy="24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2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88" name="Text Box 57"/>
            <p:cNvSpPr txBox="1"/>
            <p:nvPr/>
          </p:nvSpPr>
          <p:spPr>
            <a:xfrm>
              <a:off x="1763" y="1275"/>
              <a:ext cx="192" cy="24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1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89" name="Text Box 58"/>
            <p:cNvSpPr txBox="1"/>
            <p:nvPr/>
          </p:nvSpPr>
          <p:spPr>
            <a:xfrm>
              <a:off x="2005" y="1275"/>
              <a:ext cx="193" cy="24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i="1" dirty="0">
                  <a:latin typeface="Times New Roman" panose="02020603050405020304" pitchFamily="18" charset="0"/>
                  <a:ea typeface="宋体-方正超大字符集" pitchFamily="65" charset="-122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0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grpSp>
          <p:nvGrpSpPr>
            <p:cNvPr id="44090" name="Group 59"/>
            <p:cNvGrpSpPr/>
            <p:nvPr/>
          </p:nvGrpSpPr>
          <p:grpSpPr>
            <a:xfrm>
              <a:off x="698" y="1879"/>
              <a:ext cx="198" cy="259"/>
              <a:chOff x="3459" y="2009"/>
              <a:chExt cx="154" cy="197"/>
            </a:xfrm>
          </p:grpSpPr>
          <p:sp>
            <p:nvSpPr>
              <p:cNvPr id="44091" name="Text Box 60"/>
              <p:cNvSpPr txBox="1"/>
              <p:nvPr/>
            </p:nvSpPr>
            <p:spPr>
              <a:xfrm>
                <a:off x="3459" y="2016"/>
                <a:ext cx="154" cy="19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L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D</a:t>
                </a:r>
                <a:endPara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endParaRPr>
              </a:p>
            </p:txBody>
          </p:sp>
          <p:sp>
            <p:nvSpPr>
              <p:cNvPr id="44092" name="Line 61"/>
              <p:cNvSpPr/>
              <p:nvPr/>
            </p:nvSpPr>
            <p:spPr>
              <a:xfrm>
                <a:off x="3463" y="2009"/>
                <a:ext cx="14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44093" name="Text Box 62"/>
            <p:cNvSpPr txBox="1"/>
            <p:nvPr/>
          </p:nvSpPr>
          <p:spPr>
            <a:xfrm>
              <a:off x="1243" y="2093"/>
              <a:ext cx="203" cy="248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3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94" name="Text Box 63"/>
            <p:cNvSpPr txBox="1"/>
            <p:nvPr/>
          </p:nvSpPr>
          <p:spPr>
            <a:xfrm>
              <a:off x="1523" y="2093"/>
              <a:ext cx="203" cy="248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2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95" name="Text Box 64"/>
            <p:cNvSpPr txBox="1"/>
            <p:nvPr/>
          </p:nvSpPr>
          <p:spPr>
            <a:xfrm>
              <a:off x="1762" y="2093"/>
              <a:ext cx="203" cy="248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1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96" name="Text Box 65"/>
            <p:cNvSpPr txBox="1"/>
            <p:nvPr/>
          </p:nvSpPr>
          <p:spPr>
            <a:xfrm>
              <a:off x="2005" y="2093"/>
              <a:ext cx="204" cy="248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D</a:t>
              </a:r>
              <a:r>
                <a:rPr lang="en-US" altLang="zh-CN" sz="2000" baseline="-25000" dirty="0">
                  <a:latin typeface="Times New Roman" panose="02020603050405020304" pitchFamily="18" charset="0"/>
                  <a:ea typeface="宋体-方正超大字符集" pitchFamily="65" charset="-122"/>
                </a:rPr>
                <a:t>0</a:t>
              </a:r>
              <a:endParaRPr lang="en-US" altLang="zh-CN" sz="2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97" name="Text Box 66"/>
            <p:cNvSpPr txBox="1"/>
            <p:nvPr/>
          </p:nvSpPr>
          <p:spPr>
            <a:xfrm>
              <a:off x="2203" y="1517"/>
              <a:ext cx="275" cy="24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dirty="0">
                  <a:latin typeface="Times New Roman" panose="02020603050405020304" pitchFamily="18" charset="0"/>
                  <a:ea typeface="宋体-方正超大字符集" pitchFamily="65" charset="-122"/>
                </a:rPr>
                <a:t>CO</a:t>
              </a:r>
              <a:endParaRPr lang="en-US" altLang="zh-CN" sz="2000" baseline="-25000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44098" name="Line 67"/>
            <p:cNvSpPr/>
            <p:nvPr/>
          </p:nvSpPr>
          <p:spPr>
            <a:xfrm>
              <a:off x="1352" y="2384"/>
              <a:ext cx="0" cy="187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99" name="Line 68"/>
            <p:cNvSpPr/>
            <p:nvPr/>
          </p:nvSpPr>
          <p:spPr>
            <a:xfrm>
              <a:off x="2119" y="2384"/>
              <a:ext cx="0" cy="187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00" name="Line 69"/>
            <p:cNvSpPr/>
            <p:nvPr/>
          </p:nvSpPr>
          <p:spPr>
            <a:xfrm flipH="1">
              <a:off x="298" y="1388"/>
              <a:ext cx="310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01" name="Line 70"/>
            <p:cNvSpPr/>
            <p:nvPr/>
          </p:nvSpPr>
          <p:spPr>
            <a:xfrm flipH="1">
              <a:off x="1609" y="1051"/>
              <a:ext cx="4" cy="156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02" name="Line 71"/>
            <p:cNvSpPr/>
            <p:nvPr/>
          </p:nvSpPr>
          <p:spPr>
            <a:xfrm>
              <a:off x="1876" y="1056"/>
              <a:ext cx="0" cy="12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03" name="Line 72"/>
            <p:cNvSpPr/>
            <p:nvPr/>
          </p:nvSpPr>
          <p:spPr>
            <a:xfrm>
              <a:off x="2126" y="1056"/>
              <a:ext cx="0" cy="12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04" name="Line 73"/>
            <p:cNvSpPr/>
            <p:nvPr/>
          </p:nvSpPr>
          <p:spPr>
            <a:xfrm flipH="1">
              <a:off x="2517" y="1979"/>
              <a:ext cx="301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05" name="Line 74"/>
            <p:cNvSpPr/>
            <p:nvPr/>
          </p:nvSpPr>
          <p:spPr>
            <a:xfrm>
              <a:off x="1344" y="1048"/>
              <a:ext cx="0" cy="12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06" name="Line 75"/>
            <p:cNvSpPr/>
            <p:nvPr/>
          </p:nvSpPr>
          <p:spPr>
            <a:xfrm>
              <a:off x="1586" y="2380"/>
              <a:ext cx="0" cy="186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07" name="Line 76"/>
            <p:cNvSpPr/>
            <p:nvPr/>
          </p:nvSpPr>
          <p:spPr>
            <a:xfrm flipH="1" flipV="1">
              <a:off x="275" y="1638"/>
              <a:ext cx="341" cy="1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08" name="Line 77"/>
            <p:cNvSpPr/>
            <p:nvPr/>
          </p:nvSpPr>
          <p:spPr>
            <a:xfrm flipH="1">
              <a:off x="2507" y="1602"/>
              <a:ext cx="301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09" name="Line 78"/>
            <p:cNvSpPr/>
            <p:nvPr/>
          </p:nvSpPr>
          <p:spPr>
            <a:xfrm flipH="1">
              <a:off x="275" y="2182"/>
              <a:ext cx="333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10" name="Line 79"/>
            <p:cNvSpPr/>
            <p:nvPr/>
          </p:nvSpPr>
          <p:spPr>
            <a:xfrm flipH="1" flipV="1">
              <a:off x="274" y="1955"/>
              <a:ext cx="341" cy="1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11" name="Line 80"/>
            <p:cNvSpPr/>
            <p:nvPr/>
          </p:nvSpPr>
          <p:spPr>
            <a:xfrm>
              <a:off x="1859" y="2387"/>
              <a:ext cx="0" cy="187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0" name="Group 81"/>
          <p:cNvGrpSpPr/>
          <p:nvPr/>
        </p:nvGrpSpPr>
        <p:grpSpPr>
          <a:xfrm>
            <a:off x="2195513" y="2133600"/>
            <a:ext cx="5364162" cy="827088"/>
            <a:chOff x="1383" y="1344"/>
            <a:chExt cx="3379" cy="521"/>
          </a:xfrm>
        </p:grpSpPr>
        <p:sp>
          <p:nvSpPr>
            <p:cNvPr id="44113" name="Line 82"/>
            <p:cNvSpPr/>
            <p:nvPr/>
          </p:nvSpPr>
          <p:spPr>
            <a:xfrm>
              <a:off x="1383" y="1344"/>
              <a:ext cx="3357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14" name="Line 83"/>
            <p:cNvSpPr/>
            <p:nvPr/>
          </p:nvSpPr>
          <p:spPr>
            <a:xfrm>
              <a:off x="1633" y="1548"/>
              <a:ext cx="3107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15" name="Line 84"/>
            <p:cNvSpPr/>
            <p:nvPr/>
          </p:nvSpPr>
          <p:spPr>
            <a:xfrm>
              <a:off x="4309" y="1706"/>
              <a:ext cx="431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16" name="Line 85"/>
            <p:cNvSpPr/>
            <p:nvPr/>
          </p:nvSpPr>
          <p:spPr>
            <a:xfrm>
              <a:off x="4536" y="1865"/>
              <a:ext cx="226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1" name="Group 86"/>
          <p:cNvGrpSpPr/>
          <p:nvPr/>
        </p:nvGrpSpPr>
        <p:grpSpPr>
          <a:xfrm>
            <a:off x="4319588" y="2565400"/>
            <a:ext cx="4176712" cy="3384550"/>
            <a:chOff x="2721" y="1616"/>
            <a:chExt cx="2654" cy="2132"/>
          </a:xfrm>
        </p:grpSpPr>
        <p:sp>
          <p:nvSpPr>
            <p:cNvPr id="44118" name="Line 87"/>
            <p:cNvSpPr/>
            <p:nvPr/>
          </p:nvSpPr>
          <p:spPr>
            <a:xfrm>
              <a:off x="2721" y="2999"/>
              <a:ext cx="0" cy="749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19" name="Line 88"/>
            <p:cNvSpPr/>
            <p:nvPr/>
          </p:nvSpPr>
          <p:spPr>
            <a:xfrm>
              <a:off x="2721" y="3748"/>
              <a:ext cx="2654" cy="0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20" name="Line 89"/>
            <p:cNvSpPr/>
            <p:nvPr/>
          </p:nvSpPr>
          <p:spPr>
            <a:xfrm flipV="1">
              <a:off x="5375" y="1616"/>
              <a:ext cx="0" cy="2131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21" name="Line 90"/>
            <p:cNvSpPr/>
            <p:nvPr/>
          </p:nvSpPr>
          <p:spPr>
            <a:xfrm>
              <a:off x="5125" y="3022"/>
              <a:ext cx="250" cy="0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2" name="Group 91"/>
          <p:cNvGrpSpPr/>
          <p:nvPr/>
        </p:nvGrpSpPr>
        <p:grpSpPr>
          <a:xfrm>
            <a:off x="7488238" y="1881188"/>
            <a:ext cx="1008062" cy="1441450"/>
            <a:chOff x="4445" y="1185"/>
            <a:chExt cx="930" cy="908"/>
          </a:xfrm>
        </p:grpSpPr>
        <p:grpSp>
          <p:nvGrpSpPr>
            <p:cNvPr id="44123" name="Group 92"/>
            <p:cNvGrpSpPr/>
            <p:nvPr/>
          </p:nvGrpSpPr>
          <p:grpSpPr>
            <a:xfrm>
              <a:off x="4445" y="1185"/>
              <a:ext cx="543" cy="908"/>
              <a:chOff x="4581" y="1139"/>
              <a:chExt cx="543" cy="908"/>
            </a:xfrm>
          </p:grpSpPr>
          <p:sp>
            <p:nvSpPr>
              <p:cNvPr id="44124" name="Rectangle 93"/>
              <p:cNvSpPr/>
              <p:nvPr/>
            </p:nvSpPr>
            <p:spPr>
              <a:xfrm flipH="1">
                <a:off x="4581" y="1139"/>
                <a:ext cx="448" cy="908"/>
              </a:xfrm>
              <a:prstGeom prst="rect">
                <a:avLst/>
              </a:prstGeom>
              <a:solidFill>
                <a:srgbClr val="FFFFCC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125" name="Text Box 94"/>
              <p:cNvSpPr txBox="1"/>
              <p:nvPr/>
            </p:nvSpPr>
            <p:spPr>
              <a:xfrm flipH="1">
                <a:off x="4672" y="1389"/>
                <a:ext cx="270" cy="3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3200" b="0" dirty="0">
                    <a:latin typeface="Arial" panose="020B0604020202020204" pitchFamily="34" charset="0"/>
                    <a:ea typeface="宋体" panose="02010600030101010101" pitchFamily="2" charset="-122"/>
                  </a:rPr>
                  <a:t>&amp;</a:t>
                </a:r>
                <a:endParaRPr lang="en-US" altLang="zh-CN" sz="3200" b="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126" name="Oval 95"/>
              <p:cNvSpPr/>
              <p:nvPr/>
            </p:nvSpPr>
            <p:spPr>
              <a:xfrm flipH="1">
                <a:off x="5035" y="1525"/>
                <a:ext cx="89" cy="118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4127" name="Line 96"/>
            <p:cNvSpPr/>
            <p:nvPr/>
          </p:nvSpPr>
          <p:spPr>
            <a:xfrm>
              <a:off x="4989" y="1638"/>
              <a:ext cx="386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4" name="Group 97"/>
          <p:cNvGrpSpPr/>
          <p:nvPr/>
        </p:nvGrpSpPr>
        <p:grpSpPr>
          <a:xfrm>
            <a:off x="935038" y="5013325"/>
            <a:ext cx="3708400" cy="720725"/>
            <a:chOff x="589" y="3158"/>
            <a:chExt cx="2336" cy="454"/>
          </a:xfrm>
        </p:grpSpPr>
        <p:sp>
          <p:nvSpPr>
            <p:cNvPr id="44129" name="Line 98"/>
            <p:cNvSpPr/>
            <p:nvPr/>
          </p:nvSpPr>
          <p:spPr>
            <a:xfrm flipH="1">
              <a:off x="2925" y="3158"/>
              <a:ext cx="0" cy="454"/>
            </a:xfrm>
            <a:prstGeom prst="line">
              <a:avLst/>
            </a:prstGeom>
            <a:ln w="3810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30" name="Line 99"/>
            <p:cNvSpPr/>
            <p:nvPr/>
          </p:nvSpPr>
          <p:spPr>
            <a:xfrm flipV="1">
              <a:off x="589" y="3612"/>
              <a:ext cx="2336" cy="0"/>
            </a:xfrm>
            <a:prstGeom prst="line">
              <a:avLst/>
            </a:prstGeom>
            <a:ln w="3810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31" name="Line 100"/>
            <p:cNvSpPr/>
            <p:nvPr/>
          </p:nvSpPr>
          <p:spPr>
            <a:xfrm>
              <a:off x="589" y="3158"/>
              <a:ext cx="0" cy="454"/>
            </a:xfrm>
            <a:prstGeom prst="line">
              <a:avLst/>
            </a:prstGeom>
            <a:ln w="3810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5" name="Group 101"/>
          <p:cNvGrpSpPr/>
          <p:nvPr/>
        </p:nvGrpSpPr>
        <p:grpSpPr>
          <a:xfrm>
            <a:off x="4248150" y="4041775"/>
            <a:ext cx="395288" cy="323850"/>
            <a:chOff x="2676" y="2546"/>
            <a:chExt cx="249" cy="204"/>
          </a:xfrm>
        </p:grpSpPr>
        <p:sp>
          <p:nvSpPr>
            <p:cNvPr id="44133" name="Line 102"/>
            <p:cNvSpPr/>
            <p:nvPr/>
          </p:nvSpPr>
          <p:spPr>
            <a:xfrm>
              <a:off x="2676" y="2727"/>
              <a:ext cx="249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34" name="Line 103"/>
            <p:cNvSpPr/>
            <p:nvPr/>
          </p:nvSpPr>
          <p:spPr>
            <a:xfrm>
              <a:off x="2925" y="2546"/>
              <a:ext cx="0" cy="204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44135" name="Line 104"/>
          <p:cNvSpPr/>
          <p:nvPr/>
        </p:nvSpPr>
        <p:spPr>
          <a:xfrm>
            <a:off x="4427538" y="42926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16" name="Group 105"/>
          <p:cNvGrpSpPr/>
          <p:nvPr/>
        </p:nvGrpSpPr>
        <p:grpSpPr>
          <a:xfrm>
            <a:off x="431800" y="3249613"/>
            <a:ext cx="4211638" cy="1511300"/>
            <a:chOff x="272" y="2047"/>
            <a:chExt cx="2653" cy="952"/>
          </a:xfrm>
        </p:grpSpPr>
        <p:sp>
          <p:nvSpPr>
            <p:cNvPr id="44137" name="Line 106"/>
            <p:cNvSpPr/>
            <p:nvPr/>
          </p:nvSpPr>
          <p:spPr>
            <a:xfrm flipH="1" flipV="1">
              <a:off x="2789" y="2999"/>
              <a:ext cx="136" cy="0"/>
            </a:xfrm>
            <a:prstGeom prst="line">
              <a:avLst/>
            </a:prstGeom>
            <a:ln w="38100" cap="flat" cmpd="sng">
              <a:solidFill>
                <a:srgbClr val="CC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38" name="Line 107"/>
            <p:cNvSpPr/>
            <p:nvPr/>
          </p:nvSpPr>
          <p:spPr>
            <a:xfrm flipV="1">
              <a:off x="2789" y="2047"/>
              <a:ext cx="0" cy="952"/>
            </a:xfrm>
            <a:prstGeom prst="line">
              <a:avLst/>
            </a:prstGeom>
            <a:ln w="38100" cap="flat" cmpd="sng">
              <a:solidFill>
                <a:srgbClr val="CC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39" name="Line 108"/>
            <p:cNvSpPr/>
            <p:nvPr/>
          </p:nvSpPr>
          <p:spPr>
            <a:xfrm>
              <a:off x="272" y="2047"/>
              <a:ext cx="2517" cy="0"/>
            </a:xfrm>
            <a:prstGeom prst="line">
              <a:avLst/>
            </a:prstGeom>
            <a:ln w="38100" cap="flat" cmpd="sng">
              <a:solidFill>
                <a:srgbClr val="CC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40" name="Line 109"/>
            <p:cNvSpPr/>
            <p:nvPr/>
          </p:nvSpPr>
          <p:spPr>
            <a:xfrm flipV="1">
              <a:off x="499" y="2047"/>
              <a:ext cx="0" cy="952"/>
            </a:xfrm>
            <a:prstGeom prst="line">
              <a:avLst/>
            </a:prstGeom>
            <a:ln w="38100" cap="flat" cmpd="sng">
              <a:solidFill>
                <a:srgbClr val="CC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91598" name="Text Box 110"/>
          <p:cNvSpPr txBox="1"/>
          <p:nvPr/>
        </p:nvSpPr>
        <p:spPr>
          <a:xfrm>
            <a:off x="179388" y="4864735"/>
            <a:ext cx="611187" cy="58356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CP</a:t>
            </a:r>
            <a:endParaRPr lang="en-US" altLang="zh-CN" sz="3200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1599" name="Text Box 111"/>
          <p:cNvSpPr txBox="1"/>
          <p:nvPr/>
        </p:nvSpPr>
        <p:spPr>
          <a:xfrm>
            <a:off x="0" y="2669223"/>
            <a:ext cx="1295400" cy="58356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“1”</a:t>
            </a:r>
            <a:endParaRPr lang="en-US" altLang="zh-CN" sz="3200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7" name="Group 112"/>
          <p:cNvGrpSpPr/>
          <p:nvPr/>
        </p:nvGrpSpPr>
        <p:grpSpPr>
          <a:xfrm>
            <a:off x="4248150" y="4041775"/>
            <a:ext cx="395288" cy="323850"/>
            <a:chOff x="2676" y="2546"/>
            <a:chExt cx="249" cy="204"/>
          </a:xfrm>
        </p:grpSpPr>
        <p:sp>
          <p:nvSpPr>
            <p:cNvPr id="44144" name="Line 113"/>
            <p:cNvSpPr/>
            <p:nvPr/>
          </p:nvSpPr>
          <p:spPr>
            <a:xfrm>
              <a:off x="2676" y="2727"/>
              <a:ext cx="249" cy="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45" name="Line 114"/>
            <p:cNvSpPr/>
            <p:nvPr/>
          </p:nvSpPr>
          <p:spPr>
            <a:xfrm>
              <a:off x="2925" y="2546"/>
              <a:ext cx="0" cy="204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8" name="Group 115"/>
          <p:cNvGrpSpPr/>
          <p:nvPr/>
        </p:nvGrpSpPr>
        <p:grpSpPr>
          <a:xfrm>
            <a:off x="2232025" y="2133600"/>
            <a:ext cx="4968875" cy="1620838"/>
            <a:chOff x="1406" y="1366"/>
            <a:chExt cx="3130" cy="999"/>
          </a:xfrm>
        </p:grpSpPr>
        <p:sp>
          <p:nvSpPr>
            <p:cNvPr id="44147" name="Line 116"/>
            <p:cNvSpPr/>
            <p:nvPr/>
          </p:nvSpPr>
          <p:spPr>
            <a:xfrm flipH="1" flipV="1">
              <a:off x="1406" y="1366"/>
              <a:ext cx="23" cy="975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48" name="Line 117"/>
            <p:cNvSpPr/>
            <p:nvPr/>
          </p:nvSpPr>
          <p:spPr>
            <a:xfrm flipV="1">
              <a:off x="1655" y="1548"/>
              <a:ext cx="0" cy="771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49" name="Line 118"/>
            <p:cNvSpPr/>
            <p:nvPr/>
          </p:nvSpPr>
          <p:spPr>
            <a:xfrm flipV="1">
              <a:off x="4332" y="1706"/>
              <a:ext cx="0" cy="591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150" name="Line 119"/>
            <p:cNvSpPr/>
            <p:nvPr/>
          </p:nvSpPr>
          <p:spPr>
            <a:xfrm flipH="1" flipV="1">
              <a:off x="4536" y="1865"/>
              <a:ext cx="0" cy="50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9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9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491" grpId="0"/>
      <p:bldP spid="191492" grpId="0"/>
      <p:bldP spid="191598" grpId="0"/>
      <p:bldP spid="19159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7"/>
          <p:cNvSpPr/>
          <p:nvPr/>
        </p:nvSpPr>
        <p:spPr>
          <a:xfrm>
            <a:off x="1020763" y="2033905"/>
            <a:ext cx="6919912" cy="4781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对比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计数器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74LSl61 (T4161)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939" name="Rectangle 9"/>
          <p:cNvSpPr/>
          <p:nvPr/>
        </p:nvSpPr>
        <p:spPr>
          <a:xfrm>
            <a:off x="0" y="26066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74" name="Rectangle 2"/>
          <p:cNvSpPr/>
          <p:nvPr/>
        </p:nvSpPr>
        <p:spPr>
          <a:xfrm>
            <a:off x="311785" y="1116965"/>
            <a:ext cx="7143750" cy="5905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四、同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步十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进制加法计数器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74LS160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2845" y="2686685"/>
            <a:ext cx="7716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相同点：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芯片封装图和示意图相同，引脚相同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2845" y="3387725"/>
            <a:ext cx="6134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不同点：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74LS160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是十进制计数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Rectangle 2"/>
          <p:cNvSpPr/>
          <p:nvPr/>
        </p:nvSpPr>
        <p:spPr>
          <a:xfrm>
            <a:off x="4345940" y="1015365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③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计数。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Rectangle 3"/>
          <p:cNvSpPr/>
          <p:nvPr/>
        </p:nvSpPr>
        <p:spPr>
          <a:xfrm>
            <a:off x="495935" y="1778635"/>
            <a:ext cx="3524250" cy="4191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②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同步并行预置数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4382770" y="1769110"/>
            <a:ext cx="1828800" cy="43815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④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保持。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495776" y="1015365"/>
            <a:ext cx="25076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① 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异步清零。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3" name="Group 6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214313" y="2646998"/>
          <a:ext cx="8724900" cy="3717925"/>
        </p:xfrm>
        <a:graphic>
          <a:graphicData uri="http://schemas.openxmlformats.org/drawingml/2006/table">
            <a:tbl>
              <a:tblPr/>
              <a:tblGrid>
                <a:gridCol w="603250"/>
                <a:gridCol w="608012"/>
                <a:gridCol w="603250"/>
                <a:gridCol w="606425"/>
                <a:gridCol w="611188"/>
                <a:gridCol w="604837"/>
                <a:gridCol w="608013"/>
                <a:gridCol w="609600"/>
                <a:gridCol w="606425"/>
                <a:gridCol w="606425"/>
                <a:gridCol w="611187"/>
                <a:gridCol w="606425"/>
                <a:gridCol w="573088"/>
                <a:gridCol w="866775"/>
              </a:tblGrid>
              <a:tr h="288925">
                <a:tc gridSpan="9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     入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输出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说明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CP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清零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</a:tr>
              <a:tr h="595313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置数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538163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十进制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计数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4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保   持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538163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4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保   持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24" name="Rectangle 109"/>
          <p:cNvSpPr/>
          <p:nvPr/>
        </p:nvSpPr>
        <p:spPr>
          <a:xfrm>
            <a:off x="-19050" y="2981960"/>
            <a:ext cx="9144000" cy="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214313" y="4004310"/>
            <a:ext cx="8001000" cy="1588"/>
          </a:xfrm>
          <a:prstGeom prst="straightConnector1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6" name="直接箭头连接符 25"/>
          <p:cNvCxnSpPr/>
          <p:nvPr/>
        </p:nvCxnSpPr>
        <p:spPr>
          <a:xfrm>
            <a:off x="214313" y="4647248"/>
            <a:ext cx="8001000" cy="1587"/>
          </a:xfrm>
          <a:prstGeom prst="straightConnector1">
            <a:avLst/>
          </a:prstGeom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7" name="直接箭头连接符 26"/>
          <p:cNvCxnSpPr/>
          <p:nvPr/>
        </p:nvCxnSpPr>
        <p:spPr>
          <a:xfrm>
            <a:off x="214313" y="5218748"/>
            <a:ext cx="8001000" cy="1587"/>
          </a:xfrm>
          <a:prstGeom prst="straightConnector1">
            <a:avLst/>
          </a:prstGeom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8" name="矩形 27"/>
          <p:cNvSpPr/>
          <p:nvPr/>
        </p:nvSpPr>
        <p:spPr>
          <a:xfrm>
            <a:off x="142875" y="5290185"/>
            <a:ext cx="8001000" cy="928688"/>
          </a:xfrm>
          <a:prstGeom prst="rect">
            <a:avLst/>
          </a:prstGeom>
          <a:solidFill>
            <a:schemeClr val="accent1">
              <a:alpha val="549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357188" y="214313"/>
            <a:ext cx="150018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rtl="0">
              <a:buClrTx/>
              <a:buSzTx/>
              <a:buFontTx/>
              <a:buNone/>
              <a:defRPr/>
            </a:pPr>
            <a:r>
              <a:rPr kumimoji="1" lang="zh-CN" altLang="en-US" sz="3200" kern="1200" cap="none" spc="0" normalizeH="0" baseline="0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功能表</a:t>
            </a:r>
            <a:endParaRPr kumimoji="1" lang="zh-CN" altLang="en-US" sz="3200" kern="1200" cap="none" spc="0" normalizeH="0" baseline="0" noProof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14325" y="3203575"/>
            <a:ext cx="297180" cy="3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直接连接符 30"/>
          <p:cNvCxnSpPr/>
          <p:nvPr/>
        </p:nvCxnSpPr>
        <p:spPr>
          <a:xfrm>
            <a:off x="871855" y="3187065"/>
            <a:ext cx="297180" cy="3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8" grpId="0" bldLvl="0" animBg="1"/>
      <p:bldP spid="22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Rectangle 2"/>
          <p:cNvSpPr/>
          <p:nvPr/>
        </p:nvSpPr>
        <p:spPr>
          <a:xfrm>
            <a:off x="647383" y="1164590"/>
            <a:ext cx="7848600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同步十进制可逆计数器</a:t>
            </a:r>
            <a:r>
              <a:rPr lang="en-US" altLang="zh-CN" sz="32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74LSl92 (T4192) </a:t>
            </a:r>
            <a:endParaRPr lang="en-US" altLang="zh-CN" sz="3200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62" name="Rectangle 3"/>
          <p:cNvSpPr/>
          <p:nvPr/>
        </p:nvSpPr>
        <p:spPr>
          <a:xfrm>
            <a:off x="0" y="26066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40963" name="Object 4"/>
          <p:cNvGraphicFramePr/>
          <p:nvPr/>
        </p:nvGraphicFramePr>
        <p:xfrm>
          <a:off x="1476375" y="2060575"/>
          <a:ext cx="5329238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2214245" imgH="1461135" progId="Visio.Drawing.11">
                  <p:embed/>
                </p:oleObj>
              </mc:Choice>
              <mc:Fallback>
                <p:oleObj name="" r:id="rId1" imgW="2214245" imgH="1461135" progId="Visio.Drawing.11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76375" y="2060575"/>
                        <a:ext cx="5329238" cy="3500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5"/>
          <p:cNvSpPr/>
          <p:nvPr/>
        </p:nvSpPr>
        <p:spPr>
          <a:xfrm>
            <a:off x="0" y="2076450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Rectangle 148"/>
          <p:cNvSpPr/>
          <p:nvPr/>
        </p:nvSpPr>
        <p:spPr>
          <a:xfrm>
            <a:off x="-828357" y="1772603"/>
            <a:ext cx="6203950" cy="863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342900" indent="-342900" algn="ctr"/>
            <a:r>
              <a:rPr lang="fr-FR" altLang="zh-CN" sz="2000" b="0" dirty="0">
                <a:latin typeface="黑体" panose="02010609060101010101" pitchFamily="2" charset="-122"/>
                <a:ea typeface="黑体" panose="02010609060101010101" pitchFamily="2" charset="-122"/>
              </a:rPr>
              <a:t>    CR</a:t>
            </a:r>
            <a:r>
              <a:rPr lang="fr-FR" altLang="zh-CN" b="0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fr-FR" altLang="zh-CN" sz="2000" b="0" i="1" dirty="0">
                <a:latin typeface="黑体" panose="02010609060101010101" pitchFamily="2" charset="-122"/>
                <a:ea typeface="黑体" panose="02010609060101010101" pitchFamily="2" charset="-122"/>
              </a:rPr>
              <a:t>CP</a:t>
            </a:r>
            <a:r>
              <a:rPr lang="fr-FR" altLang="zh-CN" sz="2000" b="0" baseline="-30000" dirty="0">
                <a:latin typeface="黑体" panose="02010609060101010101" pitchFamily="2" charset="-122"/>
                <a:ea typeface="黑体" panose="02010609060101010101" pitchFamily="2" charset="-122"/>
              </a:rPr>
              <a:t>U   </a:t>
            </a:r>
            <a:r>
              <a:rPr lang="fr-FR" altLang="zh-CN" sz="2000" b="0" i="1" dirty="0">
                <a:latin typeface="黑体" panose="02010609060101010101" pitchFamily="2" charset="-122"/>
                <a:ea typeface="黑体" panose="02010609060101010101" pitchFamily="2" charset="-122"/>
              </a:rPr>
              <a:t>CP</a:t>
            </a:r>
            <a:r>
              <a:rPr lang="fr-FR" altLang="zh-CN" sz="2000" b="0" baseline="-30000" dirty="0">
                <a:latin typeface="黑体" panose="02010609060101010101" pitchFamily="2" charset="-122"/>
                <a:ea typeface="黑体" panose="02010609060101010101" pitchFamily="2" charset="-122"/>
              </a:rPr>
              <a:t>D  </a:t>
            </a:r>
            <a:r>
              <a:rPr lang="fr-FR" altLang="zh-CN" sz="2000" b="0" i="1" dirty="0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fr-FR" altLang="zh-CN" sz="2000" b="0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fr-FR" altLang="zh-CN" sz="2000" b="0" i="1" dirty="0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黑体" panose="02010609060101010101" pitchFamily="2" charset="-122"/>
                <a:ea typeface="黑体" panose="02010609060101010101" pitchFamily="2" charset="-122"/>
              </a:rPr>
              <a:t>2  </a:t>
            </a:r>
            <a:r>
              <a:rPr lang="fr-FR" altLang="zh-CN" sz="20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fr-FR" altLang="zh-CN" sz="2000" b="0" i="1" dirty="0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黑体" panose="02010609060101010101" pitchFamily="2" charset="-122"/>
                <a:ea typeface="黑体" panose="02010609060101010101" pitchFamily="2" charset="-122"/>
              </a:rPr>
              <a:t>1  </a:t>
            </a:r>
            <a:r>
              <a:rPr lang="fr-FR" altLang="zh-CN" sz="2000" b="0" i="1" dirty="0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endParaRPr lang="fr-FR" altLang="zh-CN" sz="2000" b="0" baseline="-30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986" name="Rectangle 3"/>
          <p:cNvSpPr/>
          <p:nvPr/>
        </p:nvSpPr>
        <p:spPr>
          <a:xfrm>
            <a:off x="1086485" y="184150"/>
            <a:ext cx="7848600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同步十进制可逆计数器</a:t>
            </a:r>
            <a:r>
              <a:rPr lang="en-US" altLang="zh-CN" sz="32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74LSl92 (T4192) </a:t>
            </a:r>
            <a:endParaRPr lang="en-US" altLang="zh-CN" sz="3200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987" name="Rectangle 5"/>
          <p:cNvSpPr/>
          <p:nvPr/>
        </p:nvSpPr>
        <p:spPr>
          <a:xfrm>
            <a:off x="0" y="26066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88" name="Rectangle 8"/>
          <p:cNvSpPr/>
          <p:nvPr/>
        </p:nvSpPr>
        <p:spPr>
          <a:xfrm>
            <a:off x="0" y="2076450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41989" name="Object 7"/>
          <p:cNvGraphicFramePr>
            <a:graphicFrameLocks noGrp="1"/>
          </p:cNvGraphicFramePr>
          <p:nvPr>
            <p:ph sz="half" idx="4294967295"/>
          </p:nvPr>
        </p:nvGraphicFramePr>
        <p:xfrm>
          <a:off x="0" y="3730625"/>
          <a:ext cx="36004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254635" imgH="203835" progId="Equation.DSMT4">
                  <p:embed/>
                </p:oleObj>
              </mc:Choice>
              <mc:Fallback>
                <p:oleObj name="" r:id="rId1" imgW="254635" imgH="203835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3730625"/>
                        <a:ext cx="360045" cy="2889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127"/>
          <p:cNvSpPr/>
          <p:nvPr/>
        </p:nvSpPr>
        <p:spPr>
          <a:xfrm>
            <a:off x="0" y="2076450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91" name="Rectangle 128"/>
          <p:cNvSpPr/>
          <p:nvPr/>
        </p:nvSpPr>
        <p:spPr>
          <a:xfrm>
            <a:off x="2130108" y="1557973"/>
            <a:ext cx="120713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2255" algn="ctr"/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输    入</a:t>
            </a:r>
            <a:endParaRPr lang="zh-CN" altLang="en-US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262255" algn="ctr" eaLnBrk="0" hangingPunct="0"/>
            <a:r>
              <a:rPr lang="fr-FR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fr-FR" altLang="zh-CN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92" name="Rectangle 165"/>
          <p:cNvSpPr/>
          <p:nvPr/>
        </p:nvSpPr>
        <p:spPr>
          <a:xfrm>
            <a:off x="7208838" y="5684838"/>
            <a:ext cx="1503362" cy="7445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保持</a:t>
            </a:r>
            <a:endParaRPr lang="zh-CN" altLang="en-US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93" name="Rectangle 164"/>
          <p:cNvSpPr/>
          <p:nvPr/>
        </p:nvSpPr>
        <p:spPr>
          <a:xfrm>
            <a:off x="5303838" y="5684838"/>
            <a:ext cx="1905000" cy="7445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en-US" altLang="fr-FR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2 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1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94" name="Rectangle 163"/>
          <p:cNvSpPr/>
          <p:nvPr/>
        </p:nvSpPr>
        <p:spPr>
          <a:xfrm>
            <a:off x="826135" y="5805488"/>
            <a:ext cx="4979988" cy="7445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en-US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0    1     1     1    ×   ×   ×   ×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95" name="Rectangle 162"/>
          <p:cNvSpPr/>
          <p:nvPr/>
        </p:nvSpPr>
        <p:spPr>
          <a:xfrm>
            <a:off x="7208838" y="4786313"/>
            <a:ext cx="1503362" cy="8985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endParaRPr lang="zh-CN" altLang="zh-CN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96" name="Rectangle 161"/>
          <p:cNvSpPr/>
          <p:nvPr/>
        </p:nvSpPr>
        <p:spPr>
          <a:xfrm>
            <a:off x="5303838" y="4786313"/>
            <a:ext cx="1905000" cy="8985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减法计数</a:t>
            </a:r>
            <a:endParaRPr lang="zh-CN" altLang="en-US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97" name="Rectangle 160"/>
          <p:cNvSpPr/>
          <p:nvPr/>
        </p:nvSpPr>
        <p:spPr>
          <a:xfrm>
            <a:off x="826135" y="4868863"/>
            <a:ext cx="4979988" cy="8985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en-US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0    1     1     ↑    ×   ×   ×   ×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98" name="Rectangle 158"/>
          <p:cNvSpPr/>
          <p:nvPr/>
        </p:nvSpPr>
        <p:spPr>
          <a:xfrm>
            <a:off x="5303838" y="3886200"/>
            <a:ext cx="1905000" cy="9001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加法计数</a:t>
            </a:r>
            <a:endParaRPr lang="zh-CN" altLang="en-US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99" name="Rectangle 157"/>
          <p:cNvSpPr/>
          <p:nvPr/>
        </p:nvSpPr>
        <p:spPr>
          <a:xfrm>
            <a:off x="826135" y="4082415"/>
            <a:ext cx="4979988" cy="9001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en-US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0    1     ↑     1    ×   ×   ×   ×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2000" name="Rectangle 156"/>
          <p:cNvSpPr/>
          <p:nvPr/>
        </p:nvSpPr>
        <p:spPr>
          <a:xfrm>
            <a:off x="7208838" y="3165475"/>
            <a:ext cx="1503362" cy="72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并行置数</a:t>
            </a:r>
            <a:endParaRPr lang="zh-CN" altLang="en-US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2001" name="Rectangle 155"/>
          <p:cNvSpPr/>
          <p:nvPr/>
        </p:nvSpPr>
        <p:spPr>
          <a:xfrm>
            <a:off x="5303838" y="3165475"/>
            <a:ext cx="1905000" cy="72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en-US" altLang="fr-FR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fr-FR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fr-FR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1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endParaRPr lang="fr-FR" altLang="zh-CN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2002" name="Rectangle 154"/>
          <p:cNvSpPr/>
          <p:nvPr/>
        </p:nvSpPr>
        <p:spPr>
          <a:xfrm>
            <a:off x="826135" y="3165475"/>
            <a:ext cx="4979988" cy="72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en-US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0    0    ×   ×  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fr-FR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fr-FR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1   </a:t>
            </a:r>
            <a:r>
              <a:rPr lang="fr-FR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fr-FR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endParaRPr lang="fr-FR" altLang="zh-CN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2003" name="Rectangle 153"/>
          <p:cNvSpPr/>
          <p:nvPr/>
        </p:nvSpPr>
        <p:spPr>
          <a:xfrm>
            <a:off x="7208838" y="2420938"/>
            <a:ext cx="1503362" cy="7445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异步清零</a:t>
            </a:r>
            <a:endParaRPr lang="zh-CN" altLang="en-US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2004" name="Rectangle 152"/>
          <p:cNvSpPr/>
          <p:nvPr/>
        </p:nvSpPr>
        <p:spPr>
          <a:xfrm>
            <a:off x="5303838" y="2420938"/>
            <a:ext cx="1905000" cy="7445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en-US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0   0   0   0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2005" name="Rectangle 151"/>
          <p:cNvSpPr/>
          <p:nvPr/>
        </p:nvSpPr>
        <p:spPr>
          <a:xfrm>
            <a:off x="826135" y="2420938"/>
            <a:ext cx="4979988" cy="7445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en-US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1   ×   ×   ×   ×   ×   ×   ×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2006" name="Rectangle 150"/>
          <p:cNvSpPr/>
          <p:nvPr/>
        </p:nvSpPr>
        <p:spPr>
          <a:xfrm>
            <a:off x="7208838" y="1557338"/>
            <a:ext cx="1503362" cy="863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342900" indent="-342900"/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功能说明</a:t>
            </a:r>
            <a:endParaRPr lang="zh-CN" altLang="en-US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2007" name="Rectangle 149"/>
          <p:cNvSpPr/>
          <p:nvPr/>
        </p:nvSpPr>
        <p:spPr>
          <a:xfrm>
            <a:off x="5303838" y="1557338"/>
            <a:ext cx="1905000" cy="863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342900" indent="-342900" algn="ctr"/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输   出</a:t>
            </a:r>
            <a:endParaRPr lang="zh-CN" altLang="en-US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ctr" eaLnBrk="0" hangingPunct="0"/>
            <a:r>
              <a:rPr lang="en-US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2  </a:t>
            </a:r>
            <a:r>
              <a:rPr lang="en-US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1 </a:t>
            </a:r>
            <a:r>
              <a:rPr lang="en-US" altLang="zh-CN" sz="2000" b="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000" b="0" baseline="-30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2008" name="Line 166"/>
          <p:cNvSpPr/>
          <p:nvPr/>
        </p:nvSpPr>
        <p:spPr>
          <a:xfrm>
            <a:off x="323850" y="1557338"/>
            <a:ext cx="83883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09" name="Line 167"/>
          <p:cNvSpPr/>
          <p:nvPr/>
        </p:nvSpPr>
        <p:spPr>
          <a:xfrm>
            <a:off x="323850" y="6429375"/>
            <a:ext cx="83883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10" name="Line 168"/>
          <p:cNvSpPr/>
          <p:nvPr/>
        </p:nvSpPr>
        <p:spPr>
          <a:xfrm>
            <a:off x="323850" y="1557338"/>
            <a:ext cx="0" cy="86360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11" name="Line 169"/>
          <p:cNvSpPr/>
          <p:nvPr/>
        </p:nvSpPr>
        <p:spPr>
          <a:xfrm>
            <a:off x="8712200" y="1557338"/>
            <a:ext cx="0" cy="4872037"/>
          </a:xfrm>
          <a:prstGeom prst="line">
            <a:avLst/>
          </a:prstGeom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12" name="Line 172"/>
          <p:cNvSpPr/>
          <p:nvPr/>
        </p:nvSpPr>
        <p:spPr>
          <a:xfrm>
            <a:off x="323850" y="2420938"/>
            <a:ext cx="83883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13" name="Line 173"/>
          <p:cNvSpPr/>
          <p:nvPr/>
        </p:nvSpPr>
        <p:spPr>
          <a:xfrm>
            <a:off x="323850" y="2420938"/>
            <a:ext cx="0" cy="4008437"/>
          </a:xfrm>
          <a:prstGeom prst="line">
            <a:avLst/>
          </a:prstGeom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14" name="Line 174"/>
          <p:cNvSpPr/>
          <p:nvPr/>
        </p:nvSpPr>
        <p:spPr>
          <a:xfrm>
            <a:off x="5303838" y="1557338"/>
            <a:ext cx="0" cy="4872037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15" name="Line 177"/>
          <p:cNvSpPr/>
          <p:nvPr/>
        </p:nvSpPr>
        <p:spPr>
          <a:xfrm>
            <a:off x="7208838" y="1557338"/>
            <a:ext cx="0" cy="4872037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16" name="Line 181"/>
          <p:cNvSpPr/>
          <p:nvPr/>
        </p:nvSpPr>
        <p:spPr>
          <a:xfrm>
            <a:off x="323850" y="3165475"/>
            <a:ext cx="83883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17" name="Line 194"/>
          <p:cNvSpPr/>
          <p:nvPr/>
        </p:nvSpPr>
        <p:spPr>
          <a:xfrm>
            <a:off x="323850" y="3886200"/>
            <a:ext cx="83883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18" name="Line 207"/>
          <p:cNvSpPr/>
          <p:nvPr/>
        </p:nvSpPr>
        <p:spPr>
          <a:xfrm>
            <a:off x="323850" y="4786313"/>
            <a:ext cx="83883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19" name="Line 220"/>
          <p:cNvSpPr/>
          <p:nvPr/>
        </p:nvSpPr>
        <p:spPr>
          <a:xfrm>
            <a:off x="323850" y="5684838"/>
            <a:ext cx="83883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2020" name="Rectangle 258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745490" y="1511618"/>
            <a:ext cx="715962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kumimoji="1" lang="zh-CN" altLang="en-US" sz="24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总结：</a:t>
            </a:r>
            <a:r>
              <a:rPr kumimoji="1" lang="zh-CN" altLang="en-US" sz="24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构成任意模</a:t>
            </a:r>
            <a:r>
              <a:rPr kumimoji="1" lang="en-US" altLang="zh-CN" sz="24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4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计数器方法（</a:t>
            </a:r>
            <a:r>
              <a:rPr kumimoji="1" lang="zh-CN" altLang="en-US" sz="2400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清零</a:t>
            </a:r>
            <a:r>
              <a:rPr kumimoji="1" lang="zh-CN" altLang="en-US" sz="24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端、</a:t>
            </a:r>
            <a:r>
              <a:rPr kumimoji="1" lang="zh-CN" altLang="en-US" sz="2400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置数</a:t>
            </a:r>
            <a:r>
              <a:rPr kumimoji="1" lang="zh-CN" altLang="en-US" sz="24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端）</a:t>
            </a:r>
            <a:endParaRPr kumimoji="1" lang="zh-CN" altLang="en-US" sz="2400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036003" y="3457258"/>
            <a:ext cx="611981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）确定反馈态（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同步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异步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999490" y="4465320"/>
            <a:ext cx="728503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3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）确定反馈电路（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反馈态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、有效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电平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值）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1036003" y="2485708"/>
            <a:ext cx="611981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1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）选择使能端（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起点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终点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68313" y="187960"/>
            <a:ext cx="5399088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8.3.3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集成计数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器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ldLvl="0" animBg="1"/>
      <p:bldP spid="188419" grpId="0" bldLvl="0" animBg="1"/>
      <p:bldP spid="188420" grpId="0" bldLvl="0" animBg="1"/>
      <p:bldP spid="1884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Group 34"/>
          <p:cNvGrpSpPr/>
          <p:nvPr/>
        </p:nvGrpSpPr>
        <p:grpSpPr>
          <a:xfrm>
            <a:off x="4584700" y="966470"/>
            <a:ext cx="4210050" cy="3463925"/>
            <a:chOff x="3108" y="249"/>
            <a:chExt cx="2652" cy="2272"/>
          </a:xfrm>
        </p:grpSpPr>
        <p:sp>
          <p:nvSpPr>
            <p:cNvPr id="13346" name="Rectangle 35"/>
            <p:cNvSpPr/>
            <p:nvPr/>
          </p:nvSpPr>
          <p:spPr>
            <a:xfrm>
              <a:off x="3108" y="249"/>
              <a:ext cx="2652" cy="2272"/>
            </a:xfrm>
            <a:prstGeom prst="rect">
              <a:avLst/>
            </a:prstGeom>
            <a:noFill/>
            <a:ln w="9525" cap="flat" cmpd="sng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3347" name="Group 36"/>
            <p:cNvGrpSpPr/>
            <p:nvPr/>
          </p:nvGrpSpPr>
          <p:grpSpPr>
            <a:xfrm>
              <a:off x="3318" y="309"/>
              <a:ext cx="2316" cy="2089"/>
              <a:chOff x="3444" y="0"/>
              <a:chExt cx="2316" cy="2089"/>
            </a:xfrm>
          </p:grpSpPr>
          <p:grpSp>
            <p:nvGrpSpPr>
              <p:cNvPr id="13348" name="Group 37"/>
              <p:cNvGrpSpPr/>
              <p:nvPr/>
            </p:nvGrpSpPr>
            <p:grpSpPr>
              <a:xfrm>
                <a:off x="3444" y="87"/>
                <a:ext cx="2316" cy="2002"/>
                <a:chOff x="3444" y="1268"/>
                <a:chExt cx="2316" cy="2002"/>
              </a:xfrm>
            </p:grpSpPr>
            <p:sp>
              <p:nvSpPr>
                <p:cNvPr id="13349" name="Text Box 38"/>
                <p:cNvSpPr txBox="1"/>
                <p:nvPr/>
              </p:nvSpPr>
              <p:spPr>
                <a:xfrm>
                  <a:off x="3477" y="1269"/>
                  <a:ext cx="491" cy="34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R</a:t>
                  </a:r>
                  <a:r>
                    <a:rPr lang="en-US" altLang="zh-CN" sz="2800" b="1" baseline="-25000" dirty="0">
                      <a:latin typeface="Times New Roman" panose="02020603050405020304" pitchFamily="18" charset="0"/>
                    </a:rPr>
                    <a:t>D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50" name="Text Box 39"/>
                <p:cNvSpPr txBox="1"/>
                <p:nvPr/>
              </p:nvSpPr>
              <p:spPr>
                <a:xfrm>
                  <a:off x="4012" y="1279"/>
                  <a:ext cx="491" cy="34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S</a:t>
                  </a:r>
                  <a:r>
                    <a:rPr lang="en-US" altLang="zh-CN" sz="2800" b="1" baseline="-25000" dirty="0">
                      <a:latin typeface="Times New Roman" panose="02020603050405020304" pitchFamily="18" charset="0"/>
                    </a:rPr>
                    <a:t>D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51" name="Text Box 40"/>
                <p:cNvSpPr txBox="1"/>
                <p:nvPr/>
              </p:nvSpPr>
              <p:spPr>
                <a:xfrm>
                  <a:off x="4490" y="1268"/>
                  <a:ext cx="391" cy="34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Q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3352" name="Group 41"/>
                <p:cNvGrpSpPr/>
                <p:nvPr/>
              </p:nvGrpSpPr>
              <p:grpSpPr>
                <a:xfrm>
                  <a:off x="4950" y="1270"/>
                  <a:ext cx="391" cy="342"/>
                  <a:chOff x="909" y="1836"/>
                  <a:chExt cx="391" cy="342"/>
                </a:xfrm>
              </p:grpSpPr>
              <p:sp>
                <p:nvSpPr>
                  <p:cNvPr id="13353" name="Text Box 42"/>
                  <p:cNvSpPr txBox="1"/>
                  <p:nvPr/>
                </p:nvSpPr>
                <p:spPr>
                  <a:xfrm>
                    <a:off x="909" y="1836"/>
                    <a:ext cx="391" cy="34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Q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54" name="Line 43"/>
                  <p:cNvSpPr/>
                  <p:nvPr/>
                </p:nvSpPr>
                <p:spPr>
                  <a:xfrm>
                    <a:off x="945" y="1882"/>
                    <a:ext cx="24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355" name="Line 44"/>
                <p:cNvSpPr/>
                <p:nvPr/>
              </p:nvSpPr>
              <p:spPr>
                <a:xfrm>
                  <a:off x="3444" y="1620"/>
                  <a:ext cx="1920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56" name="Text Box 45"/>
                <p:cNvSpPr txBox="1"/>
                <p:nvPr/>
              </p:nvSpPr>
              <p:spPr>
                <a:xfrm>
                  <a:off x="3492" y="1656"/>
                  <a:ext cx="2268" cy="16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2800" b="1" dirty="0"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0       1       0      1</a:t>
                  </a: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(</a:t>
                  </a:r>
                  <a:r>
                    <a:rPr lang="zh-CN" altLang="en-US" sz="2400" b="1" dirty="0">
                      <a:latin typeface="Times New Roman" panose="02020603050405020304" pitchFamily="18" charset="0"/>
                    </a:rPr>
                    <a:t>复位</a:t>
                  </a: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)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 1       0       1      0(</a:t>
                  </a:r>
                  <a:r>
                    <a:rPr lang="zh-CN" altLang="en-US" sz="2400" b="1" dirty="0">
                      <a:latin typeface="Times New Roman" panose="02020603050405020304" pitchFamily="18" charset="0"/>
                    </a:rPr>
                    <a:t>置位</a:t>
                  </a:r>
                  <a:r>
                    <a:rPr lang="en-US" altLang="zh-CN" sz="2400" b="1" dirty="0">
                      <a:latin typeface="Times New Roman" panose="02020603050405020304" pitchFamily="18" charset="0"/>
                    </a:rPr>
                    <a:t>)</a:t>
                  </a:r>
                  <a:endParaRPr lang="en-US" altLang="zh-CN" sz="2400" b="1" dirty="0">
                    <a:latin typeface="Times New Roman" panose="02020603050405020304" pitchFamily="18" charset="0"/>
                  </a:endParaRP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 1       1      </a:t>
                  </a:r>
                  <a:r>
                    <a:rPr lang="zh-CN" altLang="en-US" sz="2800" b="1" dirty="0">
                      <a:latin typeface="Times New Roman" panose="02020603050405020304" pitchFamily="18" charset="0"/>
                    </a:rPr>
                    <a:t>不   变</a:t>
                  </a: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(</a:t>
                  </a:r>
                  <a:r>
                    <a:rPr lang="zh-CN" altLang="en-US" sz="2400" b="1" dirty="0">
                      <a:latin typeface="Times New Roman" panose="02020603050405020304" pitchFamily="18" charset="0"/>
                    </a:rPr>
                    <a:t>保持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sym typeface="Monotype Sorts" pitchFamily="2" charset="2"/>
                    </a:rPr>
                    <a:t>)</a:t>
                  </a:r>
                  <a:endParaRPr lang="zh-CN" altLang="en-US" sz="2400" b="1" dirty="0">
                    <a:latin typeface="Times New Roman" panose="02020603050405020304" pitchFamily="18" charset="0"/>
                  </a:endParaRP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 dirty="0">
                      <a:latin typeface="Times New Roman" panose="02020603050405020304" pitchFamily="18" charset="0"/>
                    </a:rPr>
                    <a:t>  </a:t>
                  </a: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0       0     </a:t>
                  </a:r>
                  <a:r>
                    <a:rPr lang="zh-CN" altLang="en-US" sz="2800" b="1" dirty="0">
                      <a:latin typeface="Times New Roman" panose="02020603050405020304" pitchFamily="18" charset="0"/>
                      <a:sym typeface="+mn-ea"/>
                    </a:rPr>
                    <a:t>不   定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sym typeface="+mn-ea"/>
                    </a:rPr>
                    <a:t>(</a:t>
                  </a:r>
                  <a:r>
                    <a:rPr lang="zh-CN" altLang="en-US" sz="2400" b="1" dirty="0">
                      <a:latin typeface="Times New Roman" panose="02020603050405020304" pitchFamily="18" charset="0"/>
                      <a:sym typeface="+mn-ea"/>
                    </a:rPr>
                    <a:t>禁止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sym typeface="Monotype Sorts" pitchFamily="2" charset="2"/>
                    </a:rPr>
                    <a:t>)</a:t>
                  </a:r>
                  <a:endParaRPr lang="zh-CN" altLang="en-US" sz="2400" b="1" dirty="0">
                    <a:latin typeface="Times New Roman" panose="02020603050405020304" pitchFamily="18" charset="0"/>
                    <a:sym typeface="Monotype Sorts" pitchFamily="2" charset="2"/>
                  </a:endParaRPr>
                </a:p>
              </p:txBody>
            </p:sp>
          </p:grpSp>
          <p:sp>
            <p:nvSpPr>
              <p:cNvPr id="13357" name="Line 46"/>
              <p:cNvSpPr/>
              <p:nvPr/>
            </p:nvSpPr>
            <p:spPr>
              <a:xfrm>
                <a:off x="4416" y="0"/>
                <a:ext cx="0" cy="194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16463" name="Freeform 47"/>
          <p:cNvSpPr/>
          <p:nvPr/>
        </p:nvSpPr>
        <p:spPr>
          <a:xfrm>
            <a:off x="4978400" y="2256790"/>
            <a:ext cx="3810000" cy="201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400" h="127">
                <a:moveTo>
                  <a:pt x="0" y="0"/>
                </a:moveTo>
                <a:cubicBezTo>
                  <a:pt x="73" y="109"/>
                  <a:pt x="1" y="36"/>
                  <a:pt x="200" y="36"/>
                </a:cubicBezTo>
                <a:cubicBezTo>
                  <a:pt x="231" y="36"/>
                  <a:pt x="261" y="47"/>
                  <a:pt x="291" y="55"/>
                </a:cubicBezTo>
                <a:cubicBezTo>
                  <a:pt x="328" y="65"/>
                  <a:pt x="400" y="91"/>
                  <a:pt x="400" y="91"/>
                </a:cubicBezTo>
                <a:cubicBezTo>
                  <a:pt x="523" y="50"/>
                  <a:pt x="478" y="44"/>
                  <a:pt x="582" y="73"/>
                </a:cubicBezTo>
                <a:cubicBezTo>
                  <a:pt x="601" y="78"/>
                  <a:pt x="619" y="85"/>
                  <a:pt x="637" y="91"/>
                </a:cubicBezTo>
                <a:cubicBezTo>
                  <a:pt x="781" y="43"/>
                  <a:pt x="708" y="49"/>
                  <a:pt x="855" y="73"/>
                </a:cubicBezTo>
                <a:cubicBezTo>
                  <a:pt x="933" y="99"/>
                  <a:pt x="962" y="80"/>
                  <a:pt x="1037" y="55"/>
                </a:cubicBezTo>
                <a:cubicBezTo>
                  <a:pt x="1073" y="61"/>
                  <a:pt x="1110" y="65"/>
                  <a:pt x="1146" y="73"/>
                </a:cubicBezTo>
                <a:cubicBezTo>
                  <a:pt x="1165" y="77"/>
                  <a:pt x="1181" y="91"/>
                  <a:pt x="1200" y="91"/>
                </a:cubicBezTo>
                <a:cubicBezTo>
                  <a:pt x="1263" y="91"/>
                  <a:pt x="1308" y="73"/>
                  <a:pt x="1364" y="55"/>
                </a:cubicBezTo>
                <a:cubicBezTo>
                  <a:pt x="1508" y="103"/>
                  <a:pt x="1435" y="97"/>
                  <a:pt x="1582" y="73"/>
                </a:cubicBezTo>
                <a:cubicBezTo>
                  <a:pt x="1600" y="67"/>
                  <a:pt x="1617" y="55"/>
                  <a:pt x="1636" y="55"/>
                </a:cubicBezTo>
                <a:cubicBezTo>
                  <a:pt x="1667" y="55"/>
                  <a:pt x="1744" y="102"/>
                  <a:pt x="1764" y="109"/>
                </a:cubicBezTo>
                <a:cubicBezTo>
                  <a:pt x="1787" y="118"/>
                  <a:pt x="1812" y="121"/>
                  <a:pt x="1836" y="127"/>
                </a:cubicBezTo>
                <a:cubicBezTo>
                  <a:pt x="1860" y="121"/>
                  <a:pt x="1887" y="120"/>
                  <a:pt x="1909" y="109"/>
                </a:cubicBezTo>
                <a:cubicBezTo>
                  <a:pt x="1924" y="101"/>
                  <a:pt x="1929" y="75"/>
                  <a:pt x="1946" y="73"/>
                </a:cubicBezTo>
                <a:cubicBezTo>
                  <a:pt x="1989" y="68"/>
                  <a:pt x="2031" y="85"/>
                  <a:pt x="2073" y="91"/>
                </a:cubicBezTo>
                <a:cubicBezTo>
                  <a:pt x="2091" y="97"/>
                  <a:pt x="2108" y="113"/>
                  <a:pt x="2127" y="109"/>
                </a:cubicBezTo>
                <a:cubicBezTo>
                  <a:pt x="2144" y="106"/>
                  <a:pt x="2149" y="82"/>
                  <a:pt x="2164" y="73"/>
                </a:cubicBezTo>
                <a:cubicBezTo>
                  <a:pt x="2180" y="63"/>
                  <a:pt x="2200" y="61"/>
                  <a:pt x="2218" y="55"/>
                </a:cubicBezTo>
                <a:cubicBezTo>
                  <a:pt x="2371" y="105"/>
                  <a:pt x="2278" y="99"/>
                  <a:pt x="2382" y="73"/>
                </a:cubicBezTo>
                <a:cubicBezTo>
                  <a:pt x="2388" y="72"/>
                  <a:pt x="2394" y="73"/>
                  <a:pt x="2400" y="73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6464" name="Freeform 48"/>
          <p:cNvSpPr/>
          <p:nvPr/>
        </p:nvSpPr>
        <p:spPr>
          <a:xfrm>
            <a:off x="4879975" y="2772728"/>
            <a:ext cx="3810000" cy="201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400" h="127">
                <a:moveTo>
                  <a:pt x="0" y="0"/>
                </a:moveTo>
                <a:cubicBezTo>
                  <a:pt x="73" y="109"/>
                  <a:pt x="1" y="36"/>
                  <a:pt x="200" y="36"/>
                </a:cubicBezTo>
                <a:cubicBezTo>
                  <a:pt x="231" y="36"/>
                  <a:pt x="261" y="47"/>
                  <a:pt x="291" y="55"/>
                </a:cubicBezTo>
                <a:cubicBezTo>
                  <a:pt x="328" y="65"/>
                  <a:pt x="400" y="91"/>
                  <a:pt x="400" y="91"/>
                </a:cubicBezTo>
                <a:cubicBezTo>
                  <a:pt x="523" y="50"/>
                  <a:pt x="478" y="44"/>
                  <a:pt x="582" y="73"/>
                </a:cubicBezTo>
                <a:cubicBezTo>
                  <a:pt x="601" y="78"/>
                  <a:pt x="619" y="85"/>
                  <a:pt x="637" y="91"/>
                </a:cubicBezTo>
                <a:cubicBezTo>
                  <a:pt x="781" y="43"/>
                  <a:pt x="708" y="49"/>
                  <a:pt x="855" y="73"/>
                </a:cubicBezTo>
                <a:cubicBezTo>
                  <a:pt x="933" y="99"/>
                  <a:pt x="962" y="80"/>
                  <a:pt x="1037" y="55"/>
                </a:cubicBezTo>
                <a:cubicBezTo>
                  <a:pt x="1073" y="61"/>
                  <a:pt x="1110" y="65"/>
                  <a:pt x="1146" y="73"/>
                </a:cubicBezTo>
                <a:cubicBezTo>
                  <a:pt x="1165" y="77"/>
                  <a:pt x="1181" y="91"/>
                  <a:pt x="1200" y="91"/>
                </a:cubicBezTo>
                <a:cubicBezTo>
                  <a:pt x="1263" y="91"/>
                  <a:pt x="1308" y="73"/>
                  <a:pt x="1364" y="55"/>
                </a:cubicBezTo>
                <a:cubicBezTo>
                  <a:pt x="1508" y="103"/>
                  <a:pt x="1435" y="97"/>
                  <a:pt x="1582" y="73"/>
                </a:cubicBezTo>
                <a:cubicBezTo>
                  <a:pt x="1600" y="67"/>
                  <a:pt x="1617" y="55"/>
                  <a:pt x="1636" y="55"/>
                </a:cubicBezTo>
                <a:cubicBezTo>
                  <a:pt x="1667" y="55"/>
                  <a:pt x="1744" y="102"/>
                  <a:pt x="1764" y="109"/>
                </a:cubicBezTo>
                <a:cubicBezTo>
                  <a:pt x="1787" y="118"/>
                  <a:pt x="1812" y="121"/>
                  <a:pt x="1836" y="127"/>
                </a:cubicBezTo>
                <a:cubicBezTo>
                  <a:pt x="1860" y="121"/>
                  <a:pt x="1887" y="120"/>
                  <a:pt x="1909" y="109"/>
                </a:cubicBezTo>
                <a:cubicBezTo>
                  <a:pt x="1924" y="101"/>
                  <a:pt x="1929" y="75"/>
                  <a:pt x="1946" y="73"/>
                </a:cubicBezTo>
                <a:cubicBezTo>
                  <a:pt x="1989" y="68"/>
                  <a:pt x="2031" y="85"/>
                  <a:pt x="2073" y="91"/>
                </a:cubicBezTo>
                <a:cubicBezTo>
                  <a:pt x="2091" y="97"/>
                  <a:pt x="2108" y="113"/>
                  <a:pt x="2127" y="109"/>
                </a:cubicBezTo>
                <a:cubicBezTo>
                  <a:pt x="2144" y="106"/>
                  <a:pt x="2149" y="82"/>
                  <a:pt x="2164" y="73"/>
                </a:cubicBezTo>
                <a:cubicBezTo>
                  <a:pt x="2180" y="63"/>
                  <a:pt x="2200" y="61"/>
                  <a:pt x="2218" y="55"/>
                </a:cubicBezTo>
                <a:cubicBezTo>
                  <a:pt x="2371" y="105"/>
                  <a:pt x="2278" y="99"/>
                  <a:pt x="2382" y="73"/>
                </a:cubicBezTo>
                <a:cubicBezTo>
                  <a:pt x="2388" y="72"/>
                  <a:pt x="2394" y="73"/>
                  <a:pt x="2400" y="73"/>
                </a:cubicBez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6465" name="Freeform 49"/>
          <p:cNvSpPr/>
          <p:nvPr/>
        </p:nvSpPr>
        <p:spPr>
          <a:xfrm>
            <a:off x="4865688" y="3529965"/>
            <a:ext cx="3810000" cy="201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400" h="127">
                <a:moveTo>
                  <a:pt x="0" y="0"/>
                </a:moveTo>
                <a:cubicBezTo>
                  <a:pt x="73" y="109"/>
                  <a:pt x="1" y="36"/>
                  <a:pt x="200" y="36"/>
                </a:cubicBezTo>
                <a:cubicBezTo>
                  <a:pt x="231" y="36"/>
                  <a:pt x="261" y="47"/>
                  <a:pt x="291" y="55"/>
                </a:cubicBezTo>
                <a:cubicBezTo>
                  <a:pt x="328" y="65"/>
                  <a:pt x="400" y="91"/>
                  <a:pt x="400" y="91"/>
                </a:cubicBezTo>
                <a:cubicBezTo>
                  <a:pt x="523" y="50"/>
                  <a:pt x="478" y="44"/>
                  <a:pt x="582" y="73"/>
                </a:cubicBezTo>
                <a:cubicBezTo>
                  <a:pt x="601" y="78"/>
                  <a:pt x="619" y="85"/>
                  <a:pt x="637" y="91"/>
                </a:cubicBezTo>
                <a:cubicBezTo>
                  <a:pt x="781" y="43"/>
                  <a:pt x="708" y="49"/>
                  <a:pt x="855" y="73"/>
                </a:cubicBezTo>
                <a:cubicBezTo>
                  <a:pt x="933" y="99"/>
                  <a:pt x="962" y="80"/>
                  <a:pt x="1037" y="55"/>
                </a:cubicBezTo>
                <a:cubicBezTo>
                  <a:pt x="1073" y="61"/>
                  <a:pt x="1110" y="65"/>
                  <a:pt x="1146" y="73"/>
                </a:cubicBezTo>
                <a:cubicBezTo>
                  <a:pt x="1165" y="77"/>
                  <a:pt x="1181" y="91"/>
                  <a:pt x="1200" y="91"/>
                </a:cubicBezTo>
                <a:cubicBezTo>
                  <a:pt x="1263" y="91"/>
                  <a:pt x="1308" y="73"/>
                  <a:pt x="1364" y="55"/>
                </a:cubicBezTo>
                <a:cubicBezTo>
                  <a:pt x="1508" y="103"/>
                  <a:pt x="1435" y="97"/>
                  <a:pt x="1582" y="73"/>
                </a:cubicBezTo>
                <a:cubicBezTo>
                  <a:pt x="1600" y="67"/>
                  <a:pt x="1617" y="55"/>
                  <a:pt x="1636" y="55"/>
                </a:cubicBezTo>
                <a:cubicBezTo>
                  <a:pt x="1667" y="55"/>
                  <a:pt x="1744" y="102"/>
                  <a:pt x="1764" y="109"/>
                </a:cubicBezTo>
                <a:cubicBezTo>
                  <a:pt x="1787" y="118"/>
                  <a:pt x="1812" y="121"/>
                  <a:pt x="1836" y="127"/>
                </a:cubicBezTo>
                <a:cubicBezTo>
                  <a:pt x="1860" y="121"/>
                  <a:pt x="1887" y="120"/>
                  <a:pt x="1909" y="109"/>
                </a:cubicBezTo>
                <a:cubicBezTo>
                  <a:pt x="1924" y="101"/>
                  <a:pt x="1929" y="75"/>
                  <a:pt x="1946" y="73"/>
                </a:cubicBezTo>
                <a:cubicBezTo>
                  <a:pt x="1989" y="68"/>
                  <a:pt x="2031" y="85"/>
                  <a:pt x="2073" y="91"/>
                </a:cubicBezTo>
                <a:cubicBezTo>
                  <a:pt x="2091" y="97"/>
                  <a:pt x="2108" y="113"/>
                  <a:pt x="2127" y="109"/>
                </a:cubicBezTo>
                <a:cubicBezTo>
                  <a:pt x="2144" y="106"/>
                  <a:pt x="2149" y="82"/>
                  <a:pt x="2164" y="73"/>
                </a:cubicBezTo>
                <a:cubicBezTo>
                  <a:pt x="2180" y="63"/>
                  <a:pt x="2200" y="61"/>
                  <a:pt x="2218" y="55"/>
                </a:cubicBezTo>
                <a:cubicBezTo>
                  <a:pt x="2371" y="105"/>
                  <a:pt x="2278" y="99"/>
                  <a:pt x="2382" y="73"/>
                </a:cubicBezTo>
                <a:cubicBezTo>
                  <a:pt x="2388" y="72"/>
                  <a:pt x="2394" y="73"/>
                  <a:pt x="2400" y="73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6466" name="Rectangle 50"/>
          <p:cNvSpPr/>
          <p:nvPr/>
        </p:nvSpPr>
        <p:spPr>
          <a:xfrm>
            <a:off x="495618" y="4362133"/>
            <a:ext cx="42814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置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端，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低电平有效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6467" name="Rectangle 51"/>
          <p:cNvSpPr/>
          <p:nvPr/>
        </p:nvSpPr>
        <p:spPr>
          <a:xfrm>
            <a:off x="503555" y="5010150"/>
            <a:ext cx="37585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置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端，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低电平有效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8.1.1 R-S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5427" name="Text Box 35"/>
          <p:cNvSpPr txBox="1"/>
          <p:nvPr/>
        </p:nvSpPr>
        <p:spPr>
          <a:xfrm>
            <a:off x="5261610" y="261620"/>
            <a:ext cx="3907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基本的</a:t>
            </a: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R-S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2800" b="1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Text Box 52"/>
          <p:cNvSpPr txBox="1"/>
          <p:nvPr/>
        </p:nvSpPr>
        <p:spPr>
          <a:xfrm>
            <a:off x="480060" y="3688080"/>
            <a:ext cx="21526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工作特点</a:t>
            </a: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en-US" altLang="zh-CN" sz="2800" b="1" dirty="0">
              <a:solidFill>
                <a:srgbClr val="0048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8310" y="1098550"/>
            <a:ext cx="3601720" cy="2499360"/>
            <a:chOff x="932" y="4103"/>
            <a:chExt cx="5672" cy="3936"/>
          </a:xfrm>
        </p:grpSpPr>
        <p:grpSp>
          <p:nvGrpSpPr>
            <p:cNvPr id="5" name="Group 3"/>
            <p:cNvGrpSpPr/>
            <p:nvPr/>
          </p:nvGrpSpPr>
          <p:grpSpPr>
            <a:xfrm>
              <a:off x="932" y="4103"/>
              <a:ext cx="5672" cy="3937"/>
              <a:chOff x="490" y="1636"/>
              <a:chExt cx="2308" cy="1859"/>
            </a:xfrm>
          </p:grpSpPr>
          <p:sp>
            <p:nvSpPr>
              <p:cNvPr id="12291" name="Rectangle 4"/>
              <p:cNvSpPr/>
              <p:nvPr/>
            </p:nvSpPr>
            <p:spPr>
              <a:xfrm>
                <a:off x="490" y="1636"/>
                <a:ext cx="2308" cy="1818"/>
              </a:xfrm>
              <a:prstGeom prst="rect">
                <a:avLst/>
              </a:prstGeom>
              <a:noFill/>
              <a:ln w="2857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2292" name="Group 5"/>
              <p:cNvGrpSpPr/>
              <p:nvPr/>
            </p:nvGrpSpPr>
            <p:grpSpPr>
              <a:xfrm>
                <a:off x="872" y="1687"/>
                <a:ext cx="1844" cy="1808"/>
                <a:chOff x="872" y="1759"/>
                <a:chExt cx="1844" cy="1808"/>
              </a:xfrm>
            </p:grpSpPr>
            <p:grpSp>
              <p:nvGrpSpPr>
                <p:cNvPr id="12293" name="Group 6"/>
                <p:cNvGrpSpPr/>
                <p:nvPr/>
              </p:nvGrpSpPr>
              <p:grpSpPr>
                <a:xfrm>
                  <a:off x="941" y="2098"/>
                  <a:ext cx="399" cy="860"/>
                  <a:chOff x="941" y="2090"/>
                  <a:chExt cx="399" cy="860"/>
                </a:xfrm>
              </p:grpSpPr>
              <p:sp>
                <p:nvSpPr>
                  <p:cNvPr id="12294" name="Line 7"/>
                  <p:cNvSpPr/>
                  <p:nvPr/>
                </p:nvSpPr>
                <p:spPr>
                  <a:xfrm rot="-5400000">
                    <a:off x="1166" y="2821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95" name="Rectangle 8"/>
                  <p:cNvSpPr/>
                  <p:nvPr/>
                </p:nvSpPr>
                <p:spPr>
                  <a:xfrm rot="-5400000">
                    <a:off x="1001" y="2375"/>
                    <a:ext cx="272" cy="399"/>
                  </a:xfrm>
                  <a:prstGeom prst="rect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96" name="Oval 9"/>
                  <p:cNvSpPr/>
                  <p:nvPr/>
                </p:nvSpPr>
                <p:spPr>
                  <a:xfrm rot="-5400000">
                    <a:off x="1072" y="2330"/>
                    <a:ext cx="109" cy="109"/>
                  </a:xfrm>
                  <a:prstGeom prst="ellipse">
                    <a:avLst/>
                  </a:prstGeom>
                  <a:solidFill>
                    <a:srgbClr val="66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97" name="Line 10"/>
                  <p:cNvSpPr/>
                  <p:nvPr/>
                </p:nvSpPr>
                <p:spPr>
                  <a:xfrm rot="-5400000">
                    <a:off x="878" y="2828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98" name="Line 11"/>
                  <p:cNvSpPr/>
                  <p:nvPr/>
                </p:nvSpPr>
                <p:spPr>
                  <a:xfrm rot="-5400000">
                    <a:off x="1005" y="2205"/>
                    <a:ext cx="237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99" name="Text Box 12"/>
                  <p:cNvSpPr txBox="1"/>
                  <p:nvPr/>
                </p:nvSpPr>
                <p:spPr>
                  <a:xfrm>
                    <a:off x="997" y="2410"/>
                    <a:ext cx="292" cy="38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&amp;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300" name="Line 13"/>
                <p:cNvSpPr/>
                <p:nvPr/>
              </p:nvSpPr>
              <p:spPr>
                <a:xfrm>
                  <a:off x="1291" y="2944"/>
                  <a:ext cx="191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1" name="Line 14"/>
                <p:cNvSpPr/>
                <p:nvPr/>
              </p:nvSpPr>
              <p:spPr>
                <a:xfrm>
                  <a:off x="1127" y="2218"/>
                  <a:ext cx="32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2" name="Line 15"/>
                <p:cNvSpPr/>
                <p:nvPr/>
              </p:nvSpPr>
              <p:spPr>
                <a:xfrm rot="-5400000" flipV="1">
                  <a:off x="2114" y="2932"/>
                  <a:ext cx="458" cy="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3" name="Rectangle 16"/>
                <p:cNvSpPr/>
                <p:nvPr/>
              </p:nvSpPr>
              <p:spPr>
                <a:xfrm rot="-5400000">
                  <a:off x="2057" y="2378"/>
                  <a:ext cx="272" cy="399"/>
                </a:xfrm>
                <a:prstGeom prst="rect">
                  <a:avLst/>
                </a:prstGeom>
                <a:solidFill>
                  <a:srgbClr val="66FFFF"/>
                </a:solidFill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4" name="Oval 17"/>
                <p:cNvSpPr/>
                <p:nvPr/>
              </p:nvSpPr>
              <p:spPr>
                <a:xfrm rot="-5400000">
                  <a:off x="2128" y="2333"/>
                  <a:ext cx="109" cy="109"/>
                </a:xfrm>
                <a:prstGeom prst="ellipse">
                  <a:avLst/>
                </a:prstGeom>
                <a:solidFill>
                  <a:srgbClr val="66FFFF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5" name="Line 18"/>
                <p:cNvSpPr/>
                <p:nvPr/>
              </p:nvSpPr>
              <p:spPr>
                <a:xfrm rot="-5400000">
                  <a:off x="1934" y="2830"/>
                  <a:ext cx="23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6" name="Line 19"/>
                <p:cNvSpPr/>
                <p:nvPr/>
              </p:nvSpPr>
              <p:spPr>
                <a:xfrm rot="-5400000">
                  <a:off x="2061" y="2208"/>
                  <a:ext cx="23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7" name="Text Box 20"/>
                <p:cNvSpPr txBox="1"/>
                <p:nvPr/>
              </p:nvSpPr>
              <p:spPr>
                <a:xfrm>
                  <a:off x="2054" y="2413"/>
                  <a:ext cx="291" cy="3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&amp;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08" name="Line 21"/>
                <p:cNvSpPr/>
                <p:nvPr/>
              </p:nvSpPr>
              <p:spPr>
                <a:xfrm flipV="1">
                  <a:off x="1859" y="2944"/>
                  <a:ext cx="209" cy="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9" name="Line 22"/>
                <p:cNvSpPr/>
                <p:nvPr/>
              </p:nvSpPr>
              <p:spPr>
                <a:xfrm>
                  <a:off x="1849" y="2214"/>
                  <a:ext cx="327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0" name="Line 23"/>
                <p:cNvSpPr/>
                <p:nvPr/>
              </p:nvSpPr>
              <p:spPr>
                <a:xfrm>
                  <a:off x="1436" y="2209"/>
                  <a:ext cx="435" cy="73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1" name="Line 24"/>
                <p:cNvSpPr/>
                <p:nvPr/>
              </p:nvSpPr>
              <p:spPr>
                <a:xfrm flipH="1">
                  <a:off x="1464" y="2211"/>
                  <a:ext cx="387" cy="74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2" name="Oval 25"/>
                <p:cNvSpPr/>
                <p:nvPr/>
              </p:nvSpPr>
              <p:spPr>
                <a:xfrm>
                  <a:off x="1107" y="2191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3" name="Oval 26"/>
                <p:cNvSpPr/>
                <p:nvPr/>
              </p:nvSpPr>
              <p:spPr>
                <a:xfrm>
                  <a:off x="2157" y="2195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4" name="Line 27"/>
                <p:cNvSpPr/>
                <p:nvPr/>
              </p:nvSpPr>
              <p:spPr>
                <a:xfrm>
                  <a:off x="1000" y="2927"/>
                  <a:ext cx="0" cy="23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6" name="Text Box 29"/>
                <p:cNvSpPr txBox="1"/>
                <p:nvPr/>
              </p:nvSpPr>
              <p:spPr>
                <a:xfrm>
                  <a:off x="872" y="3170"/>
                  <a:ext cx="491" cy="3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R</a:t>
                  </a:r>
                  <a:r>
                    <a:rPr lang="en-US" altLang="zh-CN" sz="2800" b="1" baseline="-25000" dirty="0">
                      <a:latin typeface="Times New Roman" panose="02020603050405020304" pitchFamily="18" charset="0"/>
                    </a:rPr>
                    <a:t>D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17" name="Text Box 30"/>
                <p:cNvSpPr txBox="1"/>
                <p:nvPr/>
              </p:nvSpPr>
              <p:spPr>
                <a:xfrm>
                  <a:off x="2225" y="3181"/>
                  <a:ext cx="491" cy="3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S</a:t>
                  </a:r>
                  <a:r>
                    <a:rPr lang="en-US" altLang="zh-CN" sz="2800" b="1" baseline="-25000" dirty="0">
                      <a:latin typeface="Times New Roman" panose="02020603050405020304" pitchFamily="18" charset="0"/>
                    </a:rPr>
                    <a:t>D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318" name="Group 31"/>
                <p:cNvGrpSpPr/>
                <p:nvPr/>
              </p:nvGrpSpPr>
              <p:grpSpPr>
                <a:xfrm>
                  <a:off x="963" y="1791"/>
                  <a:ext cx="391" cy="386"/>
                  <a:chOff x="909" y="1836"/>
                  <a:chExt cx="391" cy="386"/>
                </a:xfrm>
              </p:grpSpPr>
              <p:sp>
                <p:nvSpPr>
                  <p:cNvPr id="12319" name="Text Box 32"/>
                  <p:cNvSpPr txBox="1"/>
                  <p:nvPr/>
                </p:nvSpPr>
                <p:spPr>
                  <a:xfrm>
                    <a:off x="909" y="1836"/>
                    <a:ext cx="391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 dirty="0">
                        <a:latin typeface="Times New Roman" panose="02020603050405020304" pitchFamily="18" charset="0"/>
                      </a:rPr>
                      <a:t>Q</a:t>
                    </a:r>
                    <a:endParaRPr lang="en-US" altLang="zh-CN" sz="2800" b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20" name="Line 33"/>
                  <p:cNvSpPr/>
                  <p:nvPr/>
                </p:nvSpPr>
                <p:spPr>
                  <a:xfrm>
                    <a:off x="945" y="1882"/>
                    <a:ext cx="24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321" name="Text Box 34"/>
                <p:cNvSpPr txBox="1"/>
                <p:nvPr/>
              </p:nvSpPr>
              <p:spPr>
                <a:xfrm>
                  <a:off x="2013" y="1759"/>
                  <a:ext cx="391" cy="3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zh-CN" sz="2800" b="1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" name="Line 32"/>
            <p:cNvSpPr/>
            <p:nvPr/>
          </p:nvSpPr>
          <p:spPr>
            <a:xfrm>
              <a:off x="2003" y="7342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" name="Line 32"/>
            <p:cNvSpPr/>
            <p:nvPr/>
          </p:nvSpPr>
          <p:spPr>
            <a:xfrm>
              <a:off x="5254" y="7316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9" name="Line 32"/>
          <p:cNvSpPr/>
          <p:nvPr/>
        </p:nvSpPr>
        <p:spPr>
          <a:xfrm>
            <a:off x="5041900" y="1256665"/>
            <a:ext cx="3841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" name="Line 32"/>
          <p:cNvSpPr/>
          <p:nvPr/>
        </p:nvSpPr>
        <p:spPr>
          <a:xfrm>
            <a:off x="5886450" y="1240155"/>
            <a:ext cx="3841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" name="Line 32"/>
          <p:cNvSpPr/>
          <p:nvPr/>
        </p:nvSpPr>
        <p:spPr>
          <a:xfrm>
            <a:off x="576580" y="4397375"/>
            <a:ext cx="3841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" name="Line 32"/>
          <p:cNvSpPr/>
          <p:nvPr/>
        </p:nvSpPr>
        <p:spPr>
          <a:xfrm>
            <a:off x="576580" y="5064125"/>
            <a:ext cx="3841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228590" y="4697730"/>
            <a:ext cx="3144520" cy="2044700"/>
            <a:chOff x="8234" y="7398"/>
            <a:chExt cx="4952" cy="3220"/>
          </a:xfrm>
        </p:grpSpPr>
        <p:grpSp>
          <p:nvGrpSpPr>
            <p:cNvPr id="3" name="Group 4"/>
            <p:cNvGrpSpPr/>
            <p:nvPr/>
          </p:nvGrpSpPr>
          <p:grpSpPr>
            <a:xfrm>
              <a:off x="8234" y="7398"/>
              <a:ext cx="4953" cy="3220"/>
              <a:chOff x="4088" y="1088"/>
              <a:chExt cx="1558" cy="999"/>
            </a:xfrm>
          </p:grpSpPr>
          <p:graphicFrame>
            <p:nvGraphicFramePr>
              <p:cNvPr id="14340" name="Object 5"/>
              <p:cNvGraphicFramePr/>
              <p:nvPr/>
            </p:nvGraphicFramePr>
            <p:xfrm>
              <a:off x="4088" y="1509"/>
              <a:ext cx="272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" r:id="rId1" imgW="215900" imgH="215900" progId="Equation.3">
                      <p:embed/>
                    </p:oleObj>
                  </mc:Choice>
                  <mc:Fallback>
                    <p:oleObj name="" r:id="rId1" imgW="215900" imgH="215900" progId="Equation.3">
                      <p:embed/>
                      <p:pic>
                        <p:nvPicPr>
                          <p:cNvPr id="0" name="图片 3077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4088" y="1509"/>
                            <a:ext cx="272" cy="27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41" name="Rectangle 6"/>
              <p:cNvSpPr/>
              <p:nvPr/>
            </p:nvSpPr>
            <p:spPr>
              <a:xfrm>
                <a:off x="4725" y="1095"/>
                <a:ext cx="421" cy="767"/>
              </a:xfrm>
              <a:prstGeom prst="rect">
                <a:avLst/>
              </a:prstGeom>
              <a:solidFill>
                <a:srgbClr val="FFFFCC"/>
              </a:solidFill>
              <a:ln w="28575" cap="sq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42" name="Text Box 7"/>
              <p:cNvSpPr txBox="1"/>
              <p:nvPr/>
            </p:nvSpPr>
            <p:spPr>
              <a:xfrm>
                <a:off x="4724" y="1157"/>
                <a:ext cx="176" cy="22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ctr">
                <a:spAutoFit/>
              </a:bodyPr>
              <a:p>
                <a:pPr algn="ctr"/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幼圆" panose="02010509060101010101" pitchFamily="49" charset="-122"/>
                  </a:rPr>
                  <a:t>S</a:t>
                </a:r>
                <a:endParaRPr lang="en-US" altLang="zh-CN" sz="24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343" name="Text Box 8"/>
              <p:cNvSpPr txBox="1"/>
              <p:nvPr/>
            </p:nvSpPr>
            <p:spPr>
              <a:xfrm>
                <a:off x="4726" y="1574"/>
                <a:ext cx="192" cy="22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ctr">
                <a:spAutoFit/>
              </a:bodyPr>
              <a:p>
                <a:pPr algn="ctr"/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幼圆" panose="02010509060101010101" pitchFamily="49" charset="-122"/>
                  </a:rPr>
                  <a:t>R</a:t>
                </a:r>
                <a:endParaRPr lang="en-US" altLang="zh-CN" sz="24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344" name="Text Box 9"/>
              <p:cNvSpPr txBox="1"/>
              <p:nvPr/>
            </p:nvSpPr>
            <p:spPr>
              <a:xfrm>
                <a:off x="5417" y="1088"/>
                <a:ext cx="201" cy="22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ctr">
                <a:spAutoFit/>
              </a:bodyPr>
              <a:p>
                <a:pPr algn="ctr"/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幼圆" panose="02010509060101010101" pitchFamily="49" charset="-122"/>
                  </a:rPr>
                  <a:t>Q</a:t>
                </a:r>
                <a:endParaRPr lang="en-US" altLang="zh-CN" sz="2800" i="1" dirty="0">
                  <a:solidFill>
                    <a:srgbClr val="008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345" name="Text Box 10"/>
              <p:cNvSpPr txBox="1"/>
              <p:nvPr/>
            </p:nvSpPr>
            <p:spPr>
              <a:xfrm>
                <a:off x="4626" y="1893"/>
                <a:ext cx="598" cy="19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ctr">
                <a:spAutoFit/>
              </a:bodyPr>
              <a:p>
                <a:pPr algn="ctr" eaLnBrk="0" hangingPunct="0"/>
                <a:r>
                  <a:rPr lang="zh-CN" altLang="en-US" sz="2000" b="1" dirty="0">
                    <a:latin typeface="宋体" panose="02010600030101010101" pitchFamily="2" charset="-122"/>
                  </a:rPr>
                  <a:t>图形符号</a:t>
                </a:r>
                <a:endParaRPr lang="zh-CN" altLang="en-US" sz="2000" b="1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14346" name="Oval 11"/>
              <p:cNvSpPr/>
              <p:nvPr/>
            </p:nvSpPr>
            <p:spPr>
              <a:xfrm flipH="1">
                <a:off x="4653" y="1239"/>
                <a:ext cx="63" cy="63"/>
              </a:xfrm>
              <a:prstGeom prst="ellipse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47" name="Oval 12"/>
              <p:cNvSpPr/>
              <p:nvPr/>
            </p:nvSpPr>
            <p:spPr>
              <a:xfrm flipH="1">
                <a:off x="5151" y="1458"/>
                <a:ext cx="63" cy="63"/>
              </a:xfrm>
              <a:prstGeom prst="ellipse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48" name="Oval 13"/>
              <p:cNvSpPr/>
              <p:nvPr/>
            </p:nvSpPr>
            <p:spPr>
              <a:xfrm flipH="1">
                <a:off x="4653" y="1662"/>
                <a:ext cx="63" cy="63"/>
              </a:xfrm>
              <a:prstGeom prst="ellipse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49" name="Line 14"/>
              <p:cNvSpPr/>
              <p:nvPr/>
            </p:nvSpPr>
            <p:spPr>
              <a:xfrm>
                <a:off x="5133" y="1239"/>
                <a:ext cx="288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4350" name="Line 15"/>
              <p:cNvSpPr/>
              <p:nvPr/>
            </p:nvSpPr>
            <p:spPr>
              <a:xfrm>
                <a:off x="5220" y="1488"/>
                <a:ext cx="192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4351" name="Line 16"/>
              <p:cNvSpPr/>
              <p:nvPr/>
            </p:nvSpPr>
            <p:spPr>
              <a:xfrm flipH="1">
                <a:off x="4356" y="1269"/>
                <a:ext cx="288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4352" name="Line 17"/>
              <p:cNvSpPr/>
              <p:nvPr/>
            </p:nvSpPr>
            <p:spPr>
              <a:xfrm flipH="1">
                <a:off x="4356" y="1689"/>
                <a:ext cx="288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14353" name="Object 18"/>
              <p:cNvGraphicFramePr/>
              <p:nvPr/>
            </p:nvGraphicFramePr>
            <p:xfrm>
              <a:off x="4102" y="1125"/>
              <a:ext cx="256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" name="" r:id="rId3" imgW="203200" imgH="215900" progId="Equation.3">
                      <p:embed/>
                    </p:oleObj>
                  </mc:Choice>
                  <mc:Fallback>
                    <p:oleObj name="" r:id="rId3" imgW="203200" imgH="215900" progId="Equation.3">
                      <p:embed/>
                      <p:pic>
                        <p:nvPicPr>
                          <p:cNvPr id="0" name="图片 3079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102" y="1125"/>
                            <a:ext cx="256" cy="27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54" name="Object 19"/>
              <p:cNvGraphicFramePr/>
              <p:nvPr/>
            </p:nvGraphicFramePr>
            <p:xfrm>
              <a:off x="5451" y="1356"/>
              <a:ext cx="195" cy="2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" name="" r:id="rId5" imgW="165100" imgH="241300" progId="Equation.3">
                      <p:embed/>
                    </p:oleObj>
                  </mc:Choice>
                  <mc:Fallback>
                    <p:oleObj name="" r:id="rId5" imgW="165100" imgH="241300" progId="Equation.3">
                      <p:embed/>
                      <p:pic>
                        <p:nvPicPr>
                          <p:cNvPr id="0" name="图片 3080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451" y="1356"/>
                            <a:ext cx="195" cy="28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Line 32"/>
            <p:cNvSpPr/>
            <p:nvPr/>
          </p:nvSpPr>
          <p:spPr>
            <a:xfrm>
              <a:off x="8366" y="7490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Line 32"/>
            <p:cNvSpPr/>
            <p:nvPr/>
          </p:nvSpPr>
          <p:spPr>
            <a:xfrm>
              <a:off x="8366" y="8733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8155" y="5672455"/>
            <a:ext cx="4106545" cy="541655"/>
            <a:chOff x="753" y="8933"/>
            <a:chExt cx="6467" cy="853"/>
          </a:xfrm>
        </p:grpSpPr>
        <p:sp>
          <p:nvSpPr>
            <p:cNvPr id="316468" name="Text Box 52"/>
            <p:cNvSpPr txBox="1"/>
            <p:nvPr/>
          </p:nvSpPr>
          <p:spPr>
            <a:xfrm>
              <a:off x="753" y="8964"/>
              <a:ext cx="646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CC33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约束条件：</a:t>
              </a:r>
              <a:r>
                <a:rPr lang="zh-CN" altLang="en-US" sz="2800" b="1" dirty="0">
                  <a:solidFill>
                    <a:srgbClr val="0048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en-US" altLang="zh-CN" sz="2800" b="1" dirty="0">
                  <a:solidFill>
                    <a:srgbClr val="0048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S</a:t>
              </a:r>
              <a:r>
                <a:rPr lang="en-US" altLang="zh-CN" sz="2800" b="1" baseline="-25000" dirty="0">
                  <a:solidFill>
                    <a:srgbClr val="0048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D</a:t>
              </a:r>
              <a:r>
                <a:rPr lang="en-US" altLang="zh-CN" sz="2800" b="1" dirty="0">
                  <a:solidFill>
                    <a:srgbClr val="0048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 + R</a:t>
              </a:r>
              <a:r>
                <a:rPr lang="en-US" altLang="zh-CN" sz="2800" b="1" baseline="-25000" dirty="0">
                  <a:solidFill>
                    <a:srgbClr val="0048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D</a:t>
              </a:r>
              <a:r>
                <a:rPr lang="en-US" altLang="zh-CN" sz="2800" b="1" dirty="0">
                  <a:solidFill>
                    <a:srgbClr val="0048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 = 1</a:t>
              </a:r>
              <a:endParaRPr lang="en-US" altLang="zh-CN" sz="2800" b="1" dirty="0">
                <a:solidFill>
                  <a:srgbClr val="0048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6" name="Line 32"/>
            <p:cNvSpPr/>
            <p:nvPr/>
          </p:nvSpPr>
          <p:spPr>
            <a:xfrm>
              <a:off x="3820" y="8933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Line 32"/>
            <p:cNvSpPr/>
            <p:nvPr/>
          </p:nvSpPr>
          <p:spPr>
            <a:xfrm>
              <a:off x="5176" y="8933"/>
              <a:ext cx="6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16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16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16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63" grpId="0" bldLvl="0" animBg="1"/>
      <p:bldP spid="316464" grpId="0" bldLvl="0" animBg="1"/>
      <p:bldP spid="316465" grpId="0" bldLvl="0" animBg="1"/>
      <p:bldP spid="316466" grpId="0"/>
      <p:bldP spid="316467" grpId="0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3" name="Rectangle 3"/>
          <p:cNvSpPr/>
          <p:nvPr/>
        </p:nvSpPr>
        <p:spPr>
          <a:xfrm>
            <a:off x="1095375" y="1711325"/>
            <a:ext cx="6743700" cy="11684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>
              <a:lnSpc>
                <a:spcPct val="125000"/>
              </a:lnSpc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    在数字系统中，经常要用到可以存放数码的部件，这种部件称为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数码寄存器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。 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8004" name="Rectangle 4"/>
          <p:cNvSpPr/>
          <p:nvPr/>
        </p:nvSpPr>
        <p:spPr>
          <a:xfrm>
            <a:off x="1158875" y="3672523"/>
            <a:ext cx="6734175" cy="170688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>
              <a:lnSpc>
                <a:spcPct val="125000"/>
              </a:lnSpc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  具有移位功能的寄存器称为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移位寄存器。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移位寄存器分为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单向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移位寄存器和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双向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移位寄存。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8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635635" y="107315"/>
            <a:ext cx="688022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8.4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移位寄存器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ldLvl="0" animBg="1"/>
      <p:bldP spid="128004" grpId="0" bldLvl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ext Box 2"/>
          <p:cNvSpPr txBox="1"/>
          <p:nvPr/>
        </p:nvSpPr>
        <p:spPr>
          <a:xfrm>
            <a:off x="779463" y="1360011"/>
            <a:ext cx="4953000" cy="58356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移位寄存器</a:t>
            </a:r>
            <a:endParaRPr lang="zh-CN" altLang="en-US" sz="3200" b="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9027" name="Text Box 3"/>
          <p:cNvSpPr txBox="1"/>
          <p:nvPr/>
        </p:nvSpPr>
        <p:spPr>
          <a:xfrm>
            <a:off x="971550" y="2133600"/>
            <a:ext cx="7315200" cy="2676525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移位寄存器不仅有存放数码而且有移位的功能。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　移位，就是每当来一个移位正脉冲，触发器的状态便向右或向左移一位。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7" name="Rectangle 4"/>
          <p:cNvSpPr/>
          <p:nvPr/>
        </p:nvSpPr>
        <p:spPr>
          <a:xfrm>
            <a:off x="0" y="268763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635635" y="107315"/>
            <a:ext cx="688022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8.4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移位寄存器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42" name="Text Box 2"/>
          <p:cNvSpPr txBox="1"/>
          <p:nvPr/>
        </p:nvSpPr>
        <p:spPr>
          <a:xfrm>
            <a:off x="684530" y="1059974"/>
            <a:ext cx="4514850" cy="58356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8.4.1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单向移位寄存器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0" name="Rectangle 4"/>
          <p:cNvSpPr/>
          <p:nvPr/>
        </p:nvSpPr>
        <p:spPr>
          <a:xfrm>
            <a:off x="0" y="2206625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1" name="Rectangle 6"/>
          <p:cNvSpPr/>
          <p:nvPr/>
        </p:nvSpPr>
        <p:spPr>
          <a:xfrm>
            <a:off x="0" y="27400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5045" name="Object 5"/>
          <p:cNvGraphicFramePr/>
          <p:nvPr/>
        </p:nvGraphicFramePr>
        <p:xfrm>
          <a:off x="285750" y="1928813"/>
          <a:ext cx="8621713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962400" imgH="995045" progId="Visio.Drawing.11">
                  <p:embed/>
                </p:oleObj>
              </mc:Choice>
              <mc:Fallback>
                <p:oleObj name="" r:id="rId1" imgW="3962400" imgH="995045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5750" y="1928813"/>
                        <a:ext cx="8621713" cy="2155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8"/>
          <p:cNvSpPr/>
          <p:nvPr/>
        </p:nvSpPr>
        <p:spPr>
          <a:xfrm>
            <a:off x="0" y="31210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5047" name="Object 7"/>
          <p:cNvGraphicFramePr/>
          <p:nvPr/>
        </p:nvGraphicFramePr>
        <p:xfrm>
          <a:off x="684213" y="4724400"/>
          <a:ext cx="77041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2806700" imgH="254000" progId="Equation.DSMT4">
                  <p:embed/>
                </p:oleObj>
              </mc:Choice>
              <mc:Fallback>
                <p:oleObj name="" r:id="rId3" imgW="2806700" imgH="2540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4724400"/>
                        <a:ext cx="7704137" cy="698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" name="Rectangle 2"/>
          <p:cNvSpPr/>
          <p:nvPr/>
        </p:nvSpPr>
        <p:spPr>
          <a:xfrm>
            <a:off x="635635" y="107315"/>
            <a:ext cx="6880225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8.4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移位寄存器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4231005" y="2836545"/>
            <a:ext cx="4512310" cy="1960880"/>
            <a:chOff x="6682" y="4467"/>
            <a:chExt cx="7106" cy="3088"/>
          </a:xfrm>
        </p:grpSpPr>
        <p:graphicFrame>
          <p:nvGraphicFramePr>
            <p:cNvPr id="130051" name="Object 3"/>
            <p:cNvGraphicFramePr/>
            <p:nvPr/>
          </p:nvGraphicFramePr>
          <p:xfrm>
            <a:off x="6682" y="4467"/>
            <a:ext cx="7106" cy="3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1" imgW="2174240" imgH="1015365" progId="Visio.Drawing.11">
                    <p:embed/>
                  </p:oleObj>
                </mc:Choice>
                <mc:Fallback>
                  <p:oleObj name="" r:id="rId1" imgW="2174240" imgH="1015365" progId="Visio.Drawing.11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2"/>
                        <a:srcRect b="15706"/>
                        <a:stretch>
                          <a:fillRect/>
                        </a:stretch>
                      </p:blipFill>
                      <p:spPr>
                        <a:xfrm>
                          <a:off x="6682" y="4467"/>
                          <a:ext cx="7106" cy="30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直接连接符 29"/>
            <p:cNvCxnSpPr/>
            <p:nvPr/>
          </p:nvCxnSpPr>
          <p:spPr>
            <a:xfrm>
              <a:off x="7727" y="6627"/>
              <a:ext cx="468" cy="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313" name="Text Box 2"/>
          <p:cNvSpPr txBox="1"/>
          <p:nvPr/>
        </p:nvSpPr>
        <p:spPr>
          <a:xfrm>
            <a:off x="612775" y="979806"/>
            <a:ext cx="5314950" cy="58356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一、单向移位寄存器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74164</a:t>
            </a:r>
            <a:endParaRPr lang="en-US" altLang="zh-CN" sz="3200" b="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5" name="Rectangle 5"/>
          <p:cNvSpPr/>
          <p:nvPr/>
        </p:nvSpPr>
        <p:spPr>
          <a:xfrm>
            <a:off x="0" y="2206625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387350" y="2114550"/>
          <a:ext cx="3534410" cy="316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3308350" imgH="3060700" progId="Paint.Picture">
                  <p:embed/>
                </p:oleObj>
              </mc:Choice>
              <mc:Fallback>
                <p:oleObj name="" r:id="rId3" imgW="3308350" imgH="30607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350" y="2114550"/>
                        <a:ext cx="3534410" cy="3169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2" name="Text Box 2"/>
          <p:cNvSpPr txBox="1"/>
          <p:nvPr/>
        </p:nvSpPr>
        <p:spPr>
          <a:xfrm>
            <a:off x="575945" y="168434"/>
            <a:ext cx="4514850" cy="58356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8.4.1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单向移位寄存器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80125" y="4149090"/>
            <a:ext cx="1974850" cy="156273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 b="1"/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数据输入</a:t>
            </a:r>
            <a:r>
              <a:rPr lang="zh-CN" altLang="en-US" sz="2000" b="1">
                <a:solidFill>
                  <a:srgbClr val="FF0000"/>
                </a:solidFill>
              </a:rPr>
              <a:t>端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03625" y="4149090"/>
            <a:ext cx="2160270" cy="156273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 b="1"/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复位（清零）端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低</a:t>
            </a:r>
            <a:r>
              <a:rPr lang="zh-CN" altLang="en-US" sz="2000" b="1">
                <a:solidFill>
                  <a:srgbClr val="FF0000"/>
                </a:solidFill>
              </a:rPr>
              <a:t>电平有效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 Box 2"/>
          <p:cNvSpPr txBox="1"/>
          <p:nvPr/>
        </p:nvSpPr>
        <p:spPr>
          <a:xfrm>
            <a:off x="1042988" y="906463"/>
            <a:ext cx="3298825" cy="583565"/>
          </a:xfrm>
          <a:prstGeom prst="rect">
            <a:avLst/>
          </a:prstGeom>
          <a:noFill/>
          <a:ln w="25400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74LS164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的功能表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1190" name="Group 11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9550" y="2432050"/>
          <a:ext cx="8791607" cy="4286886"/>
        </p:xfrm>
        <a:graphic>
          <a:graphicData uri="http://schemas.openxmlformats.org/drawingml/2006/table">
            <a:tbl>
              <a:tblPr/>
              <a:tblGrid>
                <a:gridCol w="583514"/>
                <a:gridCol w="700216"/>
                <a:gridCol w="671041"/>
                <a:gridCol w="734255"/>
                <a:gridCol w="680766"/>
                <a:gridCol w="708320"/>
                <a:gridCol w="593239"/>
                <a:gridCol w="651590"/>
                <a:gridCol w="648349"/>
                <a:gridCol w="653212"/>
                <a:gridCol w="649969"/>
                <a:gridCol w="649970"/>
                <a:gridCol w="867166"/>
              </a:tblGrid>
              <a:tr h="5181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输入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输出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说明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CP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SA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SB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清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保持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移位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31179" name="Rectangle 107"/>
          <p:cNvSpPr/>
          <p:nvPr/>
        </p:nvSpPr>
        <p:spPr>
          <a:xfrm>
            <a:off x="269875" y="1698625"/>
            <a:ext cx="2786063" cy="381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(1) 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异步清零</a:t>
            </a:r>
            <a:endParaRPr lang="zh-CN" altLang="en-US" sz="2800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1180" name="Rectangle 108"/>
          <p:cNvSpPr/>
          <p:nvPr/>
        </p:nvSpPr>
        <p:spPr>
          <a:xfrm>
            <a:off x="3286125" y="1645920"/>
            <a:ext cx="1785938" cy="519113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(2)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保持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1181" name="Rectangle 109"/>
          <p:cNvSpPr/>
          <p:nvPr/>
        </p:nvSpPr>
        <p:spPr>
          <a:xfrm>
            <a:off x="5574030" y="1645920"/>
            <a:ext cx="2057400" cy="51435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None/>
            </a:pPr>
            <a:r>
              <a:rPr lang="en-US" altLang="zh-CN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(3) 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移位</a:t>
            </a:r>
            <a:endParaRPr lang="zh-CN" altLang="en-US" sz="2800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209550" y="3646805"/>
            <a:ext cx="7934325" cy="428625"/>
          </a:xfrm>
          <a:prstGeom prst="rect">
            <a:avLst/>
          </a:prstGeom>
          <a:solidFill>
            <a:schemeClr val="accent1">
              <a:alpha val="5098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214313" y="4217988"/>
            <a:ext cx="7929562" cy="571500"/>
          </a:xfrm>
          <a:prstGeom prst="rect">
            <a:avLst/>
          </a:prstGeom>
          <a:solidFill>
            <a:schemeClr val="accent1">
              <a:alpha val="5098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142875" y="4932363"/>
            <a:ext cx="8001000" cy="1714500"/>
          </a:xfrm>
          <a:prstGeom prst="rect">
            <a:avLst/>
          </a:prstGeom>
          <a:solidFill>
            <a:srgbClr val="F7FEA0">
              <a:alpha val="41000"/>
            </a:srgbClr>
          </a:solidFill>
          <a:ln w="9525" cap="flat" cmpd="sng" algn="ctr">
            <a:solidFill>
              <a:schemeClr val="accent6">
                <a:lumMod val="40000"/>
                <a:lumOff val="60000"/>
                <a:alpha val="51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14325" y="3060065"/>
            <a:ext cx="297180" cy="3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042" name="Text Box 2"/>
          <p:cNvSpPr txBox="1"/>
          <p:nvPr/>
        </p:nvSpPr>
        <p:spPr>
          <a:xfrm>
            <a:off x="575945" y="168434"/>
            <a:ext cx="4514850" cy="58356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8.4.1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单向移位寄存器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9" grpId="0"/>
      <p:bldP spid="131180" grpId="0"/>
      <p:bldP spid="131181" grpId="0"/>
      <p:bldP spid="112" grpId="0" bldLvl="0" animBg="1"/>
      <p:bldP spid="113" grpId="0" bldLvl="0" animBg="1"/>
      <p:bldP spid="114" grpId="0" bldLvl="0" animBg="1"/>
      <p:bldP spid="21504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ext Box 2"/>
          <p:cNvSpPr txBox="1"/>
          <p:nvPr/>
        </p:nvSpPr>
        <p:spPr>
          <a:xfrm>
            <a:off x="540068" y="977900"/>
            <a:ext cx="6530975" cy="583565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二、单向移位寄存器</a:t>
            </a:r>
            <a:r>
              <a:rPr lang="en-US" altLang="zh-CN" sz="32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74LS164</a:t>
            </a: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应用</a:t>
            </a:r>
            <a:endParaRPr lang="en-US" altLang="zh-CN" sz="3200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2" name="Rectangle 4"/>
          <p:cNvSpPr/>
          <p:nvPr/>
        </p:nvSpPr>
        <p:spPr>
          <a:xfrm>
            <a:off x="0" y="2852420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2101" name="Rectangle 5"/>
          <p:cNvSpPr/>
          <p:nvPr/>
        </p:nvSpPr>
        <p:spPr>
          <a:xfrm>
            <a:off x="796925" y="1966754"/>
            <a:ext cx="3027680" cy="52197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输入数据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10111011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en-US" altLang="zh-CN" sz="28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752850" y="5941695"/>
            <a:ext cx="1162050" cy="552450"/>
            <a:chOff x="3036" y="3348"/>
            <a:chExt cx="732" cy="348"/>
          </a:xfrm>
        </p:grpSpPr>
        <p:sp>
          <p:nvSpPr>
            <p:cNvPr id="15365" name="Line 7"/>
            <p:cNvSpPr/>
            <p:nvPr/>
          </p:nvSpPr>
          <p:spPr>
            <a:xfrm>
              <a:off x="3036" y="3348"/>
              <a:ext cx="7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5366" name="Line 8"/>
            <p:cNvSpPr/>
            <p:nvPr/>
          </p:nvSpPr>
          <p:spPr>
            <a:xfrm>
              <a:off x="3384" y="3360"/>
              <a:ext cx="0" cy="336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32105" name="Rectangle 9"/>
          <p:cNvSpPr/>
          <p:nvPr/>
        </p:nvSpPr>
        <p:spPr>
          <a:xfrm>
            <a:off x="4435475" y="6263958"/>
            <a:ext cx="1470660" cy="460375"/>
          </a:xfrm>
          <a:prstGeom prst="rect">
            <a:avLst/>
          </a:prstGeom>
          <a:noFill/>
          <a:ln w="2857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10111011</a:t>
            </a:r>
            <a:r>
              <a:rPr lang="en-US" altLang="zh-CN" sz="2400" b="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997585" y="6111875"/>
            <a:ext cx="1168400" cy="612775"/>
            <a:chOff x="1080" y="3408"/>
            <a:chExt cx="736" cy="386"/>
          </a:xfrm>
        </p:grpSpPr>
        <p:sp>
          <p:nvSpPr>
            <p:cNvPr id="15369" name="Line 11"/>
            <p:cNvSpPr/>
            <p:nvPr/>
          </p:nvSpPr>
          <p:spPr>
            <a:xfrm>
              <a:off x="1080" y="3408"/>
              <a:ext cx="25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5370" name="Line 12"/>
            <p:cNvSpPr/>
            <p:nvPr/>
          </p:nvSpPr>
          <p:spPr>
            <a:xfrm>
              <a:off x="1332" y="3420"/>
              <a:ext cx="0" cy="37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5371" name="Line 13"/>
            <p:cNvSpPr/>
            <p:nvPr/>
          </p:nvSpPr>
          <p:spPr>
            <a:xfrm flipV="1">
              <a:off x="1332" y="3780"/>
              <a:ext cx="160" cy="1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5372" name="Line 14"/>
            <p:cNvSpPr/>
            <p:nvPr/>
          </p:nvSpPr>
          <p:spPr>
            <a:xfrm>
              <a:off x="1492" y="3412"/>
              <a:ext cx="0" cy="37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5373" name="Line 15"/>
            <p:cNvSpPr/>
            <p:nvPr/>
          </p:nvSpPr>
          <p:spPr>
            <a:xfrm>
              <a:off x="1492" y="3412"/>
              <a:ext cx="32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628650" y="3346450"/>
            <a:ext cx="7178675" cy="2573020"/>
            <a:chOff x="1068" y="1365"/>
            <a:chExt cx="4522" cy="1993"/>
          </a:xfrm>
        </p:grpSpPr>
        <p:graphicFrame>
          <p:nvGraphicFramePr>
            <p:cNvPr id="15375" name="Object 17"/>
            <p:cNvGraphicFramePr/>
            <p:nvPr/>
          </p:nvGraphicFramePr>
          <p:xfrm>
            <a:off x="1068" y="1365"/>
            <a:ext cx="3828" cy="1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1" imgW="2174240" imgH="1015365" progId="Visio.Drawing.11">
                    <p:embed/>
                  </p:oleObj>
                </mc:Choice>
                <mc:Fallback>
                  <p:oleObj name="" r:id="rId1" imgW="2174240" imgH="1015365" progId="Visio.Drawing.11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2"/>
                        <a:srcRect b="15706"/>
                        <a:stretch>
                          <a:fillRect/>
                        </a:stretch>
                      </p:blipFill>
                      <p:spPr>
                        <a:xfrm>
                          <a:off x="1068" y="1365"/>
                          <a:ext cx="3828" cy="19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6" name="Rectangle 18"/>
            <p:cNvSpPr/>
            <p:nvPr/>
          </p:nvSpPr>
          <p:spPr>
            <a:xfrm>
              <a:off x="4574" y="2234"/>
              <a:ext cx="1016" cy="35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 dirty="0">
                  <a:latin typeface="Arial" panose="020B0604020202020204" pitchFamily="34" charset="0"/>
                  <a:ea typeface="黑体" panose="02010609060101010101" pitchFamily="2" charset="-122"/>
                </a:rPr>
                <a:t>计数脉冲</a:t>
              </a:r>
              <a:endParaRPr lang="zh-CN" altLang="en-US" sz="2400" b="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6003925" y="1957070"/>
            <a:ext cx="2214563" cy="1392238"/>
            <a:chOff x="3782" y="826"/>
            <a:chExt cx="1395" cy="877"/>
          </a:xfrm>
        </p:grpSpPr>
        <p:sp>
          <p:nvSpPr>
            <p:cNvPr id="15378" name="Rectangle 20"/>
            <p:cNvSpPr/>
            <p:nvPr/>
          </p:nvSpPr>
          <p:spPr>
            <a:xfrm>
              <a:off x="3782" y="1046"/>
              <a:ext cx="563" cy="3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latin typeface="黑体" panose="02010609060101010101" pitchFamily="2" charset="-122"/>
                  <a:ea typeface="黑体" panose="02010609060101010101" pitchFamily="2" charset="-122"/>
                </a:rPr>
                <a:t>输出</a:t>
              </a:r>
              <a:endPara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5379" name="AutoShape 21"/>
            <p:cNvSpPr/>
            <p:nvPr/>
          </p:nvSpPr>
          <p:spPr>
            <a:xfrm>
              <a:off x="4356" y="924"/>
              <a:ext cx="180" cy="720"/>
            </a:xfrm>
            <a:prstGeom prst="leftBrace">
              <a:avLst>
                <a:gd name="adj1" fmla="val 33314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0" name="Rectangle 22"/>
            <p:cNvSpPr/>
            <p:nvPr/>
          </p:nvSpPr>
          <p:spPr>
            <a:xfrm>
              <a:off x="4614" y="1374"/>
              <a:ext cx="563" cy="3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latin typeface="黑体" panose="02010609060101010101" pitchFamily="2" charset="-122"/>
                  <a:ea typeface="黑体" panose="02010609060101010101" pitchFamily="2" charset="-122"/>
                </a:rPr>
                <a:t>并行</a:t>
              </a:r>
              <a:endPara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5381" name="Rectangle 23"/>
            <p:cNvSpPr/>
            <p:nvPr/>
          </p:nvSpPr>
          <p:spPr>
            <a:xfrm>
              <a:off x="4606" y="826"/>
              <a:ext cx="563" cy="3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latin typeface="黑体" panose="02010609060101010101" pitchFamily="2" charset="-122"/>
                  <a:ea typeface="黑体" panose="02010609060101010101" pitchFamily="2" charset="-122"/>
                </a:rPr>
                <a:t>串行</a:t>
              </a:r>
              <a:endPara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15042" name="Text Box 2"/>
          <p:cNvSpPr txBox="1"/>
          <p:nvPr/>
        </p:nvSpPr>
        <p:spPr>
          <a:xfrm>
            <a:off x="575945" y="168434"/>
            <a:ext cx="4514850" cy="58356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8.4.1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单向移位寄存器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bldLvl="0" animBg="1"/>
      <p:bldP spid="132105" grpId="0"/>
      <p:bldP spid="21504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/>
          <p:nvPr/>
        </p:nvSpPr>
        <p:spPr>
          <a:xfrm>
            <a:off x="444500" y="1074738"/>
            <a:ext cx="5694680" cy="52197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分析图示用</a:t>
            </a:r>
            <a:r>
              <a:rPr lang="en-US" altLang="zh-CN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74164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构成的环形计数器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800" b="0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3"/>
          <p:cNvSpPr/>
          <p:nvPr/>
        </p:nvSpPr>
        <p:spPr>
          <a:xfrm>
            <a:off x="0" y="3051810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33124" name="Object 4"/>
          <p:cNvGraphicFramePr/>
          <p:nvPr/>
        </p:nvGraphicFramePr>
        <p:xfrm>
          <a:off x="444500" y="2402205"/>
          <a:ext cx="5419725" cy="345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2239010" imgH="1317625" progId="Visio.Drawing.11">
                  <p:embed/>
                </p:oleObj>
              </mc:Choice>
              <mc:Fallback>
                <p:oleObj name="" r:id="rId1" imgW="2239010" imgH="1317625" progId="Visio.Drawing.11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00" y="2402205"/>
                        <a:ext cx="5419725" cy="34550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6" name="Rectangle 6"/>
          <p:cNvSpPr/>
          <p:nvPr/>
        </p:nvSpPr>
        <p:spPr>
          <a:xfrm>
            <a:off x="6719570" y="2142491"/>
            <a:ext cx="1706880" cy="82994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１６进制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环形计数器</a:t>
            </a:r>
            <a:r>
              <a:rPr lang="zh-CN" altLang="en-US" sz="24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b="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042" name="Text Box 2"/>
          <p:cNvSpPr txBox="1"/>
          <p:nvPr/>
        </p:nvSpPr>
        <p:spPr>
          <a:xfrm>
            <a:off x="575945" y="168434"/>
            <a:ext cx="4514850" cy="58356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8.4.1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单向移位寄存器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bldLvl="0" animBg="1"/>
      <p:bldP spid="21504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6" name="Rectangle 2"/>
          <p:cNvSpPr/>
          <p:nvPr/>
        </p:nvSpPr>
        <p:spPr>
          <a:xfrm>
            <a:off x="1305560" y="5276215"/>
            <a:ext cx="6259830" cy="1263015"/>
          </a:xfrm>
          <a:prstGeom prst="rect">
            <a:avLst/>
          </a:prstGeom>
          <a:noFill/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t"/>
          <a:p>
            <a:pPr marL="342900" indent="-342900">
              <a:lnSpc>
                <a:spcPct val="131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charset="0"/>
              <a:buChar char="Ø"/>
            </a:pP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SL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SR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分别是左移和右移串行输入。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1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charset="0"/>
              <a:buChar char="Ø"/>
            </a:pP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是并行输入端。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410" name="Rectangle 3"/>
          <p:cNvSpPr/>
          <p:nvPr/>
        </p:nvSpPr>
        <p:spPr>
          <a:xfrm>
            <a:off x="344170" y="287339"/>
            <a:ext cx="4271645" cy="583565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8.4.2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双向移位寄存器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4464685" y="2272030"/>
          <a:ext cx="3989705" cy="224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3397250" imgH="1879600" progId="Paint.Picture">
                  <p:embed/>
                </p:oleObj>
              </mc:Choice>
              <mc:Fallback>
                <p:oleObj name="" r:id="rId1" imgW="3397250" imgH="18796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4685" y="2272030"/>
                        <a:ext cx="3989705" cy="2240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846455" y="1668145"/>
          <a:ext cx="3057525" cy="344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2686050" imgH="2946400" progId="Paint.Picture">
                  <p:embed/>
                </p:oleObj>
              </mc:Choice>
              <mc:Fallback>
                <p:oleObj name="" r:id="rId3" imgW="2686050" imgH="29464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455" y="1668145"/>
                        <a:ext cx="3057525" cy="3448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/>
          <p:nvPr/>
        </p:nvSpPr>
        <p:spPr>
          <a:xfrm>
            <a:off x="344170" y="1035686"/>
            <a:ext cx="6761480" cy="52197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集成移位寄存器</a:t>
            </a:r>
            <a:r>
              <a:rPr lang="en-US" altLang="zh-CN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74LS194(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双向移位寄存器</a:t>
            </a:r>
            <a:r>
              <a:rPr lang="en-US" altLang="zh-CN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2800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ldLvl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50" name="Rectangle 6"/>
          <p:cNvSpPr/>
          <p:nvPr/>
        </p:nvSpPr>
        <p:spPr>
          <a:xfrm>
            <a:off x="1500188" y="4857750"/>
            <a:ext cx="6215062" cy="116205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t"/>
          <a:p>
            <a:pPr marL="342900" indent="-342900" algn="just">
              <a:lnSpc>
                <a:spcPct val="131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charset="0"/>
              <a:buChar char="Ø"/>
            </a:pP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和</a:t>
            </a:r>
            <a:r>
              <a:rPr lang="zh-CN" altLang="en-US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分别是左移和右移时的串行输出端，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just">
              <a:lnSpc>
                <a:spcPct val="131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charset="0"/>
              <a:buChar char="Ø"/>
            </a:pP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为并行输出端。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4464685" y="1697990"/>
          <a:ext cx="3989705" cy="224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3397250" imgH="1879600" progId="Paint.Picture">
                  <p:embed/>
                </p:oleObj>
              </mc:Choice>
              <mc:Fallback>
                <p:oleObj name="" r:id="rId1" imgW="3397250" imgH="18796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4685" y="1697990"/>
                        <a:ext cx="3989705" cy="2240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846455" y="1094105"/>
          <a:ext cx="3057525" cy="344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2686050" imgH="2946400" progId="Paint.Picture">
                  <p:embed/>
                </p:oleObj>
              </mc:Choice>
              <mc:Fallback>
                <p:oleObj name="" r:id="rId3" imgW="2686050" imgH="29464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455" y="1094105"/>
                        <a:ext cx="3057525" cy="3448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/>
          <p:nvPr/>
        </p:nvSpPr>
        <p:spPr>
          <a:xfrm>
            <a:off x="344170" y="287339"/>
            <a:ext cx="4271645" cy="583565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8.4.2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双向移位寄存器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bldLvl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Rectangle 2"/>
          <p:cNvSpPr/>
          <p:nvPr/>
        </p:nvSpPr>
        <p:spPr>
          <a:xfrm>
            <a:off x="501333" y="916305"/>
            <a:ext cx="3561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74LS194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的功能表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0" name="Rectangle 3"/>
          <p:cNvSpPr/>
          <p:nvPr/>
        </p:nvSpPr>
        <p:spPr>
          <a:xfrm>
            <a:off x="344170" y="215584"/>
            <a:ext cx="4271645" cy="583565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8.4.2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双向移位寄存器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14300" y="1561148"/>
          <a:ext cx="9029700" cy="5038725"/>
        </p:xfrm>
        <a:graphic>
          <a:graphicData uri="http://schemas.openxmlformats.org/drawingml/2006/table">
            <a:tbl>
              <a:tblPr/>
              <a:tblGrid>
                <a:gridCol w="554038"/>
                <a:gridCol w="527050"/>
                <a:gridCol w="671512"/>
                <a:gridCol w="912813"/>
                <a:gridCol w="550862"/>
                <a:gridCol w="561975"/>
                <a:gridCol w="546100"/>
                <a:gridCol w="485775"/>
                <a:gridCol w="573088"/>
                <a:gridCol w="452437"/>
                <a:gridCol w="520700"/>
                <a:gridCol w="546100"/>
                <a:gridCol w="546100"/>
                <a:gridCol w="461963"/>
                <a:gridCol w="1119187"/>
              </a:tblGrid>
              <a:tr h="298450">
                <a:tc gridSpan="10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输入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 gridSpan="4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输　　出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3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说明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 rowSpan="2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清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工作方式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控制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rowSpan="2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时钟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CP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串行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4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并行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 gridSpan="4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>
                  <a:tcPr/>
                </a:tc>
              </a:tr>
              <a:tr h="455613">
                <a:tc vMerge="1">
                  <a:tcPr/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M1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M0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SL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SR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9845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清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保持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并行置数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右移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454025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左移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455613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保持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0" y="3074035"/>
            <a:ext cx="9144000" cy="285750"/>
          </a:xfrm>
          <a:prstGeom prst="rect">
            <a:avLst/>
          </a:prstGeom>
          <a:solidFill>
            <a:schemeClr val="accent1">
              <a:alpha val="4196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3431223"/>
            <a:ext cx="9144000" cy="357188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859848"/>
            <a:ext cx="9144000" cy="357187"/>
          </a:xfrm>
          <a:prstGeom prst="rect">
            <a:avLst/>
          </a:prstGeom>
          <a:solidFill>
            <a:srgbClr val="FEEAA0">
              <a:alpha val="32941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359910"/>
            <a:ext cx="9144000" cy="785813"/>
          </a:xfrm>
          <a:prstGeom prst="rect">
            <a:avLst/>
          </a:prstGeom>
          <a:solidFill>
            <a:schemeClr val="accent2">
              <a:alpha val="34117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288598"/>
            <a:ext cx="9144000" cy="857250"/>
          </a:xfrm>
          <a:prstGeom prst="rect">
            <a:avLst/>
          </a:prstGeom>
          <a:solidFill>
            <a:srgbClr val="7030A0">
              <a:alpha val="16862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217285"/>
            <a:ext cx="9144000" cy="285750"/>
          </a:xfrm>
          <a:prstGeom prst="rect">
            <a:avLst/>
          </a:prstGeom>
          <a:solidFill>
            <a:schemeClr val="accent1">
              <a:alpha val="58038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3"/>
          <p:cNvSpPr txBox="1"/>
          <p:nvPr/>
        </p:nvSpPr>
        <p:spPr>
          <a:xfrm>
            <a:off x="395288" y="1052513"/>
            <a:ext cx="8532812" cy="95313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反映触发器输入信号取值和状态之间对应关系的图形称为波形图。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3" name="Rectangle 4"/>
          <p:cNvSpPr/>
          <p:nvPr/>
        </p:nvSpPr>
        <p:spPr>
          <a:xfrm>
            <a:off x="792163" y="2135188"/>
            <a:ext cx="7848600" cy="2971800"/>
          </a:xfrm>
          <a:prstGeom prst="rect">
            <a:avLst/>
          </a:prstGeom>
          <a:solidFill>
            <a:srgbClr val="F8F8F8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8469" name="Line 5"/>
          <p:cNvSpPr/>
          <p:nvPr/>
        </p:nvSpPr>
        <p:spPr>
          <a:xfrm>
            <a:off x="1943100" y="2351088"/>
            <a:ext cx="1588" cy="3962400"/>
          </a:xfrm>
          <a:prstGeom prst="line">
            <a:avLst/>
          </a:prstGeom>
          <a:ln w="38100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470" name="Line 6"/>
          <p:cNvSpPr/>
          <p:nvPr/>
        </p:nvSpPr>
        <p:spPr>
          <a:xfrm>
            <a:off x="2843213" y="2278063"/>
            <a:ext cx="1587" cy="3962400"/>
          </a:xfrm>
          <a:prstGeom prst="line">
            <a:avLst/>
          </a:prstGeom>
          <a:ln w="38100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471" name="Line 7"/>
          <p:cNvSpPr/>
          <p:nvPr/>
        </p:nvSpPr>
        <p:spPr>
          <a:xfrm>
            <a:off x="3633788" y="2314575"/>
            <a:ext cx="1587" cy="3962400"/>
          </a:xfrm>
          <a:prstGeom prst="line">
            <a:avLst/>
          </a:prstGeom>
          <a:ln w="38100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472" name="Line 8"/>
          <p:cNvSpPr/>
          <p:nvPr/>
        </p:nvSpPr>
        <p:spPr>
          <a:xfrm>
            <a:off x="1331913" y="4903788"/>
            <a:ext cx="609600" cy="1587"/>
          </a:xfrm>
          <a:prstGeom prst="line">
            <a:avLst/>
          </a:prstGeom>
          <a:ln w="57150" cap="flat" cmpd="sng">
            <a:solidFill>
              <a:srgbClr val="CC33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473" name="Line 9"/>
          <p:cNvSpPr/>
          <p:nvPr/>
        </p:nvSpPr>
        <p:spPr>
          <a:xfrm>
            <a:off x="1943100" y="4759325"/>
            <a:ext cx="865188" cy="0"/>
          </a:xfrm>
          <a:prstGeom prst="line">
            <a:avLst/>
          </a:prstGeom>
          <a:ln w="57150" cap="flat" cmpd="sng">
            <a:solidFill>
              <a:srgbClr val="CC33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474" name="Line 10"/>
          <p:cNvSpPr/>
          <p:nvPr/>
        </p:nvSpPr>
        <p:spPr>
          <a:xfrm>
            <a:off x="3635375" y="4759325"/>
            <a:ext cx="1008063" cy="0"/>
          </a:xfrm>
          <a:prstGeom prst="line">
            <a:avLst/>
          </a:prstGeom>
          <a:ln w="57150" cap="flat" cmpd="sng">
            <a:solidFill>
              <a:srgbClr val="CC33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475" name="Text Box 11"/>
          <p:cNvSpPr txBox="1"/>
          <p:nvPr/>
        </p:nvSpPr>
        <p:spPr>
          <a:xfrm>
            <a:off x="3779838" y="5483225"/>
            <a:ext cx="6858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置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8476" name="Text Box 12"/>
          <p:cNvSpPr txBox="1"/>
          <p:nvPr/>
        </p:nvSpPr>
        <p:spPr>
          <a:xfrm>
            <a:off x="4912678" y="5482908"/>
            <a:ext cx="6858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置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8477" name="Text Box 13"/>
          <p:cNvSpPr txBox="1"/>
          <p:nvPr/>
        </p:nvSpPr>
        <p:spPr>
          <a:xfrm>
            <a:off x="7596188" y="5483225"/>
            <a:ext cx="75565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置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8478" name="Text Box 14"/>
          <p:cNvSpPr txBox="1"/>
          <p:nvPr/>
        </p:nvSpPr>
        <p:spPr>
          <a:xfrm>
            <a:off x="5832475" y="5483225"/>
            <a:ext cx="792163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禁止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8479" name="Oval 15"/>
          <p:cNvSpPr/>
          <p:nvPr/>
        </p:nvSpPr>
        <p:spPr>
          <a:xfrm>
            <a:off x="1835150" y="1484313"/>
            <a:ext cx="1296988" cy="64928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5" name="Rectangle 16"/>
          <p:cNvSpPr/>
          <p:nvPr/>
        </p:nvSpPr>
        <p:spPr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6" name="Rectangle 17"/>
          <p:cNvSpPr/>
          <p:nvPr/>
        </p:nvSpPr>
        <p:spPr>
          <a:xfrm>
            <a:off x="0" y="349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812800" y="2278063"/>
            <a:ext cx="7529513" cy="663575"/>
            <a:chOff x="512" y="1207"/>
            <a:chExt cx="4743" cy="418"/>
          </a:xfrm>
        </p:grpSpPr>
        <p:sp>
          <p:nvSpPr>
            <p:cNvPr id="15378" name="Freeform 19"/>
            <p:cNvSpPr/>
            <p:nvPr/>
          </p:nvSpPr>
          <p:spPr>
            <a:xfrm>
              <a:off x="839" y="1207"/>
              <a:ext cx="441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0" y="0"/>
                </a:cxn>
                <a:cxn ang="0">
                  <a:pos x="1440" y="336"/>
                </a:cxn>
                <a:cxn ang="0">
                  <a:pos x="2112" y="336"/>
                </a:cxn>
                <a:cxn ang="0">
                  <a:pos x="2112" y="0"/>
                </a:cxn>
                <a:cxn ang="0">
                  <a:pos x="2832" y="0"/>
                </a:cxn>
                <a:cxn ang="0">
                  <a:pos x="2832" y="336"/>
                </a:cxn>
                <a:cxn ang="0">
                  <a:pos x="3312" y="336"/>
                </a:cxn>
                <a:cxn ang="0">
                  <a:pos x="3312" y="0"/>
                </a:cxn>
                <a:cxn ang="0">
                  <a:pos x="4416" y="0"/>
                </a:cxn>
              </a:cxnLst>
              <a:pathLst>
                <a:path w="4416" h="336">
                  <a:moveTo>
                    <a:pt x="0" y="0"/>
                  </a:moveTo>
                  <a:lnTo>
                    <a:pt x="1440" y="0"/>
                  </a:lnTo>
                  <a:lnTo>
                    <a:pt x="1440" y="336"/>
                  </a:lnTo>
                  <a:lnTo>
                    <a:pt x="2112" y="336"/>
                  </a:lnTo>
                  <a:lnTo>
                    <a:pt x="2112" y="0"/>
                  </a:lnTo>
                  <a:lnTo>
                    <a:pt x="2832" y="0"/>
                  </a:lnTo>
                  <a:lnTo>
                    <a:pt x="2832" y="336"/>
                  </a:lnTo>
                  <a:lnTo>
                    <a:pt x="3312" y="336"/>
                  </a:lnTo>
                  <a:lnTo>
                    <a:pt x="3312" y="0"/>
                  </a:lnTo>
                  <a:lnTo>
                    <a:pt x="4416" y="0"/>
                  </a:lnTo>
                </a:path>
              </a:pathLst>
            </a:custGeom>
            <a:noFill/>
            <a:ln w="38100" cap="flat" cmpd="sng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15379" name="Object 20"/>
            <p:cNvGraphicFramePr/>
            <p:nvPr/>
          </p:nvGraphicFramePr>
          <p:xfrm>
            <a:off x="512" y="1313"/>
            <a:ext cx="313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1" imgW="215900" imgH="228600" progId="Equation.DSMT4">
                    <p:embed/>
                  </p:oleObj>
                </mc:Choice>
                <mc:Fallback>
                  <p:oleObj name="" r:id="rId1" imgW="215900" imgH="228600" progId="Equation.DSMT4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12" y="1313"/>
                          <a:ext cx="313" cy="3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1"/>
          <p:cNvGrpSpPr/>
          <p:nvPr/>
        </p:nvGrpSpPr>
        <p:grpSpPr>
          <a:xfrm>
            <a:off x="803275" y="3297238"/>
            <a:ext cx="7612063" cy="665162"/>
            <a:chOff x="506" y="1645"/>
            <a:chExt cx="4795" cy="419"/>
          </a:xfrm>
        </p:grpSpPr>
        <p:sp>
          <p:nvSpPr>
            <p:cNvPr id="15381" name="Freeform 22"/>
            <p:cNvSpPr/>
            <p:nvPr/>
          </p:nvSpPr>
          <p:spPr>
            <a:xfrm>
              <a:off x="837" y="1645"/>
              <a:ext cx="4464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84" y="336"/>
                </a:cxn>
                <a:cxn ang="0">
                  <a:pos x="384" y="0"/>
                </a:cxn>
                <a:cxn ang="0">
                  <a:pos x="960" y="0"/>
                </a:cxn>
                <a:cxn ang="0">
                  <a:pos x="960" y="336"/>
                </a:cxn>
                <a:cxn ang="0">
                  <a:pos x="1440" y="336"/>
                </a:cxn>
                <a:cxn ang="0">
                  <a:pos x="1440" y="0"/>
                </a:cxn>
                <a:cxn ang="0">
                  <a:pos x="2112" y="0"/>
                </a:cxn>
                <a:cxn ang="0">
                  <a:pos x="2112" y="336"/>
                </a:cxn>
                <a:cxn ang="0">
                  <a:pos x="3312" y="336"/>
                </a:cxn>
                <a:cxn ang="0">
                  <a:pos x="3312" y="0"/>
                </a:cxn>
                <a:cxn ang="0">
                  <a:pos x="3888" y="0"/>
                </a:cxn>
                <a:cxn ang="0">
                  <a:pos x="3888" y="336"/>
                </a:cxn>
                <a:cxn ang="0">
                  <a:pos x="4464" y="336"/>
                </a:cxn>
              </a:cxnLst>
              <a:pathLst>
                <a:path w="4464" h="336">
                  <a:moveTo>
                    <a:pt x="0" y="336"/>
                  </a:moveTo>
                  <a:lnTo>
                    <a:pt x="384" y="336"/>
                  </a:lnTo>
                  <a:lnTo>
                    <a:pt x="384" y="0"/>
                  </a:lnTo>
                  <a:lnTo>
                    <a:pt x="960" y="0"/>
                  </a:lnTo>
                  <a:lnTo>
                    <a:pt x="960" y="336"/>
                  </a:lnTo>
                  <a:lnTo>
                    <a:pt x="1440" y="336"/>
                  </a:lnTo>
                  <a:lnTo>
                    <a:pt x="1440" y="0"/>
                  </a:lnTo>
                  <a:lnTo>
                    <a:pt x="2112" y="0"/>
                  </a:lnTo>
                  <a:lnTo>
                    <a:pt x="2112" y="336"/>
                  </a:lnTo>
                  <a:lnTo>
                    <a:pt x="3312" y="336"/>
                  </a:lnTo>
                  <a:lnTo>
                    <a:pt x="3312" y="0"/>
                  </a:lnTo>
                  <a:lnTo>
                    <a:pt x="3888" y="0"/>
                  </a:lnTo>
                  <a:lnTo>
                    <a:pt x="3888" y="336"/>
                  </a:lnTo>
                  <a:lnTo>
                    <a:pt x="4464" y="336"/>
                  </a:lnTo>
                </a:path>
              </a:pathLst>
            </a:custGeom>
            <a:noFill/>
            <a:ln w="38100" cap="flat" cmpd="sng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15382" name="Object 23"/>
            <p:cNvGraphicFramePr/>
            <p:nvPr/>
          </p:nvGraphicFramePr>
          <p:xfrm>
            <a:off x="506" y="1757"/>
            <a:ext cx="213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3" imgW="203835" imgH="229235" progId="Equation.DSMT4">
                    <p:embed/>
                  </p:oleObj>
                </mc:Choice>
                <mc:Fallback>
                  <p:oleObj name="" r:id="rId3" imgW="203835" imgH="229235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6" y="1757"/>
                          <a:ext cx="213" cy="3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8488" name="Text Box 24"/>
          <p:cNvSpPr txBox="1"/>
          <p:nvPr/>
        </p:nvSpPr>
        <p:spPr>
          <a:xfrm>
            <a:off x="2016125" y="5483225"/>
            <a:ext cx="75565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保持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8489" name="Text Box 25"/>
          <p:cNvSpPr txBox="1"/>
          <p:nvPr/>
        </p:nvSpPr>
        <p:spPr>
          <a:xfrm>
            <a:off x="2879725" y="5483225"/>
            <a:ext cx="6858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置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8490" name="Text Box 26"/>
          <p:cNvSpPr txBox="1"/>
          <p:nvPr/>
        </p:nvSpPr>
        <p:spPr>
          <a:xfrm>
            <a:off x="1116013" y="5483225"/>
            <a:ext cx="6858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置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755650" y="4398963"/>
            <a:ext cx="7659688" cy="576262"/>
            <a:chOff x="476" y="2069"/>
            <a:chExt cx="4825" cy="363"/>
          </a:xfrm>
        </p:grpSpPr>
        <p:sp>
          <p:nvSpPr>
            <p:cNvPr id="15387" name="Text Box 28"/>
            <p:cNvSpPr txBox="1"/>
            <p:nvPr/>
          </p:nvSpPr>
          <p:spPr>
            <a:xfrm>
              <a:off x="476" y="2137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</a:rPr>
                <a:t>Q</a:t>
              </a:r>
              <a:endParaRPr lang="en-US" altLang="zh-CN"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5388" name="Group 29"/>
            <p:cNvGrpSpPr/>
            <p:nvPr/>
          </p:nvGrpSpPr>
          <p:grpSpPr>
            <a:xfrm>
              <a:off x="839" y="2069"/>
              <a:ext cx="4462" cy="363"/>
              <a:chOff x="839" y="2069"/>
              <a:chExt cx="4462" cy="363"/>
            </a:xfrm>
          </p:grpSpPr>
          <p:sp>
            <p:nvSpPr>
              <p:cNvPr id="15389" name="Rectangle 30" descr="宽上对角线"/>
              <p:cNvSpPr/>
              <p:nvPr/>
            </p:nvSpPr>
            <p:spPr>
              <a:xfrm>
                <a:off x="3674" y="2069"/>
                <a:ext cx="1043" cy="336"/>
              </a:xfrm>
              <a:prstGeom prst="rect">
                <a:avLst/>
              </a:prstGeom>
              <a:pattFill prst="wdUpDiag">
                <a:fgClr>
                  <a:srgbClr val="6600FF"/>
                </a:fgClr>
                <a:bgClr>
                  <a:schemeClr val="bg1"/>
                </a:bgClr>
              </a:pattFill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90" name="Line 31"/>
              <p:cNvSpPr/>
              <p:nvPr/>
            </p:nvSpPr>
            <p:spPr>
              <a:xfrm>
                <a:off x="4725" y="2077"/>
                <a:ext cx="576" cy="1"/>
              </a:xfrm>
              <a:prstGeom prst="line">
                <a:avLst/>
              </a:prstGeom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91" name="Line 32"/>
              <p:cNvSpPr/>
              <p:nvPr/>
            </p:nvSpPr>
            <p:spPr>
              <a:xfrm>
                <a:off x="839" y="2092"/>
                <a:ext cx="1451" cy="0"/>
              </a:xfrm>
              <a:prstGeom prst="line">
                <a:avLst/>
              </a:prstGeom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92" name="Line 33"/>
              <p:cNvSpPr/>
              <p:nvPr/>
            </p:nvSpPr>
            <p:spPr>
              <a:xfrm>
                <a:off x="2290" y="2092"/>
                <a:ext cx="0" cy="340"/>
              </a:xfrm>
              <a:prstGeom prst="line">
                <a:avLst/>
              </a:prstGeom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93" name="Line 34"/>
              <p:cNvSpPr/>
              <p:nvPr/>
            </p:nvSpPr>
            <p:spPr>
              <a:xfrm>
                <a:off x="2290" y="2432"/>
                <a:ext cx="658" cy="0"/>
              </a:xfrm>
              <a:prstGeom prst="line">
                <a:avLst/>
              </a:prstGeom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94" name="Line 35"/>
              <p:cNvSpPr/>
              <p:nvPr/>
            </p:nvSpPr>
            <p:spPr>
              <a:xfrm flipV="1">
                <a:off x="2948" y="2069"/>
                <a:ext cx="0" cy="363"/>
              </a:xfrm>
              <a:prstGeom prst="line">
                <a:avLst/>
              </a:prstGeom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95" name="Line 36"/>
              <p:cNvSpPr/>
              <p:nvPr/>
            </p:nvSpPr>
            <p:spPr>
              <a:xfrm>
                <a:off x="2948" y="2069"/>
                <a:ext cx="726" cy="0"/>
              </a:xfrm>
              <a:prstGeom prst="line">
                <a:avLst/>
              </a:prstGeom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18501" name="Text Box 37"/>
          <p:cNvSpPr txBox="1"/>
          <p:nvPr/>
        </p:nvSpPr>
        <p:spPr>
          <a:xfrm>
            <a:off x="6659563" y="5267325"/>
            <a:ext cx="792162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保持不定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8502" name="Line 38"/>
          <p:cNvSpPr/>
          <p:nvPr/>
        </p:nvSpPr>
        <p:spPr>
          <a:xfrm>
            <a:off x="8388350" y="2278063"/>
            <a:ext cx="1588" cy="3962400"/>
          </a:xfrm>
          <a:prstGeom prst="line">
            <a:avLst/>
          </a:prstGeom>
          <a:ln w="38100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503" name="Line 39"/>
          <p:cNvSpPr/>
          <p:nvPr/>
        </p:nvSpPr>
        <p:spPr>
          <a:xfrm>
            <a:off x="2843213" y="4867275"/>
            <a:ext cx="757237" cy="0"/>
          </a:xfrm>
          <a:prstGeom prst="line">
            <a:avLst/>
          </a:prstGeom>
          <a:ln w="57150" cap="flat" cmpd="sng">
            <a:solidFill>
              <a:srgbClr val="CC33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504" name="Line 40"/>
          <p:cNvSpPr/>
          <p:nvPr/>
        </p:nvSpPr>
        <p:spPr>
          <a:xfrm flipV="1">
            <a:off x="4716463" y="4903788"/>
            <a:ext cx="1079500" cy="0"/>
          </a:xfrm>
          <a:prstGeom prst="line">
            <a:avLst/>
          </a:prstGeom>
          <a:ln w="57150" cap="flat" cmpd="sng">
            <a:solidFill>
              <a:srgbClr val="CC33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505" name="Line 41"/>
          <p:cNvSpPr/>
          <p:nvPr/>
        </p:nvSpPr>
        <p:spPr>
          <a:xfrm>
            <a:off x="5832475" y="4759325"/>
            <a:ext cx="755650" cy="0"/>
          </a:xfrm>
          <a:prstGeom prst="line">
            <a:avLst/>
          </a:prstGeom>
          <a:ln w="57150" cap="flat" cmpd="sng">
            <a:solidFill>
              <a:srgbClr val="CC33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506" name="Line 42"/>
          <p:cNvSpPr/>
          <p:nvPr/>
        </p:nvSpPr>
        <p:spPr>
          <a:xfrm>
            <a:off x="7524750" y="4903788"/>
            <a:ext cx="865188" cy="0"/>
          </a:xfrm>
          <a:prstGeom prst="line">
            <a:avLst/>
          </a:prstGeom>
          <a:ln w="57150" cap="flat" cmpd="sng">
            <a:solidFill>
              <a:srgbClr val="CC33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507" name="Line 43"/>
          <p:cNvSpPr/>
          <p:nvPr/>
        </p:nvSpPr>
        <p:spPr>
          <a:xfrm>
            <a:off x="6624638" y="4614863"/>
            <a:ext cx="863600" cy="0"/>
          </a:xfrm>
          <a:prstGeom prst="line">
            <a:avLst/>
          </a:prstGeom>
          <a:ln w="57150" cap="flat" cmpd="sng">
            <a:solidFill>
              <a:srgbClr val="CC33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508" name="Line 44"/>
          <p:cNvSpPr/>
          <p:nvPr/>
        </p:nvSpPr>
        <p:spPr>
          <a:xfrm>
            <a:off x="6588125" y="2278063"/>
            <a:ext cx="1588" cy="3962400"/>
          </a:xfrm>
          <a:prstGeom prst="line">
            <a:avLst/>
          </a:prstGeom>
          <a:ln w="38100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509" name="Line 45"/>
          <p:cNvSpPr/>
          <p:nvPr/>
        </p:nvSpPr>
        <p:spPr>
          <a:xfrm>
            <a:off x="7488238" y="2278063"/>
            <a:ext cx="1587" cy="3962400"/>
          </a:xfrm>
          <a:prstGeom prst="line">
            <a:avLst/>
          </a:prstGeom>
          <a:ln w="38100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510" name="Line 46"/>
          <p:cNvSpPr/>
          <p:nvPr/>
        </p:nvSpPr>
        <p:spPr>
          <a:xfrm>
            <a:off x="5832475" y="2278063"/>
            <a:ext cx="1588" cy="3962400"/>
          </a:xfrm>
          <a:prstGeom prst="line">
            <a:avLst/>
          </a:prstGeom>
          <a:ln w="38100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8511" name="Line 47"/>
          <p:cNvSpPr/>
          <p:nvPr/>
        </p:nvSpPr>
        <p:spPr>
          <a:xfrm>
            <a:off x="4679950" y="2278063"/>
            <a:ext cx="1588" cy="3962400"/>
          </a:xfrm>
          <a:prstGeom prst="line">
            <a:avLst/>
          </a:prstGeom>
          <a:ln w="38100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52" name="Text Box 49"/>
          <p:cNvSpPr txBox="1"/>
          <p:nvPr/>
        </p:nvSpPr>
        <p:spPr>
          <a:xfrm>
            <a:off x="508000" y="261620"/>
            <a:ext cx="47021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8.1.1 R-S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5427" name="Text Box 35"/>
          <p:cNvSpPr txBox="1"/>
          <p:nvPr/>
        </p:nvSpPr>
        <p:spPr>
          <a:xfrm>
            <a:off x="2497455" y="6240780"/>
            <a:ext cx="42056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基本的</a:t>
            </a: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R-S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触发器波形图</a:t>
            </a:r>
            <a:endParaRPr lang="zh-CN" altLang="en-US" sz="2800" b="1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Text Box 35"/>
          <p:cNvSpPr txBox="1"/>
          <p:nvPr/>
        </p:nvSpPr>
        <p:spPr>
          <a:xfrm>
            <a:off x="5261610" y="261620"/>
            <a:ext cx="3907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基本的</a:t>
            </a:r>
            <a:r>
              <a:rPr lang="en-US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R-S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触发器</a:t>
            </a:r>
            <a:endParaRPr lang="zh-CN" altLang="en-US" sz="2800" b="1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5" y="27940"/>
            <a:ext cx="2780030" cy="2204720"/>
          </a:xfrm>
          <a:prstGeom prst="rect">
            <a:avLst/>
          </a:prstGeom>
        </p:spPr>
      </p:pic>
      <p:sp>
        <p:nvSpPr>
          <p:cNvPr id="9" name="Line 32"/>
          <p:cNvSpPr/>
          <p:nvPr/>
        </p:nvSpPr>
        <p:spPr>
          <a:xfrm>
            <a:off x="808355" y="2404745"/>
            <a:ext cx="3841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" name="Line 32"/>
          <p:cNvSpPr/>
          <p:nvPr/>
        </p:nvSpPr>
        <p:spPr>
          <a:xfrm>
            <a:off x="791845" y="3429000"/>
            <a:ext cx="3841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3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154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5" grpId="0"/>
      <p:bldP spid="318476" grpId="0"/>
      <p:bldP spid="318477" grpId="0"/>
      <p:bldP spid="318478" grpId="0"/>
      <p:bldP spid="318479" grpId="0" animBg="1"/>
      <p:bldP spid="318488" grpId="0"/>
      <p:bldP spid="318489" grpId="0"/>
      <p:bldP spid="318490" grpId="0"/>
      <p:bldP spid="318501" grpId="0"/>
      <p:bldP spid="315427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066" name="Rectangle 2"/>
          <p:cNvSpPr>
            <a:spLocks noGrp="1"/>
          </p:cNvSpPr>
          <p:nvPr>
            <p:ph type="title" idx="4294967295"/>
          </p:nvPr>
        </p:nvSpPr>
        <p:spPr>
          <a:xfrm>
            <a:off x="589915" y="1325880"/>
            <a:ext cx="7678420" cy="1383665"/>
          </a:xfrm>
        </p:spPr>
        <p:txBody>
          <a:bodyPr wrap="square" lIns="91440" tIns="45720" rIns="91440" bIns="45720" anchor="t">
            <a:spAutoFit/>
          </a:bodyPr>
          <a:p>
            <a:pPr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例：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74LS194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设计一个模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计数器。其状态变化序列为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1100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0110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0011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458" name="Rectangle 5"/>
          <p:cNvSpPr/>
          <p:nvPr/>
        </p:nvSpPr>
        <p:spPr>
          <a:xfrm>
            <a:off x="0" y="301879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882491" y="931228"/>
            <a:ext cx="3205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74LS194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的应用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1947545" y="3503295"/>
          <a:ext cx="4963160" cy="288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4959350" imgH="2882900" progId="Paint.Picture">
                  <p:embed/>
                </p:oleObj>
              </mc:Choice>
              <mc:Fallback>
                <p:oleObj name="" r:id="rId1" imgW="4959350" imgH="288290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47545" y="3503295"/>
                        <a:ext cx="4963160" cy="288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3"/>
          <p:cNvSpPr/>
          <p:nvPr/>
        </p:nvSpPr>
        <p:spPr>
          <a:xfrm>
            <a:off x="344170" y="215584"/>
            <a:ext cx="4271645" cy="583565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8.4.2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双向移位寄存器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066" name="Rectangle 2"/>
          <p:cNvSpPr>
            <a:spLocks noGrp="1"/>
          </p:cNvSpPr>
          <p:nvPr>
            <p:ph type="title" idx="4294967295"/>
          </p:nvPr>
        </p:nvSpPr>
        <p:spPr>
          <a:xfrm>
            <a:off x="215265" y="1397635"/>
            <a:ext cx="8227695" cy="1383665"/>
          </a:xfrm>
        </p:spPr>
        <p:txBody>
          <a:bodyPr wrap="square" lIns="91440" tIns="45720" rIns="91440" bIns="45720" anchor="t">
            <a:spAutoFit/>
          </a:bodyPr>
          <a:p>
            <a:pPr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用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74LS194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设计一个模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计数器。其状态变化序列为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1100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0110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0011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1001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。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58" name="Rectangle 5"/>
          <p:cNvSpPr/>
          <p:nvPr/>
        </p:nvSpPr>
        <p:spPr>
          <a:xfrm>
            <a:off x="0" y="301879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6068" name="Object 4"/>
          <p:cNvGraphicFramePr/>
          <p:nvPr/>
        </p:nvGraphicFramePr>
        <p:xfrm>
          <a:off x="1500188" y="3360103"/>
          <a:ext cx="5472112" cy="330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2183130" imgH="1316990" progId="Visio.Drawing.11">
                  <p:embed/>
                </p:oleObj>
              </mc:Choice>
              <mc:Fallback>
                <p:oleObj name="" r:id="rId1" imgW="2183130" imgH="1316990" progId="Visio.Drawing.11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00188" y="3360103"/>
                        <a:ext cx="5472112" cy="3306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/>
          <p:nvPr/>
        </p:nvSpPr>
        <p:spPr>
          <a:xfrm>
            <a:off x="882491" y="931228"/>
            <a:ext cx="3205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74LS194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的应用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0" name="Rectangle 3"/>
          <p:cNvSpPr/>
          <p:nvPr/>
        </p:nvSpPr>
        <p:spPr>
          <a:xfrm>
            <a:off x="344170" y="215584"/>
            <a:ext cx="4271645" cy="583565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8.4.2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双向移位寄存器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3" name="Rectangle 3"/>
          <p:cNvSpPr/>
          <p:nvPr/>
        </p:nvSpPr>
        <p:spPr>
          <a:xfrm>
            <a:off x="1238568" y="2308861"/>
            <a:ext cx="6743700" cy="70675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计数器的几种置数方法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8004" name="Rectangle 4"/>
          <p:cNvSpPr/>
          <p:nvPr/>
        </p:nvSpPr>
        <p:spPr>
          <a:xfrm>
            <a:off x="1238568" y="3534728"/>
            <a:ext cx="6734175" cy="70675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集成计数器和寄存器应用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635635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4"/>
          <p:cNvSpPr/>
          <p:nvPr/>
        </p:nvSpPr>
        <p:spPr>
          <a:xfrm>
            <a:off x="0" y="3261678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9030" name="Rectangle 6"/>
          <p:cNvSpPr/>
          <p:nvPr/>
        </p:nvSpPr>
        <p:spPr>
          <a:xfrm>
            <a:off x="300990" y="815023"/>
            <a:ext cx="5529263" cy="70675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一、计数器的几种置数方法 </a:t>
            </a:r>
            <a:endParaRPr lang="zh-CN" altLang="en-US" sz="32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9031" name="Rectangle 7"/>
          <p:cNvSpPr/>
          <p:nvPr/>
        </p:nvSpPr>
        <p:spPr>
          <a:xfrm>
            <a:off x="457835" y="1854994"/>
            <a:ext cx="2164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同步置数法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8" name="Rectangle 9"/>
          <p:cNvSpPr/>
          <p:nvPr/>
        </p:nvSpPr>
        <p:spPr>
          <a:xfrm>
            <a:off x="0" y="296640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29032" name="Object 8"/>
          <p:cNvGraphicFramePr/>
          <p:nvPr/>
        </p:nvGraphicFramePr>
        <p:xfrm>
          <a:off x="2527618" y="3021013"/>
          <a:ext cx="4087812" cy="348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205355" imgH="1882775" progId="Visio.Drawing.11">
                  <p:embed/>
                </p:oleObj>
              </mc:Choice>
              <mc:Fallback>
                <p:oleObj name="" r:id="rId1" imgW="2205355" imgH="1882775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27618" y="3021013"/>
                        <a:ext cx="4087812" cy="3484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3088005" y="1838960"/>
          <a:ext cx="5328920" cy="1029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4425950" imgH="812800" progId="Paint.Picture">
                  <p:embed/>
                </p:oleObj>
              </mc:Choice>
              <mc:Fallback>
                <p:oleObj name="" r:id="rId3" imgW="4425950" imgH="8128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8005" y="1838960"/>
                        <a:ext cx="5328920" cy="1029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" name="Rectangle 2"/>
          <p:cNvSpPr/>
          <p:nvPr/>
        </p:nvSpPr>
        <p:spPr>
          <a:xfrm>
            <a:off x="348615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/>
          <p:nvPr/>
        </p:nvSpPr>
        <p:spPr>
          <a:xfrm>
            <a:off x="0" y="3189923"/>
            <a:ext cx="309880" cy="3683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8115" name="Rectangle 3"/>
          <p:cNvSpPr/>
          <p:nvPr/>
        </p:nvSpPr>
        <p:spPr>
          <a:xfrm>
            <a:off x="431165" y="829628"/>
            <a:ext cx="6743700" cy="70675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计数器的几种置数方法 </a:t>
            </a:r>
            <a:endParaRPr lang="zh-CN" altLang="en-US" sz="32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8116" name="Rectangle 4"/>
          <p:cNvSpPr/>
          <p:nvPr/>
        </p:nvSpPr>
        <p:spPr>
          <a:xfrm>
            <a:off x="507365" y="1825149"/>
            <a:ext cx="2164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同步置数法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2" name="Rectangle 5"/>
          <p:cNvSpPr/>
          <p:nvPr/>
        </p:nvSpPr>
        <p:spPr>
          <a:xfrm>
            <a:off x="0" y="289464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3" name="Rectangle 8"/>
          <p:cNvSpPr/>
          <p:nvPr/>
        </p:nvSpPr>
        <p:spPr>
          <a:xfrm>
            <a:off x="0" y="284226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8119" name="Object 7"/>
          <p:cNvGraphicFramePr/>
          <p:nvPr/>
        </p:nvGraphicFramePr>
        <p:xfrm>
          <a:off x="2268538" y="3210560"/>
          <a:ext cx="38893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2205355" imgH="1864360" progId="Visio.Drawing.11">
                  <p:embed/>
                </p:oleObj>
              </mc:Choice>
              <mc:Fallback>
                <p:oleObj name="" r:id="rId1" imgW="2205355" imgH="1864360" progId="Visio.Drawing.11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68538" y="3210560"/>
                        <a:ext cx="3889375" cy="3298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2929255" y="1849120"/>
          <a:ext cx="5277485" cy="111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4483100" imgH="819150" progId="Paint.Picture">
                  <p:embed/>
                </p:oleObj>
              </mc:Choice>
              <mc:Fallback>
                <p:oleObj name="" r:id="rId3" imgW="4483100" imgH="8191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9255" y="1849120"/>
                        <a:ext cx="5277485" cy="1116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" name="Rectangle 2"/>
          <p:cNvSpPr/>
          <p:nvPr/>
        </p:nvSpPr>
        <p:spPr>
          <a:xfrm>
            <a:off x="420370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/>
      <p:bldP spid="21811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066" name="Rectangle 2"/>
          <p:cNvSpPr>
            <a:spLocks noGrp="1"/>
          </p:cNvSpPr>
          <p:nvPr>
            <p:ph type="title" idx="4294967295"/>
          </p:nvPr>
        </p:nvSpPr>
        <p:spPr>
          <a:xfrm>
            <a:off x="358775" y="1274445"/>
            <a:ext cx="2814320" cy="521970"/>
          </a:xfrm>
        </p:spPr>
        <p:txBody>
          <a:bodyPr wrap="none" lIns="91440" tIns="45720" rIns="91440" bIns="45720" anchor="ctr">
            <a:spAutoFit/>
          </a:bodyPr>
          <a:p>
            <a:pPr algn="l" eaLnBrk="1" hangingPunct="1"/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2.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异步置数法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4" name="Rectangle 5"/>
          <p:cNvSpPr/>
          <p:nvPr/>
        </p:nvSpPr>
        <p:spPr>
          <a:xfrm>
            <a:off x="0" y="340137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6068" name="Object 4"/>
          <p:cNvGraphicFramePr/>
          <p:nvPr/>
        </p:nvGraphicFramePr>
        <p:xfrm>
          <a:off x="1785938" y="2861628"/>
          <a:ext cx="5378450" cy="363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501265" imgH="1694180" progId="Visio.Drawing.11">
                  <p:embed/>
                </p:oleObj>
              </mc:Choice>
              <mc:Fallback>
                <p:oleObj name="" r:id="rId1" imgW="2501265" imgH="1694180" progId="Visio.Drawing.11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85938" y="2861628"/>
                        <a:ext cx="5378450" cy="3636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3354705" y="1117600"/>
          <a:ext cx="532765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4133850" imgH="1041400" progId="Paint.Picture">
                  <p:embed/>
                </p:oleObj>
              </mc:Choice>
              <mc:Fallback>
                <p:oleObj name="" r:id="rId3" imgW="4133850" imgH="10414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4705" y="1117600"/>
                        <a:ext cx="5327650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4" name="墨迹 3"/>
              <p14:cNvContentPartPr/>
              <p14:nvPr/>
            </p14:nvContentPartPr>
            <p14:xfrm>
              <a:off x="4063365" y="1546225"/>
              <a:ext cx="4133850" cy="1968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4063365" y="1546225"/>
                <a:ext cx="4133850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5" name="墨迹 4"/>
              <p14:cNvContentPartPr/>
              <p14:nvPr/>
            </p14:nvContentPartPr>
            <p14:xfrm>
              <a:off x="4029710" y="1499870"/>
              <a:ext cx="12700" cy="1016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4029710" y="1499870"/>
                <a:ext cx="1270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6" name="墨迹 5"/>
              <p14:cNvContentPartPr/>
              <p14:nvPr/>
            </p14:nvContentPartPr>
            <p14:xfrm>
              <a:off x="4042410" y="1487170"/>
              <a:ext cx="152400" cy="127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4042410" y="1487170"/>
                <a:ext cx="1524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7" name="墨迹 6"/>
              <p14:cNvContentPartPr/>
              <p14:nvPr/>
            </p14:nvContentPartPr>
            <p14:xfrm>
              <a:off x="3759200" y="6774815"/>
              <a:ext cx="12700" cy="3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759200" y="6774815"/>
                <a:ext cx="12700" cy="360"/>
              </a:xfrm>
              <a:prstGeom prst="rect"/>
            </p:spPr>
          </p:pic>
        </mc:Fallback>
      </mc:AlternateContent>
      <p:sp>
        <p:nvSpPr>
          <p:cNvPr id="9217" name="Rectangle 2"/>
          <p:cNvSpPr/>
          <p:nvPr/>
        </p:nvSpPr>
        <p:spPr>
          <a:xfrm>
            <a:off x="420370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090" name="Rectangle 2"/>
          <p:cNvSpPr>
            <a:spLocks noGrp="1"/>
          </p:cNvSpPr>
          <p:nvPr>
            <p:ph type="title" idx="4294967295"/>
          </p:nvPr>
        </p:nvSpPr>
        <p:spPr>
          <a:xfrm>
            <a:off x="0" y="1489710"/>
            <a:ext cx="3565525" cy="521970"/>
          </a:xfrm>
        </p:spPr>
        <p:txBody>
          <a:bodyPr wrap="none" lIns="91440" tIns="45720" rIns="91440" bIns="45720" anchor="ctr">
            <a:spAutoFit/>
          </a:bodyPr>
          <a:p>
            <a:pPr algn="l" eaLnBrk="1" hangingPunct="1"/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、其他形式置数法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38" name="Rectangle 5"/>
          <p:cNvSpPr/>
          <p:nvPr/>
        </p:nvSpPr>
        <p:spPr>
          <a:xfrm>
            <a:off x="0" y="321976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7092" name="Object 4"/>
          <p:cNvGraphicFramePr/>
          <p:nvPr/>
        </p:nvGraphicFramePr>
        <p:xfrm>
          <a:off x="1857375" y="2646680"/>
          <a:ext cx="5164138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2277110" imgH="1802130" progId="Visio.Drawing.11">
                  <p:embed/>
                </p:oleObj>
              </mc:Choice>
              <mc:Fallback>
                <p:oleObj name="" r:id="rId1" imgW="2277110" imgH="1802130" progId="Visio.Drawing.11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57375" y="2646680"/>
                        <a:ext cx="5164138" cy="3856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2602865" y="1294130"/>
          <a:ext cx="6454140" cy="1268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5689600" imgH="908050" progId="Paint.Picture">
                  <p:embed/>
                </p:oleObj>
              </mc:Choice>
              <mc:Fallback>
                <p:oleObj name="" r:id="rId3" imgW="5689600" imgH="9080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2865" y="1294130"/>
                        <a:ext cx="6454140" cy="1268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" name="Rectangle 2"/>
          <p:cNvSpPr/>
          <p:nvPr/>
        </p:nvSpPr>
        <p:spPr>
          <a:xfrm>
            <a:off x="420370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0" y="1059180"/>
            <a:ext cx="3565525" cy="521970"/>
          </a:xfrm>
        </p:spPr>
        <p:txBody>
          <a:bodyPr wrap="none" lIns="91440" tIns="45720" rIns="91440" bIns="45720" anchor="ctr">
            <a:spAutoFit/>
          </a:bodyPr>
          <a:p>
            <a:pPr algn="l" eaLnBrk="1" hangingPunct="1"/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、其他形式置数法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2" name="Rectangle 3"/>
          <p:cNvSpPr/>
          <p:nvPr/>
        </p:nvSpPr>
        <p:spPr>
          <a:xfrm>
            <a:off x="0" y="27892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3" name="Rectangle 6"/>
          <p:cNvSpPr/>
          <p:nvPr/>
        </p:nvSpPr>
        <p:spPr>
          <a:xfrm>
            <a:off x="0" y="28130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9141" name="Object 5"/>
          <p:cNvGraphicFramePr/>
          <p:nvPr/>
        </p:nvGraphicFramePr>
        <p:xfrm>
          <a:off x="904558" y="2259013"/>
          <a:ext cx="5072062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2429510" imgH="1783715" progId="Visio.Drawing.11">
                  <p:embed/>
                </p:oleObj>
              </mc:Choice>
              <mc:Fallback>
                <p:oleObj name="" r:id="rId1" imgW="2429510" imgH="1783715" progId="Visio.Drawing.11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4558" y="2259013"/>
                        <a:ext cx="5072062" cy="3727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" name="Rectangle 2"/>
          <p:cNvSpPr/>
          <p:nvPr/>
        </p:nvSpPr>
        <p:spPr>
          <a:xfrm>
            <a:off x="420370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0162" name="Rectangle 2"/>
          <p:cNvSpPr>
            <a:spLocks noGrp="1"/>
          </p:cNvSpPr>
          <p:nvPr>
            <p:ph type="title" idx="4294967295"/>
          </p:nvPr>
        </p:nvSpPr>
        <p:spPr>
          <a:xfrm>
            <a:off x="582295" y="1098233"/>
            <a:ext cx="8227695" cy="706755"/>
          </a:xfrm>
        </p:spPr>
        <p:txBody>
          <a:bodyPr wrap="square" lIns="91440" tIns="45720" rIns="91440" bIns="45720" anchor="ctr">
            <a:spAutoFit/>
          </a:bodyPr>
          <a:p>
            <a:pPr algn="l" eaLnBrk="1" hangingPunct="1">
              <a:lnSpc>
                <a:spcPct val="125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二、综合应用举例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0163" name="Rectangle 3"/>
          <p:cNvSpPr>
            <a:spLocks noGrp="1"/>
          </p:cNvSpPr>
          <p:nvPr>
            <p:ph idx="4294967295"/>
          </p:nvPr>
        </p:nvSpPr>
        <p:spPr>
          <a:xfrm>
            <a:off x="725805" y="2119630"/>
            <a:ext cx="8228330" cy="2030095"/>
          </a:xfrm>
        </p:spPr>
        <p:txBody>
          <a:bodyPr wrap="square" lIns="91440" tIns="45720" rIns="91440" bIns="45720" anchor="ctr">
            <a:spAutoFit/>
          </a:bodyPr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集成计数器和寄存器应用十分广泛，典型的应用有分频器、定时器、并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/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串行数据转换、序列信号的产生与检测等。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7" name="Rectangle 2"/>
          <p:cNvSpPr/>
          <p:nvPr/>
        </p:nvSpPr>
        <p:spPr>
          <a:xfrm>
            <a:off x="420370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0163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0163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0163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  <p:bldP spid="22016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2210" name="Rectangle 2"/>
          <p:cNvSpPr>
            <a:spLocks noGrp="1"/>
          </p:cNvSpPr>
          <p:nvPr>
            <p:ph type="title" idx="4294967295"/>
          </p:nvPr>
        </p:nvSpPr>
        <p:spPr>
          <a:xfrm>
            <a:off x="0" y="987425"/>
            <a:ext cx="2023110" cy="521970"/>
          </a:xfrm>
        </p:spPr>
        <p:txBody>
          <a:bodyPr wrap="none" lIns="91440" tIns="45720" rIns="91440" bIns="45720" anchor="ctr">
            <a:spAutoFit/>
          </a:bodyPr>
          <a:p>
            <a:pPr algn="l" eaLnBrk="1" hangingPunct="1"/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分频器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0" name="Rectangle 5"/>
          <p:cNvSpPr/>
          <p:nvPr/>
        </p:nvSpPr>
        <p:spPr>
          <a:xfrm>
            <a:off x="0" y="250666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22212" name="Object 4"/>
          <p:cNvGraphicFramePr/>
          <p:nvPr/>
        </p:nvGraphicFramePr>
        <p:xfrm>
          <a:off x="285750" y="1928813"/>
          <a:ext cx="8720138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6355715" imgH="1676400" progId="Visio.Drawing.11">
                  <p:embed/>
                </p:oleObj>
              </mc:Choice>
              <mc:Fallback>
                <p:oleObj name="" r:id="rId1" imgW="6355715" imgH="1676400" progId="Visio.Drawing.11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5750" y="1928813"/>
                        <a:ext cx="8720138" cy="2786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" name="Rectangle 2"/>
          <p:cNvSpPr/>
          <p:nvPr/>
        </p:nvSpPr>
        <p:spPr>
          <a:xfrm>
            <a:off x="420370" y="118110"/>
            <a:ext cx="826516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8.5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中规模时序逻辑块器件综合应用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11.xml><?xml version="1.0" encoding="utf-8"?>
<p:tagLst xmlns:p="http://schemas.openxmlformats.org/presentationml/2006/main">
  <p:tag name="KSO_WM_TEMPLATE_CATEGORY" val="custom"/>
  <p:tag name="KSO_WM_TEMPLATE_INDEX" val="160009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13.xml><?xml version="1.0" encoding="utf-8"?>
<p:tagLst xmlns:p="http://schemas.openxmlformats.org/presentationml/2006/main">
  <p:tag name="KSO_WM_TEMPLATE_CATEGORY" val="custom"/>
  <p:tag name="KSO_WM_TEMPLATE_INDEX" val="160009"/>
</p:tagLst>
</file>

<file path=ppt/tags/tag14.xml><?xml version="1.0" encoding="utf-8"?>
<p:tagLst xmlns:p="http://schemas.openxmlformats.org/presentationml/2006/main">
  <p:tag name="KSO_WM_TEMPLATE_CATEGORY" val="custom"/>
  <p:tag name="KSO_WM_TEMPLATE_INDEX" val="160009"/>
</p:tagLst>
</file>

<file path=ppt/tags/tag15.xml><?xml version="1.0" encoding="utf-8"?>
<p:tagLst xmlns:p="http://schemas.openxmlformats.org/presentationml/2006/main">
  <p:tag name="KSO_WM_TEMPLATE_CATEGORY" val="custom"/>
  <p:tag name="KSO_WM_TEMPLATE_INDEX" val="160009"/>
</p:tagLst>
</file>

<file path=ppt/tags/tag16.xml><?xml version="1.0" encoding="utf-8"?>
<p:tagLst xmlns:p="http://schemas.openxmlformats.org/presentationml/2006/main">
  <p:tag name="KSO_WM_TEMPLATE_CATEGORY" val="custom"/>
  <p:tag name="KSO_WM_TEMPLATE_INDEX" val="160009"/>
</p:tagLst>
</file>

<file path=ppt/tags/tag17.xml><?xml version="1.0" encoding="utf-8"?>
<p:tagLst xmlns:p="http://schemas.openxmlformats.org/presentationml/2006/main">
  <p:tag name="KSO_WM_TEMPLATE_CATEGORY" val="custom"/>
  <p:tag name="KSO_WM_TEMPLATE_INDEX" val="160009"/>
</p:tagLst>
</file>

<file path=ppt/tags/tag18.xml><?xml version="1.0" encoding="utf-8"?>
<p:tagLst xmlns:p="http://schemas.openxmlformats.org/presentationml/2006/main">
  <p:tag name="KSO_WM_TEMPLATE_CATEGORY" val="custom"/>
  <p:tag name="KSO_WM_TEMPLATE_INDEX" val="160009"/>
</p:tagLst>
</file>

<file path=ppt/tags/tag19.xml><?xml version="1.0" encoding="utf-8"?>
<p:tagLst xmlns:p="http://schemas.openxmlformats.org/presentationml/2006/main">
  <p:tag name="KSO_WM_UNIT_TABLE_BEAUTIFY" val="{870a1848-7f8b-4a99-8c47-806961fe2cfe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TEMPLATE_CATEGORY" val="custom"/>
  <p:tag name="KSO_WM_TEMPLATE_INDEX" val="160009"/>
</p:tagLst>
</file>

<file path=ppt/tags/tag21.xml><?xml version="1.0" encoding="utf-8"?>
<p:tagLst xmlns:p="http://schemas.openxmlformats.org/presentationml/2006/main">
  <p:tag name="KSO_WM_UNIT_TABLE_BEAUTIFY" val="{b7d2b7be-5d74-4785-9169-0a91caf08da7}"/>
</p:tagLst>
</file>

<file path=ppt/tags/tag22.xml><?xml version="1.0" encoding="utf-8"?>
<p:tagLst xmlns:p="http://schemas.openxmlformats.org/presentationml/2006/main">
  <p:tag name="KSO_WM_TEMPLATE_CATEGORY" val="custom"/>
  <p:tag name="KSO_WM_TEMPLATE_INDEX" val="160009"/>
</p:tagLst>
</file>

<file path=ppt/tags/tag23.xml><?xml version="1.0" encoding="utf-8"?>
<p:tagLst xmlns:p="http://schemas.openxmlformats.org/presentationml/2006/main">
  <p:tag name="KSO_WM_UNIT_TABLE_BEAUTIFY" val="{b7d2b7be-5d74-4785-9169-0a91caf08da7}"/>
</p:tagLst>
</file>

<file path=ppt/tags/tag24.xml><?xml version="1.0" encoding="utf-8"?>
<p:tagLst xmlns:p="http://schemas.openxmlformats.org/presentationml/2006/main">
  <p:tag name="KSO_WM_TEMPLATE_CATEGORY" val="custom"/>
  <p:tag name="KSO_WM_TEMPLATE_INDEX" val="160009"/>
</p:tagLst>
</file>

<file path=ppt/tags/tag25.xml><?xml version="1.0" encoding="utf-8"?>
<p:tagLst xmlns:p="http://schemas.openxmlformats.org/presentationml/2006/main">
  <p:tag name="KSO_WM_TEMPLATE_CATEGORY" val="custom"/>
  <p:tag name="KSO_WM_TEMPLATE_INDEX" val="160009"/>
</p:tagLst>
</file>

<file path=ppt/tags/tag26.xml><?xml version="1.0" encoding="utf-8"?>
<p:tagLst xmlns:p="http://schemas.openxmlformats.org/presentationml/2006/main">
  <p:tag name="KSO_WM_TEMPLATE_CATEGORY" val="custom"/>
  <p:tag name="KSO_WM_TEMPLATE_INDEX" val="160009"/>
</p:tagLst>
</file>

<file path=ppt/tags/tag27.xml><?xml version="1.0" encoding="utf-8"?>
<p:tagLst xmlns:p="http://schemas.openxmlformats.org/presentationml/2006/main">
  <p:tag name="KSO_WM_TEMPLATE_CATEGORY" val="custom"/>
  <p:tag name="KSO_WM_TEMPLATE_INDEX" val="160009"/>
</p:tagLst>
</file>

<file path=ppt/tags/tag28.xml><?xml version="1.0" encoding="utf-8"?>
<p:tagLst xmlns:p="http://schemas.openxmlformats.org/presentationml/2006/main">
  <p:tag name="KSO_WM_TEMPLATE_CATEGORY" val="custom"/>
  <p:tag name="KSO_WM_TEMPLATE_INDEX" val="160009"/>
</p:tagLst>
</file>

<file path=ppt/tags/tag29.xml><?xml version="1.0" encoding="utf-8"?>
<p:tagLst xmlns:p="http://schemas.openxmlformats.org/presentationml/2006/main">
  <p:tag name="KSO_WM_TEMPLATE_CATEGORY" val="custom"/>
  <p:tag name="KSO_WM_TEMPLATE_INDEX" val="16000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EMPLATE_CATEGORY" val="custom"/>
  <p:tag name="KSO_WM_TEMPLATE_INDEX" val="160009"/>
</p:tagLst>
</file>

<file path=ppt/tags/tag31.xml><?xml version="1.0" encoding="utf-8"?>
<p:tagLst xmlns:p="http://schemas.openxmlformats.org/presentationml/2006/main">
  <p:tag name="KSO_WM_TEMPLATE_CATEGORY" val="custom"/>
  <p:tag name="KSO_WM_TEMPLATE_INDEX" val="160009"/>
</p:tagLst>
</file>

<file path=ppt/tags/tag32.xml><?xml version="1.0" encoding="utf-8"?>
<p:tagLst xmlns:p="http://schemas.openxmlformats.org/presentationml/2006/main">
  <p:tag name="KSO_WM_UNIT_TABLE_BEAUTIFY" val="{b7d2b7be-5d74-4785-9169-0a91caf08da7}"/>
</p:tagLst>
</file>

<file path=ppt/tags/tag33.xml><?xml version="1.0" encoding="utf-8"?>
<p:tagLst xmlns:p="http://schemas.openxmlformats.org/presentationml/2006/main">
  <p:tag name="KSO_WM_TEMPLATE_CATEGORY" val="custom"/>
  <p:tag name="KSO_WM_TEMPLATE_INDEX" val="160009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39.xml><?xml version="1.0" encoding="utf-8"?>
<p:tagLst xmlns:p="http://schemas.openxmlformats.org/presentationml/2006/main">
  <p:tag name="KSO_WM_TEMPLATE_CATEGORY" val="custom"/>
  <p:tag name="KSO_WM_TEMPLATE_INDEX" val="438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CATEGORY" val="custom"/>
  <p:tag name="KSO_WM_TEMPLATE_INDEX" val="438"/>
</p:tagLst>
</file>

<file path=ppt/tags/tag41.xml><?xml version="1.0" encoding="utf-8"?>
<p:tagLst xmlns:p="http://schemas.openxmlformats.org/presentationml/2006/main">
  <p:tag name="KSO_WM_TEMPLATE_CATEGORY" val="custom"/>
  <p:tag name="KSO_WM_TEMPLATE_INDEX" val="438"/>
</p:tagLst>
</file>

<file path=ppt/tags/tag42.xml><?xml version="1.0" encoding="utf-8"?>
<p:tagLst xmlns:p="http://schemas.openxmlformats.org/presentationml/2006/main">
  <p:tag name="KSO_WM_TEMPLATE_CATEGORY" val="custom"/>
  <p:tag name="KSO_WM_TEMPLATE_INDEX" val="438"/>
</p:tagLst>
</file>

<file path=ppt/tags/tag43.xml><?xml version="1.0" encoding="utf-8"?>
<p:tagLst xmlns:p="http://schemas.openxmlformats.org/presentationml/2006/main">
  <p:tag name="KSO_WM_TEMPLATE_CATEGORY" val="custom"/>
  <p:tag name="KSO_WM_TEMPLATE_INDEX" val="438"/>
</p:tagLst>
</file>

<file path=ppt/tags/tag44.xml><?xml version="1.0" encoding="utf-8"?>
<p:tagLst xmlns:p="http://schemas.openxmlformats.org/presentationml/2006/main">
  <p:tag name="KSO_WM_TEMPLATE_CATEGORY" val="custom"/>
  <p:tag name="KSO_WM_TEMPLATE_INDEX" val="438"/>
</p:tagLst>
</file>

<file path=ppt/tags/tag45.xml><?xml version="1.0" encoding="utf-8"?>
<p:tagLst xmlns:p="http://schemas.openxmlformats.org/presentationml/2006/main">
  <p:tag name="KSO_WM_TEMPLATE_CATEGORY" val="custom"/>
  <p:tag name="KSO_WM_TEMPLATE_INDEX" val="438"/>
</p:tagLst>
</file>

<file path=ppt/tags/tag46.xml><?xml version="1.0" encoding="utf-8"?>
<p:tagLst xmlns:p="http://schemas.openxmlformats.org/presentationml/2006/main">
  <p:tag name="KSO_WM_TEMPLATE_CATEGORY" val="custom"/>
  <p:tag name="KSO_WM_TEMPLATE_INDEX" val="438"/>
</p:tagLst>
</file>

<file path=ppt/tags/tag47.xml><?xml version="1.0" encoding="utf-8"?>
<p:tagLst xmlns:p="http://schemas.openxmlformats.org/presentationml/2006/main">
  <p:tag name="KSO_WM_TEMPLATE_CATEGORY" val="custom"/>
  <p:tag name="KSO_WM_TEMPLATE_INDEX" val="438"/>
</p:tagLst>
</file>

<file path=ppt/tags/tag48.xml><?xml version="1.0" encoding="utf-8"?>
<p:tagLst xmlns:p="http://schemas.openxmlformats.org/presentationml/2006/main">
  <p:tag name="KSO_WM_TEMPLATE_CATEGORY" val="custom"/>
  <p:tag name="KSO_WM_TEMPLATE_INDEX" val="438"/>
</p:tagLst>
</file>

<file path=ppt/tags/tag49.xml><?xml version="1.0" encoding="utf-8"?>
<p:tagLst xmlns:p="http://schemas.openxmlformats.org/presentationml/2006/main">
  <p:tag name="KSO_WM_TEMPLATE_CATEGORY" val="custom"/>
  <p:tag name="KSO_WM_TEMPLATE_INDEX" val="438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TEMPLATE_CATEGORY" val="custom"/>
  <p:tag name="KSO_WM_TEMPLATE_INDEX" val="438"/>
</p:tagLst>
</file>

<file path=ppt/tags/tag51.xml><?xml version="1.0" encoding="utf-8"?>
<p:tagLst xmlns:p="http://schemas.openxmlformats.org/presentationml/2006/main">
  <p:tag name="KSO_WM_UNIT_TABLE_BEAUTIFY" val="smartTable{60d5dc1b-5a51-4b9d-a9b2-f98d28a9495b}"/>
</p:tagLst>
</file>

<file path=ppt/tags/tag52.xml><?xml version="1.0" encoding="utf-8"?>
<p:tagLst xmlns:p="http://schemas.openxmlformats.org/presentationml/2006/main">
  <p:tag name="KSO_WM_UNIT_TABLE_BEAUTIFY" val="{218fc61c-5f0b-455a-9912-9f9ef90d6d1d}"/>
</p:tagLst>
</file>

<file path=ppt/tags/tag53.xml><?xml version="1.0" encoding="utf-8"?>
<p:tagLst xmlns:p="http://schemas.openxmlformats.org/presentationml/2006/main">
  <p:tag name="KSO_WM_UNIT_TABLE_BEAUTIFY" val="{218fc61c-5f0b-455a-9912-9f9ef90d6d1d}"/>
</p:tagLst>
</file>

<file path=ppt/tags/tag54.xml><?xml version="1.0" encoding="utf-8"?>
<p:tagLst xmlns:p="http://schemas.openxmlformats.org/presentationml/2006/main">
  <p:tag name="KSO_WM_UNIT_TABLE_BEAUTIFY" val="{96137f54-97b3-45a3-ac81-e62032324e6f}"/>
</p:tagLst>
</file>

<file path=ppt/tags/tag55.xml><?xml version="1.0" encoding="utf-8"?>
<p:tagLst xmlns:p="http://schemas.openxmlformats.org/presentationml/2006/main">
  <p:tag name="KSO_WM_UNIT_TABLE_BEAUTIFY" val="{47ce1283-5e58-49b3-9421-0818afdf2250}"/>
</p:tagLst>
</file>

<file path=ppt/tags/tag56.xml><?xml version="1.0" encoding="utf-8"?>
<p:tagLst xmlns:p="http://schemas.openxmlformats.org/presentationml/2006/main">
  <p:tag name="KSO_WM_UNIT_TABLE_BEAUTIFY" val="{c1fdd6b3-6654-4a17-8034-f496e5829b5c}"/>
</p:tagLst>
</file>

<file path=ppt/tags/tag57.xml><?xml version="1.0" encoding="utf-8"?>
<p:tagLst xmlns:p="http://schemas.openxmlformats.org/presentationml/2006/main">
  <p:tag name="KSO_WM_UNIT_TABLE_BEAUTIFY" val="{69b14e20-bed2-4730-a264-5892d1711b8b}"/>
</p:tagLst>
</file>

<file path=ppt/tags/tag58.xml><?xml version="1.0" encoding="utf-8"?>
<p:tagLst xmlns:p="http://schemas.openxmlformats.org/presentationml/2006/main">
  <p:tag name="KSO_WM_UNIT_TABLE_BEAUTIFY" val="{47ce1283-5e58-49b3-9421-0818afdf2250}"/>
</p:tagLst>
</file>

<file path=ppt/tags/tag59.xml><?xml version="1.0" encoding="utf-8"?>
<p:tagLst xmlns:p="http://schemas.openxmlformats.org/presentationml/2006/main">
  <p:tag name="KSO_WM_UNIT_TABLE_BEAUTIFY" val="{8093067b-745e-4cab-8043-67ec6d795afd}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p="http://schemas.openxmlformats.org/presentationml/2006/main">
  <p:tag name="KSO_WM_UNIT_TABLE_BEAUTIFY" val="{1190a3e8-4e76-48cf-ad66-06d4fc1a1699}"/>
</p:tagLst>
</file>

<file path=ppt/tags/tag61.xml><?xml version="1.0" encoding="utf-8"?>
<p:tagLst xmlns:p="http://schemas.openxmlformats.org/presentationml/2006/main">
  <p:tag name="COMMONDATA" val="eyJoZGlkIjoiYzdjODY3NjMzMWI1YjE1MDJhNmZlN2EzYTU1YTY0NjIifQ=="/>
</p:tagLst>
</file>

<file path=ppt/tags/tag7.xml><?xml version="1.0" encoding="utf-8"?>
<p:tagLst xmlns:p="http://schemas.openxmlformats.org/presentationml/2006/main">
  <p:tag name="KSO_WM_TEMPLATE_CATEGORY" val="custom"/>
  <p:tag name="KSO_WM_TEMPLATE_INDEX" val="160009"/>
</p:tagLst>
</file>

<file path=ppt/tags/tag8.xml><?xml version="1.0" encoding="utf-8"?>
<p:tagLst xmlns:p="http://schemas.openxmlformats.org/presentationml/2006/main">
  <p:tag name="KSO_WM_TEMPLATE_CATEGORY" val="custom"/>
  <p:tag name="KSO_WM_TEMPLATE_INDEX" val="160009"/>
</p:tagLst>
</file>

<file path=ppt/tags/tag9.xml><?xml version="1.0" encoding="utf-8"?>
<p:tagLst xmlns:p="http://schemas.openxmlformats.org/presentationml/2006/main">
  <p:tag name="KSO_WM_TEMPLATE_CATEGORY" val="custom"/>
  <p:tag name="KSO_WM_TEMPLATE_INDEX" val="160009"/>
</p:tagLst>
</file>

<file path=ppt/theme/theme1.xml><?xml version="1.0" encoding="utf-8"?>
<a:theme xmlns:a="http://schemas.openxmlformats.org/drawingml/2006/main" name="1_空白设计模板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9758</Words>
  <Application>WPS 演示</Application>
  <PresentationFormat/>
  <Paragraphs>3484</Paragraphs>
  <Slides>106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114</vt:i4>
      </vt:variant>
      <vt:variant>
        <vt:lpstr>幻灯片标题</vt:lpstr>
      </vt:variant>
      <vt:variant>
        <vt:i4>106</vt:i4>
      </vt:variant>
    </vt:vector>
  </HeadingPairs>
  <TitlesOfParts>
    <vt:vector size="239" baseType="lpstr">
      <vt:lpstr>Arial</vt:lpstr>
      <vt:lpstr>宋体</vt:lpstr>
      <vt:lpstr>Wingdings</vt:lpstr>
      <vt:lpstr>微软雅黑</vt:lpstr>
      <vt:lpstr>Wingdings</vt:lpstr>
      <vt:lpstr>黑体</vt:lpstr>
      <vt:lpstr>Times New Roman</vt:lpstr>
      <vt:lpstr>Monotype Sorts</vt:lpstr>
      <vt:lpstr>幼圆</vt:lpstr>
      <vt:lpstr>Arial Unicode MS</vt:lpstr>
      <vt:lpstr>楷体_GB2312</vt:lpstr>
      <vt:lpstr>新宋体</vt:lpstr>
      <vt:lpstr>Verdana</vt:lpstr>
      <vt:lpstr>ËÎÌå</vt:lpstr>
      <vt:lpstr>隶书</vt:lpstr>
      <vt:lpstr>方正舒体</vt:lpstr>
      <vt:lpstr>宋体-方正超大字符集</vt:lpstr>
      <vt:lpstr>楷体</vt:lpstr>
      <vt:lpstr>1_空白设计模板</vt:lpstr>
      <vt:lpstr>Equation.3</vt:lpstr>
      <vt:lpstr>Equation.3</vt:lpstr>
      <vt:lpstr>Paint.Picture</vt:lpstr>
      <vt:lpstr>Visio.Drawing.11</vt:lpstr>
      <vt:lpstr>Paint.Picture</vt:lpstr>
      <vt:lpstr>Visio.Drawing.11</vt:lpstr>
      <vt:lpstr>Paint.Picture</vt:lpstr>
      <vt:lpstr>Visio.Drawing.11</vt:lpstr>
      <vt:lpstr>Visio.Drawing.11</vt:lpstr>
      <vt:lpstr>Visio.Drawing.11</vt:lpstr>
      <vt:lpstr>Visio.Drawing.11</vt:lpstr>
      <vt:lpstr>Paint.Picture</vt:lpstr>
      <vt:lpstr>Equation.DSMT4</vt:lpstr>
      <vt:lpstr>Paint.Picture</vt:lpstr>
      <vt:lpstr>Visio.Drawing.11</vt:lpstr>
      <vt:lpstr>Visio.Drawing.11</vt:lpstr>
      <vt:lpstr>Visio.Drawing.11</vt:lpstr>
      <vt:lpstr>Paint.Picture</vt:lpstr>
      <vt:lpstr>Equation.3</vt:lpstr>
      <vt:lpstr>Equation.3</vt:lpstr>
      <vt:lpstr>Equation.3</vt:lpstr>
      <vt:lpstr>Word.Picture.8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Word.Picture.8</vt:lpstr>
      <vt:lpstr>Equation.3</vt:lpstr>
      <vt:lpstr>Paint.Picture</vt:lpstr>
      <vt:lpstr>Equation.3</vt:lpstr>
      <vt:lpstr>Equation.3</vt:lpstr>
      <vt:lpstr>Equation.3</vt:lpstr>
      <vt:lpstr>Paint.Picture</vt:lpstr>
      <vt:lpstr>Equation.3</vt:lpstr>
      <vt:lpstr>Equation.3</vt:lpstr>
      <vt:lpstr>Paint.Picture</vt:lpstr>
      <vt:lpstr>Paint.Picture</vt:lpstr>
      <vt:lpstr>Paint.Picture</vt:lpstr>
      <vt:lpstr>Paint.Picture</vt:lpstr>
      <vt:lpstr>Paint.Picture</vt:lpstr>
      <vt:lpstr>Equation.3</vt:lpstr>
      <vt:lpstr>Visio.Drawing.11</vt:lpstr>
      <vt:lpstr>Equation.3</vt:lpstr>
      <vt:lpstr>Visio.Drawing.11</vt:lpstr>
      <vt:lpstr>Paint.Picture</vt:lpstr>
      <vt:lpstr>Equation.3</vt:lpstr>
      <vt:lpstr>Visio.Drawing.11</vt:lpstr>
      <vt:lpstr>Equation.3</vt:lpstr>
      <vt:lpstr>Equation.3</vt:lpstr>
      <vt:lpstr>Equation.3</vt:lpstr>
      <vt:lpstr>Equation.DSMT4</vt:lpstr>
      <vt:lpstr>Equation.DSMT4</vt:lpstr>
      <vt:lpstr>Equation.DSMT4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Visio.Drawing.11</vt:lpstr>
      <vt:lpstr>Visio.Drawing.11</vt:lpstr>
      <vt:lpstr>Visio.Drawing.11</vt:lpstr>
      <vt:lpstr>Visio.Drawing.11</vt:lpstr>
      <vt:lpstr>Visio.Drawing.11</vt:lpstr>
      <vt:lpstr>Paint.Picture</vt:lpstr>
      <vt:lpstr>Visio.Drawing.11</vt:lpstr>
      <vt:lpstr>Visio.Drawing.11</vt:lpstr>
      <vt:lpstr>Visio.Drawing.11</vt:lpstr>
      <vt:lpstr>Visio.Drawing.11</vt:lpstr>
      <vt:lpstr>Equation.DSMT4</vt:lpstr>
      <vt:lpstr>Visio.Drawing.11</vt:lpstr>
      <vt:lpstr>Equation.DSMT4</vt:lpstr>
      <vt:lpstr>Visio.Drawing.11</vt:lpstr>
      <vt:lpstr>Paint.Picture</vt:lpstr>
      <vt:lpstr>Visio.Drawing.11</vt:lpstr>
      <vt:lpstr>Word.Document.8</vt:lpstr>
      <vt:lpstr>Visio.Drawing.11</vt:lpstr>
      <vt:lpstr>Paint.Picture</vt:lpstr>
      <vt:lpstr>Paint.Picture</vt:lpstr>
      <vt:lpstr>Paint.Picture</vt:lpstr>
      <vt:lpstr>Paint.Picture</vt:lpstr>
      <vt:lpstr>Paint.Picture</vt:lpstr>
      <vt:lpstr>Visio.Drawing.11</vt:lpstr>
      <vt:lpstr>Visio.Drawing.11</vt:lpstr>
      <vt:lpstr>Paint.Picture</vt:lpstr>
      <vt:lpstr>Visio.Drawing.11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钟控RS触发器逻辑功能的描述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描述时序逻辑电路的逻辑方程方法有三个方程组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采用触发器设计时序逻辑电路，设计的一般过程为：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例：用模10计数器构成模6计数器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用74LS194设计一个模4计数器。其状态变化序列为1100，0110，0011，1001。 </vt:lpstr>
      <vt:lpstr>    用74LS194设计一个模4计数器。其状态变化序列为1100，0110，0011，1001。 </vt:lpstr>
      <vt:lpstr>PowerPoint 演示文稿</vt:lpstr>
      <vt:lpstr>PowerPoint 演示文稿</vt:lpstr>
      <vt:lpstr>PowerPoint 演示文稿</vt:lpstr>
      <vt:lpstr>2. 异步置数法</vt:lpstr>
      <vt:lpstr>3、其他形式置数法</vt:lpstr>
      <vt:lpstr>3、其他形式置数法</vt:lpstr>
      <vt:lpstr>二、综合应用举例</vt:lpstr>
      <vt:lpstr>1. 分频器</vt:lpstr>
      <vt:lpstr>2. 并行/串行转换电路</vt:lpstr>
      <vt:lpstr>3. 序列检测与产生（11011）</vt:lpstr>
      <vt:lpstr>3. 序列检测与产生</vt:lpstr>
      <vt:lpstr>4. 其他应用电路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第七章组合逻辑电路</dc:title>
  <dc:creator>mark</dc:creator>
  <cp:lastModifiedBy>Jane</cp:lastModifiedBy>
  <cp:revision>254</cp:revision>
  <dcterms:created xsi:type="dcterms:W3CDTF">2006-07-22T09:18:00Z</dcterms:created>
  <dcterms:modified xsi:type="dcterms:W3CDTF">2022-06-03T03:58:20Z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2</vt:r8>
  </property>
  <property fmtid="{D5CDD505-2E9C-101B-9397-08002B2CF9AE}" pid="3" name="KSOProductBuildVer">
    <vt:lpwstr>2052-11.1.0.10314</vt:lpwstr>
  </property>
  <property fmtid="{D5CDD505-2E9C-101B-9397-08002B2CF9AE}" pid="4" name="KSOSaveFontToCloudKey">
    <vt:lpwstr>876069394_btnclosed</vt:lpwstr>
  </property>
  <property fmtid="{D5CDD505-2E9C-101B-9397-08002B2CF9AE}" pid="5" name="ICV">
    <vt:lpwstr>F17E9A7D7C0E406FAEC382098FB444B2</vt:lpwstr>
  </property>
</Properties>
</file>