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651" r:id="rId3"/>
    <p:sldId id="396" r:id="rId4"/>
    <p:sldId id="409" r:id="rId5"/>
    <p:sldId id="398" r:id="rId6"/>
    <p:sldId id="652" r:id="rId7"/>
    <p:sldId id="653" r:id="rId8"/>
    <p:sldId id="399" r:id="rId9"/>
    <p:sldId id="400" r:id="rId10"/>
    <p:sldId id="401" r:id="rId11"/>
    <p:sldId id="402" r:id="rId12"/>
    <p:sldId id="403" r:id="rId13"/>
    <p:sldId id="408" r:id="rId14"/>
    <p:sldId id="502" r:id="rId15"/>
    <p:sldId id="417" r:id="rId16"/>
    <p:sldId id="418" r:id="rId17"/>
    <p:sldId id="649" r:id="rId18"/>
    <p:sldId id="419" r:id="rId19"/>
    <p:sldId id="648" r:id="rId20"/>
    <p:sldId id="420" r:id="rId21"/>
    <p:sldId id="504" r:id="rId22"/>
    <p:sldId id="503" r:id="rId23"/>
    <p:sldId id="421" r:id="rId24"/>
    <p:sldId id="505" r:id="rId25"/>
    <p:sldId id="422" r:id="rId26"/>
    <p:sldId id="650" r:id="rId27"/>
    <p:sldId id="423" r:id="rId28"/>
    <p:sldId id="506" r:id="rId29"/>
    <p:sldId id="424" r:id="rId30"/>
    <p:sldId id="425" r:id="rId31"/>
    <p:sldId id="426" r:id="rId32"/>
    <p:sldId id="427" r:id="rId33"/>
    <p:sldId id="575" r:id="rId34"/>
    <p:sldId id="428" r:id="rId35"/>
    <p:sldId id="654" r:id="rId36"/>
    <p:sldId id="430" r:id="rId37"/>
    <p:sldId id="431" r:id="rId39"/>
    <p:sldId id="432" r:id="rId40"/>
    <p:sldId id="655" r:id="rId41"/>
    <p:sldId id="433" r:id="rId42"/>
    <p:sldId id="434" r:id="rId43"/>
    <p:sldId id="435" r:id="rId44"/>
    <p:sldId id="656"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746" r:id="rId60"/>
    <p:sldId id="747" r:id="rId61"/>
    <p:sldId id="450" r:id="rId62"/>
    <p:sldId id="576" r:id="rId63"/>
    <p:sldId id="451" r:id="rId64"/>
    <p:sldId id="452" r:id="rId65"/>
    <p:sldId id="453" r:id="rId66"/>
    <p:sldId id="454" r:id="rId67"/>
    <p:sldId id="455" r:id="rId68"/>
    <p:sldId id="456" r:id="rId69"/>
    <p:sldId id="457" r:id="rId70"/>
    <p:sldId id="458" r:id="rId71"/>
    <p:sldId id="459" r:id="rId72"/>
    <p:sldId id="577" r:id="rId73"/>
    <p:sldId id="460" r:id="rId74"/>
    <p:sldId id="461" r:id="rId75"/>
    <p:sldId id="462" r:id="rId76"/>
    <p:sldId id="463" r:id="rId77"/>
    <p:sldId id="464" r:id="rId78"/>
    <p:sldId id="465" r:id="rId79"/>
    <p:sldId id="466" r:id="rId80"/>
    <p:sldId id="484" r:id="rId81"/>
    <p:sldId id="485" r:id="rId82"/>
    <p:sldId id="486" r:id="rId83"/>
    <p:sldId id="470" r:id="rId84"/>
    <p:sldId id="471" r:id="rId85"/>
    <p:sldId id="472" r:id="rId86"/>
    <p:sldId id="635" r:id="rId87"/>
    <p:sldId id="473" r:id="rId88"/>
    <p:sldId id="787" r:id="rId89"/>
    <p:sldId id="474" r:id="rId90"/>
    <p:sldId id="657" r:id="rId91"/>
    <p:sldId id="475" r:id="rId92"/>
    <p:sldId id="476" r:id="rId93"/>
    <p:sldId id="477" r:id="rId94"/>
    <p:sldId id="478" r:id="rId95"/>
    <p:sldId id="479" r:id="rId96"/>
    <p:sldId id="480" r:id="rId97"/>
    <p:sldId id="481" r:id="rId98"/>
    <p:sldId id="482" r:id="rId99"/>
    <p:sldId id="483" r:id="rId100"/>
    <p:sldId id="501" r:id="rId101"/>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122BE0"/>
    <a:srgbClr val="CC00FF"/>
    <a:srgbClr val="230B03"/>
    <a:srgbClr val="FFFFCC"/>
    <a:srgbClr val="FFFF66"/>
    <a:srgbClr val="CC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31"/>
    <p:restoredTop sz="94660"/>
  </p:normalViewPr>
  <p:slideViewPr>
    <p:cSldViewPr showGuides="1">
      <p:cViewPr>
        <p:scale>
          <a:sx n="66" d="100"/>
          <a:sy n="66" d="100"/>
        </p:scale>
        <p:origin x="-1560" y="-516"/>
      </p:cViewPr>
      <p:guideLst>
        <p:guide orient="horz" pos="2306"/>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image" Target="../media/image8.wmf"/><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9" Type="http://schemas.openxmlformats.org/officeDocument/2006/relationships/image" Target="../media/image48.wmf"/><Relationship Id="rId8" Type="http://schemas.openxmlformats.org/officeDocument/2006/relationships/image" Target="../media/image47.wmf"/><Relationship Id="rId7" Type="http://schemas.openxmlformats.org/officeDocument/2006/relationships/image" Target="../media/image46.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3" Type="http://schemas.openxmlformats.org/officeDocument/2006/relationships/image" Target="../media/image52.wmf"/><Relationship Id="rId12" Type="http://schemas.openxmlformats.org/officeDocument/2006/relationships/image" Target="../media/image51.wmf"/><Relationship Id="rId11" Type="http://schemas.openxmlformats.org/officeDocument/2006/relationships/image" Target="../media/image50.wmf"/><Relationship Id="rId10" Type="http://schemas.openxmlformats.org/officeDocument/2006/relationships/image" Target="../media/image49.wmf"/><Relationship Id="rId1" Type="http://schemas.openxmlformats.org/officeDocument/2006/relationships/image" Target="../media/image4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9.vml.rels><?xml version="1.0" encoding="UTF-8" standalone="yes"?>
<Relationships xmlns="http://schemas.openxmlformats.org/package/2006/relationships"><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image" Target="../media/image70.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49.vml.rels><?xml version="1.0" encoding="UTF-8" standalone="yes"?>
<Relationships xmlns="http://schemas.openxmlformats.org/package/2006/relationships"><Relationship Id="rId4" Type="http://schemas.openxmlformats.org/officeDocument/2006/relationships/image" Target="../media/image79.wmf"/><Relationship Id="rId3" Type="http://schemas.openxmlformats.org/officeDocument/2006/relationships/image" Target="../media/image102.emf"/><Relationship Id="rId2" Type="http://schemas.openxmlformats.org/officeDocument/2006/relationships/image" Target="../media/image101.wmf"/><Relationship Id="rId1" Type="http://schemas.openxmlformats.org/officeDocument/2006/relationships/image" Target="../media/image10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4" Type="http://schemas.openxmlformats.org/officeDocument/2006/relationships/image" Target="../media/image106.wmf"/><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image" Target="../media/image111.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65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52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8"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652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
            <a:pPr marL="0" lvl="0" indent="0" defTabSz="914400"/>
            <a:r>
              <a:rPr lang="zh-CN" altLang="en-US"/>
              <a:t>单击此处编辑母版文本样式</a:t>
            </a:r>
            <a:endParaRPr lang="zh-CN" altLang="en-US"/>
          </a:p>
          <a:p>
            <a:pPr lvl="1" indent="457200" defTabSz="914400"/>
            <a:r>
              <a:rPr lang="zh-CN" altLang="en-US"/>
              <a:t>第二级</a:t>
            </a:r>
            <a:endParaRPr lang="zh-CN" altLang="en-US"/>
          </a:p>
          <a:p>
            <a:pPr lvl="2" indent="914400" defTabSz="914400"/>
            <a:r>
              <a:rPr lang="zh-CN" altLang="en-US"/>
              <a:t>第三级</a:t>
            </a:r>
            <a:endParaRPr lang="zh-CN" altLang="en-US"/>
          </a:p>
          <a:p>
            <a:pPr lvl="3" indent="1371600" defTabSz="914400"/>
            <a:r>
              <a:rPr lang="zh-CN" altLang="en-US"/>
              <a:t>第四级</a:t>
            </a:r>
            <a:endParaRPr lang="zh-CN" altLang="en-US"/>
          </a:p>
          <a:p>
            <a:pPr lvl="4" indent="1828800" defTabSz="914400"/>
            <a:r>
              <a:rPr lang="zh-CN" altLang="en-US"/>
              <a:t>第五级</a:t>
            </a:r>
            <a:endParaRPr lang="zh-CN" altLang="en-US"/>
          </a:p>
        </p:txBody>
      </p:sp>
      <p:sp>
        <p:nvSpPr>
          <p:cNvPr id="2652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5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7"/>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algn="r"/>
            <a:fld id="{9A0DB2DC-4C9A-4742-B13C-FB6460FD3503}" type="slidenum">
              <a:rPr lang="zh-CN" altLang="en-US" sz="1200" b="0" dirty="0">
                <a:latin typeface="Calibri" panose="020F0502020204030204" charset="0"/>
                <a:ea typeface="宋体" panose="02010600030101010101" pitchFamily="2" charset="-122"/>
              </a:rPr>
            </a:fld>
            <a:endParaRPr lang="zh-CN" altLang="en-US" sz="1200" b="0" dirty="0">
              <a:latin typeface="Calibri" panose="020F0502020204030204" charset="0"/>
              <a:ea typeface="宋体" panose="02010600030101010101" pitchFamily="2" charset="-122"/>
            </a:endParaRPr>
          </a:p>
        </p:txBody>
      </p:sp>
      <p:sp>
        <p:nvSpPr>
          <p:cNvPr id="23554" name="Rectangle 2"/>
          <p:cNvSpPr>
            <a:spLocks noRot="1" noTextEdit="1"/>
          </p:cNvSpPr>
          <p:nvPr>
            <p:ph type="sldImg"/>
          </p:nvPr>
        </p:nvSpPr>
        <p:spPr/>
      </p:sp>
      <p:sp>
        <p:nvSpPr>
          <p:cNvPr id="23555" name="Rectangle 3"/>
          <p:cNvSpPr>
            <a:spLocks noGrp="1"/>
          </p:cNvSpPr>
          <p:nvPr>
            <p:ph type="body"/>
          </p:nvPr>
        </p:nvSpPr>
        <p:spPr>
          <a:xfrm>
            <a:off x="914400" y="4343400"/>
            <a:ext cx="5029200" cy="4114800"/>
          </a:xfrm>
        </p:spPr>
        <p:txBody>
          <a:bodyPr wrap="square" lIns="91440" tIns="45720" rIns="91440" bIns="45720" anchor="t"/>
          <a:p>
            <a:pPr lvl="0" eaLnBrk="1" hangingPunct="1"/>
            <a:r>
              <a:rPr lang="zh-CN" altLang="en-US" dirty="0"/>
              <a:t>图中看出，谐波次数越高，幅值分量越小，对原波形的贡献越小，所以在一定条件下可忽略高次谐波。</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99100" y="914400"/>
            <a:ext cx="7349400" cy="2570400"/>
          </a:xfrm>
        </p:spPr>
        <p:txBody>
          <a:bodyPr lIns="90000" tIns="46800" rIns="90000" bIns="46800" anchor="b" anchorCtr="0">
            <a:normAutofit/>
          </a:bodyPr>
          <a:lstStyle>
            <a:lvl1pPr algn="ctr">
              <a:defRPr sz="4500"/>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899100" y="3560400"/>
            <a:ext cx="73494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nvPr>
        </p:nvSpPr>
        <p:spPr/>
        <p:txBody>
          <a:bodyPr/>
          <a:p>
            <a:pPr fontAlgn="base"/>
            <a:fld id="{DE957999-737A-4986-B388-30DC2AA4A211}" type="datetime1">
              <a:rPr lang="zh-CN" altLang="en-US" sz="1050"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en-US" strike="noStrike" noProof="1"/>
          </a:p>
        </p:txBody>
      </p:sp>
      <p:sp>
        <p:nvSpPr>
          <p:cNvPr id="6" name="灯片编号占位符 5"/>
          <p:cNvSpPr>
            <a:spLocks noGrp="1"/>
          </p:cNvSpPr>
          <p:nvPr>
            <p:ph type="sldNum" sz="quarter" idx="12"/>
          </p:nvPr>
        </p:nvSpPr>
        <p:spPr/>
        <p:txBody>
          <a:bodyPr/>
          <a:p>
            <a:pPr fontAlgn="base"/>
            <a:fld id="{823B0326-FB29-4AC8-901F-C06AA6792CB8}" type="slidenum">
              <a:rPr lang="zh-CN" altLang="en-US" sz="1050"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456300" y="774000"/>
            <a:ext cx="8229600" cy="5482800"/>
          </a:xfrm>
        </p:spPr>
        <p:txBody>
          <a:body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5"/>
          </p:nvPr>
        </p:nvSpPr>
        <p:spPr/>
        <p:txBody>
          <a:bodyPr/>
          <a:p>
            <a:pPr fontAlgn="base"/>
            <a:endParaRPr lang="en-US" strike="noStrike" noProof="1"/>
          </a:p>
        </p:txBody>
      </p:sp>
      <p:sp>
        <p:nvSpPr>
          <p:cNvPr id="4" name="灯片编号占位符 3"/>
          <p:cNvSpPr>
            <a:spLocks noGrp="1"/>
          </p:cNvSpPr>
          <p:nvPr>
            <p:ph type="sldNum" sz="quarter" idx="16"/>
          </p:nvPr>
        </p:nvSpPr>
        <p:spPr/>
        <p:txBody>
          <a:bodyPr/>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99100" y="2484000"/>
            <a:ext cx="7349400" cy="1018800"/>
          </a:xfrm>
        </p:spPr>
        <p:txBody>
          <a:bodyPr vert="horz" lIns="90000" tIns="46800" rIns="90000" bIns="46800" rtlCol="0" anchor="t" anchorCtr="0">
            <a:normAutofit/>
          </a:bodyPr>
          <a:lstStyle>
            <a:lvl1pPr algn="ctr">
              <a:defRPr sz="4500"/>
            </a:lvl1pPr>
          </a:lstStyle>
          <a:p>
            <a:pPr lvl="0" fontAlgn="auto"/>
            <a:r>
              <a:rPr strike="noStrike" noProof="1">
                <a:sym typeface="+mn-ea"/>
              </a:rPr>
              <a:t>单击此处编辑标题</a:t>
            </a:r>
            <a:endParaRPr strike="noStrike" noProof="1">
              <a:sym typeface="+mn-ea"/>
            </a:endParaRPr>
          </a:p>
        </p:txBody>
      </p:sp>
      <p:sp>
        <p:nvSpPr>
          <p:cNvPr id="7" name="文本占位符 6"/>
          <p:cNvSpPr>
            <a:spLocks noGrp="1"/>
          </p:cNvSpPr>
          <p:nvPr>
            <p:ph type="body" sz="quarter" idx="13"/>
          </p:nvPr>
        </p:nvSpPr>
        <p:spPr>
          <a:xfrm>
            <a:off x="899100" y="3560400"/>
            <a:ext cx="7349400" cy="471600"/>
          </a:xfrm>
        </p:spPr>
        <p:txBody>
          <a:bodyPr lIns="90000" tIns="46800" rIns="90000" bIns="46800">
            <a:normAutofit/>
          </a:bodyPr>
          <a:lstStyle>
            <a:lvl1pPr algn="ctr">
              <a:lnSpc>
                <a:spcPct val="110000"/>
              </a:lnSpc>
              <a:buNone/>
              <a:defRPr sz="1800" spc="200"/>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4"/>
          </p:nvPr>
        </p:nvSpPr>
        <p:spPr/>
        <p:txBody>
          <a:bodyPr/>
          <a:p>
            <a:pPr fontAlgn="base"/>
            <a:fld id="{DE957999-737A-4986-B388-30DC2AA4A211}" type="datetime1">
              <a:rPr lang="zh-CN" altLang="en-US" sz="1050"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5"/>
          </p:nvPr>
        </p:nvSpPr>
        <p:spPr/>
        <p:txBody>
          <a:bodyPr/>
          <a:p>
            <a:pPr fontAlgn="base"/>
            <a:endParaRPr lang="en-US" strike="noStrike" noProof="1"/>
          </a:p>
        </p:txBody>
      </p:sp>
      <p:sp>
        <p:nvSpPr>
          <p:cNvPr id="5" name="灯片编号占位符 4"/>
          <p:cNvSpPr>
            <a:spLocks noGrp="1"/>
          </p:cNvSpPr>
          <p:nvPr>
            <p:ph type="sldNum" sz="quarter" idx="16"/>
          </p:nvPr>
        </p:nvSpPr>
        <p:spPr/>
        <p:txBody>
          <a:bodyPr/>
          <a:p>
            <a:pPr fontAlgn="base"/>
            <a:fld id="{823B0326-FB29-4AC8-901F-C06AA6792CB8}" type="slidenum">
              <a:rPr lang="zh-CN" altLang="en-US" sz="1050"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pic>
        <p:nvPicPr>
          <p:cNvPr id="2050" name="内容占位符 3"/>
          <p:cNvPicPr>
            <a:picLocks noChangeAspect="1"/>
          </p:cNvPicPr>
          <p:nvPr/>
        </p:nvPicPr>
        <p:blipFill>
          <a:blip r:embed="rId2">
            <a:clrChange>
              <a:clrFrom>
                <a:srgbClr val="48B3EE"/>
              </a:clrFrom>
              <a:clrTo>
                <a:srgbClr val="48B3EE">
                  <a:alpha val="0"/>
                </a:srgbClr>
              </a:clrTo>
            </a:clrChange>
            <a:lum bright="69998" contrast="-70001"/>
          </a:blip>
          <a:srcRect t="34084" b="44995"/>
          <a:stretch>
            <a:fillRect/>
          </a:stretch>
        </p:blipFill>
        <p:spPr>
          <a:xfrm>
            <a:off x="0" y="0"/>
            <a:ext cx="9166225" cy="766763"/>
          </a:xfrm>
          <a:prstGeom prst="rect">
            <a:avLst/>
          </a:prstGeom>
          <a:noFill/>
          <a:ln w="9525">
            <a:noFill/>
          </a:ln>
        </p:spPr>
      </p:pic>
      <p:cxnSp>
        <p:nvCxnSpPr>
          <p:cNvPr id="8" name="直接连接符 7"/>
          <p:cNvCxnSpPr/>
          <p:nvPr/>
        </p:nvCxnSpPr>
        <p:spPr>
          <a:xfrm>
            <a:off x="500033" y="857232"/>
            <a:ext cx="8072495" cy="1588"/>
          </a:xfrm>
          <a:prstGeom prst="line">
            <a:avLst/>
          </a:prstGeom>
          <a:ln w="1270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p:txBody>
          <a:bodyPr/>
          <a:p>
            <a:pPr fontAlgn="auto"/>
            <a:fld id="{DE957999-737A-4986-B388-30DC2AA4A211}" type="datetime1">
              <a:rPr lang="zh-CN" altLang="en-US" sz="750" strike="noStrike" noProof="1">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en-US" strike="noStrike" noProof="1"/>
          </a:p>
        </p:txBody>
      </p:sp>
      <p:sp>
        <p:nvSpPr>
          <p:cNvPr id="4" name="灯片编号占位符 3"/>
          <p:cNvSpPr>
            <a:spLocks noGrp="1"/>
          </p:cNvSpPr>
          <p:nvPr>
            <p:ph type="sldNum" sz="quarter" idx="12"/>
          </p:nvPr>
        </p:nvSpPr>
        <p:spPr/>
        <p:txBody>
          <a:bodyPr/>
          <a:p>
            <a:pPr fontAlgn="auto"/>
            <a:fld id="{823B0326-FB29-4AC8-901F-C06AA6792CB8}" type="slidenum">
              <a:rPr lang="zh-CN" altLang="en-US" sz="750" strike="noStrike" noProof="1">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93100" y="3848400"/>
            <a:ext cx="5826600" cy="766800"/>
          </a:xfrm>
        </p:spPr>
        <p:txBody>
          <a:bodyPr lIns="90000" tIns="46800" rIns="90000" bIns="46800" anchor="b" anchorCtr="0">
            <a:normAutofit/>
          </a:bodyPr>
          <a:lstStyle>
            <a:lvl1pPr>
              <a:defRPr sz="3300"/>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493100" y="4615200"/>
            <a:ext cx="58266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z="1350" strike="noStrike" noProof="1" dirty="0"/>
              <a:t>单击此处编辑文本</a:t>
            </a:r>
            <a:endParaRPr lang="zh-CN" altLang="en-US" strike="noStrike" noProof="1" dirty="0"/>
          </a:p>
        </p:txBody>
      </p:sp>
      <p:sp>
        <p:nvSpPr>
          <p:cNvPr id="4" name="日期占位符 3"/>
          <p:cNvSpPr>
            <a:spLocks noGrp="1"/>
          </p:cNvSpPr>
          <p:nvPr>
            <p:ph type="dt" sz="half" idx="10"/>
          </p:nvPr>
        </p:nvSpPr>
        <p:spPr/>
        <p:txBody>
          <a:bodyPr/>
          <a:p>
            <a:pPr fontAlgn="auto"/>
            <a:fld id="{DE957999-737A-4986-B388-30DC2AA4A211}" type="datetime1">
              <a:rPr lang="zh-CN" altLang="en-US" sz="750" strike="noStrike" noProof="1">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en-US" strike="noStrike" noProof="1"/>
          </a:p>
        </p:txBody>
      </p:sp>
      <p:sp>
        <p:nvSpPr>
          <p:cNvPr id="6" name="灯片编号占位符 5"/>
          <p:cNvSpPr>
            <a:spLocks noGrp="1"/>
          </p:cNvSpPr>
          <p:nvPr>
            <p:ph type="sldNum" sz="quarter" idx="12"/>
          </p:nvPr>
        </p:nvSpPr>
        <p:spPr/>
        <p:txBody>
          <a:bodyPr/>
          <a:p>
            <a:pPr fontAlgn="auto"/>
            <a:fld id="{823B0326-FB29-4AC8-901F-C06AA6792CB8}" type="slidenum">
              <a:rPr lang="zh-CN" altLang="en-US" sz="750" strike="noStrike" noProof="1">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lstStyle/>
          <a:p>
            <a:pPr fontAlgn="base"/>
            <a:endParaRPr lang="en-US" strike="noStrike" noProof="1"/>
          </a:p>
        </p:txBody>
      </p:sp>
      <p:sp>
        <p:nvSpPr>
          <p:cNvPr id="5" name="灯片编号占位符 4"/>
          <p:cNvSpPr>
            <a:spLocks noGrp="1"/>
          </p:cNvSpPr>
          <p:nvPr>
            <p:ph type="sldNum" sz="quarter" idx="12"/>
          </p:nvPr>
        </p:nvSpPr>
        <p:spPr/>
        <p:txBody>
          <a:body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456300" y="1501200"/>
            <a:ext cx="3882600" cy="4748400"/>
          </a:xfrm>
        </p:spPr>
        <p:txBody>
          <a:bodyPr vert="horz" lIns="90000" tIns="46800" rIns="90000" bIns="46800" rtlCol="0">
            <a:normAutofit/>
          </a:body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4808700" y="1501200"/>
            <a:ext cx="3882600" cy="4748400"/>
          </a:xfrm>
        </p:spPr>
        <p:txBody>
          <a:bodyPr lIns="90000" tIns="46800" rIns="90000" bIns="46800">
            <a:normAutofit/>
          </a:body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6" name="页脚占位符 5"/>
          <p:cNvSpPr>
            <a:spLocks noGrp="1"/>
          </p:cNvSpPr>
          <p:nvPr>
            <p:ph type="ftr" sz="quarter" idx="11"/>
          </p:nvPr>
        </p:nvSpPr>
        <p:spPr/>
        <p:txBody>
          <a:bodyPr/>
          <a:p>
            <a:pPr fontAlgn="base"/>
            <a:endParaRPr lang="en-US" strike="noStrike" noProof="1"/>
          </a:p>
        </p:txBody>
      </p:sp>
      <p:sp>
        <p:nvSpPr>
          <p:cNvPr id="7" name="灯片编号占位符 6"/>
          <p:cNvSpPr>
            <a:spLocks noGrp="1"/>
          </p:cNvSpPr>
          <p:nvPr>
            <p:ph type="sldNum" sz="quarter" idx="12"/>
          </p:nvPr>
        </p:nvSpPr>
        <p:spPr/>
        <p:txBody>
          <a:bodyPr/>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456300" y="1429200"/>
            <a:ext cx="40068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456300" y="1854000"/>
            <a:ext cx="4006800" cy="4395600"/>
          </a:xfrm>
        </p:spPr>
        <p:txBody>
          <a:bodyPr vert="horz" lIns="101600" tIns="0" rIns="82550" bIns="0" rtlCol="0">
            <a:normAutofit/>
          </a:body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854000"/>
            <a:ext cx="4006800" cy="4395600"/>
          </a:xfrm>
        </p:spPr>
        <p:txBody>
          <a:bodyPr vert="horz" lIns="101600" tIns="0" rIns="82550" bIns="0" rtlCol="0">
            <a:normAutofit/>
          </a:body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p:txBody>
          <a:bodyPr/>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8" name="页脚占位符 7"/>
          <p:cNvSpPr>
            <a:spLocks noGrp="1"/>
          </p:cNvSpPr>
          <p:nvPr>
            <p:ph type="ftr" sz="quarter" idx="11"/>
          </p:nvPr>
        </p:nvSpPr>
        <p:spPr/>
        <p:txBody>
          <a:bodyPr/>
          <a:p>
            <a:pPr fontAlgn="base"/>
            <a:endParaRPr lang="en-US" strike="noStrike" noProof="1"/>
          </a:p>
        </p:txBody>
      </p:sp>
      <p:sp>
        <p:nvSpPr>
          <p:cNvPr id="9" name="灯片编号占位符 8"/>
          <p:cNvSpPr>
            <a:spLocks noGrp="1"/>
          </p:cNvSpPr>
          <p:nvPr>
            <p:ph type="sldNum" sz="quarter" idx="12"/>
          </p:nvPr>
        </p:nvSpPr>
        <p:spPr/>
        <p:txBody>
          <a:bodyPr/>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fontAlgn="auto"/>
            <a:fld id="{DE957999-737A-4986-B388-30DC2AA4A211}" type="datetime1">
              <a:rPr lang="zh-CN" altLang="en-US" sz="750" strike="noStrike" noProof="1">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en-US" strike="noStrike" noProof="1"/>
          </a:p>
        </p:txBody>
      </p:sp>
      <p:sp>
        <p:nvSpPr>
          <p:cNvPr id="5" name="灯片编号占位符 4"/>
          <p:cNvSpPr>
            <a:spLocks noGrp="1"/>
          </p:cNvSpPr>
          <p:nvPr>
            <p:ph type="sldNum" sz="quarter" idx="12"/>
          </p:nvPr>
        </p:nvSpPr>
        <p:spPr/>
        <p:txBody>
          <a:bodyPr/>
          <a:p>
            <a:pPr fontAlgn="auto"/>
            <a:fld id="{823B0326-FB29-4AC8-901F-C06AA6792CB8}" type="slidenum">
              <a:rPr lang="zh-CN" altLang="en-US" sz="750" strike="noStrike" noProof="1">
                <a:latin typeface="Arial" panose="020B0604020202020204" pitchFamily="34" charset="0"/>
                <a:ea typeface="微软雅黑" panose="020B0503020204020204" charset="-122"/>
                <a:cs typeface="+mn-cs"/>
              </a:rPr>
            </a:fld>
            <a:endParaRPr lang="zh-CN" altLang="en-US" strike="noStrike" noProof="1"/>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p>
            <a:pPr fontAlgn="base"/>
            <a:endParaRPr lang="en-US" strike="noStrike" noProof="1"/>
          </a:p>
        </p:txBody>
      </p:sp>
      <p:sp>
        <p:nvSpPr>
          <p:cNvPr id="4" name="灯片编号占位符 3"/>
          <p:cNvSpPr>
            <a:spLocks noGrp="1"/>
          </p:cNvSpPr>
          <p:nvPr>
            <p:ph type="sldNum" sz="quarter" idx="12"/>
          </p:nvPr>
        </p:nvSpPr>
        <p:spPr/>
        <p:txBody>
          <a:bodyPr/>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56300" y="1555200"/>
            <a:ext cx="3924808" cy="4608000"/>
          </a:xfrm>
        </p:spPr>
        <p:txBody>
          <a:bodyPr vert="horz" lIns="90000" tIns="46800" rIns="90000" bIns="46800" rtlCol="0">
            <a:normAutofit/>
          </a:bodyPr>
          <a:lstStyle>
            <a:lvl1pPr>
              <a:buNone/>
              <a:defRPr sz="1200"/>
            </a:lvl1pPr>
          </a:lstStyle>
          <a:p>
            <a:pPr lvl="0" fontAlgn="auto"/>
            <a:endParaRPr strike="noStrike" noProof="1" dirty="0">
              <a:sym typeface="+mn-ea"/>
            </a:endParaRPr>
          </a:p>
        </p:txBody>
      </p:sp>
      <p:sp>
        <p:nvSpPr>
          <p:cNvPr id="4" name="文本占位符 3"/>
          <p:cNvSpPr>
            <a:spLocks noGrp="1"/>
          </p:cNvSpPr>
          <p:nvPr>
            <p:ph type="body" sz="half" idx="2"/>
          </p:nvPr>
        </p:nvSpPr>
        <p:spPr>
          <a:xfrm>
            <a:off x="4762800" y="1555200"/>
            <a:ext cx="3920400" cy="4608000"/>
          </a:xfrm>
        </p:spPr>
        <p:txBody>
          <a:bodyPr vert="horz" lIns="90000" tIns="46800" rIns="90000" bIns="46800" rtlCol="0">
            <a:normAutofit/>
          </a:bodyPr>
          <a:lstStyle>
            <a:lvl1pPr>
              <a:buNone/>
              <a:defRPr sz="1200"/>
            </a:lvl1pPr>
          </a:lstStyle>
          <a:p>
            <a:pPr lvl="0" fontAlgn="auto"/>
            <a:r>
              <a:rPr strike="noStrike" noProof="1" dirty="0">
                <a:sym typeface="+mn-ea"/>
              </a:rPr>
              <a:t>单击此处编辑母版文本样式</a:t>
            </a:r>
            <a:endParaRPr strike="noStrike" noProof="1" dirty="0">
              <a:sym typeface="+mn-ea"/>
            </a:endParaRPr>
          </a:p>
        </p:txBody>
      </p:sp>
      <p:sp>
        <p:nvSpPr>
          <p:cNvPr id="9" name="标题 8"/>
          <p:cNvSpPr>
            <a:spLocks noGrp="1"/>
          </p:cNvSpPr>
          <p:nvPr>
            <p:ph type="title"/>
          </p:nvPr>
        </p:nvSpPr>
        <p:spPr/>
        <p:txBody>
          <a:bodyPr/>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en-US" strike="noStrike" noProof="1"/>
          </a:p>
        </p:txBody>
      </p:sp>
      <p:sp>
        <p:nvSpPr>
          <p:cNvPr id="6" name="灯片编号占位符 5"/>
          <p:cNvSpPr>
            <a:spLocks noGrp="1"/>
          </p:cNvSpPr>
          <p:nvPr>
            <p:ph type="sldNum" sz="quarter" idx="12"/>
          </p:nvPr>
        </p:nvSpPr>
        <p:spPr/>
        <p:txBody>
          <a:bodyPr/>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676100" y="914400"/>
            <a:ext cx="783000" cy="5029200"/>
          </a:xfrm>
        </p:spPr>
        <p:txBody>
          <a:bodyPr vert="eaVert" lIns="90000" tIns="46800" rIns="90000" bIns="46800" rtlCol="0" anchor="ctr" anchorCtr="0">
            <a:normAutofit/>
          </a:bodyPr>
          <a:lstStyle>
            <a:lvl1pPr>
              <a:buNone/>
              <a:defRPr sz="2100"/>
            </a:lvl1pPr>
          </a:lstStyle>
          <a:p>
            <a:pPr lvl="0" fontAlgn="auto"/>
            <a:r>
              <a:rPr strike="noStrike" noProof="1" dirty="0">
                <a:sym typeface="+mn-ea"/>
              </a:rPr>
              <a:t>单击此处编辑标题</a:t>
            </a:r>
            <a:endParaRPr strike="noStrike" noProof="1" dirty="0">
              <a:sym typeface="+mn-ea"/>
            </a:endParaRPr>
          </a:p>
        </p:txBody>
      </p:sp>
      <p:sp>
        <p:nvSpPr>
          <p:cNvPr id="3" name="竖排文字占位符 2"/>
          <p:cNvSpPr>
            <a:spLocks noGrp="1"/>
          </p:cNvSpPr>
          <p:nvPr>
            <p:ph type="body" orient="vert" idx="1"/>
          </p:nvPr>
        </p:nvSpPr>
        <p:spPr>
          <a:xfrm>
            <a:off x="685800" y="914400"/>
            <a:ext cx="68769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base"/>
            <a:fld id="{DE957999-737A-4986-B388-30DC2AA4A211}" type="datetime1">
              <a:rPr lang="zh-CN" altLang="en-US" sz="1050"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en-US" strike="noStrike" noProof="1"/>
          </a:p>
        </p:txBody>
      </p:sp>
      <p:sp>
        <p:nvSpPr>
          <p:cNvPr id="6" name="灯片编号占位符 5"/>
          <p:cNvSpPr>
            <a:spLocks noGrp="1"/>
          </p:cNvSpPr>
          <p:nvPr>
            <p:ph type="sldNum" sz="quarter" idx="12"/>
          </p:nvPr>
        </p:nvSpPr>
        <p:spPr/>
        <p:txBody>
          <a:bodyPr/>
          <a:p>
            <a:pPr fontAlgn="base"/>
            <a:fld id="{823B0326-FB29-4AC8-901F-C06AA6792CB8}" type="slidenum">
              <a:rPr lang="zh-CN" altLang="en-US" sz="1050"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4" Type="http://schemas.openxmlformats.org/officeDocument/2006/relationships/theme" Target="../theme/theme1.xml"/><Relationship Id="rId43" Type="http://schemas.openxmlformats.org/officeDocument/2006/relationships/tags" Target="../tags/tag6.xml"/><Relationship Id="rId42" Type="http://schemas.openxmlformats.org/officeDocument/2006/relationships/tags" Target="../tags/tag5.xml"/><Relationship Id="rId41" Type="http://schemas.openxmlformats.org/officeDocument/2006/relationships/tags" Target="../tags/tag4.xml"/><Relationship Id="rId40" Type="http://schemas.openxmlformats.org/officeDocument/2006/relationships/tags" Target="../tags/tag3.xml"/><Relationship Id="rId4" Type="http://schemas.openxmlformats.org/officeDocument/2006/relationships/slideLayout" Target="../slideLayouts/slideLayout4.xml"/><Relationship Id="rId39" Type="http://schemas.openxmlformats.org/officeDocument/2006/relationships/tags" Target="../tags/tag2.xml"/><Relationship Id="rId38" Type="http://schemas.openxmlformats.org/officeDocument/2006/relationships/tags" Target="../tags/tag1.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026" name="标题占位符 1"/>
          <p:cNvSpPr>
            <a:spLocks noGrp="1"/>
          </p:cNvSpPr>
          <p:nvPr>
            <p:ph type="title"/>
            <p:custDataLst>
              <p:tags r:id="rId38"/>
            </p:custDataLst>
          </p:nvPr>
        </p:nvSpPr>
        <p:spPr>
          <a:xfrm>
            <a:off x="455613" y="608013"/>
            <a:ext cx="8228012" cy="706437"/>
          </a:xfrm>
          <a:prstGeom prst="rect">
            <a:avLst/>
          </a:prstGeom>
          <a:noFill/>
          <a:ln w="9525">
            <a:noFill/>
          </a:ln>
        </p:spPr>
        <p:txBody>
          <a:bodyPr vert="horz" lIns="90170" tIns="46990" rIns="90170" bIns="46990" anchor="ctr"/>
          <a:p>
            <a:pPr lvl="0"/>
            <a:r>
              <a:rPr lang="zh-CN" altLang="en-US" dirty="0"/>
              <a:t>单击此处编辑母版标题样式</a:t>
            </a:r>
            <a:endParaRPr lang="zh-CN" altLang="en-US" dirty="0"/>
          </a:p>
        </p:txBody>
      </p:sp>
      <p:sp>
        <p:nvSpPr>
          <p:cNvPr id="3" name="文本占位符 2"/>
          <p:cNvSpPr>
            <a:spLocks noGrp="1"/>
          </p:cNvSpPr>
          <p:nvPr>
            <p:ph type="body" idx="1"/>
            <p:custDataLst>
              <p:tags r:id="rId39"/>
            </p:custDataLst>
          </p:nvPr>
        </p:nvSpPr>
        <p:spPr>
          <a:xfrm>
            <a:off x="455613" y="1490663"/>
            <a:ext cx="8228013" cy="4759325"/>
          </a:xfrm>
          <a:prstGeom prst="rect">
            <a:avLst/>
          </a:prstGeom>
        </p:spPr>
        <p:txBody>
          <a:bodyPr vert="horz" lIns="90000" tIns="46800" rIns="90000" bIns="46800" rtlCol="0">
            <a:normAutofit/>
          </a:body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4" name="日期占位符 3"/>
          <p:cNvSpPr>
            <a:spLocks noGrp="1"/>
          </p:cNvSpPr>
          <p:nvPr>
            <p:ph type="dt" sz="half" idx="2"/>
            <p:custDataLst>
              <p:tags r:id="rId40"/>
            </p:custDataLst>
          </p:nvPr>
        </p:nvSpPr>
        <p:spPr>
          <a:xfrm>
            <a:off x="458788" y="6315075"/>
            <a:ext cx="2025650" cy="315913"/>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pPr fontAlgn="base"/>
            <a:fld id="{DE957999-737A-4986-B388-30DC2AA4A211}" type="datetime1">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3"/>
            <p:custDataLst>
              <p:tags r:id="rId41"/>
            </p:custDataLst>
          </p:nvPr>
        </p:nvSpPr>
        <p:spPr>
          <a:xfrm>
            <a:off x="3087688" y="6315075"/>
            <a:ext cx="2968625" cy="315913"/>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pPr fontAlgn="base"/>
            <a:endParaRPr lang="en-US" strike="noStrike" noProof="1"/>
          </a:p>
        </p:txBody>
      </p:sp>
      <p:sp>
        <p:nvSpPr>
          <p:cNvPr id="6" name="灯片编号占位符 5"/>
          <p:cNvSpPr>
            <a:spLocks noGrp="1"/>
          </p:cNvSpPr>
          <p:nvPr>
            <p:ph type="sldNum" sz="quarter" idx="4"/>
            <p:custDataLst>
              <p:tags r:id="rId42"/>
            </p:custDataLst>
          </p:nvPr>
        </p:nvSpPr>
        <p:spPr>
          <a:xfrm>
            <a:off x="6657975" y="6315075"/>
            <a:ext cx="2025650" cy="315913"/>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pPr fontAlgn="base"/>
            <a:fld id="{823B0326-FB29-4AC8-901F-C06AA6792CB8}" type="slidenum">
              <a:rPr lang="zh-CN" altLang="en-US" sz="1050" strike="noStrike" noProof="1">
                <a:latin typeface="Arial" panose="020B0604020202020204" pitchFamily="34" charset="0"/>
                <a:ea typeface="宋体" panose="02010600030101010101" pitchFamily="2" charset="-122"/>
                <a:cs typeface="+mn-ea"/>
              </a:rPr>
            </a:fld>
            <a:endParaRPr lang="zh-CN" altLang="en-US" strike="noStrike" noProof="1"/>
          </a:p>
        </p:txBody>
      </p:sp>
    </p:spTree>
    <p:custDataLst>
      <p:tags r:id="rId4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sldNum="0" hdr="0" ftr="0" dt="0"/>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image" Target="../media/image10.png"/><Relationship Id="rId1"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image" Target="../media/image11.emf"/><Relationship Id="rId1"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1.emf"/><Relationship Id="rId1"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22.xml"/><Relationship Id="rId2" Type="http://schemas.openxmlformats.org/officeDocument/2006/relationships/image" Target="../media/image12.png"/><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tags" Target="../tags/tag23.xml"/><Relationship Id="rId4" Type="http://schemas.openxmlformats.org/officeDocument/2006/relationships/image" Target="../media/image14.emf"/><Relationship Id="rId3" Type="http://schemas.openxmlformats.org/officeDocument/2006/relationships/oleObject" Target="../embeddings/oleObject11.bin"/><Relationship Id="rId2" Type="http://schemas.openxmlformats.org/officeDocument/2006/relationships/image" Target="../media/image13.png"/><Relationship Id="rId1"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image" Target="../media/image14.emf"/><Relationship Id="rId3" Type="http://schemas.openxmlformats.org/officeDocument/2006/relationships/oleObject" Target="../embeddings/oleObject13.bin"/><Relationship Id="rId2" Type="http://schemas.openxmlformats.org/officeDocument/2006/relationships/image" Target="../media/image15.wmf"/><Relationship Id="rId1"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7.xml"/><Relationship Id="rId7" Type="http://schemas.openxmlformats.org/officeDocument/2006/relationships/image" Target="../media/image18.wmf"/><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 Id="rId3" Type="http://schemas.openxmlformats.org/officeDocument/2006/relationships/tags" Target="../tags/tag26.xml"/><Relationship Id="rId2" Type="http://schemas.openxmlformats.org/officeDocument/2006/relationships/image" Target="../media/image16.wmf"/><Relationship Id="rId10" Type="http://schemas.openxmlformats.org/officeDocument/2006/relationships/vmlDrawing" Target="../drawings/vmlDrawing8.vml"/><Relationship Id="rId1"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9.v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image" Target="../media/image20.wmf"/><Relationship Id="rId3" Type="http://schemas.openxmlformats.org/officeDocument/2006/relationships/oleObject" Target="../embeddings/oleObject18.bin"/><Relationship Id="rId2" Type="http://schemas.openxmlformats.org/officeDocument/2006/relationships/image" Target="../media/image19.wmf"/><Relationship Id="rId1"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9" Type="http://schemas.openxmlformats.org/officeDocument/2006/relationships/vmlDrawing" Target="../drawings/vmlDrawing10.vml"/><Relationship Id="rId8" Type="http://schemas.openxmlformats.org/officeDocument/2006/relationships/slideLayout" Target="../slideLayouts/slideLayout2.xml"/><Relationship Id="rId7" Type="http://schemas.openxmlformats.org/officeDocument/2006/relationships/tags" Target="../tags/tag29.x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22.wmf"/><Relationship Id="rId3" Type="http://schemas.openxmlformats.org/officeDocument/2006/relationships/oleObject" Target="../embeddings/oleObject20.bin"/><Relationship Id="rId2" Type="http://schemas.openxmlformats.org/officeDocument/2006/relationships/image" Target="../media/image21.wmf"/><Relationship Id="rId1"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image" Target="../media/image24.wmf"/><Relationship Id="rId1"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2.xml"/><Relationship Id="rId3" Type="http://schemas.openxmlformats.org/officeDocument/2006/relationships/tags" Target="../tags/tag32.xml"/><Relationship Id="rId2" Type="http://schemas.openxmlformats.org/officeDocument/2006/relationships/image" Target="../media/image24.wmf"/><Relationship Id="rId1"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2.xml"/><Relationship Id="rId4" Type="http://schemas.openxmlformats.org/officeDocument/2006/relationships/tags" Target="../tags/tag35.xml"/><Relationship Id="rId3" Type="http://schemas.openxmlformats.org/officeDocument/2006/relationships/image" Target="../media/image26.wmf"/><Relationship Id="rId2" Type="http://schemas.openxmlformats.org/officeDocument/2006/relationships/oleObject" Target="../embeddings/oleObject24.bin"/><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7" Type="http://schemas.openxmlformats.org/officeDocument/2006/relationships/vmlDrawing" Target="../drawings/vmlDrawing14.v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image" Target="../media/image28.wmf"/><Relationship Id="rId3" Type="http://schemas.openxmlformats.org/officeDocument/2006/relationships/oleObject" Target="../embeddings/oleObject26.bin"/><Relationship Id="rId2" Type="http://schemas.openxmlformats.org/officeDocument/2006/relationships/image" Target="../media/image27.wmf"/><Relationship Id="rId1"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5" Type="http://schemas.openxmlformats.org/officeDocument/2006/relationships/vmlDrawing" Target="../drawings/vmlDrawing15.vml"/><Relationship Id="rId4" Type="http://schemas.openxmlformats.org/officeDocument/2006/relationships/slideLayout" Target="../slideLayouts/slideLayout2.xml"/><Relationship Id="rId3" Type="http://schemas.openxmlformats.org/officeDocument/2006/relationships/tags" Target="../tags/tag37.xml"/><Relationship Id="rId2" Type="http://schemas.openxmlformats.org/officeDocument/2006/relationships/image" Target="../media/image29.emf"/><Relationship Id="rId1"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5" Type="http://schemas.openxmlformats.org/officeDocument/2006/relationships/vmlDrawing" Target="../drawings/vmlDrawing16.vml"/><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image" Target="../media/image30.png"/><Relationship Id="rId1"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2.xml"/><Relationship Id="rId4" Type="http://schemas.openxmlformats.org/officeDocument/2006/relationships/tags" Target="../tags/tag41.xml"/><Relationship Id="rId3" Type="http://schemas.openxmlformats.org/officeDocument/2006/relationships/oleObject" Target="../embeddings/oleObject30.bin"/><Relationship Id="rId2" Type="http://schemas.openxmlformats.org/officeDocument/2006/relationships/image" Target="../media/image30.png"/><Relationship Id="rId1"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5" Type="http://schemas.openxmlformats.org/officeDocument/2006/relationships/vmlDrawing" Target="../drawings/vmlDrawing18.vml"/><Relationship Id="rId4" Type="http://schemas.openxmlformats.org/officeDocument/2006/relationships/slideLayout" Target="../slideLayouts/slideLayout2.xml"/><Relationship Id="rId3" Type="http://schemas.openxmlformats.org/officeDocument/2006/relationships/tags" Target="../tags/tag42.xml"/><Relationship Id="rId2" Type="http://schemas.openxmlformats.org/officeDocument/2006/relationships/image" Target="../media/image31.wmf"/><Relationship Id="rId1"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19.vml"/><Relationship Id="rId5" Type="http://schemas.openxmlformats.org/officeDocument/2006/relationships/slideLayout" Target="../slideLayouts/slideLayout2.xml"/><Relationship Id="rId4" Type="http://schemas.openxmlformats.org/officeDocument/2006/relationships/tags" Target="../tags/tag47.xml"/><Relationship Id="rId3" Type="http://schemas.openxmlformats.org/officeDocument/2006/relationships/image" Target="../media/image34.wmf"/><Relationship Id="rId2" Type="http://schemas.openxmlformats.org/officeDocument/2006/relationships/oleObject" Target="../embeddings/oleObject32.bin"/><Relationship Id="rId1" Type="http://schemas.openxmlformats.org/officeDocument/2006/relationships/tags" Target="../tags/tag46.xml"/></Relationships>
</file>

<file path=ppt/slides/_rels/slide37.xml.rels><?xml version="1.0" encoding="UTF-8" standalone="yes"?>
<Relationships xmlns="http://schemas.openxmlformats.org/package/2006/relationships"><Relationship Id="rId7" Type="http://schemas.openxmlformats.org/officeDocument/2006/relationships/vmlDrawing" Target="../drawings/vmlDrawing20.v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image" Target="../media/image35.wmf"/><Relationship Id="rId3" Type="http://schemas.openxmlformats.org/officeDocument/2006/relationships/oleObject" Target="../embeddings/oleObject34.bin"/><Relationship Id="rId2" Type="http://schemas.openxmlformats.org/officeDocument/2006/relationships/image" Target="../media/image34.wmf"/><Relationship Id="rId1" Type="http://schemas.openxmlformats.org/officeDocument/2006/relationships/oleObject" Target="../embeddings/oleObject33.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image" Target="../media/image36.png"/></Relationships>
</file>

<file path=ppt/slides/_rels/slide39.xml.rels><?xml version="1.0" encoding="UTF-8" standalone="yes"?>
<Relationships xmlns="http://schemas.openxmlformats.org/package/2006/relationships"><Relationship Id="rId9" Type="http://schemas.openxmlformats.org/officeDocument/2006/relationships/vmlDrawing" Target="../drawings/vmlDrawing21.vml"/><Relationship Id="rId8" Type="http://schemas.openxmlformats.org/officeDocument/2006/relationships/slideLayout" Target="../slideLayouts/slideLayout2.xml"/><Relationship Id="rId7" Type="http://schemas.openxmlformats.org/officeDocument/2006/relationships/tags" Target="../tags/tag50.xml"/><Relationship Id="rId6" Type="http://schemas.openxmlformats.org/officeDocument/2006/relationships/image" Target="../media/image39.wmf"/><Relationship Id="rId5" Type="http://schemas.openxmlformats.org/officeDocument/2006/relationships/oleObject" Target="../embeddings/oleObject37.bin"/><Relationship Id="rId4" Type="http://schemas.openxmlformats.org/officeDocument/2006/relationships/image" Target="../media/image38.wmf"/><Relationship Id="rId3" Type="http://schemas.openxmlformats.org/officeDocument/2006/relationships/oleObject" Target="../embeddings/oleObject36.bin"/><Relationship Id="rId2" Type="http://schemas.openxmlformats.org/officeDocument/2006/relationships/image" Target="../media/image37.wmf"/><Relationship Id="rId1" Type="http://schemas.openxmlformats.org/officeDocument/2006/relationships/oleObject" Target="../embeddings/oleObject35.bin"/></Relationships>
</file>

<file path=ppt/slides/_rels/slide4.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10.xml"/><Relationship Id="rId2" Type="http://schemas.openxmlformats.org/officeDocument/2006/relationships/image" Target="../media/image2.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9" Type="http://schemas.openxmlformats.org/officeDocument/2006/relationships/image" Target="../media/image43.wmf"/><Relationship Id="rId8" Type="http://schemas.openxmlformats.org/officeDocument/2006/relationships/oleObject" Target="../embeddings/oleObject41.bin"/><Relationship Id="rId7" Type="http://schemas.openxmlformats.org/officeDocument/2006/relationships/image" Target="../media/image42.wmf"/><Relationship Id="rId6" Type="http://schemas.openxmlformats.org/officeDocument/2006/relationships/oleObject" Target="../embeddings/oleObject40.bin"/><Relationship Id="rId5" Type="http://schemas.openxmlformats.org/officeDocument/2006/relationships/image" Target="../media/image41.wmf"/><Relationship Id="rId4" Type="http://schemas.openxmlformats.org/officeDocument/2006/relationships/oleObject" Target="../embeddings/oleObject39.bin"/><Relationship Id="rId30" Type="http://schemas.openxmlformats.org/officeDocument/2006/relationships/vmlDrawing" Target="../drawings/vmlDrawing22.vml"/><Relationship Id="rId3" Type="http://schemas.openxmlformats.org/officeDocument/2006/relationships/image" Target="../media/image40.wmf"/><Relationship Id="rId29" Type="http://schemas.openxmlformats.org/officeDocument/2006/relationships/slideLayout" Target="../slideLayouts/slideLayout2.xml"/><Relationship Id="rId28" Type="http://schemas.openxmlformats.org/officeDocument/2006/relationships/tags" Target="../tags/tag52.xml"/><Relationship Id="rId27" Type="http://schemas.openxmlformats.org/officeDocument/2006/relationships/image" Target="../media/image52.wmf"/><Relationship Id="rId26" Type="http://schemas.openxmlformats.org/officeDocument/2006/relationships/oleObject" Target="../embeddings/oleObject50.bin"/><Relationship Id="rId25" Type="http://schemas.openxmlformats.org/officeDocument/2006/relationships/image" Target="../media/image51.wmf"/><Relationship Id="rId24" Type="http://schemas.openxmlformats.org/officeDocument/2006/relationships/oleObject" Target="../embeddings/oleObject49.bin"/><Relationship Id="rId23" Type="http://schemas.openxmlformats.org/officeDocument/2006/relationships/image" Target="../media/image50.wmf"/><Relationship Id="rId22" Type="http://schemas.openxmlformats.org/officeDocument/2006/relationships/oleObject" Target="../embeddings/oleObject48.bin"/><Relationship Id="rId21" Type="http://schemas.openxmlformats.org/officeDocument/2006/relationships/image" Target="../media/image49.wmf"/><Relationship Id="rId20" Type="http://schemas.openxmlformats.org/officeDocument/2006/relationships/oleObject" Target="../embeddings/oleObject47.bin"/><Relationship Id="rId2" Type="http://schemas.openxmlformats.org/officeDocument/2006/relationships/oleObject" Target="../embeddings/oleObject38.bin"/><Relationship Id="rId19" Type="http://schemas.openxmlformats.org/officeDocument/2006/relationships/image" Target="../media/image48.wmf"/><Relationship Id="rId18" Type="http://schemas.openxmlformats.org/officeDocument/2006/relationships/oleObject" Target="../embeddings/oleObject46.bin"/><Relationship Id="rId17" Type="http://schemas.openxmlformats.org/officeDocument/2006/relationships/image" Target="../media/image47.wmf"/><Relationship Id="rId16" Type="http://schemas.openxmlformats.org/officeDocument/2006/relationships/oleObject" Target="../embeddings/oleObject45.bin"/><Relationship Id="rId15" Type="http://schemas.openxmlformats.org/officeDocument/2006/relationships/image" Target="../media/image46.wmf"/><Relationship Id="rId14" Type="http://schemas.openxmlformats.org/officeDocument/2006/relationships/oleObject" Target="../embeddings/oleObject44.bin"/><Relationship Id="rId13" Type="http://schemas.openxmlformats.org/officeDocument/2006/relationships/image" Target="../media/image45.wmf"/><Relationship Id="rId12" Type="http://schemas.openxmlformats.org/officeDocument/2006/relationships/oleObject" Target="../embeddings/oleObject43.bin"/><Relationship Id="rId11" Type="http://schemas.openxmlformats.org/officeDocument/2006/relationships/image" Target="../media/image44.wmf"/><Relationship Id="rId10" Type="http://schemas.openxmlformats.org/officeDocument/2006/relationships/oleObject" Target="../embeddings/oleObject42.bin"/><Relationship Id="rId1" Type="http://schemas.openxmlformats.org/officeDocument/2006/relationships/tags" Target="../tags/tag5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5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5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56.xml"/></Relationships>
</file>

<file path=ppt/slides/_rels/slide45.xml.rels><?xml version="1.0" encoding="UTF-8" standalone="yes"?>
<Relationships xmlns="http://schemas.openxmlformats.org/package/2006/relationships"><Relationship Id="rId7" Type="http://schemas.openxmlformats.org/officeDocument/2006/relationships/vmlDrawing" Target="../drawings/vmlDrawing23.v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image" Target="../media/image55.png"/><Relationship Id="rId3" Type="http://schemas.openxmlformats.org/officeDocument/2006/relationships/oleObject" Target="../embeddings/oleObject52.bin"/><Relationship Id="rId2" Type="http://schemas.openxmlformats.org/officeDocument/2006/relationships/image" Target="../media/image54.wmf"/><Relationship Id="rId1" Type="http://schemas.openxmlformats.org/officeDocument/2006/relationships/oleObject" Target="../embeddings/oleObject51.bin"/></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7.xml.rels><?xml version="1.0" encoding="UTF-8" standalone="yes"?>
<Relationships xmlns="http://schemas.openxmlformats.org/package/2006/relationships"><Relationship Id="rId5" Type="http://schemas.openxmlformats.org/officeDocument/2006/relationships/vmlDrawing" Target="../drawings/vmlDrawing24.vml"/><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56.emf"/><Relationship Id="rId1" Type="http://schemas.openxmlformats.org/officeDocument/2006/relationships/oleObject" Target="../embeddings/oleObject53.bin"/></Relationships>
</file>

<file path=ppt/slides/_rels/slide48.xml.rels><?xml version="1.0" encoding="UTF-8" standalone="yes"?>
<Relationships xmlns="http://schemas.openxmlformats.org/package/2006/relationships"><Relationship Id="rId5" Type="http://schemas.openxmlformats.org/officeDocument/2006/relationships/vmlDrawing" Target="../drawings/vmlDrawing25.vml"/><Relationship Id="rId4" Type="http://schemas.openxmlformats.org/officeDocument/2006/relationships/slideLayout" Target="../slideLayouts/slideLayout2.xml"/><Relationship Id="rId3" Type="http://schemas.openxmlformats.org/officeDocument/2006/relationships/tags" Target="../tags/tag60.xml"/><Relationship Id="rId2" Type="http://schemas.openxmlformats.org/officeDocument/2006/relationships/image" Target="../media/image57.wmf"/><Relationship Id="rId1" Type="http://schemas.openxmlformats.org/officeDocument/2006/relationships/oleObject" Target="../embeddings/oleObject54.bin"/></Relationships>
</file>

<file path=ppt/slides/_rels/slide49.xml.rels><?xml version="1.0" encoding="UTF-8" standalone="yes"?>
<Relationships xmlns="http://schemas.openxmlformats.org/package/2006/relationships"><Relationship Id="rId5" Type="http://schemas.openxmlformats.org/officeDocument/2006/relationships/vmlDrawing" Target="../drawings/vmlDrawing26.vml"/><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58.emf"/><Relationship Id="rId1" Type="http://schemas.openxmlformats.org/officeDocument/2006/relationships/oleObject" Target="../embeddings/oleObject55.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5" Type="http://schemas.openxmlformats.org/officeDocument/2006/relationships/vmlDrawing" Target="../drawings/vmlDrawing27.vml"/><Relationship Id="rId4" Type="http://schemas.openxmlformats.org/officeDocument/2006/relationships/slideLayout" Target="../slideLayouts/slideLayout2.xml"/><Relationship Id="rId3" Type="http://schemas.openxmlformats.org/officeDocument/2006/relationships/tags" Target="../tags/tag62.xml"/><Relationship Id="rId2" Type="http://schemas.openxmlformats.org/officeDocument/2006/relationships/image" Target="../media/image59.wmf"/><Relationship Id="rId1" Type="http://schemas.openxmlformats.org/officeDocument/2006/relationships/oleObject" Target="../embeddings/oleObject56.bin"/></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3.xml"/><Relationship Id="rId7" Type="http://schemas.openxmlformats.org/officeDocument/2006/relationships/oleObject" Target="../embeddings/oleObject60.bin"/><Relationship Id="rId6" Type="http://schemas.openxmlformats.org/officeDocument/2006/relationships/image" Target="../media/image62.wmf"/><Relationship Id="rId5" Type="http://schemas.openxmlformats.org/officeDocument/2006/relationships/oleObject" Target="../embeddings/oleObject59.bin"/><Relationship Id="rId4" Type="http://schemas.openxmlformats.org/officeDocument/2006/relationships/image" Target="../media/image61.wmf"/><Relationship Id="rId3" Type="http://schemas.openxmlformats.org/officeDocument/2006/relationships/oleObject" Target="../embeddings/oleObject58.bin"/><Relationship Id="rId2" Type="http://schemas.openxmlformats.org/officeDocument/2006/relationships/image" Target="../media/image60.wmf"/><Relationship Id="rId10" Type="http://schemas.openxmlformats.org/officeDocument/2006/relationships/vmlDrawing" Target="../drawings/vmlDrawing28.vml"/><Relationship Id="rId1" Type="http://schemas.openxmlformats.org/officeDocument/2006/relationships/oleObject" Target="../embeddings/oleObject57.bin"/></Relationships>
</file>

<file path=ppt/slides/_rels/slide52.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image" Target="../media/image66.wmf"/><Relationship Id="rId7" Type="http://schemas.openxmlformats.org/officeDocument/2006/relationships/oleObject" Target="../embeddings/oleObject64.bin"/><Relationship Id="rId6" Type="http://schemas.openxmlformats.org/officeDocument/2006/relationships/image" Target="../media/image65.wmf"/><Relationship Id="rId5" Type="http://schemas.openxmlformats.org/officeDocument/2006/relationships/oleObject" Target="../embeddings/oleObject63.bin"/><Relationship Id="rId4" Type="http://schemas.openxmlformats.org/officeDocument/2006/relationships/image" Target="../media/image64.wmf"/><Relationship Id="rId3" Type="http://schemas.openxmlformats.org/officeDocument/2006/relationships/oleObject" Target="../embeddings/oleObject62.bin"/><Relationship Id="rId2" Type="http://schemas.openxmlformats.org/officeDocument/2006/relationships/image" Target="../media/image63.png"/><Relationship Id="rId11" Type="http://schemas.openxmlformats.org/officeDocument/2006/relationships/vmlDrawing" Target="../drawings/vmlDrawing29.vml"/><Relationship Id="rId10" Type="http://schemas.openxmlformats.org/officeDocument/2006/relationships/slideLayout" Target="../slideLayouts/slideLayout2.xml"/><Relationship Id="rId1" Type="http://schemas.openxmlformats.org/officeDocument/2006/relationships/oleObject" Target="../embeddings/oleObject61.bin"/></Relationships>
</file>

<file path=ppt/slides/_rels/slide53.xml.rels><?xml version="1.0" encoding="UTF-8" standalone="yes"?>
<Relationships xmlns="http://schemas.openxmlformats.org/package/2006/relationships"><Relationship Id="rId9" Type="http://schemas.openxmlformats.org/officeDocument/2006/relationships/vmlDrawing" Target="../drawings/vmlDrawing30.vml"/><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image" Target="../media/image69.wmf"/><Relationship Id="rId5" Type="http://schemas.openxmlformats.org/officeDocument/2006/relationships/oleObject" Target="../embeddings/oleObject67.bin"/><Relationship Id="rId4" Type="http://schemas.openxmlformats.org/officeDocument/2006/relationships/image" Target="../media/image68.wmf"/><Relationship Id="rId3" Type="http://schemas.openxmlformats.org/officeDocument/2006/relationships/oleObject" Target="../embeddings/oleObject66.bin"/><Relationship Id="rId2" Type="http://schemas.openxmlformats.org/officeDocument/2006/relationships/image" Target="../media/image67.wmf"/><Relationship Id="rId1" Type="http://schemas.openxmlformats.org/officeDocument/2006/relationships/oleObject" Target="../embeddings/oleObject65.bin"/></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5.xml.rels><?xml version="1.0" encoding="UTF-8" standalone="yes"?>
<Relationships xmlns="http://schemas.openxmlformats.org/package/2006/relationships"><Relationship Id="rId7" Type="http://schemas.openxmlformats.org/officeDocument/2006/relationships/vmlDrawing" Target="../drawings/vmlDrawing31.v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image" Target="../media/image71.png"/><Relationship Id="rId3" Type="http://schemas.openxmlformats.org/officeDocument/2006/relationships/oleObject" Target="../embeddings/oleObject69.bin"/><Relationship Id="rId2" Type="http://schemas.openxmlformats.org/officeDocument/2006/relationships/image" Target="../media/image70.png"/><Relationship Id="rId1" Type="http://schemas.openxmlformats.org/officeDocument/2006/relationships/oleObject" Target="../embeddings/oleObject68.bin"/></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73.png"/><Relationship Id="rId1" Type="http://schemas.openxmlformats.org/officeDocument/2006/relationships/image" Target="../media/image72.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75.png"/><Relationship Id="rId1" Type="http://schemas.openxmlformats.org/officeDocument/2006/relationships/image" Target="../media/image74.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7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73.xml"/></Relationships>
</file>

<file path=ppt/slides/_rels/slide62.xml.rels><?xml version="1.0" encoding="UTF-8" standalone="yes"?>
<Relationships xmlns="http://schemas.openxmlformats.org/package/2006/relationships"><Relationship Id="rId5" Type="http://schemas.openxmlformats.org/officeDocument/2006/relationships/vmlDrawing" Target="../drawings/vmlDrawing32.vml"/><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76.wmf"/><Relationship Id="rId1" Type="http://schemas.openxmlformats.org/officeDocument/2006/relationships/oleObject" Target="../embeddings/oleObject70.bin"/></Relationships>
</file>

<file path=ppt/slides/_rels/slide63.xml.rels><?xml version="1.0" encoding="UTF-8" standalone="yes"?>
<Relationships xmlns="http://schemas.openxmlformats.org/package/2006/relationships"><Relationship Id="rId9" Type="http://schemas.openxmlformats.org/officeDocument/2006/relationships/vmlDrawing" Target="../drawings/vmlDrawing33.vml"/><Relationship Id="rId8" Type="http://schemas.openxmlformats.org/officeDocument/2006/relationships/slideLayout" Target="../slideLayouts/slideLayout2.xml"/><Relationship Id="rId7" Type="http://schemas.openxmlformats.org/officeDocument/2006/relationships/tags" Target="../tags/tag75.xml"/><Relationship Id="rId6" Type="http://schemas.openxmlformats.org/officeDocument/2006/relationships/image" Target="../media/image79.wmf"/><Relationship Id="rId5" Type="http://schemas.openxmlformats.org/officeDocument/2006/relationships/oleObject" Target="../embeddings/oleObject73.bin"/><Relationship Id="rId4" Type="http://schemas.openxmlformats.org/officeDocument/2006/relationships/image" Target="../media/image78.wmf"/><Relationship Id="rId3" Type="http://schemas.openxmlformats.org/officeDocument/2006/relationships/oleObject" Target="../embeddings/oleObject72.bin"/><Relationship Id="rId2" Type="http://schemas.openxmlformats.org/officeDocument/2006/relationships/image" Target="../media/image77.wmf"/><Relationship Id="rId1" Type="http://schemas.openxmlformats.org/officeDocument/2006/relationships/oleObject" Target="../embeddings/oleObject71.bin"/></Relationships>
</file>

<file path=ppt/slides/_rels/slide64.xml.rels><?xml version="1.0" encoding="UTF-8" standalone="yes"?>
<Relationships xmlns="http://schemas.openxmlformats.org/package/2006/relationships"><Relationship Id="rId6" Type="http://schemas.openxmlformats.org/officeDocument/2006/relationships/vmlDrawing" Target="../drawings/vmlDrawing34.vml"/><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76.xml"/><Relationship Id="rId2" Type="http://schemas.openxmlformats.org/officeDocument/2006/relationships/image" Target="../media/image80.png"/><Relationship Id="rId1" Type="http://schemas.openxmlformats.org/officeDocument/2006/relationships/oleObject" Target="../embeddings/oleObject74.bin"/></Relationships>
</file>

<file path=ppt/slides/_rels/slide65.xml.rels><?xml version="1.0" encoding="UTF-8" standalone="yes"?>
<Relationships xmlns="http://schemas.openxmlformats.org/package/2006/relationships"><Relationship Id="rId7" Type="http://schemas.openxmlformats.org/officeDocument/2006/relationships/vmlDrawing" Target="../drawings/vmlDrawing35.v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image" Target="../media/image82.wmf"/><Relationship Id="rId3" Type="http://schemas.openxmlformats.org/officeDocument/2006/relationships/oleObject" Target="../embeddings/oleObject76.bin"/><Relationship Id="rId2" Type="http://schemas.openxmlformats.org/officeDocument/2006/relationships/image" Target="../media/image81.wmf"/><Relationship Id="rId1" Type="http://schemas.openxmlformats.org/officeDocument/2006/relationships/oleObject" Target="../embeddings/oleObject75.bin"/></Relationships>
</file>

<file path=ppt/slides/_rels/slide66.xml.rels><?xml version="1.0" encoding="UTF-8" standalone="yes"?>
<Relationships xmlns="http://schemas.openxmlformats.org/package/2006/relationships"><Relationship Id="rId5" Type="http://schemas.openxmlformats.org/officeDocument/2006/relationships/vmlDrawing" Target="../drawings/vmlDrawing36.vml"/><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83.emf"/><Relationship Id="rId1" Type="http://schemas.openxmlformats.org/officeDocument/2006/relationships/oleObject" Target="../embeddings/oleObject77.bin"/></Relationships>
</file>

<file path=ppt/slides/_rels/slide67.xml.rels><?xml version="1.0" encoding="UTF-8" standalone="yes"?>
<Relationships xmlns="http://schemas.openxmlformats.org/package/2006/relationships"><Relationship Id="rId5" Type="http://schemas.openxmlformats.org/officeDocument/2006/relationships/vmlDrawing" Target="../drawings/vmlDrawing37.vml"/><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84.emf"/><Relationship Id="rId1" Type="http://schemas.openxmlformats.org/officeDocument/2006/relationships/oleObject" Target="../embeddings/oleObject78.bin"/></Relationships>
</file>

<file path=ppt/slides/_rels/slide68.xml.rels><?xml version="1.0" encoding="UTF-8" standalone="yes"?>
<Relationships xmlns="http://schemas.openxmlformats.org/package/2006/relationships"><Relationship Id="rId6" Type="http://schemas.openxmlformats.org/officeDocument/2006/relationships/vmlDrawing" Target="../drawings/vmlDrawing38.vml"/><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80.xml"/><Relationship Id="rId2" Type="http://schemas.openxmlformats.org/officeDocument/2006/relationships/image" Target="../media/image82.wmf"/><Relationship Id="rId1" Type="http://schemas.openxmlformats.org/officeDocument/2006/relationships/oleObject" Target="../embeddings/oleObject79.bin"/></Relationships>
</file>

<file path=ppt/slides/_rels/slide69.xml.rels><?xml version="1.0" encoding="UTF-8" standalone="yes"?>
<Relationships xmlns="http://schemas.openxmlformats.org/package/2006/relationships"><Relationship Id="rId5" Type="http://schemas.openxmlformats.org/officeDocument/2006/relationships/vmlDrawing" Target="../drawings/vmlDrawing39.vml"/><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image" Target="../media/image85.wmf"/><Relationship Id="rId1" Type="http://schemas.openxmlformats.org/officeDocument/2006/relationships/oleObject" Target="../embeddings/oleObject80.bin"/></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0.xml.rels><?xml version="1.0" encoding="UTF-8" standalone="yes"?>
<Relationships xmlns="http://schemas.openxmlformats.org/package/2006/relationships"><Relationship Id="rId7" Type="http://schemas.openxmlformats.org/officeDocument/2006/relationships/vmlDrawing" Target="../drawings/vmlDrawing40.v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image" Target="../media/image87.wmf"/><Relationship Id="rId3" Type="http://schemas.openxmlformats.org/officeDocument/2006/relationships/oleObject" Target="../embeddings/oleObject82.bin"/><Relationship Id="rId2" Type="http://schemas.openxmlformats.org/officeDocument/2006/relationships/image" Target="../media/image86.wmf"/><Relationship Id="rId1" Type="http://schemas.openxmlformats.org/officeDocument/2006/relationships/oleObject" Target="../embeddings/oleObject81.bin"/></Relationships>
</file>

<file path=ppt/slides/_rels/slide71.xml.rels><?xml version="1.0" encoding="UTF-8" standalone="yes"?>
<Relationships xmlns="http://schemas.openxmlformats.org/package/2006/relationships"><Relationship Id="rId5" Type="http://schemas.openxmlformats.org/officeDocument/2006/relationships/vmlDrawing" Target="../drawings/vmlDrawing41.vml"/><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88.png"/><Relationship Id="rId1" Type="http://schemas.openxmlformats.org/officeDocument/2006/relationships/oleObject" Target="../embeddings/oleObject83.bin"/></Relationships>
</file>

<file path=ppt/slides/_rels/slide72.xml.rels><?xml version="1.0" encoding="UTF-8" standalone="yes"?>
<Relationships xmlns="http://schemas.openxmlformats.org/package/2006/relationships"><Relationship Id="rId8" Type="http://schemas.openxmlformats.org/officeDocument/2006/relationships/vmlDrawing" Target="../drawings/vmlDrawing42.vml"/><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tags" Target="../tags/tag84.xml"/><Relationship Id="rId4" Type="http://schemas.openxmlformats.org/officeDocument/2006/relationships/image" Target="../media/image90.wmf"/><Relationship Id="rId3" Type="http://schemas.openxmlformats.org/officeDocument/2006/relationships/oleObject" Target="../embeddings/oleObject85.bin"/><Relationship Id="rId2" Type="http://schemas.openxmlformats.org/officeDocument/2006/relationships/image" Target="../media/image89.wmf"/><Relationship Id="rId1" Type="http://schemas.openxmlformats.org/officeDocument/2006/relationships/oleObject" Target="../embeddings/oleObject84.bin"/></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86.xml"/></Relationships>
</file>

<file path=ppt/slides/_rels/slide75.xml.rels><?xml version="1.0" encoding="UTF-8" standalone="yes"?>
<Relationships xmlns="http://schemas.openxmlformats.org/package/2006/relationships"><Relationship Id="rId7" Type="http://schemas.openxmlformats.org/officeDocument/2006/relationships/vmlDrawing" Target="../drawings/vmlDrawing43.v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image" Target="../media/image92.wmf"/><Relationship Id="rId3" Type="http://schemas.openxmlformats.org/officeDocument/2006/relationships/oleObject" Target="../embeddings/oleObject87.bin"/><Relationship Id="rId2" Type="http://schemas.openxmlformats.org/officeDocument/2006/relationships/image" Target="../media/image91.wmf"/><Relationship Id="rId1" Type="http://schemas.openxmlformats.org/officeDocument/2006/relationships/oleObject" Target="../embeddings/oleObject86.bin"/></Relationships>
</file>

<file path=ppt/slides/_rels/slide76.xml.rels><?xml version="1.0" encoding="UTF-8" standalone="yes"?>
<Relationships xmlns="http://schemas.openxmlformats.org/package/2006/relationships"><Relationship Id="rId5" Type="http://schemas.openxmlformats.org/officeDocument/2006/relationships/vmlDrawing" Target="../drawings/vmlDrawing44.vml"/><Relationship Id="rId4" Type="http://schemas.openxmlformats.org/officeDocument/2006/relationships/slideLayout" Target="../slideLayouts/slideLayout2.xml"/><Relationship Id="rId3" Type="http://schemas.openxmlformats.org/officeDocument/2006/relationships/tags" Target="../tags/tag88.xml"/><Relationship Id="rId2" Type="http://schemas.openxmlformats.org/officeDocument/2006/relationships/image" Target="../media/image93.emf"/><Relationship Id="rId1" Type="http://schemas.openxmlformats.org/officeDocument/2006/relationships/oleObject" Target="../embeddings/oleObject88.bin"/></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89.xml"/></Relationships>
</file>

<file path=ppt/slides/_rels/slide78.xml.rels><?xml version="1.0" encoding="UTF-8" standalone="yes"?>
<Relationships xmlns="http://schemas.openxmlformats.org/package/2006/relationships"><Relationship Id="rId6" Type="http://schemas.openxmlformats.org/officeDocument/2006/relationships/vmlDrawing" Target="../drawings/vmlDrawing45.vml"/><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90.xml"/><Relationship Id="rId2" Type="http://schemas.openxmlformats.org/officeDocument/2006/relationships/image" Target="../media/image94.wmf"/><Relationship Id="rId1" Type="http://schemas.openxmlformats.org/officeDocument/2006/relationships/oleObject" Target="../embeddings/oleObject89.bin"/></Relationships>
</file>

<file path=ppt/slides/_rels/slide7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1.wav"/><Relationship Id="rId7" Type="http://schemas.openxmlformats.org/officeDocument/2006/relationships/tags" Target="../tags/tag91.xml"/><Relationship Id="rId6" Type="http://schemas.openxmlformats.org/officeDocument/2006/relationships/image" Target="../media/image97.wmf"/><Relationship Id="rId5" Type="http://schemas.openxmlformats.org/officeDocument/2006/relationships/oleObject" Target="../embeddings/oleObject92.bin"/><Relationship Id="rId4" Type="http://schemas.openxmlformats.org/officeDocument/2006/relationships/image" Target="../media/image96.wmf"/><Relationship Id="rId3" Type="http://schemas.openxmlformats.org/officeDocument/2006/relationships/oleObject" Target="../embeddings/oleObject91.bin"/><Relationship Id="rId2" Type="http://schemas.openxmlformats.org/officeDocument/2006/relationships/image" Target="../media/image95.emf"/><Relationship Id="rId10" Type="http://schemas.openxmlformats.org/officeDocument/2006/relationships/vmlDrawing" Target="../drawings/vmlDrawing46.vml"/><Relationship Id="rId1" Type="http://schemas.openxmlformats.org/officeDocument/2006/relationships/oleObject" Target="../embeddings/oleObject90.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8.wmf"/><Relationship Id="rId7" Type="http://schemas.openxmlformats.org/officeDocument/2006/relationships/oleObject" Target="../embeddings/oleObject5.bin"/><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 Id="rId3" Type="http://schemas.openxmlformats.org/officeDocument/2006/relationships/oleObject" Target="../embeddings/oleObject3.bin"/><Relationship Id="rId2" Type="http://schemas.openxmlformats.org/officeDocument/2006/relationships/image" Target="../media/image5.wmf"/><Relationship Id="rId13" Type="http://schemas.openxmlformats.org/officeDocument/2006/relationships/vmlDrawing" Target="../drawings/vmlDrawing2.vml"/><Relationship Id="rId12" Type="http://schemas.openxmlformats.org/officeDocument/2006/relationships/slideLayout" Target="../slideLayouts/slideLayout2.xml"/><Relationship Id="rId11" Type="http://schemas.openxmlformats.org/officeDocument/2006/relationships/tags" Target="../tags/tag14.xml"/><Relationship Id="rId10" Type="http://schemas.openxmlformats.org/officeDocument/2006/relationships/image" Target="../media/image9.png"/><Relationship Id="rId1"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9" Type="http://schemas.openxmlformats.org/officeDocument/2006/relationships/vmlDrawing" Target="../drawings/vmlDrawing47.vml"/><Relationship Id="rId8" Type="http://schemas.openxmlformats.org/officeDocument/2006/relationships/slideLayout" Target="../slideLayouts/slideLayout2.xml"/><Relationship Id="rId7" Type="http://schemas.openxmlformats.org/officeDocument/2006/relationships/audio" Target="../media/audio1.wav"/><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image" Target="../media/image97.wmf"/><Relationship Id="rId3" Type="http://schemas.openxmlformats.org/officeDocument/2006/relationships/oleObject" Target="../embeddings/oleObject94.bin"/><Relationship Id="rId2" Type="http://schemas.openxmlformats.org/officeDocument/2006/relationships/image" Target="../media/image96.wmf"/><Relationship Id="rId1" Type="http://schemas.openxmlformats.org/officeDocument/2006/relationships/oleObject" Target="../embeddings/oleObject93.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94.xml"/></Relationships>
</file>

<file path=ppt/slides/_rels/slide82.xml.rels><?xml version="1.0" encoding="UTF-8" standalone="yes"?>
<Relationships xmlns="http://schemas.openxmlformats.org/package/2006/relationships"><Relationship Id="rId7" Type="http://schemas.openxmlformats.org/officeDocument/2006/relationships/vmlDrawing" Target="../drawings/vmlDrawing48.v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image" Target="../media/image99.wmf"/><Relationship Id="rId3" Type="http://schemas.openxmlformats.org/officeDocument/2006/relationships/oleObject" Target="../embeddings/oleObject96.bin"/><Relationship Id="rId2" Type="http://schemas.openxmlformats.org/officeDocument/2006/relationships/image" Target="../media/image98.wmf"/><Relationship Id="rId1" Type="http://schemas.openxmlformats.org/officeDocument/2006/relationships/oleObject" Target="../embeddings/oleObject95.bin"/></Relationships>
</file>

<file path=ppt/slides/_rels/slide83.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image" Target="../media/image79.wmf"/><Relationship Id="rId7" Type="http://schemas.openxmlformats.org/officeDocument/2006/relationships/oleObject" Target="../embeddings/oleObject100.bin"/><Relationship Id="rId6" Type="http://schemas.openxmlformats.org/officeDocument/2006/relationships/image" Target="../media/image102.emf"/><Relationship Id="rId5" Type="http://schemas.openxmlformats.org/officeDocument/2006/relationships/oleObject" Target="../embeddings/oleObject99.bin"/><Relationship Id="rId4" Type="http://schemas.openxmlformats.org/officeDocument/2006/relationships/image" Target="../media/image101.wmf"/><Relationship Id="rId3" Type="http://schemas.openxmlformats.org/officeDocument/2006/relationships/oleObject" Target="../embeddings/oleObject98.bin"/><Relationship Id="rId2" Type="http://schemas.openxmlformats.org/officeDocument/2006/relationships/image" Target="../media/image100.wmf"/><Relationship Id="rId11" Type="http://schemas.openxmlformats.org/officeDocument/2006/relationships/vmlDrawing" Target="../drawings/vmlDrawing49.vml"/><Relationship Id="rId10" Type="http://schemas.openxmlformats.org/officeDocument/2006/relationships/slideLayout" Target="../slideLayouts/slideLayout2.xml"/><Relationship Id="rId1" Type="http://schemas.openxmlformats.org/officeDocument/2006/relationships/oleObject" Target="../embeddings/oleObject97.bin"/></Relationships>
</file>

<file path=ppt/slides/_rels/slide8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media/image106.wmf"/><Relationship Id="rId7" Type="http://schemas.openxmlformats.org/officeDocument/2006/relationships/oleObject" Target="../embeddings/oleObject104.bin"/><Relationship Id="rId6" Type="http://schemas.openxmlformats.org/officeDocument/2006/relationships/image" Target="../media/image105.wmf"/><Relationship Id="rId5" Type="http://schemas.openxmlformats.org/officeDocument/2006/relationships/oleObject" Target="../embeddings/oleObject103.bin"/><Relationship Id="rId4" Type="http://schemas.openxmlformats.org/officeDocument/2006/relationships/image" Target="../media/image104.wmf"/><Relationship Id="rId3" Type="http://schemas.openxmlformats.org/officeDocument/2006/relationships/oleObject" Target="../embeddings/oleObject102.bin"/><Relationship Id="rId2" Type="http://schemas.openxmlformats.org/officeDocument/2006/relationships/image" Target="../media/image103.wmf"/><Relationship Id="rId11" Type="http://schemas.openxmlformats.org/officeDocument/2006/relationships/vmlDrawing" Target="../drawings/vmlDrawing50.vml"/><Relationship Id="rId10" Type="http://schemas.openxmlformats.org/officeDocument/2006/relationships/slideLayout" Target="../slideLayouts/slideLayout2.xml"/><Relationship Id="rId1" Type="http://schemas.openxmlformats.org/officeDocument/2006/relationships/oleObject" Target="../embeddings/oleObject101.bin"/></Relationships>
</file>

<file path=ppt/slides/_rels/slide85.xml.rels><?xml version="1.0" encoding="UTF-8" standalone="yes"?>
<Relationships xmlns="http://schemas.openxmlformats.org/package/2006/relationships"><Relationship Id="rId7" Type="http://schemas.openxmlformats.org/officeDocument/2006/relationships/vmlDrawing" Target="../drawings/vmlDrawing51.v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image" Target="../media/image108.emf"/><Relationship Id="rId3" Type="http://schemas.openxmlformats.org/officeDocument/2006/relationships/oleObject" Target="../embeddings/oleObject106.bin"/><Relationship Id="rId2" Type="http://schemas.openxmlformats.org/officeDocument/2006/relationships/image" Target="../media/image107.emf"/><Relationship Id="rId1" Type="http://schemas.openxmlformats.org/officeDocument/2006/relationships/oleObject" Target="../embeddings/oleObject105.bin"/></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109.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1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0.xml.rels><?xml version="1.0" encoding="UTF-8" standalone="yes"?>
<Relationships xmlns="http://schemas.openxmlformats.org/package/2006/relationships"><Relationship Id="rId8" Type="http://schemas.openxmlformats.org/officeDocument/2006/relationships/vmlDrawing" Target="../drawings/vmlDrawing52.vml"/><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tags" Target="../tags/tag103.xml"/><Relationship Id="rId4" Type="http://schemas.openxmlformats.org/officeDocument/2006/relationships/image" Target="../media/image112.emf"/><Relationship Id="rId3" Type="http://schemas.openxmlformats.org/officeDocument/2006/relationships/oleObject" Target="../embeddings/oleObject108.bin"/><Relationship Id="rId2" Type="http://schemas.openxmlformats.org/officeDocument/2006/relationships/image" Target="../media/image111.emf"/><Relationship Id="rId1" Type="http://schemas.openxmlformats.org/officeDocument/2006/relationships/oleObject" Target="../embeddings/oleObject107.bin"/></Relationships>
</file>

<file path=ppt/slides/_rels/slide91.xml.rels><?xml version="1.0" encoding="UTF-8" standalone="yes"?>
<Relationships xmlns="http://schemas.openxmlformats.org/package/2006/relationships"><Relationship Id="rId7" Type="http://schemas.openxmlformats.org/officeDocument/2006/relationships/vmlDrawing" Target="../drawings/vmlDrawing53.vml"/><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image" Target="../media/image114.wmf"/><Relationship Id="rId3" Type="http://schemas.openxmlformats.org/officeDocument/2006/relationships/oleObject" Target="../embeddings/oleObject110.bin"/><Relationship Id="rId2" Type="http://schemas.openxmlformats.org/officeDocument/2006/relationships/image" Target="../media/image113.wmf"/><Relationship Id="rId1" Type="http://schemas.openxmlformats.org/officeDocument/2006/relationships/oleObject" Target="../embeddings/oleObject109.bin"/></Relationships>
</file>

<file path=ppt/slides/_rels/slide92.xml.rels><?xml version="1.0" encoding="UTF-8" standalone="yes"?>
<Relationships xmlns="http://schemas.openxmlformats.org/package/2006/relationships"><Relationship Id="rId5" Type="http://schemas.openxmlformats.org/officeDocument/2006/relationships/vmlDrawing" Target="../drawings/vmlDrawing54.vml"/><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15.wmf"/><Relationship Id="rId1" Type="http://schemas.openxmlformats.org/officeDocument/2006/relationships/oleObject" Target="../embeddings/oleObject111.bin"/></Relationships>
</file>

<file path=ppt/slides/_rels/slide93.xml.rels><?xml version="1.0" encoding="UTF-8" standalone="yes"?>
<Relationships xmlns="http://schemas.openxmlformats.org/package/2006/relationships"><Relationship Id="rId5" Type="http://schemas.openxmlformats.org/officeDocument/2006/relationships/vmlDrawing" Target="../drawings/vmlDrawing55.vml"/><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116.wmf"/><Relationship Id="rId1" Type="http://schemas.openxmlformats.org/officeDocument/2006/relationships/oleObject" Target="../embeddings/oleObject112.bin"/></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95.xml.rels><?xml version="1.0" encoding="UTF-8" standalone="yes"?>
<Relationships xmlns="http://schemas.openxmlformats.org/package/2006/relationships"><Relationship Id="rId5" Type="http://schemas.openxmlformats.org/officeDocument/2006/relationships/vmlDrawing" Target="../drawings/vmlDrawing56.vml"/><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17.emf"/><Relationship Id="rId1" Type="http://schemas.openxmlformats.org/officeDocument/2006/relationships/oleObject" Target="../embeddings/oleObject113.bin"/></Relationships>
</file>

<file path=ppt/slides/_rels/slide96.xml.rels><?xml version="1.0" encoding="UTF-8" standalone="yes"?>
<Relationships xmlns="http://schemas.openxmlformats.org/package/2006/relationships"><Relationship Id="rId5" Type="http://schemas.openxmlformats.org/officeDocument/2006/relationships/vmlDrawing" Target="../drawings/vmlDrawing57.vml"/><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118.emf"/><Relationship Id="rId1" Type="http://schemas.openxmlformats.org/officeDocument/2006/relationships/oleObject" Target="../embeddings/oleObject114.bin"/></Relationships>
</file>

<file path=ppt/slides/_rels/slide97.xml.rels><?xml version="1.0" encoding="UTF-8" standalone="yes"?>
<Relationships xmlns="http://schemas.openxmlformats.org/package/2006/relationships"><Relationship Id="rId5" Type="http://schemas.openxmlformats.org/officeDocument/2006/relationships/vmlDrawing" Target="../drawings/vmlDrawing58.vml"/><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119.emf"/><Relationship Id="rId1" Type="http://schemas.openxmlformats.org/officeDocument/2006/relationships/oleObject" Target="../embeddings/oleObject115.bin"/></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0055" y="1071245"/>
            <a:ext cx="7155180" cy="1383665"/>
          </a:xfrm>
          <a:prstGeom prst="rect">
            <a:avLst/>
          </a:prstGeom>
          <a:noFill/>
        </p:spPr>
        <p:txBody>
          <a:bodyPr wrap="square" rtlCol="0">
            <a:spAutoFit/>
          </a:bodyPr>
          <a:p>
            <a:pPr marL="285750">
              <a:lnSpc>
                <a:spcPct val="150000"/>
              </a:lnSpc>
              <a:buFont typeface="Wingdings" panose="05000000000000000000" charset="0"/>
              <a:buChar char="Ø"/>
            </a:pPr>
            <a:r>
              <a:rPr lang="zh-CN" altLang="en-US" sz="2800" b="1">
                <a:solidFill>
                  <a:srgbClr val="FF0000"/>
                </a:solidFill>
                <a:latin typeface="黑体" panose="02010609060101010101" pitchFamily="2" charset="-122"/>
                <a:ea typeface="黑体" panose="02010609060101010101" pitchFamily="2" charset="-122"/>
              </a:rPr>
              <a:t>数字电路基本单元：</a:t>
            </a:r>
            <a:endParaRPr lang="zh-CN" altLang="en-US" sz="2800" b="1">
              <a:solidFill>
                <a:srgbClr val="FF0000"/>
              </a:solidFill>
              <a:latin typeface="黑体" panose="02010609060101010101" pitchFamily="2" charset="-122"/>
              <a:ea typeface="黑体" panose="02010609060101010101" pitchFamily="2" charset="-122"/>
            </a:endParaRPr>
          </a:p>
          <a:p>
            <a:pPr>
              <a:lnSpc>
                <a:spcPct val="150000"/>
              </a:lnSpc>
              <a:buFont typeface="Wingdings" panose="05000000000000000000" charset="0"/>
            </a:pPr>
            <a:r>
              <a:rPr lang="zh-CN" altLang="en-US" sz="2800" b="1">
                <a:latin typeface="黑体" panose="02010609060101010101" pitchFamily="2" charset="-122"/>
                <a:ea typeface="黑体" panose="02010609060101010101" pitchFamily="2" charset="-122"/>
              </a:rPr>
              <a:t>   与门、或门、非门等逻辑门电路</a:t>
            </a:r>
            <a:endParaRPr lang="zh-CN" altLang="en-US" sz="2800" b="1">
              <a:latin typeface="黑体" panose="02010609060101010101" pitchFamily="2" charset="-122"/>
              <a:ea typeface="黑体" panose="02010609060101010101" pitchFamily="2" charset="-122"/>
            </a:endParaRPr>
          </a:p>
        </p:txBody>
      </p:sp>
      <p:sp>
        <p:nvSpPr>
          <p:cNvPr id="3" name="文本框 2"/>
          <p:cNvSpPr txBox="1"/>
          <p:nvPr/>
        </p:nvSpPr>
        <p:spPr>
          <a:xfrm>
            <a:off x="492125" y="2594610"/>
            <a:ext cx="8083550" cy="1383665"/>
          </a:xfrm>
          <a:prstGeom prst="rect">
            <a:avLst/>
          </a:prstGeom>
          <a:noFill/>
        </p:spPr>
        <p:txBody>
          <a:bodyPr wrap="square" rtlCol="0">
            <a:spAutoFit/>
          </a:bodyPr>
          <a:p>
            <a:pPr marL="285750">
              <a:lnSpc>
                <a:spcPct val="150000"/>
              </a:lnSpc>
              <a:buFont typeface="Wingdings" panose="05000000000000000000" charset="0"/>
              <a:buChar char="Ø"/>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逻辑电路：</a:t>
            </a:r>
            <a:endPar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50000"/>
              </a:lnSpc>
              <a:buFont typeface="Wingdings" panose="05000000000000000000" charset="0"/>
            </a:pPr>
            <a:r>
              <a:rPr lang="zh-CN" altLang="en-US" sz="2800" b="1">
                <a:latin typeface="黑体" panose="02010609060101010101" pitchFamily="2" charset="-122"/>
                <a:ea typeface="黑体" panose="02010609060101010101" pitchFamily="2" charset="-122"/>
                <a:cs typeface="黑体" panose="02010609060101010101" pitchFamily="2" charset="-122"/>
              </a:rPr>
              <a:t>   将逻辑门电路按一定规律组合，实现各种功能。</a:t>
            </a:r>
            <a:endParaRPr lang="zh-CN" altLang="en-US" sz="2800" b="1">
              <a:latin typeface="黑体" panose="02010609060101010101" pitchFamily="2" charset="-122"/>
              <a:ea typeface="黑体" panose="02010609060101010101" pitchFamily="2" charset="-122"/>
              <a:cs typeface="黑体" panose="02010609060101010101" pitchFamily="2" charset="-122"/>
            </a:endParaRPr>
          </a:p>
        </p:txBody>
      </p:sp>
      <p:sp>
        <p:nvSpPr>
          <p:cNvPr id="97285" name="Rectangle 5"/>
          <p:cNvSpPr>
            <a:spLocks noChangeArrowheads="1"/>
          </p:cNvSpPr>
          <p:nvPr/>
        </p:nvSpPr>
        <p:spPr bwMode="auto">
          <a:xfrm>
            <a:off x="2066925" y="126365"/>
            <a:ext cx="4450715" cy="768350"/>
          </a:xfrm>
          <a:prstGeom prst="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lIns="92075" tIns="46038" rIns="92075" bIns="46038">
            <a:spAutoFit/>
          </a:bodyPr>
          <a:p>
            <a:pPr algn="ctr" eaLnBrk="0" hangingPunct="0"/>
            <a:r>
              <a:rPr lang="zh-CN" altLang="en-US" sz="4400" b="1" dirty="0" smtClean="0">
                <a:latin typeface="黑体" panose="02010609060101010101" pitchFamily="2" charset="-122"/>
                <a:ea typeface="黑体" panose="02010609060101010101" pitchFamily="2" charset="-122"/>
              </a:rPr>
              <a:t>逻辑电路</a:t>
            </a:r>
            <a:endParaRPr kumimoji="1" lang="zh-CN" altLang="en-US" sz="4400" b="1" dirty="0">
              <a:solidFill>
                <a:srgbClr val="FF0066"/>
              </a:solidFill>
              <a:latin typeface="黑体" panose="02010609060101010101" pitchFamily="2" charset="-122"/>
              <a:ea typeface="黑体" panose="02010609060101010101" pitchFamily="2" charset="-122"/>
            </a:endParaRPr>
          </a:p>
        </p:txBody>
      </p:sp>
      <p:sp>
        <p:nvSpPr>
          <p:cNvPr id="5" name="矩形 4"/>
          <p:cNvSpPr/>
          <p:nvPr/>
        </p:nvSpPr>
        <p:spPr>
          <a:xfrm>
            <a:off x="2157730" y="4954270"/>
            <a:ext cx="4752340" cy="588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黑体" panose="02010609060101010101" pitchFamily="2" charset="-122"/>
                <a:ea typeface="黑体" panose="02010609060101010101" pitchFamily="2" charset="-122"/>
              </a:rPr>
              <a:t>组合逻辑电路</a:t>
            </a:r>
            <a:endParaRPr lang="zh-CN" altLang="en-US" sz="2800">
              <a:solidFill>
                <a:schemeClr val="tx1"/>
              </a:solidFill>
              <a:latin typeface="黑体" panose="02010609060101010101" pitchFamily="2" charset="-122"/>
              <a:ea typeface="黑体" panose="02010609060101010101" pitchFamily="2" charset="-122"/>
            </a:endParaRPr>
          </a:p>
        </p:txBody>
      </p:sp>
      <p:sp>
        <p:nvSpPr>
          <p:cNvPr id="6" name="文本框 5"/>
          <p:cNvSpPr txBox="1"/>
          <p:nvPr/>
        </p:nvSpPr>
        <p:spPr>
          <a:xfrm>
            <a:off x="530225" y="4118610"/>
            <a:ext cx="8083550" cy="737235"/>
          </a:xfrm>
          <a:prstGeom prst="rect">
            <a:avLst/>
          </a:prstGeom>
          <a:noFill/>
        </p:spPr>
        <p:txBody>
          <a:bodyPr wrap="square" rtlCol="0">
            <a:spAutoFit/>
          </a:bodyPr>
          <a:p>
            <a:pPr marL="285750">
              <a:lnSpc>
                <a:spcPct val="150000"/>
              </a:lnSpc>
              <a:buFont typeface="Wingdings" panose="05000000000000000000" charset="0"/>
              <a:buChar char="Ø"/>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逻辑电路按功能</a:t>
            </a: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2800" b="1">
              <a:latin typeface="黑体" panose="02010609060101010101" pitchFamily="2" charset="-122"/>
              <a:ea typeface="黑体" panose="02010609060101010101" pitchFamily="2" charset="-122"/>
              <a:cs typeface="黑体" panose="02010609060101010101" pitchFamily="2" charset="-122"/>
            </a:endParaRPr>
          </a:p>
        </p:txBody>
      </p:sp>
      <p:sp>
        <p:nvSpPr>
          <p:cNvPr id="7" name="矩形 6"/>
          <p:cNvSpPr/>
          <p:nvPr/>
        </p:nvSpPr>
        <p:spPr>
          <a:xfrm>
            <a:off x="2157730" y="5842000"/>
            <a:ext cx="4751705" cy="59880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黑体" panose="02010609060101010101" pitchFamily="2" charset="-122"/>
                <a:ea typeface="黑体" panose="02010609060101010101" pitchFamily="2" charset="-122"/>
              </a:rPr>
              <a:t>时序</a:t>
            </a:r>
            <a:r>
              <a:rPr lang="zh-CN" altLang="en-US" sz="2800">
                <a:solidFill>
                  <a:schemeClr val="tx1"/>
                </a:solidFill>
                <a:latin typeface="黑体" panose="02010609060101010101" pitchFamily="2" charset="-122"/>
                <a:ea typeface="黑体" panose="02010609060101010101" pitchFamily="2" charset="-122"/>
              </a:rPr>
              <a:t>逻辑电路</a:t>
            </a:r>
            <a:endParaRPr lang="zh-CN" altLang="en-US" sz="2800">
              <a:solidFill>
                <a:schemeClr val="tx1"/>
              </a:solidFill>
              <a:latin typeface="黑体" panose="02010609060101010101" pitchFamily="2" charset="-122"/>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5" grpId="0" bldLvl="0" animBg="1"/>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AutoShape 2" descr="大纸屑"/>
          <p:cNvSpPr/>
          <p:nvPr/>
        </p:nvSpPr>
        <p:spPr>
          <a:xfrm>
            <a:off x="2790825" y="1691958"/>
            <a:ext cx="4822825" cy="1054100"/>
          </a:xfrm>
          <a:prstGeom prst="wedgeEllipseCallout">
            <a:avLst>
              <a:gd name="adj1" fmla="val -51875"/>
              <a:gd name="adj2" fmla="val 110694"/>
            </a:avLst>
          </a:prstGeom>
          <a:pattFill prst="lgConfetti">
            <a:fgClr>
              <a:srgbClr val="99CCFF">
                <a:alpha val="50195"/>
              </a:srgbClr>
            </a:fgClr>
            <a:bgClr>
              <a:srgbClr val="FFFFFF"/>
            </a:bgClr>
          </a:pattFill>
          <a:ln w="9525" cap="flat" cmpd="sng">
            <a:solidFill>
              <a:schemeClr val="tx1"/>
            </a:solidFill>
            <a:prstDash val="solid"/>
            <a:miter/>
            <a:headEnd type="none" w="med" len="med"/>
            <a:tailEnd type="none" w="med" len="med"/>
          </a:ln>
        </p:spPr>
        <p:txBody>
          <a:bodyPr anchor="t"/>
          <a:p>
            <a:pPr algn="ctr"/>
            <a:r>
              <a:rPr lang="zh-CN" altLang="en-US" sz="2400" b="1" dirty="0">
                <a:latin typeface="Times New Roman" panose="02020603050405020304" pitchFamily="18" charset="0"/>
              </a:rPr>
              <a:t>下面通过例题学习</a:t>
            </a:r>
            <a:endParaRPr lang="zh-CN" altLang="en-US" sz="2400" b="1" dirty="0">
              <a:latin typeface="Times New Roman" panose="02020603050405020304" pitchFamily="18" charset="0"/>
            </a:endParaRPr>
          </a:p>
          <a:p>
            <a:pPr algn="ctr"/>
            <a:r>
              <a:rPr lang="zh-CN" altLang="en-US" sz="2400" b="1" dirty="0">
                <a:latin typeface="Times New Roman" panose="02020603050405020304" pitchFamily="18" charset="0"/>
              </a:rPr>
              <a:t>如何设计组合逻辑电路</a:t>
            </a:r>
            <a:endParaRPr lang="zh-CN" altLang="en-US" sz="2400" b="1" dirty="0">
              <a:latin typeface="Times New Roman" panose="02020603050405020304" pitchFamily="18" charset="0"/>
            </a:endParaRPr>
          </a:p>
        </p:txBody>
      </p:sp>
      <p:sp>
        <p:nvSpPr>
          <p:cNvPr id="280579" name="Text Box 3"/>
          <p:cNvSpPr txBox="1"/>
          <p:nvPr/>
        </p:nvSpPr>
        <p:spPr>
          <a:xfrm>
            <a:off x="2330450" y="1195070"/>
            <a:ext cx="5821363" cy="2707005"/>
          </a:xfrm>
          <a:prstGeom prst="rect">
            <a:avLst/>
          </a:prstGeom>
          <a:solidFill>
            <a:schemeClr val="bg1"/>
          </a:solidFill>
          <a:ln w="9525">
            <a:noFill/>
          </a:ln>
        </p:spPr>
        <p:txBody>
          <a:bodyPr anchor="t">
            <a:spAutoFit/>
          </a:bodyPr>
          <a:p>
            <a:pPr>
              <a:spcBef>
                <a:spcPct val="50000"/>
              </a:spcBef>
            </a:pPr>
            <a:endParaRPr lang="zh-CN" altLang="en-US" sz="2000" b="1" dirty="0">
              <a:latin typeface="宋体" panose="02010600030101010101" pitchFamily="2" charset="-122"/>
            </a:endParaRPr>
          </a:p>
          <a:p>
            <a:pPr>
              <a:spcBef>
                <a:spcPct val="50000"/>
              </a:spcBef>
            </a:pPr>
            <a:endParaRPr lang="zh-CN" altLang="en-US" sz="2000" b="1" dirty="0">
              <a:latin typeface="宋体" panose="02010600030101010101" pitchFamily="2" charset="-122"/>
            </a:endParaRPr>
          </a:p>
          <a:p>
            <a:pPr>
              <a:spcBef>
                <a:spcPct val="50000"/>
              </a:spcBef>
            </a:pPr>
            <a:endParaRPr lang="zh-CN" altLang="en-US" sz="2000" b="1" dirty="0">
              <a:latin typeface="宋体" panose="02010600030101010101" pitchFamily="2" charset="-122"/>
            </a:endParaRPr>
          </a:p>
          <a:p>
            <a:pPr>
              <a:spcBef>
                <a:spcPct val="50000"/>
              </a:spcBef>
            </a:pPr>
            <a:endParaRPr lang="zh-CN" altLang="en-US" sz="2000" b="1" dirty="0">
              <a:latin typeface="宋体" panose="02010600030101010101" pitchFamily="2" charset="-122"/>
            </a:endParaRPr>
          </a:p>
          <a:p>
            <a:pPr>
              <a:spcBef>
                <a:spcPct val="50000"/>
              </a:spcBef>
            </a:pPr>
            <a:endParaRPr lang="zh-CN" altLang="en-US" sz="2000" b="1" dirty="0">
              <a:latin typeface="宋体" panose="02010600030101010101" pitchFamily="2" charset="-122"/>
            </a:endParaRPr>
          </a:p>
          <a:p>
            <a:pPr>
              <a:spcBef>
                <a:spcPct val="50000"/>
              </a:spcBef>
            </a:pPr>
            <a:endParaRPr lang="zh-CN" altLang="en-US" sz="2000" b="1" dirty="0">
              <a:latin typeface="宋体" panose="02010600030101010101" pitchFamily="2" charset="-122"/>
            </a:endParaRPr>
          </a:p>
        </p:txBody>
      </p:sp>
      <p:sp>
        <p:nvSpPr>
          <p:cNvPr id="280580" name="Rectangle 4"/>
          <p:cNvSpPr/>
          <p:nvPr/>
        </p:nvSpPr>
        <p:spPr>
          <a:xfrm>
            <a:off x="6411913" y="4736783"/>
            <a:ext cx="2209800" cy="1612900"/>
          </a:xfrm>
          <a:prstGeom prst="rect">
            <a:avLst/>
          </a:prstGeom>
          <a:solidFill>
            <a:schemeClr val="hlink">
              <a:alpha val="50195"/>
            </a:schemeClr>
          </a:solidFill>
          <a:ln w="9525">
            <a:noFill/>
          </a:ln>
        </p:spPr>
        <p:txBody>
          <a:bodyPr wrap="none" lIns="0" tIns="0" rIns="0" bIns="0" anchor="ctr"/>
          <a:p>
            <a:endParaRPr lang="zh-CN" altLang="en-US" dirty="0">
              <a:latin typeface="Arial" panose="020B0604020202020204" pitchFamily="34" charset="0"/>
            </a:endParaRPr>
          </a:p>
        </p:txBody>
      </p:sp>
      <p:sp>
        <p:nvSpPr>
          <p:cNvPr id="280581" name="Rectangle 5"/>
          <p:cNvSpPr/>
          <p:nvPr/>
        </p:nvSpPr>
        <p:spPr>
          <a:xfrm>
            <a:off x="544513" y="1282383"/>
            <a:ext cx="8412162" cy="829945"/>
          </a:xfrm>
          <a:prstGeom prst="rect">
            <a:avLst/>
          </a:prstGeom>
          <a:noFill/>
          <a:ln w="9525">
            <a:noFill/>
          </a:ln>
        </p:spPr>
        <p:txBody>
          <a:bodyPr anchor="t">
            <a:spAutoFit/>
          </a:bodyPr>
          <a:p>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例</a:t>
            </a:r>
            <a:r>
              <a:rPr lang="en-US" altLang="zh-CN" sz="2400" b="1" dirty="0">
                <a:latin typeface="黑体" panose="02010609060101010101" pitchFamily="2" charset="-122"/>
                <a:ea typeface="黑体" panose="02010609060101010101" pitchFamily="2" charset="-122"/>
              </a:rPr>
              <a:t>] </a:t>
            </a:r>
            <a:r>
              <a:rPr lang="zh-CN" altLang="en-US" sz="2400" b="1" dirty="0">
                <a:solidFill>
                  <a:srgbClr val="FF0000"/>
                </a:solidFill>
                <a:latin typeface="黑体" panose="02010609060101010101" pitchFamily="2" charset="-122"/>
                <a:ea typeface="黑体" panose="02010609060101010101" pitchFamily="2" charset="-122"/>
              </a:rPr>
              <a:t>设计</a:t>
            </a:r>
            <a:r>
              <a:rPr lang="zh-CN" altLang="en-US" sz="2400" b="1" dirty="0">
                <a:latin typeface="黑体" panose="02010609060101010101" pitchFamily="2" charset="-122"/>
                <a:ea typeface="黑体" panose="02010609060101010101" pitchFamily="2" charset="-122"/>
              </a:rPr>
              <a:t>一个</a:t>
            </a:r>
            <a:r>
              <a:rPr lang="en-US" altLang="zh-CN" sz="2400" b="1" i="1" dirty="0">
                <a:latin typeface="Times New Roman" panose="02020603050405020304" pitchFamily="18" charset="0"/>
                <a:ea typeface="黑体" panose="02010609060101010101" pitchFamily="2" charset="-122"/>
              </a:rPr>
              <a:t>A</a:t>
            </a:r>
            <a:r>
              <a:rPr lang="zh-CN" altLang="en-US" sz="2400" b="1" dirty="0">
                <a:latin typeface="Times New Roman" panose="02020603050405020304" pitchFamily="18" charset="0"/>
                <a:ea typeface="黑体" panose="02010609060101010101" pitchFamily="2" charset="-122"/>
              </a:rPr>
              <a:t>、</a:t>
            </a:r>
            <a:r>
              <a:rPr lang="en-US" altLang="zh-CN" sz="2400" b="1" i="1" dirty="0">
                <a:latin typeface="Times New Roman" panose="02020603050405020304" pitchFamily="18" charset="0"/>
                <a:ea typeface="黑体" panose="02010609060101010101" pitchFamily="2" charset="-122"/>
              </a:rPr>
              <a:t>B</a:t>
            </a:r>
            <a:r>
              <a:rPr lang="zh-CN" altLang="en-US" sz="2400" b="1" dirty="0">
                <a:latin typeface="Times New Roman" panose="02020603050405020304" pitchFamily="18" charset="0"/>
                <a:ea typeface="黑体" panose="02010609060101010101" pitchFamily="2" charset="-122"/>
              </a:rPr>
              <a:t>、</a:t>
            </a:r>
            <a:r>
              <a:rPr lang="en-US" altLang="zh-CN" sz="2400" b="1" i="1" dirty="0">
                <a:latin typeface="Times New Roman" panose="02020603050405020304" pitchFamily="18" charset="0"/>
                <a:ea typeface="黑体" panose="02010609060101010101" pitchFamily="2" charset="-122"/>
              </a:rPr>
              <a:t>C</a:t>
            </a:r>
            <a:r>
              <a:rPr lang="zh-CN" altLang="en-US" sz="2400" b="1" dirty="0">
                <a:latin typeface="Times New Roman" panose="02020603050405020304" pitchFamily="18" charset="0"/>
                <a:ea typeface="黑体" panose="02010609060101010101" pitchFamily="2" charset="-122"/>
              </a:rPr>
              <a:t>三</a:t>
            </a:r>
            <a:r>
              <a:rPr lang="zh-CN" altLang="en-US" sz="2400" b="1" dirty="0">
                <a:latin typeface="黑体" panose="02010609060101010101" pitchFamily="2" charset="-122"/>
                <a:ea typeface="黑体" panose="02010609060101010101" pitchFamily="2" charset="-122"/>
              </a:rPr>
              <a:t>人表决电路。当表决某个提案时，</a:t>
            </a:r>
            <a:endParaRPr lang="zh-CN" altLang="en-US" sz="2400" b="1" dirty="0">
              <a:latin typeface="黑体" panose="02010609060101010101" pitchFamily="2" charset="-122"/>
              <a:ea typeface="黑体" panose="02010609060101010101" pitchFamily="2" charset="-122"/>
            </a:endParaRPr>
          </a:p>
          <a:p>
            <a:r>
              <a:rPr lang="zh-CN" altLang="en-US" sz="2400" b="1" dirty="0">
                <a:latin typeface="黑体" panose="02010609060101010101" pitchFamily="2" charset="-122"/>
                <a:ea typeface="黑体" panose="02010609060101010101" pitchFamily="2" charset="-122"/>
              </a:rPr>
              <a:t>多数人同意，则提案通过，但</a:t>
            </a:r>
            <a:r>
              <a:rPr lang="en-US" altLang="zh-CN" sz="2400" b="1" i="1" dirty="0">
                <a:latin typeface="Times New Roman" panose="02020603050405020304" pitchFamily="18" charset="0"/>
                <a:ea typeface="黑体" panose="02010609060101010101" pitchFamily="2" charset="-122"/>
              </a:rPr>
              <a:t>A</a:t>
            </a:r>
            <a:r>
              <a:rPr lang="zh-CN" altLang="en-US" sz="2400" b="1" dirty="0">
                <a:latin typeface="黑体" panose="02010609060101010101" pitchFamily="2" charset="-122"/>
                <a:ea typeface="黑体" panose="02010609060101010101" pitchFamily="2" charset="-122"/>
              </a:rPr>
              <a:t>具有否决权。</a:t>
            </a:r>
            <a:r>
              <a:rPr lang="zh-CN" altLang="en-US" sz="2400" b="1" dirty="0">
                <a:solidFill>
                  <a:srgbClr val="FF0000"/>
                </a:solidFill>
                <a:latin typeface="黑体" panose="02010609060101010101" pitchFamily="2" charset="-122"/>
                <a:ea typeface="黑体" panose="02010609060101010101" pitchFamily="2" charset="-122"/>
              </a:rPr>
              <a:t>用与非门实现。</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280582" name="AutoShape 6"/>
          <p:cNvSpPr/>
          <p:nvPr/>
        </p:nvSpPr>
        <p:spPr>
          <a:xfrm>
            <a:off x="344488" y="1383983"/>
            <a:ext cx="228600" cy="228600"/>
          </a:xfrm>
          <a:prstGeom prst="sun">
            <a:avLst>
              <a:gd name="adj" fmla="val 25000"/>
            </a:avLst>
          </a:prstGeom>
          <a:solidFill>
            <a:schemeClr val="tx2"/>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280583" name="Rectangle 7"/>
          <p:cNvSpPr/>
          <p:nvPr/>
        </p:nvSpPr>
        <p:spPr>
          <a:xfrm>
            <a:off x="592138" y="2179320"/>
            <a:ext cx="835025" cy="460375"/>
          </a:xfrm>
          <a:prstGeom prst="rect">
            <a:avLst/>
          </a:prstGeom>
          <a:noFill/>
          <a:ln w="9525">
            <a:noFill/>
          </a:ln>
        </p:spPr>
        <p:txBody>
          <a:bodyPr anchor="t">
            <a:spAutoFit/>
          </a:bodyPr>
          <a:p>
            <a:r>
              <a:rPr lang="zh-CN" altLang="en-US" sz="2400" b="1" dirty="0">
                <a:latin typeface="黑体" panose="02010609060101010101" pitchFamily="2" charset="-122"/>
                <a:ea typeface="黑体" panose="02010609060101010101" pitchFamily="2" charset="-122"/>
              </a:rPr>
              <a:t>解：</a:t>
            </a:r>
            <a:endParaRPr lang="zh-CN" altLang="en-US" sz="2400" b="1" baseline="-25000" dirty="0">
              <a:solidFill>
                <a:srgbClr val="FF3300"/>
              </a:solidFill>
              <a:latin typeface="黑体" panose="02010609060101010101" pitchFamily="2" charset="-122"/>
              <a:ea typeface="黑体" panose="02010609060101010101" pitchFamily="2" charset="-122"/>
            </a:endParaRPr>
          </a:p>
        </p:txBody>
      </p:sp>
      <p:sp>
        <p:nvSpPr>
          <p:cNvPr id="280584" name="Rectangle 8"/>
          <p:cNvSpPr/>
          <p:nvPr/>
        </p:nvSpPr>
        <p:spPr>
          <a:xfrm>
            <a:off x="1320800" y="2204720"/>
            <a:ext cx="4429125" cy="460375"/>
          </a:xfrm>
          <a:prstGeom prst="rect">
            <a:avLst/>
          </a:prstGeom>
          <a:noFill/>
          <a:ln w="9525">
            <a:noFill/>
          </a:ln>
        </p:spPr>
        <p:txBody>
          <a:bodyPr anchor="t">
            <a:spAutoFit/>
          </a:bodyPr>
          <a:p>
            <a:pPr marL="457200" indent="-457200"/>
            <a:r>
              <a:rPr lang="en-US" altLang="zh-CN" sz="2400" b="1" dirty="0">
                <a:solidFill>
                  <a:srgbClr val="0033CC"/>
                </a:solidFill>
                <a:latin typeface="黑体" panose="02010609060101010101" pitchFamily="2" charset="-122"/>
                <a:ea typeface="黑体" panose="02010609060101010101" pitchFamily="2" charset="-122"/>
              </a:rPr>
              <a:t>(1)</a:t>
            </a:r>
            <a:r>
              <a:rPr lang="zh-CN" altLang="en-US" sz="2400" b="1" dirty="0">
                <a:solidFill>
                  <a:srgbClr val="0033CC"/>
                </a:solidFill>
                <a:latin typeface="黑体" panose="02010609060101010101" pitchFamily="2" charset="-122"/>
                <a:ea typeface="黑体" panose="02010609060101010101" pitchFamily="2" charset="-122"/>
              </a:rPr>
              <a:t>分析设计要求，列出真值表</a:t>
            </a:r>
            <a:endParaRPr lang="zh-CN" altLang="en-US" sz="2400" b="1" dirty="0">
              <a:solidFill>
                <a:srgbClr val="0033CC"/>
              </a:solidFill>
              <a:latin typeface="黑体" panose="02010609060101010101" pitchFamily="2" charset="-122"/>
              <a:ea typeface="黑体" panose="02010609060101010101" pitchFamily="2" charset="-122"/>
            </a:endParaRPr>
          </a:p>
        </p:txBody>
      </p:sp>
      <p:sp>
        <p:nvSpPr>
          <p:cNvPr id="280585" name="Rectangle 9"/>
          <p:cNvSpPr/>
          <p:nvPr/>
        </p:nvSpPr>
        <p:spPr>
          <a:xfrm>
            <a:off x="1282700" y="2725420"/>
            <a:ext cx="4810125" cy="1568450"/>
          </a:xfrm>
          <a:prstGeom prst="rect">
            <a:avLst/>
          </a:prstGeom>
          <a:noFill/>
          <a:ln w="9525">
            <a:noFill/>
          </a:ln>
        </p:spPr>
        <p:txBody>
          <a:bodyPr anchor="t">
            <a:spAutoFit/>
          </a:bodyPr>
          <a:p>
            <a:r>
              <a:rPr lang="zh-CN" altLang="en-US" sz="2400" b="1" dirty="0">
                <a:solidFill>
                  <a:srgbClr val="0033CC"/>
                </a:solidFill>
                <a:latin typeface="黑体" panose="02010609060101010101" pitchFamily="2" charset="-122"/>
                <a:ea typeface="黑体" panose="02010609060101010101" pitchFamily="2" charset="-122"/>
              </a:rPr>
              <a:t> </a:t>
            </a:r>
            <a:r>
              <a:rPr lang="en-US" altLang="zh-CN" sz="2400" b="1" i="1" dirty="0">
                <a:solidFill>
                  <a:srgbClr val="0033CC"/>
                </a:solidFill>
                <a:latin typeface="Times New Roman" panose="02020603050405020304" pitchFamily="18" charset="0"/>
                <a:ea typeface="黑体" panose="02010609060101010101" pitchFamily="2" charset="-122"/>
              </a:rPr>
              <a:t>A</a:t>
            </a:r>
            <a:r>
              <a:rPr lang="zh-CN" altLang="en-US" sz="2400" b="1" dirty="0">
                <a:solidFill>
                  <a:srgbClr val="0033CC"/>
                </a:solidFill>
                <a:latin typeface="Times New Roman" panose="02020603050405020304" pitchFamily="18" charset="0"/>
                <a:ea typeface="黑体" panose="02010609060101010101" pitchFamily="2" charset="-122"/>
              </a:rPr>
              <a:t>、</a:t>
            </a:r>
            <a:r>
              <a:rPr lang="en-US" altLang="zh-CN" sz="2400" b="1" i="1" dirty="0">
                <a:solidFill>
                  <a:srgbClr val="0033CC"/>
                </a:solidFill>
                <a:latin typeface="Times New Roman" panose="02020603050405020304" pitchFamily="18" charset="0"/>
                <a:ea typeface="黑体" panose="02010609060101010101" pitchFamily="2" charset="-122"/>
              </a:rPr>
              <a:t>B</a:t>
            </a:r>
            <a:r>
              <a:rPr lang="zh-CN" altLang="en-US" sz="2400" b="1" dirty="0">
                <a:solidFill>
                  <a:srgbClr val="0033CC"/>
                </a:solidFill>
                <a:latin typeface="Times New Roman" panose="02020603050405020304" pitchFamily="18" charset="0"/>
                <a:ea typeface="黑体" panose="02010609060101010101" pitchFamily="2" charset="-122"/>
              </a:rPr>
              <a:t>、</a:t>
            </a:r>
            <a:r>
              <a:rPr lang="en-US" altLang="zh-CN" sz="2400" b="1" i="1" dirty="0">
                <a:solidFill>
                  <a:srgbClr val="0033CC"/>
                </a:solidFill>
                <a:latin typeface="Times New Roman" panose="02020603050405020304" pitchFamily="18" charset="0"/>
                <a:ea typeface="黑体" panose="02010609060101010101" pitchFamily="2" charset="-122"/>
              </a:rPr>
              <a:t>C</a:t>
            </a:r>
            <a:r>
              <a:rPr lang="en-US" altLang="zh-CN" sz="2400" b="1" dirty="0">
                <a:solidFill>
                  <a:srgbClr val="0033CC"/>
                </a:solidFill>
                <a:latin typeface="Times New Roman" panose="02020603050405020304" pitchFamily="18" charset="0"/>
                <a:ea typeface="黑体" panose="02010609060101010101" pitchFamily="2" charset="-122"/>
              </a:rPr>
              <a:t> </a:t>
            </a:r>
            <a:r>
              <a:rPr lang="zh-CN" altLang="en-US" sz="2400" b="1" dirty="0">
                <a:solidFill>
                  <a:schemeClr val="tx2"/>
                </a:solidFill>
                <a:latin typeface="Times New Roman" panose="02020603050405020304" pitchFamily="18" charset="0"/>
                <a:ea typeface="黑体" panose="02010609060101010101" pitchFamily="2" charset="-122"/>
              </a:rPr>
              <a:t>同意提案时取值为 </a:t>
            </a:r>
            <a:r>
              <a:rPr lang="en-US" altLang="zh-CN" sz="2400" b="1" dirty="0">
                <a:solidFill>
                  <a:srgbClr val="0000FF"/>
                </a:solidFill>
                <a:latin typeface="Times New Roman" panose="02020603050405020304" pitchFamily="18" charset="0"/>
                <a:ea typeface="黑体" panose="02010609060101010101" pitchFamily="2" charset="-122"/>
              </a:rPr>
              <a:t>1</a:t>
            </a:r>
            <a:r>
              <a:rPr lang="zh-CN" altLang="en-US" sz="2400" b="1" dirty="0">
                <a:solidFill>
                  <a:schemeClr val="tx2"/>
                </a:solidFill>
                <a:latin typeface="Times New Roman" panose="02020603050405020304" pitchFamily="18" charset="0"/>
                <a:ea typeface="黑体" panose="02010609060101010101" pitchFamily="2" charset="-122"/>
              </a:rPr>
              <a:t>，不同意时为 </a:t>
            </a:r>
            <a:r>
              <a:rPr lang="en-US" altLang="zh-CN" sz="2400" b="1" dirty="0">
                <a:solidFill>
                  <a:srgbClr val="0000FF"/>
                </a:solidFill>
                <a:latin typeface="Times New Roman" panose="02020603050405020304" pitchFamily="18" charset="0"/>
                <a:ea typeface="黑体" panose="02010609060101010101" pitchFamily="2" charset="-122"/>
              </a:rPr>
              <a:t>0</a:t>
            </a:r>
            <a:r>
              <a:rPr lang="zh-CN" altLang="en-US" sz="2400" b="1" dirty="0">
                <a:solidFill>
                  <a:schemeClr val="tx2"/>
                </a:solidFill>
                <a:latin typeface="Times New Roman" panose="02020603050405020304" pitchFamily="18" charset="0"/>
                <a:ea typeface="黑体" panose="02010609060101010101" pitchFamily="2" charset="-122"/>
              </a:rPr>
              <a:t>；</a:t>
            </a:r>
            <a:endParaRPr lang="zh-CN" altLang="en-US" sz="2400" b="1" dirty="0">
              <a:solidFill>
                <a:schemeClr val="tx2"/>
              </a:solidFill>
              <a:latin typeface="Times New Roman" panose="02020603050405020304" pitchFamily="18" charset="0"/>
              <a:ea typeface="黑体" panose="02010609060101010101" pitchFamily="2" charset="-122"/>
            </a:endParaRPr>
          </a:p>
          <a:p>
            <a:r>
              <a:rPr lang="en-US" altLang="zh-CN" sz="2400" b="1" i="1" dirty="0">
                <a:solidFill>
                  <a:srgbClr val="0033CC"/>
                </a:solidFill>
                <a:latin typeface="Times New Roman" panose="02020603050405020304" pitchFamily="18" charset="0"/>
                <a:ea typeface="黑体" panose="02010609060101010101" pitchFamily="2" charset="-122"/>
              </a:rPr>
              <a:t>Y </a:t>
            </a:r>
            <a:r>
              <a:rPr lang="zh-CN" altLang="en-US" sz="2400" b="1" dirty="0">
                <a:solidFill>
                  <a:schemeClr val="tx2"/>
                </a:solidFill>
                <a:latin typeface="Times New Roman" panose="02020603050405020304" pitchFamily="18" charset="0"/>
                <a:ea typeface="黑体" panose="02010609060101010101" pitchFamily="2" charset="-122"/>
              </a:rPr>
              <a:t>表示表决结果，提案通过则取值为 </a:t>
            </a:r>
            <a:r>
              <a:rPr lang="en-US" altLang="zh-CN" sz="2400" b="1" dirty="0">
                <a:solidFill>
                  <a:srgbClr val="0000FF"/>
                </a:solidFill>
                <a:latin typeface="Times New Roman" panose="02020603050405020304" pitchFamily="18" charset="0"/>
                <a:ea typeface="黑体" panose="02010609060101010101" pitchFamily="2" charset="-122"/>
              </a:rPr>
              <a:t>1</a:t>
            </a:r>
            <a:r>
              <a:rPr lang="zh-CN" altLang="en-US" sz="2400" b="1" dirty="0">
                <a:solidFill>
                  <a:schemeClr val="tx2"/>
                </a:solidFill>
                <a:latin typeface="Times New Roman" panose="02020603050405020304" pitchFamily="18" charset="0"/>
                <a:ea typeface="黑体" panose="02010609060101010101" pitchFamily="2" charset="-122"/>
              </a:rPr>
              <a:t>，否则为 </a:t>
            </a:r>
            <a:r>
              <a:rPr lang="en-US" altLang="zh-CN" sz="2400" b="1" dirty="0">
                <a:solidFill>
                  <a:srgbClr val="0000FF"/>
                </a:solidFill>
                <a:latin typeface="Times New Roman" panose="02020603050405020304" pitchFamily="18" charset="0"/>
                <a:ea typeface="黑体" panose="02010609060101010101" pitchFamily="2" charset="-122"/>
              </a:rPr>
              <a:t>0</a:t>
            </a:r>
            <a:r>
              <a:rPr lang="zh-CN" altLang="en-US" sz="2400" b="1" dirty="0">
                <a:solidFill>
                  <a:schemeClr val="tx2"/>
                </a:solidFill>
                <a:latin typeface="Times New Roman" panose="02020603050405020304" pitchFamily="18" charset="0"/>
                <a:ea typeface="黑体" panose="02010609060101010101" pitchFamily="2" charset="-122"/>
              </a:rPr>
              <a:t>。</a:t>
            </a:r>
            <a:endParaRPr lang="zh-CN" altLang="en-US" sz="2400" b="1" dirty="0">
              <a:solidFill>
                <a:schemeClr val="tx2"/>
              </a:solidFill>
              <a:latin typeface="Times New Roman" panose="02020603050405020304" pitchFamily="18" charset="0"/>
              <a:ea typeface="黑体" panose="02010609060101010101" pitchFamily="2" charset="-122"/>
            </a:endParaRPr>
          </a:p>
        </p:txBody>
      </p:sp>
      <p:grpSp>
        <p:nvGrpSpPr>
          <p:cNvPr id="3" name="Group 13"/>
          <p:cNvGrpSpPr/>
          <p:nvPr/>
        </p:nvGrpSpPr>
        <p:grpSpPr>
          <a:xfrm>
            <a:off x="6400800" y="2272983"/>
            <a:ext cx="2203450" cy="4033837"/>
            <a:chOff x="2120" y="1304"/>
            <a:chExt cx="1400" cy="2568"/>
          </a:xfrm>
        </p:grpSpPr>
        <p:sp>
          <p:nvSpPr>
            <p:cNvPr id="13325" name="Rectangle 14"/>
            <p:cNvSpPr/>
            <p:nvPr/>
          </p:nvSpPr>
          <p:spPr>
            <a:xfrm>
              <a:off x="2768" y="3616"/>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26" name="Rectangle 15"/>
            <p:cNvSpPr/>
            <p:nvPr/>
          </p:nvSpPr>
          <p:spPr>
            <a:xfrm>
              <a:off x="2444" y="3616"/>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27" name="Rectangle 16"/>
            <p:cNvSpPr/>
            <p:nvPr/>
          </p:nvSpPr>
          <p:spPr>
            <a:xfrm>
              <a:off x="2120" y="3616"/>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28" name="Rectangle 17"/>
            <p:cNvSpPr/>
            <p:nvPr/>
          </p:nvSpPr>
          <p:spPr>
            <a:xfrm>
              <a:off x="2768" y="3360"/>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29" name="Rectangle 18"/>
            <p:cNvSpPr/>
            <p:nvPr/>
          </p:nvSpPr>
          <p:spPr>
            <a:xfrm>
              <a:off x="2444" y="3360"/>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30" name="Rectangle 19"/>
            <p:cNvSpPr/>
            <p:nvPr/>
          </p:nvSpPr>
          <p:spPr>
            <a:xfrm>
              <a:off x="2120" y="3360"/>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31" name="Rectangle 20"/>
            <p:cNvSpPr/>
            <p:nvPr/>
          </p:nvSpPr>
          <p:spPr>
            <a:xfrm>
              <a:off x="2768" y="3104"/>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32" name="Rectangle 21"/>
            <p:cNvSpPr/>
            <p:nvPr/>
          </p:nvSpPr>
          <p:spPr>
            <a:xfrm>
              <a:off x="2444" y="3104"/>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33" name="Rectangle 22"/>
            <p:cNvSpPr/>
            <p:nvPr/>
          </p:nvSpPr>
          <p:spPr>
            <a:xfrm>
              <a:off x="2120" y="3104"/>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34" name="Rectangle 23"/>
            <p:cNvSpPr/>
            <p:nvPr/>
          </p:nvSpPr>
          <p:spPr>
            <a:xfrm>
              <a:off x="2768" y="2848"/>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35" name="Rectangle 24"/>
            <p:cNvSpPr/>
            <p:nvPr/>
          </p:nvSpPr>
          <p:spPr>
            <a:xfrm>
              <a:off x="2444" y="2848"/>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36" name="Rectangle 25"/>
            <p:cNvSpPr/>
            <p:nvPr/>
          </p:nvSpPr>
          <p:spPr>
            <a:xfrm>
              <a:off x="2120" y="2848"/>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37" name="Rectangle 26"/>
            <p:cNvSpPr/>
            <p:nvPr/>
          </p:nvSpPr>
          <p:spPr>
            <a:xfrm>
              <a:off x="2768" y="2592"/>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38" name="Rectangle 27"/>
            <p:cNvSpPr/>
            <p:nvPr/>
          </p:nvSpPr>
          <p:spPr>
            <a:xfrm>
              <a:off x="2444" y="2592"/>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39" name="Rectangle 28"/>
            <p:cNvSpPr/>
            <p:nvPr/>
          </p:nvSpPr>
          <p:spPr>
            <a:xfrm>
              <a:off x="2120" y="2592"/>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40" name="Rectangle 29"/>
            <p:cNvSpPr/>
            <p:nvPr/>
          </p:nvSpPr>
          <p:spPr>
            <a:xfrm>
              <a:off x="2768" y="2336"/>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41" name="Rectangle 30"/>
            <p:cNvSpPr/>
            <p:nvPr/>
          </p:nvSpPr>
          <p:spPr>
            <a:xfrm>
              <a:off x="2444" y="2336"/>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42" name="Rectangle 31"/>
            <p:cNvSpPr/>
            <p:nvPr/>
          </p:nvSpPr>
          <p:spPr>
            <a:xfrm>
              <a:off x="2120" y="2336"/>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43" name="Rectangle 32"/>
            <p:cNvSpPr/>
            <p:nvPr/>
          </p:nvSpPr>
          <p:spPr>
            <a:xfrm>
              <a:off x="2768" y="2080"/>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44" name="Rectangle 33"/>
            <p:cNvSpPr/>
            <p:nvPr/>
          </p:nvSpPr>
          <p:spPr>
            <a:xfrm>
              <a:off x="2444" y="2080"/>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45" name="Rectangle 34"/>
            <p:cNvSpPr/>
            <p:nvPr/>
          </p:nvSpPr>
          <p:spPr>
            <a:xfrm>
              <a:off x="2120" y="2080"/>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46" name="Rectangle 35"/>
            <p:cNvSpPr/>
            <p:nvPr/>
          </p:nvSpPr>
          <p:spPr>
            <a:xfrm>
              <a:off x="2768" y="1824"/>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47" name="Rectangle 36"/>
            <p:cNvSpPr/>
            <p:nvPr/>
          </p:nvSpPr>
          <p:spPr>
            <a:xfrm>
              <a:off x="2444" y="1824"/>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48" name="Rectangle 37"/>
            <p:cNvSpPr/>
            <p:nvPr/>
          </p:nvSpPr>
          <p:spPr>
            <a:xfrm>
              <a:off x="2120" y="1824"/>
              <a:ext cx="324"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sp>
          <p:nvSpPr>
            <p:cNvPr id="13349" name="Rectangle 38"/>
            <p:cNvSpPr/>
            <p:nvPr/>
          </p:nvSpPr>
          <p:spPr>
            <a:xfrm>
              <a:off x="3092" y="1568"/>
              <a:ext cx="428" cy="256"/>
            </a:xfrm>
            <a:prstGeom prst="rect">
              <a:avLst/>
            </a:prstGeom>
            <a:noFill/>
            <a:ln w="9525">
              <a:noFill/>
            </a:ln>
          </p:spPr>
          <p:txBody>
            <a:bodyPr lIns="0" tIns="0" rIns="0" bIns="0" anchor="t"/>
            <a:p>
              <a:pPr algn="ctr"/>
              <a:r>
                <a:rPr lang="en-US" altLang="zh-CN" sz="2400" b="1" i="1" dirty="0">
                  <a:latin typeface="Times New Roman" panose="02020603050405020304" pitchFamily="18" charset="0"/>
                </a:rPr>
                <a:t>Y</a:t>
              </a:r>
              <a:endParaRPr lang="en-US" altLang="zh-CN" sz="2400" b="1" i="1" dirty="0">
                <a:latin typeface="Times New Roman" panose="02020603050405020304" pitchFamily="18" charset="0"/>
              </a:endParaRPr>
            </a:p>
          </p:txBody>
        </p:sp>
        <p:sp>
          <p:nvSpPr>
            <p:cNvPr id="13350" name="Rectangle 39"/>
            <p:cNvSpPr/>
            <p:nvPr/>
          </p:nvSpPr>
          <p:spPr>
            <a:xfrm>
              <a:off x="2768" y="1568"/>
              <a:ext cx="324" cy="256"/>
            </a:xfrm>
            <a:prstGeom prst="rect">
              <a:avLst/>
            </a:prstGeom>
            <a:noFill/>
            <a:ln w="9525">
              <a:noFill/>
            </a:ln>
          </p:spPr>
          <p:txBody>
            <a:bodyPr lIns="0" tIns="0" rIns="0" bIns="0" anchor="t"/>
            <a:p>
              <a:pPr algn="ctr"/>
              <a:r>
                <a:rPr lang="en-US" altLang="zh-CN" sz="2400" b="1" i="1" dirty="0">
                  <a:latin typeface="Times New Roman" panose="02020603050405020304" pitchFamily="18" charset="0"/>
                </a:rPr>
                <a:t>C</a:t>
              </a:r>
              <a:endParaRPr lang="en-US" altLang="zh-CN" sz="2400" b="1" i="1" dirty="0">
                <a:latin typeface="Times New Roman" panose="02020603050405020304" pitchFamily="18" charset="0"/>
              </a:endParaRPr>
            </a:p>
          </p:txBody>
        </p:sp>
        <p:sp>
          <p:nvSpPr>
            <p:cNvPr id="13351" name="Rectangle 40"/>
            <p:cNvSpPr/>
            <p:nvPr/>
          </p:nvSpPr>
          <p:spPr>
            <a:xfrm>
              <a:off x="2444" y="1568"/>
              <a:ext cx="324" cy="256"/>
            </a:xfrm>
            <a:prstGeom prst="rect">
              <a:avLst/>
            </a:prstGeom>
            <a:noFill/>
            <a:ln w="9525">
              <a:noFill/>
            </a:ln>
          </p:spPr>
          <p:txBody>
            <a:bodyPr lIns="0" tIns="0" rIns="0" bIns="0" anchor="t"/>
            <a:p>
              <a:pPr algn="ctr"/>
              <a:r>
                <a:rPr lang="en-US" altLang="zh-CN" sz="2400" b="1" i="1" dirty="0">
                  <a:latin typeface="Times New Roman" panose="02020603050405020304" pitchFamily="18" charset="0"/>
                </a:rPr>
                <a:t>B</a:t>
              </a:r>
              <a:endParaRPr lang="en-US" altLang="zh-CN" sz="2400" b="1" i="1" dirty="0">
                <a:latin typeface="Times New Roman" panose="02020603050405020304" pitchFamily="18" charset="0"/>
              </a:endParaRPr>
            </a:p>
          </p:txBody>
        </p:sp>
        <p:sp>
          <p:nvSpPr>
            <p:cNvPr id="13352" name="Rectangle 41"/>
            <p:cNvSpPr/>
            <p:nvPr/>
          </p:nvSpPr>
          <p:spPr>
            <a:xfrm>
              <a:off x="2120" y="1568"/>
              <a:ext cx="324" cy="256"/>
            </a:xfrm>
            <a:prstGeom prst="rect">
              <a:avLst/>
            </a:prstGeom>
            <a:noFill/>
            <a:ln w="9525">
              <a:noFill/>
            </a:ln>
          </p:spPr>
          <p:txBody>
            <a:bodyPr lIns="0" tIns="0" rIns="0" bIns="0" anchor="t"/>
            <a:p>
              <a:pPr algn="ctr"/>
              <a:r>
                <a:rPr lang="en-US" altLang="zh-CN" sz="2400" b="1" i="1" dirty="0">
                  <a:latin typeface="Times New Roman" panose="02020603050405020304" pitchFamily="18" charset="0"/>
                </a:rPr>
                <a:t>A</a:t>
              </a:r>
              <a:endParaRPr lang="en-US" altLang="zh-CN" sz="2400" b="1" i="1" dirty="0">
                <a:latin typeface="Times New Roman" panose="02020603050405020304" pitchFamily="18" charset="0"/>
              </a:endParaRPr>
            </a:p>
          </p:txBody>
        </p:sp>
        <p:sp>
          <p:nvSpPr>
            <p:cNvPr id="13353" name="Rectangle 42"/>
            <p:cNvSpPr/>
            <p:nvPr/>
          </p:nvSpPr>
          <p:spPr>
            <a:xfrm>
              <a:off x="3092" y="1304"/>
              <a:ext cx="428" cy="264"/>
            </a:xfrm>
            <a:prstGeom prst="rect">
              <a:avLst/>
            </a:prstGeom>
            <a:noFill/>
            <a:ln w="9525">
              <a:noFill/>
            </a:ln>
          </p:spPr>
          <p:txBody>
            <a:bodyPr lIns="0" tIns="0" rIns="0" bIns="0" anchor="t"/>
            <a:p>
              <a:pPr algn="ctr"/>
              <a:r>
                <a:rPr lang="zh-CN" altLang="en-US" sz="2400" b="1" dirty="0">
                  <a:latin typeface="Times New Roman" panose="02020603050405020304" pitchFamily="18" charset="0"/>
                  <a:ea typeface="黑体" panose="02010609060101010101" pitchFamily="2" charset="-122"/>
                </a:rPr>
                <a:t>输出</a:t>
              </a:r>
              <a:endParaRPr lang="zh-CN" altLang="en-US" sz="2400" b="1" dirty="0">
                <a:latin typeface="Times New Roman" panose="02020603050405020304" pitchFamily="18" charset="0"/>
                <a:ea typeface="黑体" panose="02010609060101010101" pitchFamily="2" charset="-122"/>
              </a:endParaRPr>
            </a:p>
          </p:txBody>
        </p:sp>
        <p:sp>
          <p:nvSpPr>
            <p:cNvPr id="13354" name="Rectangle 43"/>
            <p:cNvSpPr/>
            <p:nvPr/>
          </p:nvSpPr>
          <p:spPr>
            <a:xfrm>
              <a:off x="2120" y="1304"/>
              <a:ext cx="972" cy="264"/>
            </a:xfrm>
            <a:prstGeom prst="rect">
              <a:avLst/>
            </a:prstGeom>
            <a:noFill/>
            <a:ln w="9525">
              <a:noFill/>
            </a:ln>
          </p:spPr>
          <p:txBody>
            <a:bodyPr lIns="0" tIns="0" rIns="0" bIns="0" anchor="t"/>
            <a:p>
              <a:pPr algn="ctr"/>
              <a:r>
                <a:rPr lang="zh-CN" altLang="en-US" sz="2400" b="1" dirty="0">
                  <a:latin typeface="黑体" panose="02010609060101010101" pitchFamily="2" charset="-122"/>
                  <a:ea typeface="黑体" panose="02010609060101010101" pitchFamily="2" charset="-122"/>
                </a:rPr>
                <a:t>输    入</a:t>
              </a:r>
              <a:endParaRPr lang="zh-CN" altLang="en-US" sz="2400" b="1" dirty="0">
                <a:latin typeface="黑体" panose="02010609060101010101" pitchFamily="2" charset="-122"/>
                <a:ea typeface="黑体" panose="02010609060101010101" pitchFamily="2" charset="-122"/>
              </a:endParaRPr>
            </a:p>
          </p:txBody>
        </p:sp>
        <p:sp>
          <p:nvSpPr>
            <p:cNvPr id="13355" name="Line 44"/>
            <p:cNvSpPr/>
            <p:nvPr/>
          </p:nvSpPr>
          <p:spPr>
            <a:xfrm>
              <a:off x="2120" y="1304"/>
              <a:ext cx="1400" cy="0"/>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56" name="Line 45"/>
            <p:cNvSpPr/>
            <p:nvPr/>
          </p:nvSpPr>
          <p:spPr>
            <a:xfrm>
              <a:off x="2120" y="1568"/>
              <a:ext cx="1400" cy="0"/>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57" name="Line 46"/>
            <p:cNvSpPr/>
            <p:nvPr/>
          </p:nvSpPr>
          <p:spPr>
            <a:xfrm>
              <a:off x="2120" y="1824"/>
              <a:ext cx="1400" cy="0"/>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58" name="Line 47"/>
            <p:cNvSpPr/>
            <p:nvPr/>
          </p:nvSpPr>
          <p:spPr>
            <a:xfrm>
              <a:off x="2120" y="3872"/>
              <a:ext cx="1400" cy="0"/>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59" name="Line 48"/>
            <p:cNvSpPr/>
            <p:nvPr/>
          </p:nvSpPr>
          <p:spPr>
            <a:xfrm>
              <a:off x="2120" y="1304"/>
              <a:ext cx="0" cy="2568"/>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60" name="Line 49"/>
            <p:cNvSpPr/>
            <p:nvPr/>
          </p:nvSpPr>
          <p:spPr>
            <a:xfrm>
              <a:off x="3092" y="1304"/>
              <a:ext cx="0" cy="2568"/>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61" name="Line 50"/>
            <p:cNvSpPr/>
            <p:nvPr/>
          </p:nvSpPr>
          <p:spPr>
            <a:xfrm>
              <a:off x="3520" y="1304"/>
              <a:ext cx="0" cy="2568"/>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grpSp>
      <p:grpSp>
        <p:nvGrpSpPr>
          <p:cNvPr id="4" name="Group 51"/>
          <p:cNvGrpSpPr/>
          <p:nvPr/>
        </p:nvGrpSpPr>
        <p:grpSpPr>
          <a:xfrm>
            <a:off x="6400800" y="3098483"/>
            <a:ext cx="515938" cy="1625600"/>
            <a:chOff x="2120" y="1824"/>
            <a:chExt cx="324" cy="1024"/>
          </a:xfrm>
        </p:grpSpPr>
        <p:sp>
          <p:nvSpPr>
            <p:cNvPr id="13363" name="Rectangle 52"/>
            <p:cNvSpPr/>
            <p:nvPr/>
          </p:nvSpPr>
          <p:spPr>
            <a:xfrm>
              <a:off x="2120" y="2592"/>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3364" name="Rectangle 53"/>
            <p:cNvSpPr/>
            <p:nvPr/>
          </p:nvSpPr>
          <p:spPr>
            <a:xfrm>
              <a:off x="2120" y="2336"/>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3365" name="Rectangle 54"/>
            <p:cNvSpPr/>
            <p:nvPr/>
          </p:nvSpPr>
          <p:spPr>
            <a:xfrm>
              <a:off x="2120" y="2080"/>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3366" name="Rectangle 55"/>
            <p:cNvSpPr/>
            <p:nvPr/>
          </p:nvSpPr>
          <p:spPr>
            <a:xfrm>
              <a:off x="2120" y="1824"/>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grpSp>
      <p:grpSp>
        <p:nvGrpSpPr>
          <p:cNvPr id="5" name="Group 56"/>
          <p:cNvGrpSpPr/>
          <p:nvPr/>
        </p:nvGrpSpPr>
        <p:grpSpPr>
          <a:xfrm>
            <a:off x="7945438" y="3098483"/>
            <a:ext cx="676275" cy="1625600"/>
            <a:chOff x="3092" y="1824"/>
            <a:chExt cx="428" cy="1024"/>
          </a:xfrm>
        </p:grpSpPr>
        <p:sp>
          <p:nvSpPr>
            <p:cNvPr id="13368" name="Rectangle 57"/>
            <p:cNvSpPr/>
            <p:nvPr/>
          </p:nvSpPr>
          <p:spPr>
            <a:xfrm>
              <a:off x="3092" y="2592"/>
              <a:ext cx="428"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3369" name="Rectangle 58"/>
            <p:cNvSpPr/>
            <p:nvPr/>
          </p:nvSpPr>
          <p:spPr>
            <a:xfrm>
              <a:off x="3092" y="2336"/>
              <a:ext cx="428"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3370" name="Rectangle 59"/>
            <p:cNvSpPr/>
            <p:nvPr/>
          </p:nvSpPr>
          <p:spPr>
            <a:xfrm>
              <a:off x="3092" y="2080"/>
              <a:ext cx="428"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3371" name="Rectangle 60"/>
            <p:cNvSpPr/>
            <p:nvPr/>
          </p:nvSpPr>
          <p:spPr>
            <a:xfrm>
              <a:off x="3092" y="1824"/>
              <a:ext cx="428"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grpSp>
      <p:grpSp>
        <p:nvGrpSpPr>
          <p:cNvPr id="6" name="Group 61"/>
          <p:cNvGrpSpPr/>
          <p:nvPr/>
        </p:nvGrpSpPr>
        <p:grpSpPr>
          <a:xfrm>
            <a:off x="6400800" y="5116195"/>
            <a:ext cx="1544638" cy="1219200"/>
            <a:chOff x="2120" y="3104"/>
            <a:chExt cx="972" cy="768"/>
          </a:xfrm>
        </p:grpSpPr>
        <p:sp>
          <p:nvSpPr>
            <p:cNvPr id="13373" name="Rectangle 62"/>
            <p:cNvSpPr/>
            <p:nvPr/>
          </p:nvSpPr>
          <p:spPr>
            <a:xfrm>
              <a:off x="2120" y="3616"/>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3374" name="Rectangle 63"/>
            <p:cNvSpPr/>
            <p:nvPr/>
          </p:nvSpPr>
          <p:spPr>
            <a:xfrm>
              <a:off x="2120" y="3360"/>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3375" name="Rectangle 64"/>
            <p:cNvSpPr/>
            <p:nvPr/>
          </p:nvSpPr>
          <p:spPr>
            <a:xfrm>
              <a:off x="2120" y="3104"/>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3376" name="Rectangle 65"/>
            <p:cNvSpPr/>
            <p:nvPr/>
          </p:nvSpPr>
          <p:spPr>
            <a:xfrm>
              <a:off x="2444" y="3616"/>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3377" name="Rectangle 66"/>
            <p:cNvSpPr/>
            <p:nvPr/>
          </p:nvSpPr>
          <p:spPr>
            <a:xfrm>
              <a:off x="2444" y="3360"/>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3378" name="Rectangle 67"/>
            <p:cNvSpPr/>
            <p:nvPr/>
          </p:nvSpPr>
          <p:spPr>
            <a:xfrm>
              <a:off x="2768" y="3616"/>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3379" name="Rectangle 68"/>
            <p:cNvSpPr/>
            <p:nvPr/>
          </p:nvSpPr>
          <p:spPr>
            <a:xfrm>
              <a:off x="2768" y="3104"/>
              <a:ext cx="324" cy="256"/>
            </a:xfrm>
            <a:prstGeom prst="rect">
              <a:avLst/>
            </a:prstGeom>
            <a:noFill/>
            <a:ln w="9525">
              <a:noFill/>
            </a:ln>
          </p:spPr>
          <p:txBody>
            <a:bodyPr lIns="0" tIns="0" rIns="0" bIns="0"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grpSp>
      <p:grpSp>
        <p:nvGrpSpPr>
          <p:cNvPr id="7" name="Group 69"/>
          <p:cNvGrpSpPr/>
          <p:nvPr/>
        </p:nvGrpSpPr>
        <p:grpSpPr>
          <a:xfrm>
            <a:off x="7945438" y="4724083"/>
            <a:ext cx="676275" cy="1625600"/>
            <a:chOff x="3092" y="2848"/>
            <a:chExt cx="428" cy="1024"/>
          </a:xfrm>
        </p:grpSpPr>
        <p:sp>
          <p:nvSpPr>
            <p:cNvPr id="13381" name="Rectangle 70"/>
            <p:cNvSpPr/>
            <p:nvPr/>
          </p:nvSpPr>
          <p:spPr>
            <a:xfrm>
              <a:off x="3092" y="3616"/>
              <a:ext cx="428"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82" name="Rectangle 71"/>
            <p:cNvSpPr/>
            <p:nvPr/>
          </p:nvSpPr>
          <p:spPr>
            <a:xfrm>
              <a:off x="3092" y="3360"/>
              <a:ext cx="428"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83" name="Rectangle 72"/>
            <p:cNvSpPr/>
            <p:nvPr/>
          </p:nvSpPr>
          <p:spPr>
            <a:xfrm>
              <a:off x="3092" y="3104"/>
              <a:ext cx="428"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1</a:t>
              </a:r>
              <a:endParaRPr lang="en-US" altLang="zh-CN" sz="2400" b="1" dirty="0">
                <a:latin typeface="Times New Roman" panose="02020603050405020304" pitchFamily="18" charset="0"/>
              </a:endParaRPr>
            </a:p>
          </p:txBody>
        </p:sp>
        <p:sp>
          <p:nvSpPr>
            <p:cNvPr id="13384" name="Rectangle 73"/>
            <p:cNvSpPr/>
            <p:nvPr/>
          </p:nvSpPr>
          <p:spPr>
            <a:xfrm>
              <a:off x="3092" y="2848"/>
              <a:ext cx="428" cy="256"/>
            </a:xfrm>
            <a:prstGeom prst="rect">
              <a:avLst/>
            </a:prstGeom>
            <a:noFill/>
            <a:ln w="9525">
              <a:noFill/>
            </a:ln>
          </p:spPr>
          <p:txBody>
            <a:bodyPr lIns="0" tIns="0" rIns="0" bIns="0" anchor="t"/>
            <a:p>
              <a:pPr algn="ctr"/>
              <a:r>
                <a:rPr lang="en-US" altLang="zh-CN" sz="2400" b="1" dirty="0">
                  <a:latin typeface="Times New Roman" panose="02020603050405020304" pitchFamily="18" charset="0"/>
                </a:rPr>
                <a:t>0</a:t>
              </a:r>
              <a:endParaRPr lang="en-US" altLang="zh-CN" sz="2400" b="1" dirty="0">
                <a:latin typeface="Times New Roman" panose="02020603050405020304" pitchFamily="18" charset="0"/>
              </a:endParaRPr>
            </a:p>
          </p:txBody>
        </p:sp>
      </p:grpSp>
      <p:sp>
        <p:nvSpPr>
          <p:cNvPr id="280650" name="Rectangle 74"/>
          <p:cNvSpPr/>
          <p:nvPr/>
        </p:nvSpPr>
        <p:spPr>
          <a:xfrm>
            <a:off x="1344613" y="4385945"/>
            <a:ext cx="2543175" cy="460375"/>
          </a:xfrm>
          <a:prstGeom prst="rect">
            <a:avLst/>
          </a:prstGeom>
          <a:noFill/>
          <a:ln w="9525">
            <a:noFill/>
          </a:ln>
        </p:spPr>
        <p:txBody>
          <a:bodyPr anchor="t">
            <a:spAutoFit/>
          </a:bodyPr>
          <a:p>
            <a:pPr marL="457200" indent="-457200"/>
            <a:r>
              <a:rPr lang="en-US" altLang="zh-CN" sz="2400" b="1" dirty="0">
                <a:solidFill>
                  <a:srgbClr val="0033CC"/>
                </a:solidFill>
                <a:latin typeface="黑体" panose="02010609060101010101" pitchFamily="2" charset="-122"/>
                <a:ea typeface="黑体" panose="02010609060101010101" pitchFamily="2" charset="-122"/>
              </a:rPr>
              <a:t>(2)</a:t>
            </a:r>
            <a:r>
              <a:rPr lang="zh-CN" altLang="en-US" sz="2400" b="1" dirty="0">
                <a:solidFill>
                  <a:srgbClr val="0033CC"/>
                </a:solidFill>
                <a:latin typeface="黑体" panose="02010609060101010101" pitchFamily="2" charset="-122"/>
                <a:ea typeface="黑体" panose="02010609060101010101" pitchFamily="2" charset="-122"/>
              </a:rPr>
              <a:t>化简输出函数</a:t>
            </a:r>
            <a:endParaRPr lang="zh-CN" altLang="en-US" sz="2400" b="1" dirty="0">
              <a:solidFill>
                <a:srgbClr val="0033CC"/>
              </a:solidFill>
              <a:latin typeface="黑体" panose="02010609060101010101" pitchFamily="2" charset="-122"/>
              <a:ea typeface="黑体" panose="02010609060101010101" pitchFamily="2" charset="-122"/>
            </a:endParaRPr>
          </a:p>
        </p:txBody>
      </p:sp>
      <p:sp>
        <p:nvSpPr>
          <p:cNvPr id="280651" name="Rectangle 75"/>
          <p:cNvSpPr/>
          <p:nvPr/>
        </p:nvSpPr>
        <p:spPr>
          <a:xfrm>
            <a:off x="3717925" y="5359083"/>
            <a:ext cx="1552575" cy="460375"/>
          </a:xfrm>
          <a:prstGeom prst="rect">
            <a:avLst/>
          </a:prstGeom>
          <a:noFill/>
          <a:ln w="9525">
            <a:noFill/>
          </a:ln>
        </p:spPr>
        <p:txBody>
          <a:bodyPr anchor="t">
            <a:spAutoFit/>
          </a:bodyPr>
          <a:p>
            <a:pPr marL="457200" indent="-457200"/>
            <a:r>
              <a:rPr lang="en-US" altLang="zh-CN" sz="2400" b="1" i="1" dirty="0">
                <a:solidFill>
                  <a:srgbClr val="0033CC"/>
                </a:solidFill>
                <a:latin typeface="Times New Roman" panose="02020603050405020304" pitchFamily="18" charset="0"/>
              </a:rPr>
              <a:t>Y</a:t>
            </a:r>
            <a:r>
              <a:rPr lang="en-US" altLang="zh-CN" sz="2400" b="1" dirty="0">
                <a:solidFill>
                  <a:srgbClr val="0033CC"/>
                </a:solidFill>
                <a:latin typeface="Times New Roman" panose="02020603050405020304" pitchFamily="18" charset="0"/>
              </a:rPr>
              <a:t>=</a:t>
            </a:r>
            <a:r>
              <a:rPr lang="en-US" altLang="zh-CN" sz="2400" b="1" i="1" dirty="0">
                <a:solidFill>
                  <a:srgbClr val="0033CC"/>
                </a:solidFill>
                <a:latin typeface="Times New Roman" panose="02020603050405020304" pitchFamily="18" charset="0"/>
              </a:rPr>
              <a:t>AC</a:t>
            </a:r>
            <a:r>
              <a:rPr lang="en-US" altLang="zh-CN" sz="2400" b="1" dirty="0">
                <a:solidFill>
                  <a:srgbClr val="0033CC"/>
                </a:solidFill>
                <a:latin typeface="Times New Roman" panose="02020603050405020304" pitchFamily="18" charset="0"/>
              </a:rPr>
              <a:t>+</a:t>
            </a:r>
            <a:r>
              <a:rPr lang="en-US" altLang="zh-CN" sz="2400" b="1" i="1" dirty="0">
                <a:solidFill>
                  <a:srgbClr val="0033CC"/>
                </a:solidFill>
                <a:latin typeface="Times New Roman" panose="02020603050405020304" pitchFamily="18" charset="0"/>
              </a:rPr>
              <a:t>AB</a:t>
            </a:r>
            <a:endParaRPr lang="en-US" altLang="zh-CN" sz="2400" b="1" i="1" dirty="0">
              <a:solidFill>
                <a:srgbClr val="0033CC"/>
              </a:solidFill>
              <a:latin typeface="Times New Roman" panose="02020603050405020304" pitchFamily="18" charset="0"/>
            </a:endParaRPr>
          </a:p>
        </p:txBody>
      </p:sp>
      <p:grpSp>
        <p:nvGrpSpPr>
          <p:cNvPr id="8" name="Group 76"/>
          <p:cNvGrpSpPr/>
          <p:nvPr/>
        </p:nvGrpSpPr>
        <p:grpSpPr>
          <a:xfrm>
            <a:off x="596900" y="4790758"/>
            <a:ext cx="3055938" cy="1890712"/>
            <a:chOff x="3517" y="1743"/>
            <a:chExt cx="1926" cy="1191"/>
          </a:xfrm>
        </p:grpSpPr>
        <p:grpSp>
          <p:nvGrpSpPr>
            <p:cNvPr id="13388" name="Group 77"/>
            <p:cNvGrpSpPr/>
            <p:nvPr/>
          </p:nvGrpSpPr>
          <p:grpSpPr>
            <a:xfrm>
              <a:off x="3986" y="2236"/>
              <a:ext cx="1451" cy="698"/>
              <a:chOff x="962" y="3460"/>
              <a:chExt cx="1787" cy="860"/>
            </a:xfrm>
          </p:grpSpPr>
          <p:sp>
            <p:nvSpPr>
              <p:cNvPr id="13389" name="Line 78"/>
              <p:cNvSpPr/>
              <p:nvPr/>
            </p:nvSpPr>
            <p:spPr>
              <a:xfrm>
                <a:off x="962" y="3460"/>
                <a:ext cx="1787" cy="0"/>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90" name="Line 79"/>
              <p:cNvSpPr/>
              <p:nvPr/>
            </p:nvSpPr>
            <p:spPr>
              <a:xfrm>
                <a:off x="962" y="3888"/>
                <a:ext cx="1787" cy="0"/>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91" name="Line 80"/>
              <p:cNvSpPr/>
              <p:nvPr/>
            </p:nvSpPr>
            <p:spPr>
              <a:xfrm>
                <a:off x="962" y="4320"/>
                <a:ext cx="1787" cy="0"/>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92" name="Line 81"/>
              <p:cNvSpPr/>
              <p:nvPr/>
            </p:nvSpPr>
            <p:spPr>
              <a:xfrm>
                <a:off x="962" y="3460"/>
                <a:ext cx="0" cy="860"/>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93" name="Line 82"/>
              <p:cNvSpPr/>
              <p:nvPr/>
            </p:nvSpPr>
            <p:spPr>
              <a:xfrm>
                <a:off x="1422" y="3460"/>
                <a:ext cx="0" cy="860"/>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94" name="Line 83"/>
              <p:cNvSpPr/>
              <p:nvPr/>
            </p:nvSpPr>
            <p:spPr>
              <a:xfrm>
                <a:off x="1845" y="3460"/>
                <a:ext cx="0" cy="860"/>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95" name="Line 84"/>
              <p:cNvSpPr/>
              <p:nvPr/>
            </p:nvSpPr>
            <p:spPr>
              <a:xfrm>
                <a:off x="2303" y="3460"/>
                <a:ext cx="0" cy="860"/>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96" name="Line 85"/>
              <p:cNvSpPr/>
              <p:nvPr/>
            </p:nvSpPr>
            <p:spPr>
              <a:xfrm>
                <a:off x="2749" y="3460"/>
                <a:ext cx="0" cy="860"/>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grpSp>
        <p:sp>
          <p:nvSpPr>
            <p:cNvPr id="13397" name="Line 86"/>
            <p:cNvSpPr/>
            <p:nvPr/>
          </p:nvSpPr>
          <p:spPr>
            <a:xfrm flipH="1" flipV="1">
              <a:off x="3599" y="1845"/>
              <a:ext cx="379" cy="379"/>
            </a:xfrm>
            <a:prstGeom prst="line">
              <a:avLst/>
            </a:prstGeom>
            <a:ln w="1905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398" name="Text Box 87"/>
            <p:cNvSpPr txBox="1"/>
            <p:nvPr/>
          </p:nvSpPr>
          <p:spPr>
            <a:xfrm>
              <a:off x="3517" y="1931"/>
              <a:ext cx="301" cy="288"/>
            </a:xfrm>
            <a:prstGeom prst="rect">
              <a:avLst/>
            </a:prstGeom>
            <a:noFill/>
            <a:ln w="9525">
              <a:noFill/>
            </a:ln>
          </p:spPr>
          <p:txBody>
            <a:bodyPr anchor="t">
              <a:spAutoFit/>
            </a:bodyPr>
            <a:p>
              <a:pPr>
                <a:spcBef>
                  <a:spcPct val="50000"/>
                </a:spcBef>
              </a:pPr>
              <a:r>
                <a:rPr lang="en-US" altLang="zh-CN" sz="2400" b="1" i="1" dirty="0">
                  <a:solidFill>
                    <a:srgbClr val="0033CC"/>
                  </a:solidFill>
                  <a:latin typeface="Times New Roman" panose="02020603050405020304" pitchFamily="18" charset="0"/>
                </a:rPr>
                <a:t>A</a:t>
              </a:r>
              <a:endParaRPr lang="en-US" altLang="zh-CN" sz="2400" b="1" baseline="-25000" dirty="0">
                <a:solidFill>
                  <a:srgbClr val="0033CC"/>
                </a:solidFill>
                <a:latin typeface="Times New Roman" panose="02020603050405020304" pitchFamily="18" charset="0"/>
              </a:endParaRPr>
            </a:p>
          </p:txBody>
        </p:sp>
        <p:sp>
          <p:nvSpPr>
            <p:cNvPr id="13399" name="Text Box 88"/>
            <p:cNvSpPr txBox="1"/>
            <p:nvPr/>
          </p:nvSpPr>
          <p:spPr>
            <a:xfrm>
              <a:off x="3701" y="1743"/>
              <a:ext cx="619" cy="288"/>
            </a:xfrm>
            <a:prstGeom prst="rect">
              <a:avLst/>
            </a:prstGeom>
            <a:noFill/>
            <a:ln w="9525">
              <a:noFill/>
            </a:ln>
          </p:spPr>
          <p:txBody>
            <a:bodyPr anchor="t">
              <a:spAutoFit/>
            </a:bodyPr>
            <a:p>
              <a:pPr>
                <a:spcBef>
                  <a:spcPct val="50000"/>
                </a:spcBef>
              </a:pPr>
              <a:r>
                <a:rPr lang="en-US" altLang="zh-CN" sz="2400" b="1" i="1" dirty="0">
                  <a:solidFill>
                    <a:srgbClr val="0033CC"/>
                  </a:solidFill>
                  <a:latin typeface="Times New Roman" panose="02020603050405020304" pitchFamily="18" charset="0"/>
                </a:rPr>
                <a:t>BC</a:t>
              </a:r>
              <a:endParaRPr lang="en-US" altLang="zh-CN" sz="2400" b="1" baseline="-25000" dirty="0">
                <a:solidFill>
                  <a:srgbClr val="0033CC"/>
                </a:solidFill>
                <a:latin typeface="Times New Roman" panose="02020603050405020304" pitchFamily="18" charset="0"/>
              </a:endParaRPr>
            </a:p>
          </p:txBody>
        </p:sp>
        <p:sp>
          <p:nvSpPr>
            <p:cNvPr id="13400" name="Text Box 89"/>
            <p:cNvSpPr txBox="1"/>
            <p:nvPr/>
          </p:nvSpPr>
          <p:spPr>
            <a:xfrm>
              <a:off x="3714" y="2245"/>
              <a:ext cx="229" cy="633"/>
            </a:xfrm>
            <a:prstGeom prst="rect">
              <a:avLst/>
            </a:prstGeom>
            <a:noFill/>
            <a:ln w="9525">
              <a:noFill/>
            </a:ln>
          </p:spPr>
          <p:txBody>
            <a:bodyPr anchor="t">
              <a:spAutoFit/>
            </a:bodyPr>
            <a:p>
              <a:pPr>
                <a:spcBef>
                  <a:spcPct val="50000"/>
                </a:spcBef>
              </a:pP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a:p>
              <a:pPr>
                <a:spcBef>
                  <a:spcPct val="50000"/>
                </a:spcBef>
              </a:pP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3401" name="Text Box 90"/>
            <p:cNvSpPr txBox="1"/>
            <p:nvPr/>
          </p:nvSpPr>
          <p:spPr>
            <a:xfrm>
              <a:off x="4033" y="1964"/>
              <a:ext cx="796" cy="288"/>
            </a:xfrm>
            <a:prstGeom prst="rect">
              <a:avLst/>
            </a:prstGeom>
            <a:noFill/>
            <a:ln w="9525">
              <a:noFill/>
            </a:ln>
          </p:spPr>
          <p:txBody>
            <a:bodyPr anchor="t">
              <a:spAutoFit/>
            </a:bodyPr>
            <a:p>
              <a:pPr>
                <a:spcBef>
                  <a:spcPct val="50000"/>
                </a:spcBef>
              </a:pPr>
              <a:r>
                <a:rPr lang="en-US" altLang="zh-CN" sz="2400" b="1" dirty="0">
                  <a:solidFill>
                    <a:srgbClr val="0033CC"/>
                  </a:solidFill>
                  <a:latin typeface="Times New Roman" panose="02020603050405020304" pitchFamily="18" charset="0"/>
                </a:rPr>
                <a:t>00    01</a:t>
              </a:r>
              <a:endParaRPr lang="en-US" altLang="zh-CN" sz="2400" b="1" dirty="0">
                <a:solidFill>
                  <a:srgbClr val="0033CC"/>
                </a:solidFill>
                <a:latin typeface="Times New Roman" panose="02020603050405020304" pitchFamily="18" charset="0"/>
              </a:endParaRPr>
            </a:p>
          </p:txBody>
        </p:sp>
        <p:sp>
          <p:nvSpPr>
            <p:cNvPr id="13402" name="Text Box 91"/>
            <p:cNvSpPr txBox="1"/>
            <p:nvPr/>
          </p:nvSpPr>
          <p:spPr>
            <a:xfrm>
              <a:off x="4737" y="1964"/>
              <a:ext cx="314" cy="288"/>
            </a:xfrm>
            <a:prstGeom prst="rect">
              <a:avLst/>
            </a:prstGeom>
            <a:noFill/>
            <a:ln w="9525">
              <a:noFill/>
            </a:ln>
          </p:spPr>
          <p:txBody>
            <a:bodyPr anchor="t">
              <a:spAutoFit/>
            </a:bodyPr>
            <a:p>
              <a:pPr>
                <a:spcBef>
                  <a:spcPct val="50000"/>
                </a:spcBef>
              </a:pPr>
              <a:r>
                <a:rPr lang="en-US" altLang="zh-CN" sz="2400" b="1" dirty="0">
                  <a:solidFill>
                    <a:srgbClr val="0033CC"/>
                  </a:solidFill>
                  <a:latin typeface="Times New Roman" panose="02020603050405020304" pitchFamily="18" charset="0"/>
                </a:rPr>
                <a:t>11   </a:t>
              </a:r>
              <a:endParaRPr lang="en-US" altLang="zh-CN" sz="2400" b="1" dirty="0">
                <a:solidFill>
                  <a:srgbClr val="0033CC"/>
                </a:solidFill>
                <a:latin typeface="Times New Roman" panose="02020603050405020304" pitchFamily="18" charset="0"/>
              </a:endParaRPr>
            </a:p>
          </p:txBody>
        </p:sp>
        <p:sp>
          <p:nvSpPr>
            <p:cNvPr id="13403" name="Text Box 92"/>
            <p:cNvSpPr txBox="1"/>
            <p:nvPr/>
          </p:nvSpPr>
          <p:spPr>
            <a:xfrm>
              <a:off x="5097" y="1964"/>
              <a:ext cx="314" cy="288"/>
            </a:xfrm>
            <a:prstGeom prst="rect">
              <a:avLst/>
            </a:prstGeom>
            <a:noFill/>
            <a:ln w="9525">
              <a:noFill/>
            </a:ln>
          </p:spPr>
          <p:txBody>
            <a:bodyPr anchor="t">
              <a:spAutoFit/>
            </a:bodyPr>
            <a:p>
              <a:pPr>
                <a:spcBef>
                  <a:spcPct val="50000"/>
                </a:spcBef>
              </a:pPr>
              <a:r>
                <a:rPr lang="en-US" altLang="zh-CN" sz="2400" b="1" dirty="0">
                  <a:solidFill>
                    <a:srgbClr val="0033CC"/>
                  </a:solidFill>
                  <a:latin typeface="Times New Roman" panose="02020603050405020304" pitchFamily="18" charset="0"/>
                </a:rPr>
                <a:t>10   </a:t>
              </a:r>
              <a:endParaRPr lang="en-US" altLang="zh-CN" sz="2400" b="1" dirty="0">
                <a:solidFill>
                  <a:srgbClr val="0033CC"/>
                </a:solidFill>
                <a:latin typeface="Times New Roman" panose="02020603050405020304" pitchFamily="18" charset="0"/>
              </a:endParaRPr>
            </a:p>
          </p:txBody>
        </p:sp>
        <p:sp>
          <p:nvSpPr>
            <p:cNvPr id="13404" name="Rectangle 93"/>
            <p:cNvSpPr/>
            <p:nvPr/>
          </p:nvSpPr>
          <p:spPr>
            <a:xfrm>
              <a:off x="5067" y="2610"/>
              <a:ext cx="367" cy="266"/>
            </a:xfrm>
            <a:prstGeom prst="rect">
              <a:avLst/>
            </a:prstGeom>
            <a:noFill/>
            <a:ln w="9525">
              <a:noFill/>
            </a:ln>
          </p:spPr>
          <p:txBody>
            <a:bodyPr anchor="t"/>
            <a:p>
              <a:r>
                <a:rPr lang="zh-CN" altLang="en-US" sz="2400" b="1" dirty="0">
                  <a:solidFill>
                    <a:srgbClr val="0033CC"/>
                  </a:solidFill>
                  <a:latin typeface="Times New Roman" panose="02020603050405020304" pitchFamily="18" charset="0"/>
                </a:rPr>
                <a:t>  </a:t>
              </a:r>
              <a:r>
                <a:rPr lang="en-US" altLang="zh-CN" sz="2400" b="1" dirty="0">
                  <a:solidFill>
                    <a:srgbClr val="0033CC"/>
                  </a:solidFill>
                  <a:latin typeface="Times New Roman" panose="02020603050405020304" pitchFamily="18" charset="0"/>
                </a:rPr>
                <a:t>1</a:t>
              </a:r>
              <a:r>
                <a:rPr lang="en-US" altLang="zh-CN" sz="2400" b="1" baseline="-25000" dirty="0">
                  <a:solidFill>
                    <a:srgbClr val="0033CC"/>
                  </a:solidFill>
                  <a:latin typeface="Times New Roman" panose="02020603050405020304" pitchFamily="18" charset="0"/>
                </a:rPr>
                <a:t> </a:t>
              </a:r>
              <a:endParaRPr lang="en-US" altLang="zh-CN" sz="2400" b="1" baseline="-25000" dirty="0">
                <a:solidFill>
                  <a:srgbClr val="0033CC"/>
                </a:solidFill>
                <a:latin typeface="Times New Roman" panose="02020603050405020304" pitchFamily="18" charset="0"/>
              </a:endParaRPr>
            </a:p>
          </p:txBody>
        </p:sp>
        <p:sp>
          <p:nvSpPr>
            <p:cNvPr id="13405" name="Rectangle 94"/>
            <p:cNvSpPr/>
            <p:nvPr/>
          </p:nvSpPr>
          <p:spPr>
            <a:xfrm>
              <a:off x="4705" y="2610"/>
              <a:ext cx="379" cy="266"/>
            </a:xfrm>
            <a:prstGeom prst="rect">
              <a:avLst/>
            </a:prstGeom>
            <a:noFill/>
            <a:ln w="9525">
              <a:noFill/>
            </a:ln>
          </p:spPr>
          <p:txBody>
            <a:bodyPr anchor="t"/>
            <a:p>
              <a:r>
                <a:rPr lang="zh-CN" altLang="en-US" sz="2400" b="1" i="1" dirty="0">
                  <a:solidFill>
                    <a:srgbClr val="0033CC"/>
                  </a:solidFill>
                  <a:latin typeface="Times New Roman" panose="02020603050405020304" pitchFamily="18" charset="0"/>
                </a:rPr>
                <a:t>  </a:t>
              </a:r>
              <a:r>
                <a:rPr lang="en-US" altLang="zh-CN" sz="2400" b="1" dirty="0">
                  <a:solidFill>
                    <a:srgbClr val="0033CC"/>
                  </a:solidFill>
                  <a:latin typeface="Times New Roman" panose="02020603050405020304" pitchFamily="18" charset="0"/>
                </a:rPr>
                <a:t>1</a:t>
              </a:r>
              <a:endParaRPr lang="en-US" altLang="zh-CN" sz="2400" b="1" baseline="-25000" dirty="0">
                <a:solidFill>
                  <a:srgbClr val="0033CC"/>
                </a:solidFill>
                <a:latin typeface="Times New Roman" panose="02020603050405020304" pitchFamily="18" charset="0"/>
              </a:endParaRPr>
            </a:p>
          </p:txBody>
        </p:sp>
        <p:sp>
          <p:nvSpPr>
            <p:cNvPr id="13406" name="Rectangle 95"/>
            <p:cNvSpPr/>
            <p:nvPr/>
          </p:nvSpPr>
          <p:spPr>
            <a:xfrm>
              <a:off x="4354" y="2610"/>
              <a:ext cx="360" cy="266"/>
            </a:xfrm>
            <a:prstGeom prst="rect">
              <a:avLst/>
            </a:prstGeom>
            <a:noFill/>
            <a:ln w="9525">
              <a:noFill/>
            </a:ln>
          </p:spPr>
          <p:txBody>
            <a:bodyPr anchor="t"/>
            <a:p>
              <a:r>
                <a:rPr lang="zh-CN" altLang="en-US" sz="2400" b="1" i="1" dirty="0">
                  <a:solidFill>
                    <a:srgbClr val="0033CC"/>
                  </a:solidFill>
                  <a:latin typeface="Times New Roman" panose="02020603050405020304" pitchFamily="18" charset="0"/>
                </a:rPr>
                <a:t>  </a:t>
              </a:r>
              <a:r>
                <a:rPr lang="en-US" altLang="zh-CN" sz="2400" b="1" dirty="0">
                  <a:solidFill>
                    <a:srgbClr val="0033CC"/>
                  </a:solidFill>
                  <a:latin typeface="Times New Roman" panose="02020603050405020304" pitchFamily="18" charset="0"/>
                </a:rPr>
                <a:t>1</a:t>
              </a:r>
              <a:endParaRPr lang="en-US" altLang="zh-CN" sz="2400" b="1" baseline="-25000" dirty="0">
                <a:solidFill>
                  <a:srgbClr val="0033CC"/>
                </a:solidFill>
                <a:latin typeface="Times New Roman" panose="02020603050405020304" pitchFamily="18" charset="0"/>
              </a:endParaRPr>
            </a:p>
          </p:txBody>
        </p:sp>
        <p:sp>
          <p:nvSpPr>
            <p:cNvPr id="13407" name="Rectangle 96"/>
            <p:cNvSpPr/>
            <p:nvPr/>
          </p:nvSpPr>
          <p:spPr>
            <a:xfrm>
              <a:off x="4697" y="2262"/>
              <a:ext cx="378" cy="302"/>
            </a:xfrm>
            <a:prstGeom prst="rect">
              <a:avLst/>
            </a:prstGeom>
            <a:noFill/>
            <a:ln w="9525">
              <a:noFill/>
            </a:ln>
          </p:spPr>
          <p:txBody>
            <a:bodyPr anchor="t"/>
            <a:p>
              <a:endParaRPr lang="en-US" altLang="zh-CN" sz="2400" b="1" baseline="-25000" dirty="0">
                <a:solidFill>
                  <a:srgbClr val="0033CC"/>
                </a:solidFill>
                <a:latin typeface="Times New Roman" panose="02020603050405020304" pitchFamily="18" charset="0"/>
              </a:endParaRPr>
            </a:p>
          </p:txBody>
        </p:sp>
        <p:sp>
          <p:nvSpPr>
            <p:cNvPr id="13408" name="Rectangle 97"/>
            <p:cNvSpPr/>
            <p:nvPr/>
          </p:nvSpPr>
          <p:spPr>
            <a:xfrm>
              <a:off x="3985" y="2254"/>
              <a:ext cx="378" cy="302"/>
            </a:xfrm>
            <a:prstGeom prst="rect">
              <a:avLst/>
            </a:prstGeom>
            <a:noFill/>
            <a:ln w="9525">
              <a:noFill/>
            </a:ln>
          </p:spPr>
          <p:txBody>
            <a:bodyPr anchor="t"/>
            <a:p>
              <a:r>
                <a:rPr lang="zh-CN" altLang="en-US" sz="2400" b="1" i="1" dirty="0">
                  <a:solidFill>
                    <a:srgbClr val="0033CC"/>
                  </a:solidFill>
                  <a:latin typeface="Times New Roman" panose="02020603050405020304" pitchFamily="18" charset="0"/>
                </a:rPr>
                <a:t>  </a:t>
              </a:r>
              <a:endParaRPr lang="en-US" altLang="zh-CN" sz="2400" b="1" baseline="-25000" dirty="0">
                <a:solidFill>
                  <a:srgbClr val="0033CC"/>
                </a:solidFill>
                <a:latin typeface="Times New Roman" panose="02020603050405020304" pitchFamily="18" charset="0"/>
              </a:endParaRPr>
            </a:p>
          </p:txBody>
        </p:sp>
        <p:sp>
          <p:nvSpPr>
            <p:cNvPr id="13409" name="Rectangle 98"/>
            <p:cNvSpPr/>
            <p:nvPr/>
          </p:nvSpPr>
          <p:spPr>
            <a:xfrm>
              <a:off x="4345" y="2254"/>
              <a:ext cx="378" cy="302"/>
            </a:xfrm>
            <a:prstGeom prst="rect">
              <a:avLst/>
            </a:prstGeom>
            <a:noFill/>
            <a:ln w="9525">
              <a:noFill/>
            </a:ln>
          </p:spPr>
          <p:txBody>
            <a:bodyPr anchor="t"/>
            <a:p>
              <a:r>
                <a:rPr lang="zh-CN" altLang="en-US" sz="2400" b="1" i="1" dirty="0">
                  <a:solidFill>
                    <a:srgbClr val="0033CC"/>
                  </a:solidFill>
                  <a:latin typeface="Times New Roman" panose="02020603050405020304" pitchFamily="18" charset="0"/>
                </a:rPr>
                <a:t>  </a:t>
              </a:r>
              <a:endParaRPr lang="en-US" altLang="zh-CN" sz="2400" b="1" baseline="-25000" dirty="0">
                <a:solidFill>
                  <a:srgbClr val="0033CC"/>
                </a:solidFill>
                <a:latin typeface="Times New Roman" panose="02020603050405020304" pitchFamily="18" charset="0"/>
              </a:endParaRPr>
            </a:p>
          </p:txBody>
        </p:sp>
        <p:sp>
          <p:nvSpPr>
            <p:cNvPr id="13410" name="Rectangle 99"/>
            <p:cNvSpPr/>
            <p:nvPr/>
          </p:nvSpPr>
          <p:spPr>
            <a:xfrm>
              <a:off x="5065" y="2254"/>
              <a:ext cx="378" cy="302"/>
            </a:xfrm>
            <a:prstGeom prst="rect">
              <a:avLst/>
            </a:prstGeom>
            <a:noFill/>
            <a:ln w="9525">
              <a:noFill/>
            </a:ln>
          </p:spPr>
          <p:txBody>
            <a:bodyPr anchor="t"/>
            <a:p>
              <a:r>
                <a:rPr lang="zh-CN" altLang="en-US" sz="2400" b="1" i="1" dirty="0">
                  <a:solidFill>
                    <a:srgbClr val="0033CC"/>
                  </a:solidFill>
                  <a:latin typeface="Times New Roman" panose="02020603050405020304" pitchFamily="18" charset="0"/>
                </a:rPr>
                <a:t>  </a:t>
              </a:r>
              <a:endParaRPr lang="en-US" altLang="zh-CN" sz="2400" b="1" baseline="-25000" dirty="0">
                <a:solidFill>
                  <a:srgbClr val="0033CC"/>
                </a:solidFill>
                <a:latin typeface="Times New Roman" panose="02020603050405020304" pitchFamily="18" charset="0"/>
              </a:endParaRPr>
            </a:p>
          </p:txBody>
        </p:sp>
        <p:sp>
          <p:nvSpPr>
            <p:cNvPr id="13411" name="Rectangle 100"/>
            <p:cNvSpPr/>
            <p:nvPr/>
          </p:nvSpPr>
          <p:spPr>
            <a:xfrm>
              <a:off x="3985" y="2606"/>
              <a:ext cx="378" cy="302"/>
            </a:xfrm>
            <a:prstGeom prst="rect">
              <a:avLst/>
            </a:prstGeom>
            <a:noFill/>
            <a:ln w="9525">
              <a:noFill/>
            </a:ln>
          </p:spPr>
          <p:txBody>
            <a:bodyPr anchor="t"/>
            <a:p>
              <a:r>
                <a:rPr lang="zh-CN" altLang="en-US" sz="2400" b="1" i="1" dirty="0">
                  <a:solidFill>
                    <a:srgbClr val="0033CC"/>
                  </a:solidFill>
                  <a:latin typeface="Times New Roman" panose="02020603050405020304" pitchFamily="18" charset="0"/>
                </a:rPr>
                <a:t>  </a:t>
              </a:r>
              <a:endParaRPr lang="en-US" altLang="zh-CN" sz="2400" b="1" baseline="-25000" dirty="0">
                <a:solidFill>
                  <a:srgbClr val="0033CC"/>
                </a:solidFill>
                <a:latin typeface="Times New Roman" panose="02020603050405020304" pitchFamily="18" charset="0"/>
              </a:endParaRPr>
            </a:p>
          </p:txBody>
        </p:sp>
      </p:grpSp>
      <p:sp>
        <p:nvSpPr>
          <p:cNvPr id="280677" name="AutoShape 101"/>
          <p:cNvSpPr/>
          <p:nvPr/>
        </p:nvSpPr>
        <p:spPr>
          <a:xfrm>
            <a:off x="2022475" y="6189345"/>
            <a:ext cx="1001713" cy="444500"/>
          </a:xfrm>
          <a:prstGeom prst="roundRect">
            <a:avLst>
              <a:gd name="adj" fmla="val 31250"/>
            </a:avLst>
          </a:prstGeom>
          <a:noFill/>
          <a:ln w="28575" cap="flat" cmpd="sng">
            <a:solidFill>
              <a:srgbClr val="FF3300"/>
            </a:solidFill>
            <a:prstDash val="solid"/>
            <a:round/>
            <a:headEnd type="none" w="med" len="med"/>
            <a:tailEnd type="none" w="med" len="med"/>
          </a:ln>
        </p:spPr>
        <p:txBody>
          <a:bodyPr wrap="none" lIns="0" tIns="0" rIns="0" bIns="0" anchor="ctr"/>
          <a:p>
            <a:endParaRPr lang="zh-CN" altLang="en-US" dirty="0">
              <a:latin typeface="Arial" panose="020B0604020202020204" pitchFamily="34" charset="0"/>
            </a:endParaRPr>
          </a:p>
        </p:txBody>
      </p:sp>
      <p:sp>
        <p:nvSpPr>
          <p:cNvPr id="280678" name="AutoShape 102"/>
          <p:cNvSpPr/>
          <p:nvPr/>
        </p:nvSpPr>
        <p:spPr>
          <a:xfrm>
            <a:off x="2566988" y="6189345"/>
            <a:ext cx="1004887" cy="444500"/>
          </a:xfrm>
          <a:prstGeom prst="roundRect">
            <a:avLst>
              <a:gd name="adj" fmla="val 31250"/>
            </a:avLst>
          </a:prstGeom>
          <a:noFill/>
          <a:ln w="28575" cap="flat" cmpd="sng">
            <a:solidFill>
              <a:srgbClr val="00CC00"/>
            </a:solidFill>
            <a:prstDash val="solid"/>
            <a:round/>
            <a:headEnd type="none" w="med" len="med"/>
            <a:tailEnd type="none" w="med" len="med"/>
          </a:ln>
        </p:spPr>
        <p:txBody>
          <a:bodyPr wrap="none" lIns="0" tIns="0" rIns="0" bIns="0" anchor="ctr"/>
          <a:p>
            <a:endParaRPr lang="zh-CN" altLang="en-US" dirty="0">
              <a:latin typeface="Arial" panose="020B0604020202020204" pitchFamily="34" charset="0"/>
            </a:endParaRPr>
          </a:p>
        </p:txBody>
      </p:sp>
      <p:sp>
        <p:nvSpPr>
          <p:cNvPr id="280680" name="Rectangle 104"/>
          <p:cNvSpPr/>
          <p:nvPr/>
        </p:nvSpPr>
        <p:spPr>
          <a:xfrm>
            <a:off x="3643313" y="4431983"/>
            <a:ext cx="2751137" cy="460375"/>
          </a:xfrm>
          <a:prstGeom prst="rect">
            <a:avLst/>
          </a:prstGeom>
          <a:noFill/>
          <a:ln w="9525">
            <a:noFill/>
          </a:ln>
        </p:spPr>
        <p:txBody>
          <a:bodyPr anchor="t">
            <a:spAutoFit/>
          </a:bodyPr>
          <a:p>
            <a:pPr algn="just" fontAlgn="t">
              <a:spcBef>
                <a:spcPct val="50000"/>
              </a:spcBef>
            </a:pPr>
            <a:r>
              <a:rPr lang="zh-CN" altLang="en-US" sz="2400" b="1" dirty="0">
                <a:solidFill>
                  <a:srgbClr val="CC00FF"/>
                </a:solidFill>
                <a:latin typeface="黑体" panose="02010609060101010101" pitchFamily="2" charset="-122"/>
                <a:ea typeface="黑体" panose="02010609060101010101" pitchFamily="2" charset="-122"/>
              </a:rPr>
              <a:t>，求最简与非式</a:t>
            </a:r>
            <a:endParaRPr lang="zh-CN" altLang="en-US" sz="2400" b="1" dirty="0">
              <a:solidFill>
                <a:srgbClr val="CC00FF"/>
              </a:solidFill>
              <a:latin typeface="黑体" panose="02010609060101010101" pitchFamily="2" charset="-122"/>
              <a:ea typeface="黑体" panose="02010609060101010101" pitchFamily="2" charset="-122"/>
            </a:endParaRPr>
          </a:p>
        </p:txBody>
      </p:sp>
      <p:grpSp>
        <p:nvGrpSpPr>
          <p:cNvPr id="10" name="Group 105"/>
          <p:cNvGrpSpPr/>
          <p:nvPr/>
        </p:nvGrpSpPr>
        <p:grpSpPr>
          <a:xfrm>
            <a:off x="3887788" y="5940108"/>
            <a:ext cx="2614612" cy="457200"/>
            <a:chOff x="3959" y="2253"/>
            <a:chExt cx="1647" cy="288"/>
          </a:xfrm>
        </p:grpSpPr>
        <p:sp>
          <p:nvSpPr>
            <p:cNvPr id="13417" name="Rectangle 106"/>
            <p:cNvSpPr/>
            <p:nvPr/>
          </p:nvSpPr>
          <p:spPr>
            <a:xfrm>
              <a:off x="3959" y="2253"/>
              <a:ext cx="1647" cy="288"/>
            </a:xfrm>
            <a:prstGeom prst="rect">
              <a:avLst/>
            </a:prstGeom>
            <a:noFill/>
            <a:ln w="9525">
              <a:noFill/>
            </a:ln>
          </p:spPr>
          <p:txBody>
            <a:bodyPr wrap="square" anchor="t">
              <a:spAutoFit/>
            </a:bodyPr>
            <a:p>
              <a:pPr marL="457200" indent="-457200"/>
              <a:r>
                <a:rPr lang="en-US" altLang="zh-CN" sz="2400" b="1" dirty="0">
                  <a:solidFill>
                    <a:srgbClr val="0033CC"/>
                  </a:solidFill>
                  <a:latin typeface="Times New Roman" panose="02020603050405020304" pitchFamily="18" charset="0"/>
                </a:rPr>
                <a:t>=</a:t>
              </a:r>
              <a:r>
                <a:rPr lang="en-US" altLang="zh-CN" sz="2400" b="1" i="1" dirty="0">
                  <a:solidFill>
                    <a:srgbClr val="0033CC"/>
                  </a:solidFill>
                  <a:latin typeface="Times New Roman" panose="02020603050405020304" pitchFamily="18" charset="0"/>
                </a:rPr>
                <a:t>AC</a:t>
              </a:r>
              <a:r>
                <a:rPr lang="en-US" altLang="zh-CN" sz="2400" b="1" dirty="0">
                  <a:solidFill>
                    <a:srgbClr val="0033CC"/>
                  </a:solidFill>
                  <a:latin typeface="Times New Roman" panose="02020603050405020304" pitchFamily="18" charset="0"/>
                </a:rPr>
                <a:t>+</a:t>
              </a:r>
              <a:r>
                <a:rPr lang="en-US" altLang="zh-CN" sz="2400" b="1" i="1" dirty="0">
                  <a:solidFill>
                    <a:srgbClr val="0033CC"/>
                  </a:solidFill>
                  <a:latin typeface="Times New Roman" panose="02020603050405020304" pitchFamily="18" charset="0"/>
                </a:rPr>
                <a:t>AB</a:t>
              </a:r>
              <a:r>
                <a:rPr lang="en-US" altLang="zh-CN" sz="2400" b="1" dirty="0">
                  <a:solidFill>
                    <a:srgbClr val="0033CC"/>
                  </a:solidFill>
                  <a:latin typeface="Times New Roman" panose="02020603050405020304" pitchFamily="18" charset="0"/>
                </a:rPr>
                <a:t>=</a:t>
              </a:r>
              <a:r>
                <a:rPr lang="en-US" altLang="zh-CN" sz="2400" b="1" i="1" dirty="0">
                  <a:solidFill>
                    <a:srgbClr val="0033CC"/>
                  </a:solidFill>
                  <a:latin typeface="Times New Roman" panose="02020603050405020304" pitchFamily="18" charset="0"/>
                </a:rPr>
                <a:t>AC</a:t>
              </a:r>
              <a:r>
                <a:rPr lang="en-US" altLang="zh-CN" sz="2400" b="1" dirty="0">
                  <a:solidFill>
                    <a:srgbClr val="0033CC"/>
                  </a:solidFill>
                  <a:latin typeface="Times New Roman" panose="02020603050405020304" pitchFamily="18" charset="0"/>
                </a:rPr>
                <a:t>·</a:t>
              </a:r>
              <a:r>
                <a:rPr lang="en-US" altLang="zh-CN" sz="2400" b="1" i="1" dirty="0">
                  <a:solidFill>
                    <a:srgbClr val="0033CC"/>
                  </a:solidFill>
                  <a:latin typeface="Times New Roman" panose="02020603050405020304" pitchFamily="18" charset="0"/>
                </a:rPr>
                <a:t>AB</a:t>
              </a:r>
              <a:endParaRPr lang="en-US" altLang="zh-CN" sz="2400" b="1" i="1" dirty="0">
                <a:solidFill>
                  <a:srgbClr val="0033CC"/>
                </a:solidFill>
                <a:latin typeface="Times New Roman" panose="02020603050405020304" pitchFamily="18" charset="0"/>
              </a:endParaRPr>
            </a:p>
          </p:txBody>
        </p:sp>
        <p:sp>
          <p:nvSpPr>
            <p:cNvPr id="13418" name="Line 107"/>
            <p:cNvSpPr/>
            <p:nvPr/>
          </p:nvSpPr>
          <p:spPr>
            <a:xfrm>
              <a:off x="4128" y="2304"/>
              <a:ext cx="632" cy="0"/>
            </a:xfrm>
            <a:prstGeom prst="line">
              <a:avLst/>
            </a:prstGeom>
            <a:ln w="19050" cap="flat" cmpd="sng">
              <a:solidFill>
                <a:srgbClr val="FF3300"/>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419" name="Line 108"/>
            <p:cNvSpPr/>
            <p:nvPr/>
          </p:nvSpPr>
          <p:spPr>
            <a:xfrm>
              <a:off x="4128" y="2280"/>
              <a:ext cx="632" cy="0"/>
            </a:xfrm>
            <a:prstGeom prst="line">
              <a:avLst/>
            </a:prstGeom>
            <a:ln w="19050" cap="flat" cmpd="sng">
              <a:solidFill>
                <a:srgbClr val="FF3300"/>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420" name="Line 109"/>
            <p:cNvSpPr/>
            <p:nvPr/>
          </p:nvSpPr>
          <p:spPr>
            <a:xfrm>
              <a:off x="4872" y="2304"/>
              <a:ext cx="256" cy="0"/>
            </a:xfrm>
            <a:prstGeom prst="line">
              <a:avLst/>
            </a:prstGeom>
            <a:ln w="19050" cap="flat" cmpd="sng">
              <a:solidFill>
                <a:srgbClr val="FF3300"/>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421" name="Line 110"/>
            <p:cNvSpPr/>
            <p:nvPr/>
          </p:nvSpPr>
          <p:spPr>
            <a:xfrm>
              <a:off x="4872" y="2280"/>
              <a:ext cx="544" cy="0"/>
            </a:xfrm>
            <a:prstGeom prst="line">
              <a:avLst/>
            </a:prstGeom>
            <a:ln w="19050" cap="flat" cmpd="sng">
              <a:solidFill>
                <a:srgbClr val="FF3300"/>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3422" name="Line 111"/>
            <p:cNvSpPr/>
            <p:nvPr/>
          </p:nvSpPr>
          <p:spPr>
            <a:xfrm>
              <a:off x="5160" y="2304"/>
              <a:ext cx="256" cy="0"/>
            </a:xfrm>
            <a:prstGeom prst="line">
              <a:avLst/>
            </a:prstGeom>
            <a:ln w="19050" cap="flat" cmpd="sng">
              <a:solidFill>
                <a:srgbClr val="FF3300"/>
              </a:solidFill>
              <a:prstDash val="solid"/>
              <a:round/>
              <a:headEnd type="none" w="med" len="med"/>
              <a:tailEnd type="none" w="med" len="med"/>
            </a:ln>
          </p:spPr>
          <p:txBody>
            <a:bodyPr anchor="t"/>
            <a:p>
              <a:endParaRPr lang="zh-CN" altLang="en-US">
                <a:latin typeface="Arial" panose="020B0604020202020204" pitchFamily="34" charset="0"/>
              </a:endParaRPr>
            </a:p>
          </p:txBody>
        </p:sp>
      </p:grpSp>
      <p:sp>
        <p:nvSpPr>
          <p:cNvPr id="279554" name="Rectangle 2"/>
          <p:cNvSpPr>
            <a:spLocks noGrp="1"/>
          </p:cNvSpPr>
          <p:nvPr>
            <p:ph type="title" idx="4294967295"/>
          </p:nvPr>
        </p:nvSpPr>
        <p:spPr>
          <a:xfrm>
            <a:off x="143510" y="34290"/>
            <a:ext cx="8227695" cy="583565"/>
          </a:xfrm>
        </p:spPr>
        <p:txBody>
          <a:bodyPr wrap="square" lIns="91440" tIns="45720" rIns="91440" bIns="45720" anchor="t">
            <a:spAutoFit/>
          </a:bodyPr>
          <a:p>
            <a:pPr indent="0" algn="l" eaLnBrk="1" hangingPunct="1">
              <a:spcBef>
                <a:spcPct val="50000"/>
              </a:spcBef>
              <a:buClr>
                <a:srgbClr val="FF3300"/>
              </a:buClr>
              <a:buFont typeface="Wingdings" panose="05000000000000000000" pitchFamily="2" charset="2"/>
            </a:pPr>
            <a:r>
              <a:rPr lang="en-US" altLang="zh-CN" sz="3200" b="1" dirty="0">
                <a:latin typeface="黑体" panose="02010609060101010101" pitchFamily="2" charset="-122"/>
                <a:ea typeface="黑体" panose="02010609060101010101" pitchFamily="2" charset="-122"/>
              </a:rPr>
              <a:t> 3</a:t>
            </a:r>
            <a:r>
              <a:rPr lang="zh-CN" altLang="en-US" sz="3200" b="1" dirty="0">
                <a:latin typeface="黑体" panose="02010609060101010101" pitchFamily="2" charset="-122"/>
                <a:ea typeface="黑体" panose="02010609060101010101" pitchFamily="2" charset="-122"/>
              </a:rPr>
              <a:t>、组合逻辑电路的设计 </a:t>
            </a:r>
            <a:endParaRPr lang="zh-CN" altLang="en-US" sz="3200" b="1" dirty="0">
              <a:latin typeface="黑体" panose="02010609060101010101" pitchFamily="2" charset="-122"/>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0579"/>
                                        </p:tgtEl>
                                        <p:attrNameLst>
                                          <p:attrName>style.visibility</p:attrName>
                                        </p:attrNameLst>
                                      </p:cBhvr>
                                      <p:to>
                                        <p:strVal val="visible"/>
                                      </p:to>
                                    </p:set>
                                  </p:childTnLst>
                                  <p:subTnLst>
                                    <p:set>
                                      <p:cBhvr override="childStyle">
                                        <p:cTn dur="1" fill="hold" display="0" masterRel="nextClick" afterEffect="1"/>
                                        <p:tgtEl>
                                          <p:spTgt spid="280579"/>
                                        </p:tgtEl>
                                        <p:attrNameLst>
                                          <p:attrName>style.visibility</p:attrName>
                                        </p:attrNameLst>
                                      </p:cBhvr>
                                      <p:to>
                                        <p:strVal val="hidden"/>
                                      </p:to>
                                    </p:set>
                                  </p:subTnLst>
                                </p:cTn>
                              </p:par>
                            </p:childTnLst>
                          </p:cTn>
                        </p:par>
                        <p:par>
                          <p:cTn id="7" fill="hold">
                            <p:stCondLst>
                              <p:cond delay="500"/>
                            </p:stCondLst>
                            <p:childTnLst>
                              <p:par>
                                <p:cTn id="8" presetID="15" presetClass="entr" presetSubtype="0" fill="hold" grpId="0" nodeType="afterEffect">
                                  <p:stCondLst>
                                    <p:cond delay="0"/>
                                  </p:stCondLst>
                                  <p:childTnLst>
                                    <p:set>
                                      <p:cBhvr>
                                        <p:cTn id="9" dur="1" fill="hold">
                                          <p:stCondLst>
                                            <p:cond delay="0"/>
                                          </p:stCondLst>
                                        </p:cTn>
                                        <p:tgtEl>
                                          <p:spTgt spid="280578"/>
                                        </p:tgtEl>
                                        <p:attrNameLst>
                                          <p:attrName>style.visibility</p:attrName>
                                        </p:attrNameLst>
                                      </p:cBhvr>
                                      <p:to>
                                        <p:strVal val="visible"/>
                                      </p:to>
                                    </p:set>
                                    <p:anim calcmode="lin" valueType="num">
                                      <p:cBhvr>
                                        <p:cTn id="10" dur="1000" fill="hold"/>
                                        <p:tgtEl>
                                          <p:spTgt spid="280578"/>
                                        </p:tgtEl>
                                        <p:attrNameLst>
                                          <p:attrName>ppt_w</p:attrName>
                                        </p:attrNameLst>
                                      </p:cBhvr>
                                      <p:tavLst>
                                        <p:tav tm="0">
                                          <p:val>
                                            <p:fltVal val="0.000000"/>
                                          </p:val>
                                        </p:tav>
                                        <p:tav tm="100000">
                                          <p:val>
                                            <p:strVal val="#ppt_w"/>
                                          </p:val>
                                        </p:tav>
                                      </p:tavLst>
                                    </p:anim>
                                    <p:anim calcmode="lin" valueType="num">
                                      <p:cBhvr>
                                        <p:cTn id="11" dur="1000" fill="hold"/>
                                        <p:tgtEl>
                                          <p:spTgt spid="280578"/>
                                        </p:tgtEl>
                                        <p:attrNameLst>
                                          <p:attrName>ppt_h</p:attrName>
                                        </p:attrNameLst>
                                      </p:cBhvr>
                                      <p:tavLst>
                                        <p:tav tm="0">
                                          <p:val>
                                            <p:fltVal val="0.000000"/>
                                          </p:val>
                                        </p:tav>
                                        <p:tav tm="100000">
                                          <p:val>
                                            <p:strVal val="#ppt_h"/>
                                          </p:val>
                                        </p:tav>
                                      </p:tavLst>
                                    </p:anim>
                                    <p:anim calcmode="lin" valueType="num">
                                      <p:cBhvr>
                                        <p:cTn id="12" dur="1000" fill="hold"/>
                                        <p:tgtEl>
                                          <p:spTgt spid="280578"/>
                                        </p:tgtEl>
                                        <p:attrNameLst>
                                          <p:attrName>ppt_x</p:attrName>
                                        </p:attrNameLst>
                                      </p:cBhvr>
                                      <p:tavLst>
                                        <p:tav tm="0" fmla="#ppt_x+(cos(-2*pi*(1-$))*-#ppt_x-sin(-2*pi*(1-$))*(1-#ppt_y))*(1-$)">
                                          <p:val>
                                            <p:fltVal val="0.000000"/>
                                          </p:val>
                                        </p:tav>
                                        <p:tav tm="100000">
                                          <p:val>
                                            <p:fltVal val="1.000000"/>
                                          </p:val>
                                        </p:tav>
                                      </p:tavLst>
                                    </p:anim>
                                    <p:anim calcmode="lin" valueType="num">
                                      <p:cBhvr>
                                        <p:cTn id="13" dur="1000" fill="hold"/>
                                        <p:tgtEl>
                                          <p:spTgt spid="280578"/>
                                        </p:tgtEl>
                                        <p:attrNameLst>
                                          <p:attrName>ppt_y</p:attrName>
                                        </p:attrNameLst>
                                      </p:cBhvr>
                                      <p:tavLst>
                                        <p:tav tm="0" fmla="#ppt_y+(sin(-2*pi*(1-$))*-#ppt_x+cos(-2*pi*(1-$))*(1-#ppt_y))*(1-$)">
                                          <p:val>
                                            <p:fltVal val="0.000000"/>
                                          </p:val>
                                        </p:tav>
                                        <p:tav tm="100000">
                                          <p:val>
                                            <p:fltVal val="1.000000"/>
                                          </p:val>
                                        </p:tav>
                                      </p:tavLst>
                                    </p:anim>
                                  </p:childTnLst>
                                  <p:subTnLst>
                                    <p:set>
                                      <p:cBhvr override="childStyle">
                                        <p:cTn dur="1" fill="hold" display="0" masterRel="nextClick" afterEffect="1"/>
                                        <p:tgtEl>
                                          <p:spTgt spid="280578"/>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280582"/>
                                        </p:tgtEl>
                                        <p:attrNameLst>
                                          <p:attrName>style.visibility</p:attrName>
                                        </p:attrNameLst>
                                      </p:cBhvr>
                                      <p:to>
                                        <p:strVal val="visible"/>
                                      </p:to>
                                    </p:set>
                                    <p:anim calcmode="lin" valueType="num">
                                      <p:cBhvr>
                                        <p:cTn id="18" dur="1000" fill="hold"/>
                                        <p:tgtEl>
                                          <p:spTgt spid="280582"/>
                                        </p:tgtEl>
                                        <p:attrNameLst>
                                          <p:attrName>ppt_w</p:attrName>
                                        </p:attrNameLst>
                                      </p:cBhvr>
                                      <p:tavLst>
                                        <p:tav tm="0">
                                          <p:val>
                                            <p:fltVal val="0.000000"/>
                                          </p:val>
                                        </p:tav>
                                        <p:tav tm="100000">
                                          <p:val>
                                            <p:strVal val="#ppt_w"/>
                                          </p:val>
                                        </p:tav>
                                      </p:tavLst>
                                    </p:anim>
                                    <p:anim calcmode="lin" valueType="num">
                                      <p:cBhvr>
                                        <p:cTn id="19" dur="1000" fill="hold"/>
                                        <p:tgtEl>
                                          <p:spTgt spid="280582"/>
                                        </p:tgtEl>
                                        <p:attrNameLst>
                                          <p:attrName>ppt_h</p:attrName>
                                        </p:attrNameLst>
                                      </p:cBhvr>
                                      <p:tavLst>
                                        <p:tav tm="0">
                                          <p:val>
                                            <p:fltVal val="0.000000"/>
                                          </p:val>
                                        </p:tav>
                                        <p:tav tm="100000">
                                          <p:val>
                                            <p:strVal val="#ppt_h"/>
                                          </p:val>
                                        </p:tav>
                                      </p:tavLst>
                                    </p:anim>
                                    <p:anim calcmode="lin" valueType="num">
                                      <p:cBhvr>
                                        <p:cTn id="20" dur="1000" fill="hold"/>
                                        <p:tgtEl>
                                          <p:spTgt spid="280582"/>
                                        </p:tgtEl>
                                        <p:attrNameLst>
                                          <p:attrName>ppt_x</p:attrName>
                                        </p:attrNameLst>
                                      </p:cBhvr>
                                      <p:tavLst>
                                        <p:tav tm="0" fmla="#ppt_x+(cos(-2*pi*(1-$))*-#ppt_x-sin(-2*pi*(1-$))*(1-#ppt_y))*(1-$)">
                                          <p:val>
                                            <p:fltVal val="0.000000"/>
                                          </p:val>
                                        </p:tav>
                                        <p:tav tm="100000">
                                          <p:val>
                                            <p:fltVal val="1.000000"/>
                                          </p:val>
                                        </p:tav>
                                      </p:tavLst>
                                    </p:anim>
                                    <p:anim calcmode="lin" valueType="num">
                                      <p:cBhvr>
                                        <p:cTn id="21" dur="1000" fill="hold"/>
                                        <p:tgtEl>
                                          <p:spTgt spid="280582"/>
                                        </p:tgtEl>
                                        <p:attrNameLst>
                                          <p:attrName>ppt_y</p:attrName>
                                        </p:attrNameLst>
                                      </p:cBhvr>
                                      <p:tavLst>
                                        <p:tav tm="0" fmla="#ppt_y+(sin(-2*pi*(1-$))*-#ppt_x+cos(-2*pi*(1-$))*(1-#ppt_y))*(1-$)">
                                          <p:val>
                                            <p:fltVal val="0.000000"/>
                                          </p:val>
                                        </p:tav>
                                        <p:tav tm="100000">
                                          <p:val>
                                            <p:fltVal val="1.000000"/>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80581"/>
                                        </p:tgtEl>
                                        <p:attrNameLst>
                                          <p:attrName>style.visibility</p:attrName>
                                        </p:attrNameLst>
                                      </p:cBhvr>
                                      <p:to>
                                        <p:strVal val="visible"/>
                                      </p:to>
                                    </p:set>
                                    <p:animEffect transition="in" filter="wipe(left)">
                                      <p:cBhvr>
                                        <p:cTn id="25" dur="500"/>
                                        <p:tgtEl>
                                          <p:spTgt spid="2805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0583"/>
                                        </p:tgtEl>
                                        <p:attrNameLst>
                                          <p:attrName>style.visibility</p:attrName>
                                        </p:attrNameLst>
                                      </p:cBhvr>
                                      <p:to>
                                        <p:strVal val="visible"/>
                                      </p:to>
                                    </p:set>
                                    <p:animEffect transition="in" filter="wipe(left)">
                                      <p:cBhvr>
                                        <p:cTn id="30" dur="500"/>
                                        <p:tgtEl>
                                          <p:spTgt spid="28058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80584"/>
                                        </p:tgtEl>
                                        <p:attrNameLst>
                                          <p:attrName>style.visibility</p:attrName>
                                        </p:attrNameLst>
                                      </p:cBhvr>
                                      <p:to>
                                        <p:strVal val="visible"/>
                                      </p:to>
                                    </p:set>
                                    <p:animEffect transition="in" filter="wipe(left)">
                                      <p:cBhvr>
                                        <p:cTn id="34" dur="500"/>
                                        <p:tgtEl>
                                          <p:spTgt spid="2805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80585"/>
                                        </p:tgtEl>
                                        <p:attrNameLst>
                                          <p:attrName>style.visibility</p:attrName>
                                        </p:attrNameLst>
                                      </p:cBhvr>
                                      <p:to>
                                        <p:strVal val="visible"/>
                                      </p:to>
                                    </p:set>
                                    <p:animEffect transition="in" filter="wipe(left)">
                                      <p:cBhvr>
                                        <p:cTn id="39" dur="500"/>
                                        <p:tgtEl>
                                          <p:spTgt spid="28058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up)">
                                      <p:cBhvr>
                                        <p:cTn id="54" dur="5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000000"/>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80580"/>
                                        </p:tgtEl>
                                        <p:attrNameLst>
                                          <p:attrName>style.visibility</p:attrName>
                                        </p:attrNameLst>
                                      </p:cBhvr>
                                      <p:to>
                                        <p:strVal val="visible"/>
                                      </p:to>
                                    </p:se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up)">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0650"/>
                                        </p:tgtEl>
                                        <p:attrNameLst>
                                          <p:attrName>style.visibility</p:attrName>
                                        </p:attrNameLst>
                                      </p:cBhvr>
                                      <p:to>
                                        <p:strVal val="visible"/>
                                      </p:to>
                                    </p:set>
                                    <p:animEffect transition="in" filter="wipe(left)">
                                      <p:cBhvr>
                                        <p:cTn id="72" dur="500"/>
                                        <p:tgtEl>
                                          <p:spTgt spid="280650"/>
                                        </p:tgtEl>
                                      </p:cBhvr>
                                    </p:animEffect>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000000"/>
                                          </p:val>
                                        </p:tav>
                                        <p:tav tm="100000">
                                          <p:val>
                                            <p:strVal val="#ppt_w"/>
                                          </p:val>
                                        </p:tav>
                                      </p:tavLst>
                                    </p:anim>
                                    <p:anim calcmode="lin" valueType="num">
                                      <p:cBhvr>
                                        <p:cTn id="78" dur="500" fill="hold"/>
                                        <p:tgtEl>
                                          <p:spTgt spid="8"/>
                                        </p:tgtEl>
                                        <p:attrNameLst>
                                          <p:attrName>ppt_h</p:attrName>
                                        </p:attrNameLst>
                                      </p:cBhvr>
                                      <p:tavLst>
                                        <p:tav tm="0">
                                          <p:val>
                                            <p:fltVal val="0.00000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80677"/>
                                        </p:tgtEl>
                                        <p:attrNameLst>
                                          <p:attrName>style.visibility</p:attrName>
                                        </p:attrNameLst>
                                      </p:cBhvr>
                                      <p:to>
                                        <p:strVal val="visible"/>
                                      </p:to>
                                    </p:set>
                                    <p:animEffect transition="in" filter="wipe(left)">
                                      <p:cBhvr>
                                        <p:cTn id="83" dur="500"/>
                                        <p:tgtEl>
                                          <p:spTgt spid="280677"/>
                                        </p:tgtEl>
                                      </p:cBhvr>
                                    </p:animEffect>
                                  </p:childTnLst>
                                </p:cTn>
                              </p:par>
                            </p:childTnLst>
                          </p:cTn>
                        </p:par>
                        <p:par>
                          <p:cTn id="84" fill="hold">
                            <p:stCondLst>
                              <p:cond delay="500"/>
                            </p:stCondLst>
                            <p:childTnLst>
                              <p:par>
                                <p:cTn id="85" presetID="22" presetClass="entr" presetSubtype="8" fill="hold" grpId="0" nodeType="afterEffect">
                                  <p:stCondLst>
                                    <p:cond delay="1000"/>
                                  </p:stCondLst>
                                  <p:childTnLst>
                                    <p:set>
                                      <p:cBhvr>
                                        <p:cTn id="86" dur="1" fill="hold">
                                          <p:stCondLst>
                                            <p:cond delay="0"/>
                                          </p:stCondLst>
                                        </p:cTn>
                                        <p:tgtEl>
                                          <p:spTgt spid="280678"/>
                                        </p:tgtEl>
                                        <p:attrNameLst>
                                          <p:attrName>style.visibility</p:attrName>
                                        </p:attrNameLst>
                                      </p:cBhvr>
                                      <p:to>
                                        <p:strVal val="visible"/>
                                      </p:to>
                                    </p:set>
                                    <p:animEffect transition="in" filter="wipe(left)">
                                      <p:cBhvr>
                                        <p:cTn id="87" dur="500"/>
                                        <p:tgtEl>
                                          <p:spTgt spid="28067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0651"/>
                                        </p:tgtEl>
                                        <p:attrNameLst>
                                          <p:attrName>style.visibility</p:attrName>
                                        </p:attrNameLst>
                                      </p:cBhvr>
                                      <p:to>
                                        <p:strVal val="visible"/>
                                      </p:to>
                                    </p:set>
                                    <p:animEffect transition="in" filter="wipe(left)">
                                      <p:cBhvr>
                                        <p:cTn id="92" dur="500"/>
                                        <p:tgtEl>
                                          <p:spTgt spid="28065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80680"/>
                                        </p:tgtEl>
                                        <p:attrNameLst>
                                          <p:attrName>style.visibility</p:attrName>
                                        </p:attrNameLst>
                                      </p:cBhvr>
                                      <p:to>
                                        <p:strVal val="visible"/>
                                      </p:to>
                                    </p:set>
                                    <p:animEffect transition="in" filter="wipe(left)">
                                      <p:cBhvr>
                                        <p:cTn id="97" dur="500"/>
                                        <p:tgtEl>
                                          <p:spTgt spid="28068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left)">
                                      <p:cBhvr>
                                        <p:cTn id="10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bldLvl="0" animBg="1"/>
      <p:bldP spid="280579" grpId="0" bldLvl="0" animBg="1"/>
      <p:bldP spid="280580" grpId="0" bldLvl="0" animBg="1"/>
      <p:bldP spid="280581" grpId="0"/>
      <p:bldP spid="280582" grpId="0" bldLvl="0" animBg="1"/>
      <p:bldP spid="280583" grpId="0"/>
      <p:bldP spid="280584" grpId="0"/>
      <p:bldP spid="280585" grpId="0"/>
      <p:bldP spid="280650" grpId="0"/>
      <p:bldP spid="280651" grpId="0"/>
      <p:bldP spid="280677" grpId="0" bldLvl="0" animBg="1"/>
      <p:bldP spid="280678" grpId="0" bldLvl="0" animBg="1"/>
      <p:bldP spid="2806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Rectangle 2"/>
          <p:cNvSpPr/>
          <p:nvPr/>
        </p:nvSpPr>
        <p:spPr>
          <a:xfrm>
            <a:off x="1042988" y="1268413"/>
            <a:ext cx="4968875" cy="521970"/>
          </a:xfrm>
          <a:prstGeom prst="rect">
            <a:avLst/>
          </a:prstGeom>
          <a:noFill/>
          <a:ln w="9525">
            <a:noFill/>
          </a:ln>
        </p:spPr>
        <p:txBody>
          <a:bodyPr anchor="t">
            <a:spAutoFit/>
          </a:bodyPr>
          <a:p>
            <a:pPr fontAlgn="t">
              <a:spcBef>
                <a:spcPct val="50000"/>
              </a:spcBef>
            </a:pPr>
            <a:r>
              <a:rPr lang="en-US" altLang="zh-CN" sz="2800" b="1" dirty="0">
                <a:solidFill>
                  <a:srgbClr val="0033CC"/>
                </a:solidFill>
                <a:latin typeface="黑体" panose="02010609060101010101" pitchFamily="2" charset="-122"/>
                <a:ea typeface="黑体" panose="02010609060101010101" pitchFamily="2" charset="-122"/>
              </a:rPr>
              <a:t>(3)</a:t>
            </a:r>
            <a:r>
              <a:rPr lang="zh-CN" altLang="en-US" sz="2800" b="1" dirty="0">
                <a:solidFill>
                  <a:srgbClr val="0033CC"/>
                </a:solidFill>
                <a:latin typeface="黑体" panose="02010609060101010101" pitchFamily="2" charset="-122"/>
                <a:ea typeface="黑体" panose="02010609060101010101" pitchFamily="2" charset="-122"/>
              </a:rPr>
              <a:t>根据输出逻辑式画逻辑图</a:t>
            </a:r>
            <a:endParaRPr lang="zh-CN" altLang="en-US" sz="2800" b="1" dirty="0">
              <a:solidFill>
                <a:srgbClr val="0033CC"/>
              </a:solidFill>
              <a:latin typeface="黑体" panose="02010609060101010101" pitchFamily="2" charset="-122"/>
              <a:ea typeface="黑体" panose="02010609060101010101" pitchFamily="2" charset="-122"/>
            </a:endParaRPr>
          </a:p>
        </p:txBody>
      </p:sp>
      <p:grpSp>
        <p:nvGrpSpPr>
          <p:cNvPr id="2" name="Group 3"/>
          <p:cNvGrpSpPr/>
          <p:nvPr/>
        </p:nvGrpSpPr>
        <p:grpSpPr>
          <a:xfrm>
            <a:off x="1259205" y="1989455"/>
            <a:ext cx="4537075" cy="2971165"/>
            <a:chOff x="736" y="1552"/>
            <a:chExt cx="2088" cy="1120"/>
          </a:xfrm>
        </p:grpSpPr>
        <p:sp>
          <p:nvSpPr>
            <p:cNvPr id="14339" name="AutoShape 4"/>
            <p:cNvSpPr/>
            <p:nvPr/>
          </p:nvSpPr>
          <p:spPr>
            <a:xfrm>
              <a:off x="736" y="1552"/>
              <a:ext cx="2088" cy="1120"/>
            </a:xfrm>
            <a:prstGeom prst="flowChartProcess">
              <a:avLst/>
            </a:prstGeom>
            <a:solidFill>
              <a:schemeClr val="bg1"/>
            </a:solidFill>
            <a:ln w="57150">
              <a:noFill/>
            </a:ln>
          </p:spPr>
          <p:txBody>
            <a:bodyPr anchor="ctr">
              <a:spAutoFit/>
            </a:bodyPr>
            <a:p>
              <a:endParaRPr lang="zh-CN" altLang="en-US" dirty="0">
                <a:latin typeface="Arial" panose="020B0604020202020204" pitchFamily="34" charset="0"/>
              </a:endParaRPr>
            </a:p>
          </p:txBody>
        </p:sp>
        <p:graphicFrame>
          <p:nvGraphicFramePr>
            <p:cNvPr id="14340" name="Object 5"/>
            <p:cNvGraphicFramePr/>
            <p:nvPr/>
          </p:nvGraphicFramePr>
          <p:xfrm>
            <a:off x="776" y="1578"/>
            <a:ext cx="2007" cy="1054"/>
          </p:xfrm>
          <a:graphic>
            <a:graphicData uri="http://schemas.openxmlformats.org/presentationml/2006/ole">
              <mc:AlternateContent xmlns:mc="http://schemas.openxmlformats.org/markup-compatibility/2006">
                <mc:Choice xmlns:v="urn:schemas-microsoft-com:vml" Requires="v">
                  <p:oleObj spid="_x0000_s3082" name="" r:id="rId1" imgW="2266950" imgH="1190625" progId="Paint.Picture">
                    <p:embed/>
                  </p:oleObj>
                </mc:Choice>
                <mc:Fallback>
                  <p:oleObj name="" r:id="rId1" imgW="2266950" imgH="1190625" progId="Paint.Picture">
                    <p:embed/>
                    <p:pic>
                      <p:nvPicPr>
                        <p:cNvPr id="0" name="图片 3081"/>
                        <p:cNvPicPr/>
                        <p:nvPr/>
                      </p:nvPicPr>
                      <p:blipFill>
                        <a:blip r:embed="rId2"/>
                        <a:stretch>
                          <a:fillRect/>
                        </a:stretch>
                      </p:blipFill>
                      <p:spPr>
                        <a:xfrm>
                          <a:off x="776" y="1578"/>
                          <a:ext cx="2007" cy="1054"/>
                        </a:xfrm>
                        <a:prstGeom prst="rect">
                          <a:avLst/>
                        </a:prstGeom>
                        <a:noFill/>
                        <a:ln w="38100">
                          <a:noFill/>
                          <a:miter/>
                        </a:ln>
                      </p:spPr>
                    </p:pic>
                  </p:oleObj>
                </mc:Fallback>
              </mc:AlternateContent>
            </a:graphicData>
          </a:graphic>
        </p:graphicFrame>
        <p:sp>
          <p:nvSpPr>
            <p:cNvPr id="14341" name="Rectangle 6"/>
            <p:cNvSpPr/>
            <p:nvPr/>
          </p:nvSpPr>
          <p:spPr>
            <a:xfrm>
              <a:off x="2630" y="2005"/>
              <a:ext cx="85" cy="139"/>
            </a:xfrm>
            <a:prstGeom prst="rect">
              <a:avLst/>
            </a:prstGeom>
            <a:noFill/>
            <a:ln w="9525">
              <a:noFill/>
            </a:ln>
          </p:spPr>
          <p:txBody>
            <a:bodyPr wrap="square" lIns="0" tIns="0" rIns="0" bIns="0" anchor="t">
              <a:spAutoFit/>
            </a:bodyPr>
            <a:p>
              <a:pPr algn="ctr">
                <a:spcBef>
                  <a:spcPct val="20000"/>
                </a:spcBef>
              </a:pPr>
              <a:r>
                <a:rPr lang="en-US" altLang="zh-CN" sz="2400" b="1" i="1" dirty="0">
                  <a:latin typeface="Times New Roman" panose="02020603050405020304" pitchFamily="18" charset="0"/>
                </a:rPr>
                <a:t>Y</a:t>
              </a:r>
              <a:endParaRPr lang="en-US" altLang="zh-CN" sz="2400" b="1" i="1" dirty="0">
                <a:latin typeface="Times New Roman" panose="02020603050405020304" pitchFamily="18" charset="0"/>
              </a:endParaRPr>
            </a:p>
          </p:txBody>
        </p:sp>
        <p:sp>
          <p:nvSpPr>
            <p:cNvPr id="14342" name="Rectangle 7"/>
            <p:cNvSpPr/>
            <p:nvPr/>
          </p:nvSpPr>
          <p:spPr>
            <a:xfrm>
              <a:off x="844" y="1621"/>
              <a:ext cx="94" cy="139"/>
            </a:xfrm>
            <a:prstGeom prst="rect">
              <a:avLst/>
            </a:prstGeom>
            <a:noFill/>
            <a:ln w="9525">
              <a:noFill/>
            </a:ln>
          </p:spPr>
          <p:txBody>
            <a:bodyPr wrap="square" lIns="0" tIns="0" rIns="0" bIns="0" anchor="t">
              <a:spAutoFit/>
            </a:bodyPr>
            <a:p>
              <a:pPr algn="ctr">
                <a:spcBef>
                  <a:spcPct val="20000"/>
                </a:spcBef>
              </a:pPr>
              <a:r>
                <a:rPr lang="en-US" altLang="zh-CN" sz="2400" b="1" i="1" dirty="0">
                  <a:latin typeface="Times New Roman" panose="02020603050405020304" pitchFamily="18" charset="0"/>
                </a:rPr>
                <a:t>A</a:t>
              </a:r>
              <a:endParaRPr lang="en-US" altLang="zh-CN" sz="2400" b="1" i="1" dirty="0">
                <a:latin typeface="Times New Roman" panose="02020603050405020304" pitchFamily="18" charset="0"/>
              </a:endParaRPr>
            </a:p>
          </p:txBody>
        </p:sp>
        <p:sp>
          <p:nvSpPr>
            <p:cNvPr id="14343" name="Rectangle 8"/>
            <p:cNvSpPr/>
            <p:nvPr/>
          </p:nvSpPr>
          <p:spPr>
            <a:xfrm>
              <a:off x="849" y="1853"/>
              <a:ext cx="94" cy="139"/>
            </a:xfrm>
            <a:prstGeom prst="rect">
              <a:avLst/>
            </a:prstGeom>
            <a:noFill/>
            <a:ln w="9525">
              <a:noFill/>
            </a:ln>
          </p:spPr>
          <p:txBody>
            <a:bodyPr wrap="square" lIns="0" tIns="0" rIns="0" bIns="0" anchor="t">
              <a:spAutoFit/>
            </a:bodyPr>
            <a:p>
              <a:pPr algn="ctr">
                <a:spcBef>
                  <a:spcPct val="20000"/>
                </a:spcBef>
              </a:pPr>
              <a:r>
                <a:rPr lang="en-US" altLang="zh-CN" sz="2400" b="1" i="1" dirty="0">
                  <a:latin typeface="Times New Roman" panose="02020603050405020304" pitchFamily="18" charset="0"/>
                </a:rPr>
                <a:t>B</a:t>
              </a:r>
              <a:endParaRPr lang="en-US" altLang="zh-CN" sz="2400" b="1" i="1" dirty="0">
                <a:latin typeface="Times New Roman" panose="02020603050405020304" pitchFamily="18" charset="0"/>
              </a:endParaRPr>
            </a:p>
          </p:txBody>
        </p:sp>
        <p:sp>
          <p:nvSpPr>
            <p:cNvPr id="14344" name="Rectangle 9"/>
            <p:cNvSpPr/>
            <p:nvPr/>
          </p:nvSpPr>
          <p:spPr>
            <a:xfrm>
              <a:off x="849" y="2381"/>
              <a:ext cx="94" cy="139"/>
            </a:xfrm>
            <a:prstGeom prst="rect">
              <a:avLst/>
            </a:prstGeom>
            <a:noFill/>
            <a:ln w="9525">
              <a:noFill/>
            </a:ln>
          </p:spPr>
          <p:txBody>
            <a:bodyPr wrap="square" lIns="0" tIns="0" rIns="0" bIns="0" anchor="t">
              <a:spAutoFit/>
            </a:bodyPr>
            <a:p>
              <a:pPr algn="ctr">
                <a:spcBef>
                  <a:spcPct val="20000"/>
                </a:spcBef>
              </a:pPr>
              <a:r>
                <a:rPr lang="en-US" altLang="zh-CN" sz="2400" b="1" i="1" dirty="0">
                  <a:latin typeface="Times New Roman" panose="02020603050405020304" pitchFamily="18" charset="0"/>
                </a:rPr>
                <a:t>C</a:t>
              </a:r>
              <a:endParaRPr lang="en-US" altLang="zh-CN" sz="2400" b="1" i="1" dirty="0">
                <a:latin typeface="Times New Roman" panose="02020603050405020304" pitchFamily="18" charset="0"/>
              </a:endParaRPr>
            </a:p>
          </p:txBody>
        </p:sp>
      </p:grpSp>
      <p:grpSp>
        <p:nvGrpSpPr>
          <p:cNvPr id="3" name="Group 10"/>
          <p:cNvGrpSpPr/>
          <p:nvPr/>
        </p:nvGrpSpPr>
        <p:grpSpPr>
          <a:xfrm>
            <a:off x="6227763" y="3573463"/>
            <a:ext cx="1652587" cy="627062"/>
            <a:chOff x="3546" y="1361"/>
            <a:chExt cx="1040" cy="395"/>
          </a:xfrm>
        </p:grpSpPr>
        <p:sp>
          <p:nvSpPr>
            <p:cNvPr id="14346" name="AutoShape 11"/>
            <p:cNvSpPr/>
            <p:nvPr/>
          </p:nvSpPr>
          <p:spPr>
            <a:xfrm>
              <a:off x="3546" y="1361"/>
              <a:ext cx="1040" cy="395"/>
            </a:xfrm>
            <a:prstGeom prst="wedgeRectCallout">
              <a:avLst>
                <a:gd name="adj1" fmla="val -79616"/>
                <a:gd name="adj2" fmla="val 11829"/>
              </a:avLst>
            </a:prstGeom>
            <a:noFill/>
            <a:ln w="9525" cap="flat" cmpd="sng">
              <a:solidFill>
                <a:srgbClr val="CCCCFF">
                  <a:alpha val="50195"/>
                </a:srgbClr>
              </a:solidFill>
              <a:prstDash val="solid"/>
              <a:miter/>
              <a:headEnd type="none" w="med" len="med"/>
              <a:tailEnd type="none" w="med" len="med"/>
            </a:ln>
          </p:spPr>
          <p:txBody>
            <a:bodyPr lIns="0" tIns="108000" rIns="0" bIns="144000" anchor="t">
              <a:spAutoFit/>
            </a:bodyPr>
            <a:p>
              <a:endParaRPr lang="zh-CN" altLang="en-US" sz="2400" b="1" dirty="0">
                <a:latin typeface="宋体" panose="02010600030101010101" pitchFamily="2" charset="-122"/>
              </a:endParaRPr>
            </a:p>
          </p:txBody>
        </p:sp>
        <p:grpSp>
          <p:nvGrpSpPr>
            <p:cNvPr id="14347" name="Group 12"/>
            <p:cNvGrpSpPr/>
            <p:nvPr/>
          </p:nvGrpSpPr>
          <p:grpSpPr>
            <a:xfrm>
              <a:off x="3570" y="1414"/>
              <a:ext cx="1006" cy="311"/>
              <a:chOff x="3767" y="3213"/>
              <a:chExt cx="1006" cy="311"/>
            </a:xfrm>
          </p:grpSpPr>
          <p:sp>
            <p:nvSpPr>
              <p:cNvPr id="14348" name="Rectangle 13"/>
              <p:cNvSpPr/>
              <p:nvPr/>
            </p:nvSpPr>
            <p:spPr>
              <a:xfrm>
                <a:off x="3767" y="3213"/>
                <a:ext cx="1006" cy="311"/>
              </a:xfrm>
              <a:prstGeom prst="rect">
                <a:avLst/>
              </a:prstGeom>
              <a:noFill/>
              <a:ln w="9525">
                <a:noFill/>
              </a:ln>
            </p:spPr>
            <p:txBody>
              <a:bodyPr tIns="82800" anchor="t">
                <a:spAutoFit/>
              </a:bodyPr>
              <a:p>
                <a:pPr marL="457200" indent="-457200"/>
                <a:r>
                  <a:rPr lang="en-US" altLang="zh-CN" sz="2400" b="1" i="1" dirty="0">
                    <a:solidFill>
                      <a:srgbClr val="0033CC"/>
                    </a:solidFill>
                    <a:latin typeface="Times New Roman" panose="02020603050405020304" pitchFamily="18" charset="0"/>
                  </a:rPr>
                  <a:t>Y </a:t>
                </a:r>
                <a:r>
                  <a:rPr lang="en-US" altLang="zh-CN" sz="2400" b="1" dirty="0">
                    <a:latin typeface="Times New Roman" panose="02020603050405020304" pitchFamily="18" charset="0"/>
                  </a:rPr>
                  <a:t>=</a:t>
                </a:r>
                <a:r>
                  <a:rPr lang="en-US" altLang="zh-CN" sz="2400" b="1" i="1" dirty="0">
                    <a:solidFill>
                      <a:srgbClr val="0033CC"/>
                    </a:solidFill>
                    <a:latin typeface="Times New Roman" panose="02020603050405020304" pitchFamily="18" charset="0"/>
                  </a:rPr>
                  <a:t>AC</a:t>
                </a:r>
                <a:r>
                  <a:rPr lang="en-US" altLang="zh-CN" sz="2400" b="1" dirty="0">
                    <a:solidFill>
                      <a:srgbClr val="0033CC"/>
                    </a:solidFill>
                    <a:latin typeface="Times New Roman" panose="02020603050405020304" pitchFamily="18" charset="0"/>
                  </a:rPr>
                  <a:t>·</a:t>
                </a:r>
                <a:r>
                  <a:rPr lang="en-US" altLang="zh-CN" sz="2400" b="1" i="1" dirty="0">
                    <a:solidFill>
                      <a:srgbClr val="0033CC"/>
                    </a:solidFill>
                    <a:latin typeface="Times New Roman" panose="02020603050405020304" pitchFamily="18" charset="0"/>
                  </a:rPr>
                  <a:t>AB</a:t>
                </a:r>
                <a:endParaRPr lang="en-US" altLang="zh-CN" sz="2400" b="1" i="1" dirty="0">
                  <a:solidFill>
                    <a:srgbClr val="0033CC"/>
                  </a:solidFill>
                  <a:latin typeface="Times New Roman" panose="02020603050405020304" pitchFamily="18" charset="0"/>
                </a:endParaRPr>
              </a:p>
            </p:txBody>
          </p:sp>
          <p:sp>
            <p:nvSpPr>
              <p:cNvPr id="14349" name="Line 14"/>
              <p:cNvSpPr/>
              <p:nvPr/>
            </p:nvSpPr>
            <p:spPr>
              <a:xfrm>
                <a:off x="4096" y="3272"/>
                <a:ext cx="256" cy="0"/>
              </a:xfrm>
              <a:prstGeom prst="line">
                <a:avLst/>
              </a:prstGeom>
              <a:ln w="19050" cap="flat" cmpd="sng">
                <a:solidFill>
                  <a:srgbClr val="FF3300"/>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4350" name="Line 15"/>
              <p:cNvSpPr/>
              <p:nvPr/>
            </p:nvSpPr>
            <p:spPr>
              <a:xfrm>
                <a:off x="4096" y="3224"/>
                <a:ext cx="544" cy="0"/>
              </a:xfrm>
              <a:prstGeom prst="line">
                <a:avLst/>
              </a:prstGeom>
              <a:ln w="19050" cap="flat" cmpd="sng">
                <a:solidFill>
                  <a:srgbClr val="FF3300"/>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4351" name="Line 16"/>
              <p:cNvSpPr/>
              <p:nvPr/>
            </p:nvSpPr>
            <p:spPr>
              <a:xfrm>
                <a:off x="4384" y="3272"/>
                <a:ext cx="256" cy="0"/>
              </a:xfrm>
              <a:prstGeom prst="line">
                <a:avLst/>
              </a:prstGeom>
              <a:ln w="19050" cap="flat" cmpd="sng">
                <a:solidFill>
                  <a:srgbClr val="FF3300"/>
                </a:solidFill>
                <a:prstDash val="solid"/>
                <a:round/>
                <a:headEnd type="none" w="med" len="med"/>
                <a:tailEnd type="none" w="med" len="med"/>
              </a:ln>
            </p:spPr>
            <p:txBody>
              <a:bodyPr anchor="t"/>
              <a:p>
                <a:endParaRPr lang="zh-CN" altLang="en-US">
                  <a:latin typeface="Arial" panose="020B0604020202020204" pitchFamily="34" charset="0"/>
                </a:endParaRPr>
              </a:p>
            </p:txBody>
          </p:sp>
        </p:grpSp>
      </p:grpSp>
      <p:sp>
        <p:nvSpPr>
          <p:cNvPr id="14352" name="Rectangle 18"/>
          <p:cNvSpPr/>
          <p:nvPr/>
        </p:nvSpPr>
        <p:spPr>
          <a:xfrm>
            <a:off x="0" y="2714308"/>
            <a:ext cx="127000" cy="276860"/>
          </a:xfrm>
          <a:prstGeom prst="rect">
            <a:avLst/>
          </a:prstGeom>
          <a:noFill/>
          <a:ln w="9525">
            <a:noFill/>
          </a:ln>
        </p:spPr>
        <p:txBody>
          <a:bodyPr wrap="none" lIns="0" tIns="0" rIns="0" bIns="0" anchor="ctr">
            <a:spAutoFit/>
          </a:bodyPr>
          <a:p>
            <a:endParaRPr lang="zh-CN" altLang="en-US" dirty="0">
              <a:latin typeface="Arial" panose="020B0604020202020204" pitchFamily="34" charset="0"/>
            </a:endParaRPr>
          </a:p>
        </p:txBody>
      </p:sp>
      <p:sp>
        <p:nvSpPr>
          <p:cNvPr id="4" name="Rectangle 2"/>
          <p:cNvSpPr>
            <a:spLocks noGrp="1"/>
          </p:cNvSpPr>
          <p:nvPr>
            <p:ph type="title" idx="4294967295"/>
          </p:nvPr>
        </p:nvSpPr>
        <p:spPr>
          <a:xfrm>
            <a:off x="143510" y="34290"/>
            <a:ext cx="8227695" cy="583565"/>
          </a:xfrm>
        </p:spPr>
        <p:txBody>
          <a:bodyPr wrap="square" lIns="91440" tIns="45720" rIns="91440" bIns="45720" anchor="t">
            <a:spAutoFit/>
          </a:bodyPr>
          <a:p>
            <a:pPr indent="0" algn="l" eaLnBrk="1" hangingPunct="1">
              <a:spcBef>
                <a:spcPct val="50000"/>
              </a:spcBef>
              <a:buClr>
                <a:srgbClr val="FF3300"/>
              </a:buClr>
              <a:buFont typeface="Wingdings" panose="05000000000000000000" pitchFamily="2" charset="2"/>
            </a:pPr>
            <a:r>
              <a:rPr lang="en-US" altLang="zh-CN" sz="3200" b="1" dirty="0">
                <a:latin typeface="黑体" panose="02010609060101010101" pitchFamily="2" charset="-122"/>
                <a:ea typeface="黑体" panose="02010609060101010101" pitchFamily="2" charset="-122"/>
              </a:rPr>
              <a:t> 3</a:t>
            </a:r>
            <a:r>
              <a:rPr lang="zh-CN" altLang="en-US" sz="3200" b="1" dirty="0">
                <a:latin typeface="黑体" panose="02010609060101010101" pitchFamily="2" charset="-122"/>
                <a:ea typeface="黑体" panose="02010609060101010101" pitchFamily="2" charset="-122"/>
              </a:rPr>
              <a:t>、组合逻辑电路的设计 </a:t>
            </a:r>
            <a:endParaRPr lang="zh-CN" altLang="en-US" sz="3200" b="1" dirty="0">
              <a:latin typeface="黑体" panose="02010609060101010101" pitchFamily="2" charset="-122"/>
              <a:ea typeface="黑体" panose="0201060906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wipe(left)">
                                      <p:cBhvr>
                                        <p:cTn id="7" dur="500"/>
                                        <p:tgtEl>
                                          <p:spTgt spid="281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8772" name="Object 4"/>
          <p:cNvGraphicFramePr/>
          <p:nvPr/>
        </p:nvGraphicFramePr>
        <p:xfrm>
          <a:off x="928688" y="2430463"/>
          <a:ext cx="7215187" cy="3529012"/>
        </p:xfrm>
        <a:graphic>
          <a:graphicData uri="http://schemas.openxmlformats.org/presentationml/2006/ole">
            <mc:AlternateContent xmlns:mc="http://schemas.openxmlformats.org/markup-compatibility/2006">
              <mc:Choice xmlns:v="urn:schemas-microsoft-com:vml" Requires="v">
                <p:oleObj spid="_x0000_s3083" name="" r:id="rId1" imgW="1850390" imgH="1101725" progId="Visio.Drawing.11">
                  <p:embed/>
                </p:oleObj>
              </mc:Choice>
              <mc:Fallback>
                <p:oleObj name="" r:id="rId1" imgW="1850390" imgH="1101725" progId="Visio.Drawing.11">
                  <p:embed/>
                  <p:pic>
                    <p:nvPicPr>
                      <p:cNvPr id="0" name="图片 3082"/>
                      <p:cNvPicPr/>
                      <p:nvPr/>
                    </p:nvPicPr>
                    <p:blipFill>
                      <a:blip r:embed="rId2"/>
                      <a:stretch>
                        <a:fillRect/>
                      </a:stretch>
                    </p:blipFill>
                    <p:spPr>
                      <a:xfrm>
                        <a:off x="928688" y="2430463"/>
                        <a:ext cx="7215187" cy="3529012"/>
                      </a:xfrm>
                      <a:prstGeom prst="rect">
                        <a:avLst/>
                      </a:prstGeom>
                      <a:noFill/>
                      <a:ln w="38100">
                        <a:noFill/>
                        <a:miter/>
                      </a:ln>
                    </p:spPr>
                  </p:pic>
                </p:oleObj>
              </mc:Fallback>
            </mc:AlternateContent>
          </a:graphicData>
        </a:graphic>
      </p:graphicFrame>
      <p:sp>
        <p:nvSpPr>
          <p:cNvPr id="288773" name="Rectangle 5"/>
          <p:cNvSpPr/>
          <p:nvPr/>
        </p:nvSpPr>
        <p:spPr>
          <a:xfrm>
            <a:off x="827088" y="1122204"/>
            <a:ext cx="7507605" cy="430530"/>
          </a:xfrm>
          <a:prstGeom prst="rect">
            <a:avLst/>
          </a:prstGeom>
          <a:noFill/>
          <a:ln w="9525">
            <a:noFill/>
          </a:ln>
        </p:spPr>
        <p:txBody>
          <a:bodyPr wrap="none" lIns="0" tIns="0" rIns="0" bIns="0" anchor="ctr">
            <a:spAutoFit/>
          </a:bodyPr>
          <a:p>
            <a:r>
              <a:rPr lang="zh-CN" altLang="en-US" sz="2800" b="1" dirty="0">
                <a:solidFill>
                  <a:srgbClr val="0033CC"/>
                </a:solidFill>
                <a:latin typeface="黑体" panose="02010609060101010101" pitchFamily="2" charset="-122"/>
                <a:ea typeface="黑体" panose="02010609060101010101" pitchFamily="2" charset="-122"/>
              </a:rPr>
              <a:t>图示为某逻辑电路的输入波形，试设计逻辑电路</a:t>
            </a:r>
            <a:r>
              <a:rPr lang="zh-CN" altLang="en-US" sz="2800" b="1" dirty="0">
                <a:latin typeface="黑体" panose="02010609060101010101" pitchFamily="2" charset="-122"/>
                <a:ea typeface="黑体" panose="02010609060101010101" pitchFamily="2" charset="-122"/>
              </a:rPr>
              <a:t> </a:t>
            </a:r>
            <a:endParaRPr lang="zh-CN" altLang="en-US" sz="2800" b="1" dirty="0">
              <a:latin typeface="黑体" panose="02010609060101010101" pitchFamily="2" charset="-122"/>
              <a:ea typeface="黑体" panose="02010609060101010101" pitchFamily="2" charset="-122"/>
            </a:endParaRPr>
          </a:p>
        </p:txBody>
      </p:sp>
      <p:grpSp>
        <p:nvGrpSpPr>
          <p:cNvPr id="2" name="Group 14"/>
          <p:cNvGrpSpPr/>
          <p:nvPr/>
        </p:nvGrpSpPr>
        <p:grpSpPr>
          <a:xfrm>
            <a:off x="3276600" y="2347913"/>
            <a:ext cx="3724275" cy="3384550"/>
            <a:chOff x="2064" y="1026"/>
            <a:chExt cx="2268" cy="2540"/>
          </a:xfrm>
        </p:grpSpPr>
        <p:sp>
          <p:nvSpPr>
            <p:cNvPr id="15364" name="Line 6"/>
            <p:cNvSpPr/>
            <p:nvPr/>
          </p:nvSpPr>
          <p:spPr>
            <a:xfrm>
              <a:off x="2064"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5" name="Line 7"/>
            <p:cNvSpPr/>
            <p:nvPr/>
          </p:nvSpPr>
          <p:spPr>
            <a:xfrm>
              <a:off x="2381"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6" name="Line 8"/>
            <p:cNvSpPr/>
            <p:nvPr/>
          </p:nvSpPr>
          <p:spPr>
            <a:xfrm>
              <a:off x="2699"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7" name="Line 9"/>
            <p:cNvSpPr/>
            <p:nvPr/>
          </p:nvSpPr>
          <p:spPr>
            <a:xfrm>
              <a:off x="3061"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8" name="Line 10"/>
            <p:cNvSpPr/>
            <p:nvPr/>
          </p:nvSpPr>
          <p:spPr>
            <a:xfrm>
              <a:off x="3379"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9" name="Line 11"/>
            <p:cNvSpPr/>
            <p:nvPr/>
          </p:nvSpPr>
          <p:spPr>
            <a:xfrm>
              <a:off x="3696"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70" name="Line 12"/>
            <p:cNvSpPr/>
            <p:nvPr/>
          </p:nvSpPr>
          <p:spPr>
            <a:xfrm>
              <a:off x="4014"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71" name="Line 13"/>
            <p:cNvSpPr/>
            <p:nvPr/>
          </p:nvSpPr>
          <p:spPr>
            <a:xfrm>
              <a:off x="4332"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grpSp>
      <p:sp>
        <p:nvSpPr>
          <p:cNvPr id="279554" name="Rectangle 2"/>
          <p:cNvSpPr>
            <a:spLocks noGrp="1"/>
          </p:cNvSpPr>
          <p:nvPr/>
        </p:nvSpPr>
        <p:spPr>
          <a:xfrm>
            <a:off x="143510" y="106045"/>
            <a:ext cx="8227695" cy="583565"/>
          </a:xfrm>
          <a:prstGeom prst="rect">
            <a:avLst/>
          </a:prstGeom>
          <a:noFill/>
          <a:ln w="9525">
            <a:noFill/>
          </a:ln>
        </p:spPr>
        <p:txBody>
          <a:bodyPr vert="horz" wrap="square" lIns="91440" tIns="45720" rIns="91440" bIns="45720" anchor="t">
            <a:spAutoFit/>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indent="0" algn="l" eaLnBrk="1" hangingPunct="1">
              <a:spcBef>
                <a:spcPct val="50000"/>
              </a:spcBef>
              <a:buClr>
                <a:srgbClr val="FF3300"/>
              </a:buClr>
              <a:buFont typeface="Wingdings" panose="05000000000000000000" pitchFamily="2" charset="2"/>
            </a:pPr>
            <a:r>
              <a:rPr lang="en-US" altLang="zh-CN" sz="3200" b="1" dirty="0">
                <a:latin typeface="黑体" panose="02010609060101010101" pitchFamily="2" charset="-122"/>
                <a:ea typeface="黑体" panose="02010609060101010101" pitchFamily="2" charset="-122"/>
              </a:rPr>
              <a:t> 3</a:t>
            </a:r>
            <a:r>
              <a:rPr lang="zh-CN" altLang="en-US" sz="3200" b="1" dirty="0">
                <a:latin typeface="黑体" panose="02010609060101010101" pitchFamily="2" charset="-122"/>
                <a:ea typeface="黑体" panose="02010609060101010101" pitchFamily="2" charset="-122"/>
              </a:rPr>
              <a:t>、组合逻辑电路的设计 </a:t>
            </a:r>
            <a:endParaRPr lang="zh-CN" altLang="en-US" sz="3200" b="1" dirty="0">
              <a:latin typeface="黑体" panose="02010609060101010101" pitchFamily="2" charset="-122"/>
              <a:ea typeface="黑体" panose="0201060906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8773"/>
                                        </p:tgtEl>
                                        <p:attrNameLst>
                                          <p:attrName>style.visibility</p:attrName>
                                        </p:attrNameLst>
                                      </p:cBhvr>
                                      <p:to>
                                        <p:strVal val="visible"/>
                                      </p:to>
                                    </p:set>
                                    <p:anim calcmode="lin" valueType="num">
                                      <p:cBhvr>
                                        <p:cTn id="7" dur="1000" fill="hold"/>
                                        <p:tgtEl>
                                          <p:spTgt spid="288773"/>
                                        </p:tgtEl>
                                        <p:attrNameLst>
                                          <p:attrName>ppt_w</p:attrName>
                                        </p:attrNameLst>
                                      </p:cBhvr>
                                      <p:tavLst>
                                        <p:tav tm="0">
                                          <p:val>
                                            <p:strVal val="#ppt_w*0.70"/>
                                          </p:val>
                                        </p:tav>
                                        <p:tav tm="100000">
                                          <p:val>
                                            <p:strVal val="#ppt_w"/>
                                          </p:val>
                                        </p:tav>
                                      </p:tavLst>
                                    </p:anim>
                                    <p:anim calcmode="lin" valueType="num">
                                      <p:cBhvr>
                                        <p:cTn id="8" dur="1000" fill="hold"/>
                                        <p:tgtEl>
                                          <p:spTgt spid="288773"/>
                                        </p:tgtEl>
                                        <p:attrNameLst>
                                          <p:attrName>ppt_h</p:attrName>
                                        </p:attrNameLst>
                                      </p:cBhvr>
                                      <p:tavLst>
                                        <p:tav tm="0">
                                          <p:val>
                                            <p:strVal val="#ppt_h"/>
                                          </p:val>
                                        </p:tav>
                                        <p:tav tm="100000">
                                          <p:val>
                                            <p:strVal val="#ppt_h"/>
                                          </p:val>
                                        </p:tav>
                                      </p:tavLst>
                                    </p:anim>
                                    <p:animEffect transition="in" filter="fade">
                                      <p:cBhvr>
                                        <p:cTn id="9" dur="1000"/>
                                        <p:tgtEl>
                                          <p:spTgt spid="288773"/>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88772"/>
                                        </p:tgtEl>
                                        <p:attrNameLst>
                                          <p:attrName>style.visibility</p:attrName>
                                        </p:attrNameLst>
                                      </p:cBhvr>
                                      <p:to>
                                        <p:strVal val="visible"/>
                                      </p:to>
                                    </p:set>
                                    <p:anim calcmode="lin" valueType="num">
                                      <p:cBhvr>
                                        <p:cTn id="14" dur="500" fill="hold"/>
                                        <p:tgtEl>
                                          <p:spTgt spid="288772"/>
                                        </p:tgtEl>
                                        <p:attrNameLst>
                                          <p:attrName>ppt_w</p:attrName>
                                        </p:attrNameLst>
                                      </p:cBhvr>
                                      <p:tavLst>
                                        <p:tav tm="0">
                                          <p:val>
                                            <p:fltVal val="0.000000"/>
                                          </p:val>
                                        </p:tav>
                                        <p:tav tm="100000">
                                          <p:val>
                                            <p:strVal val="#ppt_w"/>
                                          </p:val>
                                        </p:tav>
                                      </p:tavLst>
                                    </p:anim>
                                    <p:anim calcmode="lin" valueType="num">
                                      <p:cBhvr>
                                        <p:cTn id="15" dur="500" fill="hold"/>
                                        <p:tgtEl>
                                          <p:spTgt spid="28877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8772" name="Object 4"/>
          <p:cNvGraphicFramePr/>
          <p:nvPr/>
        </p:nvGraphicFramePr>
        <p:xfrm>
          <a:off x="1143953" y="1354138"/>
          <a:ext cx="7215187" cy="3529012"/>
        </p:xfrm>
        <a:graphic>
          <a:graphicData uri="http://schemas.openxmlformats.org/presentationml/2006/ole">
            <mc:AlternateContent xmlns:mc="http://schemas.openxmlformats.org/markup-compatibility/2006">
              <mc:Choice xmlns:v="urn:schemas-microsoft-com:vml" Requires="v">
                <p:oleObj spid="_x0000_s3083" name="" r:id="rId1" imgW="1850390" imgH="1101725" progId="Visio.Drawing.11">
                  <p:embed/>
                </p:oleObj>
              </mc:Choice>
              <mc:Fallback>
                <p:oleObj name="" r:id="rId1" imgW="1850390" imgH="1101725" progId="Visio.Drawing.11">
                  <p:embed/>
                  <p:pic>
                    <p:nvPicPr>
                      <p:cNvPr id="0" name="图片 3082"/>
                      <p:cNvPicPr/>
                      <p:nvPr/>
                    </p:nvPicPr>
                    <p:blipFill>
                      <a:blip r:embed="rId2"/>
                      <a:stretch>
                        <a:fillRect/>
                      </a:stretch>
                    </p:blipFill>
                    <p:spPr>
                      <a:xfrm>
                        <a:off x="1143953" y="1354138"/>
                        <a:ext cx="7215187" cy="3529012"/>
                      </a:xfrm>
                      <a:prstGeom prst="rect">
                        <a:avLst/>
                      </a:prstGeom>
                      <a:noFill/>
                      <a:ln w="38100">
                        <a:noFill/>
                        <a:miter/>
                      </a:ln>
                    </p:spPr>
                  </p:pic>
                </p:oleObj>
              </mc:Fallback>
            </mc:AlternateContent>
          </a:graphicData>
        </a:graphic>
      </p:graphicFrame>
      <p:grpSp>
        <p:nvGrpSpPr>
          <p:cNvPr id="2" name="Group 14"/>
          <p:cNvGrpSpPr/>
          <p:nvPr/>
        </p:nvGrpSpPr>
        <p:grpSpPr>
          <a:xfrm>
            <a:off x="3491865" y="1271588"/>
            <a:ext cx="3724275" cy="3384550"/>
            <a:chOff x="2064" y="1026"/>
            <a:chExt cx="2268" cy="2540"/>
          </a:xfrm>
        </p:grpSpPr>
        <p:sp>
          <p:nvSpPr>
            <p:cNvPr id="15364" name="Line 6"/>
            <p:cNvSpPr/>
            <p:nvPr/>
          </p:nvSpPr>
          <p:spPr>
            <a:xfrm>
              <a:off x="2064"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5" name="Line 7"/>
            <p:cNvSpPr/>
            <p:nvPr/>
          </p:nvSpPr>
          <p:spPr>
            <a:xfrm>
              <a:off x="2381"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6" name="Line 8"/>
            <p:cNvSpPr/>
            <p:nvPr/>
          </p:nvSpPr>
          <p:spPr>
            <a:xfrm>
              <a:off x="2699"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7" name="Line 9"/>
            <p:cNvSpPr/>
            <p:nvPr/>
          </p:nvSpPr>
          <p:spPr>
            <a:xfrm>
              <a:off x="3061"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8" name="Line 10"/>
            <p:cNvSpPr/>
            <p:nvPr/>
          </p:nvSpPr>
          <p:spPr>
            <a:xfrm>
              <a:off x="3379"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69" name="Line 11"/>
            <p:cNvSpPr/>
            <p:nvPr/>
          </p:nvSpPr>
          <p:spPr>
            <a:xfrm>
              <a:off x="3696"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70" name="Line 12"/>
            <p:cNvSpPr/>
            <p:nvPr/>
          </p:nvSpPr>
          <p:spPr>
            <a:xfrm>
              <a:off x="4014"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sp>
          <p:nvSpPr>
            <p:cNvPr id="15371" name="Line 13"/>
            <p:cNvSpPr/>
            <p:nvPr/>
          </p:nvSpPr>
          <p:spPr>
            <a:xfrm>
              <a:off x="4332" y="1026"/>
              <a:ext cx="0" cy="2540"/>
            </a:xfrm>
            <a:prstGeom prst="line">
              <a:avLst/>
            </a:prstGeom>
            <a:ln w="57150" cap="flat" cmpd="sng">
              <a:solidFill>
                <a:srgbClr val="FF0000"/>
              </a:solidFill>
              <a:prstDash val="sysDot"/>
              <a:round/>
              <a:headEnd type="none" w="med" len="med"/>
              <a:tailEnd type="none" w="med" len="med"/>
            </a:ln>
          </p:spPr>
          <p:txBody>
            <a:bodyPr anchor="t"/>
            <a:p>
              <a:endParaRPr lang="zh-CN" altLang="en-US">
                <a:latin typeface="Arial" panose="020B0604020202020204" pitchFamily="34" charset="0"/>
              </a:endParaRPr>
            </a:p>
          </p:txBody>
        </p:sp>
      </p:grpSp>
      <p:sp>
        <p:nvSpPr>
          <p:cNvPr id="279554" name="Rectangle 2"/>
          <p:cNvSpPr>
            <a:spLocks noGrp="1"/>
          </p:cNvSpPr>
          <p:nvPr/>
        </p:nvSpPr>
        <p:spPr>
          <a:xfrm>
            <a:off x="143510" y="106045"/>
            <a:ext cx="8227695" cy="583565"/>
          </a:xfrm>
          <a:prstGeom prst="rect">
            <a:avLst/>
          </a:prstGeom>
          <a:noFill/>
          <a:ln w="9525">
            <a:noFill/>
          </a:ln>
        </p:spPr>
        <p:txBody>
          <a:bodyPr vert="horz" wrap="square" lIns="91440" tIns="45720" rIns="91440" bIns="45720" anchor="t">
            <a:spAutoFit/>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indent="0" algn="l" eaLnBrk="1" hangingPunct="1">
              <a:spcBef>
                <a:spcPct val="50000"/>
              </a:spcBef>
              <a:buClr>
                <a:srgbClr val="FF3300"/>
              </a:buClr>
              <a:buFont typeface="Wingdings" panose="05000000000000000000" pitchFamily="2" charset="2"/>
            </a:pPr>
            <a:r>
              <a:rPr lang="en-US" altLang="zh-CN" sz="3200" b="1" dirty="0">
                <a:latin typeface="黑体" panose="02010609060101010101" pitchFamily="2" charset="-122"/>
                <a:ea typeface="黑体" panose="02010609060101010101" pitchFamily="2" charset="-122"/>
              </a:rPr>
              <a:t> 3</a:t>
            </a:r>
            <a:r>
              <a:rPr lang="zh-CN" altLang="en-US" sz="3200" b="1" dirty="0">
                <a:latin typeface="黑体" panose="02010609060101010101" pitchFamily="2" charset="-122"/>
                <a:ea typeface="黑体" panose="02010609060101010101" pitchFamily="2" charset="-122"/>
              </a:rPr>
              <a:t>、组合逻辑电路的设计 </a:t>
            </a:r>
            <a:endParaRPr lang="zh-CN" altLang="en-US" sz="3200" b="1" dirty="0">
              <a:latin typeface="黑体" panose="02010609060101010101" pitchFamily="2" charset="-122"/>
              <a:ea typeface="黑体" panose="0201060906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wipe(left)">
                                      <p:cBhvr>
                                        <p:cTn id="7" dur="500"/>
                                        <p:tgtEl>
                                          <p:spTgt spid="279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9" name="Rectangle 3"/>
          <p:cNvSpPr>
            <a:spLocks noChangeArrowheads="1"/>
          </p:cNvSpPr>
          <p:nvPr/>
        </p:nvSpPr>
        <p:spPr bwMode="auto">
          <a:xfrm>
            <a:off x="1331913" y="2347913"/>
            <a:ext cx="28082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加法器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0" name="Rectangle 4"/>
          <p:cNvSpPr>
            <a:spLocks noChangeArrowheads="1"/>
          </p:cNvSpPr>
          <p:nvPr/>
        </p:nvSpPr>
        <p:spPr bwMode="auto">
          <a:xfrm>
            <a:off x="1331913" y="3282950"/>
            <a:ext cx="28082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编码器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1" name="Rectangle 5"/>
          <p:cNvSpPr>
            <a:spLocks noChangeArrowheads="1"/>
          </p:cNvSpPr>
          <p:nvPr/>
        </p:nvSpPr>
        <p:spPr bwMode="auto">
          <a:xfrm>
            <a:off x="1331913" y="4146550"/>
            <a:ext cx="28082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译码器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2" name="Rectangle 6"/>
          <p:cNvSpPr>
            <a:spLocks noChangeArrowheads="1"/>
          </p:cNvSpPr>
          <p:nvPr/>
        </p:nvSpPr>
        <p:spPr bwMode="auto">
          <a:xfrm>
            <a:off x="4284663" y="4146550"/>
            <a:ext cx="34559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数据选择器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3" name="Rectangle 7"/>
          <p:cNvSpPr>
            <a:spLocks noChangeArrowheads="1"/>
          </p:cNvSpPr>
          <p:nvPr/>
        </p:nvSpPr>
        <p:spPr bwMode="auto">
          <a:xfrm>
            <a:off x="4356100" y="2346325"/>
            <a:ext cx="3600450"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数值比较器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5" name="Rectangle 9"/>
          <p:cNvSpPr>
            <a:spLocks noChangeArrowheads="1"/>
          </p:cNvSpPr>
          <p:nvPr/>
        </p:nvSpPr>
        <p:spPr bwMode="auto">
          <a:xfrm>
            <a:off x="1620838" y="5730875"/>
            <a:ext cx="41036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None/>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功能，原理，应用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6" name="Rectangle 10"/>
          <p:cNvSpPr/>
          <p:nvPr/>
        </p:nvSpPr>
        <p:spPr>
          <a:xfrm>
            <a:off x="971550" y="4002405"/>
            <a:ext cx="6840538" cy="1079500"/>
          </a:xfrm>
          <a:prstGeom prst="rect">
            <a:avLst/>
          </a:prstGeom>
          <a:noFill/>
          <a:ln w="28575" cap="flat" cmpd="sng">
            <a:solidFill>
              <a:srgbClr val="FF3300"/>
            </a:solidFill>
            <a:prstDash val="solid"/>
            <a:miter/>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1298" name="Rectangle 2"/>
          <p:cNvSpPr>
            <a:spLocks noGrp="1"/>
          </p:cNvSpPr>
          <p:nvPr/>
        </p:nvSpPr>
        <p:spPr>
          <a:xfrm>
            <a:off x="408305" y="71755"/>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7.2</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常用</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sp>
        <p:nvSpPr>
          <p:cNvPr id="2" name="文本框 1"/>
          <p:cNvSpPr txBox="1"/>
          <p:nvPr/>
        </p:nvSpPr>
        <p:spPr>
          <a:xfrm>
            <a:off x="685800" y="1129030"/>
            <a:ext cx="5233035" cy="645160"/>
          </a:xfrm>
          <a:prstGeom prst="rect">
            <a:avLst/>
          </a:prstGeom>
          <a:noFill/>
        </p:spPr>
        <p:txBody>
          <a:bodyPr wrap="none" rtlCol="0" anchor="t">
            <a:spAutoFit/>
          </a:bodyPr>
          <a:p>
            <a:r>
              <a:rPr lang="zh-CN" altLang="en-US" sz="3600" b="1" dirty="0">
                <a:effectLst/>
                <a:latin typeface="黑体" panose="02010609060101010101" pitchFamily="2" charset="-122"/>
                <a:ea typeface="黑体" panose="02010609060101010101" pitchFamily="2" charset="-122"/>
                <a:cs typeface="+mj-cs"/>
                <a:sym typeface="Arial" panose="020B0604020202020204" pitchFamily="34" charset="0"/>
              </a:rPr>
              <a:t>中规模集成组合逻辑器件</a:t>
            </a:r>
            <a:endParaRPr lang="zh-CN" altLang="en-US" sz="3600" b="1" dirty="0">
              <a:effectLst/>
              <a:latin typeface="黑体" panose="02010609060101010101" pitchFamily="2" charset="-122"/>
              <a:ea typeface="黑体" panose="02010609060101010101" pitchFamily="2" charset="-122"/>
              <a:cs typeface="+mj-cs"/>
              <a:sym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21539">
                                            <p:txEl>
                                              <p:charRg st="0" end="6"/>
                                            </p:txEl>
                                          </p:spTgt>
                                        </p:tgtEl>
                                        <p:attrNameLst>
                                          <p:attrName>style.visibility</p:attrName>
                                        </p:attrNameLst>
                                      </p:cBhvr>
                                      <p:to>
                                        <p:strVal val="visible"/>
                                      </p:to>
                                    </p:set>
                                    <p:animEffect transition="in" filter="box(in)">
                                      <p:cBhvr>
                                        <p:cTn id="11" dur="500"/>
                                        <p:tgtEl>
                                          <p:spTgt spid="321539">
                                            <p:txEl>
                                              <p:charRg st="0"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21543">
                                            <p:txEl>
                                              <p:charRg st="0" end="8"/>
                                            </p:txEl>
                                          </p:spTgt>
                                        </p:tgtEl>
                                        <p:attrNameLst>
                                          <p:attrName>style.visibility</p:attrName>
                                        </p:attrNameLst>
                                      </p:cBhvr>
                                      <p:to>
                                        <p:strVal val="visible"/>
                                      </p:to>
                                    </p:set>
                                    <p:animEffect transition="in" filter="box(in)">
                                      <p:cBhvr>
                                        <p:cTn id="16" dur="1000"/>
                                        <p:tgtEl>
                                          <p:spTgt spid="321543">
                                            <p:txEl>
                                              <p:charRg st="0"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21540">
                                            <p:txEl>
                                              <p:charRg st="0" end="6"/>
                                            </p:txEl>
                                          </p:spTgt>
                                        </p:tgtEl>
                                        <p:attrNameLst>
                                          <p:attrName>style.visibility</p:attrName>
                                        </p:attrNameLst>
                                      </p:cBhvr>
                                      <p:to>
                                        <p:strVal val="visible"/>
                                      </p:to>
                                    </p:set>
                                    <p:animEffect transition="in" filter="box(in)">
                                      <p:cBhvr>
                                        <p:cTn id="21" dur="1000"/>
                                        <p:tgtEl>
                                          <p:spTgt spid="321540">
                                            <p:txEl>
                                              <p:charRg st="0"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321541">
                                            <p:txEl>
                                              <p:charRg st="0" end="6"/>
                                            </p:txEl>
                                          </p:spTgt>
                                        </p:tgtEl>
                                        <p:attrNameLst>
                                          <p:attrName>style.visibility</p:attrName>
                                        </p:attrNameLst>
                                      </p:cBhvr>
                                      <p:to>
                                        <p:strVal val="visible"/>
                                      </p:to>
                                    </p:set>
                                    <p:animEffect transition="in" filter="box(in)">
                                      <p:cBhvr>
                                        <p:cTn id="26" dur="1000"/>
                                        <p:tgtEl>
                                          <p:spTgt spid="321541">
                                            <p:txEl>
                                              <p:charRg st="0"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21542">
                                            <p:txEl>
                                              <p:charRg st="0" end="8"/>
                                            </p:txEl>
                                          </p:spTgt>
                                        </p:tgtEl>
                                        <p:attrNameLst>
                                          <p:attrName>style.visibility</p:attrName>
                                        </p:attrNameLst>
                                      </p:cBhvr>
                                      <p:to>
                                        <p:strVal val="visible"/>
                                      </p:to>
                                    </p:set>
                                    <p:animEffect transition="in" filter="box(in)">
                                      <p:cBhvr>
                                        <p:cTn id="31" dur="1000"/>
                                        <p:tgtEl>
                                          <p:spTgt spid="321542">
                                            <p:txEl>
                                              <p:charRg st="0"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21545">
                                            <p:txEl>
                                              <p:charRg st="0" end="9"/>
                                            </p:txEl>
                                          </p:spTgt>
                                        </p:tgtEl>
                                        <p:attrNameLst>
                                          <p:attrName>style.visibility</p:attrName>
                                        </p:attrNameLst>
                                      </p:cBhvr>
                                      <p:to>
                                        <p:strVal val="visible"/>
                                      </p:to>
                                    </p:set>
                                    <p:animEffect transition="in" filter="box(in)">
                                      <p:cBhvr>
                                        <p:cTn id="36" dur="500"/>
                                        <p:tgtEl>
                                          <p:spTgt spid="321545">
                                            <p:txEl>
                                              <p:charRg st="0"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21546"/>
                                        </p:tgtEl>
                                        <p:attrNameLst>
                                          <p:attrName>style.visibility</p:attrName>
                                        </p:attrNameLst>
                                      </p:cBhvr>
                                      <p:to>
                                        <p:strVal val="visible"/>
                                      </p:to>
                                    </p:set>
                                    <p:anim calcmode="lin" valueType="num">
                                      <p:cBhvr>
                                        <p:cTn id="41" dur="1000" fill="hold"/>
                                        <p:tgtEl>
                                          <p:spTgt spid="321546"/>
                                        </p:tgtEl>
                                        <p:attrNameLst>
                                          <p:attrName>ppt_w</p:attrName>
                                        </p:attrNameLst>
                                      </p:cBhvr>
                                      <p:tavLst>
                                        <p:tav tm="0">
                                          <p:val>
                                            <p:fltVal val="0.000000"/>
                                          </p:val>
                                        </p:tav>
                                        <p:tav tm="100000">
                                          <p:val>
                                            <p:strVal val="#ppt_w"/>
                                          </p:val>
                                        </p:tav>
                                      </p:tavLst>
                                    </p:anim>
                                    <p:anim calcmode="lin" valueType="num">
                                      <p:cBhvr>
                                        <p:cTn id="42" dur="1000" fill="hold"/>
                                        <p:tgtEl>
                                          <p:spTgt spid="321546"/>
                                        </p:tgtEl>
                                        <p:attrNameLst>
                                          <p:attrName>ppt_h</p:attrName>
                                        </p:attrNameLst>
                                      </p:cBhvr>
                                      <p:tavLst>
                                        <p:tav tm="0">
                                          <p:val>
                                            <p:fltVal val="0.00000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311298"/>
                                        </p:tgtEl>
                                        <p:attrNameLst>
                                          <p:attrName>style.visibility</p:attrName>
                                        </p:attrNameLst>
                                      </p:cBhvr>
                                      <p:to>
                                        <p:strVal val="visible"/>
                                      </p:to>
                                    </p:set>
                                    <p:anim calcmode="lin" valueType="num">
                                      <p:cBhvr>
                                        <p:cTn id="45" dur="500" fill="hold"/>
                                        <p:tgtEl>
                                          <p:spTgt spid="311298"/>
                                        </p:tgtEl>
                                        <p:attrNameLst>
                                          <p:attrName>ppt_w</p:attrName>
                                        </p:attrNameLst>
                                      </p:cBhvr>
                                      <p:tavLst>
                                        <p:tav tm="0">
                                          <p:val>
                                            <p:fltVal val="0.000000"/>
                                          </p:val>
                                        </p:tav>
                                        <p:tav tm="100000">
                                          <p:val>
                                            <p:strVal val="#ppt_w"/>
                                          </p:val>
                                        </p:tav>
                                      </p:tavLst>
                                    </p:anim>
                                    <p:anim calcmode="lin" valueType="num">
                                      <p:cBhvr>
                                        <p:cTn id="46" dur="500" fill="hold"/>
                                        <p:tgtEl>
                                          <p:spTgt spid="311298"/>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6" grpId="0" bldLvl="0" animBg="1"/>
      <p:bldP spid="31129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52" name="Text Box 49"/>
          <p:cNvSpPr txBox="1"/>
          <p:nvPr/>
        </p:nvSpPr>
        <p:spPr>
          <a:xfrm>
            <a:off x="395288" y="1050925"/>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11298" name="Rectangle 2"/>
          <p:cNvSpPr>
            <a:spLocks noGrp="1"/>
          </p:cNvSpPr>
          <p:nvPr/>
        </p:nvSpPr>
        <p:spPr>
          <a:xfrm>
            <a:off x="408305" y="71755"/>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pic>
        <p:nvPicPr>
          <p:cNvPr id="7" name="图片 6"/>
          <p:cNvPicPr>
            <a:picLocks noChangeAspect="1"/>
          </p:cNvPicPr>
          <p:nvPr>
            <p:custDataLst>
              <p:tags r:id="rId1"/>
            </p:custDataLst>
          </p:nvPr>
        </p:nvPicPr>
        <p:blipFill>
          <a:blip r:embed="rId2"/>
          <a:stretch>
            <a:fillRect/>
          </a:stretch>
        </p:blipFill>
        <p:spPr>
          <a:xfrm>
            <a:off x="1632585" y="2004060"/>
            <a:ext cx="5609590" cy="3959225"/>
          </a:xfrm>
          <a:prstGeom prst="rect">
            <a:avLst/>
          </a:prstGeom>
        </p:spPr>
      </p:pic>
    </p:spTree>
    <p:custDataLst>
      <p:tags r:id="rId3"/>
    </p:custDataLst>
  </p:cSld>
  <p:clrMapOvr>
    <a:masterClrMapping/>
  </p:clrMapOvr>
  <p:transition>
    <p:fade/>
    <p:sndAc>
      <p:stSnd>
        <p:snd r:embed="rId4" name="PROJCTO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1298"/>
                                        </p:tgtEl>
                                        <p:attrNameLst>
                                          <p:attrName>style.visibility</p:attrName>
                                        </p:attrNameLst>
                                      </p:cBhvr>
                                      <p:to>
                                        <p:strVal val="visible"/>
                                      </p:to>
                                    </p:set>
                                    <p:anim calcmode="lin" valueType="num">
                                      <p:cBhvr>
                                        <p:cTn id="7" dur="500" fill="hold"/>
                                        <p:tgtEl>
                                          <p:spTgt spid="311298"/>
                                        </p:tgtEl>
                                        <p:attrNameLst>
                                          <p:attrName>ppt_w</p:attrName>
                                        </p:attrNameLst>
                                      </p:cBhvr>
                                      <p:tavLst>
                                        <p:tav tm="0">
                                          <p:val>
                                            <p:fltVal val="0.000000"/>
                                          </p:val>
                                        </p:tav>
                                        <p:tav tm="100000">
                                          <p:val>
                                            <p:strVal val="#ppt_w"/>
                                          </p:val>
                                        </p:tav>
                                      </p:tavLst>
                                    </p:anim>
                                    <p:anim calcmode="lin" valueType="num">
                                      <p:cBhvr>
                                        <p:cTn id="8" dur="500" fill="hold"/>
                                        <p:tgtEl>
                                          <p:spTgt spid="311298"/>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P spid="102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4" name="Text Box 2"/>
          <p:cNvSpPr txBox="1"/>
          <p:nvPr/>
        </p:nvSpPr>
        <p:spPr>
          <a:xfrm>
            <a:off x="1258570" y="2201863"/>
            <a:ext cx="1285875" cy="521970"/>
          </a:xfrm>
          <a:prstGeom prst="rect">
            <a:avLst/>
          </a:prstGeom>
          <a:solidFill>
            <a:schemeClr val="bg1"/>
          </a:solidFill>
          <a:ln w="9525">
            <a:noFill/>
          </a:ln>
        </p:spPr>
        <p:txBody>
          <a:bodyPr anchor="t">
            <a:spAutoFit/>
          </a:bodyPr>
          <a:p>
            <a:pPr>
              <a:spcBef>
                <a:spcPct val="50000"/>
              </a:spcBef>
            </a:pPr>
            <a:r>
              <a:rPr lang="zh-CN" altLang="en-US" sz="2800" b="1" dirty="0">
                <a:solidFill>
                  <a:srgbClr val="FF3300"/>
                </a:solidFill>
                <a:latin typeface="黑体" panose="02010609060101010101" pitchFamily="2" charset="-122"/>
                <a:ea typeface="黑体" panose="02010609060101010101" pitchFamily="2" charset="-122"/>
              </a:rPr>
              <a:t>半加器</a:t>
            </a:r>
            <a:r>
              <a:rPr lang="zh-CN" altLang="en-US" b="1" dirty="0">
                <a:solidFill>
                  <a:srgbClr val="FF3300"/>
                </a:solidFill>
                <a:latin typeface="黑体" panose="02010609060101010101" pitchFamily="2" charset="-122"/>
                <a:ea typeface="黑体" panose="02010609060101010101" pitchFamily="2" charset="-122"/>
              </a:rPr>
              <a:t>   </a:t>
            </a:r>
            <a:endParaRPr lang="zh-CN" altLang="en-US" b="1" dirty="0">
              <a:solidFill>
                <a:srgbClr val="FF3300"/>
              </a:solidFill>
              <a:latin typeface="黑体" panose="02010609060101010101" pitchFamily="2" charset="-122"/>
              <a:ea typeface="黑体" panose="02010609060101010101" pitchFamily="2" charset="-122"/>
            </a:endParaRPr>
          </a:p>
        </p:txBody>
      </p:sp>
      <p:sp>
        <p:nvSpPr>
          <p:cNvPr id="330755" name="AutoShape 3"/>
          <p:cNvSpPr/>
          <p:nvPr/>
        </p:nvSpPr>
        <p:spPr>
          <a:xfrm>
            <a:off x="3132455" y="2058035"/>
            <a:ext cx="5229225" cy="1076959"/>
          </a:xfrm>
          <a:prstGeom prst="wedgeRectCallout">
            <a:avLst>
              <a:gd name="adj1" fmla="val -59782"/>
              <a:gd name="adj2" fmla="val -16417"/>
            </a:avLst>
          </a:prstGeom>
          <a:solidFill>
            <a:schemeClr val="bg1"/>
          </a:solidFill>
          <a:ln w="12700" cmpd="sng">
            <a:solidFill>
              <a:schemeClr val="accent1">
                <a:shade val="50000"/>
              </a:schemeClr>
            </a:solidFill>
            <a:prstDash val="dash"/>
          </a:ln>
        </p:spPr>
        <p:txBody>
          <a:bodyPr wrap="square" lIns="0" tIns="0" rIns="0" bIns="0" anchor="t">
            <a:spAutoFit/>
          </a:bodyPr>
          <a:p>
            <a:pPr>
              <a:lnSpc>
                <a:spcPct val="125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两个</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位</a:t>
            </a:r>
            <a:r>
              <a:rPr lang="zh-CN" altLang="en-US" sz="2800" b="1" dirty="0">
                <a:solidFill>
                  <a:srgbClr val="0033CC"/>
                </a:solidFill>
                <a:latin typeface="Times New Roman" panose="02020603050405020304" pitchFamily="18" charset="0"/>
                <a:ea typeface="黑体" panose="02010609060101010101" pitchFamily="2" charset="-122"/>
                <a:cs typeface="Times New Roman" panose="02020603050405020304" pitchFamily="18" charset="0"/>
              </a:rPr>
              <a:t>二进制数相加时，不考虑低位来的进位。</a:t>
            </a:r>
            <a:endParaRPr lang="zh-CN" altLang="en-US" sz="2800" b="1" dirty="0">
              <a:solidFill>
                <a:srgbClr val="0033CC"/>
              </a:solidFill>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2" name="Group 39"/>
          <p:cNvGrpSpPr/>
          <p:nvPr/>
        </p:nvGrpSpPr>
        <p:grpSpPr>
          <a:xfrm>
            <a:off x="4859338" y="4433888"/>
            <a:ext cx="3089275" cy="1647825"/>
            <a:chOff x="2884" y="2675"/>
            <a:chExt cx="1294" cy="684"/>
          </a:xfrm>
        </p:grpSpPr>
        <p:graphicFrame>
          <p:nvGraphicFramePr>
            <p:cNvPr id="10244" name="Object 40"/>
            <p:cNvGraphicFramePr/>
            <p:nvPr/>
          </p:nvGraphicFramePr>
          <p:xfrm>
            <a:off x="3151" y="2696"/>
            <a:ext cx="813" cy="663"/>
          </p:xfrm>
          <a:graphic>
            <a:graphicData uri="http://schemas.openxmlformats.org/presentationml/2006/ole">
              <mc:AlternateContent xmlns:mc="http://schemas.openxmlformats.org/markup-compatibility/2006">
                <mc:Choice xmlns:v="urn:schemas-microsoft-com:vml" Requires="v">
                  <p:oleObj spid="_x0000_s3084" name="" r:id="rId1" imgW="942975" imgH="857250" progId="Paint.Picture">
                    <p:embed/>
                  </p:oleObj>
                </mc:Choice>
                <mc:Fallback>
                  <p:oleObj name="" r:id="rId1" imgW="942975" imgH="857250" progId="Paint.Picture">
                    <p:embed/>
                    <p:pic>
                      <p:nvPicPr>
                        <p:cNvPr id="0" name="图片 3083"/>
                        <p:cNvPicPr/>
                        <p:nvPr/>
                      </p:nvPicPr>
                      <p:blipFill>
                        <a:blip r:embed="rId2"/>
                        <a:stretch>
                          <a:fillRect/>
                        </a:stretch>
                      </p:blipFill>
                      <p:spPr>
                        <a:xfrm>
                          <a:off x="3151" y="2696"/>
                          <a:ext cx="813" cy="663"/>
                        </a:xfrm>
                        <a:prstGeom prst="rect">
                          <a:avLst/>
                        </a:prstGeom>
                        <a:noFill/>
                        <a:ln w="38100">
                          <a:noFill/>
                          <a:miter/>
                        </a:ln>
                      </p:spPr>
                    </p:pic>
                  </p:oleObj>
                </mc:Fallback>
              </mc:AlternateContent>
            </a:graphicData>
          </a:graphic>
        </p:graphicFrame>
        <p:sp>
          <p:nvSpPr>
            <p:cNvPr id="10245" name="Rectangle 41"/>
            <p:cNvSpPr/>
            <p:nvPr/>
          </p:nvSpPr>
          <p:spPr>
            <a:xfrm>
              <a:off x="2884" y="2675"/>
              <a:ext cx="204" cy="215"/>
            </a:xfrm>
            <a:prstGeom prst="rect">
              <a:avLst/>
            </a:prstGeom>
            <a:noFill/>
            <a:ln w="9525">
              <a:noFill/>
            </a:ln>
          </p:spPr>
          <p:txBody>
            <a:bodyPr wrap="none" anchor="t">
              <a:spAutoFit/>
            </a:bodyPr>
            <a:p>
              <a:pPr algn="just">
                <a:spcBef>
                  <a:spcPct val="50000"/>
                </a:spcBef>
              </a:pPr>
              <a:r>
                <a:rPr lang="en-US" altLang="zh-CN" sz="2800" i="1" dirty="0">
                  <a:latin typeface="Times New Roman" panose="02020603050405020304" pitchFamily="18" charset="0"/>
                </a:rPr>
                <a:t>A</a:t>
              </a:r>
              <a:r>
                <a:rPr lang="en-US" altLang="zh-CN" sz="2800" i="1" baseline="-25000" dirty="0">
                  <a:latin typeface="Times New Roman" panose="02020603050405020304" pitchFamily="18" charset="0"/>
                </a:rPr>
                <a:t>i</a:t>
              </a:r>
              <a:endParaRPr lang="en-US" altLang="zh-CN" sz="2800" i="1" baseline="-25000" dirty="0">
                <a:latin typeface="Times New Roman" panose="02020603050405020304" pitchFamily="18" charset="0"/>
              </a:endParaRPr>
            </a:p>
          </p:txBody>
        </p:sp>
        <p:sp>
          <p:nvSpPr>
            <p:cNvPr id="10246" name="Rectangle 42"/>
            <p:cNvSpPr/>
            <p:nvPr/>
          </p:nvSpPr>
          <p:spPr>
            <a:xfrm>
              <a:off x="2884" y="2979"/>
              <a:ext cx="204" cy="215"/>
            </a:xfrm>
            <a:prstGeom prst="rect">
              <a:avLst/>
            </a:prstGeom>
            <a:noFill/>
            <a:ln w="9525">
              <a:noFill/>
            </a:ln>
          </p:spPr>
          <p:txBody>
            <a:bodyPr wrap="none" anchor="t">
              <a:spAutoFit/>
            </a:bodyPr>
            <a:p>
              <a:pPr algn="just">
                <a:spcBef>
                  <a:spcPct val="50000"/>
                </a:spcBef>
              </a:pPr>
              <a:r>
                <a:rPr lang="en-US" altLang="zh-CN" sz="2800" i="1" dirty="0">
                  <a:latin typeface="Times New Roman" panose="02020603050405020304" pitchFamily="18" charset="0"/>
                </a:rPr>
                <a:t>B</a:t>
              </a:r>
              <a:r>
                <a:rPr lang="en-US" altLang="zh-CN" sz="2800" i="1" baseline="-25000" dirty="0">
                  <a:latin typeface="Times New Roman" panose="02020603050405020304" pitchFamily="18" charset="0"/>
                </a:rPr>
                <a:t>i</a:t>
              </a:r>
              <a:endParaRPr lang="en-US" altLang="zh-CN" sz="2800" i="1" baseline="-25000" dirty="0">
                <a:latin typeface="Times New Roman" panose="02020603050405020304" pitchFamily="18" charset="0"/>
              </a:endParaRPr>
            </a:p>
          </p:txBody>
        </p:sp>
        <p:sp>
          <p:nvSpPr>
            <p:cNvPr id="10247" name="Rectangle 43"/>
            <p:cNvSpPr/>
            <p:nvPr/>
          </p:nvSpPr>
          <p:spPr>
            <a:xfrm>
              <a:off x="3919" y="2704"/>
              <a:ext cx="259" cy="215"/>
            </a:xfrm>
            <a:prstGeom prst="rect">
              <a:avLst/>
            </a:prstGeom>
            <a:noFill/>
            <a:ln w="9525">
              <a:noFill/>
            </a:ln>
          </p:spPr>
          <p:txBody>
            <a:bodyPr anchor="t">
              <a:spAutoFit/>
            </a:bodyPr>
            <a:p>
              <a:pPr algn="just">
                <a:spcBef>
                  <a:spcPct val="50000"/>
                </a:spcBef>
              </a:pPr>
              <a:r>
                <a:rPr lang="en-US" altLang="zh-CN" sz="2800" i="1" dirty="0">
                  <a:latin typeface="Times New Roman" panose="02020603050405020304" pitchFamily="18" charset="0"/>
                </a:rPr>
                <a:t>S</a:t>
              </a:r>
              <a:r>
                <a:rPr lang="en-US" altLang="zh-CN" sz="2800" i="1" baseline="-25000" dirty="0">
                  <a:latin typeface="Times New Roman" panose="02020603050405020304" pitchFamily="18" charset="0"/>
                </a:rPr>
                <a:t>i</a:t>
              </a:r>
              <a:endParaRPr lang="en-US" altLang="zh-CN" sz="2800" i="1" baseline="-25000" dirty="0">
                <a:latin typeface="Times New Roman" panose="02020603050405020304" pitchFamily="18" charset="0"/>
              </a:endParaRPr>
            </a:p>
          </p:txBody>
        </p:sp>
        <p:sp>
          <p:nvSpPr>
            <p:cNvPr id="10248" name="Rectangle 44"/>
            <p:cNvSpPr/>
            <p:nvPr/>
          </p:nvSpPr>
          <p:spPr>
            <a:xfrm>
              <a:off x="3919" y="2980"/>
              <a:ext cx="204" cy="216"/>
            </a:xfrm>
            <a:prstGeom prst="rect">
              <a:avLst/>
            </a:prstGeom>
            <a:noFill/>
            <a:ln w="9525">
              <a:noFill/>
            </a:ln>
          </p:spPr>
          <p:txBody>
            <a:bodyPr wrap="none" anchor="t">
              <a:spAutoFit/>
            </a:bodyPr>
            <a:p>
              <a:pPr algn="just">
                <a:spcBef>
                  <a:spcPct val="50000"/>
                </a:spcBef>
              </a:pPr>
              <a:r>
                <a:rPr lang="en-US" altLang="zh-CN" sz="2800" i="1" dirty="0">
                  <a:latin typeface="Times New Roman" panose="02020603050405020304" pitchFamily="18" charset="0"/>
                </a:rPr>
                <a:t>C</a:t>
              </a:r>
              <a:r>
                <a:rPr lang="en-US" altLang="zh-CN" sz="2800" i="1" baseline="-25000" dirty="0">
                  <a:latin typeface="Times New Roman" panose="02020603050405020304" pitchFamily="18" charset="0"/>
                </a:rPr>
                <a:t>i</a:t>
              </a:r>
              <a:endParaRPr lang="en-US" altLang="zh-CN" sz="2800" i="1" baseline="-25000" dirty="0">
                <a:latin typeface="Times New Roman" panose="02020603050405020304" pitchFamily="18" charset="0"/>
              </a:endParaRPr>
            </a:p>
          </p:txBody>
        </p:sp>
        <p:sp>
          <p:nvSpPr>
            <p:cNvPr id="10249" name="Rectangle 45"/>
            <p:cNvSpPr/>
            <p:nvPr/>
          </p:nvSpPr>
          <p:spPr>
            <a:xfrm>
              <a:off x="3416" y="3037"/>
              <a:ext cx="301" cy="215"/>
            </a:xfrm>
            <a:prstGeom prst="rect">
              <a:avLst/>
            </a:prstGeom>
            <a:noFill/>
            <a:ln w="9525">
              <a:noFill/>
            </a:ln>
          </p:spPr>
          <p:txBody>
            <a:bodyPr wrap="none" anchor="t">
              <a:spAutoFit/>
            </a:bodyPr>
            <a:p>
              <a:pPr algn="just" fontAlgn="t">
                <a:spcBef>
                  <a:spcPct val="50000"/>
                </a:spcBef>
              </a:pPr>
              <a:r>
                <a:rPr lang="en-US" altLang="zh-CN" sz="2800" dirty="0">
                  <a:latin typeface="Times New Roman" panose="02020603050405020304" pitchFamily="18" charset="0"/>
                </a:rPr>
                <a:t>CO</a:t>
              </a:r>
              <a:endParaRPr lang="en-US" altLang="zh-CN" sz="2800" baseline="-25000" dirty="0">
                <a:latin typeface="Times New Roman" panose="02020603050405020304" pitchFamily="18" charset="0"/>
              </a:endParaRPr>
            </a:p>
          </p:txBody>
        </p:sp>
        <p:sp>
          <p:nvSpPr>
            <p:cNvPr id="10250" name="Rectangle 46"/>
            <p:cNvSpPr/>
            <p:nvPr/>
          </p:nvSpPr>
          <p:spPr>
            <a:xfrm>
              <a:off x="3400" y="2700"/>
              <a:ext cx="227" cy="216"/>
            </a:xfrm>
            <a:prstGeom prst="rect">
              <a:avLst/>
            </a:prstGeom>
            <a:noFill/>
            <a:ln w="9525">
              <a:noFill/>
            </a:ln>
          </p:spPr>
          <p:txBody>
            <a:bodyPr wrap="none" anchor="t">
              <a:spAutoFit/>
            </a:bodyPr>
            <a:p>
              <a:pPr algn="just" fontAlgn="t">
                <a:spcBef>
                  <a:spcPct val="50000"/>
                </a:spcBef>
              </a:pP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p:txBody>
        </p:sp>
      </p:grpSp>
      <p:sp>
        <p:nvSpPr>
          <p:cNvPr id="330800" name="Oval 48"/>
          <p:cNvSpPr>
            <a:spLocks noChangeArrowheads="1"/>
          </p:cNvSpPr>
          <p:nvPr/>
        </p:nvSpPr>
        <p:spPr bwMode="auto">
          <a:xfrm>
            <a:off x="755333" y="2346325"/>
            <a:ext cx="341313" cy="304800"/>
          </a:xfrm>
          <a:prstGeom prst="ellipse">
            <a:avLst/>
          </a:prstGeom>
          <a:gradFill rotWithShape="0">
            <a:gsLst>
              <a:gs pos="0">
                <a:schemeClr val="accent2">
                  <a:gamma/>
                  <a:shade val="46275"/>
                  <a:invGamma/>
                </a:schemeClr>
              </a:gs>
              <a:gs pos="100000">
                <a:schemeClr val="accent2"/>
              </a:gs>
            </a:gsLst>
            <a:lin ang="5400000" scaled="1"/>
          </a:gradFill>
          <a:ln w="12700">
            <a:noFill/>
            <a:round/>
            <a:headEnd type="none" w="sm" len="sm"/>
            <a:tailEnd type="none" w="sm" len="sm"/>
          </a:ln>
          <a:effectLst>
            <a:outerShdw sy="50000" kx="2453608" rotWithShape="0">
              <a:srgbClr val="808080"/>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52" name="Text Box 49"/>
          <p:cNvSpPr txBox="1"/>
          <p:nvPr/>
        </p:nvSpPr>
        <p:spPr>
          <a:xfrm>
            <a:off x="395288" y="1050925"/>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10253" name="Rectangle 52"/>
          <p:cNvSpPr/>
          <p:nvPr/>
        </p:nvSpPr>
        <p:spPr>
          <a:xfrm>
            <a:off x="4508500" y="3408045"/>
            <a:ext cx="127000" cy="276860"/>
          </a:xfrm>
          <a:prstGeom prst="rect">
            <a:avLst/>
          </a:prstGeom>
          <a:noFill/>
          <a:ln w="9525">
            <a:noFill/>
          </a:ln>
        </p:spPr>
        <p:txBody>
          <a:bodyPr wrap="none" lIns="0" tIns="0" rIns="0" bIns="0" anchor="ctr">
            <a:spAutoFit/>
          </a:bodyPr>
          <a:p>
            <a:pPr algn="ctr"/>
            <a:endParaRPr lang="zh-CN" altLang="en-US" b="1" dirty="0">
              <a:latin typeface="Times New Roman" panose="02020603050405020304" pitchFamily="18" charset="0"/>
              <a:ea typeface="宋体" panose="02010600030101010101" pitchFamily="2" charset="-122"/>
            </a:endParaRPr>
          </a:p>
        </p:txBody>
      </p:sp>
      <p:graphicFrame>
        <p:nvGraphicFramePr>
          <p:cNvPr id="330803" name="Object 51"/>
          <p:cNvGraphicFramePr/>
          <p:nvPr/>
        </p:nvGraphicFramePr>
        <p:xfrm>
          <a:off x="468313" y="4075113"/>
          <a:ext cx="4032250" cy="2298700"/>
        </p:xfrm>
        <a:graphic>
          <a:graphicData uri="http://schemas.openxmlformats.org/presentationml/2006/ole">
            <mc:AlternateContent xmlns:mc="http://schemas.openxmlformats.org/markup-compatibility/2006">
              <mc:Choice xmlns:v="urn:schemas-microsoft-com:vml" Requires="v">
                <p:oleObj spid="_x0000_s3083" name="" r:id="rId3" imgW="2447925" imgH="1677670" progId="Visio.Drawing.11">
                  <p:embed/>
                </p:oleObj>
              </mc:Choice>
              <mc:Fallback>
                <p:oleObj name="" r:id="rId3" imgW="2447925" imgH="1677670" progId="Visio.Drawing.11">
                  <p:embed/>
                  <p:pic>
                    <p:nvPicPr>
                      <p:cNvPr id="0" name="图片 3082"/>
                      <p:cNvPicPr/>
                      <p:nvPr/>
                    </p:nvPicPr>
                    <p:blipFill>
                      <a:blip r:embed="rId4"/>
                      <a:srcRect l="2757" r="3606" b="25883"/>
                      <a:stretch>
                        <a:fillRect/>
                      </a:stretch>
                    </p:blipFill>
                    <p:spPr>
                      <a:xfrm>
                        <a:off x="468313" y="4075113"/>
                        <a:ext cx="4032250" cy="2298700"/>
                      </a:xfrm>
                      <a:prstGeom prst="rect">
                        <a:avLst/>
                      </a:prstGeom>
                      <a:noFill/>
                      <a:ln w="38100">
                        <a:noFill/>
                        <a:miter/>
                      </a:ln>
                    </p:spPr>
                  </p:pic>
                </p:oleObj>
              </mc:Fallback>
            </mc:AlternateContent>
          </a:graphicData>
        </a:graphic>
      </p:graphicFrame>
      <p:sp>
        <p:nvSpPr>
          <p:cNvPr id="311298" name="Rectangle 2"/>
          <p:cNvSpPr>
            <a:spLocks noGrp="1"/>
          </p:cNvSpPr>
          <p:nvPr/>
        </p:nvSpPr>
        <p:spPr>
          <a:xfrm>
            <a:off x="408305" y="71755"/>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sp>
        <p:nvSpPr>
          <p:cNvPr id="3" name="文本框 2"/>
          <p:cNvSpPr txBox="1"/>
          <p:nvPr/>
        </p:nvSpPr>
        <p:spPr>
          <a:xfrm>
            <a:off x="299720" y="4324350"/>
            <a:ext cx="884555" cy="368300"/>
          </a:xfrm>
          <a:prstGeom prst="rect">
            <a:avLst/>
          </a:prstGeom>
          <a:noFill/>
        </p:spPr>
        <p:txBody>
          <a:bodyPr wrap="square" rtlCol="0">
            <a:spAutoFit/>
          </a:bodyPr>
          <a:p>
            <a:r>
              <a:rPr lang="zh-CN" altLang="en-US" b="1">
                <a:solidFill>
                  <a:srgbClr val="FF0000"/>
                </a:solidFill>
                <a:latin typeface="黑体" panose="02010609060101010101" pitchFamily="2" charset="-122"/>
                <a:ea typeface="黑体" panose="02010609060101010101" pitchFamily="2" charset="-122"/>
              </a:rPr>
              <a:t>被</a:t>
            </a:r>
            <a:r>
              <a:rPr lang="zh-CN" altLang="en-US" b="1">
                <a:solidFill>
                  <a:srgbClr val="FF0000"/>
                </a:solidFill>
                <a:latin typeface="黑体" panose="02010609060101010101" pitchFamily="2" charset="-122"/>
                <a:ea typeface="黑体" panose="02010609060101010101" pitchFamily="2" charset="-122"/>
              </a:rPr>
              <a:t>加数</a:t>
            </a:r>
            <a:endParaRPr lang="zh-CN" altLang="en-US" b="1">
              <a:solidFill>
                <a:srgbClr val="FF0000"/>
              </a:solidFill>
              <a:latin typeface="黑体" panose="02010609060101010101" pitchFamily="2" charset="-122"/>
              <a:ea typeface="黑体" panose="02010609060101010101" pitchFamily="2" charset="-122"/>
            </a:endParaRPr>
          </a:p>
        </p:txBody>
      </p:sp>
      <p:sp>
        <p:nvSpPr>
          <p:cNvPr id="4" name="文本框 3"/>
          <p:cNvSpPr txBox="1"/>
          <p:nvPr/>
        </p:nvSpPr>
        <p:spPr>
          <a:xfrm>
            <a:off x="321945" y="4725670"/>
            <a:ext cx="918845" cy="368300"/>
          </a:xfrm>
          <a:prstGeom prst="rect">
            <a:avLst/>
          </a:prstGeom>
          <a:noFill/>
        </p:spPr>
        <p:txBody>
          <a:bodyPr wrap="square" rtlCol="0">
            <a:spAutoFit/>
          </a:bodyPr>
          <a:p>
            <a:r>
              <a:rPr lang="zh-CN" altLang="en-US" b="1">
                <a:solidFill>
                  <a:srgbClr val="FF0000"/>
                </a:solidFill>
                <a:latin typeface="黑体" panose="02010609060101010101" pitchFamily="2" charset="-122"/>
                <a:ea typeface="黑体" panose="02010609060101010101" pitchFamily="2" charset="-122"/>
              </a:rPr>
              <a:t>加数</a:t>
            </a:r>
            <a:endParaRPr lang="zh-CN" altLang="en-US" b="1">
              <a:solidFill>
                <a:srgbClr val="FF0000"/>
              </a:solidFill>
              <a:latin typeface="黑体" panose="02010609060101010101" pitchFamily="2" charset="-122"/>
              <a:ea typeface="黑体" panose="02010609060101010101" pitchFamily="2" charset="-122"/>
            </a:endParaRPr>
          </a:p>
        </p:txBody>
      </p:sp>
      <p:sp>
        <p:nvSpPr>
          <p:cNvPr id="5" name="文本框 4"/>
          <p:cNvSpPr txBox="1"/>
          <p:nvPr/>
        </p:nvSpPr>
        <p:spPr>
          <a:xfrm>
            <a:off x="3789045" y="4279265"/>
            <a:ext cx="918845" cy="368300"/>
          </a:xfrm>
          <a:prstGeom prst="rect">
            <a:avLst/>
          </a:prstGeom>
          <a:noFill/>
        </p:spPr>
        <p:txBody>
          <a:bodyPr wrap="square" rtlCol="0">
            <a:spAutoFit/>
          </a:bodyPr>
          <a:p>
            <a:r>
              <a:rPr lang="zh-CN" altLang="en-US" b="1">
                <a:solidFill>
                  <a:srgbClr val="FF0000"/>
                </a:solidFill>
                <a:latin typeface="黑体" panose="02010609060101010101" pitchFamily="2" charset="-122"/>
                <a:ea typeface="黑体" panose="02010609060101010101" pitchFamily="2" charset="-122"/>
              </a:rPr>
              <a:t>和</a:t>
            </a:r>
            <a:r>
              <a:rPr lang="zh-CN" altLang="en-US" b="1">
                <a:solidFill>
                  <a:srgbClr val="FF0000"/>
                </a:solidFill>
                <a:latin typeface="黑体" panose="02010609060101010101" pitchFamily="2" charset="-122"/>
                <a:ea typeface="黑体" panose="02010609060101010101" pitchFamily="2" charset="-122"/>
              </a:rPr>
              <a:t>数</a:t>
            </a:r>
            <a:endParaRPr lang="zh-CN" altLang="en-US" b="1">
              <a:solidFill>
                <a:srgbClr val="FF0000"/>
              </a:solidFill>
              <a:latin typeface="黑体" panose="02010609060101010101" pitchFamily="2" charset="-122"/>
              <a:ea typeface="黑体" panose="02010609060101010101" pitchFamily="2" charset="-122"/>
            </a:endParaRPr>
          </a:p>
        </p:txBody>
      </p:sp>
      <p:sp>
        <p:nvSpPr>
          <p:cNvPr id="6" name="文本框 5"/>
          <p:cNvSpPr txBox="1"/>
          <p:nvPr/>
        </p:nvSpPr>
        <p:spPr>
          <a:xfrm>
            <a:off x="3789045" y="5379085"/>
            <a:ext cx="918845" cy="368300"/>
          </a:xfrm>
          <a:prstGeom prst="rect">
            <a:avLst/>
          </a:prstGeom>
          <a:noFill/>
        </p:spPr>
        <p:txBody>
          <a:bodyPr wrap="square" rtlCol="0">
            <a:spAutoFit/>
          </a:bodyPr>
          <a:p>
            <a:r>
              <a:rPr lang="zh-CN" altLang="en-US" b="1">
                <a:solidFill>
                  <a:srgbClr val="FF0000"/>
                </a:solidFill>
                <a:latin typeface="黑体" panose="02010609060101010101" pitchFamily="2" charset="-122"/>
                <a:ea typeface="黑体" panose="02010609060101010101" pitchFamily="2" charset="-122"/>
              </a:rPr>
              <a:t>进位</a:t>
            </a:r>
            <a:r>
              <a:rPr lang="zh-CN" altLang="en-US" b="1">
                <a:solidFill>
                  <a:srgbClr val="FF0000"/>
                </a:solidFill>
                <a:latin typeface="黑体" panose="02010609060101010101" pitchFamily="2" charset="-122"/>
                <a:ea typeface="黑体" panose="02010609060101010101" pitchFamily="2" charset="-122"/>
              </a:rPr>
              <a:t>数</a:t>
            </a:r>
            <a:endParaRPr lang="zh-CN" altLang="en-US" b="1">
              <a:solidFill>
                <a:srgbClr val="FF0000"/>
              </a:solidFill>
              <a:latin typeface="黑体" panose="02010609060101010101" pitchFamily="2" charset="-122"/>
              <a:ea typeface="黑体" panose="02010609060101010101" pitchFamily="2" charset="-122"/>
            </a:endParaRPr>
          </a:p>
        </p:txBody>
      </p:sp>
    </p:spTree>
    <p:custDataLst>
      <p:tags r:id="rId5"/>
    </p:custDataLst>
  </p:cSld>
  <p:clrMapOvr>
    <a:masterClrMapping/>
  </p:clrMapOvr>
  <p:transition>
    <p:fade/>
    <p:sndAc>
      <p:stSnd>
        <p:snd r:embed="rId6"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wipe(left)">
                                      <p:cBhvr>
                                        <p:cTn id="7" dur="500"/>
                                        <p:tgtEl>
                                          <p:spTgt spid="330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0755"/>
                                        </p:tgtEl>
                                        <p:attrNameLst>
                                          <p:attrName>style.visibility</p:attrName>
                                        </p:attrNameLst>
                                      </p:cBhvr>
                                      <p:to>
                                        <p:strVal val="visible"/>
                                      </p:to>
                                    </p:set>
                                    <p:animEffect transition="in" filter="wipe(left)">
                                      <p:cBhvr>
                                        <p:cTn id="12" dur="500"/>
                                        <p:tgtEl>
                                          <p:spTgt spid="33075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08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311298"/>
                                        </p:tgtEl>
                                        <p:attrNameLst>
                                          <p:attrName>style.visibility</p:attrName>
                                        </p:attrNameLst>
                                      </p:cBhvr>
                                      <p:to>
                                        <p:strVal val="visible"/>
                                      </p:to>
                                    </p:set>
                                    <p:anim calcmode="lin" valueType="num">
                                      <p:cBhvr>
                                        <p:cTn id="40" dur="500" fill="hold"/>
                                        <p:tgtEl>
                                          <p:spTgt spid="311298"/>
                                        </p:tgtEl>
                                        <p:attrNameLst>
                                          <p:attrName>ppt_w</p:attrName>
                                        </p:attrNameLst>
                                      </p:cBhvr>
                                      <p:tavLst>
                                        <p:tav tm="0">
                                          <p:val>
                                            <p:fltVal val="0.000000"/>
                                          </p:val>
                                        </p:tav>
                                        <p:tav tm="100000">
                                          <p:val>
                                            <p:strVal val="#ppt_w"/>
                                          </p:val>
                                        </p:tav>
                                      </p:tavLst>
                                    </p:anim>
                                    <p:anim calcmode="lin" valueType="num">
                                      <p:cBhvr>
                                        <p:cTn id="41" dur="500" fill="hold"/>
                                        <p:tgtEl>
                                          <p:spTgt spid="311298"/>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ldLvl="0" animBg="1"/>
      <p:bldP spid="330755" grpId="0" bldLvl="0" animBg="1"/>
      <p:bldP spid="311298" grpId="0"/>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
          <p:cNvGrpSpPr/>
          <p:nvPr/>
        </p:nvGrpSpPr>
        <p:grpSpPr>
          <a:xfrm>
            <a:off x="959168" y="2411730"/>
            <a:ext cx="2935287" cy="3132138"/>
            <a:chOff x="623" y="1956"/>
            <a:chExt cx="1442" cy="1410"/>
          </a:xfrm>
        </p:grpSpPr>
        <p:sp>
          <p:nvSpPr>
            <p:cNvPr id="11266" name="Rectangle 5"/>
            <p:cNvSpPr/>
            <p:nvPr/>
          </p:nvSpPr>
          <p:spPr>
            <a:xfrm>
              <a:off x="1701" y="3136"/>
              <a:ext cx="364"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1</a:t>
              </a:r>
              <a:endParaRPr lang="en-US" altLang="zh-CN" sz="2800" dirty="0">
                <a:solidFill>
                  <a:srgbClr val="230B03"/>
                </a:solidFill>
                <a:latin typeface="Times New Roman" panose="02020603050405020304" pitchFamily="18" charset="0"/>
              </a:endParaRPr>
            </a:p>
          </p:txBody>
        </p:sp>
        <p:sp>
          <p:nvSpPr>
            <p:cNvPr id="11267" name="Rectangle 6"/>
            <p:cNvSpPr/>
            <p:nvPr/>
          </p:nvSpPr>
          <p:spPr>
            <a:xfrm>
              <a:off x="1319" y="3136"/>
              <a:ext cx="382"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68" name="Rectangle 7"/>
            <p:cNvSpPr/>
            <p:nvPr/>
          </p:nvSpPr>
          <p:spPr>
            <a:xfrm>
              <a:off x="983" y="3136"/>
              <a:ext cx="336"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1</a:t>
              </a:r>
              <a:endParaRPr lang="en-US" altLang="zh-CN" sz="2800" dirty="0">
                <a:solidFill>
                  <a:srgbClr val="230B03"/>
                </a:solidFill>
                <a:latin typeface="Times New Roman" panose="02020603050405020304" pitchFamily="18" charset="0"/>
              </a:endParaRPr>
            </a:p>
          </p:txBody>
        </p:sp>
        <p:sp>
          <p:nvSpPr>
            <p:cNvPr id="11269" name="Rectangle 8"/>
            <p:cNvSpPr/>
            <p:nvPr/>
          </p:nvSpPr>
          <p:spPr>
            <a:xfrm>
              <a:off x="623" y="3136"/>
              <a:ext cx="360"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1</a:t>
              </a:r>
              <a:endParaRPr lang="en-US" altLang="zh-CN" sz="2800" dirty="0">
                <a:solidFill>
                  <a:srgbClr val="230B03"/>
                </a:solidFill>
                <a:latin typeface="Times New Roman" panose="02020603050405020304" pitchFamily="18" charset="0"/>
              </a:endParaRPr>
            </a:p>
          </p:txBody>
        </p:sp>
        <p:sp>
          <p:nvSpPr>
            <p:cNvPr id="11270" name="Rectangle 9"/>
            <p:cNvSpPr/>
            <p:nvPr/>
          </p:nvSpPr>
          <p:spPr>
            <a:xfrm>
              <a:off x="1701" y="2906"/>
              <a:ext cx="364"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71" name="Rectangle 10"/>
            <p:cNvSpPr/>
            <p:nvPr/>
          </p:nvSpPr>
          <p:spPr>
            <a:xfrm>
              <a:off x="1319" y="2906"/>
              <a:ext cx="382"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1</a:t>
              </a:r>
              <a:endParaRPr lang="en-US" altLang="zh-CN" sz="2800" dirty="0">
                <a:solidFill>
                  <a:srgbClr val="230B03"/>
                </a:solidFill>
                <a:latin typeface="Times New Roman" panose="02020603050405020304" pitchFamily="18" charset="0"/>
              </a:endParaRPr>
            </a:p>
          </p:txBody>
        </p:sp>
        <p:sp>
          <p:nvSpPr>
            <p:cNvPr id="11272" name="Rectangle 11"/>
            <p:cNvSpPr/>
            <p:nvPr/>
          </p:nvSpPr>
          <p:spPr>
            <a:xfrm>
              <a:off x="983" y="2906"/>
              <a:ext cx="336"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73" name="Rectangle 12"/>
            <p:cNvSpPr/>
            <p:nvPr/>
          </p:nvSpPr>
          <p:spPr>
            <a:xfrm>
              <a:off x="623" y="2906"/>
              <a:ext cx="360"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1</a:t>
              </a:r>
              <a:endParaRPr lang="en-US" altLang="zh-CN" sz="2800" dirty="0">
                <a:solidFill>
                  <a:srgbClr val="230B03"/>
                </a:solidFill>
                <a:latin typeface="Times New Roman" panose="02020603050405020304" pitchFamily="18" charset="0"/>
              </a:endParaRPr>
            </a:p>
          </p:txBody>
        </p:sp>
        <p:sp>
          <p:nvSpPr>
            <p:cNvPr id="11274" name="Rectangle 13"/>
            <p:cNvSpPr/>
            <p:nvPr/>
          </p:nvSpPr>
          <p:spPr>
            <a:xfrm>
              <a:off x="1701" y="2676"/>
              <a:ext cx="364"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75" name="Rectangle 14"/>
            <p:cNvSpPr/>
            <p:nvPr/>
          </p:nvSpPr>
          <p:spPr>
            <a:xfrm>
              <a:off x="1319" y="2676"/>
              <a:ext cx="382"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1</a:t>
              </a:r>
              <a:endParaRPr lang="en-US" altLang="zh-CN" sz="2800" dirty="0">
                <a:solidFill>
                  <a:srgbClr val="230B03"/>
                </a:solidFill>
                <a:latin typeface="Times New Roman" panose="02020603050405020304" pitchFamily="18" charset="0"/>
              </a:endParaRPr>
            </a:p>
          </p:txBody>
        </p:sp>
        <p:sp>
          <p:nvSpPr>
            <p:cNvPr id="11276" name="Rectangle 15"/>
            <p:cNvSpPr/>
            <p:nvPr/>
          </p:nvSpPr>
          <p:spPr>
            <a:xfrm>
              <a:off x="983" y="2676"/>
              <a:ext cx="336"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1</a:t>
              </a:r>
              <a:endParaRPr lang="en-US" altLang="zh-CN" sz="2800" dirty="0">
                <a:solidFill>
                  <a:srgbClr val="230B03"/>
                </a:solidFill>
                <a:latin typeface="Times New Roman" panose="02020603050405020304" pitchFamily="18" charset="0"/>
              </a:endParaRPr>
            </a:p>
          </p:txBody>
        </p:sp>
        <p:sp>
          <p:nvSpPr>
            <p:cNvPr id="11277" name="Rectangle 16"/>
            <p:cNvSpPr/>
            <p:nvPr/>
          </p:nvSpPr>
          <p:spPr>
            <a:xfrm>
              <a:off x="623" y="2676"/>
              <a:ext cx="360"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78" name="Rectangle 17"/>
            <p:cNvSpPr/>
            <p:nvPr/>
          </p:nvSpPr>
          <p:spPr>
            <a:xfrm>
              <a:off x="1701" y="2446"/>
              <a:ext cx="364"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79" name="Rectangle 18"/>
            <p:cNvSpPr/>
            <p:nvPr/>
          </p:nvSpPr>
          <p:spPr>
            <a:xfrm>
              <a:off x="1319" y="2446"/>
              <a:ext cx="382"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80" name="Rectangle 19"/>
            <p:cNvSpPr/>
            <p:nvPr/>
          </p:nvSpPr>
          <p:spPr>
            <a:xfrm>
              <a:off x="983" y="2446"/>
              <a:ext cx="336"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81" name="Rectangle 20"/>
            <p:cNvSpPr/>
            <p:nvPr/>
          </p:nvSpPr>
          <p:spPr>
            <a:xfrm>
              <a:off x="623" y="2446"/>
              <a:ext cx="360" cy="230"/>
            </a:xfrm>
            <a:prstGeom prst="rect">
              <a:avLst/>
            </a:prstGeom>
            <a:noFill/>
            <a:ln w="9525">
              <a:noFill/>
            </a:ln>
          </p:spPr>
          <p:txBody>
            <a:bodyPr lIns="0" tIns="0" rIns="0" bIns="0" anchor="t"/>
            <a:p>
              <a:pPr algn="ctr"/>
              <a:r>
                <a:rPr lang="en-US" altLang="zh-CN" sz="2800" dirty="0">
                  <a:solidFill>
                    <a:srgbClr val="230B03"/>
                  </a:solidFill>
                  <a:latin typeface="Times New Roman" panose="02020603050405020304" pitchFamily="18" charset="0"/>
                </a:rPr>
                <a:t>0</a:t>
              </a:r>
              <a:endParaRPr lang="en-US" altLang="zh-CN" sz="2800" dirty="0">
                <a:solidFill>
                  <a:srgbClr val="230B03"/>
                </a:solidFill>
                <a:latin typeface="Times New Roman" panose="02020603050405020304" pitchFamily="18" charset="0"/>
              </a:endParaRPr>
            </a:p>
          </p:txBody>
        </p:sp>
        <p:sp>
          <p:nvSpPr>
            <p:cNvPr id="11282" name="Rectangle 21"/>
            <p:cNvSpPr/>
            <p:nvPr/>
          </p:nvSpPr>
          <p:spPr>
            <a:xfrm>
              <a:off x="1701" y="2216"/>
              <a:ext cx="364" cy="230"/>
            </a:xfrm>
            <a:prstGeom prst="rect">
              <a:avLst/>
            </a:prstGeom>
            <a:noFill/>
            <a:ln w="9525">
              <a:noFill/>
            </a:ln>
          </p:spPr>
          <p:txBody>
            <a:bodyPr lIns="0" tIns="0" rIns="0" bIns="0" anchor="t"/>
            <a:p>
              <a:pPr algn="ctr"/>
              <a:r>
                <a:rPr lang="en-US" altLang="zh-CN" sz="2800" i="1" dirty="0">
                  <a:solidFill>
                    <a:srgbClr val="230B03"/>
                  </a:solidFill>
                  <a:latin typeface="Times New Roman" panose="02020603050405020304" pitchFamily="18" charset="0"/>
                </a:rPr>
                <a:t>C</a:t>
              </a:r>
              <a:r>
                <a:rPr lang="en-US" altLang="zh-CN" sz="2800" i="1" baseline="-25000" dirty="0">
                  <a:solidFill>
                    <a:srgbClr val="230B03"/>
                  </a:solidFill>
                  <a:latin typeface="Times New Roman" panose="02020603050405020304" pitchFamily="18" charset="0"/>
                </a:rPr>
                <a:t>i</a:t>
              </a:r>
              <a:endParaRPr lang="en-US" altLang="zh-CN" sz="2800" i="1" baseline="-25000" dirty="0">
                <a:solidFill>
                  <a:srgbClr val="230B03"/>
                </a:solidFill>
                <a:latin typeface="Times New Roman" panose="02020603050405020304" pitchFamily="18" charset="0"/>
              </a:endParaRPr>
            </a:p>
          </p:txBody>
        </p:sp>
        <p:sp>
          <p:nvSpPr>
            <p:cNvPr id="11283" name="Rectangle 22"/>
            <p:cNvSpPr/>
            <p:nvPr/>
          </p:nvSpPr>
          <p:spPr>
            <a:xfrm>
              <a:off x="1319" y="2216"/>
              <a:ext cx="382" cy="230"/>
            </a:xfrm>
            <a:prstGeom prst="rect">
              <a:avLst/>
            </a:prstGeom>
            <a:noFill/>
            <a:ln w="9525">
              <a:noFill/>
            </a:ln>
          </p:spPr>
          <p:txBody>
            <a:bodyPr lIns="0" tIns="0" rIns="0" bIns="0" anchor="t"/>
            <a:p>
              <a:pPr algn="ctr"/>
              <a:r>
                <a:rPr lang="en-US" altLang="zh-CN" sz="2800" i="1" dirty="0">
                  <a:solidFill>
                    <a:srgbClr val="230B03"/>
                  </a:solidFill>
                  <a:latin typeface="Times New Roman" panose="02020603050405020304" pitchFamily="18" charset="0"/>
                </a:rPr>
                <a:t>S</a:t>
              </a:r>
              <a:r>
                <a:rPr lang="en-US" altLang="zh-CN" sz="2800" i="1" baseline="-25000" dirty="0">
                  <a:solidFill>
                    <a:srgbClr val="230B03"/>
                  </a:solidFill>
                  <a:latin typeface="Times New Roman" panose="02020603050405020304" pitchFamily="18" charset="0"/>
                </a:rPr>
                <a:t>i</a:t>
              </a:r>
              <a:endParaRPr lang="en-US" altLang="zh-CN" sz="2800" i="1" baseline="-25000" dirty="0">
                <a:solidFill>
                  <a:srgbClr val="230B03"/>
                </a:solidFill>
                <a:latin typeface="Times New Roman" panose="02020603050405020304" pitchFamily="18" charset="0"/>
              </a:endParaRPr>
            </a:p>
          </p:txBody>
        </p:sp>
        <p:sp>
          <p:nvSpPr>
            <p:cNvPr id="11284" name="Rectangle 23"/>
            <p:cNvSpPr/>
            <p:nvPr/>
          </p:nvSpPr>
          <p:spPr>
            <a:xfrm>
              <a:off x="983" y="2216"/>
              <a:ext cx="336" cy="230"/>
            </a:xfrm>
            <a:prstGeom prst="rect">
              <a:avLst/>
            </a:prstGeom>
            <a:noFill/>
            <a:ln w="9525">
              <a:noFill/>
            </a:ln>
          </p:spPr>
          <p:txBody>
            <a:bodyPr lIns="0" tIns="0" rIns="0" bIns="0" anchor="t"/>
            <a:p>
              <a:pPr algn="ctr"/>
              <a:r>
                <a:rPr lang="en-US" altLang="zh-CN" sz="2800" i="1" dirty="0">
                  <a:solidFill>
                    <a:srgbClr val="230B03"/>
                  </a:solidFill>
                  <a:latin typeface="Times New Roman" panose="02020603050405020304" pitchFamily="18" charset="0"/>
                </a:rPr>
                <a:t>B</a:t>
              </a:r>
              <a:r>
                <a:rPr lang="en-US" altLang="zh-CN" sz="2800" i="1" baseline="-25000" dirty="0">
                  <a:solidFill>
                    <a:srgbClr val="230B03"/>
                  </a:solidFill>
                  <a:latin typeface="Times New Roman" panose="02020603050405020304" pitchFamily="18" charset="0"/>
                </a:rPr>
                <a:t>i</a:t>
              </a:r>
              <a:endParaRPr lang="en-US" altLang="zh-CN" sz="2800" i="1" baseline="-25000" dirty="0">
                <a:solidFill>
                  <a:srgbClr val="230B03"/>
                </a:solidFill>
                <a:latin typeface="Times New Roman" panose="02020603050405020304" pitchFamily="18" charset="0"/>
              </a:endParaRPr>
            </a:p>
          </p:txBody>
        </p:sp>
        <p:sp>
          <p:nvSpPr>
            <p:cNvPr id="11285" name="Rectangle 24"/>
            <p:cNvSpPr/>
            <p:nvPr/>
          </p:nvSpPr>
          <p:spPr>
            <a:xfrm>
              <a:off x="623" y="2216"/>
              <a:ext cx="360" cy="230"/>
            </a:xfrm>
            <a:prstGeom prst="rect">
              <a:avLst/>
            </a:prstGeom>
            <a:noFill/>
            <a:ln w="9525">
              <a:noFill/>
            </a:ln>
          </p:spPr>
          <p:txBody>
            <a:bodyPr lIns="0" tIns="0" rIns="0" bIns="0" anchor="t"/>
            <a:p>
              <a:pPr algn="ctr"/>
              <a:r>
                <a:rPr lang="en-US" altLang="zh-CN" sz="2800" i="1" dirty="0">
                  <a:solidFill>
                    <a:srgbClr val="230B03"/>
                  </a:solidFill>
                  <a:latin typeface="Times New Roman" panose="02020603050405020304" pitchFamily="18" charset="0"/>
                </a:rPr>
                <a:t>A</a:t>
              </a:r>
              <a:r>
                <a:rPr lang="en-US" altLang="zh-CN" sz="2800" i="1" baseline="-25000" dirty="0">
                  <a:solidFill>
                    <a:srgbClr val="230B03"/>
                  </a:solidFill>
                  <a:latin typeface="Times New Roman" panose="02020603050405020304" pitchFamily="18" charset="0"/>
                </a:rPr>
                <a:t>i</a:t>
              </a:r>
              <a:endParaRPr lang="en-US" altLang="zh-CN" sz="2800" i="1" baseline="-25000" dirty="0">
                <a:solidFill>
                  <a:srgbClr val="230B03"/>
                </a:solidFill>
                <a:latin typeface="Times New Roman" panose="02020603050405020304" pitchFamily="18" charset="0"/>
              </a:endParaRPr>
            </a:p>
          </p:txBody>
        </p:sp>
        <p:sp>
          <p:nvSpPr>
            <p:cNvPr id="11286" name="Rectangle 25"/>
            <p:cNvSpPr/>
            <p:nvPr/>
          </p:nvSpPr>
          <p:spPr>
            <a:xfrm>
              <a:off x="1319" y="1956"/>
              <a:ext cx="746" cy="260"/>
            </a:xfrm>
            <a:prstGeom prst="rect">
              <a:avLst/>
            </a:prstGeom>
            <a:noFill/>
            <a:ln w="9525">
              <a:noFill/>
            </a:ln>
          </p:spPr>
          <p:txBody>
            <a:bodyPr lIns="0" tIns="0" rIns="0" bIns="0" anchor="t"/>
            <a:p>
              <a:pPr algn="ctr"/>
              <a:r>
                <a:rPr lang="zh-CN" altLang="en-US" sz="2800" dirty="0">
                  <a:solidFill>
                    <a:srgbClr val="230B03"/>
                  </a:solidFill>
                  <a:latin typeface="黑体" panose="02010609060101010101" pitchFamily="2" charset="-122"/>
                  <a:ea typeface="黑体" panose="02010609060101010101" pitchFamily="2" charset="-122"/>
                </a:rPr>
                <a:t>输   出</a:t>
              </a:r>
              <a:endParaRPr lang="zh-CN" altLang="en-US" sz="2800" dirty="0">
                <a:solidFill>
                  <a:srgbClr val="230B03"/>
                </a:solidFill>
                <a:latin typeface="黑体" panose="02010609060101010101" pitchFamily="2" charset="-122"/>
                <a:ea typeface="黑体" panose="02010609060101010101" pitchFamily="2" charset="-122"/>
              </a:endParaRPr>
            </a:p>
          </p:txBody>
        </p:sp>
        <p:sp>
          <p:nvSpPr>
            <p:cNvPr id="11287" name="Rectangle 26"/>
            <p:cNvSpPr/>
            <p:nvPr/>
          </p:nvSpPr>
          <p:spPr>
            <a:xfrm>
              <a:off x="623" y="1956"/>
              <a:ext cx="696" cy="260"/>
            </a:xfrm>
            <a:prstGeom prst="rect">
              <a:avLst/>
            </a:prstGeom>
            <a:noFill/>
            <a:ln w="9525">
              <a:noFill/>
            </a:ln>
          </p:spPr>
          <p:txBody>
            <a:bodyPr lIns="0" tIns="0" rIns="0" bIns="0" anchor="t"/>
            <a:p>
              <a:pPr algn="ctr"/>
              <a:r>
                <a:rPr lang="zh-CN" altLang="en-US" sz="2800" dirty="0">
                  <a:solidFill>
                    <a:srgbClr val="230B03"/>
                  </a:solidFill>
                  <a:latin typeface="黑体" panose="02010609060101010101" pitchFamily="2" charset="-122"/>
                  <a:ea typeface="黑体" panose="02010609060101010101" pitchFamily="2" charset="-122"/>
                </a:rPr>
                <a:t>输  入</a:t>
              </a:r>
              <a:endParaRPr lang="zh-CN" altLang="en-US" sz="2800" dirty="0">
                <a:solidFill>
                  <a:srgbClr val="230B03"/>
                </a:solidFill>
                <a:latin typeface="黑体" panose="02010609060101010101" pitchFamily="2" charset="-122"/>
                <a:ea typeface="黑体" panose="02010609060101010101" pitchFamily="2" charset="-122"/>
              </a:endParaRPr>
            </a:p>
          </p:txBody>
        </p:sp>
        <p:sp>
          <p:nvSpPr>
            <p:cNvPr id="11288" name="Line 27"/>
            <p:cNvSpPr/>
            <p:nvPr/>
          </p:nvSpPr>
          <p:spPr>
            <a:xfrm>
              <a:off x="623" y="1956"/>
              <a:ext cx="1442"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89" name="Line 28"/>
            <p:cNvSpPr/>
            <p:nvPr/>
          </p:nvSpPr>
          <p:spPr>
            <a:xfrm>
              <a:off x="623" y="2216"/>
              <a:ext cx="144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0" name="Line 29"/>
            <p:cNvSpPr/>
            <p:nvPr/>
          </p:nvSpPr>
          <p:spPr>
            <a:xfrm>
              <a:off x="623" y="2446"/>
              <a:ext cx="144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1" name="Line 30"/>
            <p:cNvSpPr/>
            <p:nvPr/>
          </p:nvSpPr>
          <p:spPr>
            <a:xfrm>
              <a:off x="623" y="2676"/>
              <a:ext cx="144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2" name="Line 31"/>
            <p:cNvSpPr/>
            <p:nvPr/>
          </p:nvSpPr>
          <p:spPr>
            <a:xfrm>
              <a:off x="623" y="2906"/>
              <a:ext cx="144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3" name="Line 32"/>
            <p:cNvSpPr/>
            <p:nvPr/>
          </p:nvSpPr>
          <p:spPr>
            <a:xfrm>
              <a:off x="623" y="3136"/>
              <a:ext cx="144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4" name="Line 33"/>
            <p:cNvSpPr/>
            <p:nvPr/>
          </p:nvSpPr>
          <p:spPr>
            <a:xfrm>
              <a:off x="623" y="3366"/>
              <a:ext cx="1442"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5" name="Line 34"/>
            <p:cNvSpPr/>
            <p:nvPr/>
          </p:nvSpPr>
          <p:spPr>
            <a:xfrm>
              <a:off x="623" y="1956"/>
              <a:ext cx="0" cy="141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6" name="Line 35"/>
            <p:cNvSpPr/>
            <p:nvPr/>
          </p:nvSpPr>
          <p:spPr>
            <a:xfrm>
              <a:off x="1319" y="1956"/>
              <a:ext cx="0" cy="141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7" name="Line 36"/>
            <p:cNvSpPr/>
            <p:nvPr/>
          </p:nvSpPr>
          <p:spPr>
            <a:xfrm>
              <a:off x="2065" y="1956"/>
              <a:ext cx="0" cy="141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8" name="Line 37"/>
            <p:cNvSpPr/>
            <p:nvPr/>
          </p:nvSpPr>
          <p:spPr>
            <a:xfrm>
              <a:off x="983" y="2216"/>
              <a:ext cx="0" cy="115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1299" name="Line 38"/>
            <p:cNvSpPr/>
            <p:nvPr/>
          </p:nvSpPr>
          <p:spPr>
            <a:xfrm>
              <a:off x="1701" y="2216"/>
              <a:ext cx="0" cy="115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aphicFrame>
        <p:nvGraphicFramePr>
          <p:cNvPr id="363559" name="Object 39"/>
          <p:cNvGraphicFramePr/>
          <p:nvPr/>
        </p:nvGraphicFramePr>
        <p:xfrm>
          <a:off x="4286250" y="3932238"/>
          <a:ext cx="4524375" cy="1184275"/>
        </p:xfrm>
        <a:graphic>
          <a:graphicData uri="http://schemas.openxmlformats.org/presentationml/2006/ole">
            <mc:AlternateContent xmlns:mc="http://schemas.openxmlformats.org/markup-compatibility/2006">
              <mc:Choice xmlns:v="urn:schemas-microsoft-com:vml" Requires="v">
                <p:oleObj spid="_x0000_s3076" name="" r:id="rId1" imgW="1637665" imgH="482600" progId="Equation.DSMT4">
                  <p:embed/>
                </p:oleObj>
              </mc:Choice>
              <mc:Fallback>
                <p:oleObj name="" r:id="rId1" imgW="1637665" imgH="482600" progId="Equation.DSMT4">
                  <p:embed/>
                  <p:pic>
                    <p:nvPicPr>
                      <p:cNvPr id="0" name="图片 3075"/>
                      <p:cNvPicPr/>
                      <p:nvPr/>
                    </p:nvPicPr>
                    <p:blipFill>
                      <a:blip r:embed="rId2"/>
                      <a:stretch>
                        <a:fillRect/>
                      </a:stretch>
                    </p:blipFill>
                    <p:spPr>
                      <a:xfrm>
                        <a:off x="4286250" y="3932238"/>
                        <a:ext cx="4524375" cy="1184275"/>
                      </a:xfrm>
                      <a:prstGeom prst="rect">
                        <a:avLst/>
                      </a:prstGeom>
                      <a:noFill/>
                      <a:ln w="38100">
                        <a:noFill/>
                        <a:miter/>
                      </a:ln>
                    </p:spPr>
                  </p:pic>
                </p:oleObj>
              </mc:Fallback>
            </mc:AlternateContent>
          </a:graphicData>
        </a:graphic>
      </p:graphicFrame>
      <p:graphicFrame>
        <p:nvGraphicFramePr>
          <p:cNvPr id="363560" name="Object 40"/>
          <p:cNvGraphicFramePr/>
          <p:nvPr/>
        </p:nvGraphicFramePr>
        <p:xfrm>
          <a:off x="4214813" y="1074738"/>
          <a:ext cx="4032250" cy="2298700"/>
        </p:xfrm>
        <a:graphic>
          <a:graphicData uri="http://schemas.openxmlformats.org/presentationml/2006/ole">
            <mc:AlternateContent xmlns:mc="http://schemas.openxmlformats.org/markup-compatibility/2006">
              <mc:Choice xmlns:v="urn:schemas-microsoft-com:vml" Requires="v">
                <p:oleObj spid="_x0000_s3077" name="" r:id="rId3" imgW="2447925" imgH="1677670" progId="Visio.Drawing.11">
                  <p:embed/>
                </p:oleObj>
              </mc:Choice>
              <mc:Fallback>
                <p:oleObj name="" r:id="rId3" imgW="2447925" imgH="1677670" progId="Visio.Drawing.11">
                  <p:embed/>
                  <p:pic>
                    <p:nvPicPr>
                      <p:cNvPr id="0" name="图片 3076"/>
                      <p:cNvPicPr/>
                      <p:nvPr/>
                    </p:nvPicPr>
                    <p:blipFill>
                      <a:blip r:embed="rId4"/>
                      <a:srcRect l="2757" r="3606" b="25883"/>
                      <a:stretch>
                        <a:fillRect/>
                      </a:stretch>
                    </p:blipFill>
                    <p:spPr>
                      <a:xfrm>
                        <a:off x="4214813" y="1074738"/>
                        <a:ext cx="4032250" cy="2298700"/>
                      </a:xfrm>
                      <a:prstGeom prst="rect">
                        <a:avLst/>
                      </a:prstGeom>
                      <a:noFill/>
                      <a:ln w="38100">
                        <a:noFill/>
                        <a:miter/>
                      </a:ln>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30754" name="Text Box 2"/>
          <p:cNvSpPr txBox="1"/>
          <p:nvPr/>
        </p:nvSpPr>
        <p:spPr>
          <a:xfrm>
            <a:off x="5917565" y="167005"/>
            <a:ext cx="2329815" cy="583565"/>
          </a:xfrm>
          <a:prstGeom prst="rect">
            <a:avLst/>
          </a:prstGeom>
          <a:solidFill>
            <a:schemeClr val="bg1"/>
          </a:solidFill>
          <a:ln w="9525">
            <a:noFill/>
          </a:ln>
        </p:spPr>
        <p:txBody>
          <a:bodyPr wrap="square" anchor="t">
            <a:spAutoFit/>
          </a:bodyPr>
          <a:p>
            <a:pPr>
              <a:spcBef>
                <a:spcPct val="50000"/>
              </a:spcBef>
            </a:pPr>
            <a:r>
              <a:rPr lang="en-US" altLang="zh-CN" sz="3200" b="1" dirty="0">
                <a:solidFill>
                  <a:srgbClr val="FF3300"/>
                </a:solidFill>
                <a:latin typeface="黑体" panose="02010609060101010101" pitchFamily="2" charset="-122"/>
                <a:ea typeface="黑体" panose="02010609060101010101" pitchFamily="2" charset="-122"/>
              </a:rPr>
              <a:t> 1</a:t>
            </a:r>
            <a:r>
              <a:rPr lang="zh-CN" altLang="en-US" sz="3200" b="1" dirty="0">
                <a:solidFill>
                  <a:srgbClr val="FF3300"/>
                </a:solidFill>
                <a:latin typeface="黑体" panose="02010609060101010101" pitchFamily="2" charset="-122"/>
                <a:ea typeface="黑体" panose="02010609060101010101" pitchFamily="2" charset="-122"/>
              </a:rPr>
              <a:t>位半加器   </a:t>
            </a:r>
            <a:endParaRPr lang="zh-CN" altLang="en-US" sz="3200" b="1" dirty="0">
              <a:solidFill>
                <a:srgbClr val="FF3300"/>
              </a:solidFill>
              <a:latin typeface="黑体" panose="02010609060101010101" pitchFamily="2" charset="-122"/>
              <a:ea typeface="黑体" panose="0201060906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63559"/>
                                        </p:tgtEl>
                                        <p:attrNameLst>
                                          <p:attrName>style.visibility</p:attrName>
                                        </p:attrNameLst>
                                      </p:cBhvr>
                                      <p:to>
                                        <p:strVal val="visible"/>
                                      </p:to>
                                    </p:set>
                                    <p:animEffect transition="in" filter="wipe(right)">
                                      <p:cBhvr>
                                        <p:cTn id="16" dur="500"/>
                                        <p:tgtEl>
                                          <p:spTgt spid="3635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0754"/>
                                        </p:tgtEl>
                                        <p:attrNameLst>
                                          <p:attrName>style.visibility</p:attrName>
                                        </p:attrNameLst>
                                      </p:cBhvr>
                                      <p:to>
                                        <p:strVal val="visible"/>
                                      </p:to>
                                    </p:set>
                                    <p:animEffect transition="in" filter="wipe(left)">
                                      <p:cBhvr>
                                        <p:cTn id="21" dur="500"/>
                                        <p:tgtEl>
                                          <p:spTgt spid="330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4" name="Text Box 2"/>
          <p:cNvSpPr txBox="1"/>
          <p:nvPr/>
        </p:nvSpPr>
        <p:spPr>
          <a:xfrm>
            <a:off x="1258570" y="2201863"/>
            <a:ext cx="1285875" cy="521970"/>
          </a:xfrm>
          <a:prstGeom prst="rect">
            <a:avLst/>
          </a:prstGeom>
          <a:solidFill>
            <a:schemeClr val="bg1"/>
          </a:solidFill>
          <a:ln w="9525">
            <a:noFill/>
          </a:ln>
        </p:spPr>
        <p:txBody>
          <a:bodyPr anchor="t">
            <a:spAutoFit/>
          </a:bodyPr>
          <a:p>
            <a:pPr>
              <a:spcBef>
                <a:spcPct val="50000"/>
              </a:spcBef>
            </a:pPr>
            <a:r>
              <a:rPr lang="zh-CN" altLang="en-US" sz="2800" b="1" dirty="0">
                <a:solidFill>
                  <a:srgbClr val="FF3300"/>
                </a:solidFill>
                <a:latin typeface="黑体" panose="02010609060101010101" pitchFamily="2" charset="-122"/>
                <a:ea typeface="黑体" panose="02010609060101010101" pitchFamily="2" charset="-122"/>
              </a:rPr>
              <a:t>全加器</a:t>
            </a:r>
            <a:r>
              <a:rPr lang="zh-CN" altLang="en-US" b="1" dirty="0">
                <a:solidFill>
                  <a:srgbClr val="FF3300"/>
                </a:solidFill>
                <a:latin typeface="黑体" panose="02010609060101010101" pitchFamily="2" charset="-122"/>
                <a:ea typeface="黑体" panose="02010609060101010101" pitchFamily="2" charset="-122"/>
              </a:rPr>
              <a:t>   </a:t>
            </a:r>
            <a:endParaRPr lang="zh-CN" altLang="en-US" b="1" dirty="0">
              <a:solidFill>
                <a:srgbClr val="FF3300"/>
              </a:solidFill>
              <a:latin typeface="黑体" panose="02010609060101010101" pitchFamily="2" charset="-122"/>
              <a:ea typeface="黑体" panose="02010609060101010101" pitchFamily="2" charset="-122"/>
            </a:endParaRPr>
          </a:p>
        </p:txBody>
      </p:sp>
      <p:sp>
        <p:nvSpPr>
          <p:cNvPr id="330755" name="AutoShape 3"/>
          <p:cNvSpPr/>
          <p:nvPr/>
        </p:nvSpPr>
        <p:spPr>
          <a:xfrm>
            <a:off x="3132455" y="2058035"/>
            <a:ext cx="5229225" cy="1076959"/>
          </a:xfrm>
          <a:prstGeom prst="wedgeRectCallout">
            <a:avLst>
              <a:gd name="adj1" fmla="val -59782"/>
              <a:gd name="adj2" fmla="val -16417"/>
            </a:avLst>
          </a:prstGeom>
          <a:solidFill>
            <a:schemeClr val="bg1"/>
          </a:solidFill>
          <a:ln w="12700" cmpd="sng">
            <a:solidFill>
              <a:schemeClr val="accent1">
                <a:shade val="50000"/>
              </a:schemeClr>
            </a:solidFill>
            <a:prstDash val="dash"/>
          </a:ln>
        </p:spPr>
        <p:txBody>
          <a:bodyPr wrap="square" lIns="0" tIns="0" rIns="0" bIns="0" anchor="t">
            <a:spAutoFit/>
          </a:bodyPr>
          <a:p>
            <a:pPr>
              <a:lnSpc>
                <a:spcPct val="125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两个</a:t>
            </a:r>
            <a:r>
              <a:rPr lang="en-US" altLang="zh-CN"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b="1" dirty="0">
                <a:solidFill>
                  <a:srgbClr val="FF0000"/>
                </a:solidFill>
                <a:latin typeface="Times New Roman" panose="02020603050405020304" pitchFamily="18" charset="0"/>
                <a:ea typeface="黑体" panose="02010609060101010101" pitchFamily="2" charset="-122"/>
                <a:cs typeface="Times New Roman" panose="02020603050405020304" pitchFamily="18" charset="0"/>
              </a:rPr>
              <a:t>位</a:t>
            </a:r>
            <a:r>
              <a:rPr lang="zh-CN" altLang="en-US" sz="2800" b="1" dirty="0">
                <a:solidFill>
                  <a:srgbClr val="0033CC"/>
                </a:solidFill>
                <a:latin typeface="Times New Roman" panose="02020603050405020304" pitchFamily="18" charset="0"/>
                <a:ea typeface="黑体" panose="02010609060101010101" pitchFamily="2" charset="-122"/>
                <a:cs typeface="Times New Roman" panose="02020603050405020304" pitchFamily="18" charset="0"/>
              </a:rPr>
              <a:t>二进制数相加时，考虑低位来的进位。</a:t>
            </a:r>
            <a:endParaRPr lang="zh-CN" altLang="en-US" sz="2800" b="1" dirty="0">
              <a:solidFill>
                <a:srgbClr val="0033CC"/>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330800" name="Oval 48"/>
          <p:cNvSpPr>
            <a:spLocks noChangeArrowheads="1"/>
          </p:cNvSpPr>
          <p:nvPr/>
        </p:nvSpPr>
        <p:spPr bwMode="auto">
          <a:xfrm>
            <a:off x="755333" y="2346325"/>
            <a:ext cx="341313" cy="304800"/>
          </a:xfrm>
          <a:prstGeom prst="ellipse">
            <a:avLst/>
          </a:prstGeom>
          <a:gradFill rotWithShape="0">
            <a:gsLst>
              <a:gs pos="0">
                <a:schemeClr val="accent2">
                  <a:gamma/>
                  <a:shade val="46275"/>
                  <a:invGamma/>
                </a:schemeClr>
              </a:gs>
              <a:gs pos="100000">
                <a:schemeClr val="accent2"/>
              </a:gs>
            </a:gsLst>
            <a:lin ang="5400000" scaled="1"/>
          </a:gradFill>
          <a:ln w="12700">
            <a:noFill/>
            <a:round/>
            <a:headEnd type="none" w="sm" len="sm"/>
            <a:tailEnd type="none" w="sm" len="sm"/>
          </a:ln>
          <a:effectLst>
            <a:outerShdw sy="50000" kx="2453608" rotWithShape="0">
              <a:srgbClr val="808080"/>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52" name="Text Box 49"/>
          <p:cNvSpPr txBox="1"/>
          <p:nvPr/>
        </p:nvSpPr>
        <p:spPr>
          <a:xfrm>
            <a:off x="395288" y="1050925"/>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11298" name="Rectangle 2"/>
          <p:cNvSpPr>
            <a:spLocks noGrp="1"/>
          </p:cNvSpPr>
          <p:nvPr/>
        </p:nvSpPr>
        <p:spPr>
          <a:xfrm>
            <a:off x="408305" y="71755"/>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sp>
        <p:nvSpPr>
          <p:cNvPr id="7" name="AutoShape 3"/>
          <p:cNvSpPr/>
          <p:nvPr/>
        </p:nvSpPr>
        <p:spPr>
          <a:xfrm>
            <a:off x="755650" y="3630295"/>
            <a:ext cx="7858760" cy="1615439"/>
          </a:xfrm>
          <a:prstGeom prst="wedgeRectCallout">
            <a:avLst>
              <a:gd name="adj1" fmla="val -59782"/>
              <a:gd name="adj2" fmla="val -16417"/>
            </a:avLst>
          </a:prstGeom>
          <a:solidFill>
            <a:schemeClr val="bg1"/>
          </a:solidFill>
          <a:ln w="28575">
            <a:noFill/>
          </a:ln>
        </p:spPr>
        <p:txBody>
          <a:bodyPr wrap="square" lIns="0" tIns="0" rIns="0" bIns="0" anchor="t">
            <a:spAutoFit/>
          </a:bodyPr>
          <a:p>
            <a:pPr marL="457200" indent="-457200">
              <a:lnSpc>
                <a:spcPct val="125000"/>
              </a:lnSpc>
              <a:buFont typeface="Wingdings" panose="05000000000000000000" charset="0"/>
              <a:buChar char="Ø"/>
            </a:pPr>
            <a:r>
              <a:rPr lang="zh-CN" altLang="en-US" sz="28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在将两个多位二进制数相加时，除了最低位以外，每一位的加法运算都要考虑来自低位的进位。</a:t>
            </a:r>
            <a:endParaRPr lang="zh-CN" altLang="en-US" sz="28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8" name="AutoShape 3"/>
          <p:cNvSpPr/>
          <p:nvPr/>
        </p:nvSpPr>
        <p:spPr>
          <a:xfrm>
            <a:off x="825500" y="5807075"/>
            <a:ext cx="7700645" cy="430529"/>
          </a:xfrm>
          <a:prstGeom prst="wedgeRectCallout">
            <a:avLst>
              <a:gd name="adj1" fmla="val -59782"/>
              <a:gd name="adj2" fmla="val -16417"/>
            </a:avLst>
          </a:prstGeom>
          <a:solidFill>
            <a:schemeClr val="bg1"/>
          </a:solidFill>
          <a:ln w="28575">
            <a:noFill/>
          </a:ln>
        </p:spPr>
        <p:txBody>
          <a:bodyPr wrap="square" lIns="0" tIns="0" rIns="0" bIns="0" anchor="t">
            <a:spAutoFit/>
          </a:bodyPr>
          <a:p>
            <a:pPr marL="457200" indent="-457200">
              <a:buFont typeface="Wingdings" panose="05000000000000000000" charset="0"/>
              <a:buChar char="Ø"/>
            </a:pPr>
            <a:r>
              <a:rPr lang="zh-CN" altLang="en-US" sz="28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将被加数</a:t>
            </a:r>
            <a:r>
              <a:rPr lang="en-US" altLang="zh-CN" sz="2800" i="1"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A</a:t>
            </a:r>
            <a:r>
              <a:rPr lang="en-US" altLang="zh-CN" sz="2800" i="1" baseline="-25000" dirty="0">
                <a:solidFill>
                  <a:schemeClr val="tx1"/>
                </a:solidFill>
                <a:uFillTx/>
                <a:latin typeface="Times New Roman" panose="02020603050405020304" pitchFamily="18" charset="0"/>
                <a:ea typeface="黑体" panose="02010609060101010101" pitchFamily="2" charset="-122"/>
                <a:cs typeface="Times New Roman" panose="02020603050405020304" pitchFamily="18" charset="0"/>
              </a:rPr>
              <a:t>i</a:t>
            </a:r>
            <a:r>
              <a:rPr lang="zh-CN" altLang="en-US" sz="28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、加数</a:t>
            </a:r>
            <a:r>
              <a:rPr lang="en-US" altLang="zh-CN" sz="2800" i="1"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B</a:t>
            </a:r>
            <a:r>
              <a:rPr lang="en-US" altLang="zh-CN" sz="2800" i="1" baseline="-25000" dirty="0">
                <a:solidFill>
                  <a:schemeClr val="tx1"/>
                </a:solidFill>
                <a:uFillTx/>
                <a:latin typeface="Times New Roman" panose="02020603050405020304" pitchFamily="18" charset="0"/>
                <a:ea typeface="黑体" panose="02010609060101010101" pitchFamily="2" charset="-122"/>
                <a:cs typeface="Times New Roman" panose="02020603050405020304" pitchFamily="18" charset="0"/>
              </a:rPr>
              <a:t>i</a:t>
            </a:r>
            <a:r>
              <a:rPr lang="zh-CN" altLang="en-US" sz="28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和来自低位的进位</a:t>
            </a:r>
            <a:r>
              <a:rPr lang="en-US" altLang="zh-CN" sz="2800" i="1"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C</a:t>
            </a:r>
            <a:r>
              <a:rPr lang="en-US" altLang="zh-CN" sz="2800" i="1" baseline="-25000" dirty="0">
                <a:solidFill>
                  <a:schemeClr val="tx1"/>
                </a:solidFill>
                <a:uFillTx/>
                <a:latin typeface="Times New Roman" panose="02020603050405020304" pitchFamily="18" charset="0"/>
                <a:ea typeface="黑体" panose="02010609060101010101" pitchFamily="2" charset="-122"/>
                <a:cs typeface="Times New Roman" panose="02020603050405020304" pitchFamily="18" charset="0"/>
              </a:rPr>
              <a:t>i</a:t>
            </a:r>
            <a:r>
              <a:rPr lang="en-US" altLang="zh-CN" sz="2800" baseline="-25000" dirty="0">
                <a:solidFill>
                  <a:schemeClr val="tx1"/>
                </a:solidFill>
                <a:uFillTx/>
                <a:latin typeface="Times New Roman" panose="02020603050405020304" pitchFamily="18" charset="0"/>
                <a:ea typeface="黑体" panose="02010609060101010101" pitchFamily="2" charset="-122"/>
                <a:cs typeface="Times New Roman" panose="02020603050405020304" pitchFamily="18" charset="0"/>
              </a:rPr>
              <a:t>-1</a:t>
            </a:r>
            <a:r>
              <a:rPr lang="zh-CN" altLang="en-US" sz="28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rPr>
              <a:t>相加</a:t>
            </a:r>
            <a:endParaRPr lang="zh-CN" altLang="en-US" sz="2800" dirty="0">
              <a:solidFill>
                <a:schemeClr val="tx1"/>
              </a:solidFill>
              <a:latin typeface="Times New Roman" panose="02020603050405020304" pitchFamily="18" charset="0"/>
              <a:ea typeface="黑体" panose="02010609060101010101" pitchFamily="2" charset="-122"/>
              <a:cs typeface="Times New Roman" panose="02020603050405020304" pitchFamily="18" charset="0"/>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wipe(left)">
                                      <p:cBhvr>
                                        <p:cTn id="7" dur="500"/>
                                        <p:tgtEl>
                                          <p:spTgt spid="330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0755"/>
                                        </p:tgtEl>
                                        <p:attrNameLst>
                                          <p:attrName>style.visibility</p:attrName>
                                        </p:attrNameLst>
                                      </p:cBhvr>
                                      <p:to>
                                        <p:strVal val="visible"/>
                                      </p:to>
                                    </p:set>
                                    <p:animEffect transition="in" filter="wipe(left)">
                                      <p:cBhvr>
                                        <p:cTn id="12" dur="500"/>
                                        <p:tgtEl>
                                          <p:spTgt spid="330755"/>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311298"/>
                                        </p:tgtEl>
                                        <p:attrNameLst>
                                          <p:attrName>style.visibility</p:attrName>
                                        </p:attrNameLst>
                                      </p:cBhvr>
                                      <p:to>
                                        <p:strVal val="visible"/>
                                      </p:to>
                                    </p:set>
                                    <p:anim calcmode="lin" valueType="num">
                                      <p:cBhvr>
                                        <p:cTn id="15" dur="500" fill="hold"/>
                                        <p:tgtEl>
                                          <p:spTgt spid="311298"/>
                                        </p:tgtEl>
                                        <p:attrNameLst>
                                          <p:attrName>ppt_w</p:attrName>
                                        </p:attrNameLst>
                                      </p:cBhvr>
                                      <p:tavLst>
                                        <p:tav tm="0">
                                          <p:val>
                                            <p:fltVal val="0.000000"/>
                                          </p:val>
                                        </p:tav>
                                        <p:tav tm="100000">
                                          <p:val>
                                            <p:strVal val="#ppt_w"/>
                                          </p:val>
                                        </p:tav>
                                      </p:tavLst>
                                    </p:anim>
                                    <p:anim calcmode="lin" valueType="num">
                                      <p:cBhvr>
                                        <p:cTn id="16" dur="500" fill="hold"/>
                                        <p:tgtEl>
                                          <p:spTgt spid="311298"/>
                                        </p:tgtEl>
                                        <p:attrNameLst>
                                          <p:attrName>ppt_h</p:attrName>
                                        </p:attrNameLst>
                                      </p:cBhvr>
                                      <p:tavLst>
                                        <p:tav tm="0">
                                          <p:val>
                                            <p:fltVal val="0.00000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ldLvl="0" animBg="1"/>
      <p:bldP spid="330755" grpId="0" bldLvl="0" animBg="1"/>
      <p:bldP spid="311298" grpId="0"/>
      <p:bldP spid="7" grpId="0" bldLvl="0" animBg="1"/>
      <p:bldP spid="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4" name="Text Box 2"/>
          <p:cNvSpPr txBox="1"/>
          <p:nvPr/>
        </p:nvSpPr>
        <p:spPr>
          <a:xfrm>
            <a:off x="1785938" y="1000443"/>
            <a:ext cx="2032000" cy="368300"/>
          </a:xfrm>
          <a:prstGeom prst="rect">
            <a:avLst/>
          </a:prstGeom>
          <a:noFill/>
          <a:ln w="19050">
            <a:noFill/>
          </a:ln>
        </p:spPr>
        <p:txBody>
          <a:bodyPr anchor="t">
            <a:spAutoFit/>
          </a:bodyPr>
          <a:p>
            <a:pPr>
              <a:spcBef>
                <a:spcPct val="50000"/>
              </a:spcBef>
            </a:pPr>
            <a:r>
              <a:rPr lang="zh-CN" altLang="en-US" b="0" dirty="0">
                <a:latin typeface="黑体" panose="02010609060101010101" pitchFamily="2" charset="-122"/>
                <a:ea typeface="黑体" panose="02010609060101010101" pitchFamily="2" charset="-122"/>
              </a:rPr>
              <a:t>全加器真值表</a:t>
            </a:r>
            <a:endParaRPr lang="zh-CN" altLang="en-US" b="0" dirty="0">
              <a:latin typeface="黑体" panose="02010609060101010101" pitchFamily="2" charset="-122"/>
              <a:ea typeface="黑体" panose="02010609060101010101" pitchFamily="2" charset="-122"/>
            </a:endParaRPr>
          </a:p>
        </p:txBody>
      </p:sp>
      <p:sp>
        <p:nvSpPr>
          <p:cNvPr id="12330" name="Line 50"/>
          <p:cNvSpPr/>
          <p:nvPr/>
        </p:nvSpPr>
        <p:spPr>
          <a:xfrm>
            <a:off x="5101590" y="6313170"/>
            <a:ext cx="0" cy="365125"/>
          </a:xfrm>
          <a:prstGeom prst="line">
            <a:avLst/>
          </a:prstGeom>
          <a:ln w="28575">
            <a:noFill/>
          </a:ln>
        </p:spPr>
        <p:txBody>
          <a:bodyPr anchor="t"/>
          <a:p>
            <a:pPr algn="ctr"/>
            <a:endParaRPr lang="zh-CN" altLang="en-US">
              <a:latin typeface="Arial" panose="020B0604020202020204" pitchFamily="34" charset="0"/>
              <a:ea typeface="黑体" panose="02010609060101010101" pitchFamily="2" charset="-122"/>
            </a:endParaRPr>
          </a:p>
        </p:txBody>
      </p:sp>
      <p:sp>
        <p:nvSpPr>
          <p:cNvPr id="341075" name="Text Box 83"/>
          <p:cNvSpPr txBox="1"/>
          <p:nvPr/>
        </p:nvSpPr>
        <p:spPr>
          <a:xfrm>
            <a:off x="5101590" y="784225"/>
            <a:ext cx="3604260" cy="2330450"/>
          </a:xfrm>
          <a:prstGeom prst="rect">
            <a:avLst/>
          </a:prstGeom>
          <a:noFill/>
          <a:ln w="19050">
            <a:noFill/>
          </a:ln>
        </p:spPr>
        <p:txBody>
          <a:bodyPr wrap="square" anchor="t">
            <a:spAutoFit/>
          </a:bodyPr>
          <a:p>
            <a:pPr algn="just">
              <a:lnSpc>
                <a:spcPct val="130000"/>
              </a:lnSpc>
              <a:spcBef>
                <a:spcPct val="50000"/>
              </a:spcBef>
            </a:pPr>
            <a:r>
              <a:rPr lang="zh-CN" altLang="en-US" sz="2800" dirty="0">
                <a:latin typeface="黑体" panose="02010609060101010101" pitchFamily="2" charset="-122"/>
                <a:ea typeface="黑体" panose="02010609060101010101" pitchFamily="2" charset="-122"/>
              </a:rPr>
              <a:t>　  由真值表可见该电路可完成两个</a:t>
            </a:r>
            <a:r>
              <a:rPr lang="en-US" altLang="zh-CN" sz="2800" dirty="0">
                <a:latin typeface="黑体" panose="02010609060101010101" pitchFamily="2" charset="-122"/>
                <a:ea typeface="黑体" panose="02010609060101010101" pitchFamily="2" charset="-122"/>
              </a:rPr>
              <a:t>1</a:t>
            </a:r>
            <a:r>
              <a:rPr lang="zh-CN" altLang="en-US" sz="2800" dirty="0">
                <a:latin typeface="黑体" panose="02010609060101010101" pitchFamily="2" charset="-122"/>
                <a:ea typeface="黑体" panose="02010609060101010101" pitchFamily="2" charset="-122"/>
              </a:rPr>
              <a:t>位二进制数全加的功能，称为</a:t>
            </a:r>
            <a:r>
              <a:rPr lang="zh-CN" altLang="en-US" sz="2800" dirty="0">
                <a:solidFill>
                  <a:srgbClr val="FF0000"/>
                </a:solidFill>
                <a:latin typeface="黑体" panose="02010609060101010101" pitchFamily="2" charset="-122"/>
                <a:ea typeface="黑体" panose="02010609060101010101" pitchFamily="2" charset="-122"/>
              </a:rPr>
              <a:t>全加器</a:t>
            </a:r>
            <a:r>
              <a:rPr lang="zh-CN" altLang="en-US" sz="2800" dirty="0">
                <a:latin typeface="黑体" panose="02010609060101010101" pitchFamily="2" charset="-122"/>
                <a:ea typeface="黑体" panose="02010609060101010101" pitchFamily="2" charset="-122"/>
              </a:rPr>
              <a:t>。</a:t>
            </a:r>
            <a:endParaRPr lang="zh-CN" altLang="en-US" sz="2800" dirty="0">
              <a:latin typeface="黑体" panose="02010609060101010101" pitchFamily="2" charset="-122"/>
              <a:ea typeface="黑体" panose="02010609060101010101" pitchFamily="2" charset="-122"/>
            </a:endParaRPr>
          </a:p>
        </p:txBody>
      </p:sp>
      <p:graphicFrame>
        <p:nvGraphicFramePr>
          <p:cNvPr id="3" name="对象 2"/>
          <p:cNvGraphicFramePr/>
          <p:nvPr/>
        </p:nvGraphicFramePr>
        <p:xfrm>
          <a:off x="5614670" y="3279775"/>
          <a:ext cx="2877820" cy="1906905"/>
        </p:xfrm>
        <a:graphic>
          <a:graphicData uri="http://schemas.openxmlformats.org/presentationml/2006/ole">
            <mc:AlternateContent xmlns:mc="http://schemas.openxmlformats.org/markup-compatibility/2006">
              <mc:Choice xmlns:v="urn:schemas-microsoft-com:vml" Requires="v">
                <p:oleObj spid="_x0000_s5" name="" r:id="rId1" imgW="2095500" imgH="1295400" progId="Paint.Picture">
                  <p:embed/>
                </p:oleObj>
              </mc:Choice>
              <mc:Fallback>
                <p:oleObj name="" r:id="rId1" imgW="2095500" imgH="1295400" progId="Paint.Picture">
                  <p:embed/>
                  <p:pic>
                    <p:nvPicPr>
                      <p:cNvPr id="0" name="图片 4"/>
                      <p:cNvPicPr/>
                      <p:nvPr/>
                    </p:nvPicPr>
                    <p:blipFill>
                      <a:blip r:embed="rId2"/>
                      <a:stretch>
                        <a:fillRect/>
                      </a:stretch>
                    </p:blipFill>
                    <p:spPr>
                      <a:xfrm>
                        <a:off x="5614670" y="3279775"/>
                        <a:ext cx="2877820" cy="1906905"/>
                      </a:xfrm>
                      <a:prstGeom prst="rect">
                        <a:avLst/>
                      </a:prstGeom>
                    </p:spPr>
                  </p:pic>
                </p:oleObj>
              </mc:Fallback>
            </mc:AlternateContent>
          </a:graphicData>
        </a:graphic>
      </p:graphicFrame>
      <p:graphicFrame>
        <p:nvGraphicFramePr>
          <p:cNvPr id="6" name="表格 5"/>
          <p:cNvGraphicFramePr/>
          <p:nvPr>
            <p:custDataLst>
              <p:tags r:id="rId3"/>
            </p:custDataLst>
          </p:nvPr>
        </p:nvGraphicFramePr>
        <p:xfrm>
          <a:off x="468630" y="1402715"/>
          <a:ext cx="3987800" cy="3962400"/>
        </p:xfrm>
        <a:graphic>
          <a:graphicData uri="http://schemas.openxmlformats.org/drawingml/2006/table">
            <a:tbl>
              <a:tblPr firstRow="1" bandRow="1">
                <a:tableStyleId>{5C22544A-7EE6-4342-B048-85BDC9FD1C3A}</a:tableStyleId>
              </a:tblPr>
              <a:tblGrid>
                <a:gridCol w="797560"/>
                <a:gridCol w="797560"/>
                <a:gridCol w="797560"/>
                <a:gridCol w="797560"/>
                <a:gridCol w="797560"/>
              </a:tblGrid>
              <a:tr h="396240">
                <a:tc>
                  <a:txBody>
                    <a:bodyPr/>
                    <a:p>
                      <a:pPr algn="ctr">
                        <a:buNone/>
                      </a:pPr>
                      <a:r>
                        <a:rPr lang="en-US" altLang="zh-CN" sz="2000">
                          <a:latin typeface="Times New Roman" panose="02020603050405020304" pitchFamily="18" charset="0"/>
                          <a:cs typeface="Times New Roman" panose="02020603050405020304" pitchFamily="18" charset="0"/>
                        </a:rPr>
                        <a:t>A</a:t>
                      </a:r>
                      <a:r>
                        <a:rPr lang="en-US" altLang="zh-CN" sz="2000" i="1" baseline="-25000">
                          <a:latin typeface="Times New Roman" panose="02020603050405020304" pitchFamily="18" charset="0"/>
                          <a:cs typeface="Times New Roman" panose="02020603050405020304" pitchFamily="18" charset="0"/>
                        </a:rPr>
                        <a:t>i</a:t>
                      </a:r>
                      <a:endParaRPr lang="en-US" altLang="zh-CN" sz="2000" i="1" baseline="-25000">
                        <a:latin typeface="Times New Roman" panose="02020603050405020304" pitchFamily="18" charset="0"/>
                        <a:cs typeface="Times New Roman" panose="02020603050405020304" pitchFamily="18" charset="0"/>
                      </a:endParaRPr>
                    </a:p>
                  </a:txBody>
                  <a:tcPr>
                    <a:solidFill>
                      <a:schemeClr val="accent1">
                        <a:lumMod val="50000"/>
                      </a:schemeClr>
                    </a:solidFill>
                  </a:tcPr>
                </a:tc>
                <a:tc>
                  <a:txBody>
                    <a:bodyPr/>
                    <a:p>
                      <a:pPr algn="ctr">
                        <a:buNone/>
                      </a:pPr>
                      <a:r>
                        <a:rPr lang="en-US" altLang="zh-CN" sz="2000">
                          <a:latin typeface="Times New Roman" panose="02020603050405020304" pitchFamily="18" charset="0"/>
                          <a:cs typeface="Times New Roman" panose="02020603050405020304" pitchFamily="18" charset="0"/>
                          <a:sym typeface="+mn-ea"/>
                        </a:rPr>
                        <a:t>B</a:t>
                      </a:r>
                      <a:r>
                        <a:rPr lang="en-US" altLang="zh-CN" sz="2000" i="1" baseline="-25000">
                          <a:latin typeface="Times New Roman" panose="02020603050405020304" pitchFamily="18" charset="0"/>
                          <a:cs typeface="Times New Roman" panose="02020603050405020304" pitchFamily="18" charset="0"/>
                          <a:sym typeface="+mn-ea"/>
                        </a:rPr>
                        <a:t>i</a:t>
                      </a:r>
                      <a:endParaRPr lang="zh-CN" altLang="en-US" sz="2000"/>
                    </a:p>
                  </a:txBody>
                  <a:tcPr>
                    <a:solidFill>
                      <a:schemeClr val="accent1">
                        <a:lumMod val="50000"/>
                      </a:schemeClr>
                    </a:solidFill>
                  </a:tcPr>
                </a:tc>
                <a:tc>
                  <a:txBody>
                    <a:bodyPr/>
                    <a:p>
                      <a:pPr algn="ctr">
                        <a:buNone/>
                      </a:pPr>
                      <a:r>
                        <a:rPr lang="en-US" altLang="zh-CN" sz="2000">
                          <a:latin typeface="Times New Roman" panose="02020603050405020304" pitchFamily="18" charset="0"/>
                          <a:cs typeface="Times New Roman" panose="02020603050405020304" pitchFamily="18" charset="0"/>
                          <a:sym typeface="+mn-ea"/>
                        </a:rPr>
                        <a:t>C</a:t>
                      </a:r>
                      <a:r>
                        <a:rPr lang="en-US" altLang="zh-CN" sz="2000" i="1" baseline="-25000">
                          <a:latin typeface="Times New Roman" panose="02020603050405020304" pitchFamily="18" charset="0"/>
                          <a:cs typeface="Times New Roman" panose="02020603050405020304" pitchFamily="18" charset="0"/>
                          <a:sym typeface="+mn-ea"/>
                        </a:rPr>
                        <a:t>i</a:t>
                      </a:r>
                      <a:r>
                        <a:rPr lang="en-US" altLang="zh-CN" sz="2000" baseline="-25000">
                          <a:latin typeface="Times New Roman" panose="02020603050405020304" pitchFamily="18" charset="0"/>
                          <a:cs typeface="Times New Roman" panose="02020603050405020304" pitchFamily="18" charset="0"/>
                          <a:sym typeface="+mn-ea"/>
                        </a:rPr>
                        <a:t>-1</a:t>
                      </a:r>
                      <a:endParaRPr lang="en-US" altLang="zh-CN" sz="2000" baseline="-25000">
                        <a:latin typeface="Times New Roman" panose="02020603050405020304" pitchFamily="18" charset="0"/>
                        <a:cs typeface="Times New Roman" panose="02020603050405020304" pitchFamily="18" charset="0"/>
                        <a:sym typeface="+mn-ea"/>
                      </a:endParaRPr>
                    </a:p>
                  </a:txBody>
                  <a:tcPr>
                    <a:solidFill>
                      <a:schemeClr val="accent1">
                        <a:lumMod val="50000"/>
                      </a:schemeClr>
                    </a:solidFill>
                  </a:tcPr>
                </a:tc>
                <a:tc>
                  <a:txBody>
                    <a:bodyPr/>
                    <a:p>
                      <a:pPr algn="ctr">
                        <a:buNone/>
                      </a:pPr>
                      <a:r>
                        <a:rPr lang="en-US" altLang="zh-CN" sz="2000">
                          <a:latin typeface="Times New Roman" panose="02020603050405020304" pitchFamily="18" charset="0"/>
                          <a:cs typeface="Times New Roman" panose="02020603050405020304" pitchFamily="18" charset="0"/>
                          <a:sym typeface="+mn-ea"/>
                        </a:rPr>
                        <a:t>C</a:t>
                      </a:r>
                      <a:r>
                        <a:rPr lang="en-US" altLang="zh-CN" sz="2000" i="1" baseline="-25000">
                          <a:latin typeface="Times New Roman" panose="02020603050405020304" pitchFamily="18" charset="0"/>
                          <a:cs typeface="Times New Roman" panose="02020603050405020304" pitchFamily="18" charset="0"/>
                          <a:sym typeface="+mn-ea"/>
                        </a:rPr>
                        <a:t>i</a:t>
                      </a:r>
                      <a:endParaRPr lang="zh-CN" altLang="en-US" sz="2000"/>
                    </a:p>
                  </a:txBody>
                  <a:tcPr/>
                </a:tc>
                <a:tc>
                  <a:txBody>
                    <a:bodyPr/>
                    <a:p>
                      <a:pPr algn="ctr">
                        <a:buNone/>
                      </a:pPr>
                      <a:r>
                        <a:rPr lang="en-US" altLang="zh-CN" sz="2000">
                          <a:latin typeface="Times New Roman" panose="02020603050405020304" pitchFamily="18" charset="0"/>
                          <a:cs typeface="Times New Roman" panose="02020603050405020304" pitchFamily="18" charset="0"/>
                          <a:sym typeface="+mn-ea"/>
                        </a:rPr>
                        <a:t>S</a:t>
                      </a:r>
                      <a:r>
                        <a:rPr lang="en-US" altLang="zh-CN" sz="2000" i="1" baseline="-25000">
                          <a:latin typeface="Times New Roman" panose="02020603050405020304" pitchFamily="18" charset="0"/>
                          <a:cs typeface="Times New Roman" panose="02020603050405020304" pitchFamily="18" charset="0"/>
                          <a:sym typeface="+mn-ea"/>
                        </a:rPr>
                        <a:t>i</a:t>
                      </a:r>
                      <a:endParaRPr lang="zh-CN" altLang="en-US" sz="2000"/>
                    </a:p>
                  </a:txBody>
                  <a:tcPr/>
                </a:tc>
              </a:tr>
              <a:tr h="396240">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r>
              <a:tr h="396240">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1</a:t>
                      </a:r>
                      <a:endParaRPr lang="en-US" altLang="zh-CN" sz="2000"/>
                    </a:p>
                  </a:txBody>
                  <a:tcPr/>
                </a:tc>
              </a:tr>
              <a:tr h="396240">
                <a:tc>
                  <a:txBody>
                    <a:bodyPr/>
                    <a:p>
                      <a:pPr algn="ctr">
                        <a:buNone/>
                      </a:pPr>
                      <a:r>
                        <a:rPr lang="en-US" altLang="zh-CN" sz="2000"/>
                        <a:t>0</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1</a:t>
                      </a:r>
                      <a:endParaRPr lang="en-US" altLang="zh-CN" sz="2000"/>
                    </a:p>
                  </a:txBody>
                  <a:tcPr/>
                </a:tc>
              </a:tr>
              <a:tr h="396240">
                <a:tc>
                  <a:txBody>
                    <a:bodyPr/>
                    <a:p>
                      <a:pPr algn="ctr">
                        <a:buNone/>
                      </a:pPr>
                      <a:r>
                        <a:rPr lang="en-US" altLang="zh-CN" sz="2000"/>
                        <a:t>0</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0</a:t>
                      </a:r>
                      <a:endParaRPr lang="en-US" altLang="zh-CN" sz="2000"/>
                    </a:p>
                  </a:txBody>
                  <a:tcPr/>
                </a:tc>
              </a:tr>
              <a:tr h="396240">
                <a:tc>
                  <a:txBody>
                    <a:bodyPr/>
                    <a:p>
                      <a:pPr algn="ctr">
                        <a:buNone/>
                      </a:pPr>
                      <a:r>
                        <a:rPr lang="en-US" altLang="zh-CN" sz="2000"/>
                        <a:t>1</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1</a:t>
                      </a:r>
                      <a:endParaRPr lang="en-US" altLang="zh-CN" sz="2000"/>
                    </a:p>
                  </a:txBody>
                  <a:tcPr/>
                </a:tc>
              </a:tr>
              <a:tr h="396240">
                <a:tc>
                  <a:txBody>
                    <a:bodyPr/>
                    <a:p>
                      <a:pPr algn="ctr">
                        <a:buNone/>
                      </a:pPr>
                      <a:r>
                        <a:rPr lang="en-US" altLang="zh-CN" sz="2000"/>
                        <a:t>1</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0</a:t>
                      </a:r>
                      <a:endParaRPr lang="en-US" altLang="zh-CN" sz="2000"/>
                    </a:p>
                  </a:txBody>
                  <a:tcPr/>
                </a:tc>
              </a:tr>
              <a:tr h="396240">
                <a:tc>
                  <a:txBody>
                    <a:bodyPr/>
                    <a:p>
                      <a:pPr algn="ctr">
                        <a:buNone/>
                      </a:pPr>
                      <a:r>
                        <a:rPr lang="en-US" altLang="zh-CN" sz="2000"/>
                        <a:t>1</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0</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0</a:t>
                      </a:r>
                      <a:endParaRPr lang="en-US" altLang="zh-CN" sz="2000"/>
                    </a:p>
                  </a:txBody>
                  <a:tcPr/>
                </a:tc>
              </a:tr>
              <a:tr h="396240">
                <a:tc>
                  <a:txBody>
                    <a:bodyPr/>
                    <a:p>
                      <a:pPr algn="ctr">
                        <a:buNone/>
                      </a:pPr>
                      <a:r>
                        <a:rPr lang="en-US" altLang="zh-CN" sz="2000"/>
                        <a:t>1</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1</a:t>
                      </a:r>
                      <a:endParaRPr lang="en-US" altLang="zh-CN" sz="2000"/>
                    </a:p>
                  </a:txBody>
                  <a:tcPr/>
                </a:tc>
                <a:tc>
                  <a:txBody>
                    <a:bodyPr/>
                    <a:p>
                      <a:pPr algn="ctr">
                        <a:buNone/>
                      </a:pPr>
                      <a:r>
                        <a:rPr lang="en-US" altLang="zh-CN" sz="2000"/>
                        <a:t>1</a:t>
                      </a:r>
                      <a:endParaRPr lang="en-US" altLang="zh-CN" sz="2000"/>
                    </a:p>
                  </a:txBody>
                  <a:tcPr/>
                </a:tc>
              </a:tr>
            </a:tbl>
          </a:graphicData>
        </a:graphic>
      </p:graphicFrame>
      <p:sp>
        <p:nvSpPr>
          <p:cNvPr id="8" name="Text Box 2"/>
          <p:cNvSpPr txBox="1"/>
          <p:nvPr/>
        </p:nvSpPr>
        <p:spPr>
          <a:xfrm>
            <a:off x="6361748" y="5217478"/>
            <a:ext cx="2032000" cy="368300"/>
          </a:xfrm>
          <a:prstGeom prst="rect">
            <a:avLst/>
          </a:prstGeom>
          <a:noFill/>
          <a:ln w="19050">
            <a:noFill/>
          </a:ln>
        </p:spPr>
        <p:txBody>
          <a:bodyPr anchor="t">
            <a:spAutoFit/>
          </a:bodyPr>
          <a:p>
            <a:pPr>
              <a:spcBef>
                <a:spcPct val="50000"/>
              </a:spcBef>
            </a:pPr>
            <a:r>
              <a:rPr lang="zh-CN" altLang="en-US" b="0" dirty="0">
                <a:latin typeface="黑体" panose="02010609060101010101" pitchFamily="2" charset="-122"/>
                <a:ea typeface="黑体" panose="02010609060101010101" pitchFamily="2" charset="-122"/>
              </a:rPr>
              <a:t>全加器逻辑符号</a:t>
            </a:r>
            <a:endParaRPr lang="zh-CN" altLang="en-US" b="0" dirty="0">
              <a:latin typeface="黑体" panose="02010609060101010101" pitchFamily="2" charset="-122"/>
              <a:ea typeface="黑体" panose="02010609060101010101" pitchFamily="2" charset="-122"/>
            </a:endParaRPr>
          </a:p>
        </p:txBody>
      </p:sp>
      <p:graphicFrame>
        <p:nvGraphicFramePr>
          <p:cNvPr id="9" name="对象 8">
            <a:hlinkClick r:id="" action="ppaction://ole?verb="/>
          </p:cNvPr>
          <p:cNvGraphicFramePr>
            <a:graphicFrameLocks noChangeAspect="1"/>
          </p:cNvGraphicFramePr>
          <p:nvPr/>
        </p:nvGraphicFramePr>
        <p:xfrm>
          <a:off x="539115" y="5537200"/>
          <a:ext cx="5840730" cy="538480"/>
        </p:xfrm>
        <a:graphic>
          <a:graphicData uri="http://schemas.openxmlformats.org/presentationml/2006/ole">
            <mc:AlternateContent xmlns:mc="http://schemas.openxmlformats.org/markup-compatibility/2006">
              <mc:Choice xmlns:v="urn:schemas-microsoft-com:vml" Requires="v">
                <p:oleObj spid="_x0000_s1025" name="" r:id="rId4" imgW="2616200" imgH="241300" progId="Equation.KSEE3">
                  <p:embed/>
                </p:oleObj>
              </mc:Choice>
              <mc:Fallback>
                <p:oleObj name="" r:id="rId4" imgW="2616200" imgH="241300" progId="Equation.KSEE3">
                  <p:embed/>
                  <p:pic>
                    <p:nvPicPr>
                      <p:cNvPr id="0" name="图片 1024"/>
                      <p:cNvPicPr/>
                      <p:nvPr/>
                    </p:nvPicPr>
                    <p:blipFill>
                      <a:blip r:embed="rId5"/>
                      <a:stretch>
                        <a:fillRect/>
                      </a:stretch>
                    </p:blipFill>
                    <p:spPr>
                      <a:xfrm>
                        <a:off x="539115" y="5537200"/>
                        <a:ext cx="5840730" cy="538480"/>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465773" y="6094730"/>
          <a:ext cx="5954395" cy="538480"/>
        </p:xfrm>
        <a:graphic>
          <a:graphicData uri="http://schemas.openxmlformats.org/presentationml/2006/ole">
            <mc:AlternateContent xmlns:mc="http://schemas.openxmlformats.org/markup-compatibility/2006">
              <mc:Choice xmlns:v="urn:schemas-microsoft-com:vml" Requires="v">
                <p:oleObj spid="_x0000_s2" name="" r:id="rId6" imgW="2667000" imgH="241300" progId="Equation.KSEE3">
                  <p:embed/>
                </p:oleObj>
              </mc:Choice>
              <mc:Fallback>
                <p:oleObj name="" r:id="rId6" imgW="2667000" imgH="241300" progId="Equation.KSEE3">
                  <p:embed/>
                  <p:pic>
                    <p:nvPicPr>
                      <p:cNvPr id="0" name="图片 1024"/>
                      <p:cNvPicPr/>
                      <p:nvPr/>
                    </p:nvPicPr>
                    <p:blipFill>
                      <a:blip r:embed="rId7"/>
                      <a:stretch>
                        <a:fillRect/>
                      </a:stretch>
                    </p:blipFill>
                    <p:spPr>
                      <a:xfrm>
                        <a:off x="465773" y="6094730"/>
                        <a:ext cx="5954395" cy="538480"/>
                      </a:xfrm>
                      <a:prstGeom prst="rect">
                        <a:avLst/>
                      </a:prstGeom>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30754" name="Text Box 2"/>
          <p:cNvSpPr txBox="1"/>
          <p:nvPr/>
        </p:nvSpPr>
        <p:spPr>
          <a:xfrm>
            <a:off x="5917565" y="167005"/>
            <a:ext cx="2657475" cy="583565"/>
          </a:xfrm>
          <a:prstGeom prst="rect">
            <a:avLst/>
          </a:prstGeom>
          <a:solidFill>
            <a:schemeClr val="bg1"/>
          </a:solidFill>
          <a:ln w="9525">
            <a:noFill/>
          </a:ln>
        </p:spPr>
        <p:txBody>
          <a:bodyPr wrap="square" anchor="t">
            <a:spAutoFit/>
          </a:bodyPr>
          <a:p>
            <a:pPr>
              <a:spcBef>
                <a:spcPct val="50000"/>
              </a:spcBef>
            </a:pPr>
            <a:r>
              <a:rPr lang="en-US" altLang="zh-CN" sz="3200" b="1" dirty="0">
                <a:solidFill>
                  <a:srgbClr val="FF3300"/>
                </a:solidFill>
                <a:latin typeface="黑体" panose="02010609060101010101" pitchFamily="2" charset="-122"/>
                <a:ea typeface="黑体" panose="02010609060101010101" pitchFamily="2" charset="-122"/>
              </a:rPr>
              <a:t> 1</a:t>
            </a:r>
            <a:r>
              <a:rPr lang="zh-CN" altLang="en-US" sz="3200" b="1" dirty="0">
                <a:solidFill>
                  <a:srgbClr val="FF3300"/>
                </a:solidFill>
                <a:latin typeface="黑体" panose="02010609060101010101" pitchFamily="2" charset="-122"/>
                <a:ea typeface="黑体" panose="02010609060101010101" pitchFamily="2" charset="-122"/>
              </a:rPr>
              <a:t>位全加器   </a:t>
            </a:r>
            <a:endParaRPr lang="zh-CN" altLang="en-US" sz="3200" b="1" dirty="0">
              <a:solidFill>
                <a:srgbClr val="FF3300"/>
              </a:solidFill>
              <a:latin typeface="黑体" panose="02010609060101010101" pitchFamily="2" charset="-122"/>
              <a:ea typeface="黑体" panose="02010609060101010101" pitchFamily="2"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0994"/>
                                        </p:tgtEl>
                                        <p:attrNameLst>
                                          <p:attrName>style.visibility</p:attrName>
                                        </p:attrNameLst>
                                      </p:cBhvr>
                                      <p:to>
                                        <p:strVal val="visible"/>
                                      </p:to>
                                    </p:set>
                                    <p:anim calcmode="lin" valueType="num">
                                      <p:cBhvr additive="base">
                                        <p:cTn id="7" dur="500" fill="hold"/>
                                        <p:tgtEl>
                                          <p:spTgt spid="340994"/>
                                        </p:tgtEl>
                                        <p:attrNameLst>
                                          <p:attrName>ppt_x</p:attrName>
                                        </p:attrNameLst>
                                      </p:cBhvr>
                                      <p:tavLst>
                                        <p:tav tm="0">
                                          <p:val>
                                            <p:strVal val="0-#ppt_w/2"/>
                                          </p:val>
                                        </p:tav>
                                        <p:tav tm="100000">
                                          <p:val>
                                            <p:strVal val="#ppt_x"/>
                                          </p:val>
                                        </p:tav>
                                      </p:tavLst>
                                    </p:anim>
                                    <p:anim calcmode="lin" valueType="num">
                                      <p:cBhvr additive="base">
                                        <p:cTn id="8" dur="500" fill="hold"/>
                                        <p:tgtEl>
                                          <p:spTgt spid="3409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41075">
                                            <p:txEl>
                                              <p:charRg st="0" end="34"/>
                                            </p:txEl>
                                          </p:spTgt>
                                        </p:tgtEl>
                                        <p:attrNameLst>
                                          <p:attrName>style.visibility</p:attrName>
                                        </p:attrNameLst>
                                      </p:cBhvr>
                                      <p:to>
                                        <p:strVal val="visible"/>
                                      </p:to>
                                    </p:set>
                                    <p:animEffect transition="in" filter="wipe(up)">
                                      <p:cBhvr>
                                        <p:cTn id="13" dur="500"/>
                                        <p:tgtEl>
                                          <p:spTgt spid="341075">
                                            <p:txEl>
                                              <p:charRg st="0" end="3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p:bldP spid="341075"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1" name="Rectangle 3"/>
          <p:cNvSpPr/>
          <p:nvPr/>
        </p:nvSpPr>
        <p:spPr>
          <a:xfrm>
            <a:off x="1666875" y="2871788"/>
            <a:ext cx="5683250" cy="583565"/>
          </a:xfrm>
          <a:prstGeom prst="rect">
            <a:avLst/>
          </a:prstGeom>
          <a:noFill/>
          <a:ln w="9525">
            <a:noFill/>
          </a:ln>
        </p:spPr>
        <p:txBody>
          <a:bodyPr anchor="t">
            <a:spAutoFit/>
          </a:bodyPr>
          <a:p>
            <a:pPr algn="just" fontAlgn="t">
              <a:spcBef>
                <a:spcPct val="50000"/>
              </a:spcBef>
              <a:buClr>
                <a:srgbClr val="FF3300"/>
              </a:buClr>
              <a:buFont typeface="Wingdings" panose="05000000000000000000" pitchFamily="2" charset="2"/>
              <a:buChar char="n"/>
            </a:pPr>
            <a:r>
              <a:rPr lang="zh-CN" altLang="en-US" sz="3200" b="1" dirty="0">
                <a:solidFill>
                  <a:srgbClr val="0033CC"/>
                </a:solidFill>
                <a:latin typeface="黑体" panose="02010609060101010101" pitchFamily="2" charset="-122"/>
                <a:ea typeface="黑体" panose="02010609060101010101" pitchFamily="2" charset="-122"/>
              </a:rPr>
              <a:t> </a:t>
            </a:r>
            <a:r>
              <a:rPr lang="en-US" altLang="zh-CN" sz="3200" b="1" dirty="0">
                <a:solidFill>
                  <a:srgbClr val="0033CC"/>
                </a:solidFill>
                <a:latin typeface="黑体" panose="02010609060101010101" pitchFamily="2" charset="-122"/>
                <a:ea typeface="黑体" panose="02010609060101010101" pitchFamily="2" charset="-122"/>
              </a:rPr>
              <a:t>7.2</a:t>
            </a:r>
            <a:r>
              <a:rPr lang="zh-CN" altLang="en-US" sz="3200" b="1" dirty="0">
                <a:solidFill>
                  <a:srgbClr val="0033CC"/>
                </a:solidFill>
                <a:latin typeface="黑体" panose="02010609060101010101" pitchFamily="2" charset="-122"/>
                <a:ea typeface="黑体" panose="02010609060101010101" pitchFamily="2" charset="-122"/>
              </a:rPr>
              <a:t>常用组合逻辑电路</a:t>
            </a:r>
            <a:endParaRPr lang="zh-CN" altLang="en-US" sz="3200" b="1" dirty="0">
              <a:solidFill>
                <a:srgbClr val="0033CC"/>
              </a:solidFill>
              <a:latin typeface="黑体" panose="02010609060101010101" pitchFamily="2" charset="-122"/>
              <a:ea typeface="黑体" panose="02010609060101010101" pitchFamily="2" charset="-122"/>
            </a:endParaRPr>
          </a:p>
        </p:txBody>
      </p:sp>
      <p:sp>
        <p:nvSpPr>
          <p:cNvPr id="273412" name="Rectangle 4"/>
          <p:cNvSpPr/>
          <p:nvPr/>
        </p:nvSpPr>
        <p:spPr>
          <a:xfrm>
            <a:off x="1660525" y="1942783"/>
            <a:ext cx="6534150" cy="583565"/>
          </a:xfrm>
          <a:prstGeom prst="rect">
            <a:avLst/>
          </a:prstGeom>
          <a:noFill/>
          <a:ln w="9525">
            <a:noFill/>
          </a:ln>
        </p:spPr>
        <p:txBody>
          <a:bodyPr wrap="square" anchor="t">
            <a:spAutoFit/>
          </a:bodyPr>
          <a:p>
            <a:pPr>
              <a:spcBef>
                <a:spcPct val="50000"/>
              </a:spcBef>
              <a:buClr>
                <a:srgbClr val="FF3300"/>
              </a:buClr>
              <a:buFont typeface="Wingdings" panose="05000000000000000000" pitchFamily="2" charset="2"/>
              <a:buChar char="n"/>
            </a:pPr>
            <a:r>
              <a:rPr lang="zh-CN" altLang="en-US" sz="3200" b="1" dirty="0">
                <a:solidFill>
                  <a:srgbClr val="0033CC"/>
                </a:solidFill>
                <a:latin typeface="黑体" panose="02010609060101010101" pitchFamily="2" charset="-122"/>
                <a:ea typeface="黑体" panose="02010609060101010101" pitchFamily="2" charset="-122"/>
              </a:rPr>
              <a:t> </a:t>
            </a:r>
            <a:r>
              <a:rPr lang="en-US" altLang="zh-CN" sz="3200" b="1" dirty="0">
                <a:solidFill>
                  <a:srgbClr val="0033CC"/>
                </a:solidFill>
                <a:latin typeface="黑体" panose="02010609060101010101" pitchFamily="2" charset="-122"/>
                <a:ea typeface="黑体" panose="02010609060101010101" pitchFamily="2" charset="-122"/>
              </a:rPr>
              <a:t>7.1</a:t>
            </a:r>
            <a:r>
              <a:rPr lang="zh-CN" altLang="en-US" sz="3200" b="1" dirty="0">
                <a:solidFill>
                  <a:srgbClr val="0033CC"/>
                </a:solidFill>
                <a:latin typeface="黑体" panose="02010609060101010101" pitchFamily="2" charset="-122"/>
                <a:ea typeface="黑体" panose="02010609060101010101" pitchFamily="2" charset="-122"/>
              </a:rPr>
              <a:t>组合逻辑电路的分析和设计</a:t>
            </a:r>
            <a:endParaRPr lang="en-US" altLang="zh-CN" sz="3200" b="1" dirty="0">
              <a:solidFill>
                <a:srgbClr val="FF3300"/>
              </a:solidFill>
              <a:latin typeface="黑体" panose="02010609060101010101" pitchFamily="2" charset="-122"/>
              <a:ea typeface="黑体" panose="02010609060101010101" pitchFamily="2" charset="-122"/>
            </a:endParaRPr>
          </a:p>
        </p:txBody>
      </p:sp>
      <p:sp>
        <p:nvSpPr>
          <p:cNvPr id="273413" name="Rectangle 5"/>
          <p:cNvSpPr/>
          <p:nvPr/>
        </p:nvSpPr>
        <p:spPr>
          <a:xfrm>
            <a:off x="1643063" y="3786188"/>
            <a:ext cx="6614795" cy="583565"/>
          </a:xfrm>
          <a:prstGeom prst="rect">
            <a:avLst/>
          </a:prstGeom>
          <a:noFill/>
          <a:ln w="9525">
            <a:noFill/>
          </a:ln>
        </p:spPr>
        <p:txBody>
          <a:bodyPr wrap="none" anchor="t">
            <a:spAutoFit/>
          </a:bodyPr>
          <a:p>
            <a:pPr fontAlgn="t">
              <a:spcBef>
                <a:spcPct val="50000"/>
              </a:spcBef>
              <a:buClr>
                <a:srgbClr val="FF3300"/>
              </a:buClr>
              <a:buFont typeface="Wingdings" panose="05000000000000000000" pitchFamily="2" charset="2"/>
              <a:buChar char="n"/>
            </a:pPr>
            <a:r>
              <a:rPr lang="zh-CN" altLang="en-US" sz="3200" b="1" dirty="0">
                <a:solidFill>
                  <a:srgbClr val="0033CC"/>
                </a:solidFill>
                <a:latin typeface="黑体" panose="02010609060101010101" pitchFamily="2" charset="-122"/>
                <a:ea typeface="黑体" panose="02010609060101010101" pitchFamily="2" charset="-122"/>
              </a:rPr>
              <a:t> </a:t>
            </a:r>
            <a:r>
              <a:rPr lang="en-US" altLang="zh-CN" sz="3200" b="1" dirty="0">
                <a:solidFill>
                  <a:srgbClr val="0033CC"/>
                </a:solidFill>
                <a:latin typeface="黑体" panose="02010609060101010101" pitchFamily="2" charset="-122"/>
                <a:ea typeface="黑体" panose="02010609060101010101" pitchFamily="2" charset="-122"/>
              </a:rPr>
              <a:t>7.3</a:t>
            </a:r>
            <a:r>
              <a:rPr lang="zh-CN" altLang="en-US" sz="3200" b="1" dirty="0">
                <a:solidFill>
                  <a:srgbClr val="0033CC"/>
                </a:solidFill>
                <a:latin typeface="黑体" panose="02010609060101010101" pitchFamily="2" charset="-122"/>
                <a:ea typeface="黑体" panose="02010609060101010101" pitchFamily="2" charset="-122"/>
              </a:rPr>
              <a:t>中规模组合逻辑器件应用举例</a:t>
            </a:r>
            <a:endParaRPr lang="zh-CN" altLang="en-US" sz="3200" b="1" dirty="0">
              <a:solidFill>
                <a:srgbClr val="0033CC"/>
              </a:solidFill>
              <a:latin typeface="黑体" panose="02010609060101010101" pitchFamily="2" charset="-122"/>
              <a:ea typeface="黑体" panose="02010609060101010101" pitchFamily="2" charset="-122"/>
            </a:endParaRPr>
          </a:p>
        </p:txBody>
      </p:sp>
      <p:sp>
        <p:nvSpPr>
          <p:cNvPr id="273414" name="Rectangle 6"/>
          <p:cNvSpPr/>
          <p:nvPr/>
        </p:nvSpPr>
        <p:spPr>
          <a:xfrm>
            <a:off x="1643063" y="4714875"/>
            <a:ext cx="5798185" cy="583565"/>
          </a:xfrm>
          <a:prstGeom prst="rect">
            <a:avLst/>
          </a:prstGeom>
          <a:noFill/>
          <a:ln w="9525">
            <a:noFill/>
          </a:ln>
        </p:spPr>
        <p:txBody>
          <a:bodyPr wrap="none" anchor="t">
            <a:spAutoFit/>
          </a:bodyPr>
          <a:p>
            <a:pPr fontAlgn="t">
              <a:spcBef>
                <a:spcPct val="50000"/>
              </a:spcBef>
              <a:buClr>
                <a:srgbClr val="FF3300"/>
              </a:buClr>
              <a:buFont typeface="Wingdings" panose="05000000000000000000" pitchFamily="2" charset="2"/>
              <a:buChar char="n"/>
            </a:pPr>
            <a:r>
              <a:rPr lang="zh-CN" altLang="en-US" sz="3200" b="1" dirty="0">
                <a:solidFill>
                  <a:srgbClr val="0033CC"/>
                </a:solidFill>
                <a:latin typeface="黑体" panose="02010609060101010101" pitchFamily="2" charset="-122"/>
                <a:ea typeface="黑体" panose="02010609060101010101" pitchFamily="2" charset="-122"/>
              </a:rPr>
              <a:t> </a:t>
            </a:r>
            <a:r>
              <a:rPr lang="en-US" altLang="zh-CN" sz="3200" b="1" dirty="0">
                <a:solidFill>
                  <a:srgbClr val="0033CC"/>
                </a:solidFill>
                <a:latin typeface="黑体" panose="02010609060101010101" pitchFamily="2" charset="-122"/>
                <a:ea typeface="黑体" panose="02010609060101010101" pitchFamily="2" charset="-122"/>
              </a:rPr>
              <a:t>7.4</a:t>
            </a:r>
            <a:r>
              <a:rPr lang="zh-CN" altLang="en-US" sz="3200" b="1" dirty="0">
                <a:solidFill>
                  <a:srgbClr val="0033CC"/>
                </a:solidFill>
                <a:latin typeface="黑体" panose="02010609060101010101" pitchFamily="2" charset="-122"/>
                <a:ea typeface="黑体" panose="02010609060101010101" pitchFamily="2" charset="-122"/>
              </a:rPr>
              <a:t>组合电路中的竞争与冒险</a:t>
            </a:r>
            <a:endParaRPr lang="zh-CN" altLang="en-US" sz="3200" b="1" dirty="0">
              <a:solidFill>
                <a:srgbClr val="0033CC"/>
              </a:solidFill>
              <a:latin typeface="黑体" panose="02010609060101010101" pitchFamily="2" charset="-122"/>
              <a:ea typeface="黑体" panose="02010609060101010101" pitchFamily="2" charset="-122"/>
            </a:endParaRPr>
          </a:p>
        </p:txBody>
      </p:sp>
      <p:sp>
        <p:nvSpPr>
          <p:cNvPr id="97285" name="Rectangle 5"/>
          <p:cNvSpPr>
            <a:spLocks noChangeArrowheads="1"/>
          </p:cNvSpPr>
          <p:nvPr/>
        </p:nvSpPr>
        <p:spPr bwMode="auto">
          <a:xfrm>
            <a:off x="912787" y="0"/>
            <a:ext cx="7345363" cy="1322070"/>
          </a:xfrm>
          <a:prstGeom prst="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lIns="92075" tIns="46038" rIns="92075" bIns="46038">
            <a:spAutoFit/>
          </a:bodyPr>
          <a:p>
            <a:pPr algn="ctr" eaLnBrk="0" hangingPunct="0"/>
            <a:r>
              <a:rPr kumimoji="1" lang="zh-CN" altLang="en-US" sz="3600" b="1" dirty="0">
                <a:solidFill>
                  <a:srgbClr val="FF0066"/>
                </a:solidFill>
                <a:latin typeface="黑体" panose="02010609060101010101" pitchFamily="2" charset="-122"/>
                <a:ea typeface="黑体" panose="02010609060101010101" pitchFamily="2" charset="-122"/>
              </a:rPr>
              <a:t> </a:t>
            </a:r>
            <a:endParaRPr kumimoji="1" lang="zh-CN" altLang="en-US" sz="3600" b="1" dirty="0">
              <a:solidFill>
                <a:srgbClr val="FF0066"/>
              </a:solidFill>
              <a:latin typeface="黑体" panose="02010609060101010101" pitchFamily="2" charset="-122"/>
              <a:ea typeface="黑体" panose="02010609060101010101" pitchFamily="2" charset="-122"/>
            </a:endParaRPr>
          </a:p>
          <a:p>
            <a:pPr algn="ctr" eaLnBrk="0" hangingPunct="0"/>
            <a:r>
              <a:rPr kumimoji="1" lang="zh-CN" altLang="en-US" sz="4400" b="1" dirty="0">
                <a:solidFill>
                  <a:srgbClr val="FF0066"/>
                </a:solidFill>
                <a:latin typeface="黑体" panose="02010609060101010101" pitchFamily="2" charset="-122"/>
                <a:ea typeface="黑体" panose="02010609060101010101" pitchFamily="2" charset="-122"/>
                <a:sym typeface="+mn-ea"/>
              </a:rPr>
              <a:t>第七</a:t>
            </a:r>
            <a:r>
              <a:rPr kumimoji="1" lang="zh-CN" altLang="en-US" sz="4400" b="1" dirty="0">
                <a:solidFill>
                  <a:srgbClr val="FF0066"/>
                </a:solidFill>
                <a:latin typeface="黑体" panose="02010609060101010101" pitchFamily="2" charset="-122"/>
                <a:ea typeface="黑体" panose="02010609060101010101" pitchFamily="2" charset="-122"/>
                <a:sym typeface="+mn-ea"/>
              </a:rPr>
              <a:t>章  </a:t>
            </a:r>
            <a:r>
              <a:rPr lang="zh-CN" altLang="en-US" sz="4400" b="1" dirty="0" smtClean="0">
                <a:latin typeface="黑体" panose="02010609060101010101" pitchFamily="2" charset="-122"/>
                <a:ea typeface="黑体" panose="02010609060101010101" pitchFamily="2" charset="-122"/>
              </a:rPr>
              <a:t>组合</a:t>
            </a:r>
            <a:r>
              <a:rPr lang="zh-CN" altLang="en-US" sz="4400" b="1" dirty="0" smtClean="0">
                <a:latin typeface="黑体" panose="02010609060101010101" pitchFamily="2" charset="-122"/>
                <a:ea typeface="黑体" panose="02010609060101010101" pitchFamily="2" charset="-122"/>
              </a:rPr>
              <a:t>逻辑电路</a:t>
            </a:r>
            <a:endParaRPr kumimoji="1" lang="zh-CN" altLang="en-US" sz="4400" b="1" dirty="0">
              <a:solidFill>
                <a:srgbClr val="FF0066"/>
              </a:solidFill>
              <a:latin typeface="黑体" panose="02010609060101010101" pitchFamily="2" charset="-122"/>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wd">
                                    <p:tmPct val="100000"/>
                                  </p:iterate>
                                  <p:childTnLst>
                                    <p:set>
                                      <p:cBhvr>
                                        <p:cTn id="6" dur="1" fill="hold">
                                          <p:stCondLst>
                                            <p:cond delay="0"/>
                                          </p:stCondLst>
                                        </p:cTn>
                                        <p:tgtEl>
                                          <p:spTgt spid="97285"/>
                                        </p:tgtEl>
                                        <p:attrNameLst>
                                          <p:attrName>style.visibility</p:attrName>
                                        </p:attrNameLst>
                                      </p:cBhvr>
                                      <p:to>
                                        <p:strVal val="visible"/>
                                      </p:to>
                                    </p:set>
                                    <p:anim calcmode="lin" valueType="num">
                                      <p:cBhvr>
                                        <p:cTn id="7" dur="300" fill="hold"/>
                                        <p:tgtEl>
                                          <p:spTgt spid="97285"/>
                                        </p:tgtEl>
                                        <p:attrNameLst>
                                          <p:attrName>ppt_w</p:attrName>
                                        </p:attrNameLst>
                                      </p:cBhvr>
                                      <p:tavLst>
                                        <p:tav tm="0">
                                          <p:val>
                                            <p:fltVal val="0"/>
                                          </p:val>
                                        </p:tav>
                                        <p:tav tm="100000">
                                          <p:val>
                                            <p:strVal val="#ppt_w"/>
                                          </p:val>
                                        </p:tav>
                                      </p:tavLst>
                                    </p:anim>
                                    <p:anim calcmode="lin" valueType="num">
                                      <p:cBhvr>
                                        <p:cTn id="8" dur="300" fill="hold"/>
                                        <p:tgtEl>
                                          <p:spTgt spid="9728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73412"/>
                                        </p:tgtEl>
                                        <p:attrNameLst>
                                          <p:attrName>style.visibility</p:attrName>
                                        </p:attrNameLst>
                                      </p:cBhvr>
                                      <p:to>
                                        <p:strVal val="visible"/>
                                      </p:to>
                                    </p:set>
                                    <p:animEffect transition="in" filter="wipe(left)">
                                      <p:cBhvr>
                                        <p:cTn id="13" dur="500"/>
                                        <p:tgtEl>
                                          <p:spTgt spid="2734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73411"/>
                                        </p:tgtEl>
                                        <p:attrNameLst>
                                          <p:attrName>style.visibility</p:attrName>
                                        </p:attrNameLst>
                                      </p:cBhvr>
                                      <p:to>
                                        <p:strVal val="visible"/>
                                      </p:to>
                                    </p:set>
                                    <p:animEffect transition="in" filter="wipe(down)">
                                      <p:cBhvr>
                                        <p:cTn id="18" dur="500"/>
                                        <p:tgtEl>
                                          <p:spTgt spid="2734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73413"/>
                                        </p:tgtEl>
                                        <p:attrNameLst>
                                          <p:attrName>style.visibility</p:attrName>
                                        </p:attrNameLst>
                                      </p:cBhvr>
                                      <p:to>
                                        <p:strVal val="visible"/>
                                      </p:to>
                                    </p:set>
                                    <p:animEffect transition="in" filter="wipe(up)">
                                      <p:cBhvr>
                                        <p:cTn id="23" dur="500"/>
                                        <p:tgtEl>
                                          <p:spTgt spid="2734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73414"/>
                                        </p:tgtEl>
                                        <p:attrNameLst>
                                          <p:attrName>style.visibility</p:attrName>
                                        </p:attrNameLst>
                                      </p:cBhvr>
                                      <p:to>
                                        <p:strVal val="visible"/>
                                      </p:to>
                                    </p:set>
                                    <p:animEffect transition="in" filter="wipe(up)">
                                      <p:cBhvr>
                                        <p:cTn id="28" dur="500"/>
                                        <p:tgtEl>
                                          <p:spTgt spid="273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p:bldP spid="273412" grpId="0"/>
      <p:bldP spid="273413" grpId="0"/>
      <p:bldP spid="273414" grpId="0"/>
      <p:bldP spid="97285"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30" name="Line 50"/>
          <p:cNvSpPr/>
          <p:nvPr/>
        </p:nvSpPr>
        <p:spPr>
          <a:xfrm>
            <a:off x="5101590" y="6169660"/>
            <a:ext cx="0" cy="365125"/>
          </a:xfrm>
          <a:prstGeom prst="line">
            <a:avLst/>
          </a:prstGeom>
          <a:ln w="28575">
            <a:noFill/>
          </a:ln>
        </p:spPr>
        <p:txBody>
          <a:bodyPr anchor="t"/>
          <a:p>
            <a:pPr algn="ctr"/>
            <a:endParaRPr lang="zh-CN" altLang="en-US">
              <a:latin typeface="Arial" panose="020B0604020202020204" pitchFamily="34" charset="0"/>
              <a:ea typeface="黑体" panose="02010609060101010101" pitchFamily="2" charset="-122"/>
            </a:endParaRPr>
          </a:p>
        </p:txBody>
      </p:sp>
      <p:graphicFrame>
        <p:nvGraphicFramePr>
          <p:cNvPr id="9" name="对象 8">
            <a:hlinkClick r:id="" action="ppaction://ole?verb="/>
          </p:cNvPr>
          <p:cNvGraphicFramePr>
            <a:graphicFrameLocks noChangeAspect="1"/>
          </p:cNvGraphicFramePr>
          <p:nvPr/>
        </p:nvGraphicFramePr>
        <p:xfrm>
          <a:off x="695960" y="1235075"/>
          <a:ext cx="5840730" cy="2153920"/>
        </p:xfrm>
        <a:graphic>
          <a:graphicData uri="http://schemas.openxmlformats.org/presentationml/2006/ole">
            <mc:AlternateContent xmlns:mc="http://schemas.openxmlformats.org/markup-compatibility/2006">
              <mc:Choice xmlns:v="urn:schemas-microsoft-com:vml" Requires="v">
                <p:oleObj spid="_x0000_s1025" name="" r:id="rId1" imgW="2616200" imgH="965200" progId="Equation.KSEE3">
                  <p:embed/>
                </p:oleObj>
              </mc:Choice>
              <mc:Fallback>
                <p:oleObj name="" r:id="rId1" imgW="2616200" imgH="965200" progId="Equation.KSEE3">
                  <p:embed/>
                  <p:pic>
                    <p:nvPicPr>
                      <p:cNvPr id="0" name="图片 1024"/>
                      <p:cNvPicPr/>
                      <p:nvPr/>
                    </p:nvPicPr>
                    <p:blipFill>
                      <a:blip r:embed="rId2"/>
                      <a:stretch>
                        <a:fillRect/>
                      </a:stretch>
                    </p:blipFill>
                    <p:spPr>
                      <a:xfrm>
                        <a:off x="695960" y="1235075"/>
                        <a:ext cx="5840730" cy="2153920"/>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769938" y="3482658"/>
          <a:ext cx="5954395" cy="2891155"/>
        </p:xfrm>
        <a:graphic>
          <a:graphicData uri="http://schemas.openxmlformats.org/presentationml/2006/ole">
            <mc:AlternateContent xmlns:mc="http://schemas.openxmlformats.org/markup-compatibility/2006">
              <mc:Choice xmlns:v="urn:schemas-microsoft-com:vml" Requires="v">
                <p:oleObj spid="_x0000_s2" name="" r:id="rId3" imgW="2667000" imgH="1295400" progId="Equation.KSEE3">
                  <p:embed/>
                </p:oleObj>
              </mc:Choice>
              <mc:Fallback>
                <p:oleObj name="" r:id="rId3" imgW="2667000" imgH="1295400" progId="Equation.KSEE3">
                  <p:embed/>
                  <p:pic>
                    <p:nvPicPr>
                      <p:cNvPr id="0" name="图片 1024"/>
                      <p:cNvPicPr/>
                      <p:nvPr/>
                    </p:nvPicPr>
                    <p:blipFill>
                      <a:blip r:embed="rId4"/>
                      <a:stretch>
                        <a:fillRect/>
                      </a:stretch>
                    </p:blipFill>
                    <p:spPr>
                      <a:xfrm>
                        <a:off x="769938" y="3482658"/>
                        <a:ext cx="5954395" cy="2891155"/>
                      </a:xfrm>
                      <a:prstGeom prst="rect">
                        <a:avLst/>
                      </a:prstGeom>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30754" name="Text Box 2"/>
          <p:cNvSpPr txBox="1"/>
          <p:nvPr/>
        </p:nvSpPr>
        <p:spPr>
          <a:xfrm>
            <a:off x="5917565" y="167005"/>
            <a:ext cx="2559050" cy="583565"/>
          </a:xfrm>
          <a:prstGeom prst="rect">
            <a:avLst/>
          </a:prstGeom>
          <a:solidFill>
            <a:schemeClr val="bg1"/>
          </a:solidFill>
          <a:ln w="9525">
            <a:noFill/>
          </a:ln>
        </p:spPr>
        <p:txBody>
          <a:bodyPr wrap="square" anchor="t">
            <a:spAutoFit/>
          </a:bodyPr>
          <a:p>
            <a:pPr>
              <a:spcBef>
                <a:spcPct val="50000"/>
              </a:spcBef>
            </a:pPr>
            <a:r>
              <a:rPr lang="en-US" altLang="zh-CN" sz="3200" b="1" dirty="0">
                <a:solidFill>
                  <a:srgbClr val="FF3300"/>
                </a:solidFill>
                <a:latin typeface="黑体" panose="02010609060101010101" pitchFamily="2" charset="-122"/>
                <a:ea typeface="黑体" panose="02010609060101010101" pitchFamily="2" charset="-122"/>
              </a:rPr>
              <a:t> 1</a:t>
            </a:r>
            <a:r>
              <a:rPr lang="zh-CN" altLang="en-US" sz="3200" b="1" dirty="0">
                <a:solidFill>
                  <a:srgbClr val="FF3300"/>
                </a:solidFill>
                <a:latin typeface="黑体" panose="02010609060101010101" pitchFamily="2" charset="-122"/>
                <a:ea typeface="黑体" panose="02010609060101010101" pitchFamily="2" charset="-122"/>
              </a:rPr>
              <a:t>位全加器   </a:t>
            </a:r>
            <a:endParaRPr lang="zh-CN" altLang="en-US" sz="3200" b="1" dirty="0">
              <a:solidFill>
                <a:srgbClr val="FF3300"/>
              </a:solidFill>
              <a:latin typeface="黑体" panose="02010609060101010101" pitchFamily="2" charset="-122"/>
              <a:ea typeface="黑体" panose="0201060906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Group 70"/>
          <p:cNvGrpSpPr/>
          <p:nvPr/>
        </p:nvGrpSpPr>
        <p:grpSpPr>
          <a:xfrm>
            <a:off x="5910263" y="2214563"/>
            <a:ext cx="2266950" cy="1752600"/>
            <a:chOff x="3723" y="1079"/>
            <a:chExt cx="1428" cy="1104"/>
          </a:xfrm>
        </p:grpSpPr>
        <p:sp>
          <p:nvSpPr>
            <p:cNvPr id="12360" name="Rectangle 71"/>
            <p:cNvSpPr/>
            <p:nvPr/>
          </p:nvSpPr>
          <p:spPr>
            <a:xfrm>
              <a:off x="4094" y="1079"/>
              <a:ext cx="717" cy="755"/>
            </a:xfrm>
            <a:prstGeom prst="rect">
              <a:avLst/>
            </a:prstGeom>
            <a:noFill/>
            <a:ln w="19050" cap="flat" cmpd="sng">
              <a:solidFill>
                <a:schemeClr val="tx1"/>
              </a:solidFill>
              <a:prstDash val="solid"/>
              <a:miter/>
              <a:headEnd type="none" w="med" len="med"/>
              <a:tailEnd type="none" w="med" len="med"/>
            </a:ln>
          </p:spPr>
          <p:txBody>
            <a:bodyPr wrap="none" anchor="ctr"/>
            <a:p>
              <a:pPr algn="ctr"/>
              <a:endParaRPr lang="zh-CN" altLang="en-US" dirty="0">
                <a:latin typeface="Times New Roman" panose="02020603050405020304" pitchFamily="18" charset="0"/>
                <a:ea typeface="宋体" panose="02010600030101010101" pitchFamily="2" charset="-122"/>
              </a:endParaRPr>
            </a:p>
          </p:txBody>
        </p:sp>
        <p:sp>
          <p:nvSpPr>
            <p:cNvPr id="12361" name="Text Box 72"/>
            <p:cNvSpPr txBox="1"/>
            <p:nvPr/>
          </p:nvSpPr>
          <p:spPr>
            <a:xfrm>
              <a:off x="4365" y="1107"/>
              <a:ext cx="200" cy="212"/>
            </a:xfrm>
            <a:prstGeom prst="rect">
              <a:avLst/>
            </a:prstGeom>
            <a:noFill/>
            <a:ln w="19050">
              <a:noFill/>
            </a:ln>
          </p:spPr>
          <p:txBody>
            <a:bodyPr lIns="0" rIns="0" anchor="t">
              <a:spAutoFit/>
            </a:bodyPr>
            <a:p>
              <a:pPr>
                <a:spcBef>
                  <a:spcPct val="50000"/>
                </a:spcBef>
              </a:pPr>
              <a:r>
                <a:rPr lang="zh-CN" altLang="en-US" sz="1600" dirty="0">
                  <a:latin typeface="Times New Roman" panose="02020603050405020304" pitchFamily="18" charset="0"/>
                  <a:ea typeface="宋体-方正超大字符集" pitchFamily="65" charset="-122"/>
                </a:rPr>
                <a:t>∑</a:t>
              </a:r>
              <a:endParaRPr lang="zh-CN" altLang="en-US" sz="1600" dirty="0">
                <a:latin typeface="Times New Roman" panose="02020603050405020304" pitchFamily="18" charset="0"/>
                <a:ea typeface="宋体-方正超大字符集" pitchFamily="65" charset="-122"/>
              </a:endParaRPr>
            </a:p>
          </p:txBody>
        </p:sp>
        <p:sp>
          <p:nvSpPr>
            <p:cNvPr id="12362" name="Text Box 73"/>
            <p:cNvSpPr txBox="1"/>
            <p:nvPr/>
          </p:nvSpPr>
          <p:spPr>
            <a:xfrm>
              <a:off x="4610" y="1487"/>
              <a:ext cx="200" cy="212"/>
            </a:xfrm>
            <a:prstGeom prst="rect">
              <a:avLst/>
            </a:prstGeom>
            <a:noFill/>
            <a:ln w="19050">
              <a:noFill/>
            </a:ln>
          </p:spPr>
          <p:txBody>
            <a:bodyPr lIns="0" rIns="0" anchor="t">
              <a:spAutoFit/>
            </a:bodyPr>
            <a:p>
              <a:pPr>
                <a:spcBef>
                  <a:spcPct val="50000"/>
                </a:spcBef>
              </a:pPr>
              <a:r>
                <a:rPr lang="en-US" altLang="zh-CN" sz="1600" dirty="0">
                  <a:latin typeface="Times New Roman" panose="02020603050405020304" pitchFamily="18" charset="0"/>
                  <a:ea typeface="宋体-方正超大字符集" pitchFamily="65" charset="-122"/>
                </a:rPr>
                <a:t>CO</a:t>
              </a:r>
              <a:endParaRPr lang="en-US" altLang="zh-CN" sz="1600" dirty="0">
                <a:latin typeface="Times New Roman" panose="02020603050405020304" pitchFamily="18" charset="0"/>
                <a:ea typeface="宋体-方正超大字符集" pitchFamily="65" charset="-122"/>
              </a:endParaRPr>
            </a:p>
          </p:txBody>
        </p:sp>
        <p:grpSp>
          <p:nvGrpSpPr>
            <p:cNvPr id="12363" name="Group 74"/>
            <p:cNvGrpSpPr/>
            <p:nvPr/>
          </p:nvGrpSpPr>
          <p:grpSpPr>
            <a:xfrm>
              <a:off x="4804" y="1329"/>
              <a:ext cx="347" cy="244"/>
              <a:chOff x="4824" y="3246"/>
              <a:chExt cx="199" cy="244"/>
            </a:xfrm>
          </p:grpSpPr>
          <p:sp>
            <p:nvSpPr>
              <p:cNvPr id="12364" name="Line 75"/>
              <p:cNvSpPr/>
              <p:nvPr/>
            </p:nvSpPr>
            <p:spPr>
              <a:xfrm flipH="1">
                <a:off x="4824" y="3246"/>
                <a:ext cx="199"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2365" name="Line 76"/>
              <p:cNvSpPr/>
              <p:nvPr/>
            </p:nvSpPr>
            <p:spPr>
              <a:xfrm flipH="1">
                <a:off x="4824" y="3490"/>
                <a:ext cx="199"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12366" name="Text Box 77"/>
            <p:cNvSpPr txBox="1"/>
            <p:nvPr/>
          </p:nvSpPr>
          <p:spPr>
            <a:xfrm>
              <a:off x="4143" y="1618"/>
              <a:ext cx="200" cy="212"/>
            </a:xfrm>
            <a:prstGeom prst="rect">
              <a:avLst/>
            </a:prstGeom>
            <a:noFill/>
            <a:ln w="19050">
              <a:noFill/>
            </a:ln>
          </p:spPr>
          <p:txBody>
            <a:bodyPr lIns="0" rIns="0" anchor="t">
              <a:spAutoFit/>
            </a:bodyPr>
            <a:p>
              <a:pPr>
                <a:spcBef>
                  <a:spcPct val="50000"/>
                </a:spcBef>
              </a:pPr>
              <a:r>
                <a:rPr lang="en-US" altLang="zh-CN" sz="1600" dirty="0">
                  <a:latin typeface="Times New Roman" panose="02020603050405020304" pitchFamily="18" charset="0"/>
                  <a:ea typeface="宋体-方正超大字符集" pitchFamily="65" charset="-122"/>
                </a:rPr>
                <a:t>CI </a:t>
              </a:r>
              <a:endParaRPr lang="en-US" altLang="zh-CN" sz="1600" dirty="0">
                <a:latin typeface="Times New Roman" panose="02020603050405020304" pitchFamily="18" charset="0"/>
                <a:ea typeface="宋体-方正超大字符集" pitchFamily="65" charset="-122"/>
              </a:endParaRPr>
            </a:p>
          </p:txBody>
        </p:sp>
        <p:grpSp>
          <p:nvGrpSpPr>
            <p:cNvPr id="12367" name="Group 78"/>
            <p:cNvGrpSpPr/>
            <p:nvPr/>
          </p:nvGrpSpPr>
          <p:grpSpPr>
            <a:xfrm>
              <a:off x="3723" y="1269"/>
              <a:ext cx="371" cy="449"/>
              <a:chOff x="3848" y="3186"/>
              <a:chExt cx="266" cy="449"/>
            </a:xfrm>
          </p:grpSpPr>
          <p:sp>
            <p:nvSpPr>
              <p:cNvPr id="12368" name="Line 79"/>
              <p:cNvSpPr/>
              <p:nvPr/>
            </p:nvSpPr>
            <p:spPr>
              <a:xfrm flipH="1">
                <a:off x="3848" y="3635"/>
                <a:ext cx="26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2369" name="Line 80"/>
              <p:cNvSpPr/>
              <p:nvPr/>
            </p:nvSpPr>
            <p:spPr>
              <a:xfrm flipH="1">
                <a:off x="3848" y="3375"/>
                <a:ext cx="26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2370" name="Line 81"/>
              <p:cNvSpPr/>
              <p:nvPr/>
            </p:nvSpPr>
            <p:spPr>
              <a:xfrm flipH="1">
                <a:off x="3848" y="3186"/>
                <a:ext cx="26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12371" name="Text Box 82"/>
            <p:cNvSpPr txBox="1"/>
            <p:nvPr/>
          </p:nvSpPr>
          <p:spPr>
            <a:xfrm>
              <a:off x="3788" y="1952"/>
              <a:ext cx="1340" cy="231"/>
            </a:xfrm>
            <a:prstGeom prst="rect">
              <a:avLst/>
            </a:prstGeom>
            <a:noFill/>
            <a:ln w="19050">
              <a:noFill/>
            </a:ln>
          </p:spPr>
          <p:txBody>
            <a:bodyPr wrap="none" anchor="t">
              <a:spAutoFit/>
            </a:bodyPr>
            <a:p>
              <a:pPr algn="ctr">
                <a:spcBef>
                  <a:spcPct val="50000"/>
                </a:spcBef>
              </a:pPr>
              <a:r>
                <a:rPr lang="en-US" altLang="zh-CN" sz="1800" b="0" dirty="0">
                  <a:latin typeface="黑体" panose="02010609060101010101" pitchFamily="2" charset="-122"/>
                  <a:ea typeface="黑体" panose="02010609060101010101" pitchFamily="2" charset="-122"/>
                </a:rPr>
                <a:t>1</a:t>
              </a:r>
              <a:r>
                <a:rPr lang="zh-CN" altLang="en-US" sz="1800" b="0" dirty="0">
                  <a:latin typeface="黑体" panose="02010609060101010101" pitchFamily="2" charset="-122"/>
                  <a:ea typeface="黑体" panose="02010609060101010101" pitchFamily="2" charset="-122"/>
                </a:rPr>
                <a:t>位全加器逻辑符号</a:t>
              </a:r>
              <a:endParaRPr lang="zh-CN" altLang="en-US" sz="1800" b="0" dirty="0">
                <a:latin typeface="黑体" panose="02010609060101010101" pitchFamily="2" charset="-122"/>
                <a:ea typeface="黑体" panose="02010609060101010101" pitchFamily="2" charset="-122"/>
              </a:endParaRPr>
            </a:p>
          </p:txBody>
        </p:sp>
      </p:grpSp>
      <p:graphicFrame>
        <p:nvGraphicFramePr>
          <p:cNvPr id="5" name="对象 4"/>
          <p:cNvGraphicFramePr/>
          <p:nvPr/>
        </p:nvGraphicFramePr>
        <p:xfrm>
          <a:off x="526415" y="1290320"/>
          <a:ext cx="4927600" cy="3220720"/>
        </p:xfrm>
        <a:graphic>
          <a:graphicData uri="http://schemas.openxmlformats.org/presentationml/2006/ole">
            <mc:AlternateContent xmlns:mc="http://schemas.openxmlformats.org/markup-compatibility/2006">
              <mc:Choice xmlns:v="urn:schemas-microsoft-com:vml" Requires="v">
                <p:oleObj spid="_x0000_s6" name="" r:id="rId1" imgW="3803650" imgH="2438400" progId="Paint.Picture">
                  <p:embed/>
                </p:oleObj>
              </mc:Choice>
              <mc:Fallback>
                <p:oleObj name="" r:id="rId1" imgW="3803650" imgH="2438400" progId="Paint.Picture">
                  <p:embed/>
                  <p:pic>
                    <p:nvPicPr>
                      <p:cNvPr id="0" name="图片 5"/>
                      <p:cNvPicPr/>
                      <p:nvPr/>
                    </p:nvPicPr>
                    <p:blipFill>
                      <a:blip r:embed="rId2"/>
                      <a:stretch>
                        <a:fillRect/>
                      </a:stretch>
                    </p:blipFill>
                    <p:spPr>
                      <a:xfrm>
                        <a:off x="526415" y="1290320"/>
                        <a:ext cx="4927600" cy="322072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769938" y="4925060"/>
          <a:ext cx="2466975" cy="510540"/>
        </p:xfrm>
        <a:graphic>
          <a:graphicData uri="http://schemas.openxmlformats.org/presentationml/2006/ole">
            <mc:AlternateContent xmlns:mc="http://schemas.openxmlformats.org/markup-compatibility/2006">
              <mc:Choice xmlns:v="urn:schemas-microsoft-com:vml" Requires="v">
                <p:oleObj spid="_x0000_s1025" name="" r:id="rId3" imgW="1104900" imgH="228600" progId="Equation.KSEE3">
                  <p:embed/>
                </p:oleObj>
              </mc:Choice>
              <mc:Fallback>
                <p:oleObj name="" r:id="rId3" imgW="1104900" imgH="228600" progId="Equation.KSEE3">
                  <p:embed/>
                  <p:pic>
                    <p:nvPicPr>
                      <p:cNvPr id="0" name="图片 1024"/>
                      <p:cNvPicPr/>
                      <p:nvPr/>
                    </p:nvPicPr>
                    <p:blipFill>
                      <a:blip r:embed="rId4"/>
                      <a:stretch>
                        <a:fillRect/>
                      </a:stretch>
                    </p:blipFill>
                    <p:spPr>
                      <a:xfrm>
                        <a:off x="769938" y="4925060"/>
                        <a:ext cx="2466975" cy="510540"/>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4560571" y="4811078"/>
          <a:ext cx="3289300" cy="624205"/>
        </p:xfrm>
        <a:graphic>
          <a:graphicData uri="http://schemas.openxmlformats.org/presentationml/2006/ole">
            <mc:AlternateContent xmlns:mc="http://schemas.openxmlformats.org/markup-compatibility/2006">
              <mc:Choice xmlns:v="urn:schemas-microsoft-com:vml" Requires="v">
                <p:oleObj spid="_x0000_s10" name="" r:id="rId5" imgW="1473200" imgH="279400" progId="Equation.KSEE3">
                  <p:embed/>
                </p:oleObj>
              </mc:Choice>
              <mc:Fallback>
                <p:oleObj name="" r:id="rId5" imgW="1473200" imgH="279400" progId="Equation.KSEE3">
                  <p:embed/>
                  <p:pic>
                    <p:nvPicPr>
                      <p:cNvPr id="0" name="图片 1024"/>
                      <p:cNvPicPr/>
                      <p:nvPr/>
                    </p:nvPicPr>
                    <p:blipFill>
                      <a:blip r:embed="rId6"/>
                      <a:stretch>
                        <a:fillRect/>
                      </a:stretch>
                    </p:blipFill>
                    <p:spPr>
                      <a:xfrm>
                        <a:off x="4560571" y="4811078"/>
                        <a:ext cx="3289300" cy="624205"/>
                      </a:xfrm>
                      <a:prstGeom prst="rect">
                        <a:avLst/>
                      </a:prstGeom>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30754" name="Text Box 2"/>
          <p:cNvSpPr txBox="1"/>
          <p:nvPr/>
        </p:nvSpPr>
        <p:spPr>
          <a:xfrm>
            <a:off x="5917565" y="167005"/>
            <a:ext cx="2259965" cy="583565"/>
          </a:xfrm>
          <a:prstGeom prst="rect">
            <a:avLst/>
          </a:prstGeom>
          <a:solidFill>
            <a:schemeClr val="bg1"/>
          </a:solidFill>
          <a:ln w="9525">
            <a:noFill/>
          </a:ln>
        </p:spPr>
        <p:txBody>
          <a:bodyPr wrap="square" anchor="t">
            <a:spAutoFit/>
          </a:bodyPr>
          <a:p>
            <a:pPr>
              <a:spcBef>
                <a:spcPct val="50000"/>
              </a:spcBef>
            </a:pPr>
            <a:r>
              <a:rPr lang="en-US" altLang="zh-CN" sz="3200" b="1" dirty="0">
                <a:solidFill>
                  <a:srgbClr val="FF3300"/>
                </a:solidFill>
                <a:latin typeface="黑体" panose="02010609060101010101" pitchFamily="2" charset="-122"/>
                <a:ea typeface="黑体" panose="02010609060101010101" pitchFamily="2" charset="-122"/>
              </a:rPr>
              <a:t> 1</a:t>
            </a:r>
            <a:r>
              <a:rPr lang="zh-CN" altLang="en-US" sz="3200" b="1" dirty="0">
                <a:solidFill>
                  <a:srgbClr val="FF3300"/>
                </a:solidFill>
                <a:latin typeface="黑体" panose="02010609060101010101" pitchFamily="2" charset="-122"/>
                <a:ea typeface="黑体" panose="02010609060101010101" pitchFamily="2" charset="-122"/>
              </a:rPr>
              <a:t>位全加器   </a:t>
            </a:r>
            <a:endParaRPr lang="zh-CN" altLang="en-US" sz="3200" b="1" dirty="0">
              <a:solidFill>
                <a:srgbClr val="FF3300"/>
              </a:solidFill>
              <a:latin typeface="黑体" panose="02010609060101010101" pitchFamily="2" charset="-122"/>
              <a:ea typeface="黑体" panose="02010609060101010101" pitchFamily="2"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Line 2"/>
          <p:cNvSpPr/>
          <p:nvPr/>
        </p:nvSpPr>
        <p:spPr>
          <a:xfrm>
            <a:off x="7380288" y="2955608"/>
            <a:ext cx="0" cy="455612"/>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2019" name="Text Box 3"/>
          <p:cNvSpPr txBox="1"/>
          <p:nvPr/>
        </p:nvSpPr>
        <p:spPr>
          <a:xfrm>
            <a:off x="420370" y="1074420"/>
            <a:ext cx="8188325" cy="583565"/>
          </a:xfrm>
          <a:prstGeom prst="rect">
            <a:avLst/>
          </a:prstGeom>
          <a:noFill/>
          <a:ln w="19050">
            <a:noFill/>
          </a:ln>
        </p:spPr>
        <p:txBody>
          <a:bodyPr wrap="square" anchor="t">
            <a:spAutoFit/>
          </a:bodyPr>
          <a:p>
            <a:pPr>
              <a:spcBef>
                <a:spcPct val="50000"/>
              </a:spcBef>
            </a:pPr>
            <a:r>
              <a:rPr lang="zh-CN" altLang="en-US" sz="3200" b="0" dirty="0">
                <a:solidFill>
                  <a:srgbClr val="230B03"/>
                </a:solidFill>
                <a:latin typeface="黑体" panose="02010609060101010101" pitchFamily="2" charset="-122"/>
                <a:ea typeface="黑体" panose="02010609060101010101" pitchFamily="2" charset="-122"/>
              </a:rPr>
              <a:t>　　</a:t>
            </a:r>
            <a:r>
              <a:rPr lang="zh-CN" altLang="en-US" sz="3200" b="0" dirty="0">
                <a:solidFill>
                  <a:srgbClr val="FF0000"/>
                </a:solidFill>
                <a:latin typeface="黑体" panose="02010609060101010101" pitchFamily="2" charset="-122"/>
                <a:ea typeface="黑体" panose="02010609060101010101" pitchFamily="2" charset="-122"/>
              </a:rPr>
              <a:t>串行进位</a:t>
            </a:r>
            <a:r>
              <a:rPr lang="zh-CN" altLang="en-US" sz="3200" b="0" dirty="0">
                <a:solidFill>
                  <a:srgbClr val="230B03"/>
                </a:solidFill>
                <a:latin typeface="黑体" panose="02010609060101010101" pitchFamily="2" charset="-122"/>
                <a:ea typeface="黑体" panose="02010609060101010101" pitchFamily="2" charset="-122"/>
              </a:rPr>
              <a:t>加法器</a:t>
            </a:r>
            <a:r>
              <a:rPr lang="en-US" altLang="zh-CN" sz="3200" b="0" dirty="0">
                <a:solidFill>
                  <a:srgbClr val="230B03"/>
                </a:solidFill>
                <a:latin typeface="黑体" panose="02010609060101010101" pitchFamily="2" charset="-122"/>
                <a:ea typeface="黑体" panose="02010609060101010101" pitchFamily="2" charset="-122"/>
              </a:rPr>
              <a:t>:</a:t>
            </a:r>
            <a:r>
              <a:rPr lang="en-US" altLang="zh-CN" sz="2000" b="1" dirty="0">
                <a:solidFill>
                  <a:srgbClr val="230B03"/>
                </a:solidFill>
                <a:latin typeface="黑体" panose="02010609060101010101" pitchFamily="2" charset="-122"/>
                <a:ea typeface="黑体" panose="02010609060101010101" pitchFamily="2" charset="-122"/>
              </a:rPr>
              <a:t>(</a:t>
            </a:r>
            <a:r>
              <a:rPr lang="zh-CN" altLang="en-US" sz="2000" b="1" dirty="0">
                <a:solidFill>
                  <a:srgbClr val="230B03"/>
                </a:solidFill>
                <a:latin typeface="黑体" panose="02010609060101010101" pitchFamily="2" charset="-122"/>
                <a:ea typeface="黑体" panose="02010609060101010101" pitchFamily="2" charset="-122"/>
              </a:rPr>
              <a:t>例：</a:t>
            </a:r>
            <a:r>
              <a:rPr lang="en-US" altLang="zh-CN" sz="2000" b="1" dirty="0">
                <a:solidFill>
                  <a:srgbClr val="230B03"/>
                </a:solidFill>
                <a:latin typeface="黑体" panose="02010609060101010101" pitchFamily="2" charset="-122"/>
                <a:ea typeface="黑体" panose="02010609060101010101" pitchFamily="2" charset="-122"/>
              </a:rPr>
              <a:t>2</a:t>
            </a:r>
            <a:r>
              <a:rPr lang="zh-CN" altLang="en-US" sz="2000" b="1" dirty="0">
                <a:solidFill>
                  <a:srgbClr val="230B03"/>
                </a:solidFill>
                <a:latin typeface="黑体" panose="02010609060101010101" pitchFamily="2" charset="-122"/>
                <a:ea typeface="黑体" panose="02010609060101010101" pitchFamily="2" charset="-122"/>
              </a:rPr>
              <a:t>个四位二进制数相加）</a:t>
            </a:r>
            <a:endParaRPr lang="zh-CN" altLang="en-US" sz="2000" b="1" dirty="0">
              <a:solidFill>
                <a:srgbClr val="230B03"/>
              </a:solidFill>
              <a:latin typeface="黑体" panose="02010609060101010101" pitchFamily="2" charset="-122"/>
              <a:ea typeface="黑体" panose="02010609060101010101" pitchFamily="2" charset="-122"/>
            </a:endParaRPr>
          </a:p>
        </p:txBody>
      </p:sp>
      <p:sp>
        <p:nvSpPr>
          <p:cNvPr id="342020" name="Rectangle 4"/>
          <p:cNvSpPr/>
          <p:nvPr/>
        </p:nvSpPr>
        <p:spPr>
          <a:xfrm>
            <a:off x="1495425" y="2279333"/>
            <a:ext cx="1069975" cy="685800"/>
          </a:xfrm>
          <a:prstGeom prst="rect">
            <a:avLst/>
          </a:prstGeom>
          <a:noFill/>
          <a:ln w="19050" cap="flat" cmpd="sng">
            <a:solidFill>
              <a:schemeClr val="tx1"/>
            </a:solidFill>
            <a:prstDash val="solid"/>
            <a:miter/>
            <a:headEnd type="none" w="med" len="med"/>
            <a:tailEnd type="none" w="med" len="med"/>
          </a:ln>
        </p:spPr>
        <p:txBody>
          <a:bodyPr wrap="none" anchor="ctr"/>
          <a:p>
            <a:pPr algn="ctr"/>
            <a:endParaRPr lang="zh-CN" altLang="en-US" dirty="0">
              <a:latin typeface="Times New Roman" panose="02020603050405020304" pitchFamily="18" charset="0"/>
              <a:ea typeface="宋体" panose="02010600030101010101" pitchFamily="2" charset="-122"/>
            </a:endParaRPr>
          </a:p>
        </p:txBody>
      </p:sp>
      <p:sp>
        <p:nvSpPr>
          <p:cNvPr id="342021" name="Text Box 5"/>
          <p:cNvSpPr txBox="1"/>
          <p:nvPr/>
        </p:nvSpPr>
        <p:spPr>
          <a:xfrm>
            <a:off x="1857375" y="1676083"/>
            <a:ext cx="281940"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CO</a:t>
            </a:r>
            <a:endParaRPr lang="en-US" altLang="zh-CN" sz="1600" i="1" dirty="0">
              <a:latin typeface="Times New Roman" panose="02020603050405020304" pitchFamily="18" charset="0"/>
              <a:ea typeface="宋体-方正超大字符集" pitchFamily="65" charset="-122"/>
            </a:endParaRPr>
          </a:p>
        </p:txBody>
      </p:sp>
      <p:grpSp>
        <p:nvGrpSpPr>
          <p:cNvPr id="2" name="Group 6"/>
          <p:cNvGrpSpPr/>
          <p:nvPr/>
        </p:nvGrpSpPr>
        <p:grpSpPr>
          <a:xfrm>
            <a:off x="1739900" y="2965133"/>
            <a:ext cx="203200" cy="457200"/>
            <a:chOff x="1000" y="1872"/>
            <a:chExt cx="128" cy="337"/>
          </a:xfrm>
        </p:grpSpPr>
        <p:sp>
          <p:nvSpPr>
            <p:cNvPr id="13318" name="Line 7"/>
            <p:cNvSpPr/>
            <p:nvPr/>
          </p:nvSpPr>
          <p:spPr>
            <a:xfrm>
              <a:off x="1128" y="1872"/>
              <a:ext cx="0" cy="33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19" name="Line 8"/>
            <p:cNvSpPr/>
            <p:nvPr/>
          </p:nvSpPr>
          <p:spPr>
            <a:xfrm>
              <a:off x="1000" y="1873"/>
              <a:ext cx="0" cy="33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42026" name="Rectangle 10"/>
          <p:cNvSpPr/>
          <p:nvPr/>
        </p:nvSpPr>
        <p:spPr>
          <a:xfrm>
            <a:off x="3162300" y="2266633"/>
            <a:ext cx="1069975" cy="685800"/>
          </a:xfrm>
          <a:prstGeom prst="rect">
            <a:avLst/>
          </a:prstGeom>
          <a:noFill/>
          <a:ln w="19050" cap="flat" cmpd="sng">
            <a:solidFill>
              <a:schemeClr val="tx1"/>
            </a:solidFill>
            <a:prstDash val="solid"/>
            <a:miter/>
            <a:headEnd type="none" w="med" len="med"/>
            <a:tailEnd type="none" w="med" len="med"/>
          </a:ln>
        </p:spPr>
        <p:txBody>
          <a:bodyPr wrap="none" anchor="ctr"/>
          <a:p>
            <a:pPr algn="ctr"/>
            <a:endParaRPr lang="zh-CN" altLang="en-US" dirty="0">
              <a:latin typeface="Times New Roman" panose="02020603050405020304" pitchFamily="18" charset="0"/>
              <a:ea typeface="宋体" panose="02010600030101010101" pitchFamily="2" charset="-122"/>
            </a:endParaRPr>
          </a:p>
        </p:txBody>
      </p:sp>
      <p:sp>
        <p:nvSpPr>
          <p:cNvPr id="342028" name="Rectangle 12"/>
          <p:cNvSpPr/>
          <p:nvPr/>
        </p:nvSpPr>
        <p:spPr>
          <a:xfrm>
            <a:off x="4854575" y="2279333"/>
            <a:ext cx="1069975" cy="685800"/>
          </a:xfrm>
          <a:prstGeom prst="rect">
            <a:avLst/>
          </a:prstGeom>
          <a:noFill/>
          <a:ln w="19050" cap="flat" cmpd="sng">
            <a:solidFill>
              <a:schemeClr val="tx1"/>
            </a:solidFill>
            <a:prstDash val="solid"/>
            <a:miter/>
            <a:headEnd type="none" w="med" len="med"/>
            <a:tailEnd type="none" w="med" len="med"/>
          </a:ln>
        </p:spPr>
        <p:txBody>
          <a:bodyPr wrap="none" anchor="ctr"/>
          <a:p>
            <a:pPr algn="ctr"/>
            <a:endParaRPr lang="zh-CN" altLang="en-US" dirty="0">
              <a:latin typeface="Times New Roman" panose="02020603050405020304" pitchFamily="18" charset="0"/>
              <a:ea typeface="宋体" panose="02010600030101010101" pitchFamily="2" charset="-122"/>
            </a:endParaRPr>
          </a:p>
        </p:txBody>
      </p:sp>
      <p:sp>
        <p:nvSpPr>
          <p:cNvPr id="342029" name="Rectangle 13"/>
          <p:cNvSpPr/>
          <p:nvPr/>
        </p:nvSpPr>
        <p:spPr>
          <a:xfrm>
            <a:off x="6521450" y="2266633"/>
            <a:ext cx="1069975" cy="685800"/>
          </a:xfrm>
          <a:prstGeom prst="rect">
            <a:avLst/>
          </a:prstGeom>
          <a:noFill/>
          <a:ln w="19050" cap="flat" cmpd="sng">
            <a:solidFill>
              <a:schemeClr val="tx1"/>
            </a:solidFill>
            <a:prstDash val="solid"/>
            <a:miter/>
            <a:headEnd type="none" w="med" len="med"/>
            <a:tailEnd type="none" w="med" len="med"/>
          </a:ln>
        </p:spPr>
        <p:txBody>
          <a:bodyPr wrap="none" anchor="ctr"/>
          <a:p>
            <a:pPr algn="ctr"/>
            <a:endParaRPr lang="zh-CN" altLang="en-US" dirty="0">
              <a:latin typeface="Times New Roman" panose="02020603050405020304" pitchFamily="18" charset="0"/>
              <a:ea typeface="宋体" panose="02010600030101010101" pitchFamily="2" charset="-122"/>
            </a:endParaRPr>
          </a:p>
        </p:txBody>
      </p:sp>
      <p:sp>
        <p:nvSpPr>
          <p:cNvPr id="342030" name="Text Box 14"/>
          <p:cNvSpPr txBox="1"/>
          <p:nvPr/>
        </p:nvSpPr>
        <p:spPr>
          <a:xfrm>
            <a:off x="6591300" y="2566670"/>
            <a:ext cx="108585" cy="275590"/>
          </a:xfrm>
          <a:prstGeom prst="rect">
            <a:avLst/>
          </a:prstGeom>
          <a:noFill/>
          <a:ln w="19050">
            <a:noFill/>
          </a:ln>
        </p:spPr>
        <p:txBody>
          <a:bodyPr wrap="none" lIns="0" rIns="0" anchor="t">
            <a:spAutoFit/>
          </a:bodyPr>
          <a:p>
            <a:pPr>
              <a:spcBef>
                <a:spcPct val="50000"/>
              </a:spcBef>
            </a:pPr>
            <a:r>
              <a:rPr lang="zh-CN" altLang="en-US" sz="1200" dirty="0">
                <a:latin typeface="Times New Roman" panose="02020603050405020304" pitchFamily="18" charset="0"/>
                <a:ea typeface="宋体-方正超大字符集" pitchFamily="65" charset="-122"/>
              </a:rPr>
              <a:t>∑</a:t>
            </a:r>
            <a:endParaRPr lang="zh-CN" altLang="en-US" sz="1200" dirty="0">
              <a:latin typeface="Times New Roman" panose="02020603050405020304" pitchFamily="18" charset="0"/>
              <a:ea typeface="宋体-方正超大字符集" pitchFamily="65" charset="-122"/>
            </a:endParaRPr>
          </a:p>
        </p:txBody>
      </p:sp>
      <p:sp>
        <p:nvSpPr>
          <p:cNvPr id="342031" name="Text Box 15"/>
          <p:cNvSpPr txBox="1"/>
          <p:nvPr/>
        </p:nvSpPr>
        <p:spPr>
          <a:xfrm>
            <a:off x="6638925" y="2284095"/>
            <a:ext cx="211455" cy="275590"/>
          </a:xfrm>
          <a:prstGeom prst="rect">
            <a:avLst/>
          </a:prstGeom>
          <a:noFill/>
          <a:ln w="19050">
            <a:noFill/>
          </a:ln>
        </p:spPr>
        <p:txBody>
          <a:bodyPr wrap="none" lIns="0" rIns="0" anchor="t">
            <a:spAutoFit/>
          </a:bodyPr>
          <a:p>
            <a:pPr>
              <a:spcBef>
                <a:spcPct val="50000"/>
              </a:spcBef>
            </a:pPr>
            <a:r>
              <a:rPr lang="en-US" altLang="zh-CN" sz="1200" dirty="0">
                <a:latin typeface="Times New Roman" panose="02020603050405020304" pitchFamily="18" charset="0"/>
                <a:ea typeface="宋体-方正超大字符集" pitchFamily="65" charset="-122"/>
              </a:rPr>
              <a:t>CO</a:t>
            </a:r>
            <a:endParaRPr lang="en-US" altLang="zh-CN" sz="1200" dirty="0">
              <a:latin typeface="Times New Roman" panose="02020603050405020304" pitchFamily="18" charset="0"/>
              <a:ea typeface="宋体-方正超大字符集" pitchFamily="65" charset="-122"/>
            </a:endParaRPr>
          </a:p>
        </p:txBody>
      </p:sp>
      <p:sp>
        <p:nvSpPr>
          <p:cNvPr id="342032" name="Text Box 16"/>
          <p:cNvSpPr txBox="1"/>
          <p:nvPr/>
        </p:nvSpPr>
        <p:spPr>
          <a:xfrm>
            <a:off x="1628775" y="3377883"/>
            <a:ext cx="189865"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B</a:t>
            </a:r>
            <a:r>
              <a:rPr lang="en-US" altLang="zh-CN" sz="1600" baseline="-25000" dirty="0">
                <a:latin typeface="Times New Roman" panose="02020603050405020304" pitchFamily="18" charset="0"/>
                <a:ea typeface="宋体-方正超大字符集" pitchFamily="65" charset="-122"/>
              </a:rPr>
              <a:t>3</a:t>
            </a:r>
            <a:endParaRPr lang="en-US" altLang="zh-CN" sz="1600" baseline="-25000" dirty="0">
              <a:latin typeface="Times New Roman" panose="02020603050405020304" pitchFamily="18" charset="0"/>
              <a:ea typeface="宋体-方正超大字符集" pitchFamily="65" charset="-122"/>
            </a:endParaRPr>
          </a:p>
        </p:txBody>
      </p:sp>
      <p:sp>
        <p:nvSpPr>
          <p:cNvPr id="342033" name="Text Box 17"/>
          <p:cNvSpPr txBox="1"/>
          <p:nvPr/>
        </p:nvSpPr>
        <p:spPr>
          <a:xfrm>
            <a:off x="1890713" y="3377883"/>
            <a:ext cx="189865"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A</a:t>
            </a:r>
            <a:r>
              <a:rPr lang="en-US" altLang="zh-CN" sz="1600" baseline="-25000" dirty="0">
                <a:latin typeface="Times New Roman" panose="02020603050405020304" pitchFamily="18" charset="0"/>
                <a:ea typeface="宋体-方正超大字符集" pitchFamily="65" charset="-122"/>
              </a:rPr>
              <a:t>3</a:t>
            </a:r>
            <a:endParaRPr lang="en-US" altLang="zh-CN" sz="1600" baseline="-25000" dirty="0">
              <a:latin typeface="Times New Roman" panose="02020603050405020304" pitchFamily="18" charset="0"/>
              <a:ea typeface="宋体-方正超大字符集" pitchFamily="65" charset="-122"/>
            </a:endParaRPr>
          </a:p>
        </p:txBody>
      </p:sp>
      <p:sp>
        <p:nvSpPr>
          <p:cNvPr id="342034" name="Text Box 18"/>
          <p:cNvSpPr txBox="1"/>
          <p:nvPr/>
        </p:nvSpPr>
        <p:spPr>
          <a:xfrm>
            <a:off x="7280275" y="2663508"/>
            <a:ext cx="152400" cy="275590"/>
          </a:xfrm>
          <a:prstGeom prst="rect">
            <a:avLst/>
          </a:prstGeom>
          <a:noFill/>
          <a:ln w="19050">
            <a:noFill/>
          </a:ln>
        </p:spPr>
        <p:txBody>
          <a:bodyPr wrap="none" lIns="0" rIns="0" anchor="t">
            <a:spAutoFit/>
          </a:bodyPr>
          <a:p>
            <a:pPr>
              <a:spcBef>
                <a:spcPct val="50000"/>
              </a:spcBef>
            </a:pPr>
            <a:r>
              <a:rPr lang="en-US" altLang="zh-CN" sz="1200" dirty="0">
                <a:latin typeface="Times New Roman" panose="02020603050405020304" pitchFamily="18" charset="0"/>
                <a:ea typeface="宋体-方正超大字符集" pitchFamily="65" charset="-122"/>
              </a:rPr>
              <a:t>CI </a:t>
            </a:r>
            <a:endParaRPr lang="en-US" altLang="zh-CN" sz="1200" dirty="0">
              <a:latin typeface="Times New Roman" panose="02020603050405020304" pitchFamily="18" charset="0"/>
              <a:ea typeface="宋体-方正超大字符集" pitchFamily="65" charset="-122"/>
            </a:endParaRPr>
          </a:p>
        </p:txBody>
      </p:sp>
      <p:sp>
        <p:nvSpPr>
          <p:cNvPr id="13328" name="Text Box 19"/>
          <p:cNvSpPr txBox="1"/>
          <p:nvPr/>
        </p:nvSpPr>
        <p:spPr>
          <a:xfrm>
            <a:off x="3482023" y="3768408"/>
            <a:ext cx="2125980" cy="368300"/>
          </a:xfrm>
          <a:prstGeom prst="rect">
            <a:avLst/>
          </a:prstGeom>
          <a:noFill/>
          <a:ln w="19050">
            <a:noFill/>
          </a:ln>
        </p:spPr>
        <p:txBody>
          <a:bodyPr wrap="none" anchor="t">
            <a:spAutoFit/>
          </a:bodyPr>
          <a:p>
            <a:pPr algn="ctr">
              <a:spcBef>
                <a:spcPct val="50000"/>
              </a:spcBef>
            </a:pPr>
            <a:r>
              <a:rPr lang="en-US" altLang="zh-CN" sz="1800" dirty="0">
                <a:latin typeface="Times New Roman" panose="02020603050405020304" pitchFamily="18" charset="0"/>
                <a:ea typeface="黑体" panose="02010609060101010101" pitchFamily="2" charset="-122"/>
              </a:rPr>
              <a:t>4</a:t>
            </a:r>
            <a:r>
              <a:rPr lang="zh-CN" altLang="en-US" sz="1800" b="0" dirty="0">
                <a:latin typeface="黑体" panose="02010609060101010101" pitchFamily="2" charset="-122"/>
                <a:ea typeface="黑体" panose="02010609060101010101" pitchFamily="2" charset="-122"/>
              </a:rPr>
              <a:t>位串行</a:t>
            </a:r>
            <a:r>
              <a:rPr lang="zh-CN" altLang="en-US" sz="1800" b="0" dirty="0">
                <a:latin typeface="黑体" panose="02010609060101010101" pitchFamily="2" charset="-122"/>
                <a:ea typeface="黑体" panose="02010609060101010101" pitchFamily="2" charset="-122"/>
              </a:rPr>
              <a:t>进位加法器</a:t>
            </a:r>
            <a:endParaRPr lang="zh-CN" altLang="en-US" sz="1800" b="0" dirty="0">
              <a:latin typeface="黑体" panose="02010609060101010101" pitchFamily="2" charset="-122"/>
              <a:ea typeface="黑体" panose="02010609060101010101" pitchFamily="2" charset="-122"/>
            </a:endParaRPr>
          </a:p>
        </p:txBody>
      </p:sp>
      <p:sp>
        <p:nvSpPr>
          <p:cNvPr id="342036" name="Text Box 20"/>
          <p:cNvSpPr txBox="1"/>
          <p:nvPr/>
        </p:nvSpPr>
        <p:spPr>
          <a:xfrm>
            <a:off x="791845" y="4545965"/>
            <a:ext cx="7747000" cy="1168400"/>
          </a:xfrm>
          <a:prstGeom prst="rect">
            <a:avLst/>
          </a:prstGeom>
          <a:noFill/>
          <a:ln w="19050">
            <a:noFill/>
          </a:ln>
        </p:spPr>
        <p:txBody>
          <a:bodyPr wrap="square" anchor="t">
            <a:spAutoFit/>
          </a:bodyPr>
          <a:p>
            <a:pPr algn="just">
              <a:lnSpc>
                <a:spcPct val="125000"/>
              </a:lnSpc>
            </a:pPr>
            <a:r>
              <a:rPr lang="zh-CN" altLang="en-US" sz="2800" dirty="0">
                <a:latin typeface="黑体" panose="02010609060101010101" pitchFamily="2" charset="-122"/>
                <a:ea typeface="黑体" panose="02010609060101010101" pitchFamily="2" charset="-122"/>
              </a:rPr>
              <a:t>特点是</a:t>
            </a:r>
            <a:r>
              <a:rPr lang="zh-CN" altLang="en-US" sz="2800" dirty="0">
                <a:solidFill>
                  <a:srgbClr val="FF0000"/>
                </a:solidFill>
                <a:latin typeface="黑体" panose="02010609060101010101" pitchFamily="2" charset="-122"/>
                <a:ea typeface="黑体" panose="02010609060101010101" pitchFamily="2" charset="-122"/>
              </a:rPr>
              <a:t>结构简单</a:t>
            </a:r>
            <a:r>
              <a:rPr lang="zh-CN" altLang="en-US" sz="2800" dirty="0">
                <a:latin typeface="黑体" panose="02010609060101010101" pitchFamily="2" charset="-122"/>
                <a:ea typeface="黑体" panose="02010609060101010101" pitchFamily="2" charset="-122"/>
              </a:rPr>
              <a:t>，但</a:t>
            </a:r>
            <a:r>
              <a:rPr lang="zh-CN" altLang="en-US" sz="2800" dirty="0">
                <a:solidFill>
                  <a:srgbClr val="FF0000"/>
                </a:solidFill>
                <a:latin typeface="黑体" panose="02010609060101010101" pitchFamily="2" charset="-122"/>
                <a:ea typeface="黑体" panose="02010609060101010101" pitchFamily="2" charset="-122"/>
              </a:rPr>
              <a:t>运算速度慢</a:t>
            </a:r>
            <a:r>
              <a:rPr lang="zh-CN" altLang="en-US" sz="2800" dirty="0">
                <a:solidFill>
                  <a:schemeClr val="tx1"/>
                </a:solidFill>
                <a:latin typeface="黑体" panose="02010609060101010101" pitchFamily="2" charset="-122"/>
                <a:ea typeface="黑体" panose="02010609060101010101" pitchFamily="2" charset="-122"/>
              </a:rPr>
              <a:t>（与加法位数相关），</a:t>
            </a:r>
            <a:r>
              <a:rPr lang="zh-CN" altLang="en-US" sz="2800" dirty="0">
                <a:latin typeface="黑体" panose="02010609060101010101" pitchFamily="2" charset="-122"/>
                <a:ea typeface="黑体" panose="02010609060101010101" pitchFamily="2" charset="-122"/>
              </a:rPr>
              <a:t>实际采用超前进位加法器，如</a:t>
            </a:r>
            <a:r>
              <a:rPr lang="en-US" altLang="zh-CN" sz="2800" dirty="0">
                <a:latin typeface="黑体" panose="02010609060101010101" pitchFamily="2" charset="-122"/>
                <a:ea typeface="黑体" panose="02010609060101010101" pitchFamily="2" charset="-122"/>
              </a:rPr>
              <a:t>74LS283</a:t>
            </a:r>
            <a:r>
              <a:rPr lang="zh-CN" altLang="en-US" sz="2800" dirty="0">
                <a:latin typeface="黑体" panose="02010609060101010101" pitchFamily="2" charset="-122"/>
                <a:ea typeface="黑体" panose="02010609060101010101" pitchFamily="2" charset="-122"/>
              </a:rPr>
              <a:t>。</a:t>
            </a:r>
            <a:endParaRPr lang="zh-CN" altLang="en-US" sz="2800" dirty="0">
              <a:latin typeface="黑体" panose="02010609060101010101" pitchFamily="2" charset="-122"/>
              <a:ea typeface="黑体" panose="02010609060101010101" pitchFamily="2" charset="-122"/>
            </a:endParaRPr>
          </a:p>
        </p:txBody>
      </p:sp>
      <p:grpSp>
        <p:nvGrpSpPr>
          <p:cNvPr id="3" name="组合 70"/>
          <p:cNvGrpSpPr/>
          <p:nvPr/>
        </p:nvGrpSpPr>
        <p:grpSpPr>
          <a:xfrm>
            <a:off x="2349500" y="1999933"/>
            <a:ext cx="1025525" cy="1212850"/>
            <a:chOff x="2349500" y="2430463"/>
            <a:chExt cx="1025525" cy="1212850"/>
          </a:xfrm>
        </p:grpSpPr>
        <p:sp>
          <p:nvSpPr>
            <p:cNvPr id="13331" name="Line 9"/>
            <p:cNvSpPr/>
            <p:nvPr/>
          </p:nvSpPr>
          <p:spPr>
            <a:xfrm>
              <a:off x="2351088" y="3397250"/>
              <a:ext cx="0" cy="238125"/>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32" name="Line 11"/>
            <p:cNvSpPr/>
            <p:nvPr/>
          </p:nvSpPr>
          <p:spPr>
            <a:xfrm>
              <a:off x="2860675" y="2430463"/>
              <a:ext cx="0" cy="1212850"/>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33" name="Line 21"/>
            <p:cNvSpPr/>
            <p:nvPr/>
          </p:nvSpPr>
          <p:spPr>
            <a:xfrm>
              <a:off x="2349500" y="3635375"/>
              <a:ext cx="501650" cy="0"/>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34" name="Line 22"/>
            <p:cNvSpPr/>
            <p:nvPr/>
          </p:nvSpPr>
          <p:spPr>
            <a:xfrm>
              <a:off x="2859088" y="2441575"/>
              <a:ext cx="515937" cy="0"/>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42039" name="Line 23"/>
          <p:cNvSpPr/>
          <p:nvPr/>
        </p:nvSpPr>
        <p:spPr>
          <a:xfrm>
            <a:off x="3365500" y="2007870"/>
            <a:ext cx="0" cy="249238"/>
          </a:xfrm>
          <a:prstGeom prst="line">
            <a:avLst/>
          </a:prstGeom>
          <a:ln w="19050" cap="flat" cmpd="sng">
            <a:solidFill>
              <a:schemeClr val="tx1"/>
            </a:solidFill>
            <a:prstDash val="solid"/>
            <a:round/>
            <a:headEnd type="triangle" w="sm" len="lg"/>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nvGrpSpPr>
          <p:cNvPr id="4" name="Group 24"/>
          <p:cNvGrpSpPr/>
          <p:nvPr/>
        </p:nvGrpSpPr>
        <p:grpSpPr>
          <a:xfrm>
            <a:off x="3413125" y="2965133"/>
            <a:ext cx="203200" cy="457200"/>
            <a:chOff x="1000" y="1872"/>
            <a:chExt cx="128" cy="337"/>
          </a:xfrm>
        </p:grpSpPr>
        <p:sp>
          <p:nvSpPr>
            <p:cNvPr id="13337" name="Line 25"/>
            <p:cNvSpPr/>
            <p:nvPr/>
          </p:nvSpPr>
          <p:spPr>
            <a:xfrm>
              <a:off x="1128" y="1872"/>
              <a:ext cx="0" cy="33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38" name="Line 26"/>
            <p:cNvSpPr/>
            <p:nvPr/>
          </p:nvSpPr>
          <p:spPr>
            <a:xfrm>
              <a:off x="1000" y="1873"/>
              <a:ext cx="0" cy="33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pSp>
        <p:nvGrpSpPr>
          <p:cNvPr id="5" name="组合 71"/>
          <p:cNvGrpSpPr/>
          <p:nvPr/>
        </p:nvGrpSpPr>
        <p:grpSpPr>
          <a:xfrm>
            <a:off x="4022725" y="1999933"/>
            <a:ext cx="1025525" cy="1204912"/>
            <a:chOff x="4022725" y="2430463"/>
            <a:chExt cx="1025525" cy="1204912"/>
          </a:xfrm>
        </p:grpSpPr>
        <p:sp>
          <p:nvSpPr>
            <p:cNvPr id="13340" name="Line 27"/>
            <p:cNvSpPr/>
            <p:nvPr/>
          </p:nvSpPr>
          <p:spPr>
            <a:xfrm>
              <a:off x="4024313" y="3397250"/>
              <a:ext cx="0" cy="238125"/>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41" name="Line 28"/>
            <p:cNvSpPr/>
            <p:nvPr/>
          </p:nvSpPr>
          <p:spPr>
            <a:xfrm>
              <a:off x="4533900" y="2430463"/>
              <a:ext cx="0" cy="1203325"/>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42" name="Line 29"/>
            <p:cNvSpPr/>
            <p:nvPr/>
          </p:nvSpPr>
          <p:spPr>
            <a:xfrm>
              <a:off x="4022725" y="3635375"/>
              <a:ext cx="519113" cy="0"/>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43" name="Line 30"/>
            <p:cNvSpPr/>
            <p:nvPr/>
          </p:nvSpPr>
          <p:spPr>
            <a:xfrm>
              <a:off x="4541838" y="2441575"/>
              <a:ext cx="506412" cy="0"/>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42047" name="Line 31"/>
          <p:cNvSpPr/>
          <p:nvPr/>
        </p:nvSpPr>
        <p:spPr>
          <a:xfrm>
            <a:off x="5038725" y="2007870"/>
            <a:ext cx="0" cy="249238"/>
          </a:xfrm>
          <a:prstGeom prst="line">
            <a:avLst/>
          </a:prstGeom>
          <a:ln w="19050" cap="flat" cmpd="sng">
            <a:solidFill>
              <a:schemeClr val="tx1"/>
            </a:solidFill>
            <a:prstDash val="solid"/>
            <a:round/>
            <a:headEnd type="triangle" w="sm" len="lg"/>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nvGrpSpPr>
          <p:cNvPr id="6" name="Group 32"/>
          <p:cNvGrpSpPr/>
          <p:nvPr/>
        </p:nvGrpSpPr>
        <p:grpSpPr>
          <a:xfrm>
            <a:off x="5106988" y="2965133"/>
            <a:ext cx="203200" cy="457200"/>
            <a:chOff x="1000" y="1872"/>
            <a:chExt cx="128" cy="337"/>
          </a:xfrm>
        </p:grpSpPr>
        <p:sp>
          <p:nvSpPr>
            <p:cNvPr id="13346" name="Line 33"/>
            <p:cNvSpPr/>
            <p:nvPr/>
          </p:nvSpPr>
          <p:spPr>
            <a:xfrm>
              <a:off x="1128" y="1872"/>
              <a:ext cx="0" cy="33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47" name="Line 34"/>
            <p:cNvSpPr/>
            <p:nvPr/>
          </p:nvSpPr>
          <p:spPr>
            <a:xfrm>
              <a:off x="1000" y="1873"/>
              <a:ext cx="0" cy="33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pSp>
        <p:nvGrpSpPr>
          <p:cNvPr id="7" name="组合 72"/>
          <p:cNvGrpSpPr/>
          <p:nvPr/>
        </p:nvGrpSpPr>
        <p:grpSpPr>
          <a:xfrm>
            <a:off x="5716588" y="1999933"/>
            <a:ext cx="1025525" cy="1204912"/>
            <a:chOff x="5716588" y="2430463"/>
            <a:chExt cx="1025525" cy="1204912"/>
          </a:xfrm>
        </p:grpSpPr>
        <p:sp>
          <p:nvSpPr>
            <p:cNvPr id="13349" name="Line 35"/>
            <p:cNvSpPr/>
            <p:nvPr/>
          </p:nvSpPr>
          <p:spPr>
            <a:xfrm>
              <a:off x="5718175" y="3397250"/>
              <a:ext cx="0" cy="238125"/>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50" name="Line 36"/>
            <p:cNvSpPr/>
            <p:nvPr/>
          </p:nvSpPr>
          <p:spPr>
            <a:xfrm>
              <a:off x="6227763" y="2430463"/>
              <a:ext cx="0" cy="1203325"/>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51" name="Line 37"/>
            <p:cNvSpPr/>
            <p:nvPr/>
          </p:nvSpPr>
          <p:spPr>
            <a:xfrm>
              <a:off x="5716588" y="3635375"/>
              <a:ext cx="515937" cy="0"/>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52" name="Line 38"/>
            <p:cNvSpPr/>
            <p:nvPr/>
          </p:nvSpPr>
          <p:spPr>
            <a:xfrm>
              <a:off x="6226175" y="2441575"/>
              <a:ext cx="515938" cy="0"/>
            </a:xfrm>
            <a:prstGeom prst="line">
              <a:avLst/>
            </a:prstGeom>
            <a:ln w="1905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42055" name="Line 39"/>
          <p:cNvSpPr/>
          <p:nvPr/>
        </p:nvSpPr>
        <p:spPr>
          <a:xfrm>
            <a:off x="6732588" y="2007870"/>
            <a:ext cx="0" cy="249238"/>
          </a:xfrm>
          <a:prstGeom prst="line">
            <a:avLst/>
          </a:prstGeom>
          <a:ln w="19050" cap="flat" cmpd="sng">
            <a:solidFill>
              <a:schemeClr val="tx1"/>
            </a:solidFill>
            <a:prstDash val="solid"/>
            <a:round/>
            <a:headEnd type="triangle" w="sm" len="lg"/>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2056" name="Text Box 40"/>
          <p:cNvSpPr txBox="1"/>
          <p:nvPr/>
        </p:nvSpPr>
        <p:spPr>
          <a:xfrm>
            <a:off x="3313113" y="3377883"/>
            <a:ext cx="189865"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B</a:t>
            </a:r>
            <a:r>
              <a:rPr lang="en-US" altLang="zh-CN" sz="1600" baseline="-25000" dirty="0">
                <a:latin typeface="Times New Roman" panose="02020603050405020304" pitchFamily="18" charset="0"/>
                <a:ea typeface="宋体-方正超大字符集" pitchFamily="65" charset="-122"/>
              </a:rPr>
              <a:t>2</a:t>
            </a:r>
            <a:endParaRPr lang="en-US" altLang="zh-CN" sz="1600" baseline="-25000" dirty="0">
              <a:latin typeface="Times New Roman" panose="02020603050405020304" pitchFamily="18" charset="0"/>
              <a:ea typeface="宋体-方正超大字符集" pitchFamily="65" charset="-122"/>
            </a:endParaRPr>
          </a:p>
        </p:txBody>
      </p:sp>
      <p:sp>
        <p:nvSpPr>
          <p:cNvPr id="342057" name="Text Box 41"/>
          <p:cNvSpPr txBox="1"/>
          <p:nvPr/>
        </p:nvSpPr>
        <p:spPr>
          <a:xfrm>
            <a:off x="3575050" y="3377883"/>
            <a:ext cx="189865"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A</a:t>
            </a:r>
            <a:r>
              <a:rPr lang="en-US" altLang="zh-CN" sz="1600" baseline="-25000" dirty="0">
                <a:latin typeface="Times New Roman" panose="02020603050405020304" pitchFamily="18" charset="0"/>
                <a:ea typeface="宋体-方正超大字符集" pitchFamily="65" charset="-122"/>
              </a:rPr>
              <a:t>2</a:t>
            </a:r>
            <a:endParaRPr lang="en-US" altLang="zh-CN" sz="1600" baseline="-25000" dirty="0">
              <a:latin typeface="Times New Roman" panose="02020603050405020304" pitchFamily="18" charset="0"/>
              <a:ea typeface="宋体-方正超大字符集" pitchFamily="65" charset="-122"/>
            </a:endParaRPr>
          </a:p>
        </p:txBody>
      </p:sp>
      <p:sp>
        <p:nvSpPr>
          <p:cNvPr id="342058" name="Text Box 42"/>
          <p:cNvSpPr txBox="1"/>
          <p:nvPr/>
        </p:nvSpPr>
        <p:spPr>
          <a:xfrm>
            <a:off x="4973638" y="3377883"/>
            <a:ext cx="189865"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B</a:t>
            </a:r>
            <a:r>
              <a:rPr lang="en-US" altLang="zh-CN" sz="1600" baseline="-25000" dirty="0">
                <a:latin typeface="Times New Roman" panose="02020603050405020304" pitchFamily="18" charset="0"/>
                <a:ea typeface="宋体-方正超大字符集" pitchFamily="65" charset="-122"/>
              </a:rPr>
              <a:t>1</a:t>
            </a:r>
            <a:endParaRPr lang="en-US" altLang="zh-CN" sz="1600" baseline="-25000" dirty="0">
              <a:latin typeface="Times New Roman" panose="02020603050405020304" pitchFamily="18" charset="0"/>
              <a:ea typeface="宋体-方正超大字符集" pitchFamily="65" charset="-122"/>
            </a:endParaRPr>
          </a:p>
        </p:txBody>
      </p:sp>
      <p:sp>
        <p:nvSpPr>
          <p:cNvPr id="342059" name="Text Box 43"/>
          <p:cNvSpPr txBox="1"/>
          <p:nvPr/>
        </p:nvSpPr>
        <p:spPr>
          <a:xfrm>
            <a:off x="5235575" y="3377883"/>
            <a:ext cx="189865"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A</a:t>
            </a:r>
            <a:r>
              <a:rPr lang="en-US" altLang="zh-CN" sz="1600" baseline="-25000" dirty="0">
                <a:latin typeface="Times New Roman" panose="02020603050405020304" pitchFamily="18" charset="0"/>
                <a:ea typeface="宋体-方正超大字符集" pitchFamily="65" charset="-122"/>
              </a:rPr>
              <a:t>1</a:t>
            </a:r>
            <a:endParaRPr lang="en-US" altLang="zh-CN" sz="1600" baseline="-25000" dirty="0">
              <a:latin typeface="Times New Roman" panose="02020603050405020304" pitchFamily="18" charset="0"/>
              <a:ea typeface="宋体-方正超大字符集" pitchFamily="65" charset="-122"/>
            </a:endParaRPr>
          </a:p>
        </p:txBody>
      </p:sp>
      <p:grpSp>
        <p:nvGrpSpPr>
          <p:cNvPr id="8" name="Group 44"/>
          <p:cNvGrpSpPr/>
          <p:nvPr/>
        </p:nvGrpSpPr>
        <p:grpSpPr>
          <a:xfrm>
            <a:off x="6769100" y="2965133"/>
            <a:ext cx="203200" cy="457200"/>
            <a:chOff x="1000" y="1872"/>
            <a:chExt cx="128" cy="337"/>
          </a:xfrm>
        </p:grpSpPr>
        <p:sp>
          <p:nvSpPr>
            <p:cNvPr id="13359" name="Line 45"/>
            <p:cNvSpPr/>
            <p:nvPr/>
          </p:nvSpPr>
          <p:spPr>
            <a:xfrm>
              <a:off x="1128" y="1872"/>
              <a:ext cx="0" cy="33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60" name="Line 46"/>
            <p:cNvSpPr/>
            <p:nvPr/>
          </p:nvSpPr>
          <p:spPr>
            <a:xfrm>
              <a:off x="1000" y="1873"/>
              <a:ext cx="0" cy="33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42063" name="Text Box 47"/>
          <p:cNvSpPr txBox="1"/>
          <p:nvPr/>
        </p:nvSpPr>
        <p:spPr>
          <a:xfrm>
            <a:off x="6669088" y="3377883"/>
            <a:ext cx="189865"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B</a:t>
            </a:r>
            <a:r>
              <a:rPr lang="en-US" altLang="zh-CN" sz="1600" baseline="-25000" dirty="0">
                <a:latin typeface="Times New Roman" panose="02020603050405020304" pitchFamily="18" charset="0"/>
                <a:ea typeface="宋体-方正超大字符集" pitchFamily="65" charset="-122"/>
              </a:rPr>
              <a:t>0</a:t>
            </a:r>
            <a:endParaRPr lang="en-US" altLang="zh-CN" sz="1600" baseline="-25000" dirty="0">
              <a:latin typeface="Times New Roman" panose="02020603050405020304" pitchFamily="18" charset="0"/>
              <a:ea typeface="宋体-方正超大字符集" pitchFamily="65" charset="-122"/>
            </a:endParaRPr>
          </a:p>
        </p:txBody>
      </p:sp>
      <p:sp>
        <p:nvSpPr>
          <p:cNvPr id="342064" name="Text Box 48"/>
          <p:cNvSpPr txBox="1"/>
          <p:nvPr/>
        </p:nvSpPr>
        <p:spPr>
          <a:xfrm>
            <a:off x="6931025" y="3377883"/>
            <a:ext cx="189865"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A</a:t>
            </a:r>
            <a:r>
              <a:rPr lang="en-US" altLang="zh-CN" sz="1600" baseline="-25000" dirty="0">
                <a:latin typeface="Times New Roman" panose="02020603050405020304" pitchFamily="18" charset="0"/>
                <a:ea typeface="宋体-方正超大字符集" pitchFamily="65" charset="-122"/>
              </a:rPr>
              <a:t>0</a:t>
            </a:r>
            <a:endParaRPr lang="en-US" altLang="zh-CN" sz="1600" baseline="-25000" dirty="0">
              <a:latin typeface="Times New Roman" panose="02020603050405020304" pitchFamily="18" charset="0"/>
              <a:ea typeface="宋体-方正超大字符集" pitchFamily="65" charset="-122"/>
            </a:endParaRPr>
          </a:p>
        </p:txBody>
      </p:sp>
      <p:sp>
        <p:nvSpPr>
          <p:cNvPr id="342065" name="Line 49"/>
          <p:cNvSpPr/>
          <p:nvPr/>
        </p:nvSpPr>
        <p:spPr>
          <a:xfrm>
            <a:off x="7312025" y="3411220"/>
            <a:ext cx="144463" cy="0"/>
          </a:xfrm>
          <a:prstGeom prst="line">
            <a:avLst/>
          </a:prstGeom>
          <a:ln w="38100" cap="flat" cmpd="sng">
            <a:solidFill>
              <a:srgbClr val="FF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nvGrpSpPr>
          <p:cNvPr id="13364" name="Group 50"/>
          <p:cNvGrpSpPr/>
          <p:nvPr/>
        </p:nvGrpSpPr>
        <p:grpSpPr>
          <a:xfrm>
            <a:off x="1789113" y="1833245"/>
            <a:ext cx="5510212" cy="433388"/>
            <a:chOff x="1031" y="1096"/>
            <a:chExt cx="3471" cy="336"/>
          </a:xfrm>
        </p:grpSpPr>
        <p:sp>
          <p:nvSpPr>
            <p:cNvPr id="13365" name="Line 51"/>
            <p:cNvSpPr/>
            <p:nvPr/>
          </p:nvSpPr>
          <p:spPr>
            <a:xfrm>
              <a:off x="2386" y="1096"/>
              <a:ext cx="0" cy="336"/>
            </a:xfrm>
            <a:prstGeom prst="line">
              <a:avLst/>
            </a:prstGeom>
            <a:ln w="19050" cap="flat" cmpd="sng">
              <a:solidFill>
                <a:schemeClr val="tx1"/>
              </a:solidFill>
              <a:prstDash val="solid"/>
              <a:round/>
              <a:headEnd type="triangle" w="sm" len="lg"/>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66" name="Line 52"/>
            <p:cNvSpPr/>
            <p:nvPr/>
          </p:nvSpPr>
          <p:spPr>
            <a:xfrm>
              <a:off x="4502" y="1096"/>
              <a:ext cx="0" cy="336"/>
            </a:xfrm>
            <a:prstGeom prst="line">
              <a:avLst/>
            </a:prstGeom>
            <a:ln w="19050" cap="flat" cmpd="sng">
              <a:solidFill>
                <a:schemeClr val="tx1"/>
              </a:solidFill>
              <a:prstDash val="solid"/>
              <a:round/>
              <a:headEnd type="triangle" w="sm" len="lg"/>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67" name="Line 53"/>
            <p:cNvSpPr/>
            <p:nvPr/>
          </p:nvSpPr>
          <p:spPr>
            <a:xfrm>
              <a:off x="3461" y="1096"/>
              <a:ext cx="0" cy="336"/>
            </a:xfrm>
            <a:prstGeom prst="line">
              <a:avLst/>
            </a:prstGeom>
            <a:ln w="19050" cap="flat" cmpd="sng">
              <a:solidFill>
                <a:schemeClr val="tx1"/>
              </a:solidFill>
              <a:prstDash val="solid"/>
              <a:round/>
              <a:headEnd type="triangle" w="sm" len="lg"/>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68" name="Line 54"/>
            <p:cNvSpPr/>
            <p:nvPr/>
          </p:nvSpPr>
          <p:spPr>
            <a:xfrm>
              <a:off x="1347" y="1096"/>
              <a:ext cx="0" cy="336"/>
            </a:xfrm>
            <a:prstGeom prst="line">
              <a:avLst/>
            </a:prstGeom>
            <a:ln w="19050" cap="flat" cmpd="sng">
              <a:solidFill>
                <a:schemeClr val="tx1"/>
              </a:solidFill>
              <a:prstDash val="solid"/>
              <a:round/>
              <a:headEnd type="triangle" w="sm" len="lg"/>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3369" name="Line 55"/>
            <p:cNvSpPr/>
            <p:nvPr/>
          </p:nvSpPr>
          <p:spPr>
            <a:xfrm>
              <a:off x="1031" y="1096"/>
              <a:ext cx="0" cy="336"/>
            </a:xfrm>
            <a:prstGeom prst="line">
              <a:avLst/>
            </a:prstGeom>
            <a:ln w="19050" cap="flat" cmpd="sng">
              <a:solidFill>
                <a:schemeClr val="tx1"/>
              </a:solidFill>
              <a:prstDash val="solid"/>
              <a:round/>
              <a:headEnd type="triangle" w="sm" len="lg"/>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42072" name="Text Box 56"/>
          <p:cNvSpPr txBox="1"/>
          <p:nvPr/>
        </p:nvSpPr>
        <p:spPr>
          <a:xfrm>
            <a:off x="4906963" y="2566670"/>
            <a:ext cx="108585" cy="275590"/>
          </a:xfrm>
          <a:prstGeom prst="rect">
            <a:avLst/>
          </a:prstGeom>
          <a:noFill/>
          <a:ln w="19050">
            <a:noFill/>
          </a:ln>
        </p:spPr>
        <p:txBody>
          <a:bodyPr wrap="none" lIns="0" rIns="0" anchor="t">
            <a:spAutoFit/>
          </a:bodyPr>
          <a:p>
            <a:pPr>
              <a:spcBef>
                <a:spcPct val="50000"/>
              </a:spcBef>
            </a:pPr>
            <a:r>
              <a:rPr lang="zh-CN" altLang="en-US" sz="1200" dirty="0">
                <a:latin typeface="Times New Roman" panose="02020603050405020304" pitchFamily="18" charset="0"/>
                <a:ea typeface="宋体-方正超大字符集" pitchFamily="65" charset="-122"/>
              </a:rPr>
              <a:t>∑</a:t>
            </a:r>
            <a:endParaRPr lang="zh-CN" altLang="en-US" sz="1200" dirty="0">
              <a:latin typeface="Times New Roman" panose="02020603050405020304" pitchFamily="18" charset="0"/>
              <a:ea typeface="宋体-方正超大字符集" pitchFamily="65" charset="-122"/>
            </a:endParaRPr>
          </a:p>
        </p:txBody>
      </p:sp>
      <p:sp>
        <p:nvSpPr>
          <p:cNvPr id="342073" name="Text Box 57"/>
          <p:cNvSpPr txBox="1"/>
          <p:nvPr/>
        </p:nvSpPr>
        <p:spPr>
          <a:xfrm>
            <a:off x="4954588" y="2284095"/>
            <a:ext cx="211455" cy="275590"/>
          </a:xfrm>
          <a:prstGeom prst="rect">
            <a:avLst/>
          </a:prstGeom>
          <a:noFill/>
          <a:ln w="19050">
            <a:noFill/>
          </a:ln>
        </p:spPr>
        <p:txBody>
          <a:bodyPr wrap="none" lIns="0" rIns="0" anchor="t">
            <a:spAutoFit/>
          </a:bodyPr>
          <a:p>
            <a:pPr>
              <a:spcBef>
                <a:spcPct val="50000"/>
              </a:spcBef>
            </a:pPr>
            <a:r>
              <a:rPr lang="en-US" altLang="zh-CN" sz="1200" dirty="0">
                <a:latin typeface="Times New Roman" panose="02020603050405020304" pitchFamily="18" charset="0"/>
                <a:ea typeface="宋体-方正超大字符集" pitchFamily="65" charset="-122"/>
              </a:rPr>
              <a:t>CO</a:t>
            </a:r>
            <a:endParaRPr lang="en-US" altLang="zh-CN" sz="1200" dirty="0">
              <a:latin typeface="Times New Roman" panose="02020603050405020304" pitchFamily="18" charset="0"/>
              <a:ea typeface="宋体-方正超大字符集" pitchFamily="65" charset="-122"/>
            </a:endParaRPr>
          </a:p>
        </p:txBody>
      </p:sp>
      <p:sp>
        <p:nvSpPr>
          <p:cNvPr id="342074" name="Text Box 58"/>
          <p:cNvSpPr txBox="1"/>
          <p:nvPr/>
        </p:nvSpPr>
        <p:spPr>
          <a:xfrm>
            <a:off x="5595938" y="2663508"/>
            <a:ext cx="152400" cy="275590"/>
          </a:xfrm>
          <a:prstGeom prst="rect">
            <a:avLst/>
          </a:prstGeom>
          <a:noFill/>
          <a:ln w="19050">
            <a:noFill/>
          </a:ln>
        </p:spPr>
        <p:txBody>
          <a:bodyPr wrap="none" lIns="0" rIns="0" anchor="t">
            <a:spAutoFit/>
          </a:bodyPr>
          <a:p>
            <a:pPr>
              <a:spcBef>
                <a:spcPct val="50000"/>
              </a:spcBef>
            </a:pPr>
            <a:r>
              <a:rPr lang="en-US" altLang="zh-CN" sz="1200" dirty="0">
                <a:latin typeface="Times New Roman" panose="02020603050405020304" pitchFamily="18" charset="0"/>
                <a:ea typeface="宋体-方正超大字符集" pitchFamily="65" charset="-122"/>
              </a:rPr>
              <a:t>CI </a:t>
            </a:r>
            <a:endParaRPr lang="en-US" altLang="zh-CN" sz="1200" dirty="0">
              <a:latin typeface="Times New Roman" panose="02020603050405020304" pitchFamily="18" charset="0"/>
              <a:ea typeface="宋体-方正超大字符集" pitchFamily="65" charset="-122"/>
            </a:endParaRPr>
          </a:p>
        </p:txBody>
      </p:sp>
      <p:sp>
        <p:nvSpPr>
          <p:cNvPr id="342075" name="Text Box 59"/>
          <p:cNvSpPr txBox="1"/>
          <p:nvPr/>
        </p:nvSpPr>
        <p:spPr>
          <a:xfrm>
            <a:off x="3235325" y="2566670"/>
            <a:ext cx="108585" cy="275590"/>
          </a:xfrm>
          <a:prstGeom prst="rect">
            <a:avLst/>
          </a:prstGeom>
          <a:noFill/>
          <a:ln w="19050">
            <a:noFill/>
          </a:ln>
        </p:spPr>
        <p:txBody>
          <a:bodyPr wrap="none" lIns="0" rIns="0" anchor="t">
            <a:spAutoFit/>
          </a:bodyPr>
          <a:p>
            <a:pPr>
              <a:spcBef>
                <a:spcPct val="50000"/>
              </a:spcBef>
            </a:pPr>
            <a:r>
              <a:rPr lang="zh-CN" altLang="en-US" sz="1200" dirty="0">
                <a:latin typeface="Times New Roman" panose="02020603050405020304" pitchFamily="18" charset="0"/>
                <a:ea typeface="宋体-方正超大字符集" pitchFamily="65" charset="-122"/>
              </a:rPr>
              <a:t>∑</a:t>
            </a:r>
            <a:endParaRPr lang="zh-CN" altLang="en-US" sz="1200" dirty="0">
              <a:latin typeface="Times New Roman" panose="02020603050405020304" pitchFamily="18" charset="0"/>
              <a:ea typeface="宋体-方正超大字符集" pitchFamily="65" charset="-122"/>
            </a:endParaRPr>
          </a:p>
        </p:txBody>
      </p:sp>
      <p:sp>
        <p:nvSpPr>
          <p:cNvPr id="342076" name="Text Box 60"/>
          <p:cNvSpPr txBox="1"/>
          <p:nvPr/>
        </p:nvSpPr>
        <p:spPr>
          <a:xfrm>
            <a:off x="3282950" y="2284095"/>
            <a:ext cx="211455" cy="275590"/>
          </a:xfrm>
          <a:prstGeom prst="rect">
            <a:avLst/>
          </a:prstGeom>
          <a:noFill/>
          <a:ln w="19050">
            <a:noFill/>
          </a:ln>
        </p:spPr>
        <p:txBody>
          <a:bodyPr wrap="none" lIns="0" rIns="0" anchor="t">
            <a:spAutoFit/>
          </a:bodyPr>
          <a:p>
            <a:pPr>
              <a:spcBef>
                <a:spcPct val="50000"/>
              </a:spcBef>
            </a:pPr>
            <a:r>
              <a:rPr lang="en-US" altLang="zh-CN" sz="1200" dirty="0">
                <a:latin typeface="Times New Roman" panose="02020603050405020304" pitchFamily="18" charset="0"/>
                <a:ea typeface="宋体-方正超大字符集" pitchFamily="65" charset="-122"/>
              </a:rPr>
              <a:t>CO</a:t>
            </a:r>
            <a:endParaRPr lang="en-US" altLang="zh-CN" sz="1200" dirty="0">
              <a:latin typeface="Times New Roman" panose="02020603050405020304" pitchFamily="18" charset="0"/>
              <a:ea typeface="宋体-方正超大字符集" pitchFamily="65" charset="-122"/>
            </a:endParaRPr>
          </a:p>
        </p:txBody>
      </p:sp>
      <p:sp>
        <p:nvSpPr>
          <p:cNvPr id="342077" name="Text Box 61"/>
          <p:cNvSpPr txBox="1"/>
          <p:nvPr/>
        </p:nvSpPr>
        <p:spPr>
          <a:xfrm>
            <a:off x="3924300" y="2663508"/>
            <a:ext cx="152400" cy="275590"/>
          </a:xfrm>
          <a:prstGeom prst="rect">
            <a:avLst/>
          </a:prstGeom>
          <a:noFill/>
          <a:ln w="19050">
            <a:noFill/>
          </a:ln>
        </p:spPr>
        <p:txBody>
          <a:bodyPr wrap="none" lIns="0" rIns="0" anchor="t">
            <a:spAutoFit/>
          </a:bodyPr>
          <a:p>
            <a:pPr>
              <a:spcBef>
                <a:spcPct val="50000"/>
              </a:spcBef>
            </a:pPr>
            <a:r>
              <a:rPr lang="en-US" altLang="zh-CN" sz="1200" dirty="0">
                <a:latin typeface="Times New Roman" panose="02020603050405020304" pitchFamily="18" charset="0"/>
                <a:ea typeface="宋体-方正超大字符集" pitchFamily="65" charset="-122"/>
              </a:rPr>
              <a:t>CI </a:t>
            </a:r>
            <a:endParaRPr lang="en-US" altLang="zh-CN" sz="1200" dirty="0">
              <a:latin typeface="Times New Roman" panose="02020603050405020304" pitchFamily="18" charset="0"/>
              <a:ea typeface="宋体-方正超大字符集" pitchFamily="65" charset="-122"/>
            </a:endParaRPr>
          </a:p>
        </p:txBody>
      </p:sp>
      <p:sp>
        <p:nvSpPr>
          <p:cNvPr id="342078" name="Text Box 62"/>
          <p:cNvSpPr txBox="1"/>
          <p:nvPr/>
        </p:nvSpPr>
        <p:spPr>
          <a:xfrm>
            <a:off x="1562100" y="2566670"/>
            <a:ext cx="108585" cy="275590"/>
          </a:xfrm>
          <a:prstGeom prst="rect">
            <a:avLst/>
          </a:prstGeom>
          <a:noFill/>
          <a:ln w="19050">
            <a:noFill/>
          </a:ln>
        </p:spPr>
        <p:txBody>
          <a:bodyPr wrap="none" lIns="0" rIns="0" anchor="t">
            <a:spAutoFit/>
          </a:bodyPr>
          <a:p>
            <a:pPr>
              <a:spcBef>
                <a:spcPct val="50000"/>
              </a:spcBef>
            </a:pPr>
            <a:r>
              <a:rPr lang="zh-CN" altLang="en-US" sz="1200" dirty="0">
                <a:latin typeface="Times New Roman" panose="02020603050405020304" pitchFamily="18" charset="0"/>
                <a:ea typeface="宋体-方正超大字符集" pitchFamily="65" charset="-122"/>
              </a:rPr>
              <a:t>∑</a:t>
            </a:r>
            <a:endParaRPr lang="zh-CN" altLang="en-US" sz="1200" dirty="0">
              <a:latin typeface="Times New Roman" panose="02020603050405020304" pitchFamily="18" charset="0"/>
              <a:ea typeface="宋体-方正超大字符集" pitchFamily="65" charset="-122"/>
            </a:endParaRPr>
          </a:p>
        </p:txBody>
      </p:sp>
      <p:sp>
        <p:nvSpPr>
          <p:cNvPr id="342079" name="Text Box 63"/>
          <p:cNvSpPr txBox="1"/>
          <p:nvPr/>
        </p:nvSpPr>
        <p:spPr>
          <a:xfrm>
            <a:off x="1609725" y="2284095"/>
            <a:ext cx="211455" cy="275590"/>
          </a:xfrm>
          <a:prstGeom prst="rect">
            <a:avLst/>
          </a:prstGeom>
          <a:noFill/>
          <a:ln w="19050">
            <a:noFill/>
          </a:ln>
        </p:spPr>
        <p:txBody>
          <a:bodyPr wrap="none" lIns="0" rIns="0" anchor="t">
            <a:spAutoFit/>
          </a:bodyPr>
          <a:p>
            <a:pPr>
              <a:spcBef>
                <a:spcPct val="50000"/>
              </a:spcBef>
            </a:pPr>
            <a:r>
              <a:rPr lang="en-US" altLang="zh-CN" sz="1200" dirty="0">
                <a:latin typeface="Times New Roman" panose="02020603050405020304" pitchFamily="18" charset="0"/>
                <a:ea typeface="宋体-方正超大字符集" pitchFamily="65" charset="-122"/>
              </a:rPr>
              <a:t>CO</a:t>
            </a:r>
            <a:endParaRPr lang="en-US" altLang="zh-CN" sz="1200" dirty="0">
              <a:latin typeface="Times New Roman" panose="02020603050405020304" pitchFamily="18" charset="0"/>
              <a:ea typeface="宋体-方正超大字符集" pitchFamily="65" charset="-122"/>
            </a:endParaRPr>
          </a:p>
        </p:txBody>
      </p:sp>
      <p:sp>
        <p:nvSpPr>
          <p:cNvPr id="342080" name="Text Box 64"/>
          <p:cNvSpPr txBox="1"/>
          <p:nvPr/>
        </p:nvSpPr>
        <p:spPr>
          <a:xfrm>
            <a:off x="2251075" y="2663508"/>
            <a:ext cx="152400" cy="275590"/>
          </a:xfrm>
          <a:prstGeom prst="rect">
            <a:avLst/>
          </a:prstGeom>
          <a:noFill/>
          <a:ln w="19050">
            <a:noFill/>
          </a:ln>
        </p:spPr>
        <p:txBody>
          <a:bodyPr wrap="none" lIns="0" rIns="0" anchor="t">
            <a:spAutoFit/>
          </a:bodyPr>
          <a:p>
            <a:pPr>
              <a:spcBef>
                <a:spcPct val="50000"/>
              </a:spcBef>
            </a:pPr>
            <a:r>
              <a:rPr lang="en-US" altLang="zh-CN" sz="1200" dirty="0">
                <a:latin typeface="Times New Roman" panose="02020603050405020304" pitchFamily="18" charset="0"/>
                <a:ea typeface="宋体-方正超大字符集" pitchFamily="65" charset="-122"/>
              </a:rPr>
              <a:t>CI </a:t>
            </a:r>
            <a:endParaRPr lang="en-US" altLang="zh-CN" sz="1200" dirty="0">
              <a:latin typeface="Times New Roman" panose="02020603050405020304" pitchFamily="18" charset="0"/>
              <a:ea typeface="宋体-方正超大字符集" pitchFamily="65" charset="-122"/>
            </a:endParaRPr>
          </a:p>
        </p:txBody>
      </p:sp>
      <p:sp>
        <p:nvSpPr>
          <p:cNvPr id="342081" name="Text Box 65"/>
          <p:cNvSpPr txBox="1"/>
          <p:nvPr/>
        </p:nvSpPr>
        <p:spPr>
          <a:xfrm>
            <a:off x="2365375" y="1650683"/>
            <a:ext cx="167640"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S</a:t>
            </a:r>
            <a:r>
              <a:rPr lang="en-US" altLang="zh-CN" sz="1600" baseline="-25000" dirty="0">
                <a:latin typeface="Times New Roman" panose="02020603050405020304" pitchFamily="18" charset="0"/>
                <a:ea typeface="宋体-方正超大字符集" pitchFamily="65" charset="-122"/>
              </a:rPr>
              <a:t>3</a:t>
            </a:r>
            <a:endParaRPr lang="en-US" altLang="zh-CN" sz="1600" baseline="-25000" dirty="0">
              <a:latin typeface="Times New Roman" panose="02020603050405020304" pitchFamily="18" charset="0"/>
              <a:ea typeface="宋体-方正超大字符集" pitchFamily="65" charset="-122"/>
            </a:endParaRPr>
          </a:p>
        </p:txBody>
      </p:sp>
      <p:sp>
        <p:nvSpPr>
          <p:cNvPr id="342082" name="Text Box 66"/>
          <p:cNvSpPr txBox="1"/>
          <p:nvPr/>
        </p:nvSpPr>
        <p:spPr>
          <a:xfrm>
            <a:off x="4016375" y="1650683"/>
            <a:ext cx="167640"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S</a:t>
            </a:r>
            <a:r>
              <a:rPr lang="en-US" altLang="zh-CN" sz="1600" baseline="-25000" dirty="0">
                <a:latin typeface="Times New Roman" panose="02020603050405020304" pitchFamily="18" charset="0"/>
                <a:ea typeface="宋体-方正超大字符集" pitchFamily="65" charset="-122"/>
              </a:rPr>
              <a:t>2</a:t>
            </a:r>
            <a:endParaRPr lang="en-US" altLang="zh-CN" sz="1600" baseline="-25000" dirty="0">
              <a:latin typeface="Times New Roman" panose="02020603050405020304" pitchFamily="18" charset="0"/>
              <a:ea typeface="宋体-方正超大字符集" pitchFamily="65" charset="-122"/>
            </a:endParaRPr>
          </a:p>
        </p:txBody>
      </p:sp>
      <p:sp>
        <p:nvSpPr>
          <p:cNvPr id="342083" name="Text Box 67"/>
          <p:cNvSpPr txBox="1"/>
          <p:nvPr/>
        </p:nvSpPr>
        <p:spPr>
          <a:xfrm>
            <a:off x="5732463" y="1650683"/>
            <a:ext cx="167640"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S</a:t>
            </a:r>
            <a:r>
              <a:rPr lang="en-US" altLang="zh-CN" sz="1600" baseline="-25000" dirty="0">
                <a:latin typeface="Times New Roman" panose="02020603050405020304" pitchFamily="18" charset="0"/>
                <a:ea typeface="宋体-方正超大字符集" pitchFamily="65" charset="-122"/>
              </a:rPr>
              <a:t>1</a:t>
            </a:r>
            <a:endParaRPr lang="en-US" altLang="zh-CN" sz="1600" baseline="-25000" dirty="0">
              <a:latin typeface="Times New Roman" panose="02020603050405020304" pitchFamily="18" charset="0"/>
              <a:ea typeface="宋体-方正超大字符集" pitchFamily="65" charset="-122"/>
            </a:endParaRPr>
          </a:p>
        </p:txBody>
      </p:sp>
      <p:sp>
        <p:nvSpPr>
          <p:cNvPr id="342084" name="Text Box 68"/>
          <p:cNvSpPr txBox="1"/>
          <p:nvPr/>
        </p:nvSpPr>
        <p:spPr>
          <a:xfrm>
            <a:off x="7383463" y="1650683"/>
            <a:ext cx="167640" cy="337185"/>
          </a:xfrm>
          <a:prstGeom prst="rect">
            <a:avLst/>
          </a:prstGeom>
          <a:noFill/>
          <a:ln w="19050">
            <a:noFill/>
          </a:ln>
        </p:spPr>
        <p:txBody>
          <a:bodyPr wrap="none" lIns="0" rIns="0" anchor="t">
            <a:spAutoFit/>
          </a:bodyPr>
          <a:p>
            <a:pPr>
              <a:spcBef>
                <a:spcPct val="50000"/>
              </a:spcBef>
            </a:pPr>
            <a:r>
              <a:rPr lang="en-US" altLang="zh-CN" sz="1600" i="1" dirty="0">
                <a:latin typeface="Times New Roman" panose="02020603050405020304" pitchFamily="18" charset="0"/>
                <a:ea typeface="宋体-方正超大字符集" pitchFamily="65" charset="-122"/>
              </a:rPr>
              <a:t>S</a:t>
            </a:r>
            <a:r>
              <a:rPr lang="en-US" altLang="zh-CN" sz="1600" baseline="-25000" dirty="0">
                <a:latin typeface="Times New Roman" panose="02020603050405020304" pitchFamily="18" charset="0"/>
                <a:ea typeface="宋体-方正超大字符集" pitchFamily="65" charset="-122"/>
              </a:rPr>
              <a:t>0</a:t>
            </a:r>
            <a:endParaRPr lang="en-US" altLang="zh-CN" sz="1600" baseline="-25000" dirty="0">
              <a:latin typeface="Times New Roman" panose="02020603050405020304" pitchFamily="18" charset="0"/>
              <a:ea typeface="宋体-方正超大字符集" pitchFamily="65"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30754" name="Text Box 2"/>
          <p:cNvSpPr txBox="1"/>
          <p:nvPr/>
        </p:nvSpPr>
        <p:spPr>
          <a:xfrm>
            <a:off x="5917565" y="167005"/>
            <a:ext cx="2691130" cy="583565"/>
          </a:xfrm>
          <a:prstGeom prst="rect">
            <a:avLst/>
          </a:prstGeom>
          <a:solidFill>
            <a:schemeClr val="bg1"/>
          </a:solidFill>
          <a:ln w="9525">
            <a:noFill/>
          </a:ln>
        </p:spPr>
        <p:txBody>
          <a:bodyPr wrap="square" anchor="t">
            <a:spAutoFit/>
          </a:bodyPr>
          <a:p>
            <a:pPr>
              <a:spcBef>
                <a:spcPct val="50000"/>
              </a:spcBef>
            </a:pPr>
            <a:r>
              <a:rPr lang="en-US" altLang="zh-CN" sz="3200" b="1" dirty="0">
                <a:solidFill>
                  <a:srgbClr val="FF3300"/>
                </a:solidFill>
                <a:latin typeface="黑体" panose="02010609060101010101" pitchFamily="2" charset="-122"/>
                <a:ea typeface="黑体" panose="02010609060101010101" pitchFamily="2" charset="-122"/>
              </a:rPr>
              <a:t> </a:t>
            </a:r>
            <a:r>
              <a:rPr lang="zh-CN" altLang="en-US" sz="3200" b="1" dirty="0">
                <a:solidFill>
                  <a:srgbClr val="FF3300"/>
                </a:solidFill>
                <a:latin typeface="黑体" panose="02010609060101010101" pitchFamily="2" charset="-122"/>
                <a:ea typeface="黑体" panose="02010609060101010101" pitchFamily="2" charset="-122"/>
              </a:rPr>
              <a:t>多位加法器   </a:t>
            </a:r>
            <a:endParaRPr lang="zh-CN" altLang="en-US" sz="3200" b="1" dirty="0">
              <a:solidFill>
                <a:srgbClr val="FF3300"/>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2019"/>
                                        </p:tgtEl>
                                        <p:attrNameLst>
                                          <p:attrName>style.visibility</p:attrName>
                                        </p:attrNameLst>
                                      </p:cBhvr>
                                      <p:to>
                                        <p:strVal val="visible"/>
                                      </p:to>
                                    </p:set>
                                    <p:anim calcmode="lin" valueType="num">
                                      <p:cBhvr additive="base">
                                        <p:cTn id="7" dur="500" fill="hold"/>
                                        <p:tgtEl>
                                          <p:spTgt spid="342019"/>
                                        </p:tgtEl>
                                        <p:attrNameLst>
                                          <p:attrName>ppt_x</p:attrName>
                                        </p:attrNameLst>
                                      </p:cBhvr>
                                      <p:tavLst>
                                        <p:tav tm="0">
                                          <p:val>
                                            <p:strVal val="0-#ppt_w/2"/>
                                          </p:val>
                                        </p:tav>
                                        <p:tav tm="100000">
                                          <p:val>
                                            <p:strVal val="#ppt_x"/>
                                          </p:val>
                                        </p:tav>
                                      </p:tavLst>
                                    </p:anim>
                                    <p:anim calcmode="lin" valueType="num">
                                      <p:cBhvr additive="base">
                                        <p:cTn id="8" dur="500" fill="hold"/>
                                        <p:tgtEl>
                                          <p:spTgt spid="3420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42020"/>
                                        </p:tgtEl>
                                        <p:attrNameLst>
                                          <p:attrName>style.visibility</p:attrName>
                                        </p:attrNameLst>
                                      </p:cBhvr>
                                      <p:to>
                                        <p:strVal val="visible"/>
                                      </p:to>
                                    </p:set>
                                    <p:animEffect transition="in" filter="blinds(horizontal)">
                                      <p:cBhvr>
                                        <p:cTn id="13" dur="500"/>
                                        <p:tgtEl>
                                          <p:spTgt spid="3420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2021"/>
                                        </p:tgtEl>
                                        <p:attrNameLst>
                                          <p:attrName>style.visibility</p:attrName>
                                        </p:attrNameLst>
                                      </p:cBhvr>
                                      <p:to>
                                        <p:strVal val="visible"/>
                                      </p:to>
                                    </p:set>
                                    <p:animEffect transition="in" filter="blinds(horizontal)">
                                      <p:cBhvr>
                                        <p:cTn id="16" dur="500"/>
                                        <p:tgtEl>
                                          <p:spTgt spid="342021"/>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2032"/>
                                        </p:tgtEl>
                                        <p:attrNameLst>
                                          <p:attrName>style.visibility</p:attrName>
                                        </p:attrNameLst>
                                      </p:cBhvr>
                                      <p:to>
                                        <p:strVal val="visible"/>
                                      </p:to>
                                    </p:set>
                                    <p:animEffect transition="in" filter="blinds(horizontal)">
                                      <p:cBhvr>
                                        <p:cTn id="22" dur="500"/>
                                        <p:tgtEl>
                                          <p:spTgt spid="34203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2033"/>
                                        </p:tgtEl>
                                        <p:attrNameLst>
                                          <p:attrName>style.visibility</p:attrName>
                                        </p:attrNameLst>
                                      </p:cBhvr>
                                      <p:to>
                                        <p:strVal val="visible"/>
                                      </p:to>
                                    </p:set>
                                    <p:animEffect transition="in" filter="blinds(horizontal)">
                                      <p:cBhvr>
                                        <p:cTn id="25" dur="500"/>
                                        <p:tgtEl>
                                          <p:spTgt spid="34203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42078"/>
                                        </p:tgtEl>
                                        <p:attrNameLst>
                                          <p:attrName>style.visibility</p:attrName>
                                        </p:attrNameLst>
                                      </p:cBhvr>
                                      <p:to>
                                        <p:strVal val="visible"/>
                                      </p:to>
                                    </p:set>
                                    <p:animEffect transition="in" filter="blinds(horizontal)">
                                      <p:cBhvr>
                                        <p:cTn id="28" dur="500"/>
                                        <p:tgtEl>
                                          <p:spTgt spid="3420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42079"/>
                                        </p:tgtEl>
                                        <p:attrNameLst>
                                          <p:attrName>style.visibility</p:attrName>
                                        </p:attrNameLst>
                                      </p:cBhvr>
                                      <p:to>
                                        <p:strVal val="visible"/>
                                      </p:to>
                                    </p:set>
                                    <p:animEffect transition="in" filter="blinds(horizontal)">
                                      <p:cBhvr>
                                        <p:cTn id="31" dur="500"/>
                                        <p:tgtEl>
                                          <p:spTgt spid="34207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42080"/>
                                        </p:tgtEl>
                                        <p:attrNameLst>
                                          <p:attrName>style.visibility</p:attrName>
                                        </p:attrNameLst>
                                      </p:cBhvr>
                                      <p:to>
                                        <p:strVal val="visible"/>
                                      </p:to>
                                    </p:set>
                                    <p:animEffect transition="in" filter="blinds(horizontal)">
                                      <p:cBhvr>
                                        <p:cTn id="34" dur="500"/>
                                        <p:tgtEl>
                                          <p:spTgt spid="34208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2081"/>
                                        </p:tgtEl>
                                        <p:attrNameLst>
                                          <p:attrName>style.visibility</p:attrName>
                                        </p:attrNameLst>
                                      </p:cBhvr>
                                      <p:to>
                                        <p:strVal val="visible"/>
                                      </p:to>
                                    </p:set>
                                    <p:animEffect transition="in" filter="blinds(horizontal)">
                                      <p:cBhvr>
                                        <p:cTn id="37" dur="500"/>
                                        <p:tgtEl>
                                          <p:spTgt spid="34208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2026"/>
                                        </p:tgtEl>
                                        <p:attrNameLst>
                                          <p:attrName>style.visibility</p:attrName>
                                        </p:attrNameLst>
                                      </p:cBhvr>
                                      <p:to>
                                        <p:strVal val="visible"/>
                                      </p:to>
                                    </p:set>
                                    <p:animEffect transition="in" filter="blinds(horizontal)">
                                      <p:cBhvr>
                                        <p:cTn id="42" dur="500"/>
                                        <p:tgtEl>
                                          <p:spTgt spid="342026"/>
                                        </p:tgtEl>
                                      </p:cBhvr>
                                    </p:animEffect>
                                  </p:childTnLst>
                                </p:cTn>
                              </p:par>
                              <p:par>
                                <p:cTn id="43" presetID="3" presetClass="entr" presetSubtype="10" fill="hold" nodeType="withEffect">
                                  <p:stCondLst>
                                    <p:cond delay="0"/>
                                  </p:stCondLst>
                                  <p:childTnLst>
                                    <p:set>
                                      <p:cBhvr>
                                        <p:cTn id="44" dur="1" fill="hold">
                                          <p:stCondLst>
                                            <p:cond delay="0"/>
                                          </p:stCondLst>
                                        </p:cTn>
                                        <p:tgtEl>
                                          <p:spTgt spid="342039"/>
                                        </p:tgtEl>
                                        <p:attrNameLst>
                                          <p:attrName>style.visibility</p:attrName>
                                        </p:attrNameLst>
                                      </p:cBhvr>
                                      <p:to>
                                        <p:strVal val="visible"/>
                                      </p:to>
                                    </p:set>
                                    <p:animEffect transition="in" filter="blinds(horizontal)">
                                      <p:cBhvr>
                                        <p:cTn id="45" dur="500"/>
                                        <p:tgtEl>
                                          <p:spTgt spid="342039"/>
                                        </p:tgtEl>
                                      </p:cBhvr>
                                    </p:animEffect>
                                  </p:childTnLst>
                                </p:cTn>
                              </p:par>
                              <p:par>
                                <p:cTn id="46" presetID="3" presetClass="entr" presetSubtype="1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linds(horizontal)">
                                      <p:cBhvr>
                                        <p:cTn id="48" dur="500"/>
                                        <p:tgtEl>
                                          <p:spTgt spid="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42056"/>
                                        </p:tgtEl>
                                        <p:attrNameLst>
                                          <p:attrName>style.visibility</p:attrName>
                                        </p:attrNameLst>
                                      </p:cBhvr>
                                      <p:to>
                                        <p:strVal val="visible"/>
                                      </p:to>
                                    </p:set>
                                    <p:animEffect transition="in" filter="blinds(horizontal)">
                                      <p:cBhvr>
                                        <p:cTn id="51" dur="500"/>
                                        <p:tgtEl>
                                          <p:spTgt spid="34205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342057"/>
                                        </p:tgtEl>
                                        <p:attrNameLst>
                                          <p:attrName>style.visibility</p:attrName>
                                        </p:attrNameLst>
                                      </p:cBhvr>
                                      <p:to>
                                        <p:strVal val="visible"/>
                                      </p:to>
                                    </p:set>
                                    <p:animEffect transition="in" filter="blinds(horizontal)">
                                      <p:cBhvr>
                                        <p:cTn id="54" dur="500"/>
                                        <p:tgtEl>
                                          <p:spTgt spid="34205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42075"/>
                                        </p:tgtEl>
                                        <p:attrNameLst>
                                          <p:attrName>style.visibility</p:attrName>
                                        </p:attrNameLst>
                                      </p:cBhvr>
                                      <p:to>
                                        <p:strVal val="visible"/>
                                      </p:to>
                                    </p:set>
                                    <p:animEffect transition="in" filter="blinds(horizontal)">
                                      <p:cBhvr>
                                        <p:cTn id="57" dur="500"/>
                                        <p:tgtEl>
                                          <p:spTgt spid="34207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42076"/>
                                        </p:tgtEl>
                                        <p:attrNameLst>
                                          <p:attrName>style.visibility</p:attrName>
                                        </p:attrNameLst>
                                      </p:cBhvr>
                                      <p:to>
                                        <p:strVal val="visible"/>
                                      </p:to>
                                    </p:set>
                                    <p:animEffect transition="in" filter="blinds(horizontal)">
                                      <p:cBhvr>
                                        <p:cTn id="60" dur="500"/>
                                        <p:tgtEl>
                                          <p:spTgt spid="34207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42077"/>
                                        </p:tgtEl>
                                        <p:attrNameLst>
                                          <p:attrName>style.visibility</p:attrName>
                                        </p:attrNameLst>
                                      </p:cBhvr>
                                      <p:to>
                                        <p:strVal val="visible"/>
                                      </p:to>
                                    </p:set>
                                    <p:animEffect transition="in" filter="blinds(horizontal)">
                                      <p:cBhvr>
                                        <p:cTn id="63" dur="500"/>
                                        <p:tgtEl>
                                          <p:spTgt spid="34207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42082"/>
                                        </p:tgtEl>
                                        <p:attrNameLst>
                                          <p:attrName>style.visibility</p:attrName>
                                        </p:attrNameLst>
                                      </p:cBhvr>
                                      <p:to>
                                        <p:strVal val="visible"/>
                                      </p:to>
                                    </p:set>
                                    <p:animEffect transition="in" filter="blinds(horizontal)">
                                      <p:cBhvr>
                                        <p:cTn id="66" dur="500"/>
                                        <p:tgtEl>
                                          <p:spTgt spid="34208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42028"/>
                                        </p:tgtEl>
                                        <p:attrNameLst>
                                          <p:attrName>style.visibility</p:attrName>
                                        </p:attrNameLst>
                                      </p:cBhvr>
                                      <p:to>
                                        <p:strVal val="visible"/>
                                      </p:to>
                                    </p:set>
                                    <p:animEffect transition="in" filter="blinds(horizontal)">
                                      <p:cBhvr>
                                        <p:cTn id="71" dur="500"/>
                                        <p:tgtEl>
                                          <p:spTgt spid="342028"/>
                                        </p:tgtEl>
                                      </p:cBhvr>
                                    </p:animEffect>
                                  </p:childTnLst>
                                </p:cTn>
                              </p:par>
                              <p:par>
                                <p:cTn id="72" presetID="3" presetClass="entr" presetSubtype="10" fill="hold" nodeType="withEffect">
                                  <p:stCondLst>
                                    <p:cond delay="0"/>
                                  </p:stCondLst>
                                  <p:childTnLst>
                                    <p:set>
                                      <p:cBhvr>
                                        <p:cTn id="73" dur="1" fill="hold">
                                          <p:stCondLst>
                                            <p:cond delay="0"/>
                                          </p:stCondLst>
                                        </p:cTn>
                                        <p:tgtEl>
                                          <p:spTgt spid="342047"/>
                                        </p:tgtEl>
                                        <p:attrNameLst>
                                          <p:attrName>style.visibility</p:attrName>
                                        </p:attrNameLst>
                                      </p:cBhvr>
                                      <p:to>
                                        <p:strVal val="visible"/>
                                      </p:to>
                                    </p:set>
                                    <p:animEffect transition="in" filter="blinds(horizontal)">
                                      <p:cBhvr>
                                        <p:cTn id="74" dur="500"/>
                                        <p:tgtEl>
                                          <p:spTgt spid="342047"/>
                                        </p:tgtEl>
                                      </p:cBhvr>
                                    </p:animEffect>
                                  </p:childTnLst>
                                </p:cTn>
                              </p:par>
                              <p:par>
                                <p:cTn id="75" presetID="3" presetClass="entr" presetSubtype="1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blinds(horizontal)">
                                      <p:cBhvr>
                                        <p:cTn id="77" dur="500"/>
                                        <p:tgtEl>
                                          <p:spTgt spid="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42058"/>
                                        </p:tgtEl>
                                        <p:attrNameLst>
                                          <p:attrName>style.visibility</p:attrName>
                                        </p:attrNameLst>
                                      </p:cBhvr>
                                      <p:to>
                                        <p:strVal val="visible"/>
                                      </p:to>
                                    </p:set>
                                    <p:animEffect transition="in" filter="blinds(horizontal)">
                                      <p:cBhvr>
                                        <p:cTn id="80" dur="500"/>
                                        <p:tgtEl>
                                          <p:spTgt spid="342058"/>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42059"/>
                                        </p:tgtEl>
                                        <p:attrNameLst>
                                          <p:attrName>style.visibility</p:attrName>
                                        </p:attrNameLst>
                                      </p:cBhvr>
                                      <p:to>
                                        <p:strVal val="visible"/>
                                      </p:to>
                                    </p:set>
                                    <p:animEffect transition="in" filter="blinds(horizontal)">
                                      <p:cBhvr>
                                        <p:cTn id="83" dur="500"/>
                                        <p:tgtEl>
                                          <p:spTgt spid="342059"/>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42072"/>
                                        </p:tgtEl>
                                        <p:attrNameLst>
                                          <p:attrName>style.visibility</p:attrName>
                                        </p:attrNameLst>
                                      </p:cBhvr>
                                      <p:to>
                                        <p:strVal val="visible"/>
                                      </p:to>
                                    </p:set>
                                    <p:animEffect transition="in" filter="blinds(horizontal)">
                                      <p:cBhvr>
                                        <p:cTn id="86" dur="500"/>
                                        <p:tgtEl>
                                          <p:spTgt spid="34207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42073"/>
                                        </p:tgtEl>
                                        <p:attrNameLst>
                                          <p:attrName>style.visibility</p:attrName>
                                        </p:attrNameLst>
                                      </p:cBhvr>
                                      <p:to>
                                        <p:strVal val="visible"/>
                                      </p:to>
                                    </p:set>
                                    <p:animEffect transition="in" filter="blinds(horizontal)">
                                      <p:cBhvr>
                                        <p:cTn id="89" dur="500"/>
                                        <p:tgtEl>
                                          <p:spTgt spid="342073"/>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42074"/>
                                        </p:tgtEl>
                                        <p:attrNameLst>
                                          <p:attrName>style.visibility</p:attrName>
                                        </p:attrNameLst>
                                      </p:cBhvr>
                                      <p:to>
                                        <p:strVal val="visible"/>
                                      </p:to>
                                    </p:set>
                                    <p:animEffect transition="in" filter="blinds(horizontal)">
                                      <p:cBhvr>
                                        <p:cTn id="92" dur="500"/>
                                        <p:tgtEl>
                                          <p:spTgt spid="34207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342083"/>
                                        </p:tgtEl>
                                        <p:attrNameLst>
                                          <p:attrName>style.visibility</p:attrName>
                                        </p:attrNameLst>
                                      </p:cBhvr>
                                      <p:to>
                                        <p:strVal val="visible"/>
                                      </p:to>
                                    </p:set>
                                    <p:animEffect transition="in" filter="blinds(horizontal)">
                                      <p:cBhvr>
                                        <p:cTn id="95" dur="500"/>
                                        <p:tgtEl>
                                          <p:spTgt spid="34208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342018"/>
                                        </p:tgtEl>
                                        <p:attrNameLst>
                                          <p:attrName>style.visibility</p:attrName>
                                        </p:attrNameLst>
                                      </p:cBhvr>
                                      <p:to>
                                        <p:strVal val="visible"/>
                                      </p:to>
                                    </p:set>
                                    <p:animEffect transition="in" filter="blinds(horizontal)">
                                      <p:cBhvr>
                                        <p:cTn id="100" dur="500"/>
                                        <p:tgtEl>
                                          <p:spTgt spid="342018"/>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42029"/>
                                        </p:tgtEl>
                                        <p:attrNameLst>
                                          <p:attrName>style.visibility</p:attrName>
                                        </p:attrNameLst>
                                      </p:cBhvr>
                                      <p:to>
                                        <p:strVal val="visible"/>
                                      </p:to>
                                    </p:set>
                                    <p:animEffect transition="in" filter="blinds(horizontal)">
                                      <p:cBhvr>
                                        <p:cTn id="103" dur="500"/>
                                        <p:tgtEl>
                                          <p:spTgt spid="34202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42030"/>
                                        </p:tgtEl>
                                        <p:attrNameLst>
                                          <p:attrName>style.visibility</p:attrName>
                                        </p:attrNameLst>
                                      </p:cBhvr>
                                      <p:to>
                                        <p:strVal val="visible"/>
                                      </p:to>
                                    </p:set>
                                    <p:animEffect transition="in" filter="blinds(horizontal)">
                                      <p:cBhvr>
                                        <p:cTn id="106" dur="500"/>
                                        <p:tgtEl>
                                          <p:spTgt spid="342030"/>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342031"/>
                                        </p:tgtEl>
                                        <p:attrNameLst>
                                          <p:attrName>style.visibility</p:attrName>
                                        </p:attrNameLst>
                                      </p:cBhvr>
                                      <p:to>
                                        <p:strVal val="visible"/>
                                      </p:to>
                                    </p:set>
                                    <p:animEffect transition="in" filter="blinds(horizontal)">
                                      <p:cBhvr>
                                        <p:cTn id="109" dur="500"/>
                                        <p:tgtEl>
                                          <p:spTgt spid="342031"/>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342034"/>
                                        </p:tgtEl>
                                        <p:attrNameLst>
                                          <p:attrName>style.visibility</p:attrName>
                                        </p:attrNameLst>
                                      </p:cBhvr>
                                      <p:to>
                                        <p:strVal val="visible"/>
                                      </p:to>
                                    </p:set>
                                    <p:animEffect transition="in" filter="blinds(horizontal)">
                                      <p:cBhvr>
                                        <p:cTn id="112" dur="500"/>
                                        <p:tgtEl>
                                          <p:spTgt spid="342034"/>
                                        </p:tgtEl>
                                      </p:cBhvr>
                                    </p:animEffect>
                                  </p:childTnLst>
                                </p:cTn>
                              </p:par>
                              <p:par>
                                <p:cTn id="113" presetID="3" presetClass="entr" presetSubtype="10" fill="hold" nodeType="withEffect">
                                  <p:stCondLst>
                                    <p:cond delay="0"/>
                                  </p:stCondLst>
                                  <p:childTnLst>
                                    <p:set>
                                      <p:cBhvr>
                                        <p:cTn id="114" dur="1" fill="hold">
                                          <p:stCondLst>
                                            <p:cond delay="0"/>
                                          </p:stCondLst>
                                        </p:cTn>
                                        <p:tgtEl>
                                          <p:spTgt spid="342055"/>
                                        </p:tgtEl>
                                        <p:attrNameLst>
                                          <p:attrName>style.visibility</p:attrName>
                                        </p:attrNameLst>
                                      </p:cBhvr>
                                      <p:to>
                                        <p:strVal val="visible"/>
                                      </p:to>
                                    </p:set>
                                    <p:animEffect transition="in" filter="blinds(horizontal)">
                                      <p:cBhvr>
                                        <p:cTn id="115" dur="500"/>
                                        <p:tgtEl>
                                          <p:spTgt spid="342055"/>
                                        </p:tgtEl>
                                      </p:cBhvr>
                                    </p:animEffect>
                                  </p:childTnLst>
                                </p:cTn>
                              </p:par>
                              <p:par>
                                <p:cTn id="116" presetID="3" presetClass="entr" presetSubtype="1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blinds(horizontal)">
                                      <p:cBhvr>
                                        <p:cTn id="118" dur="500"/>
                                        <p:tgtEl>
                                          <p:spTgt spid="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42063"/>
                                        </p:tgtEl>
                                        <p:attrNameLst>
                                          <p:attrName>style.visibility</p:attrName>
                                        </p:attrNameLst>
                                      </p:cBhvr>
                                      <p:to>
                                        <p:strVal val="visible"/>
                                      </p:to>
                                    </p:set>
                                    <p:animEffect transition="in" filter="blinds(horizontal)">
                                      <p:cBhvr>
                                        <p:cTn id="121" dur="500"/>
                                        <p:tgtEl>
                                          <p:spTgt spid="342063"/>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342064"/>
                                        </p:tgtEl>
                                        <p:attrNameLst>
                                          <p:attrName>style.visibility</p:attrName>
                                        </p:attrNameLst>
                                      </p:cBhvr>
                                      <p:to>
                                        <p:strVal val="visible"/>
                                      </p:to>
                                    </p:set>
                                    <p:animEffect transition="in" filter="blinds(horizontal)">
                                      <p:cBhvr>
                                        <p:cTn id="124" dur="500"/>
                                        <p:tgtEl>
                                          <p:spTgt spid="342064"/>
                                        </p:tgtEl>
                                      </p:cBhvr>
                                    </p:animEffect>
                                  </p:childTnLst>
                                </p:cTn>
                              </p:par>
                              <p:par>
                                <p:cTn id="125" presetID="3" presetClass="entr" presetSubtype="10" fill="hold" nodeType="withEffect">
                                  <p:stCondLst>
                                    <p:cond delay="0"/>
                                  </p:stCondLst>
                                  <p:childTnLst>
                                    <p:set>
                                      <p:cBhvr>
                                        <p:cTn id="126" dur="1" fill="hold">
                                          <p:stCondLst>
                                            <p:cond delay="0"/>
                                          </p:stCondLst>
                                        </p:cTn>
                                        <p:tgtEl>
                                          <p:spTgt spid="342065"/>
                                        </p:tgtEl>
                                        <p:attrNameLst>
                                          <p:attrName>style.visibility</p:attrName>
                                        </p:attrNameLst>
                                      </p:cBhvr>
                                      <p:to>
                                        <p:strVal val="visible"/>
                                      </p:to>
                                    </p:set>
                                    <p:animEffect transition="in" filter="blinds(horizontal)">
                                      <p:cBhvr>
                                        <p:cTn id="127" dur="500"/>
                                        <p:tgtEl>
                                          <p:spTgt spid="342065"/>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342084"/>
                                        </p:tgtEl>
                                        <p:attrNameLst>
                                          <p:attrName>style.visibility</p:attrName>
                                        </p:attrNameLst>
                                      </p:cBhvr>
                                      <p:to>
                                        <p:strVal val="visible"/>
                                      </p:to>
                                    </p:set>
                                    <p:animEffect transition="in" filter="blinds(horizontal)">
                                      <p:cBhvr>
                                        <p:cTn id="130" dur="500"/>
                                        <p:tgtEl>
                                          <p:spTgt spid="342084"/>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7"/>
                                        </p:tgtEl>
                                        <p:attrNameLst>
                                          <p:attrName>style.visibility</p:attrName>
                                        </p:attrNameLst>
                                      </p:cBhvr>
                                      <p:to>
                                        <p:strVal val="visible"/>
                                      </p:to>
                                    </p:set>
                                    <p:anim calcmode="lin" valueType="num">
                                      <p:cBhvr additive="base">
                                        <p:cTn id="135" dur="500" fill="hold"/>
                                        <p:tgtEl>
                                          <p:spTgt spid="7"/>
                                        </p:tgtEl>
                                        <p:attrNameLst>
                                          <p:attrName>ppt_x</p:attrName>
                                        </p:attrNameLst>
                                      </p:cBhvr>
                                      <p:tavLst>
                                        <p:tav tm="0">
                                          <p:val>
                                            <p:strVal val="#ppt_x"/>
                                          </p:val>
                                        </p:tav>
                                        <p:tav tm="100000">
                                          <p:val>
                                            <p:strVal val="#ppt_x"/>
                                          </p:val>
                                        </p:tav>
                                      </p:tavLst>
                                    </p:anim>
                                    <p:anim calcmode="lin" valueType="num">
                                      <p:cBhvr additive="base">
                                        <p:cTn id="1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5"/>
                                        </p:tgtEl>
                                        <p:attrNameLst>
                                          <p:attrName>style.visibility</p:attrName>
                                        </p:attrNameLst>
                                      </p:cBhvr>
                                      <p:to>
                                        <p:strVal val="visible"/>
                                      </p:to>
                                    </p:set>
                                    <p:anim calcmode="lin" valueType="num">
                                      <p:cBhvr additive="base">
                                        <p:cTn id="141" dur="500" fill="hold"/>
                                        <p:tgtEl>
                                          <p:spTgt spid="5"/>
                                        </p:tgtEl>
                                        <p:attrNameLst>
                                          <p:attrName>ppt_x</p:attrName>
                                        </p:attrNameLst>
                                      </p:cBhvr>
                                      <p:tavLst>
                                        <p:tav tm="0">
                                          <p:val>
                                            <p:strVal val="#ppt_x"/>
                                          </p:val>
                                        </p:tav>
                                        <p:tav tm="100000">
                                          <p:val>
                                            <p:strVal val="#ppt_x"/>
                                          </p:val>
                                        </p:tav>
                                      </p:tavLst>
                                    </p:anim>
                                    <p:anim calcmode="lin" valueType="num">
                                      <p:cBhvr additive="base">
                                        <p:cTn id="1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additive="base">
                                        <p:cTn id="147" dur="500" fill="hold"/>
                                        <p:tgtEl>
                                          <p:spTgt spid="3"/>
                                        </p:tgtEl>
                                        <p:attrNameLst>
                                          <p:attrName>ppt_x</p:attrName>
                                        </p:attrNameLst>
                                      </p:cBhvr>
                                      <p:tavLst>
                                        <p:tav tm="0">
                                          <p:val>
                                            <p:strVal val="#ppt_x"/>
                                          </p:val>
                                        </p:tav>
                                        <p:tav tm="100000">
                                          <p:val>
                                            <p:strVal val="#ppt_x"/>
                                          </p:val>
                                        </p:tav>
                                      </p:tavLst>
                                    </p:anim>
                                    <p:anim calcmode="lin" valueType="num">
                                      <p:cBhvr additive="base">
                                        <p:cTn id="1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2" presetClass="entr" presetSubtype="1" fill="hold" grpId="0" nodeType="clickEffect">
                                  <p:stCondLst>
                                    <p:cond delay="0"/>
                                  </p:stCondLst>
                                  <p:childTnLst>
                                    <p:set>
                                      <p:cBhvr>
                                        <p:cTn id="152" dur="1" fill="hold">
                                          <p:stCondLst>
                                            <p:cond delay="0"/>
                                          </p:stCondLst>
                                        </p:cTn>
                                        <p:tgtEl>
                                          <p:spTgt spid="342036">
                                            <p:txEl>
                                              <p:charRg st="0" end="34"/>
                                            </p:txEl>
                                          </p:spTgt>
                                        </p:tgtEl>
                                        <p:attrNameLst>
                                          <p:attrName>style.visibility</p:attrName>
                                        </p:attrNameLst>
                                      </p:cBhvr>
                                      <p:to>
                                        <p:strVal val="visible"/>
                                      </p:to>
                                    </p:set>
                                    <p:animEffect transition="in" filter="wipe(up)">
                                      <p:cBhvr>
                                        <p:cTn id="153" dur="500"/>
                                        <p:tgtEl>
                                          <p:spTgt spid="342036">
                                            <p:txEl>
                                              <p:charRg st="0"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p:bldP spid="342020" grpId="0" bldLvl="0" animBg="1"/>
      <p:bldP spid="342021" grpId="0"/>
      <p:bldP spid="342026" grpId="0" bldLvl="0" animBg="1"/>
      <p:bldP spid="342028" grpId="0" bldLvl="0" animBg="1"/>
      <p:bldP spid="342029" grpId="0" bldLvl="0" animBg="1"/>
      <p:bldP spid="342030" grpId="0"/>
      <p:bldP spid="342031" grpId="0"/>
      <p:bldP spid="342032" grpId="0"/>
      <p:bldP spid="342033" grpId="0"/>
      <p:bldP spid="342034" grpId="0"/>
      <p:bldP spid="342036" grpId="0" build="p"/>
      <p:bldP spid="342056" grpId="0"/>
      <p:bldP spid="342057" grpId="0"/>
      <p:bldP spid="342058" grpId="0"/>
      <p:bldP spid="342059" grpId="0"/>
      <p:bldP spid="342063" grpId="0"/>
      <p:bldP spid="342064" grpId="0"/>
      <p:bldP spid="342072" grpId="0"/>
      <p:bldP spid="342073" grpId="0"/>
      <p:bldP spid="342074" grpId="0"/>
      <p:bldP spid="342075" grpId="0"/>
      <p:bldP spid="342076" grpId="0"/>
      <p:bldP spid="342077" grpId="0"/>
      <p:bldP spid="342078" grpId="0"/>
      <p:bldP spid="342079" grpId="0"/>
      <p:bldP spid="342080" grpId="0"/>
      <p:bldP spid="342081" grpId="0"/>
      <p:bldP spid="342082" grpId="0"/>
      <p:bldP spid="342083" grpId="0"/>
      <p:bldP spid="3420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Text Box 2"/>
          <p:cNvSpPr txBox="1"/>
          <p:nvPr/>
        </p:nvSpPr>
        <p:spPr>
          <a:xfrm>
            <a:off x="547688" y="878840"/>
            <a:ext cx="7912100" cy="583565"/>
          </a:xfrm>
          <a:prstGeom prst="rect">
            <a:avLst/>
          </a:prstGeom>
          <a:noFill/>
          <a:ln w="9525">
            <a:noFill/>
          </a:ln>
        </p:spPr>
        <p:txBody>
          <a:bodyPr anchor="t">
            <a:spAutoFit/>
          </a:bodyPr>
          <a:p>
            <a:pPr>
              <a:spcBef>
                <a:spcPct val="50000"/>
              </a:spcBef>
            </a:pPr>
            <a:r>
              <a:rPr lang="zh-CN" altLang="en-US" sz="3200" dirty="0">
                <a:solidFill>
                  <a:srgbClr val="230B03"/>
                </a:solidFill>
                <a:latin typeface="Times New Roman" panose="02020603050405020304" pitchFamily="18" charset="0"/>
                <a:ea typeface="宋体-方正超大字符集" pitchFamily="65" charset="-122"/>
              </a:rPr>
              <a:t>　</a:t>
            </a:r>
            <a:r>
              <a:rPr lang="zh-CN" altLang="en-US" sz="3200" dirty="0">
                <a:solidFill>
                  <a:srgbClr val="230B03"/>
                </a:solidFill>
                <a:latin typeface="Times New Roman" panose="02020603050405020304" pitchFamily="18" charset="0"/>
                <a:ea typeface="黑体" panose="02010609060101010101" pitchFamily="2" charset="-122"/>
              </a:rPr>
              <a:t>采用全加器实现组合逻辑函数</a:t>
            </a:r>
            <a:endParaRPr lang="zh-CN" altLang="en-US" sz="3200" dirty="0">
              <a:solidFill>
                <a:srgbClr val="230B03"/>
              </a:solidFill>
              <a:latin typeface="Times New Roman" panose="02020603050405020304" pitchFamily="18" charset="0"/>
              <a:ea typeface="黑体" panose="02010609060101010101" pitchFamily="2" charset="-122"/>
            </a:endParaRPr>
          </a:p>
        </p:txBody>
      </p:sp>
      <p:sp>
        <p:nvSpPr>
          <p:cNvPr id="14338" name="Text Box 3"/>
          <p:cNvSpPr txBox="1"/>
          <p:nvPr/>
        </p:nvSpPr>
        <p:spPr>
          <a:xfrm>
            <a:off x="250825" y="1555115"/>
            <a:ext cx="8610600" cy="1210945"/>
          </a:xfrm>
          <a:prstGeom prst="rect">
            <a:avLst/>
          </a:prstGeom>
          <a:noFill/>
          <a:ln w="19050">
            <a:noFill/>
          </a:ln>
        </p:spPr>
        <p:txBody>
          <a:bodyPr anchor="t">
            <a:spAutoFit/>
          </a:bodyPr>
          <a:p>
            <a:pPr algn="just">
              <a:lnSpc>
                <a:spcPct val="130000"/>
              </a:lnSpc>
              <a:spcBef>
                <a:spcPct val="50000"/>
              </a:spcBef>
            </a:pPr>
            <a:r>
              <a:rPr lang="zh-CN" altLang="en-US" sz="2800" dirty="0">
                <a:solidFill>
                  <a:srgbClr val="3333CC"/>
                </a:solidFill>
                <a:latin typeface="Times New Roman" panose="02020603050405020304" pitchFamily="18" charset="0"/>
                <a:ea typeface="黑体" panose="02010609060101010101" pitchFamily="2" charset="-122"/>
              </a:rPr>
              <a:t>　　若某一逻辑函数的输出恰好是输入代码所表示的数加上某一常数或另一组输入代码，可用全加器实现。</a:t>
            </a:r>
            <a:endParaRPr lang="zh-CN" altLang="en-US" sz="2800" dirty="0">
              <a:solidFill>
                <a:srgbClr val="3333CC"/>
              </a:solidFill>
              <a:latin typeface="Times New Roman" panose="02020603050405020304" pitchFamily="18" charset="0"/>
              <a:ea typeface="黑体" panose="02010609060101010101" pitchFamily="2" charset="-122"/>
            </a:endParaRPr>
          </a:p>
        </p:txBody>
      </p:sp>
      <p:sp>
        <p:nvSpPr>
          <p:cNvPr id="63493" name="Text Box 5"/>
          <p:cNvSpPr txBox="1"/>
          <p:nvPr/>
        </p:nvSpPr>
        <p:spPr>
          <a:xfrm>
            <a:off x="250825" y="2707640"/>
            <a:ext cx="8602663" cy="650875"/>
          </a:xfrm>
          <a:prstGeom prst="rect">
            <a:avLst/>
          </a:prstGeom>
          <a:noFill/>
          <a:ln w="12700">
            <a:noFill/>
          </a:ln>
        </p:spPr>
        <p:txBody>
          <a:bodyPr anchor="t">
            <a:spAutoFit/>
          </a:bodyPr>
          <a:p>
            <a:pPr algn="just">
              <a:lnSpc>
                <a:spcPct val="130000"/>
              </a:lnSpc>
            </a:pPr>
            <a:r>
              <a:rPr lang="zh-CN" altLang="en-US" sz="2800" dirty="0">
                <a:solidFill>
                  <a:schemeClr val="tx1"/>
                </a:solidFill>
                <a:latin typeface="黑体" panose="02010609060101010101" pitchFamily="2" charset="-122"/>
                <a:ea typeface="黑体" panose="02010609060101010101" pitchFamily="2" charset="-122"/>
              </a:rPr>
              <a:t>　</a:t>
            </a:r>
            <a:r>
              <a:rPr lang="en-US" sz="2800" dirty="0">
                <a:solidFill>
                  <a:schemeClr val="tx1"/>
                </a:solidFill>
                <a:latin typeface="黑体" panose="02010609060101010101" pitchFamily="2" charset="-122"/>
                <a:ea typeface="黑体" panose="02010609060101010101" pitchFamily="2" charset="-122"/>
              </a:rPr>
              <a:t>74LS692</a:t>
            </a:r>
            <a:r>
              <a:rPr lang="zh-CN" altLang="en-US" sz="2800" dirty="0">
                <a:solidFill>
                  <a:schemeClr val="tx1"/>
                </a:solidFill>
                <a:latin typeface="黑体" panose="02010609060101010101" pitchFamily="2" charset="-122"/>
                <a:ea typeface="黑体" panose="02010609060101010101" pitchFamily="2" charset="-122"/>
              </a:rPr>
              <a:t>：具有串型进位的</a:t>
            </a:r>
            <a:r>
              <a:rPr lang="en-US" altLang="zh-CN" sz="2800" dirty="0">
                <a:solidFill>
                  <a:schemeClr val="tx1"/>
                </a:solidFill>
                <a:latin typeface="黑体" panose="02010609060101010101" pitchFamily="2" charset="-122"/>
                <a:ea typeface="黑体" panose="02010609060101010101" pitchFamily="2" charset="-122"/>
              </a:rPr>
              <a:t>4</a:t>
            </a:r>
            <a:r>
              <a:rPr lang="zh-CN" altLang="en-US" sz="2800" dirty="0">
                <a:solidFill>
                  <a:schemeClr val="tx1"/>
                </a:solidFill>
                <a:latin typeface="黑体" panose="02010609060101010101" pitchFamily="2" charset="-122"/>
                <a:ea typeface="黑体" panose="02010609060101010101" pitchFamily="2" charset="-122"/>
              </a:rPr>
              <a:t>位加法器</a:t>
            </a:r>
            <a:endParaRPr lang="zh-CN" altLang="en-US" sz="2800" dirty="0">
              <a:solidFill>
                <a:schemeClr val="tx1"/>
              </a:solidFill>
              <a:latin typeface="黑体" panose="02010609060101010101" pitchFamily="2" charset="-122"/>
              <a:ea typeface="黑体" panose="02010609060101010101" pitchFamily="2" charset="-122"/>
            </a:endParaRPr>
          </a:p>
        </p:txBody>
      </p:sp>
      <p:graphicFrame>
        <p:nvGraphicFramePr>
          <p:cNvPr id="5" name="对象 4"/>
          <p:cNvGraphicFramePr/>
          <p:nvPr/>
        </p:nvGraphicFramePr>
        <p:xfrm>
          <a:off x="548005" y="3358515"/>
          <a:ext cx="3730625" cy="3317240"/>
        </p:xfrm>
        <a:graphic>
          <a:graphicData uri="http://schemas.openxmlformats.org/presentationml/2006/ole">
            <mc:AlternateContent xmlns:mc="http://schemas.openxmlformats.org/markup-compatibility/2006">
              <mc:Choice xmlns:v="urn:schemas-microsoft-com:vml" Requires="v">
                <p:oleObj spid="_x0000_s6" name="" r:id="rId1" imgW="3727450" imgH="3314700" progId="Paint.Picture">
                  <p:embed/>
                </p:oleObj>
              </mc:Choice>
              <mc:Fallback>
                <p:oleObj name="" r:id="rId1" imgW="3727450" imgH="3314700" progId="Paint.Picture">
                  <p:embed/>
                  <p:pic>
                    <p:nvPicPr>
                      <p:cNvPr id="0" name="图片 5"/>
                      <p:cNvPicPr/>
                      <p:nvPr/>
                    </p:nvPicPr>
                    <p:blipFill>
                      <a:blip r:embed="rId2"/>
                      <a:stretch>
                        <a:fillRect/>
                      </a:stretch>
                    </p:blipFill>
                    <p:spPr>
                      <a:xfrm>
                        <a:off x="548005" y="3358515"/>
                        <a:ext cx="3730625" cy="3317240"/>
                      </a:xfrm>
                      <a:prstGeom prst="rect">
                        <a:avLst/>
                      </a:prstGeom>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wipe(up)">
                                      <p:cBhvr>
                                        <p:cTn id="7"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Text Box 2"/>
          <p:cNvSpPr txBox="1"/>
          <p:nvPr/>
        </p:nvSpPr>
        <p:spPr>
          <a:xfrm>
            <a:off x="547688" y="878840"/>
            <a:ext cx="7912100" cy="583565"/>
          </a:xfrm>
          <a:prstGeom prst="rect">
            <a:avLst/>
          </a:prstGeom>
          <a:noFill/>
          <a:ln w="9525">
            <a:noFill/>
          </a:ln>
        </p:spPr>
        <p:txBody>
          <a:bodyPr anchor="t">
            <a:spAutoFit/>
          </a:bodyPr>
          <a:p>
            <a:pPr>
              <a:spcBef>
                <a:spcPct val="50000"/>
              </a:spcBef>
            </a:pPr>
            <a:r>
              <a:rPr lang="zh-CN" altLang="en-US" sz="3200" dirty="0">
                <a:solidFill>
                  <a:srgbClr val="230B03"/>
                </a:solidFill>
                <a:latin typeface="Times New Roman" panose="02020603050405020304" pitchFamily="18" charset="0"/>
                <a:ea typeface="宋体-方正超大字符集" pitchFamily="65" charset="-122"/>
              </a:rPr>
              <a:t>　</a:t>
            </a:r>
            <a:r>
              <a:rPr lang="zh-CN" altLang="en-US" sz="3200" b="1" dirty="0">
                <a:solidFill>
                  <a:srgbClr val="FF0000"/>
                </a:solidFill>
                <a:latin typeface="黑体" panose="02010609060101010101" pitchFamily="2" charset="-122"/>
                <a:ea typeface="黑体" panose="02010609060101010101" pitchFamily="2" charset="-122"/>
              </a:rPr>
              <a:t>设计：</a:t>
            </a:r>
            <a:r>
              <a:rPr lang="zh-CN" altLang="en-US" sz="3200" dirty="0">
                <a:solidFill>
                  <a:srgbClr val="230B03"/>
                </a:solidFill>
                <a:latin typeface="Times New Roman" panose="02020603050405020304" pitchFamily="18" charset="0"/>
                <a:ea typeface="黑体" panose="02010609060101010101" pitchFamily="2" charset="-122"/>
              </a:rPr>
              <a:t>采用全加器实现组合逻辑函数</a:t>
            </a:r>
            <a:endParaRPr lang="zh-CN" altLang="en-US" sz="3200" dirty="0">
              <a:solidFill>
                <a:srgbClr val="230B03"/>
              </a:solidFill>
              <a:latin typeface="Times New Roman" panose="02020603050405020304" pitchFamily="18" charset="0"/>
              <a:ea typeface="黑体" panose="02010609060101010101" pitchFamily="2" charset="-122"/>
            </a:endParaRPr>
          </a:p>
        </p:txBody>
      </p:sp>
      <p:sp>
        <p:nvSpPr>
          <p:cNvPr id="63493" name="Text Box 5"/>
          <p:cNvSpPr txBox="1"/>
          <p:nvPr/>
        </p:nvSpPr>
        <p:spPr>
          <a:xfrm>
            <a:off x="202565" y="1458595"/>
            <a:ext cx="8602663" cy="650875"/>
          </a:xfrm>
          <a:prstGeom prst="rect">
            <a:avLst/>
          </a:prstGeom>
          <a:noFill/>
          <a:ln w="12700">
            <a:noFill/>
          </a:ln>
        </p:spPr>
        <p:txBody>
          <a:bodyPr anchor="t">
            <a:spAutoFit/>
          </a:bodyPr>
          <a:p>
            <a:pPr algn="just">
              <a:lnSpc>
                <a:spcPct val="130000"/>
              </a:lnSpc>
            </a:pPr>
            <a:r>
              <a:rPr lang="zh-CN" altLang="en-US" sz="2800" dirty="0">
                <a:solidFill>
                  <a:srgbClr val="FF3300"/>
                </a:solidFill>
                <a:latin typeface="黑体" panose="02010609060101010101" pitchFamily="2" charset="-122"/>
                <a:ea typeface="黑体" panose="02010609060101010101" pitchFamily="2" charset="-122"/>
              </a:rPr>
              <a:t>　设计将</a:t>
            </a:r>
            <a:r>
              <a:rPr lang="en-US" altLang="zh-CN" sz="2800" dirty="0">
                <a:solidFill>
                  <a:srgbClr val="FF3300"/>
                </a:solidFill>
                <a:latin typeface="黑体" panose="02010609060101010101" pitchFamily="2" charset="-122"/>
                <a:ea typeface="黑体" panose="02010609060101010101" pitchFamily="2" charset="-122"/>
              </a:rPr>
              <a:t>8421 BCD</a:t>
            </a:r>
            <a:r>
              <a:rPr lang="zh-CN" altLang="en-US" sz="2800" dirty="0">
                <a:solidFill>
                  <a:srgbClr val="FF3300"/>
                </a:solidFill>
                <a:latin typeface="黑体" panose="02010609060101010101" pitchFamily="2" charset="-122"/>
                <a:ea typeface="黑体" panose="02010609060101010101" pitchFamily="2" charset="-122"/>
              </a:rPr>
              <a:t>码转换成余</a:t>
            </a:r>
            <a:r>
              <a:rPr lang="en-US" altLang="zh-CN" sz="2800" dirty="0">
                <a:solidFill>
                  <a:srgbClr val="FF3300"/>
                </a:solidFill>
                <a:latin typeface="黑体" panose="02010609060101010101" pitchFamily="2" charset="-122"/>
                <a:ea typeface="黑体" panose="02010609060101010101" pitchFamily="2" charset="-122"/>
              </a:rPr>
              <a:t>3 BCD</a:t>
            </a:r>
            <a:r>
              <a:rPr lang="zh-CN" altLang="en-US" sz="2800" dirty="0">
                <a:solidFill>
                  <a:srgbClr val="FF3300"/>
                </a:solidFill>
                <a:latin typeface="黑体" panose="02010609060101010101" pitchFamily="2" charset="-122"/>
                <a:ea typeface="黑体" panose="02010609060101010101" pitchFamily="2" charset="-122"/>
              </a:rPr>
              <a:t>码的码制转换电路。</a:t>
            </a:r>
            <a:endParaRPr lang="zh-CN" altLang="en-US" sz="2800" dirty="0">
              <a:solidFill>
                <a:srgbClr val="FF3300"/>
              </a:solidFill>
              <a:latin typeface="黑体" panose="02010609060101010101" pitchFamily="2" charset="-122"/>
              <a:ea typeface="黑体" panose="02010609060101010101" pitchFamily="2" charset="-122"/>
            </a:endParaRPr>
          </a:p>
        </p:txBody>
      </p:sp>
      <p:sp>
        <p:nvSpPr>
          <p:cNvPr id="346117" name="Text Box 1"/>
          <p:cNvSpPr txBox="1"/>
          <p:nvPr/>
        </p:nvSpPr>
        <p:spPr>
          <a:xfrm>
            <a:off x="6493510" y="3693795"/>
            <a:ext cx="381000" cy="368300"/>
          </a:xfrm>
          <a:prstGeom prst="rect">
            <a:avLst/>
          </a:prstGeom>
          <a:noFill/>
          <a:ln w="19050">
            <a:noFill/>
          </a:ln>
        </p:spPr>
        <p:txBody>
          <a:bodyPr anchor="t">
            <a:spAutoFit/>
          </a:bodyPr>
          <a:p>
            <a:pPr>
              <a:spcBef>
                <a:spcPct val="50000"/>
              </a:spcBef>
            </a:pPr>
            <a:r>
              <a:rPr lang="en-US" altLang="zh-CN" sz="1800" dirty="0">
                <a:latin typeface="Times New Roman" panose="02020603050405020304" pitchFamily="18" charset="0"/>
                <a:ea typeface="宋体-方正超大字符集" pitchFamily="65" charset="-122"/>
              </a:rPr>
              <a:t>∑</a:t>
            </a:r>
            <a:endParaRPr lang="en-US" altLang="zh-CN" sz="1800" dirty="0">
              <a:latin typeface="Times New Roman" panose="02020603050405020304" pitchFamily="18" charset="0"/>
              <a:ea typeface="宋体-方正超大字符集" pitchFamily="65" charset="-122"/>
            </a:endParaRPr>
          </a:p>
        </p:txBody>
      </p:sp>
      <p:sp>
        <p:nvSpPr>
          <p:cNvPr id="346118" name="Text Box 7"/>
          <p:cNvSpPr txBox="1"/>
          <p:nvPr/>
        </p:nvSpPr>
        <p:spPr>
          <a:xfrm>
            <a:off x="5164773" y="3657283"/>
            <a:ext cx="304800" cy="245745"/>
          </a:xfrm>
          <a:prstGeom prst="rect">
            <a:avLst/>
          </a:prstGeom>
          <a:noFill/>
          <a:ln w="19050">
            <a:noFill/>
          </a:ln>
        </p:spPr>
        <p:txBody>
          <a:bodyPr lIns="0" tIns="0" rIns="0" bIns="0" anchor="t">
            <a:spAutoFit/>
          </a:bodyPr>
          <a:p>
            <a:pPr algn="ctr">
              <a:spcBef>
                <a:spcPct val="50000"/>
              </a:spcBef>
            </a:pPr>
            <a:r>
              <a:rPr lang="en-US" altLang="zh-CN" sz="1600" i="1" dirty="0">
                <a:latin typeface="Times New Roman" panose="02020603050405020304" pitchFamily="18" charset="0"/>
                <a:ea typeface="宋体-方正超大字符集" pitchFamily="65" charset="-122"/>
              </a:rPr>
              <a:t>A</a:t>
            </a:r>
            <a:r>
              <a:rPr lang="en-US" altLang="zh-CN" sz="1600" baseline="-25000" dirty="0">
                <a:solidFill>
                  <a:schemeClr val="tx1"/>
                </a:solidFill>
                <a:uFillTx/>
                <a:latin typeface="Times New Roman" panose="02020603050405020304" pitchFamily="18" charset="0"/>
                <a:ea typeface="宋体-方正超大字符集" pitchFamily="65" charset="-122"/>
              </a:rPr>
              <a:t>3</a:t>
            </a:r>
            <a:endParaRPr lang="en-US" altLang="zh-CN" sz="1600" baseline="-25000" dirty="0">
              <a:solidFill>
                <a:schemeClr val="tx1"/>
              </a:solidFill>
              <a:uFillTx/>
              <a:latin typeface="Times New Roman" panose="02020603050405020304" pitchFamily="18" charset="0"/>
              <a:ea typeface="宋体-方正超大字符集" pitchFamily="65" charset="-122"/>
            </a:endParaRPr>
          </a:p>
        </p:txBody>
      </p:sp>
      <p:sp>
        <p:nvSpPr>
          <p:cNvPr id="346119" name="Text Box 10"/>
          <p:cNvSpPr txBox="1"/>
          <p:nvPr/>
        </p:nvSpPr>
        <p:spPr>
          <a:xfrm>
            <a:off x="5850573" y="3700145"/>
            <a:ext cx="304800" cy="245745"/>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grpSp>
        <p:nvGrpSpPr>
          <p:cNvPr id="2" name="Group 8"/>
          <p:cNvGrpSpPr/>
          <p:nvPr/>
        </p:nvGrpSpPr>
        <p:grpSpPr>
          <a:xfrm>
            <a:off x="5155248" y="3605530"/>
            <a:ext cx="3048000" cy="3173413"/>
            <a:chOff x="1727" y="2004"/>
            <a:chExt cx="1920" cy="1999"/>
          </a:xfrm>
        </p:grpSpPr>
        <p:sp>
          <p:nvSpPr>
            <p:cNvPr id="14344" name="Rectangle 0"/>
            <p:cNvSpPr/>
            <p:nvPr/>
          </p:nvSpPr>
          <p:spPr>
            <a:xfrm>
              <a:off x="2159" y="2004"/>
              <a:ext cx="1056" cy="1623"/>
            </a:xfrm>
            <a:prstGeom prst="rect">
              <a:avLst/>
            </a:prstGeom>
            <a:noFill/>
            <a:ln w="19050" cap="flat" cmpd="sng">
              <a:solidFill>
                <a:schemeClr val="tx1"/>
              </a:solidFill>
              <a:prstDash val="solid"/>
              <a:miter/>
              <a:headEnd type="none" w="med" len="med"/>
              <a:tailEnd type="none" w="med" len="med"/>
            </a:ln>
          </p:spPr>
          <p:txBody>
            <a:bodyPr wrap="none" anchor="ctr"/>
            <a:p>
              <a:endParaRPr lang="zh-CN" altLang="en-US" sz="1800" b="0" dirty="0">
                <a:latin typeface="Arial" panose="020B0604020202020204" pitchFamily="34" charset="0"/>
                <a:ea typeface="宋体" panose="02010600030101010101" pitchFamily="2" charset="-122"/>
              </a:endParaRPr>
            </a:p>
          </p:txBody>
        </p:sp>
        <p:sp>
          <p:nvSpPr>
            <p:cNvPr id="14345" name="Line 2"/>
            <p:cNvSpPr/>
            <p:nvPr/>
          </p:nvSpPr>
          <p:spPr>
            <a:xfrm flipH="1">
              <a:off x="1919" y="2139"/>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46" name="Line 3"/>
            <p:cNvSpPr/>
            <p:nvPr/>
          </p:nvSpPr>
          <p:spPr>
            <a:xfrm flipH="1">
              <a:off x="1919" y="2283"/>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47" name="Line 4"/>
            <p:cNvSpPr/>
            <p:nvPr/>
          </p:nvSpPr>
          <p:spPr>
            <a:xfrm flipH="1">
              <a:off x="1919" y="2427"/>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48" name="Line 5"/>
            <p:cNvSpPr/>
            <p:nvPr/>
          </p:nvSpPr>
          <p:spPr>
            <a:xfrm flipH="1">
              <a:off x="3215" y="2235"/>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49" name="Line 6"/>
            <p:cNvSpPr/>
            <p:nvPr/>
          </p:nvSpPr>
          <p:spPr>
            <a:xfrm flipH="1">
              <a:off x="3215" y="2571"/>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50" name="Text Box 8"/>
            <p:cNvSpPr txBox="1"/>
            <p:nvPr/>
          </p:nvSpPr>
          <p:spPr>
            <a:xfrm>
              <a:off x="1727" y="2187"/>
              <a:ext cx="192" cy="306"/>
            </a:xfrm>
            <a:prstGeom prst="rect">
              <a:avLst/>
            </a:prstGeom>
            <a:noFill/>
            <a:ln w="19050">
              <a:noFill/>
            </a:ln>
          </p:spPr>
          <p:txBody>
            <a:bodyPr lIns="0" tIns="0" rIns="0" bIns="0" anchor="t">
              <a:spAutoFit/>
            </a:bodyPr>
            <a:p>
              <a:pPr algn="ctr">
                <a:spcBef>
                  <a:spcPct val="50000"/>
                </a:spcBef>
              </a:pPr>
              <a:r>
                <a:rPr lang="en-US" altLang="zh-CN" sz="1600" i="1" dirty="0">
                  <a:latin typeface="Times New Roman" panose="02020603050405020304" pitchFamily="18" charset="0"/>
                  <a:ea typeface="宋体-方正超大字符集" pitchFamily="65" charset="-122"/>
                  <a:sym typeface="+mn-ea"/>
                </a:rPr>
                <a:t>A</a:t>
              </a:r>
              <a:r>
                <a:rPr lang="en-US" altLang="zh-CN" sz="1600" baseline="-25000" dirty="0">
                  <a:uFillTx/>
                  <a:latin typeface="Times New Roman" panose="02020603050405020304" pitchFamily="18" charset="0"/>
                  <a:ea typeface="宋体-方正超大字符集" pitchFamily="65" charset="-122"/>
                  <a:sym typeface="+mn-ea"/>
                </a:rPr>
                <a:t>2</a:t>
              </a:r>
              <a:endParaRPr lang="en-US" altLang="zh-CN" sz="1600" baseline="-25000" dirty="0">
                <a:solidFill>
                  <a:schemeClr val="tx1"/>
                </a:solidFill>
                <a:uFillTx/>
                <a:latin typeface="Times New Roman" panose="02020603050405020304" pitchFamily="18" charset="0"/>
                <a:ea typeface="宋体-方正超大字符集" pitchFamily="65" charset="-122"/>
              </a:endParaRPr>
            </a:p>
            <a:p>
              <a:pPr algn="ctr">
                <a:spcBef>
                  <a:spcPct val="50000"/>
                </a:spcBef>
              </a:pPr>
              <a:endParaRPr lang="en-US" altLang="zh-CN" sz="1600" baseline="-25000" dirty="0">
                <a:latin typeface="Times New Roman" panose="02020603050405020304" pitchFamily="18" charset="0"/>
                <a:ea typeface="宋体-方正超大字符集" pitchFamily="65" charset="-122"/>
              </a:endParaRPr>
            </a:p>
          </p:txBody>
        </p:sp>
        <p:sp>
          <p:nvSpPr>
            <p:cNvPr id="14351" name="Text Box 9"/>
            <p:cNvSpPr txBox="1"/>
            <p:nvPr/>
          </p:nvSpPr>
          <p:spPr>
            <a:xfrm>
              <a:off x="1727" y="2331"/>
              <a:ext cx="192" cy="306"/>
            </a:xfrm>
            <a:prstGeom prst="rect">
              <a:avLst/>
            </a:prstGeom>
            <a:noFill/>
            <a:ln w="19050">
              <a:noFill/>
            </a:ln>
          </p:spPr>
          <p:txBody>
            <a:bodyPr lIns="0" tIns="0" rIns="0" bIns="0" anchor="t">
              <a:spAutoFit/>
            </a:bodyPr>
            <a:p>
              <a:pPr algn="ctr">
                <a:spcBef>
                  <a:spcPct val="50000"/>
                </a:spcBef>
              </a:pPr>
              <a:r>
                <a:rPr lang="en-US" altLang="zh-CN" sz="1600" i="1" dirty="0">
                  <a:latin typeface="Times New Roman" panose="02020603050405020304" pitchFamily="18" charset="0"/>
                  <a:ea typeface="宋体-方正超大字符集" pitchFamily="65" charset="-122"/>
                  <a:sym typeface="+mn-ea"/>
                </a:rPr>
                <a:t>A</a:t>
              </a:r>
              <a:r>
                <a:rPr lang="en-US" altLang="zh-CN" sz="1600" baseline="-25000" dirty="0">
                  <a:uFillTx/>
                  <a:latin typeface="Times New Roman" panose="02020603050405020304" pitchFamily="18" charset="0"/>
                  <a:ea typeface="宋体-方正超大字符集" pitchFamily="65" charset="-122"/>
                  <a:sym typeface="+mn-ea"/>
                </a:rPr>
                <a:t>1</a:t>
              </a:r>
              <a:endParaRPr lang="en-US" altLang="zh-CN" sz="1600" baseline="-25000" dirty="0">
                <a:solidFill>
                  <a:schemeClr val="tx1"/>
                </a:solidFill>
                <a:uFillTx/>
                <a:latin typeface="Times New Roman" panose="02020603050405020304" pitchFamily="18" charset="0"/>
                <a:ea typeface="宋体-方正超大字符集" pitchFamily="65" charset="-122"/>
              </a:endParaRPr>
            </a:p>
            <a:p>
              <a:pPr algn="ctr">
                <a:spcBef>
                  <a:spcPct val="50000"/>
                </a:spcBef>
              </a:pPr>
              <a:endParaRPr lang="en-US" altLang="zh-CN" sz="1600" baseline="-25000" dirty="0">
                <a:latin typeface="Times New Roman" panose="02020603050405020304" pitchFamily="18" charset="0"/>
                <a:ea typeface="宋体-方正超大字符集" pitchFamily="65" charset="-122"/>
              </a:endParaRPr>
            </a:p>
          </p:txBody>
        </p:sp>
        <p:sp>
          <p:nvSpPr>
            <p:cNvPr id="14352" name="Text Box 11"/>
            <p:cNvSpPr txBox="1"/>
            <p:nvPr/>
          </p:nvSpPr>
          <p:spPr>
            <a:xfrm>
              <a:off x="2159" y="2475"/>
              <a:ext cx="192"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3</a:t>
              </a:r>
              <a:endParaRPr lang="en-US" altLang="zh-CN" sz="1600" dirty="0">
                <a:latin typeface="Times New Roman" panose="02020603050405020304" pitchFamily="18" charset="0"/>
                <a:ea typeface="宋体-方正超大字符集" pitchFamily="65" charset="-122"/>
              </a:endParaRPr>
            </a:p>
          </p:txBody>
        </p:sp>
        <p:sp>
          <p:nvSpPr>
            <p:cNvPr id="14353" name="AutoShape 12"/>
            <p:cNvSpPr/>
            <p:nvPr/>
          </p:nvSpPr>
          <p:spPr>
            <a:xfrm>
              <a:off x="2303" y="2138"/>
              <a:ext cx="48" cy="453"/>
            </a:xfrm>
            <a:prstGeom prst="rightBrace">
              <a:avLst>
                <a:gd name="adj1" fmla="val 120721"/>
                <a:gd name="adj2" fmla="val 55954"/>
              </a:avLst>
            </a:prstGeom>
            <a:noFill/>
            <a:ln w="19050" cap="flat" cmpd="sng">
              <a:solidFill>
                <a:schemeClr val="tx1"/>
              </a:solidFill>
              <a:prstDash val="solid"/>
              <a:round/>
              <a:headEnd type="none" w="med" len="med"/>
              <a:tailEnd type="none" w="med" len="med"/>
            </a:ln>
          </p:spPr>
          <p:txBody>
            <a:bodyPr wrap="none" anchor="ctr"/>
            <a:p>
              <a:endParaRPr lang="zh-CN" altLang="en-US" sz="1800" b="0" dirty="0">
                <a:latin typeface="Arial" panose="020B0604020202020204" pitchFamily="34" charset="0"/>
                <a:ea typeface="宋体" panose="02010600030101010101" pitchFamily="2" charset="-122"/>
              </a:endParaRPr>
            </a:p>
          </p:txBody>
        </p:sp>
        <p:sp>
          <p:nvSpPr>
            <p:cNvPr id="14354" name="Text Box 13"/>
            <p:cNvSpPr txBox="1"/>
            <p:nvPr/>
          </p:nvSpPr>
          <p:spPr>
            <a:xfrm>
              <a:off x="2357" y="2321"/>
              <a:ext cx="192" cy="155"/>
            </a:xfrm>
            <a:prstGeom prst="rect">
              <a:avLst/>
            </a:prstGeom>
            <a:noFill/>
            <a:ln w="19050">
              <a:noFill/>
            </a:ln>
          </p:spPr>
          <p:txBody>
            <a:bodyPr lIns="0" tIns="0" rIns="0" bIns="0" anchor="t">
              <a:spAutoFit/>
            </a:bodyPr>
            <a:p>
              <a:pPr algn="ctr">
                <a:spcBef>
                  <a:spcPct val="50000"/>
                </a:spcBef>
              </a:pPr>
              <a:r>
                <a:rPr lang="en-US" altLang="zh-CN" sz="1600" i="1" dirty="0">
                  <a:latin typeface="Times New Roman" panose="02020603050405020304" pitchFamily="18" charset="0"/>
                  <a:ea typeface="宋体-方正超大字符集" pitchFamily="65" charset="-122"/>
                </a:rPr>
                <a:t>A</a:t>
              </a:r>
              <a:endParaRPr lang="en-US" altLang="zh-CN" sz="1600" i="1" dirty="0">
                <a:latin typeface="Times New Roman" panose="02020603050405020304" pitchFamily="18" charset="0"/>
                <a:ea typeface="宋体-方正超大字符集" pitchFamily="65" charset="-122"/>
              </a:endParaRPr>
            </a:p>
          </p:txBody>
        </p:sp>
        <p:sp>
          <p:nvSpPr>
            <p:cNvPr id="14355" name="Text Box 14"/>
            <p:cNvSpPr txBox="1"/>
            <p:nvPr/>
          </p:nvSpPr>
          <p:spPr>
            <a:xfrm>
              <a:off x="3455" y="2155"/>
              <a:ext cx="192" cy="155"/>
            </a:xfrm>
            <a:prstGeom prst="rect">
              <a:avLst/>
            </a:prstGeom>
            <a:noFill/>
            <a:ln w="19050">
              <a:noFill/>
            </a:ln>
          </p:spPr>
          <p:txBody>
            <a:bodyPr lIns="0" tIns="0" rIns="0" bIns="0" anchor="t">
              <a:spAutoFit/>
            </a:bodyPr>
            <a:p>
              <a:pPr>
                <a:spcBef>
                  <a:spcPct val="50000"/>
                </a:spcBef>
              </a:pPr>
              <a:r>
                <a:rPr lang="en-US" altLang="zh-CN" sz="1600" i="1" dirty="0">
                  <a:latin typeface="Times New Roman" panose="02020603050405020304" pitchFamily="18" charset="0"/>
                  <a:ea typeface="宋体-方正超大字符集" pitchFamily="65" charset="-122"/>
                </a:rPr>
                <a:t>Y</a:t>
              </a:r>
              <a:r>
                <a:rPr lang="en-US" altLang="zh-CN" sz="1600" baseline="-25000" dirty="0">
                  <a:latin typeface="Times New Roman" panose="02020603050405020304" pitchFamily="18" charset="0"/>
                  <a:ea typeface="宋体-方正超大字符集" pitchFamily="65" charset="-122"/>
                </a:rPr>
                <a:t>0</a:t>
              </a:r>
              <a:endParaRPr lang="en-US" altLang="zh-CN" sz="1600" baseline="-25000" dirty="0">
                <a:latin typeface="Times New Roman" panose="02020603050405020304" pitchFamily="18" charset="0"/>
                <a:ea typeface="宋体-方正超大字符集" pitchFamily="65" charset="-122"/>
              </a:endParaRPr>
            </a:p>
          </p:txBody>
        </p:sp>
        <p:sp>
          <p:nvSpPr>
            <p:cNvPr id="14356" name="Text Box 15"/>
            <p:cNvSpPr txBox="1"/>
            <p:nvPr/>
          </p:nvSpPr>
          <p:spPr>
            <a:xfrm>
              <a:off x="3455" y="2489"/>
              <a:ext cx="192" cy="155"/>
            </a:xfrm>
            <a:prstGeom prst="rect">
              <a:avLst/>
            </a:prstGeom>
            <a:noFill/>
            <a:ln w="19050">
              <a:noFill/>
            </a:ln>
          </p:spPr>
          <p:txBody>
            <a:bodyPr lIns="0" tIns="0" rIns="0" bIns="0" anchor="t">
              <a:spAutoFit/>
            </a:bodyPr>
            <a:p>
              <a:pPr>
                <a:spcBef>
                  <a:spcPct val="50000"/>
                </a:spcBef>
              </a:pPr>
              <a:r>
                <a:rPr lang="en-US" altLang="zh-CN" sz="1600" i="1" dirty="0">
                  <a:latin typeface="Times New Roman" panose="02020603050405020304" pitchFamily="18" charset="0"/>
                  <a:ea typeface="宋体-方正超大字符集" pitchFamily="65" charset="-122"/>
                </a:rPr>
                <a:t>Y</a:t>
              </a:r>
              <a:r>
                <a:rPr lang="en-US" altLang="zh-CN" sz="1600" baseline="-25000" dirty="0">
                  <a:latin typeface="Times New Roman" panose="02020603050405020304" pitchFamily="18" charset="0"/>
                  <a:ea typeface="宋体-方正超大字符集" pitchFamily="65" charset="-122"/>
                </a:rPr>
                <a:t>1</a:t>
              </a:r>
              <a:endParaRPr lang="en-US" altLang="zh-CN" sz="1600" baseline="-25000" dirty="0">
                <a:latin typeface="Times New Roman" panose="02020603050405020304" pitchFamily="18" charset="0"/>
                <a:ea typeface="宋体-方正超大字符集" pitchFamily="65" charset="-122"/>
              </a:endParaRPr>
            </a:p>
          </p:txBody>
        </p:sp>
        <p:sp>
          <p:nvSpPr>
            <p:cNvPr id="14357" name="Line 16"/>
            <p:cNvSpPr/>
            <p:nvPr/>
          </p:nvSpPr>
          <p:spPr>
            <a:xfrm flipH="1">
              <a:off x="1919" y="2571"/>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58" name="Text Box 17"/>
            <p:cNvSpPr txBox="1"/>
            <p:nvPr/>
          </p:nvSpPr>
          <p:spPr>
            <a:xfrm>
              <a:off x="1727" y="2475"/>
              <a:ext cx="192" cy="155"/>
            </a:xfrm>
            <a:prstGeom prst="rect">
              <a:avLst/>
            </a:prstGeom>
            <a:noFill/>
            <a:ln w="19050">
              <a:noFill/>
            </a:ln>
          </p:spPr>
          <p:txBody>
            <a:bodyPr lIns="0" tIns="0" rIns="0" bIns="0" anchor="t">
              <a:spAutoFit/>
            </a:bodyPr>
            <a:p>
              <a:pPr algn="ctr">
                <a:spcBef>
                  <a:spcPct val="50000"/>
                </a:spcBef>
              </a:pPr>
              <a:r>
                <a:rPr lang="en-US" altLang="zh-CN" sz="1600" i="1" dirty="0">
                  <a:latin typeface="Times New Roman" panose="02020603050405020304" pitchFamily="18" charset="0"/>
                  <a:ea typeface="宋体-方正超大字符集" pitchFamily="65" charset="-122"/>
                  <a:sym typeface="+mn-ea"/>
                </a:rPr>
                <a:t>A</a:t>
              </a:r>
              <a:r>
                <a:rPr lang="en-US" altLang="zh-CN" sz="1600" baseline="-25000" dirty="0">
                  <a:uFillTx/>
                  <a:latin typeface="Times New Roman" panose="02020603050405020304" pitchFamily="18" charset="0"/>
                  <a:ea typeface="宋体-方正超大字符集" pitchFamily="65" charset="-122"/>
                  <a:sym typeface="+mn-ea"/>
                </a:rPr>
                <a:t>0</a:t>
              </a:r>
              <a:endParaRPr lang="en-US" altLang="zh-CN" sz="1600" baseline="-25000" dirty="0">
                <a:latin typeface="Times New Roman" panose="02020603050405020304" pitchFamily="18" charset="0"/>
                <a:ea typeface="宋体-方正超大字符集" pitchFamily="65" charset="-122"/>
              </a:endParaRPr>
            </a:p>
          </p:txBody>
        </p:sp>
        <p:sp>
          <p:nvSpPr>
            <p:cNvPr id="14359" name="Line 18"/>
            <p:cNvSpPr/>
            <p:nvPr/>
          </p:nvSpPr>
          <p:spPr>
            <a:xfrm flipH="1">
              <a:off x="1921" y="2955"/>
              <a:ext cx="238"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60" name="Text Box 19"/>
            <p:cNvSpPr txBox="1"/>
            <p:nvPr/>
          </p:nvSpPr>
          <p:spPr>
            <a:xfrm>
              <a:off x="1752" y="2859"/>
              <a:ext cx="192"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baseline="-25000" dirty="0">
                <a:latin typeface="Times New Roman" panose="02020603050405020304" pitchFamily="18" charset="0"/>
                <a:ea typeface="宋体-方正超大字符集" pitchFamily="65" charset="-122"/>
              </a:endParaRPr>
            </a:p>
          </p:txBody>
        </p:sp>
        <p:sp>
          <p:nvSpPr>
            <p:cNvPr id="14361" name="Text Box 20"/>
            <p:cNvSpPr txBox="1"/>
            <p:nvPr/>
          </p:nvSpPr>
          <p:spPr>
            <a:xfrm>
              <a:off x="2159" y="2742"/>
              <a:ext cx="192"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4362" name="Text Box 21"/>
            <p:cNvSpPr txBox="1"/>
            <p:nvPr/>
          </p:nvSpPr>
          <p:spPr>
            <a:xfrm>
              <a:off x="2159" y="3147"/>
              <a:ext cx="192"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3</a:t>
              </a:r>
              <a:endParaRPr lang="en-US" altLang="zh-CN" sz="1600" dirty="0">
                <a:latin typeface="Times New Roman" panose="02020603050405020304" pitchFamily="18" charset="0"/>
                <a:ea typeface="宋体-方正超大字符集" pitchFamily="65" charset="-122"/>
              </a:endParaRPr>
            </a:p>
          </p:txBody>
        </p:sp>
        <p:sp>
          <p:nvSpPr>
            <p:cNvPr id="14363" name="AutoShape 22"/>
            <p:cNvSpPr/>
            <p:nvPr/>
          </p:nvSpPr>
          <p:spPr>
            <a:xfrm>
              <a:off x="2303" y="2810"/>
              <a:ext cx="48" cy="453"/>
            </a:xfrm>
            <a:prstGeom prst="rightBrace">
              <a:avLst>
                <a:gd name="adj1" fmla="val 120721"/>
                <a:gd name="adj2" fmla="val 55954"/>
              </a:avLst>
            </a:prstGeom>
            <a:noFill/>
            <a:ln w="19050" cap="flat" cmpd="sng">
              <a:solidFill>
                <a:schemeClr val="tx1"/>
              </a:solidFill>
              <a:prstDash val="solid"/>
              <a:round/>
              <a:headEnd type="none" w="med" len="med"/>
              <a:tailEnd type="none" w="med" len="med"/>
            </a:ln>
          </p:spPr>
          <p:txBody>
            <a:bodyPr wrap="none" anchor="ctr"/>
            <a:p>
              <a:endParaRPr lang="zh-CN" altLang="en-US" sz="1800" b="0" dirty="0">
                <a:latin typeface="Arial" panose="020B0604020202020204" pitchFamily="34" charset="0"/>
                <a:ea typeface="宋体" panose="02010600030101010101" pitchFamily="2" charset="-122"/>
              </a:endParaRPr>
            </a:p>
          </p:txBody>
        </p:sp>
        <p:sp>
          <p:nvSpPr>
            <p:cNvPr id="14364" name="Text Box 23"/>
            <p:cNvSpPr txBox="1"/>
            <p:nvPr/>
          </p:nvSpPr>
          <p:spPr>
            <a:xfrm>
              <a:off x="2357" y="2993"/>
              <a:ext cx="192" cy="155"/>
            </a:xfrm>
            <a:prstGeom prst="rect">
              <a:avLst/>
            </a:prstGeom>
            <a:noFill/>
            <a:ln w="19050">
              <a:noFill/>
            </a:ln>
          </p:spPr>
          <p:txBody>
            <a:bodyPr lIns="0" tIns="0" rIns="0" bIns="0" anchor="t">
              <a:spAutoFit/>
            </a:bodyPr>
            <a:p>
              <a:pPr algn="ctr">
                <a:spcBef>
                  <a:spcPct val="50000"/>
                </a:spcBef>
              </a:pPr>
              <a:r>
                <a:rPr lang="en-US" altLang="zh-CN" sz="1600" i="1" dirty="0">
                  <a:latin typeface="Times New Roman" panose="02020603050405020304" pitchFamily="18" charset="0"/>
                  <a:ea typeface="宋体-方正超大字符集" pitchFamily="65" charset="-122"/>
                </a:rPr>
                <a:t>B</a:t>
              </a:r>
              <a:endParaRPr lang="en-US" altLang="zh-CN" sz="1600" i="1" dirty="0">
                <a:latin typeface="Times New Roman" panose="02020603050405020304" pitchFamily="18" charset="0"/>
                <a:ea typeface="宋体-方正超大字符集" pitchFamily="65" charset="-122"/>
              </a:endParaRPr>
            </a:p>
          </p:txBody>
        </p:sp>
        <p:sp>
          <p:nvSpPr>
            <p:cNvPr id="14365" name="Line 24"/>
            <p:cNvSpPr/>
            <p:nvPr/>
          </p:nvSpPr>
          <p:spPr>
            <a:xfrm flipH="1">
              <a:off x="3215" y="2859"/>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66" name="Text Box 25"/>
            <p:cNvSpPr txBox="1"/>
            <p:nvPr/>
          </p:nvSpPr>
          <p:spPr>
            <a:xfrm>
              <a:off x="3455" y="2777"/>
              <a:ext cx="192" cy="155"/>
            </a:xfrm>
            <a:prstGeom prst="rect">
              <a:avLst/>
            </a:prstGeom>
            <a:noFill/>
            <a:ln w="19050">
              <a:noFill/>
            </a:ln>
          </p:spPr>
          <p:txBody>
            <a:bodyPr lIns="0" tIns="0" rIns="0" bIns="0" anchor="t">
              <a:spAutoFit/>
            </a:bodyPr>
            <a:p>
              <a:pPr>
                <a:spcBef>
                  <a:spcPct val="20000"/>
                </a:spcBef>
                <a:buClr>
                  <a:schemeClr val="accent2"/>
                </a:buClr>
                <a:buSzPct val="80000"/>
                <a:buFont typeface="Wingdings" panose="05000000000000000000" pitchFamily="2" charset="2"/>
                <a:buNone/>
              </a:pPr>
              <a:r>
                <a:rPr lang="en-US" altLang="zh-CN" sz="1600" i="1" dirty="0">
                  <a:latin typeface="Times New Roman" panose="02020603050405020304" pitchFamily="18" charset="0"/>
                  <a:ea typeface="宋体-方正超大字符集" pitchFamily="65" charset="-122"/>
                </a:rPr>
                <a:t>Y</a:t>
              </a:r>
              <a:r>
                <a:rPr lang="en-US" altLang="zh-CN" sz="1600" baseline="-25000" dirty="0">
                  <a:latin typeface="Times New Roman" panose="02020603050405020304" pitchFamily="18" charset="0"/>
                  <a:ea typeface="宋体-方正超大字符集" pitchFamily="65" charset="-122"/>
                </a:rPr>
                <a:t>2</a:t>
              </a:r>
              <a:endParaRPr lang="en-US" altLang="zh-CN" sz="1600" baseline="-25000" dirty="0">
                <a:latin typeface="Times New Roman" panose="02020603050405020304" pitchFamily="18" charset="0"/>
                <a:ea typeface="宋体-方正超大字符集" pitchFamily="65" charset="-122"/>
              </a:endParaRPr>
            </a:p>
          </p:txBody>
        </p:sp>
        <p:sp>
          <p:nvSpPr>
            <p:cNvPr id="14367" name="Line 27"/>
            <p:cNvSpPr/>
            <p:nvPr/>
          </p:nvSpPr>
          <p:spPr>
            <a:xfrm flipH="1">
              <a:off x="2012" y="2811"/>
              <a:ext cx="147"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nvGrpSpPr>
            <p:cNvPr id="14368" name="Group 45"/>
            <p:cNvGrpSpPr/>
            <p:nvPr/>
          </p:nvGrpSpPr>
          <p:grpSpPr>
            <a:xfrm>
              <a:off x="1872" y="3099"/>
              <a:ext cx="287" cy="384"/>
              <a:chOff x="3742" y="3179"/>
              <a:chExt cx="147" cy="384"/>
            </a:xfrm>
          </p:grpSpPr>
          <p:sp>
            <p:nvSpPr>
              <p:cNvPr id="14369" name="Line 28"/>
              <p:cNvSpPr/>
              <p:nvPr/>
            </p:nvSpPr>
            <p:spPr>
              <a:xfrm flipH="1">
                <a:off x="3742" y="3179"/>
                <a:ext cx="147"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70" name="Line 29"/>
              <p:cNvSpPr/>
              <p:nvPr/>
            </p:nvSpPr>
            <p:spPr>
              <a:xfrm flipH="1">
                <a:off x="3742" y="3323"/>
                <a:ext cx="147"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71" name="Line 30"/>
              <p:cNvSpPr/>
              <p:nvPr/>
            </p:nvSpPr>
            <p:spPr>
              <a:xfrm flipH="1">
                <a:off x="3742" y="3563"/>
                <a:ext cx="147"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14372" name="Text Box 31"/>
            <p:cNvSpPr txBox="1"/>
            <p:nvPr/>
          </p:nvSpPr>
          <p:spPr>
            <a:xfrm>
              <a:off x="2175" y="3403"/>
              <a:ext cx="192"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CI</a:t>
              </a:r>
              <a:endParaRPr lang="en-US" altLang="zh-CN" sz="1600" dirty="0">
                <a:latin typeface="Times New Roman" panose="02020603050405020304" pitchFamily="18" charset="0"/>
                <a:ea typeface="宋体-方正超大字符集" pitchFamily="65" charset="-122"/>
              </a:endParaRPr>
            </a:p>
          </p:txBody>
        </p:sp>
        <p:sp>
          <p:nvSpPr>
            <p:cNvPr id="14373" name="Text Box 32"/>
            <p:cNvSpPr txBox="1"/>
            <p:nvPr/>
          </p:nvSpPr>
          <p:spPr>
            <a:xfrm>
              <a:off x="3023" y="2179"/>
              <a:ext cx="192"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4374" name="Text Box 33"/>
            <p:cNvSpPr txBox="1"/>
            <p:nvPr/>
          </p:nvSpPr>
          <p:spPr>
            <a:xfrm>
              <a:off x="3023" y="3105"/>
              <a:ext cx="192"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3</a:t>
              </a:r>
              <a:endParaRPr lang="en-US" altLang="zh-CN" sz="1600" dirty="0">
                <a:latin typeface="Times New Roman" panose="02020603050405020304" pitchFamily="18" charset="0"/>
                <a:ea typeface="宋体-方正超大字符集" pitchFamily="65" charset="-122"/>
              </a:endParaRPr>
            </a:p>
          </p:txBody>
        </p:sp>
        <p:sp>
          <p:nvSpPr>
            <p:cNvPr id="14375" name="Text Box 34"/>
            <p:cNvSpPr txBox="1"/>
            <p:nvPr/>
          </p:nvSpPr>
          <p:spPr>
            <a:xfrm>
              <a:off x="3455" y="3115"/>
              <a:ext cx="192" cy="155"/>
            </a:xfrm>
            <a:prstGeom prst="rect">
              <a:avLst/>
            </a:prstGeom>
            <a:noFill/>
            <a:ln w="19050">
              <a:noFill/>
            </a:ln>
          </p:spPr>
          <p:txBody>
            <a:bodyPr lIns="0" tIns="0" rIns="0" bIns="0" anchor="t">
              <a:spAutoFit/>
            </a:bodyPr>
            <a:p>
              <a:pPr>
                <a:spcBef>
                  <a:spcPct val="20000"/>
                </a:spcBef>
                <a:buClr>
                  <a:schemeClr val="accent2"/>
                </a:buClr>
                <a:buSzPct val="80000"/>
                <a:buFont typeface="Wingdings" panose="05000000000000000000" pitchFamily="2" charset="2"/>
                <a:buNone/>
              </a:pPr>
              <a:r>
                <a:rPr lang="en-US" altLang="zh-CN" sz="1600" i="1" dirty="0">
                  <a:latin typeface="Times New Roman" panose="02020603050405020304" pitchFamily="18" charset="0"/>
                  <a:ea typeface="宋体-方正超大字符集" pitchFamily="65" charset="-122"/>
                </a:rPr>
                <a:t>Y</a:t>
              </a:r>
              <a:r>
                <a:rPr lang="en-US" altLang="zh-CN" sz="1600" baseline="-25000" dirty="0">
                  <a:latin typeface="Times New Roman" panose="02020603050405020304" pitchFamily="18" charset="0"/>
                  <a:ea typeface="宋体-方正超大字符集" pitchFamily="65" charset="-122"/>
                </a:rPr>
                <a:t>3</a:t>
              </a:r>
              <a:endParaRPr lang="en-US" altLang="zh-CN" sz="1600" baseline="-25000" dirty="0">
                <a:latin typeface="Times New Roman" panose="02020603050405020304" pitchFamily="18" charset="0"/>
                <a:ea typeface="宋体-方正超大字符集" pitchFamily="65" charset="-122"/>
              </a:endParaRPr>
            </a:p>
          </p:txBody>
        </p:sp>
        <p:sp>
          <p:nvSpPr>
            <p:cNvPr id="14376" name="Line 35"/>
            <p:cNvSpPr/>
            <p:nvPr/>
          </p:nvSpPr>
          <p:spPr>
            <a:xfrm flipH="1">
              <a:off x="3215" y="3195"/>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77" name="AutoShape 36"/>
            <p:cNvSpPr/>
            <p:nvPr/>
          </p:nvSpPr>
          <p:spPr>
            <a:xfrm>
              <a:off x="2975" y="2251"/>
              <a:ext cx="96" cy="912"/>
            </a:xfrm>
            <a:prstGeom prst="leftBrace">
              <a:avLst>
                <a:gd name="adj1" fmla="val 79122"/>
                <a:gd name="adj2" fmla="val 50833"/>
              </a:avLst>
            </a:prstGeom>
            <a:noFill/>
            <a:ln w="19050" cap="flat" cmpd="sng">
              <a:solidFill>
                <a:schemeClr val="tx1"/>
              </a:solidFill>
              <a:prstDash val="solid"/>
              <a:round/>
              <a:headEnd type="none" w="med" len="med"/>
              <a:tailEnd type="none" w="med" len="med"/>
            </a:ln>
          </p:spPr>
          <p:txBody>
            <a:bodyPr wrap="none" anchor="ctr"/>
            <a:p>
              <a:endParaRPr lang="zh-CN" altLang="en-US" sz="1800" b="0" dirty="0">
                <a:latin typeface="Arial" panose="020B0604020202020204" pitchFamily="34" charset="0"/>
                <a:ea typeface="宋体" panose="02010600030101010101" pitchFamily="2" charset="-122"/>
              </a:endParaRPr>
            </a:p>
          </p:txBody>
        </p:sp>
        <p:sp>
          <p:nvSpPr>
            <p:cNvPr id="14378" name="Text Box 37"/>
            <p:cNvSpPr txBox="1"/>
            <p:nvPr/>
          </p:nvSpPr>
          <p:spPr>
            <a:xfrm>
              <a:off x="2663" y="2604"/>
              <a:ext cx="312" cy="232"/>
            </a:xfrm>
            <a:prstGeom prst="rect">
              <a:avLst/>
            </a:prstGeom>
            <a:noFill/>
            <a:ln w="19050">
              <a:noFill/>
            </a:ln>
          </p:spPr>
          <p:txBody>
            <a:bodyPr wrap="square" anchor="t">
              <a:spAutoFit/>
            </a:bodyPr>
            <a:p>
              <a:pPr>
                <a:spcBef>
                  <a:spcPct val="50000"/>
                </a:spcBef>
              </a:pPr>
              <a:r>
                <a:rPr lang="en-US" altLang="zh-CN" sz="1800" dirty="0">
                  <a:latin typeface="Times New Roman" panose="02020603050405020304" pitchFamily="18" charset="0"/>
                  <a:ea typeface="宋体-方正超大字符集" pitchFamily="65" charset="-122"/>
                </a:rPr>
                <a:t>  </a:t>
              </a:r>
              <a:r>
                <a:rPr lang="en-US" altLang="zh-CN" sz="1800" i="1" dirty="0">
                  <a:latin typeface="Times New Roman" panose="02020603050405020304" pitchFamily="18" charset="0"/>
                  <a:ea typeface="宋体-方正超大字符集" pitchFamily="65" charset="-122"/>
                </a:rPr>
                <a:t>S</a:t>
              </a:r>
              <a:endParaRPr lang="en-US" altLang="zh-CN" sz="1800" i="1" dirty="0">
                <a:latin typeface="Times New Roman" panose="02020603050405020304" pitchFamily="18" charset="0"/>
                <a:ea typeface="宋体-方正超大字符集" pitchFamily="65" charset="-122"/>
              </a:endParaRPr>
            </a:p>
          </p:txBody>
        </p:sp>
        <p:sp>
          <p:nvSpPr>
            <p:cNvPr id="14379" name="Text Box 38"/>
            <p:cNvSpPr txBox="1"/>
            <p:nvPr/>
          </p:nvSpPr>
          <p:spPr>
            <a:xfrm>
              <a:off x="2999" y="3403"/>
              <a:ext cx="192"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CO</a:t>
              </a:r>
              <a:endParaRPr lang="en-US" altLang="zh-CN" sz="1600" dirty="0">
                <a:latin typeface="Times New Roman" panose="02020603050405020304" pitchFamily="18" charset="0"/>
                <a:ea typeface="宋体-方正超大字符集" pitchFamily="65" charset="-122"/>
              </a:endParaRPr>
            </a:p>
          </p:txBody>
        </p:sp>
        <p:sp>
          <p:nvSpPr>
            <p:cNvPr id="14380" name="Line 39"/>
            <p:cNvSpPr/>
            <p:nvPr/>
          </p:nvSpPr>
          <p:spPr>
            <a:xfrm flipH="1">
              <a:off x="3215" y="3483"/>
              <a:ext cx="24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81" name="Line 40"/>
            <p:cNvSpPr/>
            <p:nvPr/>
          </p:nvSpPr>
          <p:spPr>
            <a:xfrm>
              <a:off x="2012" y="2811"/>
              <a:ext cx="0" cy="144"/>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82" name="Line 41"/>
            <p:cNvSpPr/>
            <p:nvPr/>
          </p:nvSpPr>
          <p:spPr>
            <a:xfrm>
              <a:off x="1879" y="3099"/>
              <a:ext cx="0" cy="591"/>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83" name="Line 42"/>
            <p:cNvSpPr/>
            <p:nvPr/>
          </p:nvSpPr>
          <p:spPr>
            <a:xfrm>
              <a:off x="1824" y="3690"/>
              <a:ext cx="116"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4384" name="Text Box 44"/>
            <p:cNvSpPr txBox="1"/>
            <p:nvPr/>
          </p:nvSpPr>
          <p:spPr>
            <a:xfrm>
              <a:off x="2663" y="3715"/>
              <a:ext cx="116" cy="288"/>
            </a:xfrm>
            <a:prstGeom prst="rect">
              <a:avLst/>
            </a:prstGeom>
            <a:noFill/>
            <a:ln w="19050">
              <a:noFill/>
            </a:ln>
          </p:spPr>
          <p:txBody>
            <a:bodyPr wrap="none" anchor="t">
              <a:spAutoFit/>
            </a:bodyPr>
            <a:p>
              <a:pPr algn="ctr">
                <a:spcBef>
                  <a:spcPct val="50000"/>
                </a:spcBef>
              </a:pPr>
              <a:endParaRPr lang="zh-CN" altLang="en-US" dirty="0">
                <a:latin typeface="Times New Roman" panose="02020603050405020304" pitchFamily="18" charset="0"/>
                <a:ea typeface="宋体-方正超大字符集" pitchFamily="65" charset="-122"/>
              </a:endParaRPr>
            </a:p>
          </p:txBody>
        </p:sp>
      </p:grpSp>
      <p:graphicFrame>
        <p:nvGraphicFramePr>
          <p:cNvPr id="5" name="对象 4"/>
          <p:cNvGraphicFramePr/>
          <p:nvPr/>
        </p:nvGraphicFramePr>
        <p:xfrm>
          <a:off x="548005" y="3355340"/>
          <a:ext cx="3730625" cy="3317240"/>
        </p:xfrm>
        <a:graphic>
          <a:graphicData uri="http://schemas.openxmlformats.org/presentationml/2006/ole">
            <mc:AlternateContent xmlns:mc="http://schemas.openxmlformats.org/markup-compatibility/2006">
              <mc:Choice xmlns:v="urn:schemas-microsoft-com:vml" Requires="v">
                <p:oleObj spid="_x0000_s6" name="" r:id="rId1" imgW="3727450" imgH="3314700" progId="Paint.Picture">
                  <p:embed/>
                </p:oleObj>
              </mc:Choice>
              <mc:Fallback>
                <p:oleObj name="" r:id="rId1" imgW="3727450" imgH="3314700" progId="Paint.Picture">
                  <p:embed/>
                  <p:pic>
                    <p:nvPicPr>
                      <p:cNvPr id="0" name="图片 5"/>
                      <p:cNvPicPr/>
                      <p:nvPr/>
                    </p:nvPicPr>
                    <p:blipFill>
                      <a:blip r:embed="rId2"/>
                      <a:stretch>
                        <a:fillRect/>
                      </a:stretch>
                    </p:blipFill>
                    <p:spPr>
                      <a:xfrm>
                        <a:off x="548005" y="3355340"/>
                        <a:ext cx="3730625" cy="3317240"/>
                      </a:xfrm>
                      <a:prstGeom prst="rect">
                        <a:avLst/>
                      </a:prstGeom>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7.2.1</a:t>
            </a:r>
            <a:r>
              <a:rPr lang="zh-CN" altLang="en-US" sz="3200" b="1" dirty="0">
                <a:solidFill>
                  <a:schemeClr val="accent6">
                    <a:lumMod val="50000"/>
                  </a:schemeClr>
                </a:solidFill>
                <a:latin typeface="黑体" panose="02010609060101010101" pitchFamily="2" charset="-122"/>
                <a:ea typeface="黑体" panose="02010609060101010101" pitchFamily="2" charset="-122"/>
              </a:rPr>
              <a:t>加法器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 name="文本框 2"/>
          <p:cNvSpPr txBox="1"/>
          <p:nvPr/>
        </p:nvSpPr>
        <p:spPr>
          <a:xfrm>
            <a:off x="1197610" y="2308860"/>
            <a:ext cx="4670425" cy="521970"/>
          </a:xfrm>
          <a:prstGeom prst="rect">
            <a:avLst/>
          </a:prstGeom>
          <a:noFill/>
        </p:spPr>
        <p:txBody>
          <a:bodyPr wrap="square" rtlCol="0">
            <a:spAutoFit/>
          </a:bodyPr>
          <a:p>
            <a:r>
              <a:rPr lang="en-US" altLang="zh-CN" sz="2800" i="1">
                <a:latin typeface="Times New Roman" panose="02020603050405020304" pitchFamily="18" charset="0"/>
                <a:cs typeface="Times New Roman" panose="02020603050405020304" pitchFamily="18" charset="0"/>
              </a:rPr>
              <a:t>Y</a:t>
            </a:r>
            <a:r>
              <a:rPr lang="en-US" altLang="zh-CN" sz="2800" baseline="-25000">
                <a:solidFill>
                  <a:schemeClr val="tx1"/>
                </a:solidFill>
                <a:uFillTx/>
                <a:latin typeface="Times New Roman" panose="02020603050405020304" pitchFamily="18" charset="0"/>
                <a:cs typeface="Times New Roman" panose="02020603050405020304" pitchFamily="18" charset="0"/>
              </a:rPr>
              <a:t>3</a:t>
            </a:r>
            <a:r>
              <a:rPr lang="en-US" altLang="zh-CN" sz="2800" i="1">
                <a:latin typeface="Times New Roman" panose="02020603050405020304" pitchFamily="18" charset="0"/>
                <a:cs typeface="Times New Roman" panose="02020603050405020304" pitchFamily="18" charset="0"/>
              </a:rPr>
              <a:t>Y</a:t>
            </a:r>
            <a:r>
              <a:rPr lang="en-US" altLang="zh-CN" sz="2800" baseline="-25000">
                <a:solidFill>
                  <a:schemeClr val="tx1"/>
                </a:solidFill>
                <a:uFillTx/>
                <a:latin typeface="Times New Roman" panose="02020603050405020304" pitchFamily="18" charset="0"/>
                <a:cs typeface="Times New Roman" panose="02020603050405020304" pitchFamily="18" charset="0"/>
              </a:rPr>
              <a:t>2</a:t>
            </a:r>
            <a:r>
              <a:rPr lang="en-US" altLang="zh-CN" sz="2800" i="1">
                <a:latin typeface="Times New Roman" panose="02020603050405020304" pitchFamily="18" charset="0"/>
                <a:cs typeface="Times New Roman" panose="02020603050405020304" pitchFamily="18" charset="0"/>
              </a:rPr>
              <a:t>Y</a:t>
            </a:r>
            <a:r>
              <a:rPr lang="en-US" altLang="zh-CN" sz="2800" baseline="-25000">
                <a:solidFill>
                  <a:schemeClr val="tx1"/>
                </a:solidFill>
                <a:uFillTx/>
                <a:latin typeface="Times New Roman" panose="02020603050405020304" pitchFamily="18" charset="0"/>
                <a:cs typeface="Times New Roman" panose="02020603050405020304" pitchFamily="18" charset="0"/>
              </a:rPr>
              <a:t>1</a:t>
            </a:r>
            <a:r>
              <a:rPr lang="en-US" altLang="zh-CN" sz="2800" i="1">
                <a:latin typeface="Times New Roman" panose="02020603050405020304" pitchFamily="18" charset="0"/>
                <a:cs typeface="Times New Roman" panose="02020603050405020304" pitchFamily="18" charset="0"/>
              </a:rPr>
              <a:t>Y</a:t>
            </a:r>
            <a:r>
              <a:rPr lang="en-US" altLang="zh-CN" sz="2800" baseline="-25000">
                <a:solidFill>
                  <a:schemeClr val="tx1"/>
                </a:solidFill>
                <a:uFillTx/>
                <a:latin typeface="Times New Roman" panose="02020603050405020304" pitchFamily="18" charset="0"/>
                <a:cs typeface="Times New Roman" panose="02020603050405020304" pitchFamily="18" charset="0"/>
              </a:rPr>
              <a:t>0</a:t>
            </a:r>
            <a:r>
              <a:rPr lang="en-US" altLang="zh-CN" sz="2800">
                <a:latin typeface="Times New Roman" panose="02020603050405020304" pitchFamily="18" charset="0"/>
                <a:cs typeface="Times New Roman" panose="02020603050405020304" pitchFamily="18" charset="0"/>
              </a:rPr>
              <a:t>=</a:t>
            </a:r>
            <a:r>
              <a:rPr lang="en-US" altLang="zh-CN" sz="2800" i="1">
                <a:latin typeface="Times New Roman" panose="02020603050405020304" pitchFamily="18" charset="0"/>
                <a:cs typeface="Times New Roman" panose="02020603050405020304" pitchFamily="18" charset="0"/>
              </a:rPr>
              <a:t>A</a:t>
            </a:r>
            <a:r>
              <a:rPr lang="en-US" altLang="zh-CN" sz="2800" baseline="-25000">
                <a:solidFill>
                  <a:schemeClr val="tx1"/>
                </a:solidFill>
                <a:uFillTx/>
                <a:latin typeface="Times New Roman" panose="02020603050405020304" pitchFamily="18" charset="0"/>
                <a:cs typeface="Times New Roman" panose="02020603050405020304" pitchFamily="18" charset="0"/>
              </a:rPr>
              <a:t>3</a:t>
            </a:r>
            <a:r>
              <a:rPr lang="en-US" altLang="zh-CN" sz="2800" i="1">
                <a:latin typeface="Times New Roman" panose="02020603050405020304" pitchFamily="18" charset="0"/>
                <a:cs typeface="Times New Roman" panose="02020603050405020304" pitchFamily="18" charset="0"/>
                <a:sym typeface="+mn-ea"/>
              </a:rPr>
              <a:t>A</a:t>
            </a:r>
            <a:r>
              <a:rPr lang="en-US" altLang="zh-CN" sz="2800" baseline="-25000">
                <a:uFillTx/>
                <a:latin typeface="Times New Roman" panose="02020603050405020304" pitchFamily="18" charset="0"/>
                <a:cs typeface="Times New Roman" panose="02020603050405020304" pitchFamily="18" charset="0"/>
                <a:sym typeface="+mn-ea"/>
              </a:rPr>
              <a:t>2</a:t>
            </a:r>
            <a:r>
              <a:rPr lang="en-US" altLang="zh-CN" sz="2800" i="1">
                <a:latin typeface="Times New Roman" panose="02020603050405020304" pitchFamily="18" charset="0"/>
                <a:cs typeface="Times New Roman" panose="02020603050405020304" pitchFamily="18" charset="0"/>
                <a:sym typeface="+mn-ea"/>
              </a:rPr>
              <a:t>A</a:t>
            </a:r>
            <a:r>
              <a:rPr lang="en-US" altLang="zh-CN" sz="2800" baseline="-25000">
                <a:uFillTx/>
                <a:latin typeface="Times New Roman" panose="02020603050405020304" pitchFamily="18" charset="0"/>
                <a:cs typeface="Times New Roman" panose="02020603050405020304" pitchFamily="18" charset="0"/>
                <a:sym typeface="+mn-ea"/>
              </a:rPr>
              <a:t>1</a:t>
            </a:r>
            <a:r>
              <a:rPr lang="en-US" altLang="zh-CN" sz="2800" i="1">
                <a:latin typeface="Times New Roman" panose="02020603050405020304" pitchFamily="18" charset="0"/>
                <a:cs typeface="Times New Roman" panose="02020603050405020304" pitchFamily="18" charset="0"/>
                <a:sym typeface="+mn-ea"/>
              </a:rPr>
              <a:t>A</a:t>
            </a:r>
            <a:r>
              <a:rPr lang="en-US" altLang="zh-CN" sz="2800" baseline="-25000">
                <a:uFillTx/>
                <a:latin typeface="Times New Roman" panose="02020603050405020304" pitchFamily="18" charset="0"/>
                <a:cs typeface="Times New Roman" panose="02020603050405020304" pitchFamily="18" charset="0"/>
                <a:sym typeface="+mn-ea"/>
              </a:rPr>
              <a:t>0</a:t>
            </a:r>
            <a:r>
              <a:rPr lang="en-US" altLang="zh-CN" sz="2800">
                <a:latin typeface="Times New Roman" panose="02020603050405020304" pitchFamily="18" charset="0"/>
                <a:cs typeface="Times New Roman" panose="02020603050405020304" pitchFamily="18" charset="0"/>
              </a:rPr>
              <a:t>+0011</a:t>
            </a:r>
            <a:endParaRPr lang="en-US" altLang="zh-CN" sz="2800">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wipe(up)">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46119"/>
                                        </p:tgtEl>
                                        <p:attrNameLst>
                                          <p:attrName>style.visibility</p:attrName>
                                        </p:attrNameLst>
                                      </p:cBhvr>
                                      <p:to>
                                        <p:strVal val="visible"/>
                                      </p:to>
                                    </p:set>
                                    <p:animEffect transition="in" filter="checkerboard(across)">
                                      <p:cBhvr>
                                        <p:cTn id="21" dur="500"/>
                                        <p:tgtEl>
                                          <p:spTgt spid="34611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46117"/>
                                        </p:tgtEl>
                                        <p:attrNameLst>
                                          <p:attrName>style.visibility</p:attrName>
                                        </p:attrNameLst>
                                      </p:cBhvr>
                                      <p:to>
                                        <p:strVal val="visible"/>
                                      </p:to>
                                    </p:set>
                                    <p:animEffect transition="in" filter="checkerboard(across)">
                                      <p:cBhvr>
                                        <p:cTn id="24" dur="500"/>
                                        <p:tgtEl>
                                          <p:spTgt spid="34611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46118"/>
                                        </p:tgtEl>
                                        <p:attrNameLst>
                                          <p:attrName>style.visibility</p:attrName>
                                        </p:attrNameLst>
                                      </p:cBhvr>
                                      <p:to>
                                        <p:strVal val="visible"/>
                                      </p:to>
                                    </p:set>
                                    <p:animEffect transition="in" filter="checkerboard(across)">
                                      <p:cBhvr>
                                        <p:cTn id="27" dur="500"/>
                                        <p:tgtEl>
                                          <p:spTgt spid="346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346117" grpId="0"/>
      <p:bldP spid="346118" grpId="0"/>
      <p:bldP spid="34611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7.2.2 </a:t>
            </a:r>
            <a:r>
              <a:rPr lang="zh-CN" altLang="en-US" sz="3200" b="1" dirty="0">
                <a:solidFill>
                  <a:schemeClr val="accent6">
                    <a:lumMod val="50000"/>
                  </a:schemeClr>
                </a:solidFill>
                <a:latin typeface="黑体" panose="02010609060101010101" pitchFamily="2" charset="-122"/>
                <a:ea typeface="黑体" panose="02010609060101010101" pitchFamily="2" charset="-122"/>
              </a:rPr>
              <a:t>比较</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pic>
        <p:nvPicPr>
          <p:cNvPr id="2" name="图片 1"/>
          <p:cNvPicPr>
            <a:picLocks noChangeAspect="1"/>
          </p:cNvPicPr>
          <p:nvPr/>
        </p:nvPicPr>
        <p:blipFill>
          <a:blip r:embed="rId1"/>
          <a:stretch>
            <a:fillRect/>
          </a:stretch>
        </p:blipFill>
        <p:spPr>
          <a:xfrm>
            <a:off x="750570" y="3139440"/>
            <a:ext cx="7750175" cy="2870200"/>
          </a:xfrm>
          <a:prstGeom prst="rect">
            <a:avLst/>
          </a:prstGeom>
        </p:spPr>
      </p:pic>
      <p:sp>
        <p:nvSpPr>
          <p:cNvPr id="330754" name="Text Box 2"/>
          <p:cNvSpPr txBox="1"/>
          <p:nvPr/>
        </p:nvSpPr>
        <p:spPr>
          <a:xfrm>
            <a:off x="412750" y="1554480"/>
            <a:ext cx="2209165" cy="521970"/>
          </a:xfrm>
          <a:prstGeom prst="rect">
            <a:avLst/>
          </a:prstGeom>
          <a:solidFill>
            <a:schemeClr val="bg1"/>
          </a:solidFill>
          <a:ln w="9525">
            <a:noFill/>
          </a:ln>
        </p:spPr>
        <p:txBody>
          <a:bodyPr wrap="square" anchor="t">
            <a:spAutoFit/>
          </a:bodyPr>
          <a:p>
            <a:pPr>
              <a:spcBef>
                <a:spcPct val="50000"/>
              </a:spcBef>
            </a:pPr>
            <a:r>
              <a:rPr lang="zh-CN" altLang="en-US" sz="2800" b="1" dirty="0">
                <a:solidFill>
                  <a:srgbClr val="FF3300"/>
                </a:solidFill>
                <a:latin typeface="黑体" panose="02010609060101010101" pitchFamily="2" charset="-122"/>
                <a:ea typeface="黑体" panose="02010609060101010101" pitchFamily="2" charset="-122"/>
              </a:rPr>
              <a:t>数值比较器</a:t>
            </a:r>
            <a:r>
              <a:rPr lang="zh-CN" altLang="en-US" b="1" dirty="0">
                <a:solidFill>
                  <a:srgbClr val="FF3300"/>
                </a:solidFill>
                <a:latin typeface="黑体" panose="02010609060101010101" pitchFamily="2" charset="-122"/>
                <a:ea typeface="黑体" panose="02010609060101010101" pitchFamily="2" charset="-122"/>
              </a:rPr>
              <a:t>   </a:t>
            </a:r>
            <a:endParaRPr lang="zh-CN" altLang="en-US" b="1" dirty="0">
              <a:solidFill>
                <a:srgbClr val="FF3300"/>
              </a:solidFill>
              <a:latin typeface="黑体" panose="02010609060101010101" pitchFamily="2" charset="-122"/>
              <a:ea typeface="黑体" panose="02010609060101010101" pitchFamily="2" charset="-122"/>
            </a:endParaRPr>
          </a:p>
        </p:txBody>
      </p:sp>
      <p:sp>
        <p:nvSpPr>
          <p:cNvPr id="330755" name="AutoShape 3"/>
          <p:cNvSpPr/>
          <p:nvPr/>
        </p:nvSpPr>
        <p:spPr>
          <a:xfrm>
            <a:off x="3106420" y="1410335"/>
            <a:ext cx="5229225" cy="1076959"/>
          </a:xfrm>
          <a:prstGeom prst="wedgeRectCallout">
            <a:avLst>
              <a:gd name="adj1" fmla="val -59782"/>
              <a:gd name="adj2" fmla="val -16417"/>
            </a:avLst>
          </a:prstGeom>
          <a:solidFill>
            <a:schemeClr val="bg1"/>
          </a:solidFill>
          <a:ln w="12700" cmpd="sng">
            <a:solidFill>
              <a:schemeClr val="accent1">
                <a:shade val="50000"/>
              </a:schemeClr>
            </a:solidFill>
            <a:prstDash val="dash"/>
          </a:ln>
        </p:spPr>
        <p:txBody>
          <a:bodyPr wrap="square" lIns="0" tIns="0" rIns="0" bIns="0" anchor="t">
            <a:spAutoFit/>
          </a:bodyPr>
          <a:p>
            <a:pPr>
              <a:lnSpc>
                <a:spcPct val="125000"/>
              </a:lnSpc>
            </a:pPr>
            <a:r>
              <a:rPr lang="zh-CN" altLang="en-US" sz="2800" b="1" dirty="0">
                <a:latin typeface="Times New Roman" panose="02020603050405020304" pitchFamily="18" charset="0"/>
                <a:ea typeface="黑体" panose="02010609060101010101" pitchFamily="2" charset="-122"/>
                <a:cs typeface="Times New Roman" panose="02020603050405020304" pitchFamily="18" charset="0"/>
              </a:rPr>
              <a:t>　　</a:t>
            </a:r>
            <a:r>
              <a:rPr lang="zh-CN" altLang="en-US" sz="2800" b="1" dirty="0">
                <a:solidFill>
                  <a:srgbClr val="0000FF"/>
                </a:solidFill>
                <a:latin typeface="黑体" panose="02010609060101010101" pitchFamily="2" charset="-122"/>
                <a:ea typeface="黑体" panose="02010609060101010101" pitchFamily="2" charset="-122"/>
                <a:sym typeface="+mn-ea"/>
              </a:rPr>
              <a:t>用来比较两个二进制数的数值大小</a:t>
            </a:r>
            <a:r>
              <a:rPr lang="zh-CN" altLang="en-US" sz="2800" b="1" dirty="0">
                <a:solidFill>
                  <a:srgbClr val="0033CC"/>
                </a:solidFill>
                <a:latin typeface="黑体" panose="02010609060101010101" pitchFamily="2" charset="-122"/>
                <a:ea typeface="黑体" panose="02010609060101010101" pitchFamily="2" charset="-122"/>
                <a:cs typeface="Times New Roman" panose="02020603050405020304" pitchFamily="18" charset="0"/>
              </a:rPr>
              <a:t>。</a:t>
            </a:r>
            <a:endParaRPr lang="zh-CN" altLang="en-US" sz="2800" b="1" dirty="0">
              <a:solidFill>
                <a:srgbClr val="0033CC"/>
              </a:solidFill>
              <a:latin typeface="黑体" panose="02010609060101010101" pitchFamily="2" charset="-122"/>
              <a:ea typeface="黑体" panose="02010609060101010101" pitchFamily="2" charset="-122"/>
              <a:cs typeface="Times New Roman" panose="02020603050405020304" pitchFamily="18"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wipe(left)">
                                      <p:cBhvr>
                                        <p:cTn id="7" dur="500"/>
                                        <p:tgtEl>
                                          <p:spTgt spid="330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0755"/>
                                        </p:tgtEl>
                                        <p:attrNameLst>
                                          <p:attrName>style.visibility</p:attrName>
                                        </p:attrNameLst>
                                      </p:cBhvr>
                                      <p:to>
                                        <p:strVal val="visible"/>
                                      </p:to>
                                    </p:set>
                                    <p:animEffect transition="in" filter="wipe(left)">
                                      <p:cBhvr>
                                        <p:cTn id="12" dur="500"/>
                                        <p:tgtEl>
                                          <p:spTgt spid="3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ldLvl="0" animBg="1"/>
      <p:bldP spid="33075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5578" name="Rectangle 10"/>
          <p:cNvSpPr/>
          <p:nvPr/>
        </p:nvSpPr>
        <p:spPr>
          <a:xfrm>
            <a:off x="757238" y="1267619"/>
            <a:ext cx="2502535" cy="430530"/>
          </a:xfrm>
          <a:prstGeom prst="rect">
            <a:avLst/>
          </a:prstGeom>
          <a:noFill/>
          <a:ln w="9525">
            <a:noFill/>
          </a:ln>
        </p:spPr>
        <p:txBody>
          <a:bodyPr wrap="none" lIns="0" tIns="0" rIns="0" bIns="0" anchor="ctr">
            <a:spAutoFit/>
          </a:bodyPr>
          <a:p>
            <a:pPr defTabSz="0">
              <a:tabLst>
                <a:tab pos="533400" algn="l"/>
              </a:tabLst>
            </a:pPr>
            <a:r>
              <a:rPr lang="zh-CN" altLang="en-US" sz="2800" b="1" dirty="0">
                <a:solidFill>
                  <a:srgbClr val="3333CC"/>
                </a:solidFill>
                <a:latin typeface="Times New Roman" panose="02020603050405020304" pitchFamily="18" charset="0"/>
                <a:ea typeface="黑体" panose="02010609060101010101" pitchFamily="2" charset="-122"/>
              </a:rPr>
              <a:t>一位数值比较器</a:t>
            </a:r>
            <a:endParaRPr lang="zh-CN" altLang="en-US" sz="2800" b="1" dirty="0">
              <a:solidFill>
                <a:srgbClr val="3333CC"/>
              </a:solidFill>
              <a:latin typeface="Times New Roman" panose="02020603050405020304" pitchFamily="18" charset="0"/>
              <a:ea typeface="黑体" panose="02010609060101010101" pitchFamily="2" charset="-122"/>
            </a:endParaRPr>
          </a:p>
        </p:txBody>
      </p:sp>
      <p:graphicFrame>
        <p:nvGraphicFramePr>
          <p:cNvPr id="365758" name="Group 190"/>
          <p:cNvGraphicFramePr>
            <a:graphicFrameLocks noGrp="1"/>
          </p:cNvGraphicFramePr>
          <p:nvPr>
            <p:custDataLst>
              <p:tags r:id="rId1"/>
            </p:custDataLst>
          </p:nvPr>
        </p:nvGraphicFramePr>
        <p:xfrm>
          <a:off x="714375" y="2499678"/>
          <a:ext cx="4100516" cy="2786064"/>
        </p:xfrm>
        <a:graphic>
          <a:graphicData uri="http://schemas.openxmlformats.org/drawingml/2006/table">
            <a:tbl>
              <a:tblPr/>
              <a:tblGrid>
                <a:gridCol w="814368"/>
                <a:gridCol w="928694"/>
                <a:gridCol w="785818"/>
                <a:gridCol w="785818"/>
                <a:gridCol w="785818"/>
              </a:tblGrid>
              <a:tr h="465138">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输入</a:t>
                      </a:r>
                      <a:endParaRPr kumimoji="0" lang="en-US" altLang="zh-CN" sz="24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输出</a:t>
                      </a:r>
                      <a:endParaRPr kumimoji="0" lang="zh-CN" altLang="en-US"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cPr/>
                </a:tc>
                <a:tc hMerge="1">
                  <a:tcPr/>
                </a:tc>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A</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B</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Y</a:t>
                      </a:r>
                      <a:r>
                        <a:rPr kumimoji="0" lang="en-US" altLang="zh-CN"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A</a:t>
                      </a:r>
                      <a:r>
                        <a:rPr kumimoji="0" lang="zh-CN" altLang="en-US"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a:t>
                      </a:r>
                      <a:r>
                        <a:rPr kumimoji="0" lang="en-US" altLang="zh-CN"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B</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Y</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A=B</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Y</a:t>
                      </a:r>
                      <a:r>
                        <a:rPr kumimoji="0" lang="en-US" altLang="zh-CN"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A</a:t>
                      </a:r>
                      <a:r>
                        <a:rPr kumimoji="0" lang="zh-CN" altLang="en-US"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a:t>
                      </a:r>
                      <a:r>
                        <a:rPr kumimoji="0" lang="en-US" altLang="zh-CN"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B</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r h="4651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404" name="Rectangle 192"/>
          <p:cNvSpPr/>
          <p:nvPr/>
        </p:nvSpPr>
        <p:spPr>
          <a:xfrm>
            <a:off x="4508500" y="275653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65759" name="Object 191"/>
          <p:cNvGraphicFramePr/>
          <p:nvPr/>
        </p:nvGraphicFramePr>
        <p:xfrm>
          <a:off x="5100955" y="2926715"/>
          <a:ext cx="3794125" cy="1873885"/>
        </p:xfrm>
        <a:graphic>
          <a:graphicData uri="http://schemas.openxmlformats.org/presentationml/2006/ole">
            <mc:AlternateContent xmlns:mc="http://schemas.openxmlformats.org/markup-compatibility/2006">
              <mc:Choice xmlns:v="urn:schemas-microsoft-com:vml" Requires="v">
                <p:oleObj spid="_x0000_s3080" name="" r:id="rId2" imgW="1739900" imgH="800100" progId="Equation.DSMT4">
                  <p:embed/>
                </p:oleObj>
              </mc:Choice>
              <mc:Fallback>
                <p:oleObj name="" r:id="rId2" imgW="1739900" imgH="800100" progId="Equation.DSMT4">
                  <p:embed/>
                  <p:pic>
                    <p:nvPicPr>
                      <p:cNvPr id="0" name="图片 3079"/>
                      <p:cNvPicPr/>
                      <p:nvPr/>
                    </p:nvPicPr>
                    <p:blipFill>
                      <a:blip r:embed="rId3"/>
                      <a:stretch>
                        <a:fillRect/>
                      </a:stretch>
                    </p:blipFill>
                    <p:spPr>
                      <a:xfrm>
                        <a:off x="5100955" y="2926715"/>
                        <a:ext cx="3794125" cy="1873885"/>
                      </a:xfrm>
                      <a:prstGeom prst="rect">
                        <a:avLst/>
                      </a:prstGeom>
                      <a:noFill/>
                      <a:ln w="38100">
                        <a:noFill/>
                        <a:miter/>
                      </a:ln>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7.2.2 </a:t>
            </a:r>
            <a:r>
              <a:rPr lang="zh-CN" altLang="en-US" sz="3200" b="1" dirty="0">
                <a:solidFill>
                  <a:schemeClr val="accent6">
                    <a:lumMod val="50000"/>
                  </a:schemeClr>
                </a:solidFill>
                <a:latin typeface="黑体" panose="02010609060101010101" pitchFamily="2" charset="-122"/>
                <a:ea typeface="黑体" panose="02010609060101010101" pitchFamily="2" charset="-122"/>
              </a:rPr>
              <a:t>比较</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5578"/>
                                        </p:tgtEl>
                                        <p:attrNameLst>
                                          <p:attrName>style.visibility</p:attrName>
                                        </p:attrNameLst>
                                      </p:cBhvr>
                                      <p:to>
                                        <p:strVal val="visible"/>
                                      </p:to>
                                    </p:set>
                                    <p:anim calcmode="lin" valueType="num">
                                      <p:cBhvr additive="base">
                                        <p:cTn id="7" dur="500" fill="hold"/>
                                        <p:tgtEl>
                                          <p:spTgt spid="365578"/>
                                        </p:tgtEl>
                                        <p:attrNameLst>
                                          <p:attrName>ppt_x</p:attrName>
                                        </p:attrNameLst>
                                      </p:cBhvr>
                                      <p:tavLst>
                                        <p:tav tm="0">
                                          <p:val>
                                            <p:strVal val="#ppt_x"/>
                                          </p:val>
                                        </p:tav>
                                        <p:tav tm="100000">
                                          <p:val>
                                            <p:strVal val="#ppt_x"/>
                                          </p:val>
                                        </p:tav>
                                      </p:tavLst>
                                    </p:anim>
                                    <p:anim calcmode="lin" valueType="num">
                                      <p:cBhvr additive="base">
                                        <p:cTn id="8" dur="500" fill="hold"/>
                                        <p:tgtEl>
                                          <p:spTgt spid="365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65758"/>
                                        </p:tgtEl>
                                        <p:attrNameLst>
                                          <p:attrName>style.visibility</p:attrName>
                                        </p:attrNameLst>
                                      </p:cBhvr>
                                      <p:to>
                                        <p:strVal val="visible"/>
                                      </p:to>
                                    </p:set>
                                    <p:animEffect transition="in" filter="blinds(horizontal)">
                                      <p:cBhvr>
                                        <p:cTn id="13" dur="500"/>
                                        <p:tgtEl>
                                          <p:spTgt spid="36575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65759"/>
                                        </p:tgtEl>
                                        <p:attrNameLst>
                                          <p:attrName>style.visibility</p:attrName>
                                        </p:attrNameLst>
                                      </p:cBhvr>
                                      <p:to>
                                        <p:strVal val="visible"/>
                                      </p:to>
                                    </p:set>
                                    <p:animEffect transition="in" filter="box(in)">
                                      <p:cBhvr>
                                        <p:cTn id="18" dur="500"/>
                                        <p:tgtEl>
                                          <p:spTgt spid="365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5578" name="Rectangle 10"/>
          <p:cNvSpPr/>
          <p:nvPr/>
        </p:nvSpPr>
        <p:spPr>
          <a:xfrm>
            <a:off x="685483" y="1195864"/>
            <a:ext cx="2502535" cy="430530"/>
          </a:xfrm>
          <a:prstGeom prst="rect">
            <a:avLst/>
          </a:prstGeom>
          <a:noFill/>
          <a:ln w="9525">
            <a:noFill/>
          </a:ln>
        </p:spPr>
        <p:txBody>
          <a:bodyPr wrap="none" lIns="0" tIns="0" rIns="0" bIns="0" anchor="ctr">
            <a:spAutoFit/>
          </a:bodyPr>
          <a:p>
            <a:pPr defTabSz="0">
              <a:tabLst>
                <a:tab pos="533400" algn="l"/>
              </a:tabLst>
            </a:pPr>
            <a:r>
              <a:rPr lang="zh-CN" altLang="en-US" sz="2800" b="1" dirty="0">
                <a:solidFill>
                  <a:srgbClr val="3333CC"/>
                </a:solidFill>
                <a:latin typeface="Times New Roman" panose="02020603050405020304" pitchFamily="18" charset="0"/>
                <a:ea typeface="黑体" panose="02010609060101010101" pitchFamily="2" charset="-122"/>
              </a:rPr>
              <a:t>一位数值比较器</a:t>
            </a:r>
            <a:endParaRPr lang="zh-CN" altLang="en-US" sz="2800" b="1" dirty="0">
              <a:solidFill>
                <a:srgbClr val="3333CC"/>
              </a:solidFill>
              <a:latin typeface="Times New Roman" panose="02020603050405020304" pitchFamily="18" charset="0"/>
              <a:ea typeface="黑体" panose="02010609060101010101" pitchFamily="2" charset="-122"/>
            </a:endParaRPr>
          </a:p>
        </p:txBody>
      </p:sp>
      <p:sp>
        <p:nvSpPr>
          <p:cNvPr id="15404" name="Rectangle 192"/>
          <p:cNvSpPr/>
          <p:nvPr/>
        </p:nvSpPr>
        <p:spPr>
          <a:xfrm>
            <a:off x="4508500" y="261302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2" name="对象 1"/>
          <p:cNvGraphicFramePr/>
          <p:nvPr/>
        </p:nvGraphicFramePr>
        <p:xfrm>
          <a:off x="189230" y="1978660"/>
          <a:ext cx="5460365" cy="2894965"/>
        </p:xfrm>
        <a:graphic>
          <a:graphicData uri="http://schemas.openxmlformats.org/presentationml/2006/ole">
            <mc:AlternateContent xmlns:mc="http://schemas.openxmlformats.org/markup-compatibility/2006">
              <mc:Choice xmlns:v="urn:schemas-microsoft-com:vml" Requires="v">
                <p:oleObj spid="_x0000_s3" name="" r:id="rId1" imgW="4337050" imgH="2184400" progId="Paint.Picture">
                  <p:embed/>
                </p:oleObj>
              </mc:Choice>
              <mc:Fallback>
                <p:oleObj name="" r:id="rId1" imgW="4337050" imgH="2184400" progId="Paint.Picture">
                  <p:embed/>
                  <p:pic>
                    <p:nvPicPr>
                      <p:cNvPr id="0" name="图片 2"/>
                      <p:cNvPicPr/>
                      <p:nvPr/>
                    </p:nvPicPr>
                    <p:blipFill>
                      <a:blip r:embed="rId2"/>
                      <a:stretch>
                        <a:fillRect/>
                      </a:stretch>
                    </p:blipFill>
                    <p:spPr>
                      <a:xfrm>
                        <a:off x="189230" y="1978660"/>
                        <a:ext cx="5460365" cy="2894965"/>
                      </a:xfrm>
                      <a:prstGeom prst="rect">
                        <a:avLst/>
                      </a:prstGeom>
                    </p:spPr>
                  </p:pic>
                </p:oleObj>
              </mc:Fallback>
            </mc:AlternateContent>
          </a:graphicData>
        </a:graphic>
      </p:graphicFrame>
      <p:graphicFrame>
        <p:nvGraphicFramePr>
          <p:cNvPr id="4" name="对象 3"/>
          <p:cNvGraphicFramePr/>
          <p:nvPr/>
        </p:nvGraphicFramePr>
        <p:xfrm>
          <a:off x="6176010" y="2296795"/>
          <a:ext cx="2218055" cy="1690370"/>
        </p:xfrm>
        <a:graphic>
          <a:graphicData uri="http://schemas.openxmlformats.org/presentationml/2006/ole">
            <mc:AlternateContent xmlns:mc="http://schemas.openxmlformats.org/markup-compatibility/2006">
              <mc:Choice xmlns:v="urn:schemas-microsoft-com:vml" Requires="v">
                <p:oleObj spid="_x0000_s5" name="" r:id="rId3" imgW="2216150" imgH="1689100" progId="Paint.Picture">
                  <p:embed/>
                </p:oleObj>
              </mc:Choice>
              <mc:Fallback>
                <p:oleObj name="" r:id="rId3" imgW="2216150" imgH="1689100" progId="Paint.Picture">
                  <p:embed/>
                  <p:pic>
                    <p:nvPicPr>
                      <p:cNvPr id="0" name="图片 4"/>
                      <p:cNvPicPr/>
                      <p:nvPr/>
                    </p:nvPicPr>
                    <p:blipFill>
                      <a:blip r:embed="rId4"/>
                      <a:stretch>
                        <a:fillRect/>
                      </a:stretch>
                    </p:blipFill>
                    <p:spPr>
                      <a:xfrm>
                        <a:off x="6176010" y="2296795"/>
                        <a:ext cx="2218055" cy="1690370"/>
                      </a:xfrm>
                      <a:prstGeom prst="rect">
                        <a:avLst/>
                      </a:prstGeom>
                    </p:spPr>
                  </p:pic>
                </p:oleObj>
              </mc:Fallback>
            </mc:AlternateContent>
          </a:graphicData>
        </a:graphic>
      </p:graphicFrame>
      <p:sp>
        <p:nvSpPr>
          <p:cNvPr id="6" name="文本框 5"/>
          <p:cNvSpPr txBox="1"/>
          <p:nvPr/>
        </p:nvSpPr>
        <p:spPr>
          <a:xfrm>
            <a:off x="706755" y="5039995"/>
            <a:ext cx="3840480" cy="460375"/>
          </a:xfrm>
          <a:prstGeom prst="rect">
            <a:avLst/>
          </a:prstGeom>
          <a:noFill/>
        </p:spPr>
        <p:txBody>
          <a:bodyPr wrap="none" rtlCol="0" anchor="t">
            <a:spAutoFit/>
          </a:bodyPr>
          <a:p>
            <a:r>
              <a:rPr lang="zh-CN" altLang="en-US" sz="2400" dirty="0">
                <a:gradFill>
                  <a:gsLst>
                    <a:gs pos="0">
                      <a:srgbClr val="012D86"/>
                    </a:gs>
                    <a:gs pos="100000">
                      <a:srgbClr val="0E2557"/>
                    </a:gs>
                  </a:gsLst>
                  <a:lin scaled="0"/>
                </a:gradFill>
                <a:latin typeface="Times New Roman" panose="02020603050405020304" pitchFamily="18" charset="0"/>
                <a:ea typeface="黑体" panose="02010609060101010101" pitchFamily="2" charset="-122"/>
                <a:sym typeface="+mn-ea"/>
              </a:rPr>
              <a:t>一位数值比较器的逻辑电路</a:t>
            </a:r>
            <a:endParaRPr lang="zh-CN" altLang="en-US" sz="2400" dirty="0">
              <a:gradFill>
                <a:gsLst>
                  <a:gs pos="0">
                    <a:srgbClr val="012D86"/>
                  </a:gs>
                  <a:gs pos="100000">
                    <a:srgbClr val="0E2557"/>
                  </a:gs>
                </a:gsLst>
                <a:lin scaled="0"/>
              </a:gradFill>
              <a:latin typeface="Times New Roman" panose="02020603050405020304" pitchFamily="18" charset="0"/>
              <a:ea typeface="黑体" panose="02010609060101010101" pitchFamily="2" charset="-122"/>
              <a:sym typeface="+mn-ea"/>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7.2.2 </a:t>
            </a:r>
            <a:r>
              <a:rPr lang="zh-CN" altLang="en-US" sz="3200" b="1" dirty="0">
                <a:solidFill>
                  <a:schemeClr val="accent6">
                    <a:lumMod val="50000"/>
                  </a:schemeClr>
                </a:solidFill>
                <a:latin typeface="黑体" panose="02010609060101010101" pitchFamily="2" charset="-122"/>
                <a:ea typeface="黑体" panose="02010609060101010101" pitchFamily="2" charset="-122"/>
              </a:rPr>
              <a:t>比较</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5"/>
          <p:cNvSpPr/>
          <p:nvPr/>
        </p:nvSpPr>
        <p:spPr>
          <a:xfrm>
            <a:off x="4508500" y="-13843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16386" name="Object 4"/>
          <p:cNvGraphicFramePr/>
          <p:nvPr/>
        </p:nvGraphicFramePr>
        <p:xfrm>
          <a:off x="2204403" y="3013075"/>
          <a:ext cx="5040312" cy="3673475"/>
        </p:xfrm>
        <a:graphic>
          <a:graphicData uri="http://schemas.openxmlformats.org/presentationml/2006/ole">
            <mc:AlternateContent xmlns:mc="http://schemas.openxmlformats.org/markup-compatibility/2006">
              <mc:Choice xmlns:v="urn:schemas-microsoft-com:vml" Requires="v">
                <p:oleObj spid="_x0000_s3081" name="" r:id="rId1" imgW="2196465" imgH="1604645" progId="Visio.Drawing.11">
                  <p:embed/>
                </p:oleObj>
              </mc:Choice>
              <mc:Fallback>
                <p:oleObj name="" r:id="rId1" imgW="2196465" imgH="1604645" progId="Visio.Drawing.11">
                  <p:embed/>
                  <p:pic>
                    <p:nvPicPr>
                      <p:cNvPr id="0" name="图片 3080"/>
                      <p:cNvPicPr/>
                      <p:nvPr/>
                    </p:nvPicPr>
                    <p:blipFill>
                      <a:blip r:embed="rId2"/>
                      <a:stretch>
                        <a:fillRect/>
                      </a:stretch>
                    </p:blipFill>
                    <p:spPr>
                      <a:xfrm>
                        <a:off x="2204403" y="3013075"/>
                        <a:ext cx="5040312" cy="3673475"/>
                      </a:xfrm>
                      <a:prstGeom prst="rect">
                        <a:avLst/>
                      </a:prstGeom>
                      <a:noFill/>
                      <a:ln w="38100">
                        <a:noFill/>
                        <a:miter/>
                      </a:ln>
                    </p:spPr>
                  </p:pic>
                </p:oleObj>
              </mc:Fallback>
            </mc:AlternateContent>
          </a:graphicData>
        </a:graphic>
      </p:graphicFrame>
      <p:sp>
        <p:nvSpPr>
          <p:cNvPr id="16387" name="Rectangle 6"/>
          <p:cNvSpPr>
            <a:spLocks noGrp="1"/>
          </p:cNvSpPr>
          <p:nvPr>
            <p:ph idx="4294967295"/>
          </p:nvPr>
        </p:nvSpPr>
        <p:spPr>
          <a:xfrm>
            <a:off x="0" y="980440"/>
            <a:ext cx="8229600" cy="853440"/>
          </a:xfrm>
        </p:spPr>
        <p:txBody>
          <a:bodyPr wrap="square" lIns="91440" tIns="45720" rIns="91440" bIns="45720" anchor="t"/>
          <a:p>
            <a:pPr defTabSz="0" eaLnBrk="1" hangingPunct="1">
              <a:spcBef>
                <a:spcPct val="0"/>
              </a:spcBef>
              <a:buNone/>
              <a:tabLst>
                <a:tab pos="533400" algn="l"/>
              </a:tabLst>
            </a:pPr>
            <a:r>
              <a:rPr lang="en-US" altLang="zh-CN" sz="2800" b="1" dirty="0">
                <a:solidFill>
                  <a:srgbClr val="3333CC"/>
                </a:solidFill>
                <a:ea typeface="黑体" panose="02010609060101010101" pitchFamily="2" charset="-122"/>
              </a:rPr>
              <a:t>    </a:t>
            </a:r>
            <a:r>
              <a:rPr lang="zh-CN" altLang="en-US" sz="2800" b="1" dirty="0">
                <a:solidFill>
                  <a:srgbClr val="3333CC"/>
                </a:solidFill>
                <a:ea typeface="黑体" panose="02010609060101010101" pitchFamily="2" charset="-122"/>
              </a:rPr>
              <a:t>集成数值比较器</a:t>
            </a:r>
            <a:endParaRPr lang="zh-CN" altLang="en-US" sz="2800" b="1" dirty="0">
              <a:solidFill>
                <a:srgbClr val="3333CC"/>
              </a:solidFill>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7.2.2 </a:t>
            </a:r>
            <a:r>
              <a:rPr lang="zh-CN" altLang="en-US" sz="3200" b="1" dirty="0">
                <a:solidFill>
                  <a:schemeClr val="accent6">
                    <a:lumMod val="50000"/>
                  </a:schemeClr>
                </a:solidFill>
                <a:latin typeface="黑体" panose="02010609060101010101" pitchFamily="2" charset="-122"/>
                <a:ea typeface="黑体" panose="02010609060101010101" pitchFamily="2" charset="-122"/>
              </a:rPr>
              <a:t>比较</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2" name="文本框 1"/>
          <p:cNvSpPr txBox="1"/>
          <p:nvPr/>
        </p:nvSpPr>
        <p:spPr>
          <a:xfrm>
            <a:off x="483870" y="1610995"/>
            <a:ext cx="8154035" cy="1383665"/>
          </a:xfrm>
          <a:prstGeom prst="rect">
            <a:avLst/>
          </a:prstGeom>
          <a:noFill/>
        </p:spPr>
        <p:txBody>
          <a:bodyPr wrap="square" rtlCol="0" anchor="t">
            <a:spAutoFit/>
          </a:bodyPr>
          <a:p>
            <a:pPr>
              <a:lnSpc>
                <a:spcPct val="150000"/>
              </a:lnSpc>
              <a:buFontTx/>
            </a:pPr>
            <a:r>
              <a:rPr lang="zh-CN" altLang="en-US" sz="2800" dirty="0">
                <a:solidFill>
                  <a:srgbClr val="0000FF"/>
                </a:solidFill>
                <a:latin typeface="黑体" panose="02010609060101010101" pitchFamily="2" charset="-122"/>
                <a:ea typeface="黑体" panose="02010609060101010101" pitchFamily="2" charset="-122"/>
                <a:sym typeface="+mn-ea"/>
              </a:rPr>
              <a:t>多位数值比较器：</a:t>
            </a:r>
            <a:r>
              <a:rPr lang="zh-CN" altLang="en-US" sz="2800" dirty="0">
                <a:latin typeface="黑体" panose="02010609060101010101" pitchFamily="2" charset="-122"/>
                <a:ea typeface="黑体" panose="02010609060101010101" pitchFamily="2" charset="-122"/>
                <a:sym typeface="+mn-ea"/>
              </a:rPr>
              <a:t>从高位到低位逐位</a:t>
            </a:r>
            <a:r>
              <a:rPr lang="zh-CN" altLang="en-US" sz="2800" dirty="0">
                <a:latin typeface="黑体" panose="02010609060101010101" pitchFamily="2" charset="-122"/>
                <a:ea typeface="黑体" panose="02010609060101010101" pitchFamily="2" charset="-122"/>
                <a:sym typeface="+mn-ea"/>
              </a:rPr>
              <a:t>比较</a:t>
            </a:r>
            <a:r>
              <a:rPr lang="zh-CN" altLang="en-US" sz="2800" dirty="0">
                <a:latin typeface="黑体" panose="02010609060101010101" pitchFamily="2" charset="-122"/>
                <a:ea typeface="黑体" panose="02010609060101010101" pitchFamily="2" charset="-122"/>
                <a:sym typeface="+mn-ea"/>
              </a:rPr>
              <a:t>，只有高位相等，才比较下一位。</a:t>
            </a:r>
            <a:endParaRPr lang="zh-CN" altLang="en-US" sz="2800" dirty="0">
              <a:latin typeface="黑体" panose="02010609060101010101" pitchFamily="2" charset="-122"/>
              <a:ea typeface="黑体" panose="02010609060101010101" pitchFamily="2" charset="-122"/>
              <a:sym typeface="+mn-ea"/>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0859" name="Group 171"/>
          <p:cNvGraphicFramePr>
            <a:graphicFrameLocks noGrp="1"/>
          </p:cNvGraphicFramePr>
          <p:nvPr>
            <p:custDataLst>
              <p:tags r:id="rId1"/>
            </p:custDataLst>
          </p:nvPr>
        </p:nvGraphicFramePr>
        <p:xfrm>
          <a:off x="569278" y="980758"/>
          <a:ext cx="7416800" cy="4724400"/>
        </p:xfrm>
        <a:graphic>
          <a:graphicData uri="http://schemas.openxmlformats.org/drawingml/2006/table">
            <a:tbl>
              <a:tblPr/>
              <a:tblGrid>
                <a:gridCol w="1474787"/>
                <a:gridCol w="955675"/>
                <a:gridCol w="957263"/>
                <a:gridCol w="957262"/>
                <a:gridCol w="481013"/>
                <a:gridCol w="482600"/>
                <a:gridCol w="481012"/>
                <a:gridCol w="542925"/>
                <a:gridCol w="541338"/>
                <a:gridCol w="542925"/>
              </a:tblGrid>
              <a:tr h="480695">
                <a:tc gridSpan="4">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比较输入</a:t>
                      </a:r>
                      <a:endParaRPr kumimoji="0" lang="zh-CN" altLang="en-US" sz="2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cPr/>
                </a:tc>
                <a:tc hMerge="1">
                  <a:tcPr/>
                </a:tc>
                <a:tc hMerge="1">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级联输入</a:t>
                      </a:r>
                      <a:endParaRPr kumimoji="0" lang="zh-CN" altLang="en-US" sz="2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cPr/>
                </a:tc>
                <a:tc hMerge="1">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输出</a:t>
                      </a:r>
                      <a:endParaRPr kumimoji="0" lang="zh-CN" altLang="en-US" sz="2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hMerge="1">
                  <a:tcPr/>
                </a:tc>
                <a:tc hMerge="1">
                  <a:tcPr/>
                </a:tc>
              </a:tr>
              <a:tr h="4714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 </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 </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 </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 </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I</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A&gt;B</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I</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A=B</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I</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A&lt;B</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Y</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A&gt;B</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Y</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A=B</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Y</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A&lt;B</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r h="37719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&gt;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&lt;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3</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&gt;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&lt;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2</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&gt;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&lt;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&gt;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&lt;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r>
                        <a:rPr kumimoji="0" lang="en-US" altLang="zh-CN" sz="2400" b="0" i="1"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B</a:t>
                      </a:r>
                      <a:r>
                        <a:rPr kumimoji="0" lang="en-US" altLang="zh-CN" sz="2400" b="0" i="0" u="none" strike="noStrike" cap="none" normalizeH="0" baseline="-3000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bl>
          </a:graphicData>
        </a:graphic>
      </p:graphicFrame>
      <p:sp>
        <p:nvSpPr>
          <p:cNvPr id="17449" name="Rectangle 174"/>
          <p:cNvSpPr/>
          <p:nvPr/>
        </p:nvSpPr>
        <p:spPr>
          <a:xfrm>
            <a:off x="1329690" y="404813"/>
            <a:ext cx="5513388" cy="487362"/>
          </a:xfrm>
          <a:prstGeom prst="rect">
            <a:avLst/>
          </a:prstGeom>
          <a:noFill/>
          <a:ln w="9525">
            <a:noFill/>
          </a:ln>
        </p:spPr>
        <p:txBody>
          <a:bodyPr wrap="none" lIns="0" tIns="0" rIns="0" bIns="0" anchor="ctr">
            <a:spAutoFit/>
          </a:bodyPr>
          <a:p>
            <a:r>
              <a:rPr lang="en-US" altLang="zh-CN" sz="3200" dirty="0">
                <a:solidFill>
                  <a:srgbClr val="3333CC"/>
                </a:solidFill>
                <a:latin typeface="黑体" panose="02010609060101010101" pitchFamily="2" charset="-122"/>
                <a:ea typeface="黑体" panose="02010609060101010101" pitchFamily="2" charset="-122"/>
              </a:rPr>
              <a:t>74LS85</a:t>
            </a:r>
            <a:r>
              <a:rPr lang="zh-CN" altLang="en-US" sz="3200" dirty="0">
                <a:solidFill>
                  <a:srgbClr val="3333CC"/>
                </a:solidFill>
                <a:latin typeface="黑体" panose="02010609060101010101" pitchFamily="2" charset="-122"/>
                <a:ea typeface="黑体" panose="02010609060101010101" pitchFamily="2" charset="-122"/>
              </a:rPr>
              <a:t>四位数值比较器功能表 </a:t>
            </a:r>
            <a:endParaRPr lang="zh-CN" altLang="en-US" sz="3200" dirty="0">
              <a:solidFill>
                <a:srgbClr val="3333CC"/>
              </a:solidFill>
              <a:latin typeface="黑体" panose="02010609060101010101" pitchFamily="2" charset="-122"/>
              <a:ea typeface="黑体" panose="02010609060101010101" pitchFamily="2"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Rectangle 2"/>
          <p:cNvSpPr>
            <a:spLocks noGrp="1"/>
          </p:cNvSpPr>
          <p:nvPr>
            <p:ph type="ctrTitle" idx="4294967295" hasCustomPrompt="1"/>
          </p:nvPr>
        </p:nvSpPr>
        <p:spPr>
          <a:xfrm>
            <a:off x="376555" y="53340"/>
            <a:ext cx="8821420" cy="748665"/>
          </a:xfrm>
        </p:spPr>
        <p:txBody>
          <a:bodyPr wrap="square" lIns="91440" tIns="45720" rIns="91440" bIns="45720" anchor="ctr">
            <a:scene3d>
              <a:camera prst="orthographicFront"/>
              <a:lightRig rig="threePt" dir="t"/>
            </a:scene3d>
          </a:bodyPr>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sp>
        <p:nvSpPr>
          <p:cNvPr id="311299" name="Rectangle 3"/>
          <p:cNvSpPr/>
          <p:nvPr/>
        </p:nvSpPr>
        <p:spPr>
          <a:xfrm>
            <a:off x="1666875" y="2728595"/>
            <a:ext cx="5683250" cy="583565"/>
          </a:xfrm>
          <a:prstGeom prst="rect">
            <a:avLst/>
          </a:prstGeom>
          <a:noFill/>
          <a:ln w="9525">
            <a:noFill/>
          </a:ln>
        </p:spPr>
        <p:txBody>
          <a:bodyPr anchor="t">
            <a:spAutoFit/>
          </a:bodyPr>
          <a:p>
            <a:pPr algn="just" fontAlgn="t">
              <a:spcBef>
                <a:spcPct val="50000"/>
              </a:spcBef>
              <a:buClr>
                <a:srgbClr val="FF3300"/>
              </a:buClr>
              <a:buFont typeface="Wingdings" panose="05000000000000000000" pitchFamily="2" charset="2"/>
              <a:buChar char="n"/>
            </a:pPr>
            <a:r>
              <a:rPr lang="zh-CN" altLang="en-US" sz="3200" b="1" dirty="0">
                <a:solidFill>
                  <a:srgbClr val="0033CC"/>
                </a:solidFill>
                <a:latin typeface="黑体" panose="02010609060101010101" pitchFamily="2" charset="-122"/>
                <a:ea typeface="黑体" panose="02010609060101010101" pitchFamily="2" charset="-122"/>
              </a:rPr>
              <a:t> 组合逻辑电路的</a:t>
            </a:r>
            <a:r>
              <a:rPr lang="zh-CN" altLang="en-US" sz="3200" b="1" dirty="0">
                <a:solidFill>
                  <a:srgbClr val="FF0000"/>
                </a:solidFill>
                <a:latin typeface="黑体" panose="02010609060101010101" pitchFamily="2" charset="-122"/>
                <a:ea typeface="黑体" panose="02010609060101010101" pitchFamily="2" charset="-122"/>
              </a:rPr>
              <a:t>分析</a:t>
            </a:r>
            <a:endParaRPr lang="zh-CN" altLang="en-US" sz="3200" b="1" dirty="0">
              <a:solidFill>
                <a:srgbClr val="FF0000"/>
              </a:solidFill>
              <a:latin typeface="黑体" panose="02010609060101010101" pitchFamily="2" charset="-122"/>
              <a:ea typeface="黑体" panose="02010609060101010101" pitchFamily="2" charset="-122"/>
            </a:endParaRPr>
          </a:p>
        </p:txBody>
      </p:sp>
      <p:sp>
        <p:nvSpPr>
          <p:cNvPr id="311300" name="Rectangle 4"/>
          <p:cNvSpPr/>
          <p:nvPr/>
        </p:nvSpPr>
        <p:spPr>
          <a:xfrm>
            <a:off x="1682750" y="1703070"/>
            <a:ext cx="5768975" cy="583565"/>
          </a:xfrm>
          <a:prstGeom prst="rect">
            <a:avLst/>
          </a:prstGeom>
          <a:noFill/>
          <a:ln w="9525">
            <a:noFill/>
          </a:ln>
        </p:spPr>
        <p:txBody>
          <a:bodyPr anchor="t">
            <a:spAutoFit/>
          </a:bodyPr>
          <a:p>
            <a:pPr>
              <a:spcBef>
                <a:spcPct val="50000"/>
              </a:spcBef>
              <a:buClr>
                <a:srgbClr val="FF3300"/>
              </a:buClr>
              <a:buFont typeface="Wingdings" panose="05000000000000000000" pitchFamily="2" charset="2"/>
              <a:buChar char="n"/>
            </a:pPr>
            <a:r>
              <a:rPr lang="zh-CN" altLang="en-US" sz="3200" b="1" dirty="0">
                <a:solidFill>
                  <a:srgbClr val="0033CC"/>
                </a:solidFill>
                <a:latin typeface="黑体" panose="02010609060101010101" pitchFamily="2" charset="-122"/>
                <a:ea typeface="黑体" panose="02010609060101010101" pitchFamily="2" charset="-122"/>
              </a:rPr>
              <a:t> 组合逻辑电路的概念</a:t>
            </a:r>
            <a:endParaRPr lang="zh-CN" altLang="en-US" sz="3200" b="1" dirty="0">
              <a:solidFill>
                <a:srgbClr val="FF3300"/>
              </a:solidFill>
              <a:latin typeface="黑体" panose="02010609060101010101" pitchFamily="2" charset="-122"/>
              <a:ea typeface="黑体" panose="02010609060101010101" pitchFamily="2" charset="-122"/>
            </a:endParaRPr>
          </a:p>
        </p:txBody>
      </p:sp>
      <p:sp>
        <p:nvSpPr>
          <p:cNvPr id="311301" name="Rectangle 5"/>
          <p:cNvSpPr/>
          <p:nvPr/>
        </p:nvSpPr>
        <p:spPr>
          <a:xfrm>
            <a:off x="1714500" y="3641408"/>
            <a:ext cx="4366260" cy="583565"/>
          </a:xfrm>
          <a:prstGeom prst="rect">
            <a:avLst/>
          </a:prstGeom>
          <a:noFill/>
          <a:ln w="9525">
            <a:noFill/>
          </a:ln>
        </p:spPr>
        <p:txBody>
          <a:bodyPr wrap="none" anchor="t">
            <a:spAutoFit/>
          </a:bodyPr>
          <a:p>
            <a:pPr fontAlgn="t">
              <a:spcBef>
                <a:spcPct val="50000"/>
              </a:spcBef>
              <a:buClr>
                <a:srgbClr val="FF3300"/>
              </a:buClr>
              <a:buFont typeface="Wingdings" panose="05000000000000000000" pitchFamily="2" charset="2"/>
              <a:buChar char="n"/>
            </a:pPr>
            <a:r>
              <a:rPr lang="zh-CN" altLang="en-US" sz="3200" b="1" dirty="0">
                <a:solidFill>
                  <a:srgbClr val="0033CC"/>
                </a:solidFill>
                <a:latin typeface="黑体" panose="02010609060101010101" pitchFamily="2" charset="-122"/>
                <a:ea typeface="黑体" panose="02010609060101010101" pitchFamily="2" charset="-122"/>
              </a:rPr>
              <a:t> 组合逻辑电路的</a:t>
            </a:r>
            <a:r>
              <a:rPr lang="zh-CN" altLang="en-US" sz="3200" b="1" dirty="0">
                <a:solidFill>
                  <a:srgbClr val="FF0000"/>
                </a:solidFill>
                <a:latin typeface="黑体" panose="02010609060101010101" pitchFamily="2" charset="-122"/>
                <a:ea typeface="黑体" panose="02010609060101010101" pitchFamily="2" charset="-122"/>
              </a:rPr>
              <a:t>设计</a:t>
            </a:r>
            <a:endParaRPr lang="zh-CN" altLang="en-US" sz="3200" b="1" dirty="0">
              <a:solidFill>
                <a:srgbClr val="FF0000"/>
              </a:solidFill>
              <a:latin typeface="黑体" panose="02010609060101010101" pitchFamily="2" charset="-122"/>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1298"/>
                                        </p:tgtEl>
                                        <p:attrNameLst>
                                          <p:attrName>style.visibility</p:attrName>
                                        </p:attrNameLst>
                                      </p:cBhvr>
                                      <p:to>
                                        <p:strVal val="visible"/>
                                      </p:to>
                                    </p:set>
                                    <p:anim calcmode="lin" valueType="num">
                                      <p:cBhvr>
                                        <p:cTn id="7" dur="500" fill="hold"/>
                                        <p:tgtEl>
                                          <p:spTgt spid="311298"/>
                                        </p:tgtEl>
                                        <p:attrNameLst>
                                          <p:attrName>ppt_w</p:attrName>
                                        </p:attrNameLst>
                                      </p:cBhvr>
                                      <p:tavLst>
                                        <p:tav tm="0">
                                          <p:val>
                                            <p:fltVal val="0.000000"/>
                                          </p:val>
                                        </p:tav>
                                        <p:tav tm="100000">
                                          <p:val>
                                            <p:strVal val="#ppt_w"/>
                                          </p:val>
                                        </p:tav>
                                      </p:tavLst>
                                    </p:anim>
                                    <p:anim calcmode="lin" valueType="num">
                                      <p:cBhvr>
                                        <p:cTn id="8" dur="500" fill="hold"/>
                                        <p:tgtEl>
                                          <p:spTgt spid="311298"/>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11300"/>
                                        </p:tgtEl>
                                        <p:attrNameLst>
                                          <p:attrName>style.visibility</p:attrName>
                                        </p:attrNameLst>
                                      </p:cBhvr>
                                      <p:to>
                                        <p:strVal val="visible"/>
                                      </p:to>
                                    </p:set>
                                    <p:animEffect transition="in" filter="wipe(left)">
                                      <p:cBhvr>
                                        <p:cTn id="13" dur="500"/>
                                        <p:tgtEl>
                                          <p:spTgt spid="31130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11299"/>
                                        </p:tgtEl>
                                        <p:attrNameLst>
                                          <p:attrName>style.visibility</p:attrName>
                                        </p:attrNameLst>
                                      </p:cBhvr>
                                      <p:to>
                                        <p:strVal val="visible"/>
                                      </p:to>
                                    </p:set>
                                    <p:animEffect transition="in" filter="wipe(down)">
                                      <p:cBhvr>
                                        <p:cTn id="18" dur="500"/>
                                        <p:tgtEl>
                                          <p:spTgt spid="3112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11301"/>
                                        </p:tgtEl>
                                        <p:attrNameLst>
                                          <p:attrName>style.visibility</p:attrName>
                                        </p:attrNameLst>
                                      </p:cBhvr>
                                      <p:to>
                                        <p:strVal val="visible"/>
                                      </p:to>
                                    </p:set>
                                    <p:animEffect transition="in" filter="wipe(up)">
                                      <p:cBhvr>
                                        <p:cTn id="23" dur="500"/>
                                        <p:tgtEl>
                                          <p:spTgt spid="31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P spid="311299" grpId="0"/>
      <p:bldP spid="311300" grpId="0"/>
      <p:bldP spid="3113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3"/>
          <p:cNvGrpSpPr/>
          <p:nvPr/>
        </p:nvGrpSpPr>
        <p:grpSpPr>
          <a:xfrm>
            <a:off x="1692275" y="2060575"/>
            <a:ext cx="5124450" cy="2522538"/>
            <a:chOff x="1111" y="1298"/>
            <a:chExt cx="3228" cy="1589"/>
          </a:xfrm>
        </p:grpSpPr>
        <p:graphicFrame>
          <p:nvGraphicFramePr>
            <p:cNvPr id="18434" name="Object 4"/>
            <p:cNvGraphicFramePr/>
            <p:nvPr/>
          </p:nvGraphicFramePr>
          <p:xfrm>
            <a:off x="1111" y="1298"/>
            <a:ext cx="3228" cy="1589"/>
          </p:xfrm>
          <a:graphic>
            <a:graphicData uri="http://schemas.openxmlformats.org/presentationml/2006/ole">
              <mc:AlternateContent xmlns:mc="http://schemas.openxmlformats.org/markup-compatibility/2006">
                <mc:Choice xmlns:v="urn:schemas-microsoft-com:vml" Requires="v">
                  <p:oleObj spid="_x0000_s3082" name="" r:id="rId1" imgW="3048000" imgH="1457325" progId="Paint.Picture">
                    <p:embed/>
                  </p:oleObj>
                </mc:Choice>
                <mc:Fallback>
                  <p:oleObj name="" r:id="rId1" imgW="3048000" imgH="1457325" progId="Paint.Picture">
                    <p:embed/>
                    <p:pic>
                      <p:nvPicPr>
                        <p:cNvPr id="0" name="图片 3081"/>
                        <p:cNvPicPr/>
                        <p:nvPr/>
                      </p:nvPicPr>
                      <p:blipFill>
                        <a:blip r:embed="rId2"/>
                        <a:stretch>
                          <a:fillRect/>
                        </a:stretch>
                      </p:blipFill>
                      <p:spPr>
                        <a:xfrm>
                          <a:off x="1111" y="1298"/>
                          <a:ext cx="3228" cy="1589"/>
                        </a:xfrm>
                        <a:prstGeom prst="rect">
                          <a:avLst/>
                        </a:prstGeom>
                        <a:noFill/>
                        <a:ln w="38100">
                          <a:noFill/>
                          <a:miter/>
                        </a:ln>
                      </p:spPr>
                    </p:pic>
                  </p:oleObj>
                </mc:Fallback>
              </mc:AlternateContent>
            </a:graphicData>
          </a:graphic>
        </p:graphicFrame>
        <p:sp>
          <p:nvSpPr>
            <p:cNvPr id="18435" name="Text Box 5"/>
            <p:cNvSpPr txBox="1"/>
            <p:nvPr/>
          </p:nvSpPr>
          <p:spPr>
            <a:xfrm>
              <a:off x="2290" y="1752"/>
              <a:ext cx="1089" cy="230"/>
            </a:xfrm>
            <a:prstGeom prst="rect">
              <a:avLst/>
            </a:prstGeom>
            <a:noFill/>
            <a:ln w="9525">
              <a:noFill/>
            </a:ln>
          </p:spPr>
          <p:txBody>
            <a:bodyPr lIns="0" tIns="0" rIns="0" bIns="0" anchor="t">
              <a:spAutoFit/>
            </a:bodyPr>
            <a:p>
              <a:pPr algn="ctr">
                <a:spcBef>
                  <a:spcPct val="50000"/>
                </a:spcBef>
              </a:pPr>
              <a:r>
                <a:rPr lang="en-US" altLang="zh-CN" dirty="0">
                  <a:latin typeface="Times New Roman" panose="02020603050405020304" pitchFamily="18" charset="0"/>
                </a:rPr>
                <a:t>74LS85</a:t>
              </a:r>
              <a:endParaRPr lang="en-US" altLang="zh-CN" dirty="0">
                <a:latin typeface="Times New Roman" panose="02020603050405020304" pitchFamily="18" charset="0"/>
              </a:endParaRPr>
            </a:p>
          </p:txBody>
        </p:sp>
      </p:grpSp>
      <p:grpSp>
        <p:nvGrpSpPr>
          <p:cNvPr id="3" name="Group 6"/>
          <p:cNvGrpSpPr/>
          <p:nvPr/>
        </p:nvGrpSpPr>
        <p:grpSpPr>
          <a:xfrm>
            <a:off x="6588125" y="2349500"/>
            <a:ext cx="935038" cy="1584325"/>
            <a:chOff x="4150" y="1480"/>
            <a:chExt cx="589" cy="998"/>
          </a:xfrm>
        </p:grpSpPr>
        <p:sp>
          <p:nvSpPr>
            <p:cNvPr id="18437" name="Line 7"/>
            <p:cNvSpPr/>
            <p:nvPr/>
          </p:nvSpPr>
          <p:spPr>
            <a:xfrm>
              <a:off x="4286" y="1888"/>
              <a:ext cx="0" cy="59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38" name="Line 8"/>
            <p:cNvSpPr/>
            <p:nvPr/>
          </p:nvSpPr>
          <p:spPr>
            <a:xfrm>
              <a:off x="4150" y="2478"/>
              <a:ext cx="272"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39" name="Text Box 9"/>
            <p:cNvSpPr txBox="1"/>
            <p:nvPr/>
          </p:nvSpPr>
          <p:spPr>
            <a:xfrm>
              <a:off x="4286" y="1480"/>
              <a:ext cx="453" cy="269"/>
            </a:xfrm>
            <a:prstGeom prst="rect">
              <a:avLst/>
            </a:prstGeom>
            <a:noFill/>
            <a:ln w="9525">
              <a:noFill/>
            </a:ln>
          </p:spPr>
          <p:txBody>
            <a:bodyPr lIns="0" tIns="0" rIns="0" bIns="0" anchor="t">
              <a:spAutoFit/>
            </a:bodyPr>
            <a:p>
              <a:pPr algn="ctr">
                <a:spcBef>
                  <a:spcPct val="50000"/>
                </a:spcBef>
              </a:pPr>
              <a:r>
                <a:rPr lang="en-US" altLang="zh-CN" sz="2800" dirty="0">
                  <a:latin typeface="Times New Roman" panose="02020603050405020304" pitchFamily="18" charset="0"/>
                </a:rPr>
                <a:t>“1”</a:t>
              </a:r>
              <a:endParaRPr lang="en-US" altLang="zh-CN" sz="2800" dirty="0">
                <a:latin typeface="Times New Roman" panose="02020603050405020304" pitchFamily="18" charset="0"/>
              </a:endParaRPr>
            </a:p>
          </p:txBody>
        </p:sp>
      </p:grpSp>
      <p:sp>
        <p:nvSpPr>
          <p:cNvPr id="18440" name="Rectangle 10"/>
          <p:cNvSpPr/>
          <p:nvPr/>
        </p:nvSpPr>
        <p:spPr>
          <a:xfrm>
            <a:off x="989807" y="1069975"/>
            <a:ext cx="2654935" cy="492125"/>
          </a:xfrm>
          <a:prstGeom prst="rect">
            <a:avLst/>
          </a:prstGeom>
          <a:noFill/>
          <a:ln w="9525">
            <a:noFill/>
          </a:ln>
        </p:spPr>
        <p:txBody>
          <a:bodyPr wrap="none" lIns="0" tIns="0" rIns="0" bIns="0" anchor="t">
            <a:spAutoFit/>
          </a:bodyPr>
          <a:p>
            <a:pPr algn="ctr"/>
            <a:r>
              <a:rPr lang="en-US" altLang="zh-CN" sz="3200" b="1" dirty="0">
                <a:solidFill>
                  <a:srgbClr val="3333CC"/>
                </a:solidFill>
                <a:latin typeface="黑体" panose="02010609060101010101" pitchFamily="2" charset="-122"/>
                <a:ea typeface="黑体" panose="02010609060101010101" pitchFamily="2" charset="-122"/>
              </a:rPr>
              <a:t>1</a:t>
            </a:r>
            <a:r>
              <a:rPr lang="zh-CN" altLang="en-US" sz="3200" b="1" dirty="0">
                <a:solidFill>
                  <a:srgbClr val="3333CC"/>
                </a:solidFill>
                <a:latin typeface="黑体" panose="02010609060101010101" pitchFamily="2" charset="-122"/>
                <a:ea typeface="黑体" panose="02010609060101010101" pitchFamily="2" charset="-122"/>
              </a:rPr>
              <a:t>片四位比较器</a:t>
            </a:r>
            <a:endParaRPr lang="zh-CN" altLang="en-US" sz="3200" b="1" dirty="0">
              <a:solidFill>
                <a:srgbClr val="3333CC"/>
              </a:solidFill>
              <a:latin typeface="黑体" panose="02010609060101010101" pitchFamily="2" charset="-122"/>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7.2.2 </a:t>
            </a:r>
            <a:r>
              <a:rPr lang="zh-CN" altLang="en-US" sz="3200" b="1" dirty="0">
                <a:solidFill>
                  <a:schemeClr val="accent6">
                    <a:lumMod val="50000"/>
                  </a:schemeClr>
                </a:solidFill>
                <a:latin typeface="黑体" panose="02010609060101010101" pitchFamily="2" charset="-122"/>
                <a:ea typeface="黑体" panose="02010609060101010101" pitchFamily="2" charset="-122"/>
              </a:rPr>
              <a:t>比较</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539750" y="2133600"/>
            <a:ext cx="8280400" cy="2586038"/>
            <a:chOff x="340" y="1344"/>
            <a:chExt cx="5216" cy="1629"/>
          </a:xfrm>
        </p:grpSpPr>
        <p:grpSp>
          <p:nvGrpSpPr>
            <p:cNvPr id="19458" name="Group 3"/>
            <p:cNvGrpSpPr/>
            <p:nvPr/>
          </p:nvGrpSpPr>
          <p:grpSpPr>
            <a:xfrm>
              <a:off x="340" y="1344"/>
              <a:ext cx="2449" cy="1224"/>
              <a:chOff x="1111" y="1298"/>
              <a:chExt cx="3228" cy="1589"/>
            </a:xfrm>
          </p:grpSpPr>
          <p:graphicFrame>
            <p:nvGraphicFramePr>
              <p:cNvPr id="19459" name="Object 4"/>
              <p:cNvGraphicFramePr/>
              <p:nvPr/>
            </p:nvGraphicFramePr>
            <p:xfrm>
              <a:off x="1111" y="1298"/>
              <a:ext cx="3228" cy="1589"/>
            </p:xfrm>
            <a:graphic>
              <a:graphicData uri="http://schemas.openxmlformats.org/presentationml/2006/ole">
                <mc:AlternateContent xmlns:mc="http://schemas.openxmlformats.org/markup-compatibility/2006">
                  <mc:Choice xmlns:v="urn:schemas-microsoft-com:vml" Requires="v">
                    <p:oleObj spid="_x0000_s3076" name="" r:id="rId1" imgW="3048000" imgH="1457325" progId="Paint.Picture">
                      <p:embed/>
                    </p:oleObj>
                  </mc:Choice>
                  <mc:Fallback>
                    <p:oleObj name="" r:id="rId1" imgW="3048000" imgH="1457325" progId="Paint.Picture">
                      <p:embed/>
                      <p:pic>
                        <p:nvPicPr>
                          <p:cNvPr id="0" name="图片 3075"/>
                          <p:cNvPicPr/>
                          <p:nvPr/>
                        </p:nvPicPr>
                        <p:blipFill>
                          <a:blip r:embed="rId2"/>
                          <a:stretch>
                            <a:fillRect/>
                          </a:stretch>
                        </p:blipFill>
                        <p:spPr>
                          <a:xfrm>
                            <a:off x="1111" y="1298"/>
                            <a:ext cx="3228" cy="1589"/>
                          </a:xfrm>
                          <a:prstGeom prst="rect">
                            <a:avLst/>
                          </a:prstGeom>
                          <a:noFill/>
                          <a:ln w="38100">
                            <a:noFill/>
                            <a:miter/>
                          </a:ln>
                        </p:spPr>
                      </p:pic>
                    </p:oleObj>
                  </mc:Fallback>
                </mc:AlternateContent>
              </a:graphicData>
            </a:graphic>
          </p:graphicFrame>
          <p:sp>
            <p:nvSpPr>
              <p:cNvPr id="19460" name="Text Box 5"/>
              <p:cNvSpPr txBox="1"/>
              <p:nvPr/>
            </p:nvSpPr>
            <p:spPr>
              <a:xfrm>
                <a:off x="2289" y="1752"/>
                <a:ext cx="1090" cy="299"/>
              </a:xfrm>
              <a:prstGeom prst="rect">
                <a:avLst/>
              </a:prstGeom>
              <a:noFill/>
              <a:ln w="9525">
                <a:noFill/>
              </a:ln>
            </p:spPr>
            <p:txBody>
              <a:bodyPr lIns="0" tIns="0" rIns="0" bIns="0" anchor="t">
                <a:spAutoFit/>
              </a:bodyPr>
              <a:p>
                <a:pPr algn="ctr">
                  <a:spcBef>
                    <a:spcPct val="50000"/>
                  </a:spcBef>
                </a:pPr>
                <a:r>
                  <a:rPr lang="en-US" altLang="zh-CN" dirty="0">
                    <a:latin typeface="Times New Roman" panose="02020603050405020304" pitchFamily="18" charset="0"/>
                  </a:rPr>
                  <a:t>74LS85(2)</a:t>
                </a:r>
                <a:endParaRPr lang="en-US" altLang="zh-CN" dirty="0">
                  <a:latin typeface="Times New Roman" panose="02020603050405020304" pitchFamily="18" charset="0"/>
                </a:endParaRPr>
              </a:p>
            </p:txBody>
          </p:sp>
        </p:grpSp>
        <p:grpSp>
          <p:nvGrpSpPr>
            <p:cNvPr id="19461" name="Group 6"/>
            <p:cNvGrpSpPr/>
            <p:nvPr/>
          </p:nvGrpSpPr>
          <p:grpSpPr>
            <a:xfrm>
              <a:off x="2880" y="1344"/>
              <a:ext cx="2449" cy="1224"/>
              <a:chOff x="1111" y="1298"/>
              <a:chExt cx="3228" cy="1589"/>
            </a:xfrm>
          </p:grpSpPr>
          <p:graphicFrame>
            <p:nvGraphicFramePr>
              <p:cNvPr id="19462" name="Object 7"/>
              <p:cNvGraphicFramePr/>
              <p:nvPr/>
            </p:nvGraphicFramePr>
            <p:xfrm>
              <a:off x="1111" y="1298"/>
              <a:ext cx="3228" cy="1589"/>
            </p:xfrm>
            <a:graphic>
              <a:graphicData uri="http://schemas.openxmlformats.org/presentationml/2006/ole">
                <mc:AlternateContent xmlns:mc="http://schemas.openxmlformats.org/markup-compatibility/2006">
                  <mc:Choice xmlns:v="urn:schemas-microsoft-com:vml" Requires="v">
                    <p:oleObj spid="_x0000_s3077" name="" r:id="rId3" imgW="3048000" imgH="1457325" progId="Paint.Picture">
                      <p:embed/>
                    </p:oleObj>
                  </mc:Choice>
                  <mc:Fallback>
                    <p:oleObj name="" r:id="rId3" imgW="3048000" imgH="1457325" progId="Paint.Picture">
                      <p:embed/>
                      <p:pic>
                        <p:nvPicPr>
                          <p:cNvPr id="0" name="图片 3076"/>
                          <p:cNvPicPr/>
                          <p:nvPr/>
                        </p:nvPicPr>
                        <p:blipFill>
                          <a:blip r:embed="rId2"/>
                          <a:stretch>
                            <a:fillRect/>
                          </a:stretch>
                        </p:blipFill>
                        <p:spPr>
                          <a:xfrm>
                            <a:off x="1111" y="1298"/>
                            <a:ext cx="3228" cy="1589"/>
                          </a:xfrm>
                          <a:prstGeom prst="rect">
                            <a:avLst/>
                          </a:prstGeom>
                          <a:noFill/>
                          <a:ln w="38100">
                            <a:noFill/>
                            <a:miter/>
                          </a:ln>
                        </p:spPr>
                      </p:pic>
                    </p:oleObj>
                  </mc:Fallback>
                </mc:AlternateContent>
              </a:graphicData>
            </a:graphic>
          </p:graphicFrame>
          <p:sp>
            <p:nvSpPr>
              <p:cNvPr id="19463" name="Text Box 8"/>
              <p:cNvSpPr txBox="1"/>
              <p:nvPr/>
            </p:nvSpPr>
            <p:spPr>
              <a:xfrm>
                <a:off x="2289" y="1752"/>
                <a:ext cx="1090" cy="299"/>
              </a:xfrm>
              <a:prstGeom prst="rect">
                <a:avLst/>
              </a:prstGeom>
              <a:noFill/>
              <a:ln w="9525">
                <a:noFill/>
              </a:ln>
            </p:spPr>
            <p:txBody>
              <a:bodyPr lIns="0" tIns="0" rIns="0" bIns="0" anchor="t">
                <a:spAutoFit/>
              </a:bodyPr>
              <a:p>
                <a:pPr algn="ctr">
                  <a:spcBef>
                    <a:spcPct val="50000"/>
                  </a:spcBef>
                </a:pPr>
                <a:r>
                  <a:rPr lang="en-US" altLang="zh-CN" dirty="0">
                    <a:latin typeface="Times New Roman" panose="02020603050405020304" pitchFamily="18" charset="0"/>
                  </a:rPr>
                  <a:t>74LS85(1)</a:t>
                </a:r>
                <a:endParaRPr lang="en-US" altLang="zh-CN" dirty="0">
                  <a:latin typeface="Times New Roman" panose="02020603050405020304" pitchFamily="18" charset="0"/>
                </a:endParaRPr>
              </a:p>
            </p:txBody>
          </p:sp>
        </p:grpSp>
        <p:sp>
          <p:nvSpPr>
            <p:cNvPr id="19464" name="Line 9"/>
            <p:cNvSpPr/>
            <p:nvPr/>
          </p:nvSpPr>
          <p:spPr>
            <a:xfrm>
              <a:off x="2744" y="1570"/>
              <a:ext cx="181" cy="0"/>
            </a:xfrm>
            <a:prstGeom prst="line">
              <a:avLst/>
            </a:prstGeom>
            <a:ln w="57150" cap="flat" cmpd="sng">
              <a:solidFill>
                <a:srgbClr val="9900CC"/>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9465" name="Line 10"/>
            <p:cNvSpPr/>
            <p:nvPr/>
          </p:nvSpPr>
          <p:spPr>
            <a:xfrm>
              <a:off x="2744" y="1797"/>
              <a:ext cx="227" cy="0"/>
            </a:xfrm>
            <a:prstGeom prst="line">
              <a:avLst/>
            </a:prstGeom>
            <a:ln w="57150" cap="flat" cmpd="sng">
              <a:solidFill>
                <a:srgbClr val="9900CC"/>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9466" name="Line 11"/>
            <p:cNvSpPr/>
            <p:nvPr/>
          </p:nvSpPr>
          <p:spPr>
            <a:xfrm>
              <a:off x="2744" y="1979"/>
              <a:ext cx="181" cy="45"/>
            </a:xfrm>
            <a:prstGeom prst="line">
              <a:avLst/>
            </a:prstGeom>
            <a:ln w="57150" cap="flat" cmpd="sng">
              <a:solidFill>
                <a:srgbClr val="9900CC"/>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9467" name="Line 12"/>
            <p:cNvSpPr/>
            <p:nvPr/>
          </p:nvSpPr>
          <p:spPr>
            <a:xfrm>
              <a:off x="5284" y="1797"/>
              <a:ext cx="0" cy="408"/>
            </a:xfrm>
            <a:prstGeom prst="line">
              <a:avLst/>
            </a:prstGeom>
            <a:ln w="5715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9468" name="Line 13"/>
            <p:cNvSpPr/>
            <p:nvPr/>
          </p:nvSpPr>
          <p:spPr>
            <a:xfrm>
              <a:off x="5193" y="2205"/>
              <a:ext cx="182" cy="0"/>
            </a:xfrm>
            <a:prstGeom prst="line">
              <a:avLst/>
            </a:prstGeom>
            <a:ln w="5715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9469" name="Text Box 14"/>
            <p:cNvSpPr txBox="1"/>
            <p:nvPr/>
          </p:nvSpPr>
          <p:spPr>
            <a:xfrm>
              <a:off x="5284" y="1434"/>
              <a:ext cx="272" cy="230"/>
            </a:xfrm>
            <a:prstGeom prst="rect">
              <a:avLst/>
            </a:prstGeom>
            <a:noFill/>
            <a:ln w="9525">
              <a:noFill/>
            </a:ln>
          </p:spPr>
          <p:txBody>
            <a:bodyPr lIns="0" tIns="0" rIns="0" bIns="0" anchor="t">
              <a:spAutoFit/>
            </a:bodyPr>
            <a:p>
              <a:pPr algn="ctr">
                <a:spcBef>
                  <a:spcPct val="50000"/>
                </a:spcBef>
              </a:pP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19470" name="Text Box 15"/>
            <p:cNvSpPr txBox="1"/>
            <p:nvPr/>
          </p:nvSpPr>
          <p:spPr>
            <a:xfrm>
              <a:off x="657" y="2704"/>
              <a:ext cx="1679" cy="269"/>
            </a:xfrm>
            <a:prstGeom prst="rect">
              <a:avLst/>
            </a:prstGeom>
            <a:noFill/>
            <a:ln w="9525">
              <a:noFill/>
            </a:ln>
          </p:spPr>
          <p:txBody>
            <a:bodyPr lIns="0" tIns="0" rIns="0" bIns="0" anchor="t">
              <a:spAutoFit/>
            </a:bodyPr>
            <a:p>
              <a:pPr algn="ctr">
                <a:spcBef>
                  <a:spcPct val="50000"/>
                </a:spcBef>
              </a:pPr>
              <a:r>
                <a:rPr lang="zh-CN" altLang="en-US" sz="2800" dirty="0">
                  <a:latin typeface="Times New Roman" panose="02020603050405020304" pitchFamily="18" charset="0"/>
                  <a:ea typeface="黑体" panose="02010609060101010101" pitchFamily="2" charset="-122"/>
                </a:rPr>
                <a:t>高四位</a:t>
              </a:r>
              <a:endParaRPr lang="zh-CN" altLang="en-US" sz="2800" dirty="0">
                <a:latin typeface="Times New Roman" panose="02020603050405020304" pitchFamily="18" charset="0"/>
                <a:ea typeface="黑体" panose="02010609060101010101" pitchFamily="2" charset="-122"/>
              </a:endParaRPr>
            </a:p>
          </p:txBody>
        </p:sp>
        <p:sp>
          <p:nvSpPr>
            <p:cNvPr id="19471" name="Text Box 16"/>
            <p:cNvSpPr txBox="1"/>
            <p:nvPr/>
          </p:nvSpPr>
          <p:spPr>
            <a:xfrm>
              <a:off x="3107" y="2704"/>
              <a:ext cx="1679" cy="269"/>
            </a:xfrm>
            <a:prstGeom prst="rect">
              <a:avLst/>
            </a:prstGeom>
            <a:noFill/>
            <a:ln w="9525">
              <a:noFill/>
            </a:ln>
          </p:spPr>
          <p:txBody>
            <a:bodyPr lIns="0" tIns="0" rIns="0" bIns="0" anchor="t">
              <a:spAutoFit/>
            </a:bodyPr>
            <a:p>
              <a:pPr algn="ctr">
                <a:spcBef>
                  <a:spcPct val="50000"/>
                </a:spcBef>
              </a:pPr>
              <a:r>
                <a:rPr lang="zh-CN" altLang="en-US" sz="2800" dirty="0">
                  <a:latin typeface="Times New Roman" panose="02020603050405020304" pitchFamily="18" charset="0"/>
                  <a:ea typeface="黑体" panose="02010609060101010101" pitchFamily="2" charset="-122"/>
                </a:rPr>
                <a:t>低四位</a:t>
              </a:r>
              <a:endParaRPr lang="zh-CN" altLang="en-US" sz="2800" dirty="0">
                <a:latin typeface="Times New Roman" panose="02020603050405020304" pitchFamily="18" charset="0"/>
                <a:ea typeface="黑体" panose="02010609060101010101" pitchFamily="2" charset="-122"/>
              </a:endParaRPr>
            </a:p>
          </p:txBody>
        </p:sp>
      </p:grpSp>
      <p:sp>
        <p:nvSpPr>
          <p:cNvPr id="366609" name="Rectangle 17"/>
          <p:cNvSpPr/>
          <p:nvPr/>
        </p:nvSpPr>
        <p:spPr>
          <a:xfrm>
            <a:off x="900113" y="836295"/>
            <a:ext cx="7772400" cy="646113"/>
          </a:xfrm>
          <a:prstGeom prst="rect">
            <a:avLst/>
          </a:prstGeom>
          <a:noFill/>
          <a:ln w="9525">
            <a:noFill/>
          </a:ln>
        </p:spPr>
        <p:txBody>
          <a:bodyPr anchor="b"/>
          <a:p>
            <a:r>
              <a:rPr lang="en-US" altLang="zh-CN" sz="3200" b="1" dirty="0">
                <a:solidFill>
                  <a:srgbClr val="3333CC"/>
                </a:solidFill>
                <a:latin typeface="黑体" panose="02010609060101010101" pitchFamily="2" charset="-122"/>
                <a:ea typeface="黑体" panose="02010609060101010101" pitchFamily="2" charset="-122"/>
              </a:rPr>
              <a:t>2</a:t>
            </a:r>
            <a:r>
              <a:rPr lang="zh-CN" altLang="en-US" sz="3200" b="1" dirty="0">
                <a:solidFill>
                  <a:srgbClr val="3333CC"/>
                </a:solidFill>
                <a:latin typeface="黑体" panose="02010609060101010101" pitchFamily="2" charset="-122"/>
                <a:ea typeface="黑体" panose="02010609060101010101" pitchFamily="2" charset="-122"/>
              </a:rPr>
              <a:t>片四位比较器串联方式扩展</a:t>
            </a:r>
            <a:endParaRPr lang="zh-CN" altLang="en-US" sz="3200" b="1" dirty="0">
              <a:solidFill>
                <a:srgbClr val="3333CC"/>
              </a:solidFill>
              <a:latin typeface="黑体" panose="02010609060101010101" pitchFamily="2" charset="-122"/>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7.2.2 </a:t>
            </a:r>
            <a:r>
              <a:rPr lang="zh-CN" altLang="en-US" sz="3200" b="1" dirty="0">
                <a:solidFill>
                  <a:schemeClr val="accent6">
                    <a:lumMod val="50000"/>
                  </a:schemeClr>
                </a:solidFill>
                <a:latin typeface="黑体" panose="02010609060101010101" pitchFamily="2" charset="-122"/>
                <a:ea typeface="黑体" panose="02010609060101010101" pitchFamily="2" charset="-122"/>
              </a:rPr>
              <a:t>比较</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6609"/>
                                        </p:tgtEl>
                                        <p:attrNameLst>
                                          <p:attrName>style.visibility</p:attrName>
                                        </p:attrNameLst>
                                      </p:cBhvr>
                                      <p:to>
                                        <p:strVal val="visible"/>
                                      </p:to>
                                    </p:set>
                                    <p:animEffect transition="in" filter="wipe(left)">
                                      <p:cBhvr>
                                        <p:cTn id="7" dur="500"/>
                                        <p:tgtEl>
                                          <p:spTgt spid="36660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6609" name="Rectangle 17"/>
          <p:cNvSpPr/>
          <p:nvPr/>
        </p:nvSpPr>
        <p:spPr>
          <a:xfrm>
            <a:off x="900113" y="836295"/>
            <a:ext cx="7772400" cy="646113"/>
          </a:xfrm>
          <a:prstGeom prst="rect">
            <a:avLst/>
          </a:prstGeom>
          <a:noFill/>
          <a:ln w="9525">
            <a:noFill/>
          </a:ln>
        </p:spPr>
        <p:txBody>
          <a:bodyPr anchor="b"/>
          <a:p>
            <a:r>
              <a:rPr lang="en-US" sz="3200" b="1" dirty="0">
                <a:solidFill>
                  <a:srgbClr val="3333CC"/>
                </a:solidFill>
                <a:latin typeface="黑体" panose="02010609060101010101" pitchFamily="2" charset="-122"/>
                <a:ea typeface="黑体" panose="02010609060101010101" pitchFamily="2" charset="-122"/>
              </a:rPr>
              <a:t>16</a:t>
            </a:r>
            <a:r>
              <a:rPr lang="zh-CN" altLang="en-US" sz="3200" b="1" dirty="0">
                <a:solidFill>
                  <a:srgbClr val="3333CC"/>
                </a:solidFill>
                <a:latin typeface="黑体" panose="02010609060101010101" pitchFamily="2" charset="-122"/>
                <a:ea typeface="黑体" panose="02010609060101010101" pitchFamily="2" charset="-122"/>
              </a:rPr>
              <a:t>位二进制比较电路</a:t>
            </a:r>
            <a:endParaRPr lang="zh-CN" altLang="en-US" sz="3200" b="1" dirty="0">
              <a:solidFill>
                <a:srgbClr val="3333CC"/>
              </a:solidFill>
              <a:latin typeface="黑体" panose="02010609060101010101" pitchFamily="2" charset="-122"/>
              <a:ea typeface="黑体" panose="02010609060101010101" pitchFamily="2" charset="-122"/>
            </a:endParaRPr>
          </a:p>
        </p:txBody>
      </p:sp>
      <p:graphicFrame>
        <p:nvGraphicFramePr>
          <p:cNvPr id="3" name="对象 2"/>
          <p:cNvGraphicFramePr/>
          <p:nvPr/>
        </p:nvGraphicFramePr>
        <p:xfrm>
          <a:off x="770255" y="1492250"/>
          <a:ext cx="7239635" cy="4203700"/>
        </p:xfrm>
        <a:graphic>
          <a:graphicData uri="http://schemas.openxmlformats.org/presentationml/2006/ole">
            <mc:AlternateContent xmlns:mc="http://schemas.openxmlformats.org/markup-compatibility/2006">
              <mc:Choice xmlns:v="urn:schemas-microsoft-com:vml" Requires="v">
                <p:oleObj spid="_x0000_s4" name="" r:id="rId1" imgW="6330950" imgH="2990850" progId="Paint.Picture">
                  <p:embed/>
                </p:oleObj>
              </mc:Choice>
              <mc:Fallback>
                <p:oleObj name="" r:id="rId1" imgW="6330950" imgH="2990850" progId="Paint.Picture">
                  <p:embed/>
                  <p:pic>
                    <p:nvPicPr>
                      <p:cNvPr id="0" name="图片 3"/>
                      <p:cNvPicPr/>
                      <p:nvPr/>
                    </p:nvPicPr>
                    <p:blipFill>
                      <a:blip r:embed="rId2"/>
                      <a:stretch>
                        <a:fillRect/>
                      </a:stretch>
                    </p:blipFill>
                    <p:spPr>
                      <a:xfrm>
                        <a:off x="770255" y="1492250"/>
                        <a:ext cx="7239635" cy="4203700"/>
                      </a:xfrm>
                      <a:prstGeom prst="rect">
                        <a:avLst/>
                      </a:prstGeom>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7.2.2 </a:t>
            </a:r>
            <a:r>
              <a:rPr lang="zh-CN" altLang="en-US" sz="3200" b="1" dirty="0">
                <a:solidFill>
                  <a:schemeClr val="accent6">
                    <a:lumMod val="50000"/>
                  </a:schemeClr>
                </a:solidFill>
                <a:latin typeface="黑体" panose="02010609060101010101" pitchFamily="2" charset="-122"/>
                <a:ea typeface="黑体" panose="02010609060101010101" pitchFamily="2" charset="-122"/>
              </a:rPr>
              <a:t>比较</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6609"/>
                                        </p:tgtEl>
                                        <p:attrNameLst>
                                          <p:attrName>style.visibility</p:attrName>
                                        </p:attrNameLst>
                                      </p:cBhvr>
                                      <p:to>
                                        <p:strVal val="visible"/>
                                      </p:to>
                                    </p:set>
                                    <p:animEffect transition="in" filter="wipe(left)">
                                      <p:cBhvr>
                                        <p:cTn id="7" dur="500"/>
                                        <p:tgtEl>
                                          <p:spTgt spid="366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3" name="Text Box 3" descr="编织物"/>
          <p:cNvSpPr txBox="1"/>
          <p:nvPr/>
        </p:nvSpPr>
        <p:spPr>
          <a:xfrm>
            <a:off x="1000125" y="1660208"/>
            <a:ext cx="4500563" cy="521970"/>
          </a:xfrm>
          <a:prstGeom prst="rect">
            <a:avLst/>
          </a:prstGeom>
          <a:noFill/>
          <a:ln w="9525">
            <a:noFill/>
          </a:ln>
        </p:spPr>
        <p:txBody>
          <a:bodyPr anchor="t">
            <a:spAutoFit/>
          </a:bodyPr>
          <a:p>
            <a:pPr algn="just">
              <a:spcBef>
                <a:spcPct val="50000"/>
              </a:spcBef>
              <a:buClr>
                <a:srgbClr val="FF3300"/>
              </a:buClr>
              <a:buFont typeface="Wingdings" panose="05000000000000000000" pitchFamily="2" charset="2"/>
              <a:buChar char="Ø"/>
            </a:pPr>
            <a:r>
              <a:rPr lang="zh-CN" altLang="en-US" sz="2800" b="1" dirty="0">
                <a:latin typeface="黑体" panose="02010609060101010101" pitchFamily="2" charset="-122"/>
                <a:ea typeface="黑体" panose="02010609060101010101" pitchFamily="2" charset="-122"/>
              </a:rPr>
              <a:t>  理解编码的概念。 </a:t>
            </a:r>
            <a:endParaRPr lang="zh-CN" altLang="en-US" sz="2800" b="1" dirty="0">
              <a:latin typeface="黑体" panose="02010609060101010101" pitchFamily="2" charset="-122"/>
              <a:ea typeface="黑体" panose="02010609060101010101" pitchFamily="2" charset="-122"/>
            </a:endParaRPr>
          </a:p>
        </p:txBody>
      </p:sp>
      <p:sp>
        <p:nvSpPr>
          <p:cNvPr id="332804" name="Text Box 4" descr="编织物"/>
          <p:cNvSpPr txBox="1"/>
          <p:nvPr/>
        </p:nvSpPr>
        <p:spPr>
          <a:xfrm>
            <a:off x="1000125" y="2269490"/>
            <a:ext cx="7200900" cy="521970"/>
          </a:xfrm>
          <a:prstGeom prst="rect">
            <a:avLst/>
          </a:prstGeom>
          <a:noFill/>
          <a:ln w="9525">
            <a:noFill/>
          </a:ln>
        </p:spPr>
        <p:txBody>
          <a:bodyPr anchor="t">
            <a:spAutoFit/>
          </a:bodyPr>
          <a:p>
            <a:pPr>
              <a:spcBef>
                <a:spcPct val="50000"/>
              </a:spcBef>
              <a:buClr>
                <a:srgbClr val="FF3300"/>
              </a:buClr>
              <a:buFont typeface="Wingdings" panose="05000000000000000000" pitchFamily="2" charset="2"/>
              <a:buChar char="Ø"/>
            </a:pPr>
            <a:r>
              <a:rPr lang="zh-CN" altLang="en-US" sz="2800" b="1" dirty="0">
                <a:latin typeface="黑体" panose="02010609060101010101" pitchFamily="2" charset="-122"/>
                <a:ea typeface="黑体" panose="02010609060101010101" pitchFamily="2" charset="-122"/>
              </a:rPr>
              <a:t>  理解常用编码器逻辑功能和使用方法。 </a:t>
            </a:r>
            <a:endParaRPr lang="zh-CN" altLang="en-US" sz="2800" b="1" dirty="0">
              <a:latin typeface="黑体" panose="02010609060101010101" pitchFamily="2" charset="-122"/>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7.2.3 </a:t>
            </a:r>
            <a:r>
              <a:rPr lang="zh-CN" altLang="en-US" sz="3200" b="1" dirty="0">
                <a:solidFill>
                  <a:schemeClr val="accent6">
                    <a:lumMod val="50000"/>
                  </a:schemeClr>
                </a:solidFill>
                <a:latin typeface="黑体" panose="02010609060101010101" pitchFamily="2" charset="-122"/>
                <a:ea typeface="黑体" panose="02010609060101010101" pitchFamily="2" charset="-122"/>
              </a:rPr>
              <a:t>编码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pic>
        <p:nvPicPr>
          <p:cNvPr id="2" name="图片 1"/>
          <p:cNvPicPr>
            <a:picLocks noChangeAspect="1"/>
          </p:cNvPicPr>
          <p:nvPr/>
        </p:nvPicPr>
        <p:blipFill>
          <a:blip r:embed="rId1"/>
          <a:stretch>
            <a:fillRect/>
          </a:stretch>
        </p:blipFill>
        <p:spPr>
          <a:xfrm>
            <a:off x="1478915" y="2950210"/>
            <a:ext cx="6460490" cy="3804920"/>
          </a:xfrm>
          <a:prstGeom prst="rect">
            <a:avLst/>
          </a:prstGeom>
        </p:spPr>
      </p:pic>
      <p:sp>
        <p:nvSpPr>
          <p:cNvPr id="21505" name="Rectangle 2"/>
          <p:cNvSpPr/>
          <p:nvPr/>
        </p:nvSpPr>
        <p:spPr>
          <a:xfrm>
            <a:off x="468948" y="951389"/>
            <a:ext cx="7518400" cy="643255"/>
          </a:xfrm>
          <a:prstGeom prst="rect">
            <a:avLst/>
          </a:prstGeom>
          <a:noFill/>
          <a:ln w="9525">
            <a:noFill/>
          </a:ln>
        </p:spPr>
        <p:txBody>
          <a:bodyPr tIns="76176" bIns="76176" anchor="ctr">
            <a:spAutoFit/>
          </a:bodyPr>
          <a:p>
            <a:r>
              <a:rPr lang="en-US" altLang="zh-CN" sz="3200" b="1" dirty="0">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、编码器 </a:t>
            </a:r>
            <a:r>
              <a:rPr lang="en-US" altLang="zh-CN" sz="3200" b="1" dirty="0">
                <a:latin typeface="黑体" panose="02010609060101010101" pitchFamily="2" charset="-122"/>
                <a:ea typeface="黑体" panose="02010609060101010101" pitchFamily="2" charset="-122"/>
              </a:rPr>
              <a:t>(Encoder)</a:t>
            </a:r>
            <a:r>
              <a:rPr lang="zh-CN" altLang="en-US" sz="3200" b="1" dirty="0">
                <a:latin typeface="黑体" panose="02010609060101010101" pitchFamily="2" charset="-122"/>
                <a:ea typeface="黑体" panose="02010609060101010101" pitchFamily="2" charset="-122"/>
              </a:rPr>
              <a:t>的概念</a:t>
            </a:r>
            <a:endParaRPr lang="zh-CN" altLang="en-US" sz="3200" b="1" dirty="0">
              <a:latin typeface="黑体" panose="02010609060101010101" pitchFamily="2" charset="-122"/>
              <a:ea typeface="黑体" panose="0201060906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32803"/>
                                        </p:tgtEl>
                                        <p:attrNameLst>
                                          <p:attrName>style.visibility</p:attrName>
                                        </p:attrNameLst>
                                      </p:cBhvr>
                                      <p:to>
                                        <p:strVal val="visible"/>
                                      </p:to>
                                    </p:set>
                                    <p:animEffect transition="in" filter="wipe(up)">
                                      <p:cBhvr>
                                        <p:cTn id="7" dur="500"/>
                                        <p:tgtEl>
                                          <p:spTgt spid="33280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2804"/>
                                        </p:tgtEl>
                                        <p:attrNameLst>
                                          <p:attrName>style.visibility</p:attrName>
                                        </p:attrNameLst>
                                      </p:cBhvr>
                                      <p:to>
                                        <p:strVal val="visible"/>
                                      </p:to>
                                    </p:set>
                                    <p:animEffect transition="in" filter="wipe(up)">
                                      <p:cBhvr>
                                        <p:cTn id="10" dur="500"/>
                                        <p:tgtEl>
                                          <p:spTgt spid="33280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P spid="3328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030095" y="1607820"/>
            <a:ext cx="5320665" cy="4563745"/>
          </a:xfrm>
          <a:prstGeom prst="rect">
            <a:avLst/>
          </a:prstGeom>
        </p:spPr>
      </p:pic>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7.2.3 </a:t>
            </a:r>
            <a:r>
              <a:rPr lang="zh-CN" altLang="en-US" sz="3200" b="1" dirty="0">
                <a:solidFill>
                  <a:schemeClr val="accent6">
                    <a:lumMod val="50000"/>
                  </a:schemeClr>
                </a:solidFill>
                <a:latin typeface="黑体" panose="02010609060101010101" pitchFamily="2" charset="-122"/>
                <a:ea typeface="黑体" panose="02010609060101010101" pitchFamily="2" charset="-122"/>
              </a:rPr>
              <a:t>编码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p:nvPr/>
        </p:nvSpPr>
        <p:spPr>
          <a:xfrm>
            <a:off x="1258888" y="1771650"/>
            <a:ext cx="3434080" cy="583565"/>
          </a:xfrm>
          <a:prstGeom prst="rect">
            <a:avLst/>
          </a:prstGeom>
          <a:noFill/>
          <a:ln w="9525">
            <a:noFill/>
          </a:ln>
        </p:spPr>
        <p:txBody>
          <a:bodyPr wrap="none" anchor="t">
            <a:spAutoFit/>
          </a:bodyPr>
          <a:p>
            <a:r>
              <a:rPr lang="zh-CN" altLang="en-US" sz="3200" dirty="0">
                <a:solidFill>
                  <a:srgbClr val="3333CC"/>
                </a:solidFill>
                <a:latin typeface="黑体" panose="02010609060101010101" pitchFamily="2" charset="-122"/>
                <a:ea typeface="黑体" panose="02010609060101010101" pitchFamily="2" charset="-122"/>
              </a:rPr>
              <a:t>普通二进制编码器</a:t>
            </a:r>
            <a:endParaRPr lang="zh-CN" altLang="en-US" sz="3200" dirty="0">
              <a:solidFill>
                <a:srgbClr val="3333CC"/>
              </a:solidFill>
              <a:latin typeface="黑体" panose="02010609060101010101" pitchFamily="2" charset="-122"/>
              <a:ea typeface="黑体" panose="02010609060101010101" pitchFamily="2" charset="-122"/>
            </a:endParaRPr>
          </a:p>
        </p:txBody>
      </p:sp>
      <p:sp>
        <p:nvSpPr>
          <p:cNvPr id="22530" name="Rectangle 3"/>
          <p:cNvSpPr/>
          <p:nvPr/>
        </p:nvSpPr>
        <p:spPr>
          <a:xfrm>
            <a:off x="540385" y="1003300"/>
            <a:ext cx="4537075" cy="583565"/>
          </a:xfrm>
          <a:prstGeom prst="rect">
            <a:avLst/>
          </a:prstGeom>
          <a:noFill/>
          <a:ln w="9525">
            <a:noFill/>
          </a:ln>
        </p:spPr>
        <p:txBody>
          <a:bodyPr anchor="t">
            <a:spAutoFit/>
          </a:bodyPr>
          <a:p>
            <a:r>
              <a:rPr lang="en-US" altLang="zh-CN" sz="3200" b="1" dirty="0">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、编码器的工作原理</a:t>
            </a:r>
            <a:endParaRPr lang="zh-CN" altLang="en-US" sz="3200" b="1" dirty="0">
              <a:latin typeface="黑体" panose="02010609060101010101" pitchFamily="2" charset="-122"/>
              <a:ea typeface="黑体" panose="02010609060101010101" pitchFamily="2" charset="-122"/>
            </a:endParaRPr>
          </a:p>
        </p:txBody>
      </p:sp>
      <p:sp>
        <p:nvSpPr>
          <p:cNvPr id="22531" name="AutoShape 4"/>
          <p:cNvSpPr>
            <a:spLocks noChangeAspect="1" noTextEdit="1"/>
          </p:cNvSpPr>
          <p:nvPr/>
        </p:nvSpPr>
        <p:spPr>
          <a:xfrm>
            <a:off x="1643063" y="2859088"/>
            <a:ext cx="6670675" cy="3319462"/>
          </a:xfrm>
          <a:prstGeom prst="rect">
            <a:avLst/>
          </a:prstGeom>
          <a:noFill/>
          <a:ln w="9525">
            <a:noFill/>
          </a:ln>
        </p:spPr>
        <p:txBody>
          <a:bodyPr anchor="t"/>
          <a:p>
            <a:pPr algn="ctr"/>
            <a:endParaRPr lang="zh-CN" altLang="en-US">
              <a:latin typeface="Arial" panose="020B0604020202020204" pitchFamily="34" charset="0"/>
              <a:ea typeface="黑体" panose="02010609060101010101" pitchFamily="2" charset="-122"/>
            </a:endParaRPr>
          </a:p>
        </p:txBody>
      </p:sp>
      <p:sp>
        <p:nvSpPr>
          <p:cNvPr id="22532" name="Rectangle 5"/>
          <p:cNvSpPr/>
          <p:nvPr/>
        </p:nvSpPr>
        <p:spPr>
          <a:xfrm>
            <a:off x="3551238" y="5270500"/>
            <a:ext cx="127000" cy="245745"/>
          </a:xfrm>
          <a:prstGeom prst="rect">
            <a:avLst/>
          </a:prstGeom>
          <a:noFill/>
          <a:ln w="9525">
            <a:noFill/>
          </a:ln>
        </p:spPr>
        <p:txBody>
          <a:bodyPr wrap="none" lIns="0" tIns="0" rIns="0" bIns="0" anchor="t">
            <a:spAutoFit/>
          </a:bodyPr>
          <a:p>
            <a:r>
              <a:rPr lang="zh-CN" altLang="en-US" sz="1600" dirty="0">
                <a:solidFill>
                  <a:srgbClr val="000000"/>
                </a:solidFill>
                <a:latin typeface="Times New Roman" panose="02020603050405020304" pitchFamily="18" charset="0"/>
                <a:ea typeface="宋体" panose="02010600030101010101" pitchFamily="2" charset="-122"/>
              </a:rPr>
              <a:t> </a:t>
            </a:r>
            <a:endParaRPr lang="zh-CN" altLang="en-US" sz="1800" b="0" dirty="0">
              <a:latin typeface="Verdana" panose="020B0604030504040204" pitchFamily="34" charset="0"/>
              <a:ea typeface="宋体" panose="02010600030101010101" pitchFamily="2" charset="-122"/>
            </a:endParaRPr>
          </a:p>
        </p:txBody>
      </p:sp>
      <p:grpSp>
        <p:nvGrpSpPr>
          <p:cNvPr id="2" name="Group 6"/>
          <p:cNvGrpSpPr/>
          <p:nvPr/>
        </p:nvGrpSpPr>
        <p:grpSpPr>
          <a:xfrm>
            <a:off x="2843213" y="2924175"/>
            <a:ext cx="2859087" cy="3108325"/>
            <a:chOff x="1866" y="2016"/>
            <a:chExt cx="1488" cy="1412"/>
          </a:xfrm>
        </p:grpSpPr>
        <p:sp>
          <p:nvSpPr>
            <p:cNvPr id="22534" name="Line 7"/>
            <p:cNvSpPr/>
            <p:nvPr/>
          </p:nvSpPr>
          <p:spPr>
            <a:xfrm>
              <a:off x="1866" y="2286"/>
              <a:ext cx="1488" cy="4"/>
            </a:xfrm>
            <a:prstGeom prst="line">
              <a:avLst/>
            </a:prstGeom>
            <a:ln w="17463" cap="flat"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2535" name="Line 8"/>
            <p:cNvSpPr/>
            <p:nvPr/>
          </p:nvSpPr>
          <p:spPr>
            <a:xfrm>
              <a:off x="1866" y="2511"/>
              <a:ext cx="1481" cy="9"/>
            </a:xfrm>
            <a:prstGeom prst="line">
              <a:avLst/>
            </a:prstGeom>
            <a:ln w="17463" cap="flat"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2536" name="Line 9"/>
            <p:cNvSpPr/>
            <p:nvPr/>
          </p:nvSpPr>
          <p:spPr>
            <a:xfrm>
              <a:off x="1866" y="3185"/>
              <a:ext cx="1469" cy="9"/>
            </a:xfrm>
            <a:prstGeom prst="line">
              <a:avLst/>
            </a:prstGeom>
            <a:ln w="17463" cap="flat"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2537" name="Rectangle 10"/>
            <p:cNvSpPr/>
            <p:nvPr/>
          </p:nvSpPr>
          <p:spPr>
            <a:xfrm>
              <a:off x="2114" y="2016"/>
              <a:ext cx="962" cy="1412"/>
            </a:xfrm>
            <a:prstGeom prst="rect">
              <a:avLst/>
            </a:prstGeom>
            <a:solidFill>
              <a:srgbClr val="FFFFFF"/>
            </a:solidFill>
            <a:ln w="9525">
              <a:noFill/>
            </a:ln>
          </p:spPr>
          <p:txBody>
            <a:bodyPr anchor="t"/>
            <a:p>
              <a:pPr algn="ctr"/>
              <a:endParaRPr lang="zh-CN" altLang="en-US" dirty="0">
                <a:latin typeface="Times New Roman" panose="02020603050405020304" pitchFamily="18" charset="0"/>
                <a:ea typeface="宋体" panose="02010600030101010101" pitchFamily="2" charset="-122"/>
              </a:endParaRPr>
            </a:p>
          </p:txBody>
        </p:sp>
        <p:sp>
          <p:nvSpPr>
            <p:cNvPr id="22538" name="Rectangle 11"/>
            <p:cNvSpPr/>
            <p:nvPr/>
          </p:nvSpPr>
          <p:spPr>
            <a:xfrm>
              <a:off x="2114" y="2016"/>
              <a:ext cx="962" cy="1412"/>
            </a:xfrm>
            <a:prstGeom prst="rect">
              <a:avLst/>
            </a:prstGeom>
            <a:noFill/>
            <a:ln w="36513" cap="flat" cmpd="sng">
              <a:solidFill>
                <a:srgbClr val="000000"/>
              </a:solidFill>
              <a:prstDash val="solid"/>
              <a:miter/>
              <a:headEnd type="none" w="med" len="med"/>
              <a:tailEnd type="none" w="med" len="med"/>
            </a:ln>
          </p:spPr>
          <p:txBody>
            <a:bodyPr anchor="t"/>
            <a:p>
              <a:pPr algn="ctr"/>
              <a:endParaRPr lang="zh-CN" altLang="en-US" dirty="0">
                <a:latin typeface="Times New Roman" panose="02020603050405020304" pitchFamily="18" charset="0"/>
                <a:ea typeface="宋体" panose="02010600030101010101" pitchFamily="2" charset="-122"/>
              </a:endParaRPr>
            </a:p>
          </p:txBody>
        </p:sp>
        <p:sp>
          <p:nvSpPr>
            <p:cNvPr id="22539" name="Rectangle 12"/>
            <p:cNvSpPr/>
            <p:nvPr/>
          </p:nvSpPr>
          <p:spPr>
            <a:xfrm>
              <a:off x="2156" y="2151"/>
              <a:ext cx="62" cy="166"/>
            </a:xfrm>
            <a:prstGeom prst="rect">
              <a:avLst/>
            </a:prstGeom>
            <a:noFill/>
            <a:ln w="9525">
              <a:noFill/>
            </a:ln>
          </p:spPr>
          <p:txBody>
            <a:bodyPr wrap="none" lIns="0" tIns="0" rIns="0" bIns="0" anchor="t">
              <a:spAutoFit/>
            </a:bodyPr>
            <a:p>
              <a:r>
                <a:rPr lang="en-US" altLang="zh-CN" i="1" dirty="0">
                  <a:solidFill>
                    <a:srgbClr val="000000"/>
                  </a:solidFill>
                  <a:latin typeface="Times New Roman" panose="02020603050405020304" pitchFamily="18" charset="0"/>
                </a:rPr>
                <a:t>I</a:t>
              </a:r>
              <a:endParaRPr lang="en-US" altLang="zh-CN" sz="1800" b="0" dirty="0">
                <a:latin typeface="Verdana" panose="020B0604030504040204" pitchFamily="34" charset="0"/>
              </a:endParaRPr>
            </a:p>
          </p:txBody>
        </p:sp>
        <p:sp>
          <p:nvSpPr>
            <p:cNvPr id="22540" name="Rectangle 13"/>
            <p:cNvSpPr/>
            <p:nvPr/>
          </p:nvSpPr>
          <p:spPr>
            <a:xfrm>
              <a:off x="2221" y="2242"/>
              <a:ext cx="53"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0</a:t>
              </a:r>
              <a:endParaRPr lang="en-US" altLang="zh-CN" sz="1800" b="0" dirty="0">
                <a:latin typeface="Verdana" panose="020B0604030504040204" pitchFamily="34" charset="0"/>
              </a:endParaRPr>
            </a:p>
          </p:txBody>
        </p:sp>
        <p:sp>
          <p:nvSpPr>
            <p:cNvPr id="22541" name="Rectangle 14"/>
            <p:cNvSpPr/>
            <p:nvPr/>
          </p:nvSpPr>
          <p:spPr>
            <a:xfrm>
              <a:off x="2278" y="2242"/>
              <a:ext cx="27" cy="111"/>
            </a:xfrm>
            <a:prstGeom prst="rect">
              <a:avLst/>
            </a:prstGeom>
            <a:noFill/>
            <a:ln w="9525">
              <a:noFill/>
            </a:ln>
          </p:spPr>
          <p:txBody>
            <a:bodyPr wrap="none" lIns="0" tIns="0" rIns="0" bIns="0" anchor="t">
              <a:spAutoFit/>
            </a:bodyPr>
            <a:p>
              <a:r>
                <a:rPr lang="zh-CN" altLang="en-US" sz="1600" dirty="0">
                  <a:solidFill>
                    <a:srgbClr val="000000"/>
                  </a:solidFill>
                  <a:latin typeface="Times New Roman" panose="02020603050405020304" pitchFamily="18" charset="0"/>
                  <a:ea typeface="宋体" panose="02010600030101010101" pitchFamily="2" charset="-122"/>
                </a:rPr>
                <a:t> </a:t>
              </a:r>
              <a:endParaRPr lang="zh-CN" altLang="en-US" sz="1800" b="0" dirty="0">
                <a:latin typeface="Verdana" panose="020B0604030504040204" pitchFamily="34" charset="0"/>
                <a:ea typeface="宋体" panose="02010600030101010101" pitchFamily="2" charset="-122"/>
              </a:endParaRPr>
            </a:p>
          </p:txBody>
        </p:sp>
        <p:sp>
          <p:nvSpPr>
            <p:cNvPr id="22542" name="Rectangle 15"/>
            <p:cNvSpPr/>
            <p:nvPr/>
          </p:nvSpPr>
          <p:spPr>
            <a:xfrm>
              <a:off x="2156" y="2381"/>
              <a:ext cx="62" cy="166"/>
            </a:xfrm>
            <a:prstGeom prst="rect">
              <a:avLst/>
            </a:prstGeom>
            <a:noFill/>
            <a:ln w="9525">
              <a:noFill/>
            </a:ln>
          </p:spPr>
          <p:txBody>
            <a:bodyPr wrap="none" lIns="0" tIns="0" rIns="0" bIns="0" anchor="t">
              <a:spAutoFit/>
            </a:bodyPr>
            <a:p>
              <a:r>
                <a:rPr lang="en-US" altLang="zh-CN" i="1" dirty="0">
                  <a:solidFill>
                    <a:srgbClr val="000000"/>
                  </a:solidFill>
                  <a:latin typeface="Times New Roman" panose="02020603050405020304" pitchFamily="18" charset="0"/>
                </a:rPr>
                <a:t>I</a:t>
              </a:r>
              <a:endParaRPr lang="en-US" altLang="zh-CN" sz="1800" b="0" dirty="0">
                <a:latin typeface="Verdana" panose="020B0604030504040204" pitchFamily="34" charset="0"/>
              </a:endParaRPr>
            </a:p>
          </p:txBody>
        </p:sp>
        <p:sp>
          <p:nvSpPr>
            <p:cNvPr id="22543" name="Rectangle 16"/>
            <p:cNvSpPr/>
            <p:nvPr/>
          </p:nvSpPr>
          <p:spPr>
            <a:xfrm>
              <a:off x="2221" y="2472"/>
              <a:ext cx="53"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1</a:t>
              </a:r>
              <a:endParaRPr lang="en-US" altLang="zh-CN" sz="1800" b="0" dirty="0">
                <a:latin typeface="Verdana" panose="020B0604030504040204" pitchFamily="34" charset="0"/>
              </a:endParaRPr>
            </a:p>
          </p:txBody>
        </p:sp>
        <p:sp>
          <p:nvSpPr>
            <p:cNvPr id="22544" name="Rectangle 17"/>
            <p:cNvSpPr/>
            <p:nvPr/>
          </p:nvSpPr>
          <p:spPr>
            <a:xfrm>
              <a:off x="2278" y="2472"/>
              <a:ext cx="27" cy="111"/>
            </a:xfrm>
            <a:prstGeom prst="rect">
              <a:avLst/>
            </a:prstGeom>
            <a:noFill/>
            <a:ln w="9525">
              <a:noFill/>
            </a:ln>
          </p:spPr>
          <p:txBody>
            <a:bodyPr wrap="none" lIns="0" tIns="0" rIns="0" bIns="0" anchor="t">
              <a:spAutoFit/>
            </a:bodyPr>
            <a:p>
              <a:r>
                <a:rPr lang="zh-CN" altLang="en-US" sz="1600" dirty="0">
                  <a:solidFill>
                    <a:srgbClr val="000000"/>
                  </a:solidFill>
                  <a:latin typeface="Times New Roman" panose="02020603050405020304" pitchFamily="18" charset="0"/>
                  <a:ea typeface="宋体" panose="02010600030101010101" pitchFamily="2" charset="-122"/>
                </a:rPr>
                <a:t> </a:t>
              </a:r>
              <a:endParaRPr lang="zh-CN" altLang="en-US" sz="1800" b="0" dirty="0">
                <a:latin typeface="Verdana" panose="020B0604030504040204" pitchFamily="34" charset="0"/>
                <a:ea typeface="宋体" panose="02010600030101010101" pitchFamily="2" charset="-122"/>
              </a:endParaRPr>
            </a:p>
          </p:txBody>
        </p:sp>
        <p:sp>
          <p:nvSpPr>
            <p:cNvPr id="22545" name="Rectangle 18"/>
            <p:cNvSpPr/>
            <p:nvPr/>
          </p:nvSpPr>
          <p:spPr>
            <a:xfrm>
              <a:off x="2782" y="3038"/>
              <a:ext cx="97" cy="166"/>
            </a:xfrm>
            <a:prstGeom prst="rect">
              <a:avLst/>
            </a:prstGeom>
            <a:noFill/>
            <a:ln w="9525">
              <a:noFill/>
            </a:ln>
          </p:spPr>
          <p:txBody>
            <a:bodyPr wrap="none" lIns="0" tIns="0" rIns="0" bIns="0" anchor="t">
              <a:spAutoFit/>
            </a:bodyPr>
            <a:p>
              <a:r>
                <a:rPr lang="en-US" altLang="zh-CN" i="1" dirty="0">
                  <a:solidFill>
                    <a:srgbClr val="000000"/>
                  </a:solidFill>
                  <a:latin typeface="Times New Roman" panose="02020603050405020304" pitchFamily="18" charset="0"/>
                </a:rPr>
                <a:t>Y</a:t>
              </a:r>
              <a:endParaRPr lang="en-US" altLang="zh-CN" sz="1800" b="0" dirty="0">
                <a:latin typeface="Verdana" panose="020B0604030504040204" pitchFamily="34" charset="0"/>
              </a:endParaRPr>
            </a:p>
          </p:txBody>
        </p:sp>
        <p:sp>
          <p:nvSpPr>
            <p:cNvPr id="22546" name="Rectangle 19"/>
            <p:cNvSpPr/>
            <p:nvPr/>
          </p:nvSpPr>
          <p:spPr>
            <a:xfrm>
              <a:off x="2885" y="3129"/>
              <a:ext cx="58"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n</a:t>
              </a:r>
              <a:endParaRPr lang="en-US" altLang="zh-CN" sz="1800" b="0" dirty="0">
                <a:latin typeface="Verdana" panose="020B0604030504040204" pitchFamily="34" charset="0"/>
              </a:endParaRPr>
            </a:p>
          </p:txBody>
        </p:sp>
        <p:sp>
          <p:nvSpPr>
            <p:cNvPr id="22547" name="Rectangle 20"/>
            <p:cNvSpPr/>
            <p:nvPr/>
          </p:nvSpPr>
          <p:spPr>
            <a:xfrm>
              <a:off x="2946" y="3129"/>
              <a:ext cx="35"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a:t>
              </a:r>
              <a:endParaRPr lang="en-US" altLang="zh-CN" sz="1800" b="0" dirty="0">
                <a:latin typeface="Verdana" panose="020B0604030504040204" pitchFamily="34" charset="0"/>
              </a:endParaRPr>
            </a:p>
          </p:txBody>
        </p:sp>
        <p:sp>
          <p:nvSpPr>
            <p:cNvPr id="22548" name="Rectangle 21"/>
            <p:cNvSpPr/>
            <p:nvPr/>
          </p:nvSpPr>
          <p:spPr>
            <a:xfrm>
              <a:off x="2984" y="3129"/>
              <a:ext cx="53"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1</a:t>
              </a:r>
              <a:endParaRPr lang="en-US" altLang="zh-CN" sz="1800" b="0" dirty="0">
                <a:latin typeface="Verdana" panose="020B0604030504040204" pitchFamily="34" charset="0"/>
              </a:endParaRPr>
            </a:p>
          </p:txBody>
        </p:sp>
        <p:sp>
          <p:nvSpPr>
            <p:cNvPr id="22549" name="Rectangle 22"/>
            <p:cNvSpPr/>
            <p:nvPr/>
          </p:nvSpPr>
          <p:spPr>
            <a:xfrm>
              <a:off x="3041" y="3129"/>
              <a:ext cx="26" cy="111"/>
            </a:xfrm>
            <a:prstGeom prst="rect">
              <a:avLst/>
            </a:prstGeom>
            <a:noFill/>
            <a:ln w="9525">
              <a:noFill/>
            </a:ln>
          </p:spPr>
          <p:txBody>
            <a:bodyPr wrap="none" lIns="0" tIns="0" rIns="0" bIns="0" anchor="t">
              <a:spAutoFit/>
            </a:bodyPr>
            <a:p>
              <a:r>
                <a:rPr lang="zh-CN" altLang="en-US" sz="1600" dirty="0">
                  <a:solidFill>
                    <a:srgbClr val="000000"/>
                  </a:solidFill>
                  <a:latin typeface="Times New Roman" panose="02020603050405020304" pitchFamily="18" charset="0"/>
                  <a:ea typeface="宋体" panose="02010600030101010101" pitchFamily="2" charset="-122"/>
                </a:rPr>
                <a:t> </a:t>
              </a:r>
              <a:endParaRPr lang="zh-CN" altLang="en-US" sz="1800" b="0" dirty="0">
                <a:latin typeface="Verdana" panose="020B0604030504040204" pitchFamily="34" charset="0"/>
                <a:ea typeface="宋体" panose="02010600030101010101" pitchFamily="2" charset="-122"/>
              </a:endParaRPr>
            </a:p>
          </p:txBody>
        </p:sp>
        <p:sp>
          <p:nvSpPr>
            <p:cNvPr id="22550" name="Rectangle 23"/>
            <p:cNvSpPr/>
            <p:nvPr/>
          </p:nvSpPr>
          <p:spPr>
            <a:xfrm>
              <a:off x="2877" y="2155"/>
              <a:ext cx="97" cy="166"/>
            </a:xfrm>
            <a:prstGeom prst="rect">
              <a:avLst/>
            </a:prstGeom>
            <a:noFill/>
            <a:ln w="9525">
              <a:noFill/>
            </a:ln>
          </p:spPr>
          <p:txBody>
            <a:bodyPr wrap="none" lIns="0" tIns="0" rIns="0" bIns="0" anchor="t">
              <a:spAutoFit/>
            </a:bodyPr>
            <a:p>
              <a:r>
                <a:rPr lang="en-US" altLang="zh-CN" i="1" dirty="0">
                  <a:solidFill>
                    <a:srgbClr val="000000"/>
                  </a:solidFill>
                  <a:latin typeface="Times New Roman" panose="02020603050405020304" pitchFamily="18" charset="0"/>
                </a:rPr>
                <a:t>Y</a:t>
              </a:r>
              <a:endParaRPr lang="en-US" altLang="zh-CN" sz="1800" b="0" dirty="0">
                <a:latin typeface="Verdana" panose="020B0604030504040204" pitchFamily="34" charset="0"/>
              </a:endParaRPr>
            </a:p>
          </p:txBody>
        </p:sp>
        <p:sp>
          <p:nvSpPr>
            <p:cNvPr id="22551" name="Rectangle 24"/>
            <p:cNvSpPr/>
            <p:nvPr/>
          </p:nvSpPr>
          <p:spPr>
            <a:xfrm>
              <a:off x="2980" y="2246"/>
              <a:ext cx="53"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0</a:t>
              </a:r>
              <a:endParaRPr lang="en-US" altLang="zh-CN" sz="1800" b="0" dirty="0">
                <a:latin typeface="Verdana" panose="020B0604030504040204" pitchFamily="34" charset="0"/>
              </a:endParaRPr>
            </a:p>
          </p:txBody>
        </p:sp>
        <p:sp>
          <p:nvSpPr>
            <p:cNvPr id="22552" name="Rectangle 25"/>
            <p:cNvSpPr/>
            <p:nvPr/>
          </p:nvSpPr>
          <p:spPr>
            <a:xfrm>
              <a:off x="3038" y="2246"/>
              <a:ext cx="27" cy="111"/>
            </a:xfrm>
            <a:prstGeom prst="rect">
              <a:avLst/>
            </a:prstGeom>
            <a:noFill/>
            <a:ln w="9525">
              <a:noFill/>
            </a:ln>
          </p:spPr>
          <p:txBody>
            <a:bodyPr wrap="none" lIns="0" tIns="0" rIns="0" bIns="0" anchor="t">
              <a:spAutoFit/>
            </a:bodyPr>
            <a:p>
              <a:r>
                <a:rPr lang="zh-CN" altLang="en-US" sz="1600" dirty="0">
                  <a:solidFill>
                    <a:srgbClr val="000000"/>
                  </a:solidFill>
                  <a:latin typeface="Times New Roman" panose="02020603050405020304" pitchFamily="18" charset="0"/>
                  <a:ea typeface="宋体" panose="02010600030101010101" pitchFamily="2" charset="-122"/>
                </a:rPr>
                <a:t> </a:t>
              </a:r>
              <a:endParaRPr lang="zh-CN" altLang="en-US" sz="1800" b="0" dirty="0">
                <a:latin typeface="Verdana" panose="020B0604030504040204" pitchFamily="34" charset="0"/>
                <a:ea typeface="宋体" panose="02010600030101010101" pitchFamily="2" charset="-122"/>
              </a:endParaRPr>
            </a:p>
          </p:txBody>
        </p:sp>
        <p:sp>
          <p:nvSpPr>
            <p:cNvPr id="22553" name="Rectangle 26"/>
            <p:cNvSpPr/>
            <p:nvPr/>
          </p:nvSpPr>
          <p:spPr>
            <a:xfrm>
              <a:off x="2877" y="2377"/>
              <a:ext cx="97" cy="166"/>
            </a:xfrm>
            <a:prstGeom prst="rect">
              <a:avLst/>
            </a:prstGeom>
            <a:noFill/>
            <a:ln w="9525">
              <a:noFill/>
            </a:ln>
          </p:spPr>
          <p:txBody>
            <a:bodyPr wrap="none" lIns="0" tIns="0" rIns="0" bIns="0" anchor="t">
              <a:spAutoFit/>
            </a:bodyPr>
            <a:p>
              <a:r>
                <a:rPr lang="en-US" altLang="zh-CN" i="1" dirty="0">
                  <a:solidFill>
                    <a:srgbClr val="000000"/>
                  </a:solidFill>
                  <a:latin typeface="Times New Roman" panose="02020603050405020304" pitchFamily="18" charset="0"/>
                </a:rPr>
                <a:t>Y</a:t>
              </a:r>
              <a:endParaRPr lang="en-US" altLang="zh-CN" sz="1800" b="0" dirty="0">
                <a:latin typeface="Verdana" panose="020B0604030504040204" pitchFamily="34" charset="0"/>
              </a:endParaRPr>
            </a:p>
          </p:txBody>
        </p:sp>
        <p:sp>
          <p:nvSpPr>
            <p:cNvPr id="22554" name="Rectangle 27"/>
            <p:cNvSpPr/>
            <p:nvPr/>
          </p:nvSpPr>
          <p:spPr>
            <a:xfrm>
              <a:off x="2980" y="2468"/>
              <a:ext cx="53"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1</a:t>
              </a:r>
              <a:endParaRPr lang="en-US" altLang="zh-CN" sz="1800" b="0" dirty="0">
                <a:latin typeface="Verdana" panose="020B0604030504040204" pitchFamily="34" charset="0"/>
              </a:endParaRPr>
            </a:p>
          </p:txBody>
        </p:sp>
        <p:sp>
          <p:nvSpPr>
            <p:cNvPr id="22555" name="Rectangle 28"/>
            <p:cNvSpPr/>
            <p:nvPr/>
          </p:nvSpPr>
          <p:spPr>
            <a:xfrm>
              <a:off x="3038" y="2468"/>
              <a:ext cx="27" cy="111"/>
            </a:xfrm>
            <a:prstGeom prst="rect">
              <a:avLst/>
            </a:prstGeom>
            <a:noFill/>
            <a:ln w="9525">
              <a:noFill/>
            </a:ln>
          </p:spPr>
          <p:txBody>
            <a:bodyPr wrap="none" lIns="0" tIns="0" rIns="0" bIns="0" anchor="t">
              <a:spAutoFit/>
            </a:bodyPr>
            <a:p>
              <a:r>
                <a:rPr lang="zh-CN" altLang="en-US" sz="1600" dirty="0">
                  <a:solidFill>
                    <a:srgbClr val="000000"/>
                  </a:solidFill>
                  <a:latin typeface="Times New Roman" panose="02020603050405020304" pitchFamily="18" charset="0"/>
                  <a:ea typeface="宋体" panose="02010600030101010101" pitchFamily="2" charset="-122"/>
                </a:rPr>
                <a:t> </a:t>
              </a:r>
              <a:endParaRPr lang="zh-CN" altLang="en-US" sz="1800" b="0" dirty="0">
                <a:latin typeface="Verdana" panose="020B0604030504040204" pitchFamily="34" charset="0"/>
                <a:ea typeface="宋体" panose="02010600030101010101" pitchFamily="2" charset="-122"/>
              </a:endParaRPr>
            </a:p>
          </p:txBody>
        </p:sp>
        <p:sp>
          <p:nvSpPr>
            <p:cNvPr id="22556" name="Rectangle 29"/>
            <p:cNvSpPr/>
            <p:nvPr/>
          </p:nvSpPr>
          <p:spPr>
            <a:xfrm>
              <a:off x="2438" y="3216"/>
              <a:ext cx="53"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1</a:t>
              </a:r>
              <a:endParaRPr lang="en-US" altLang="zh-CN" sz="1800" b="0" dirty="0">
                <a:latin typeface="Verdana" panose="020B0604030504040204" pitchFamily="34" charset="0"/>
              </a:endParaRPr>
            </a:p>
          </p:txBody>
        </p:sp>
        <p:sp>
          <p:nvSpPr>
            <p:cNvPr id="22557" name="Rectangle 30"/>
            <p:cNvSpPr/>
            <p:nvPr/>
          </p:nvSpPr>
          <p:spPr>
            <a:xfrm>
              <a:off x="2293" y="3159"/>
              <a:ext cx="59"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n</a:t>
              </a:r>
              <a:endParaRPr lang="en-US" altLang="zh-CN" sz="1800" b="0" dirty="0">
                <a:latin typeface="Verdana" panose="020B0604030504040204" pitchFamily="34" charset="0"/>
              </a:endParaRPr>
            </a:p>
          </p:txBody>
        </p:sp>
        <p:sp>
          <p:nvSpPr>
            <p:cNvPr id="22558" name="Rectangle 31"/>
            <p:cNvSpPr/>
            <p:nvPr/>
          </p:nvSpPr>
          <p:spPr>
            <a:xfrm>
              <a:off x="2236" y="3216"/>
              <a:ext cx="53" cy="111"/>
            </a:xfrm>
            <a:prstGeom prst="rect">
              <a:avLst/>
            </a:prstGeom>
            <a:noFill/>
            <a:ln w="9525">
              <a:noFill/>
            </a:ln>
          </p:spPr>
          <p:txBody>
            <a:bodyPr wrap="none" lIns="0" tIns="0" rIns="0" bIns="0" anchor="t">
              <a:spAutoFit/>
            </a:bodyPr>
            <a:p>
              <a:r>
                <a:rPr lang="en-US" altLang="zh-CN" sz="1600" dirty="0">
                  <a:solidFill>
                    <a:srgbClr val="000000"/>
                  </a:solidFill>
                  <a:latin typeface="Times New Roman" panose="02020603050405020304" pitchFamily="18" charset="0"/>
                </a:rPr>
                <a:t>2</a:t>
              </a:r>
              <a:endParaRPr lang="en-US" altLang="zh-CN" sz="1800" b="0" dirty="0">
                <a:latin typeface="Verdana" panose="020B0604030504040204" pitchFamily="34" charset="0"/>
              </a:endParaRPr>
            </a:p>
          </p:txBody>
        </p:sp>
        <p:sp>
          <p:nvSpPr>
            <p:cNvPr id="22559" name="Rectangle 32"/>
            <p:cNvSpPr/>
            <p:nvPr/>
          </p:nvSpPr>
          <p:spPr>
            <a:xfrm>
              <a:off x="2374" y="3199"/>
              <a:ext cx="58" cy="111"/>
            </a:xfrm>
            <a:prstGeom prst="rect">
              <a:avLst/>
            </a:prstGeom>
            <a:noFill/>
            <a:ln w="9525">
              <a:noFill/>
            </a:ln>
          </p:spPr>
          <p:txBody>
            <a:bodyPr wrap="none" lIns="0" tIns="0" rIns="0" bIns="0" anchor="t">
              <a:spAutoFit/>
            </a:bodyPr>
            <a:p>
              <a:r>
                <a:rPr lang="en-US" altLang="zh-CN" sz="1600" dirty="0">
                  <a:solidFill>
                    <a:srgbClr val="000000"/>
                  </a:solidFill>
                  <a:latin typeface="Symbol" panose="05050102010706020507" pitchFamily="18" charset="2"/>
                </a:rPr>
                <a:t>-</a:t>
              </a:r>
              <a:endParaRPr lang="en-US" altLang="zh-CN" sz="1800" b="0" dirty="0">
                <a:latin typeface="Verdana" panose="020B0604030504040204" pitchFamily="34" charset="0"/>
              </a:endParaRPr>
            </a:p>
          </p:txBody>
        </p:sp>
        <p:sp>
          <p:nvSpPr>
            <p:cNvPr id="22560" name="Rectangle 33"/>
            <p:cNvSpPr/>
            <p:nvPr/>
          </p:nvSpPr>
          <p:spPr>
            <a:xfrm>
              <a:off x="2164" y="3064"/>
              <a:ext cx="60" cy="159"/>
            </a:xfrm>
            <a:prstGeom prst="rect">
              <a:avLst/>
            </a:prstGeom>
            <a:noFill/>
            <a:ln w="9525">
              <a:noFill/>
            </a:ln>
          </p:spPr>
          <p:txBody>
            <a:bodyPr wrap="none" lIns="0" tIns="0" rIns="0" bIns="0" anchor="t">
              <a:spAutoFit/>
            </a:bodyPr>
            <a:p>
              <a:r>
                <a:rPr lang="en-US" altLang="zh-CN" sz="2300" i="1" dirty="0">
                  <a:solidFill>
                    <a:srgbClr val="000000"/>
                  </a:solidFill>
                  <a:latin typeface="Times New Roman" panose="02020603050405020304" pitchFamily="18" charset="0"/>
                </a:rPr>
                <a:t>I</a:t>
              </a:r>
              <a:endParaRPr lang="en-US" altLang="zh-CN" sz="1800" b="0" dirty="0">
                <a:latin typeface="Verdana" panose="020B0604030504040204" pitchFamily="34" charset="0"/>
              </a:endParaRPr>
            </a:p>
          </p:txBody>
        </p:sp>
        <p:sp>
          <p:nvSpPr>
            <p:cNvPr id="22561" name="Rectangle 34"/>
            <p:cNvSpPr/>
            <p:nvPr/>
          </p:nvSpPr>
          <p:spPr>
            <a:xfrm>
              <a:off x="2374" y="2525"/>
              <a:ext cx="419" cy="146"/>
            </a:xfrm>
            <a:prstGeom prst="rect">
              <a:avLst/>
            </a:prstGeom>
            <a:noFill/>
            <a:ln w="9525">
              <a:noFill/>
            </a:ln>
          </p:spPr>
          <p:txBody>
            <a:bodyPr wrap="none" lIns="0" tIns="0" rIns="0" bIns="0" anchor="t">
              <a:spAutoFit/>
            </a:bodyPr>
            <a:p>
              <a:r>
                <a:rPr lang="zh-CN" altLang="en-US" sz="2100" dirty="0">
                  <a:solidFill>
                    <a:srgbClr val="000000"/>
                  </a:solidFill>
                  <a:latin typeface="楷体_GB2312" pitchFamily="49" charset="-122"/>
                  <a:ea typeface="楷体_GB2312" pitchFamily="49" charset="-122"/>
                </a:rPr>
                <a:t>二进制</a:t>
              </a:r>
              <a:endParaRPr lang="zh-CN" altLang="en-US" sz="1800" b="0" dirty="0">
                <a:latin typeface="Verdana" panose="020B0604030504040204" pitchFamily="34" charset="0"/>
                <a:ea typeface="宋体" panose="02010600030101010101" pitchFamily="2" charset="-122"/>
              </a:endParaRPr>
            </a:p>
          </p:txBody>
        </p:sp>
        <p:sp>
          <p:nvSpPr>
            <p:cNvPr id="22562" name="Rectangle 35"/>
            <p:cNvSpPr/>
            <p:nvPr/>
          </p:nvSpPr>
          <p:spPr>
            <a:xfrm>
              <a:off x="2820" y="2525"/>
              <a:ext cx="70" cy="146"/>
            </a:xfrm>
            <a:prstGeom prst="rect">
              <a:avLst/>
            </a:prstGeom>
            <a:noFill/>
            <a:ln w="9525">
              <a:noFill/>
            </a:ln>
          </p:spPr>
          <p:txBody>
            <a:bodyPr wrap="none" lIns="0" tIns="0" rIns="0" bIns="0" anchor="t">
              <a:spAutoFit/>
            </a:bodyPr>
            <a:p>
              <a:r>
                <a:rPr lang="zh-CN" altLang="en-US" sz="2100" dirty="0">
                  <a:solidFill>
                    <a:srgbClr val="000000"/>
                  </a:solidFill>
                  <a:latin typeface="楷体_GB2312" pitchFamily="49" charset="-122"/>
                  <a:ea typeface="楷体_GB2312" pitchFamily="49" charset="-122"/>
                </a:rPr>
                <a:t> </a:t>
              </a:r>
              <a:endParaRPr lang="zh-CN" altLang="en-US" sz="1800" b="0" dirty="0">
                <a:latin typeface="Verdana" panose="020B0604030504040204" pitchFamily="34" charset="0"/>
                <a:ea typeface="宋体" panose="02010600030101010101" pitchFamily="2" charset="-122"/>
              </a:endParaRPr>
            </a:p>
          </p:txBody>
        </p:sp>
        <p:sp>
          <p:nvSpPr>
            <p:cNvPr id="22563" name="Rectangle 36"/>
            <p:cNvSpPr/>
            <p:nvPr/>
          </p:nvSpPr>
          <p:spPr>
            <a:xfrm>
              <a:off x="2374" y="2807"/>
              <a:ext cx="419" cy="146"/>
            </a:xfrm>
            <a:prstGeom prst="rect">
              <a:avLst/>
            </a:prstGeom>
            <a:noFill/>
            <a:ln w="9525">
              <a:noFill/>
            </a:ln>
          </p:spPr>
          <p:txBody>
            <a:bodyPr wrap="none" lIns="0" tIns="0" rIns="0" bIns="0" anchor="t">
              <a:spAutoFit/>
            </a:bodyPr>
            <a:p>
              <a:r>
                <a:rPr lang="zh-CN" altLang="en-US" sz="2100" dirty="0">
                  <a:solidFill>
                    <a:srgbClr val="000000"/>
                  </a:solidFill>
                  <a:latin typeface="楷体_GB2312" pitchFamily="49" charset="-122"/>
                  <a:ea typeface="楷体_GB2312" pitchFamily="49" charset="-122"/>
                </a:rPr>
                <a:t>编码器</a:t>
              </a:r>
              <a:endParaRPr lang="zh-CN" altLang="en-US" sz="1800" b="0" dirty="0">
                <a:latin typeface="Verdana" panose="020B0604030504040204" pitchFamily="34" charset="0"/>
                <a:ea typeface="宋体" panose="02010600030101010101" pitchFamily="2" charset="-122"/>
              </a:endParaRPr>
            </a:p>
          </p:txBody>
        </p:sp>
        <p:sp>
          <p:nvSpPr>
            <p:cNvPr id="22564" name="Rectangle 37"/>
            <p:cNvSpPr/>
            <p:nvPr/>
          </p:nvSpPr>
          <p:spPr>
            <a:xfrm>
              <a:off x="2820" y="2889"/>
              <a:ext cx="33" cy="70"/>
            </a:xfrm>
            <a:prstGeom prst="rect">
              <a:avLst/>
            </a:prstGeom>
            <a:noFill/>
            <a:ln w="9525">
              <a:noFill/>
            </a:ln>
          </p:spPr>
          <p:txBody>
            <a:bodyPr wrap="none" lIns="0" tIns="0" rIns="0" bIns="0" anchor="t">
              <a:spAutoFit/>
            </a:bodyPr>
            <a:p>
              <a:r>
                <a:rPr lang="zh-CN" altLang="en-US" sz="1000" dirty="0">
                  <a:solidFill>
                    <a:srgbClr val="000000"/>
                  </a:solidFill>
                  <a:latin typeface="楷体_GB2312" pitchFamily="49" charset="-122"/>
                  <a:ea typeface="楷体_GB2312" pitchFamily="49" charset="-122"/>
                </a:rPr>
                <a:t> </a:t>
              </a:r>
              <a:endParaRPr lang="zh-CN" altLang="en-US" sz="1800" b="0" dirty="0">
                <a:latin typeface="Verdana" panose="020B0604030504040204" pitchFamily="34" charset="0"/>
                <a:ea typeface="宋体" panose="02010600030101010101" pitchFamily="2" charset="-122"/>
              </a:endParaRPr>
            </a:p>
          </p:txBody>
        </p:sp>
        <p:sp>
          <p:nvSpPr>
            <p:cNvPr id="22565" name="Freeform 38"/>
            <p:cNvSpPr/>
            <p:nvPr/>
          </p:nvSpPr>
          <p:spPr>
            <a:xfrm>
              <a:off x="1961" y="2685"/>
              <a:ext cx="27" cy="31"/>
            </a:xfrm>
            <a:custGeom>
              <a:avLst/>
              <a:gdLst/>
              <a:ahLst/>
              <a:cxnLst>
                <a:cxn ang="0">
                  <a:pos x="12" y="0"/>
                </a:cxn>
                <a:cxn ang="0">
                  <a:pos x="8" y="0"/>
                </a:cxn>
                <a:cxn ang="0">
                  <a:pos x="4" y="5"/>
                </a:cxn>
                <a:cxn ang="0">
                  <a:pos x="0" y="9"/>
                </a:cxn>
                <a:cxn ang="0">
                  <a:pos x="0" y="18"/>
                </a:cxn>
                <a:cxn ang="0">
                  <a:pos x="0" y="22"/>
                </a:cxn>
                <a:cxn ang="0">
                  <a:pos x="4" y="26"/>
                </a:cxn>
                <a:cxn ang="0">
                  <a:pos x="8" y="31"/>
                </a:cxn>
                <a:cxn ang="0">
                  <a:pos x="12" y="31"/>
                </a:cxn>
                <a:cxn ang="0">
                  <a:pos x="19" y="31"/>
                </a:cxn>
                <a:cxn ang="0">
                  <a:pos x="23" y="26"/>
                </a:cxn>
                <a:cxn ang="0">
                  <a:pos x="27" y="22"/>
                </a:cxn>
                <a:cxn ang="0">
                  <a:pos x="27" y="18"/>
                </a:cxn>
                <a:cxn ang="0">
                  <a:pos x="27" y="9"/>
                </a:cxn>
                <a:cxn ang="0">
                  <a:pos x="23" y="5"/>
                </a:cxn>
                <a:cxn ang="0">
                  <a:pos x="19" y="0"/>
                </a:cxn>
                <a:cxn ang="0">
                  <a:pos x="12" y="0"/>
                </a:cxn>
              </a:cxnLst>
              <a:pathLst>
                <a:path w="27" h="31">
                  <a:moveTo>
                    <a:pt x="12" y="0"/>
                  </a:moveTo>
                  <a:lnTo>
                    <a:pt x="8" y="0"/>
                  </a:lnTo>
                  <a:lnTo>
                    <a:pt x="4" y="5"/>
                  </a:lnTo>
                  <a:lnTo>
                    <a:pt x="0" y="9"/>
                  </a:lnTo>
                  <a:lnTo>
                    <a:pt x="0" y="18"/>
                  </a:lnTo>
                  <a:lnTo>
                    <a:pt x="0" y="22"/>
                  </a:lnTo>
                  <a:lnTo>
                    <a:pt x="4" y="26"/>
                  </a:lnTo>
                  <a:lnTo>
                    <a:pt x="8" y="31"/>
                  </a:lnTo>
                  <a:lnTo>
                    <a:pt x="12" y="31"/>
                  </a:lnTo>
                  <a:lnTo>
                    <a:pt x="19" y="31"/>
                  </a:lnTo>
                  <a:lnTo>
                    <a:pt x="23" y="26"/>
                  </a:lnTo>
                  <a:lnTo>
                    <a:pt x="27" y="22"/>
                  </a:lnTo>
                  <a:lnTo>
                    <a:pt x="27" y="18"/>
                  </a:lnTo>
                  <a:lnTo>
                    <a:pt x="27" y="9"/>
                  </a:lnTo>
                  <a:lnTo>
                    <a:pt x="23" y="5"/>
                  </a:lnTo>
                  <a:lnTo>
                    <a:pt x="19" y="0"/>
                  </a:lnTo>
                  <a:lnTo>
                    <a:pt x="12" y="0"/>
                  </a:lnTo>
                  <a:close/>
                </a:path>
              </a:pathLst>
            </a:custGeom>
            <a:solidFill>
              <a:srgbClr val="000000"/>
            </a:solidFill>
            <a:ln w="9525">
              <a:noFill/>
            </a:ln>
          </p:spPr>
          <p:txBody>
            <a:bodyPr/>
            <a:p>
              <a:endParaRPr lang="zh-CN" altLang="en-US"/>
            </a:p>
          </p:txBody>
        </p:sp>
        <p:sp>
          <p:nvSpPr>
            <p:cNvPr id="22566" name="Freeform 39"/>
            <p:cNvSpPr/>
            <p:nvPr/>
          </p:nvSpPr>
          <p:spPr>
            <a:xfrm>
              <a:off x="1961" y="2685"/>
              <a:ext cx="27" cy="31"/>
            </a:xfrm>
            <a:custGeom>
              <a:avLst/>
              <a:gdLst/>
              <a:ahLst/>
              <a:cxnLst>
                <a:cxn ang="0">
                  <a:pos x="12" y="0"/>
                </a:cxn>
                <a:cxn ang="0">
                  <a:pos x="8" y="0"/>
                </a:cxn>
                <a:cxn ang="0">
                  <a:pos x="4" y="5"/>
                </a:cxn>
                <a:cxn ang="0">
                  <a:pos x="0" y="9"/>
                </a:cxn>
                <a:cxn ang="0">
                  <a:pos x="0" y="18"/>
                </a:cxn>
                <a:cxn ang="0">
                  <a:pos x="0" y="22"/>
                </a:cxn>
                <a:cxn ang="0">
                  <a:pos x="4" y="26"/>
                </a:cxn>
                <a:cxn ang="0">
                  <a:pos x="8" y="31"/>
                </a:cxn>
                <a:cxn ang="0">
                  <a:pos x="12" y="31"/>
                </a:cxn>
                <a:cxn ang="0">
                  <a:pos x="19" y="31"/>
                </a:cxn>
                <a:cxn ang="0">
                  <a:pos x="23" y="26"/>
                </a:cxn>
                <a:cxn ang="0">
                  <a:pos x="27" y="22"/>
                </a:cxn>
                <a:cxn ang="0">
                  <a:pos x="27" y="18"/>
                </a:cxn>
                <a:cxn ang="0">
                  <a:pos x="27" y="9"/>
                </a:cxn>
                <a:cxn ang="0">
                  <a:pos x="23" y="5"/>
                </a:cxn>
                <a:cxn ang="0">
                  <a:pos x="19" y="0"/>
                </a:cxn>
                <a:cxn ang="0">
                  <a:pos x="12" y="0"/>
                </a:cxn>
              </a:cxnLst>
              <a:pathLst>
                <a:path w="27" h="31">
                  <a:moveTo>
                    <a:pt x="12" y="0"/>
                  </a:moveTo>
                  <a:lnTo>
                    <a:pt x="8" y="0"/>
                  </a:lnTo>
                  <a:lnTo>
                    <a:pt x="4" y="5"/>
                  </a:lnTo>
                  <a:lnTo>
                    <a:pt x="0" y="9"/>
                  </a:lnTo>
                  <a:lnTo>
                    <a:pt x="0" y="18"/>
                  </a:lnTo>
                  <a:lnTo>
                    <a:pt x="0" y="22"/>
                  </a:lnTo>
                  <a:lnTo>
                    <a:pt x="4" y="26"/>
                  </a:lnTo>
                  <a:lnTo>
                    <a:pt x="8" y="31"/>
                  </a:lnTo>
                  <a:lnTo>
                    <a:pt x="12" y="31"/>
                  </a:lnTo>
                  <a:lnTo>
                    <a:pt x="19" y="31"/>
                  </a:lnTo>
                  <a:lnTo>
                    <a:pt x="23" y="26"/>
                  </a:lnTo>
                  <a:lnTo>
                    <a:pt x="27" y="22"/>
                  </a:lnTo>
                  <a:lnTo>
                    <a:pt x="27" y="18"/>
                  </a:lnTo>
                  <a:lnTo>
                    <a:pt x="27" y="9"/>
                  </a:lnTo>
                  <a:lnTo>
                    <a:pt x="23" y="5"/>
                  </a:lnTo>
                  <a:lnTo>
                    <a:pt x="19" y="0"/>
                  </a:lnTo>
                  <a:lnTo>
                    <a:pt x="12" y="0"/>
                  </a:lnTo>
                </a:path>
              </a:pathLst>
            </a:custGeom>
            <a:noFill/>
            <a:ln w="23813" cap="flat" cmpd="sng">
              <a:solidFill>
                <a:srgbClr val="000000"/>
              </a:solidFill>
              <a:prstDash val="solid"/>
              <a:round/>
              <a:headEnd type="none" w="med" len="med"/>
              <a:tailEnd type="none" w="med" len="med"/>
            </a:ln>
          </p:spPr>
          <p:txBody>
            <a:bodyPr/>
            <a:p>
              <a:endParaRPr lang="zh-CN" altLang="en-US"/>
            </a:p>
          </p:txBody>
        </p:sp>
        <p:sp>
          <p:nvSpPr>
            <p:cNvPr id="22567" name="Freeform 40"/>
            <p:cNvSpPr/>
            <p:nvPr/>
          </p:nvSpPr>
          <p:spPr>
            <a:xfrm>
              <a:off x="1961" y="2816"/>
              <a:ext cx="27" cy="30"/>
            </a:xfrm>
            <a:custGeom>
              <a:avLst/>
              <a:gdLst/>
              <a:ahLst/>
              <a:cxnLst>
                <a:cxn ang="0">
                  <a:pos x="12" y="0"/>
                </a:cxn>
                <a:cxn ang="0">
                  <a:pos x="8" y="0"/>
                </a:cxn>
                <a:cxn ang="0">
                  <a:pos x="4" y="4"/>
                </a:cxn>
                <a:cxn ang="0">
                  <a:pos x="0" y="8"/>
                </a:cxn>
                <a:cxn ang="0">
                  <a:pos x="0" y="17"/>
                </a:cxn>
                <a:cxn ang="0">
                  <a:pos x="0" y="21"/>
                </a:cxn>
                <a:cxn ang="0">
                  <a:pos x="4" y="26"/>
                </a:cxn>
                <a:cxn ang="0">
                  <a:pos x="8" y="30"/>
                </a:cxn>
                <a:cxn ang="0">
                  <a:pos x="12" y="30"/>
                </a:cxn>
                <a:cxn ang="0">
                  <a:pos x="19" y="30"/>
                </a:cxn>
                <a:cxn ang="0">
                  <a:pos x="23" y="26"/>
                </a:cxn>
                <a:cxn ang="0">
                  <a:pos x="27" y="21"/>
                </a:cxn>
                <a:cxn ang="0">
                  <a:pos x="27" y="17"/>
                </a:cxn>
                <a:cxn ang="0">
                  <a:pos x="27" y="8"/>
                </a:cxn>
                <a:cxn ang="0">
                  <a:pos x="23" y="4"/>
                </a:cxn>
                <a:cxn ang="0">
                  <a:pos x="19" y="0"/>
                </a:cxn>
                <a:cxn ang="0">
                  <a:pos x="12" y="0"/>
                </a:cxn>
              </a:cxnLst>
              <a:pathLst>
                <a:path w="27" h="30">
                  <a:moveTo>
                    <a:pt x="12" y="0"/>
                  </a:moveTo>
                  <a:lnTo>
                    <a:pt x="8" y="0"/>
                  </a:lnTo>
                  <a:lnTo>
                    <a:pt x="4" y="4"/>
                  </a:lnTo>
                  <a:lnTo>
                    <a:pt x="0" y="8"/>
                  </a:lnTo>
                  <a:lnTo>
                    <a:pt x="0" y="17"/>
                  </a:lnTo>
                  <a:lnTo>
                    <a:pt x="0" y="21"/>
                  </a:lnTo>
                  <a:lnTo>
                    <a:pt x="4" y="26"/>
                  </a:lnTo>
                  <a:lnTo>
                    <a:pt x="8" y="30"/>
                  </a:lnTo>
                  <a:lnTo>
                    <a:pt x="12" y="30"/>
                  </a:lnTo>
                  <a:lnTo>
                    <a:pt x="19" y="30"/>
                  </a:lnTo>
                  <a:lnTo>
                    <a:pt x="23" y="26"/>
                  </a:lnTo>
                  <a:lnTo>
                    <a:pt x="27" y="21"/>
                  </a:lnTo>
                  <a:lnTo>
                    <a:pt x="27" y="17"/>
                  </a:lnTo>
                  <a:lnTo>
                    <a:pt x="27" y="8"/>
                  </a:lnTo>
                  <a:lnTo>
                    <a:pt x="23" y="4"/>
                  </a:lnTo>
                  <a:lnTo>
                    <a:pt x="19" y="0"/>
                  </a:lnTo>
                  <a:lnTo>
                    <a:pt x="12" y="0"/>
                  </a:lnTo>
                  <a:close/>
                </a:path>
              </a:pathLst>
            </a:custGeom>
            <a:solidFill>
              <a:srgbClr val="000000"/>
            </a:solidFill>
            <a:ln w="9525">
              <a:noFill/>
            </a:ln>
          </p:spPr>
          <p:txBody>
            <a:bodyPr/>
            <a:p>
              <a:endParaRPr lang="zh-CN" altLang="en-US"/>
            </a:p>
          </p:txBody>
        </p:sp>
        <p:sp>
          <p:nvSpPr>
            <p:cNvPr id="22568" name="Freeform 41"/>
            <p:cNvSpPr/>
            <p:nvPr/>
          </p:nvSpPr>
          <p:spPr>
            <a:xfrm>
              <a:off x="1961" y="2816"/>
              <a:ext cx="27" cy="30"/>
            </a:xfrm>
            <a:custGeom>
              <a:avLst/>
              <a:gdLst/>
              <a:ahLst/>
              <a:cxnLst>
                <a:cxn ang="0">
                  <a:pos x="12" y="0"/>
                </a:cxn>
                <a:cxn ang="0">
                  <a:pos x="8" y="0"/>
                </a:cxn>
                <a:cxn ang="0">
                  <a:pos x="4" y="4"/>
                </a:cxn>
                <a:cxn ang="0">
                  <a:pos x="0" y="8"/>
                </a:cxn>
                <a:cxn ang="0">
                  <a:pos x="0" y="17"/>
                </a:cxn>
                <a:cxn ang="0">
                  <a:pos x="0" y="21"/>
                </a:cxn>
                <a:cxn ang="0">
                  <a:pos x="4" y="26"/>
                </a:cxn>
                <a:cxn ang="0">
                  <a:pos x="8" y="30"/>
                </a:cxn>
                <a:cxn ang="0">
                  <a:pos x="12" y="30"/>
                </a:cxn>
                <a:cxn ang="0">
                  <a:pos x="19" y="30"/>
                </a:cxn>
                <a:cxn ang="0">
                  <a:pos x="23" y="26"/>
                </a:cxn>
                <a:cxn ang="0">
                  <a:pos x="27" y="21"/>
                </a:cxn>
                <a:cxn ang="0">
                  <a:pos x="27" y="17"/>
                </a:cxn>
                <a:cxn ang="0">
                  <a:pos x="27" y="8"/>
                </a:cxn>
                <a:cxn ang="0">
                  <a:pos x="23" y="4"/>
                </a:cxn>
                <a:cxn ang="0">
                  <a:pos x="19" y="0"/>
                </a:cxn>
                <a:cxn ang="0">
                  <a:pos x="12" y="0"/>
                </a:cxn>
              </a:cxnLst>
              <a:pathLst>
                <a:path w="27" h="30">
                  <a:moveTo>
                    <a:pt x="12" y="0"/>
                  </a:moveTo>
                  <a:lnTo>
                    <a:pt x="8" y="0"/>
                  </a:lnTo>
                  <a:lnTo>
                    <a:pt x="4" y="4"/>
                  </a:lnTo>
                  <a:lnTo>
                    <a:pt x="0" y="8"/>
                  </a:lnTo>
                  <a:lnTo>
                    <a:pt x="0" y="17"/>
                  </a:lnTo>
                  <a:lnTo>
                    <a:pt x="0" y="21"/>
                  </a:lnTo>
                  <a:lnTo>
                    <a:pt x="4" y="26"/>
                  </a:lnTo>
                  <a:lnTo>
                    <a:pt x="8" y="30"/>
                  </a:lnTo>
                  <a:lnTo>
                    <a:pt x="12" y="30"/>
                  </a:lnTo>
                  <a:lnTo>
                    <a:pt x="19" y="30"/>
                  </a:lnTo>
                  <a:lnTo>
                    <a:pt x="23" y="26"/>
                  </a:lnTo>
                  <a:lnTo>
                    <a:pt x="27" y="21"/>
                  </a:lnTo>
                  <a:lnTo>
                    <a:pt x="27" y="17"/>
                  </a:lnTo>
                  <a:lnTo>
                    <a:pt x="27" y="8"/>
                  </a:lnTo>
                  <a:lnTo>
                    <a:pt x="23" y="4"/>
                  </a:lnTo>
                  <a:lnTo>
                    <a:pt x="19" y="0"/>
                  </a:lnTo>
                  <a:lnTo>
                    <a:pt x="12" y="0"/>
                  </a:lnTo>
                </a:path>
              </a:pathLst>
            </a:custGeom>
            <a:noFill/>
            <a:ln w="23813" cap="flat" cmpd="sng">
              <a:solidFill>
                <a:srgbClr val="000000"/>
              </a:solidFill>
              <a:prstDash val="solid"/>
              <a:round/>
              <a:headEnd type="none" w="med" len="med"/>
              <a:tailEnd type="none" w="med" len="med"/>
            </a:ln>
          </p:spPr>
          <p:txBody>
            <a:bodyPr/>
            <a:p>
              <a:endParaRPr lang="zh-CN" altLang="en-US"/>
            </a:p>
          </p:txBody>
        </p:sp>
        <p:sp>
          <p:nvSpPr>
            <p:cNvPr id="22569" name="Freeform 42"/>
            <p:cNvSpPr/>
            <p:nvPr/>
          </p:nvSpPr>
          <p:spPr>
            <a:xfrm>
              <a:off x="1965" y="2933"/>
              <a:ext cx="27" cy="35"/>
            </a:xfrm>
            <a:custGeom>
              <a:avLst/>
              <a:gdLst/>
              <a:ahLst/>
              <a:cxnLst>
                <a:cxn ang="0">
                  <a:pos x="12" y="0"/>
                </a:cxn>
                <a:cxn ang="0">
                  <a:pos x="8" y="0"/>
                </a:cxn>
                <a:cxn ang="0">
                  <a:pos x="4" y="4"/>
                </a:cxn>
                <a:cxn ang="0">
                  <a:pos x="0" y="9"/>
                </a:cxn>
                <a:cxn ang="0">
                  <a:pos x="0" y="17"/>
                </a:cxn>
                <a:cxn ang="0">
                  <a:pos x="0" y="22"/>
                </a:cxn>
                <a:cxn ang="0">
                  <a:pos x="4" y="26"/>
                </a:cxn>
                <a:cxn ang="0">
                  <a:pos x="8" y="30"/>
                </a:cxn>
                <a:cxn ang="0">
                  <a:pos x="12" y="35"/>
                </a:cxn>
                <a:cxn ang="0">
                  <a:pos x="19" y="30"/>
                </a:cxn>
                <a:cxn ang="0">
                  <a:pos x="23" y="26"/>
                </a:cxn>
                <a:cxn ang="0">
                  <a:pos x="27" y="22"/>
                </a:cxn>
                <a:cxn ang="0">
                  <a:pos x="27" y="17"/>
                </a:cxn>
                <a:cxn ang="0">
                  <a:pos x="27" y="9"/>
                </a:cxn>
                <a:cxn ang="0">
                  <a:pos x="23" y="4"/>
                </a:cxn>
                <a:cxn ang="0">
                  <a:pos x="19" y="0"/>
                </a:cxn>
                <a:cxn ang="0">
                  <a:pos x="12" y="0"/>
                </a:cxn>
              </a:cxnLst>
              <a:pathLst>
                <a:path w="27" h="35">
                  <a:moveTo>
                    <a:pt x="12" y="0"/>
                  </a:moveTo>
                  <a:lnTo>
                    <a:pt x="8" y="0"/>
                  </a:lnTo>
                  <a:lnTo>
                    <a:pt x="4" y="4"/>
                  </a:lnTo>
                  <a:lnTo>
                    <a:pt x="0" y="9"/>
                  </a:lnTo>
                  <a:lnTo>
                    <a:pt x="0" y="17"/>
                  </a:lnTo>
                  <a:lnTo>
                    <a:pt x="0" y="22"/>
                  </a:lnTo>
                  <a:lnTo>
                    <a:pt x="4" y="26"/>
                  </a:lnTo>
                  <a:lnTo>
                    <a:pt x="8" y="30"/>
                  </a:lnTo>
                  <a:lnTo>
                    <a:pt x="12" y="35"/>
                  </a:lnTo>
                  <a:lnTo>
                    <a:pt x="19" y="30"/>
                  </a:lnTo>
                  <a:lnTo>
                    <a:pt x="23" y="26"/>
                  </a:lnTo>
                  <a:lnTo>
                    <a:pt x="27" y="22"/>
                  </a:lnTo>
                  <a:lnTo>
                    <a:pt x="27" y="17"/>
                  </a:lnTo>
                  <a:lnTo>
                    <a:pt x="27" y="9"/>
                  </a:lnTo>
                  <a:lnTo>
                    <a:pt x="23" y="4"/>
                  </a:lnTo>
                  <a:lnTo>
                    <a:pt x="19" y="0"/>
                  </a:lnTo>
                  <a:lnTo>
                    <a:pt x="12" y="0"/>
                  </a:lnTo>
                  <a:close/>
                </a:path>
              </a:pathLst>
            </a:custGeom>
            <a:solidFill>
              <a:srgbClr val="000000"/>
            </a:solidFill>
            <a:ln w="9525">
              <a:noFill/>
            </a:ln>
          </p:spPr>
          <p:txBody>
            <a:bodyPr/>
            <a:p>
              <a:endParaRPr lang="zh-CN" altLang="en-US"/>
            </a:p>
          </p:txBody>
        </p:sp>
        <p:sp>
          <p:nvSpPr>
            <p:cNvPr id="22570" name="Freeform 43"/>
            <p:cNvSpPr/>
            <p:nvPr/>
          </p:nvSpPr>
          <p:spPr>
            <a:xfrm>
              <a:off x="1965" y="2933"/>
              <a:ext cx="27" cy="35"/>
            </a:xfrm>
            <a:custGeom>
              <a:avLst/>
              <a:gdLst/>
              <a:ahLst/>
              <a:cxnLst>
                <a:cxn ang="0">
                  <a:pos x="12" y="0"/>
                </a:cxn>
                <a:cxn ang="0">
                  <a:pos x="8" y="0"/>
                </a:cxn>
                <a:cxn ang="0">
                  <a:pos x="4" y="4"/>
                </a:cxn>
                <a:cxn ang="0">
                  <a:pos x="0" y="9"/>
                </a:cxn>
                <a:cxn ang="0">
                  <a:pos x="0" y="17"/>
                </a:cxn>
                <a:cxn ang="0">
                  <a:pos x="0" y="22"/>
                </a:cxn>
                <a:cxn ang="0">
                  <a:pos x="4" y="26"/>
                </a:cxn>
                <a:cxn ang="0">
                  <a:pos x="8" y="30"/>
                </a:cxn>
                <a:cxn ang="0">
                  <a:pos x="12" y="35"/>
                </a:cxn>
                <a:cxn ang="0">
                  <a:pos x="19" y="30"/>
                </a:cxn>
                <a:cxn ang="0">
                  <a:pos x="23" y="26"/>
                </a:cxn>
                <a:cxn ang="0">
                  <a:pos x="27" y="22"/>
                </a:cxn>
                <a:cxn ang="0">
                  <a:pos x="27" y="17"/>
                </a:cxn>
                <a:cxn ang="0">
                  <a:pos x="27" y="9"/>
                </a:cxn>
                <a:cxn ang="0">
                  <a:pos x="23" y="4"/>
                </a:cxn>
                <a:cxn ang="0">
                  <a:pos x="19" y="0"/>
                </a:cxn>
                <a:cxn ang="0">
                  <a:pos x="12" y="0"/>
                </a:cxn>
              </a:cxnLst>
              <a:pathLst>
                <a:path w="27" h="35">
                  <a:moveTo>
                    <a:pt x="12" y="0"/>
                  </a:moveTo>
                  <a:lnTo>
                    <a:pt x="8" y="0"/>
                  </a:lnTo>
                  <a:lnTo>
                    <a:pt x="4" y="4"/>
                  </a:lnTo>
                  <a:lnTo>
                    <a:pt x="0" y="9"/>
                  </a:lnTo>
                  <a:lnTo>
                    <a:pt x="0" y="17"/>
                  </a:lnTo>
                  <a:lnTo>
                    <a:pt x="0" y="22"/>
                  </a:lnTo>
                  <a:lnTo>
                    <a:pt x="4" y="26"/>
                  </a:lnTo>
                  <a:lnTo>
                    <a:pt x="8" y="30"/>
                  </a:lnTo>
                  <a:lnTo>
                    <a:pt x="12" y="35"/>
                  </a:lnTo>
                  <a:lnTo>
                    <a:pt x="19" y="30"/>
                  </a:lnTo>
                  <a:lnTo>
                    <a:pt x="23" y="26"/>
                  </a:lnTo>
                  <a:lnTo>
                    <a:pt x="27" y="22"/>
                  </a:lnTo>
                  <a:lnTo>
                    <a:pt x="27" y="17"/>
                  </a:lnTo>
                  <a:lnTo>
                    <a:pt x="27" y="9"/>
                  </a:lnTo>
                  <a:lnTo>
                    <a:pt x="23" y="4"/>
                  </a:lnTo>
                  <a:lnTo>
                    <a:pt x="19" y="0"/>
                  </a:lnTo>
                  <a:lnTo>
                    <a:pt x="12" y="0"/>
                  </a:lnTo>
                </a:path>
              </a:pathLst>
            </a:custGeom>
            <a:noFill/>
            <a:ln w="23813" cap="flat" cmpd="sng">
              <a:solidFill>
                <a:srgbClr val="000000"/>
              </a:solidFill>
              <a:prstDash val="solid"/>
              <a:round/>
              <a:headEnd type="none" w="med" len="med"/>
              <a:tailEnd type="none" w="med" len="med"/>
            </a:ln>
          </p:spPr>
          <p:txBody>
            <a:bodyPr/>
            <a:p>
              <a:endParaRPr lang="zh-CN" altLang="en-US"/>
            </a:p>
          </p:txBody>
        </p:sp>
        <p:sp>
          <p:nvSpPr>
            <p:cNvPr id="22571" name="Freeform 44"/>
            <p:cNvSpPr/>
            <p:nvPr/>
          </p:nvSpPr>
          <p:spPr>
            <a:xfrm>
              <a:off x="3225" y="2681"/>
              <a:ext cx="26" cy="30"/>
            </a:xfrm>
            <a:custGeom>
              <a:avLst/>
              <a:gdLst/>
              <a:ahLst/>
              <a:cxnLst>
                <a:cxn ang="0">
                  <a:pos x="11" y="0"/>
                </a:cxn>
                <a:cxn ang="0">
                  <a:pos x="7" y="0"/>
                </a:cxn>
                <a:cxn ang="0">
                  <a:pos x="3" y="4"/>
                </a:cxn>
                <a:cxn ang="0">
                  <a:pos x="0" y="9"/>
                </a:cxn>
                <a:cxn ang="0">
                  <a:pos x="0" y="13"/>
                </a:cxn>
                <a:cxn ang="0">
                  <a:pos x="0" y="22"/>
                </a:cxn>
                <a:cxn ang="0">
                  <a:pos x="3" y="26"/>
                </a:cxn>
                <a:cxn ang="0">
                  <a:pos x="7" y="30"/>
                </a:cxn>
                <a:cxn ang="0">
                  <a:pos x="11" y="30"/>
                </a:cxn>
                <a:cxn ang="0">
                  <a:pos x="19" y="30"/>
                </a:cxn>
                <a:cxn ang="0">
                  <a:pos x="22" y="26"/>
                </a:cxn>
                <a:cxn ang="0">
                  <a:pos x="26" y="22"/>
                </a:cxn>
                <a:cxn ang="0">
                  <a:pos x="26" y="13"/>
                </a:cxn>
                <a:cxn ang="0">
                  <a:pos x="26" y="9"/>
                </a:cxn>
                <a:cxn ang="0">
                  <a:pos x="22" y="4"/>
                </a:cxn>
                <a:cxn ang="0">
                  <a:pos x="19" y="0"/>
                </a:cxn>
                <a:cxn ang="0">
                  <a:pos x="11" y="0"/>
                </a:cxn>
              </a:cxnLst>
              <a:pathLst>
                <a:path w="26" h="30">
                  <a:moveTo>
                    <a:pt x="11" y="0"/>
                  </a:moveTo>
                  <a:lnTo>
                    <a:pt x="7" y="0"/>
                  </a:lnTo>
                  <a:lnTo>
                    <a:pt x="3" y="4"/>
                  </a:lnTo>
                  <a:lnTo>
                    <a:pt x="0" y="9"/>
                  </a:lnTo>
                  <a:lnTo>
                    <a:pt x="0" y="13"/>
                  </a:lnTo>
                  <a:lnTo>
                    <a:pt x="0" y="22"/>
                  </a:lnTo>
                  <a:lnTo>
                    <a:pt x="3" y="26"/>
                  </a:lnTo>
                  <a:lnTo>
                    <a:pt x="7" y="30"/>
                  </a:lnTo>
                  <a:lnTo>
                    <a:pt x="11" y="30"/>
                  </a:lnTo>
                  <a:lnTo>
                    <a:pt x="19" y="30"/>
                  </a:lnTo>
                  <a:lnTo>
                    <a:pt x="22" y="26"/>
                  </a:lnTo>
                  <a:lnTo>
                    <a:pt x="26" y="22"/>
                  </a:lnTo>
                  <a:lnTo>
                    <a:pt x="26" y="13"/>
                  </a:lnTo>
                  <a:lnTo>
                    <a:pt x="26" y="9"/>
                  </a:lnTo>
                  <a:lnTo>
                    <a:pt x="22" y="4"/>
                  </a:lnTo>
                  <a:lnTo>
                    <a:pt x="19" y="0"/>
                  </a:lnTo>
                  <a:lnTo>
                    <a:pt x="11" y="0"/>
                  </a:lnTo>
                  <a:close/>
                </a:path>
              </a:pathLst>
            </a:custGeom>
            <a:solidFill>
              <a:srgbClr val="000000"/>
            </a:solidFill>
            <a:ln w="9525">
              <a:noFill/>
            </a:ln>
          </p:spPr>
          <p:txBody>
            <a:bodyPr/>
            <a:p>
              <a:endParaRPr lang="zh-CN" altLang="en-US"/>
            </a:p>
          </p:txBody>
        </p:sp>
        <p:sp>
          <p:nvSpPr>
            <p:cNvPr id="22572" name="Freeform 45"/>
            <p:cNvSpPr/>
            <p:nvPr/>
          </p:nvSpPr>
          <p:spPr>
            <a:xfrm>
              <a:off x="3225" y="2681"/>
              <a:ext cx="26" cy="30"/>
            </a:xfrm>
            <a:custGeom>
              <a:avLst/>
              <a:gdLst/>
              <a:ahLst/>
              <a:cxnLst>
                <a:cxn ang="0">
                  <a:pos x="11" y="0"/>
                </a:cxn>
                <a:cxn ang="0">
                  <a:pos x="7" y="0"/>
                </a:cxn>
                <a:cxn ang="0">
                  <a:pos x="3" y="4"/>
                </a:cxn>
                <a:cxn ang="0">
                  <a:pos x="0" y="9"/>
                </a:cxn>
                <a:cxn ang="0">
                  <a:pos x="0" y="13"/>
                </a:cxn>
                <a:cxn ang="0">
                  <a:pos x="0" y="22"/>
                </a:cxn>
                <a:cxn ang="0">
                  <a:pos x="3" y="26"/>
                </a:cxn>
                <a:cxn ang="0">
                  <a:pos x="7" y="30"/>
                </a:cxn>
                <a:cxn ang="0">
                  <a:pos x="11" y="30"/>
                </a:cxn>
                <a:cxn ang="0">
                  <a:pos x="19" y="30"/>
                </a:cxn>
                <a:cxn ang="0">
                  <a:pos x="22" y="26"/>
                </a:cxn>
                <a:cxn ang="0">
                  <a:pos x="26" y="22"/>
                </a:cxn>
                <a:cxn ang="0">
                  <a:pos x="26" y="13"/>
                </a:cxn>
                <a:cxn ang="0">
                  <a:pos x="26" y="9"/>
                </a:cxn>
                <a:cxn ang="0">
                  <a:pos x="22" y="4"/>
                </a:cxn>
                <a:cxn ang="0">
                  <a:pos x="19" y="0"/>
                </a:cxn>
                <a:cxn ang="0">
                  <a:pos x="11" y="0"/>
                </a:cxn>
              </a:cxnLst>
              <a:pathLst>
                <a:path w="26" h="30">
                  <a:moveTo>
                    <a:pt x="11" y="0"/>
                  </a:moveTo>
                  <a:lnTo>
                    <a:pt x="7" y="0"/>
                  </a:lnTo>
                  <a:lnTo>
                    <a:pt x="3" y="4"/>
                  </a:lnTo>
                  <a:lnTo>
                    <a:pt x="0" y="9"/>
                  </a:lnTo>
                  <a:lnTo>
                    <a:pt x="0" y="13"/>
                  </a:lnTo>
                  <a:lnTo>
                    <a:pt x="0" y="22"/>
                  </a:lnTo>
                  <a:lnTo>
                    <a:pt x="3" y="26"/>
                  </a:lnTo>
                  <a:lnTo>
                    <a:pt x="7" y="30"/>
                  </a:lnTo>
                  <a:lnTo>
                    <a:pt x="11" y="30"/>
                  </a:lnTo>
                  <a:lnTo>
                    <a:pt x="19" y="30"/>
                  </a:lnTo>
                  <a:lnTo>
                    <a:pt x="22" y="26"/>
                  </a:lnTo>
                  <a:lnTo>
                    <a:pt x="26" y="22"/>
                  </a:lnTo>
                  <a:lnTo>
                    <a:pt x="26" y="13"/>
                  </a:lnTo>
                  <a:lnTo>
                    <a:pt x="26" y="9"/>
                  </a:lnTo>
                  <a:lnTo>
                    <a:pt x="22" y="4"/>
                  </a:lnTo>
                  <a:lnTo>
                    <a:pt x="19" y="0"/>
                  </a:lnTo>
                  <a:lnTo>
                    <a:pt x="11" y="0"/>
                  </a:lnTo>
                </a:path>
              </a:pathLst>
            </a:custGeom>
            <a:noFill/>
            <a:ln w="23813" cap="flat" cmpd="sng">
              <a:solidFill>
                <a:srgbClr val="000000"/>
              </a:solidFill>
              <a:prstDash val="solid"/>
              <a:round/>
              <a:headEnd type="none" w="med" len="med"/>
              <a:tailEnd type="none" w="med" len="med"/>
            </a:ln>
          </p:spPr>
          <p:txBody>
            <a:bodyPr/>
            <a:p>
              <a:endParaRPr lang="zh-CN" altLang="en-US"/>
            </a:p>
          </p:txBody>
        </p:sp>
        <p:sp>
          <p:nvSpPr>
            <p:cNvPr id="22573" name="Freeform 46"/>
            <p:cNvSpPr/>
            <p:nvPr/>
          </p:nvSpPr>
          <p:spPr>
            <a:xfrm>
              <a:off x="3225" y="2811"/>
              <a:ext cx="26" cy="31"/>
            </a:xfrm>
            <a:custGeom>
              <a:avLst/>
              <a:gdLst/>
              <a:ahLst/>
              <a:cxnLst>
                <a:cxn ang="0">
                  <a:pos x="11" y="0"/>
                </a:cxn>
                <a:cxn ang="0">
                  <a:pos x="7" y="0"/>
                </a:cxn>
                <a:cxn ang="0">
                  <a:pos x="3" y="5"/>
                </a:cxn>
                <a:cxn ang="0">
                  <a:pos x="0" y="9"/>
                </a:cxn>
                <a:cxn ang="0">
                  <a:pos x="0" y="13"/>
                </a:cxn>
                <a:cxn ang="0">
                  <a:pos x="0" y="22"/>
                </a:cxn>
                <a:cxn ang="0">
                  <a:pos x="3" y="26"/>
                </a:cxn>
                <a:cxn ang="0">
                  <a:pos x="7" y="31"/>
                </a:cxn>
                <a:cxn ang="0">
                  <a:pos x="11" y="31"/>
                </a:cxn>
                <a:cxn ang="0">
                  <a:pos x="19" y="31"/>
                </a:cxn>
                <a:cxn ang="0">
                  <a:pos x="22" y="26"/>
                </a:cxn>
                <a:cxn ang="0">
                  <a:pos x="26" y="22"/>
                </a:cxn>
                <a:cxn ang="0">
                  <a:pos x="26" y="13"/>
                </a:cxn>
                <a:cxn ang="0">
                  <a:pos x="26" y="9"/>
                </a:cxn>
                <a:cxn ang="0">
                  <a:pos x="22" y="5"/>
                </a:cxn>
                <a:cxn ang="0">
                  <a:pos x="19" y="0"/>
                </a:cxn>
                <a:cxn ang="0">
                  <a:pos x="11" y="0"/>
                </a:cxn>
              </a:cxnLst>
              <a:pathLst>
                <a:path w="26" h="31">
                  <a:moveTo>
                    <a:pt x="11" y="0"/>
                  </a:moveTo>
                  <a:lnTo>
                    <a:pt x="7" y="0"/>
                  </a:lnTo>
                  <a:lnTo>
                    <a:pt x="3" y="5"/>
                  </a:lnTo>
                  <a:lnTo>
                    <a:pt x="0" y="9"/>
                  </a:lnTo>
                  <a:lnTo>
                    <a:pt x="0" y="13"/>
                  </a:lnTo>
                  <a:lnTo>
                    <a:pt x="0" y="22"/>
                  </a:lnTo>
                  <a:lnTo>
                    <a:pt x="3" y="26"/>
                  </a:lnTo>
                  <a:lnTo>
                    <a:pt x="7" y="31"/>
                  </a:lnTo>
                  <a:lnTo>
                    <a:pt x="11" y="31"/>
                  </a:lnTo>
                  <a:lnTo>
                    <a:pt x="19" y="31"/>
                  </a:lnTo>
                  <a:lnTo>
                    <a:pt x="22" y="26"/>
                  </a:lnTo>
                  <a:lnTo>
                    <a:pt x="26" y="22"/>
                  </a:lnTo>
                  <a:lnTo>
                    <a:pt x="26" y="13"/>
                  </a:lnTo>
                  <a:lnTo>
                    <a:pt x="26" y="9"/>
                  </a:lnTo>
                  <a:lnTo>
                    <a:pt x="22" y="5"/>
                  </a:lnTo>
                  <a:lnTo>
                    <a:pt x="19" y="0"/>
                  </a:lnTo>
                  <a:lnTo>
                    <a:pt x="11" y="0"/>
                  </a:lnTo>
                  <a:close/>
                </a:path>
              </a:pathLst>
            </a:custGeom>
            <a:solidFill>
              <a:srgbClr val="000000"/>
            </a:solidFill>
            <a:ln w="9525">
              <a:noFill/>
            </a:ln>
          </p:spPr>
          <p:txBody>
            <a:bodyPr/>
            <a:p>
              <a:endParaRPr lang="zh-CN" altLang="en-US"/>
            </a:p>
          </p:txBody>
        </p:sp>
        <p:sp>
          <p:nvSpPr>
            <p:cNvPr id="22574" name="Freeform 47"/>
            <p:cNvSpPr/>
            <p:nvPr/>
          </p:nvSpPr>
          <p:spPr>
            <a:xfrm>
              <a:off x="3225" y="2811"/>
              <a:ext cx="26" cy="31"/>
            </a:xfrm>
            <a:custGeom>
              <a:avLst/>
              <a:gdLst/>
              <a:ahLst/>
              <a:cxnLst>
                <a:cxn ang="0">
                  <a:pos x="11" y="0"/>
                </a:cxn>
                <a:cxn ang="0">
                  <a:pos x="7" y="0"/>
                </a:cxn>
                <a:cxn ang="0">
                  <a:pos x="3" y="5"/>
                </a:cxn>
                <a:cxn ang="0">
                  <a:pos x="0" y="9"/>
                </a:cxn>
                <a:cxn ang="0">
                  <a:pos x="0" y="13"/>
                </a:cxn>
                <a:cxn ang="0">
                  <a:pos x="0" y="22"/>
                </a:cxn>
                <a:cxn ang="0">
                  <a:pos x="3" y="26"/>
                </a:cxn>
                <a:cxn ang="0">
                  <a:pos x="7" y="31"/>
                </a:cxn>
                <a:cxn ang="0">
                  <a:pos x="11" y="31"/>
                </a:cxn>
                <a:cxn ang="0">
                  <a:pos x="19" y="31"/>
                </a:cxn>
                <a:cxn ang="0">
                  <a:pos x="22" y="26"/>
                </a:cxn>
                <a:cxn ang="0">
                  <a:pos x="26" y="22"/>
                </a:cxn>
                <a:cxn ang="0">
                  <a:pos x="26" y="13"/>
                </a:cxn>
                <a:cxn ang="0">
                  <a:pos x="26" y="9"/>
                </a:cxn>
                <a:cxn ang="0">
                  <a:pos x="22" y="5"/>
                </a:cxn>
                <a:cxn ang="0">
                  <a:pos x="19" y="0"/>
                </a:cxn>
                <a:cxn ang="0">
                  <a:pos x="11" y="0"/>
                </a:cxn>
              </a:cxnLst>
              <a:pathLst>
                <a:path w="26" h="31">
                  <a:moveTo>
                    <a:pt x="11" y="0"/>
                  </a:moveTo>
                  <a:lnTo>
                    <a:pt x="7" y="0"/>
                  </a:lnTo>
                  <a:lnTo>
                    <a:pt x="3" y="5"/>
                  </a:lnTo>
                  <a:lnTo>
                    <a:pt x="0" y="9"/>
                  </a:lnTo>
                  <a:lnTo>
                    <a:pt x="0" y="13"/>
                  </a:lnTo>
                  <a:lnTo>
                    <a:pt x="0" y="22"/>
                  </a:lnTo>
                  <a:lnTo>
                    <a:pt x="3" y="26"/>
                  </a:lnTo>
                  <a:lnTo>
                    <a:pt x="7" y="31"/>
                  </a:lnTo>
                  <a:lnTo>
                    <a:pt x="11" y="31"/>
                  </a:lnTo>
                  <a:lnTo>
                    <a:pt x="19" y="31"/>
                  </a:lnTo>
                  <a:lnTo>
                    <a:pt x="22" y="26"/>
                  </a:lnTo>
                  <a:lnTo>
                    <a:pt x="26" y="22"/>
                  </a:lnTo>
                  <a:lnTo>
                    <a:pt x="26" y="13"/>
                  </a:lnTo>
                  <a:lnTo>
                    <a:pt x="26" y="9"/>
                  </a:lnTo>
                  <a:lnTo>
                    <a:pt x="22" y="5"/>
                  </a:lnTo>
                  <a:lnTo>
                    <a:pt x="19" y="0"/>
                  </a:lnTo>
                  <a:lnTo>
                    <a:pt x="11" y="0"/>
                  </a:lnTo>
                </a:path>
              </a:pathLst>
            </a:custGeom>
            <a:noFill/>
            <a:ln w="23813" cap="flat" cmpd="sng">
              <a:solidFill>
                <a:srgbClr val="000000"/>
              </a:solidFill>
              <a:prstDash val="solid"/>
              <a:round/>
              <a:headEnd type="none" w="med" len="med"/>
              <a:tailEnd type="none" w="med" len="med"/>
            </a:ln>
          </p:spPr>
          <p:txBody>
            <a:bodyPr/>
            <a:p>
              <a:endParaRPr lang="zh-CN" altLang="en-US"/>
            </a:p>
          </p:txBody>
        </p:sp>
        <p:sp>
          <p:nvSpPr>
            <p:cNvPr id="22575" name="Freeform 48"/>
            <p:cNvSpPr/>
            <p:nvPr/>
          </p:nvSpPr>
          <p:spPr>
            <a:xfrm>
              <a:off x="3225" y="2929"/>
              <a:ext cx="30" cy="34"/>
            </a:xfrm>
            <a:custGeom>
              <a:avLst/>
              <a:gdLst/>
              <a:ahLst/>
              <a:cxnLst>
                <a:cxn ang="0">
                  <a:pos x="15" y="0"/>
                </a:cxn>
                <a:cxn ang="0">
                  <a:pos x="11" y="0"/>
                </a:cxn>
                <a:cxn ang="0">
                  <a:pos x="7" y="4"/>
                </a:cxn>
                <a:cxn ang="0">
                  <a:pos x="3" y="8"/>
                </a:cxn>
                <a:cxn ang="0">
                  <a:pos x="0" y="17"/>
                </a:cxn>
                <a:cxn ang="0">
                  <a:pos x="3" y="21"/>
                </a:cxn>
                <a:cxn ang="0">
                  <a:pos x="7" y="26"/>
                </a:cxn>
                <a:cxn ang="0">
                  <a:pos x="11" y="30"/>
                </a:cxn>
                <a:cxn ang="0">
                  <a:pos x="15" y="34"/>
                </a:cxn>
                <a:cxn ang="0">
                  <a:pos x="22" y="30"/>
                </a:cxn>
                <a:cxn ang="0">
                  <a:pos x="26" y="26"/>
                </a:cxn>
                <a:cxn ang="0">
                  <a:pos x="30" y="21"/>
                </a:cxn>
                <a:cxn ang="0">
                  <a:pos x="30" y="17"/>
                </a:cxn>
                <a:cxn ang="0">
                  <a:pos x="30" y="8"/>
                </a:cxn>
                <a:cxn ang="0">
                  <a:pos x="26" y="4"/>
                </a:cxn>
                <a:cxn ang="0">
                  <a:pos x="22" y="0"/>
                </a:cxn>
                <a:cxn ang="0">
                  <a:pos x="15" y="0"/>
                </a:cxn>
              </a:cxnLst>
              <a:pathLst>
                <a:path w="30" h="34">
                  <a:moveTo>
                    <a:pt x="15" y="0"/>
                  </a:moveTo>
                  <a:lnTo>
                    <a:pt x="11" y="0"/>
                  </a:lnTo>
                  <a:lnTo>
                    <a:pt x="7" y="4"/>
                  </a:lnTo>
                  <a:lnTo>
                    <a:pt x="3" y="8"/>
                  </a:lnTo>
                  <a:lnTo>
                    <a:pt x="0" y="17"/>
                  </a:lnTo>
                  <a:lnTo>
                    <a:pt x="3" y="21"/>
                  </a:lnTo>
                  <a:lnTo>
                    <a:pt x="7" y="26"/>
                  </a:lnTo>
                  <a:lnTo>
                    <a:pt x="11" y="30"/>
                  </a:lnTo>
                  <a:lnTo>
                    <a:pt x="15" y="34"/>
                  </a:lnTo>
                  <a:lnTo>
                    <a:pt x="22" y="30"/>
                  </a:lnTo>
                  <a:lnTo>
                    <a:pt x="26" y="26"/>
                  </a:lnTo>
                  <a:lnTo>
                    <a:pt x="30" y="21"/>
                  </a:lnTo>
                  <a:lnTo>
                    <a:pt x="30" y="17"/>
                  </a:lnTo>
                  <a:lnTo>
                    <a:pt x="30" y="8"/>
                  </a:lnTo>
                  <a:lnTo>
                    <a:pt x="26" y="4"/>
                  </a:lnTo>
                  <a:lnTo>
                    <a:pt x="22" y="0"/>
                  </a:lnTo>
                  <a:lnTo>
                    <a:pt x="15" y="0"/>
                  </a:lnTo>
                  <a:close/>
                </a:path>
              </a:pathLst>
            </a:custGeom>
            <a:solidFill>
              <a:srgbClr val="000000"/>
            </a:solidFill>
            <a:ln w="9525">
              <a:noFill/>
            </a:ln>
          </p:spPr>
          <p:txBody>
            <a:bodyPr/>
            <a:p>
              <a:endParaRPr lang="zh-CN" altLang="en-US"/>
            </a:p>
          </p:txBody>
        </p:sp>
        <p:sp>
          <p:nvSpPr>
            <p:cNvPr id="22576" name="Freeform 49"/>
            <p:cNvSpPr/>
            <p:nvPr/>
          </p:nvSpPr>
          <p:spPr>
            <a:xfrm>
              <a:off x="3225" y="2929"/>
              <a:ext cx="30" cy="34"/>
            </a:xfrm>
            <a:custGeom>
              <a:avLst/>
              <a:gdLst/>
              <a:ahLst/>
              <a:cxnLst>
                <a:cxn ang="0">
                  <a:pos x="15" y="0"/>
                </a:cxn>
                <a:cxn ang="0">
                  <a:pos x="11" y="0"/>
                </a:cxn>
                <a:cxn ang="0">
                  <a:pos x="7" y="4"/>
                </a:cxn>
                <a:cxn ang="0">
                  <a:pos x="3" y="8"/>
                </a:cxn>
                <a:cxn ang="0">
                  <a:pos x="0" y="17"/>
                </a:cxn>
                <a:cxn ang="0">
                  <a:pos x="3" y="21"/>
                </a:cxn>
                <a:cxn ang="0">
                  <a:pos x="7" y="26"/>
                </a:cxn>
                <a:cxn ang="0">
                  <a:pos x="11" y="30"/>
                </a:cxn>
                <a:cxn ang="0">
                  <a:pos x="15" y="34"/>
                </a:cxn>
                <a:cxn ang="0">
                  <a:pos x="22" y="30"/>
                </a:cxn>
                <a:cxn ang="0">
                  <a:pos x="26" y="26"/>
                </a:cxn>
                <a:cxn ang="0">
                  <a:pos x="30" y="21"/>
                </a:cxn>
                <a:cxn ang="0">
                  <a:pos x="30" y="17"/>
                </a:cxn>
                <a:cxn ang="0">
                  <a:pos x="30" y="8"/>
                </a:cxn>
                <a:cxn ang="0">
                  <a:pos x="26" y="4"/>
                </a:cxn>
                <a:cxn ang="0">
                  <a:pos x="22" y="0"/>
                </a:cxn>
                <a:cxn ang="0">
                  <a:pos x="15" y="0"/>
                </a:cxn>
              </a:cxnLst>
              <a:pathLst>
                <a:path w="30" h="34">
                  <a:moveTo>
                    <a:pt x="15" y="0"/>
                  </a:moveTo>
                  <a:lnTo>
                    <a:pt x="11" y="0"/>
                  </a:lnTo>
                  <a:lnTo>
                    <a:pt x="7" y="4"/>
                  </a:lnTo>
                  <a:lnTo>
                    <a:pt x="3" y="8"/>
                  </a:lnTo>
                  <a:lnTo>
                    <a:pt x="0" y="17"/>
                  </a:lnTo>
                  <a:lnTo>
                    <a:pt x="3" y="21"/>
                  </a:lnTo>
                  <a:lnTo>
                    <a:pt x="7" y="26"/>
                  </a:lnTo>
                  <a:lnTo>
                    <a:pt x="11" y="30"/>
                  </a:lnTo>
                  <a:lnTo>
                    <a:pt x="15" y="34"/>
                  </a:lnTo>
                  <a:lnTo>
                    <a:pt x="22" y="30"/>
                  </a:lnTo>
                  <a:lnTo>
                    <a:pt x="26" y="26"/>
                  </a:lnTo>
                  <a:lnTo>
                    <a:pt x="30" y="21"/>
                  </a:lnTo>
                  <a:lnTo>
                    <a:pt x="30" y="17"/>
                  </a:lnTo>
                  <a:lnTo>
                    <a:pt x="30" y="8"/>
                  </a:lnTo>
                  <a:lnTo>
                    <a:pt x="26" y="4"/>
                  </a:lnTo>
                  <a:lnTo>
                    <a:pt x="22" y="0"/>
                  </a:lnTo>
                  <a:lnTo>
                    <a:pt x="15" y="0"/>
                  </a:lnTo>
                </a:path>
              </a:pathLst>
            </a:custGeom>
            <a:noFill/>
            <a:ln w="23813" cap="flat" cmpd="sng">
              <a:solidFill>
                <a:srgbClr val="000000"/>
              </a:solidFill>
              <a:prstDash val="solid"/>
              <a:round/>
              <a:headEnd type="none" w="med" len="med"/>
              <a:tailEnd type="none" w="med" len="med"/>
            </a:ln>
          </p:spPr>
          <p:txBody>
            <a:bodyPr/>
            <a:p>
              <a:endParaRPr lang="zh-CN" altLang="en-US"/>
            </a:p>
          </p:txBody>
        </p:sp>
      </p:grpSp>
      <p:grpSp>
        <p:nvGrpSpPr>
          <p:cNvPr id="3" name="Group 50"/>
          <p:cNvGrpSpPr/>
          <p:nvPr/>
        </p:nvGrpSpPr>
        <p:grpSpPr>
          <a:xfrm>
            <a:off x="1403350" y="2995613"/>
            <a:ext cx="1435100" cy="2524125"/>
            <a:chOff x="1066" y="2196"/>
            <a:chExt cx="747" cy="1147"/>
          </a:xfrm>
        </p:grpSpPr>
        <p:sp>
          <p:nvSpPr>
            <p:cNvPr id="22578" name="Rectangle 51"/>
            <p:cNvSpPr/>
            <p:nvPr/>
          </p:nvSpPr>
          <p:spPr>
            <a:xfrm>
              <a:off x="1066" y="2196"/>
              <a:ext cx="46" cy="194"/>
            </a:xfrm>
            <a:prstGeom prst="rect">
              <a:avLst/>
            </a:prstGeom>
            <a:noFill/>
            <a:ln w="9525">
              <a:noFill/>
            </a:ln>
          </p:spPr>
          <p:txBody>
            <a:bodyPr wrap="none" lIns="0" tIns="0" rIns="0" bIns="0" anchor="t">
              <a:spAutoFit/>
            </a:bodyPr>
            <a:p>
              <a:r>
                <a:rPr lang="zh-CN" altLang="en-US" sz="2800" b="0" dirty="0">
                  <a:solidFill>
                    <a:srgbClr val="000000"/>
                  </a:solidFill>
                  <a:latin typeface="Times New Roman" panose="02020603050405020304" pitchFamily="18" charset="0"/>
                  <a:ea typeface="宋体" panose="02010600030101010101" pitchFamily="2" charset="-122"/>
                </a:rPr>
                <a:t> </a:t>
              </a:r>
              <a:endParaRPr lang="zh-CN" altLang="en-US" sz="2800" b="0" dirty="0">
                <a:latin typeface="Verdana" panose="020B0604030504040204" pitchFamily="34" charset="0"/>
                <a:ea typeface="宋体" panose="02010600030101010101" pitchFamily="2" charset="-122"/>
              </a:endParaRPr>
            </a:p>
          </p:txBody>
        </p:sp>
        <p:sp>
          <p:nvSpPr>
            <p:cNvPr id="22579" name="Freeform 52"/>
            <p:cNvSpPr/>
            <p:nvPr/>
          </p:nvSpPr>
          <p:spPr>
            <a:xfrm>
              <a:off x="1659" y="2413"/>
              <a:ext cx="154" cy="930"/>
            </a:xfrm>
            <a:custGeom>
              <a:avLst/>
              <a:gdLst/>
              <a:ahLst/>
              <a:cxnLst>
                <a:cxn ang="0">
                  <a:pos x="188" y="0"/>
                </a:cxn>
                <a:cxn ang="0">
                  <a:pos x="170" y="4"/>
                </a:cxn>
                <a:cxn ang="0">
                  <a:pos x="148" y="9"/>
                </a:cxn>
                <a:cxn ang="0">
                  <a:pos x="136" y="13"/>
                </a:cxn>
                <a:cxn ang="0">
                  <a:pos x="120" y="22"/>
                </a:cxn>
                <a:cxn ang="0">
                  <a:pos x="108" y="35"/>
                </a:cxn>
                <a:cxn ang="0">
                  <a:pos x="101" y="48"/>
                </a:cxn>
                <a:cxn ang="0">
                  <a:pos x="97" y="61"/>
                </a:cxn>
                <a:cxn ang="0">
                  <a:pos x="97" y="78"/>
                </a:cxn>
                <a:cxn ang="0">
                  <a:pos x="97" y="387"/>
                </a:cxn>
                <a:cxn ang="0">
                  <a:pos x="92" y="404"/>
                </a:cxn>
                <a:cxn ang="0">
                  <a:pos x="86" y="417"/>
                </a:cxn>
                <a:cxn ang="0">
                  <a:pos x="79" y="430"/>
                </a:cxn>
                <a:cxn ang="0">
                  <a:pos x="67" y="443"/>
                </a:cxn>
                <a:cxn ang="0">
                  <a:pos x="51" y="452"/>
                </a:cxn>
                <a:cxn ang="0">
                  <a:pos x="39" y="461"/>
                </a:cxn>
                <a:cxn ang="0">
                  <a:pos x="22" y="465"/>
                </a:cxn>
                <a:cxn ang="0">
                  <a:pos x="0" y="465"/>
                </a:cxn>
                <a:cxn ang="0">
                  <a:pos x="22" y="465"/>
                </a:cxn>
                <a:cxn ang="0">
                  <a:pos x="39" y="469"/>
                </a:cxn>
                <a:cxn ang="0">
                  <a:pos x="51" y="478"/>
                </a:cxn>
                <a:cxn ang="0">
                  <a:pos x="67" y="487"/>
                </a:cxn>
                <a:cxn ang="0">
                  <a:pos x="79" y="500"/>
                </a:cxn>
                <a:cxn ang="0">
                  <a:pos x="86" y="513"/>
                </a:cxn>
                <a:cxn ang="0">
                  <a:pos x="92" y="526"/>
                </a:cxn>
                <a:cxn ang="0">
                  <a:pos x="97" y="543"/>
                </a:cxn>
                <a:cxn ang="0">
                  <a:pos x="97" y="852"/>
                </a:cxn>
                <a:cxn ang="0">
                  <a:pos x="97" y="865"/>
                </a:cxn>
                <a:cxn ang="0">
                  <a:pos x="101" y="882"/>
                </a:cxn>
                <a:cxn ang="0">
                  <a:pos x="108" y="895"/>
                </a:cxn>
                <a:cxn ang="0">
                  <a:pos x="120" y="904"/>
                </a:cxn>
                <a:cxn ang="0">
                  <a:pos x="136" y="917"/>
                </a:cxn>
                <a:cxn ang="0">
                  <a:pos x="148" y="921"/>
                </a:cxn>
                <a:cxn ang="0">
                  <a:pos x="170" y="926"/>
                </a:cxn>
                <a:cxn ang="0">
                  <a:pos x="188" y="930"/>
                </a:cxn>
              </a:cxnLst>
              <a:pathLst>
                <a:path w="126" h="930">
                  <a:moveTo>
                    <a:pt x="126" y="0"/>
                  </a:moveTo>
                  <a:lnTo>
                    <a:pt x="114" y="4"/>
                  </a:lnTo>
                  <a:lnTo>
                    <a:pt x="99" y="9"/>
                  </a:lnTo>
                  <a:lnTo>
                    <a:pt x="91" y="13"/>
                  </a:lnTo>
                  <a:lnTo>
                    <a:pt x="80" y="22"/>
                  </a:lnTo>
                  <a:lnTo>
                    <a:pt x="72" y="35"/>
                  </a:lnTo>
                  <a:lnTo>
                    <a:pt x="68" y="48"/>
                  </a:lnTo>
                  <a:lnTo>
                    <a:pt x="65" y="61"/>
                  </a:lnTo>
                  <a:lnTo>
                    <a:pt x="65" y="78"/>
                  </a:lnTo>
                  <a:lnTo>
                    <a:pt x="65" y="387"/>
                  </a:lnTo>
                  <a:lnTo>
                    <a:pt x="61" y="404"/>
                  </a:lnTo>
                  <a:lnTo>
                    <a:pt x="57" y="417"/>
                  </a:lnTo>
                  <a:lnTo>
                    <a:pt x="53" y="430"/>
                  </a:lnTo>
                  <a:lnTo>
                    <a:pt x="45" y="443"/>
                  </a:lnTo>
                  <a:lnTo>
                    <a:pt x="34" y="452"/>
                  </a:lnTo>
                  <a:lnTo>
                    <a:pt x="26" y="461"/>
                  </a:lnTo>
                  <a:lnTo>
                    <a:pt x="15" y="465"/>
                  </a:lnTo>
                  <a:lnTo>
                    <a:pt x="0" y="465"/>
                  </a:lnTo>
                  <a:lnTo>
                    <a:pt x="15" y="465"/>
                  </a:lnTo>
                  <a:lnTo>
                    <a:pt x="26" y="469"/>
                  </a:lnTo>
                  <a:lnTo>
                    <a:pt x="34" y="478"/>
                  </a:lnTo>
                  <a:lnTo>
                    <a:pt x="45" y="487"/>
                  </a:lnTo>
                  <a:lnTo>
                    <a:pt x="53" y="500"/>
                  </a:lnTo>
                  <a:lnTo>
                    <a:pt x="57" y="513"/>
                  </a:lnTo>
                  <a:lnTo>
                    <a:pt x="61" y="526"/>
                  </a:lnTo>
                  <a:lnTo>
                    <a:pt x="65" y="543"/>
                  </a:lnTo>
                  <a:lnTo>
                    <a:pt x="65" y="852"/>
                  </a:lnTo>
                  <a:lnTo>
                    <a:pt x="65" y="865"/>
                  </a:lnTo>
                  <a:lnTo>
                    <a:pt x="68" y="882"/>
                  </a:lnTo>
                  <a:lnTo>
                    <a:pt x="72" y="895"/>
                  </a:lnTo>
                  <a:lnTo>
                    <a:pt x="80" y="904"/>
                  </a:lnTo>
                  <a:lnTo>
                    <a:pt x="91" y="917"/>
                  </a:lnTo>
                  <a:lnTo>
                    <a:pt x="99" y="921"/>
                  </a:lnTo>
                  <a:lnTo>
                    <a:pt x="114" y="926"/>
                  </a:lnTo>
                  <a:lnTo>
                    <a:pt x="126" y="930"/>
                  </a:lnTo>
                </a:path>
              </a:pathLst>
            </a:custGeom>
            <a:noFill/>
            <a:ln w="38100" cap="flat" cmpd="sng">
              <a:solidFill>
                <a:srgbClr val="0000FF"/>
              </a:solidFill>
              <a:prstDash val="solid"/>
              <a:round/>
              <a:headEnd type="none" w="med" len="med"/>
              <a:tailEnd type="none" w="med" len="med"/>
            </a:ln>
          </p:spPr>
          <p:txBody>
            <a:bodyPr/>
            <a:p>
              <a:endParaRPr lang="zh-CN" altLang="en-US"/>
            </a:p>
          </p:txBody>
        </p:sp>
        <p:sp>
          <p:nvSpPr>
            <p:cNvPr id="22580" name="Rectangle 53"/>
            <p:cNvSpPr/>
            <p:nvPr/>
          </p:nvSpPr>
          <p:spPr>
            <a:xfrm>
              <a:off x="1156" y="2696"/>
              <a:ext cx="167" cy="194"/>
            </a:xfrm>
            <a:prstGeom prst="rect">
              <a:avLst/>
            </a:prstGeom>
            <a:noFill/>
            <a:ln w="9525">
              <a:noFill/>
            </a:ln>
          </p:spPr>
          <p:txBody>
            <a:bodyPr lIns="0" tIns="0" rIns="0" bIns="0" anchor="t">
              <a:spAutoFit/>
            </a:bodyPr>
            <a:p>
              <a:r>
                <a:rPr lang="en-US" altLang="zh-CN" sz="2800" dirty="0">
                  <a:solidFill>
                    <a:srgbClr val="230B03"/>
                  </a:solidFill>
                  <a:latin typeface="Times New Roman" panose="02020603050405020304" pitchFamily="18" charset="0"/>
                </a:rPr>
                <a:t>2</a:t>
              </a:r>
              <a:endParaRPr lang="en-US" altLang="zh-CN" sz="2800" b="0" dirty="0">
                <a:solidFill>
                  <a:srgbClr val="230B03"/>
                </a:solidFill>
                <a:latin typeface="Verdana" panose="020B0604030504040204" pitchFamily="34" charset="0"/>
              </a:endParaRPr>
            </a:p>
          </p:txBody>
        </p:sp>
        <p:sp>
          <p:nvSpPr>
            <p:cNvPr id="22581" name="Rectangle 54"/>
            <p:cNvSpPr/>
            <p:nvPr/>
          </p:nvSpPr>
          <p:spPr>
            <a:xfrm>
              <a:off x="1265" y="2621"/>
              <a:ext cx="112" cy="196"/>
            </a:xfrm>
            <a:prstGeom prst="rect">
              <a:avLst/>
            </a:prstGeom>
            <a:noFill/>
            <a:ln w="9525">
              <a:noFill/>
            </a:ln>
          </p:spPr>
          <p:txBody>
            <a:bodyPr lIns="0" tIns="0" rIns="0" bIns="0" anchor="t">
              <a:spAutoFit/>
            </a:bodyPr>
            <a:p>
              <a:r>
                <a:rPr lang="en-US" altLang="zh-CN" sz="2800" i="1" dirty="0">
                  <a:solidFill>
                    <a:srgbClr val="230B03"/>
                  </a:solidFill>
                  <a:latin typeface="Times New Roman" panose="02020603050405020304" pitchFamily="18" charset="0"/>
                </a:rPr>
                <a:t>n</a:t>
              </a:r>
              <a:endParaRPr lang="en-US" altLang="zh-CN" sz="2800" i="1" dirty="0">
                <a:solidFill>
                  <a:srgbClr val="230B03"/>
                </a:solidFill>
                <a:latin typeface="Times New Roman" panose="02020603050405020304" pitchFamily="18" charset="0"/>
              </a:endParaRPr>
            </a:p>
          </p:txBody>
        </p:sp>
        <p:sp>
          <p:nvSpPr>
            <p:cNvPr id="22582" name="Rectangle 55"/>
            <p:cNvSpPr/>
            <p:nvPr/>
          </p:nvSpPr>
          <p:spPr>
            <a:xfrm>
              <a:off x="1402" y="2705"/>
              <a:ext cx="186" cy="194"/>
            </a:xfrm>
            <a:prstGeom prst="rect">
              <a:avLst/>
            </a:prstGeom>
            <a:noFill/>
            <a:ln w="9525">
              <a:noFill/>
            </a:ln>
          </p:spPr>
          <p:txBody>
            <a:bodyPr wrap="none" lIns="0" tIns="0" rIns="0" bIns="0" anchor="t">
              <a:spAutoFit/>
            </a:bodyPr>
            <a:p>
              <a:r>
                <a:rPr lang="zh-CN" altLang="en-US" sz="2800" dirty="0">
                  <a:solidFill>
                    <a:srgbClr val="000000"/>
                  </a:solidFill>
                  <a:latin typeface="楷体_GB2312" pitchFamily="49" charset="-122"/>
                  <a:ea typeface="楷体_GB2312" pitchFamily="49" charset="-122"/>
                </a:rPr>
                <a:t>个</a:t>
              </a:r>
              <a:endParaRPr lang="zh-CN" altLang="en-US" sz="2800" b="0" dirty="0">
                <a:latin typeface="Verdana" panose="020B0604030504040204" pitchFamily="34" charset="0"/>
                <a:ea typeface="宋体" panose="02010600030101010101" pitchFamily="2" charset="-122"/>
              </a:endParaRPr>
            </a:p>
          </p:txBody>
        </p:sp>
        <p:sp>
          <p:nvSpPr>
            <p:cNvPr id="22583" name="Rectangle 56"/>
            <p:cNvSpPr/>
            <p:nvPr/>
          </p:nvSpPr>
          <p:spPr>
            <a:xfrm>
              <a:off x="1584" y="2705"/>
              <a:ext cx="93" cy="194"/>
            </a:xfrm>
            <a:prstGeom prst="rect">
              <a:avLst/>
            </a:prstGeom>
            <a:noFill/>
            <a:ln w="9525">
              <a:noFill/>
            </a:ln>
          </p:spPr>
          <p:txBody>
            <a:bodyPr wrap="none" lIns="0" tIns="0" rIns="0" bIns="0" anchor="t">
              <a:spAutoFit/>
            </a:bodyPr>
            <a:p>
              <a:r>
                <a:rPr lang="zh-CN" altLang="en-US" sz="2800" dirty="0">
                  <a:solidFill>
                    <a:srgbClr val="000000"/>
                  </a:solidFill>
                  <a:latin typeface="楷体_GB2312" pitchFamily="49" charset="-122"/>
                  <a:ea typeface="楷体_GB2312" pitchFamily="49" charset="-122"/>
                </a:rPr>
                <a:t> </a:t>
              </a:r>
              <a:endParaRPr lang="zh-CN" altLang="en-US" sz="2800" b="0" dirty="0">
                <a:latin typeface="Verdana" panose="020B0604030504040204" pitchFamily="34" charset="0"/>
                <a:ea typeface="宋体" panose="02010600030101010101" pitchFamily="2" charset="-122"/>
              </a:endParaRPr>
            </a:p>
          </p:txBody>
        </p:sp>
        <p:sp>
          <p:nvSpPr>
            <p:cNvPr id="22584" name="Rectangle 57"/>
            <p:cNvSpPr/>
            <p:nvPr/>
          </p:nvSpPr>
          <p:spPr>
            <a:xfrm>
              <a:off x="1220" y="2922"/>
              <a:ext cx="372" cy="194"/>
            </a:xfrm>
            <a:prstGeom prst="rect">
              <a:avLst/>
            </a:prstGeom>
            <a:noFill/>
            <a:ln w="9525">
              <a:noFill/>
            </a:ln>
          </p:spPr>
          <p:txBody>
            <a:bodyPr wrap="none" lIns="0" tIns="0" rIns="0" bIns="0" anchor="t">
              <a:spAutoFit/>
            </a:bodyPr>
            <a:p>
              <a:r>
                <a:rPr lang="zh-CN" altLang="en-US" sz="2800" dirty="0">
                  <a:solidFill>
                    <a:srgbClr val="000000"/>
                  </a:solidFill>
                  <a:latin typeface="楷体_GB2312" pitchFamily="49" charset="-122"/>
                  <a:ea typeface="楷体_GB2312" pitchFamily="49" charset="-122"/>
                </a:rPr>
                <a:t>输入</a:t>
              </a:r>
              <a:endParaRPr lang="zh-CN" altLang="en-US" sz="2800" b="0" dirty="0">
                <a:latin typeface="Verdana" panose="020B0604030504040204" pitchFamily="34" charset="0"/>
                <a:ea typeface="宋体" panose="02010600030101010101" pitchFamily="2" charset="-122"/>
              </a:endParaRPr>
            </a:p>
          </p:txBody>
        </p:sp>
        <p:sp>
          <p:nvSpPr>
            <p:cNvPr id="22585" name="Rectangle 58"/>
            <p:cNvSpPr/>
            <p:nvPr/>
          </p:nvSpPr>
          <p:spPr>
            <a:xfrm>
              <a:off x="1584" y="2978"/>
              <a:ext cx="46" cy="194"/>
            </a:xfrm>
            <a:prstGeom prst="rect">
              <a:avLst/>
            </a:prstGeom>
            <a:noFill/>
            <a:ln w="9525">
              <a:noFill/>
            </a:ln>
          </p:spPr>
          <p:txBody>
            <a:bodyPr wrap="none" lIns="0" tIns="0" rIns="0" bIns="0" anchor="t">
              <a:spAutoFit/>
            </a:bodyPr>
            <a:p>
              <a:r>
                <a:rPr lang="zh-CN" altLang="en-US" sz="2800" dirty="0">
                  <a:solidFill>
                    <a:srgbClr val="000000"/>
                  </a:solidFill>
                  <a:latin typeface="Times New Roman" panose="02020603050405020304" pitchFamily="18" charset="0"/>
                  <a:ea typeface="宋体" panose="02010600030101010101" pitchFamily="2" charset="-122"/>
                </a:rPr>
                <a:t> </a:t>
              </a:r>
              <a:endParaRPr lang="zh-CN" altLang="en-US" sz="2800" b="0" dirty="0">
                <a:latin typeface="Verdana" panose="020B0604030504040204" pitchFamily="34" charset="0"/>
                <a:ea typeface="宋体" panose="02010600030101010101" pitchFamily="2" charset="-122"/>
              </a:endParaRPr>
            </a:p>
          </p:txBody>
        </p:sp>
      </p:grpSp>
      <p:grpSp>
        <p:nvGrpSpPr>
          <p:cNvPr id="4" name="Group 59"/>
          <p:cNvGrpSpPr/>
          <p:nvPr/>
        </p:nvGrpSpPr>
        <p:grpSpPr>
          <a:xfrm>
            <a:off x="5651500" y="3500438"/>
            <a:ext cx="1839913" cy="2047875"/>
            <a:chOff x="3404" y="2264"/>
            <a:chExt cx="958" cy="930"/>
          </a:xfrm>
        </p:grpSpPr>
        <p:sp>
          <p:nvSpPr>
            <p:cNvPr id="22587" name="Freeform 60"/>
            <p:cNvSpPr/>
            <p:nvPr/>
          </p:nvSpPr>
          <p:spPr>
            <a:xfrm>
              <a:off x="3404" y="2264"/>
              <a:ext cx="122" cy="930"/>
            </a:xfrm>
            <a:custGeom>
              <a:avLst/>
              <a:gdLst/>
              <a:ahLst/>
              <a:cxnLst>
                <a:cxn ang="0">
                  <a:pos x="0" y="0"/>
                </a:cxn>
                <a:cxn ang="0">
                  <a:pos x="11" y="0"/>
                </a:cxn>
                <a:cxn ang="0">
                  <a:pos x="23" y="8"/>
                </a:cxn>
                <a:cxn ang="0">
                  <a:pos x="34" y="13"/>
                </a:cxn>
                <a:cxn ang="0">
                  <a:pos x="42" y="22"/>
                </a:cxn>
                <a:cxn ang="0">
                  <a:pos x="50" y="35"/>
                </a:cxn>
                <a:cxn ang="0">
                  <a:pos x="53" y="48"/>
                </a:cxn>
                <a:cxn ang="0">
                  <a:pos x="57" y="61"/>
                </a:cxn>
                <a:cxn ang="0">
                  <a:pos x="61" y="78"/>
                </a:cxn>
                <a:cxn ang="0">
                  <a:pos x="61" y="387"/>
                </a:cxn>
                <a:cxn ang="0">
                  <a:pos x="61" y="404"/>
                </a:cxn>
                <a:cxn ang="0">
                  <a:pos x="65" y="417"/>
                </a:cxn>
                <a:cxn ang="0">
                  <a:pos x="72" y="430"/>
                </a:cxn>
                <a:cxn ang="0">
                  <a:pos x="80" y="443"/>
                </a:cxn>
                <a:cxn ang="0">
                  <a:pos x="88" y="452"/>
                </a:cxn>
                <a:cxn ang="0">
                  <a:pos x="99" y="456"/>
                </a:cxn>
                <a:cxn ang="0">
                  <a:pos x="111" y="460"/>
                </a:cxn>
                <a:cxn ang="0">
                  <a:pos x="122" y="465"/>
                </a:cxn>
                <a:cxn ang="0">
                  <a:pos x="111" y="465"/>
                </a:cxn>
                <a:cxn ang="0">
                  <a:pos x="99" y="469"/>
                </a:cxn>
                <a:cxn ang="0">
                  <a:pos x="88" y="478"/>
                </a:cxn>
                <a:cxn ang="0">
                  <a:pos x="80" y="487"/>
                </a:cxn>
                <a:cxn ang="0">
                  <a:pos x="72" y="500"/>
                </a:cxn>
                <a:cxn ang="0">
                  <a:pos x="65" y="513"/>
                </a:cxn>
                <a:cxn ang="0">
                  <a:pos x="61" y="526"/>
                </a:cxn>
                <a:cxn ang="0">
                  <a:pos x="61" y="543"/>
                </a:cxn>
                <a:cxn ang="0">
                  <a:pos x="61" y="852"/>
                </a:cxn>
                <a:cxn ang="0">
                  <a:pos x="57" y="865"/>
                </a:cxn>
                <a:cxn ang="0">
                  <a:pos x="53" y="882"/>
                </a:cxn>
                <a:cxn ang="0">
                  <a:pos x="50" y="895"/>
                </a:cxn>
                <a:cxn ang="0">
                  <a:pos x="42" y="904"/>
                </a:cxn>
                <a:cxn ang="0">
                  <a:pos x="34" y="917"/>
                </a:cxn>
                <a:cxn ang="0">
                  <a:pos x="23" y="921"/>
                </a:cxn>
                <a:cxn ang="0">
                  <a:pos x="11" y="925"/>
                </a:cxn>
                <a:cxn ang="0">
                  <a:pos x="0" y="930"/>
                </a:cxn>
              </a:cxnLst>
              <a:pathLst>
                <a:path w="122" h="930">
                  <a:moveTo>
                    <a:pt x="0" y="0"/>
                  </a:moveTo>
                  <a:lnTo>
                    <a:pt x="11" y="0"/>
                  </a:lnTo>
                  <a:lnTo>
                    <a:pt x="23" y="8"/>
                  </a:lnTo>
                  <a:lnTo>
                    <a:pt x="34" y="13"/>
                  </a:lnTo>
                  <a:lnTo>
                    <a:pt x="42" y="22"/>
                  </a:lnTo>
                  <a:lnTo>
                    <a:pt x="50" y="35"/>
                  </a:lnTo>
                  <a:lnTo>
                    <a:pt x="53" y="48"/>
                  </a:lnTo>
                  <a:lnTo>
                    <a:pt x="57" y="61"/>
                  </a:lnTo>
                  <a:lnTo>
                    <a:pt x="61" y="78"/>
                  </a:lnTo>
                  <a:lnTo>
                    <a:pt x="61" y="387"/>
                  </a:lnTo>
                  <a:lnTo>
                    <a:pt x="61" y="404"/>
                  </a:lnTo>
                  <a:lnTo>
                    <a:pt x="65" y="417"/>
                  </a:lnTo>
                  <a:lnTo>
                    <a:pt x="72" y="430"/>
                  </a:lnTo>
                  <a:lnTo>
                    <a:pt x="80" y="443"/>
                  </a:lnTo>
                  <a:lnTo>
                    <a:pt x="88" y="452"/>
                  </a:lnTo>
                  <a:lnTo>
                    <a:pt x="99" y="456"/>
                  </a:lnTo>
                  <a:lnTo>
                    <a:pt x="111" y="460"/>
                  </a:lnTo>
                  <a:lnTo>
                    <a:pt x="122" y="465"/>
                  </a:lnTo>
                  <a:lnTo>
                    <a:pt x="111" y="465"/>
                  </a:lnTo>
                  <a:lnTo>
                    <a:pt x="99" y="469"/>
                  </a:lnTo>
                  <a:lnTo>
                    <a:pt x="88" y="478"/>
                  </a:lnTo>
                  <a:lnTo>
                    <a:pt x="80" y="487"/>
                  </a:lnTo>
                  <a:lnTo>
                    <a:pt x="72" y="500"/>
                  </a:lnTo>
                  <a:lnTo>
                    <a:pt x="65" y="513"/>
                  </a:lnTo>
                  <a:lnTo>
                    <a:pt x="61" y="526"/>
                  </a:lnTo>
                  <a:lnTo>
                    <a:pt x="61" y="543"/>
                  </a:lnTo>
                  <a:lnTo>
                    <a:pt x="61" y="852"/>
                  </a:lnTo>
                  <a:lnTo>
                    <a:pt x="57" y="865"/>
                  </a:lnTo>
                  <a:lnTo>
                    <a:pt x="53" y="882"/>
                  </a:lnTo>
                  <a:lnTo>
                    <a:pt x="50" y="895"/>
                  </a:lnTo>
                  <a:lnTo>
                    <a:pt x="42" y="904"/>
                  </a:lnTo>
                  <a:lnTo>
                    <a:pt x="34" y="917"/>
                  </a:lnTo>
                  <a:lnTo>
                    <a:pt x="23" y="921"/>
                  </a:lnTo>
                  <a:lnTo>
                    <a:pt x="11" y="925"/>
                  </a:lnTo>
                  <a:lnTo>
                    <a:pt x="0" y="930"/>
                  </a:lnTo>
                </a:path>
              </a:pathLst>
            </a:custGeom>
            <a:noFill/>
            <a:ln w="38100" cap="flat" cmpd="sng">
              <a:solidFill>
                <a:srgbClr val="CC0099"/>
              </a:solidFill>
              <a:prstDash val="solid"/>
              <a:round/>
              <a:headEnd type="none" w="med" len="med"/>
              <a:tailEnd type="none" w="med" len="med"/>
            </a:ln>
          </p:spPr>
          <p:txBody>
            <a:bodyPr/>
            <a:p>
              <a:endParaRPr lang="zh-CN" altLang="en-US"/>
            </a:p>
          </p:txBody>
        </p:sp>
        <p:sp>
          <p:nvSpPr>
            <p:cNvPr id="22588" name="Rectangle 61"/>
            <p:cNvSpPr/>
            <p:nvPr/>
          </p:nvSpPr>
          <p:spPr>
            <a:xfrm>
              <a:off x="3637" y="2529"/>
              <a:ext cx="103" cy="194"/>
            </a:xfrm>
            <a:prstGeom prst="rect">
              <a:avLst/>
            </a:prstGeom>
            <a:noFill/>
            <a:ln w="9525">
              <a:noFill/>
            </a:ln>
          </p:spPr>
          <p:txBody>
            <a:bodyPr wrap="none" lIns="0" tIns="0" rIns="0" bIns="0" anchor="t">
              <a:spAutoFit/>
            </a:bodyPr>
            <a:p>
              <a:r>
                <a:rPr lang="en-US" altLang="zh-CN" sz="2800" i="1" dirty="0">
                  <a:solidFill>
                    <a:srgbClr val="CC3300"/>
                  </a:solidFill>
                  <a:latin typeface="Times New Roman" panose="02020603050405020304" pitchFamily="18" charset="0"/>
                  <a:ea typeface="楷体_GB2312" pitchFamily="49" charset="-122"/>
                </a:rPr>
                <a:t>n</a:t>
              </a:r>
              <a:endParaRPr lang="en-US" altLang="zh-CN" sz="2800" b="0" i="1" dirty="0">
                <a:solidFill>
                  <a:srgbClr val="CC3300"/>
                </a:solidFill>
                <a:latin typeface="Times New Roman" panose="02020603050405020304" pitchFamily="18" charset="0"/>
              </a:endParaRPr>
            </a:p>
          </p:txBody>
        </p:sp>
        <p:sp>
          <p:nvSpPr>
            <p:cNvPr id="22589" name="Rectangle 62"/>
            <p:cNvSpPr/>
            <p:nvPr/>
          </p:nvSpPr>
          <p:spPr>
            <a:xfrm>
              <a:off x="3747" y="2529"/>
              <a:ext cx="558" cy="194"/>
            </a:xfrm>
            <a:prstGeom prst="rect">
              <a:avLst/>
            </a:prstGeom>
            <a:noFill/>
            <a:ln w="9525">
              <a:noFill/>
            </a:ln>
          </p:spPr>
          <p:txBody>
            <a:bodyPr wrap="none" lIns="0" tIns="0" rIns="0" bIns="0" anchor="t">
              <a:spAutoFit/>
            </a:bodyPr>
            <a:p>
              <a:r>
                <a:rPr lang="zh-CN" altLang="en-US" sz="2800" dirty="0">
                  <a:solidFill>
                    <a:srgbClr val="000000"/>
                  </a:solidFill>
                  <a:latin typeface="楷体_GB2312" pitchFamily="49" charset="-122"/>
                  <a:ea typeface="楷体_GB2312" pitchFamily="49" charset="-122"/>
                </a:rPr>
                <a:t>位二进</a:t>
              </a:r>
              <a:endParaRPr lang="zh-CN" altLang="en-US" sz="2800" b="0" dirty="0">
                <a:latin typeface="Verdana" panose="020B0604030504040204" pitchFamily="34" charset="0"/>
                <a:ea typeface="宋体" panose="02010600030101010101" pitchFamily="2" charset="-122"/>
              </a:endParaRPr>
            </a:p>
          </p:txBody>
        </p:sp>
        <p:sp>
          <p:nvSpPr>
            <p:cNvPr id="22590" name="Rectangle 63"/>
            <p:cNvSpPr/>
            <p:nvPr/>
          </p:nvSpPr>
          <p:spPr>
            <a:xfrm>
              <a:off x="3618" y="2747"/>
              <a:ext cx="744" cy="194"/>
            </a:xfrm>
            <a:prstGeom prst="rect">
              <a:avLst/>
            </a:prstGeom>
            <a:noFill/>
            <a:ln w="9525">
              <a:noFill/>
            </a:ln>
          </p:spPr>
          <p:txBody>
            <a:bodyPr wrap="none" lIns="0" tIns="0" rIns="0" bIns="0" anchor="t">
              <a:spAutoFit/>
            </a:bodyPr>
            <a:p>
              <a:r>
                <a:rPr lang="zh-CN" altLang="en-US" sz="2800" dirty="0">
                  <a:solidFill>
                    <a:srgbClr val="000000"/>
                  </a:solidFill>
                  <a:latin typeface="楷体_GB2312" pitchFamily="49" charset="-122"/>
                  <a:ea typeface="楷体_GB2312" pitchFamily="49" charset="-122"/>
                </a:rPr>
                <a:t>制码输出</a:t>
              </a:r>
              <a:endParaRPr lang="zh-CN" altLang="en-US" sz="2800" b="0" dirty="0">
                <a:latin typeface="Verdana" panose="020B0604030504040204" pitchFamily="34" charset="0"/>
                <a:ea typeface="宋体" panose="02010600030101010101" pitchFamily="2" charset="-122"/>
              </a:endParaRPr>
            </a:p>
          </p:txBody>
        </p:sp>
        <p:sp>
          <p:nvSpPr>
            <p:cNvPr id="22591" name="Rectangle 64"/>
            <p:cNvSpPr/>
            <p:nvPr/>
          </p:nvSpPr>
          <p:spPr>
            <a:xfrm>
              <a:off x="4213" y="2811"/>
              <a:ext cx="94" cy="194"/>
            </a:xfrm>
            <a:prstGeom prst="rect">
              <a:avLst/>
            </a:prstGeom>
            <a:noFill/>
            <a:ln w="9525">
              <a:noFill/>
            </a:ln>
          </p:spPr>
          <p:txBody>
            <a:bodyPr wrap="none" lIns="0" tIns="0" rIns="0" bIns="0" anchor="t">
              <a:spAutoFit/>
            </a:bodyPr>
            <a:p>
              <a:r>
                <a:rPr lang="zh-CN" altLang="en-US" sz="2800" dirty="0">
                  <a:solidFill>
                    <a:srgbClr val="000000"/>
                  </a:solidFill>
                  <a:latin typeface="楷体_GB2312" pitchFamily="49" charset="-122"/>
                  <a:ea typeface="楷体_GB2312" pitchFamily="49" charset="-122"/>
                </a:rPr>
                <a:t> </a:t>
              </a:r>
              <a:endParaRPr lang="zh-CN" altLang="en-US" sz="2800" b="0" dirty="0">
                <a:latin typeface="Verdana" panose="020B0604030504040204" pitchFamily="34" charset="0"/>
                <a:ea typeface="宋体" panose="02010600030101010101" pitchFamily="2" charset="-122"/>
              </a:endParaRPr>
            </a:p>
          </p:txBody>
        </p:sp>
      </p:gr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7.2.3 </a:t>
            </a:r>
            <a:r>
              <a:rPr lang="zh-CN" altLang="en-US" sz="3200" b="1" dirty="0">
                <a:solidFill>
                  <a:schemeClr val="accent6">
                    <a:lumMod val="50000"/>
                  </a:schemeClr>
                </a:solidFill>
                <a:latin typeface="黑体" panose="02010609060101010101" pitchFamily="2" charset="-122"/>
                <a:ea typeface="黑体" panose="02010609060101010101" pitchFamily="2" charset="-122"/>
              </a:rPr>
              <a:t>编码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3"/>
          <p:cNvSpPr/>
          <p:nvPr/>
        </p:nvSpPr>
        <p:spPr>
          <a:xfrm>
            <a:off x="611505" y="1049973"/>
            <a:ext cx="8204200" cy="521970"/>
          </a:xfrm>
          <a:prstGeom prst="rect">
            <a:avLst/>
          </a:prstGeom>
          <a:noFill/>
          <a:ln w="9525">
            <a:noFill/>
          </a:ln>
        </p:spPr>
        <p:txBody>
          <a:bodyPr wrap="square" anchor="ctr">
            <a:spAutoFit/>
          </a:bodyPr>
          <a:p>
            <a:r>
              <a:rPr lang="zh-CN" altLang="en-US" sz="2800" dirty="0">
                <a:solidFill>
                  <a:srgbClr val="FF0000"/>
                </a:solidFill>
                <a:latin typeface="黑体" panose="02010609060101010101" pitchFamily="2" charset="-122"/>
                <a:ea typeface="黑体" panose="02010609060101010101" pitchFamily="2" charset="-122"/>
              </a:rPr>
              <a:t>设计</a:t>
            </a:r>
            <a:r>
              <a:rPr lang="zh-CN" altLang="en-US" sz="2800" dirty="0">
                <a:latin typeface="黑体" panose="02010609060101010101" pitchFamily="2" charset="-122"/>
                <a:ea typeface="黑体" panose="02010609060101010101" pitchFamily="2" charset="-122"/>
              </a:rPr>
              <a:t>一个编码器。将 </a:t>
            </a:r>
            <a:r>
              <a:rPr lang="en-US" altLang="zh-CN" sz="2800" i="1" dirty="0">
                <a:latin typeface="Times New Roman" panose="02020603050405020304" pitchFamily="18" charset="0"/>
                <a:ea typeface="黑体" panose="02010609060101010101" pitchFamily="2" charset="-122"/>
                <a:cs typeface="Times New Roman" panose="02020603050405020304" pitchFamily="18" charset="0"/>
              </a:rPr>
              <a:t>I</a:t>
            </a:r>
            <a:r>
              <a:rPr lang="en-US" altLang="zh-CN" sz="2800" baseline="-25000" dirty="0">
                <a:latin typeface="黑体" panose="02010609060101010101" pitchFamily="2" charset="-122"/>
                <a:ea typeface="黑体" panose="02010609060101010101" pitchFamily="2" charset="-122"/>
              </a:rPr>
              <a:t>0</a:t>
            </a:r>
            <a:r>
              <a:rPr lang="zh-CN" altLang="en-US" sz="2800" dirty="0">
                <a:latin typeface="黑体" panose="02010609060101010101" pitchFamily="2" charset="-122"/>
                <a:ea typeface="黑体" panose="02010609060101010101" pitchFamily="2" charset="-122"/>
              </a:rPr>
              <a:t>、</a:t>
            </a:r>
            <a:r>
              <a:rPr lang="en-US" altLang="zh-CN" sz="2800" i="1" dirty="0">
                <a:latin typeface="Times New Roman" panose="02020603050405020304" pitchFamily="18" charset="0"/>
                <a:ea typeface="黑体" panose="02010609060101010101" pitchFamily="2" charset="-122"/>
                <a:cs typeface="Times New Roman" panose="02020603050405020304" pitchFamily="18" charset="0"/>
                <a:sym typeface="+mn-ea"/>
              </a:rPr>
              <a:t>I</a:t>
            </a:r>
            <a:r>
              <a:rPr lang="en-US" altLang="zh-CN" sz="2800" baseline="-25000" dirty="0">
                <a:latin typeface="黑体" panose="02010609060101010101" pitchFamily="2" charset="-122"/>
                <a:ea typeface="黑体" panose="02010609060101010101" pitchFamily="2" charset="-122"/>
                <a:sym typeface="+mn-ea"/>
              </a:rPr>
              <a:t>1</a:t>
            </a:r>
            <a:r>
              <a:rPr lang="zh-CN" altLang="en-US" sz="2800" dirty="0">
                <a:latin typeface="黑体" panose="02010609060101010101" pitchFamily="2" charset="-122"/>
                <a:ea typeface="黑体" panose="02010609060101010101" pitchFamily="2" charset="-122"/>
                <a:sym typeface="+mn-ea"/>
              </a:rPr>
              <a:t>、</a:t>
            </a:r>
            <a:r>
              <a:rPr lang="en-US" altLang="zh-CN" sz="2800" i="1" dirty="0">
                <a:latin typeface="Times New Roman" panose="02020603050405020304" pitchFamily="18" charset="0"/>
                <a:ea typeface="黑体" panose="02010609060101010101" pitchFamily="2" charset="-122"/>
                <a:cs typeface="Times New Roman" panose="02020603050405020304" pitchFamily="18" charset="0"/>
                <a:sym typeface="+mn-ea"/>
              </a:rPr>
              <a:t>I</a:t>
            </a:r>
            <a:r>
              <a:rPr lang="en-US" altLang="zh-CN" sz="2800" baseline="-25000" dirty="0">
                <a:latin typeface="黑体" panose="02010609060101010101" pitchFamily="2" charset="-122"/>
                <a:ea typeface="黑体" panose="02010609060101010101" pitchFamily="2" charset="-122"/>
                <a:sym typeface="+mn-ea"/>
              </a:rPr>
              <a:t>2</a:t>
            </a:r>
            <a:r>
              <a:rPr lang="zh-CN" altLang="en-US" sz="2800" dirty="0">
                <a:latin typeface="黑体" panose="02010609060101010101" pitchFamily="2" charset="-122"/>
                <a:ea typeface="黑体" panose="02010609060101010101" pitchFamily="2" charset="-122"/>
                <a:sym typeface="+mn-ea"/>
              </a:rPr>
              <a:t>、</a:t>
            </a:r>
            <a:r>
              <a:rPr lang="en-US" altLang="zh-CN" sz="2800" i="1" dirty="0">
                <a:latin typeface="Times New Roman" panose="02020603050405020304" pitchFamily="18" charset="0"/>
                <a:ea typeface="黑体" panose="02010609060101010101" pitchFamily="2" charset="-122"/>
                <a:cs typeface="Times New Roman" panose="02020603050405020304" pitchFamily="18" charset="0"/>
                <a:sym typeface="+mn-ea"/>
              </a:rPr>
              <a:t>I</a:t>
            </a:r>
            <a:r>
              <a:rPr lang="en-US" altLang="zh-CN" sz="2800" baseline="-25000" dirty="0">
                <a:latin typeface="黑体" panose="02010609060101010101" pitchFamily="2" charset="-122"/>
                <a:ea typeface="黑体" panose="02010609060101010101" pitchFamily="2" charset="-122"/>
                <a:sym typeface="+mn-ea"/>
              </a:rPr>
              <a:t>3</a:t>
            </a:r>
            <a:r>
              <a:rPr lang="zh-CN" altLang="en-US" sz="2800" dirty="0">
                <a:latin typeface="黑体" panose="02010609060101010101" pitchFamily="2" charset="-122"/>
                <a:ea typeface="黑体" panose="02010609060101010101" pitchFamily="2" charset="-122"/>
                <a:sym typeface="+mn-ea"/>
              </a:rPr>
              <a:t>、</a:t>
            </a:r>
            <a:r>
              <a:rPr lang="en-US" altLang="zh-CN" sz="2800" i="1" dirty="0">
                <a:latin typeface="Times New Roman" panose="02020603050405020304" pitchFamily="18" charset="0"/>
                <a:ea typeface="黑体" panose="02010609060101010101" pitchFamily="2" charset="-122"/>
                <a:cs typeface="Times New Roman" panose="02020603050405020304" pitchFamily="18" charset="0"/>
                <a:sym typeface="+mn-ea"/>
              </a:rPr>
              <a:t>I</a:t>
            </a:r>
            <a:r>
              <a:rPr lang="en-US" altLang="zh-CN" sz="2800" baseline="-25000" dirty="0">
                <a:latin typeface="黑体" panose="02010609060101010101" pitchFamily="2" charset="-122"/>
                <a:ea typeface="黑体" panose="02010609060101010101" pitchFamily="2" charset="-122"/>
                <a:sym typeface="+mn-ea"/>
              </a:rPr>
              <a:t>4</a:t>
            </a:r>
            <a:r>
              <a:rPr lang="zh-CN" altLang="en-US" sz="2800" dirty="0">
                <a:latin typeface="黑体" panose="02010609060101010101" pitchFamily="2" charset="-122"/>
                <a:ea typeface="黑体" panose="02010609060101010101" pitchFamily="2" charset="-122"/>
                <a:sym typeface="+mn-ea"/>
              </a:rPr>
              <a:t>、</a:t>
            </a:r>
            <a:r>
              <a:rPr lang="en-US" altLang="zh-CN" sz="2800" i="1" dirty="0">
                <a:latin typeface="Times New Roman" panose="02020603050405020304" pitchFamily="18" charset="0"/>
                <a:ea typeface="黑体" panose="02010609060101010101" pitchFamily="2" charset="-122"/>
                <a:cs typeface="Times New Roman" panose="02020603050405020304" pitchFamily="18" charset="0"/>
                <a:sym typeface="+mn-ea"/>
              </a:rPr>
              <a:t>I</a:t>
            </a:r>
            <a:r>
              <a:rPr lang="en-US" altLang="zh-CN" sz="2800" baseline="-25000" dirty="0">
                <a:latin typeface="黑体" panose="02010609060101010101" pitchFamily="2" charset="-122"/>
                <a:ea typeface="黑体" panose="02010609060101010101" pitchFamily="2" charset="-122"/>
                <a:sym typeface="+mn-ea"/>
              </a:rPr>
              <a:t>5</a:t>
            </a:r>
            <a:r>
              <a:rPr lang="zh-CN" altLang="en-US" sz="2800" dirty="0">
                <a:latin typeface="黑体" panose="02010609060101010101" pitchFamily="2" charset="-122"/>
                <a:ea typeface="黑体" panose="02010609060101010101" pitchFamily="2" charset="-122"/>
                <a:sym typeface="+mn-ea"/>
              </a:rPr>
              <a:t>、</a:t>
            </a:r>
            <a:r>
              <a:rPr lang="en-US" altLang="zh-CN" sz="2800" i="1" dirty="0">
                <a:latin typeface="Times New Roman" panose="02020603050405020304" pitchFamily="18" charset="0"/>
                <a:ea typeface="黑体" panose="02010609060101010101" pitchFamily="2" charset="-122"/>
                <a:cs typeface="Times New Roman" panose="02020603050405020304" pitchFamily="18" charset="0"/>
                <a:sym typeface="+mn-ea"/>
              </a:rPr>
              <a:t>I</a:t>
            </a:r>
            <a:r>
              <a:rPr lang="en-US" altLang="zh-CN" sz="2800" baseline="-25000" dirty="0">
                <a:latin typeface="黑体" panose="02010609060101010101" pitchFamily="2" charset="-122"/>
                <a:ea typeface="黑体" panose="02010609060101010101" pitchFamily="2" charset="-122"/>
                <a:sym typeface="+mn-ea"/>
              </a:rPr>
              <a:t>6</a:t>
            </a:r>
            <a:r>
              <a:rPr lang="zh-CN" altLang="en-US" sz="2800" dirty="0">
                <a:latin typeface="黑体" panose="02010609060101010101" pitchFamily="2" charset="-122"/>
                <a:ea typeface="黑体" panose="02010609060101010101" pitchFamily="2" charset="-122"/>
                <a:sym typeface="+mn-ea"/>
              </a:rPr>
              <a:t>、</a:t>
            </a:r>
            <a:r>
              <a:rPr lang="en-US" altLang="zh-CN" sz="2800" i="1" dirty="0">
                <a:latin typeface="Times New Roman" panose="02020603050405020304" pitchFamily="18" charset="0"/>
                <a:ea typeface="黑体" panose="02010609060101010101" pitchFamily="2" charset="-122"/>
                <a:cs typeface="Times New Roman" panose="02020603050405020304" pitchFamily="18" charset="0"/>
                <a:sym typeface="+mn-ea"/>
              </a:rPr>
              <a:t>I</a:t>
            </a:r>
            <a:r>
              <a:rPr lang="en-US" altLang="zh-CN" sz="2800" baseline="-25000" dirty="0">
                <a:latin typeface="黑体" panose="02010609060101010101" pitchFamily="2" charset="-122"/>
                <a:ea typeface="黑体" panose="02010609060101010101" pitchFamily="2" charset="-122"/>
                <a:sym typeface="+mn-ea"/>
              </a:rPr>
              <a:t>7</a:t>
            </a:r>
            <a:endParaRPr lang="zh-CN" altLang="en-US" sz="2800" dirty="0">
              <a:latin typeface="黑体" panose="02010609060101010101" pitchFamily="2" charset="-122"/>
              <a:ea typeface="黑体" panose="02010609060101010101" pitchFamily="2" charset="-122"/>
            </a:endParaRPr>
          </a:p>
        </p:txBody>
      </p:sp>
      <p:sp>
        <p:nvSpPr>
          <p:cNvPr id="24580" name="Rectangle 5"/>
          <p:cNvSpPr/>
          <p:nvPr/>
        </p:nvSpPr>
        <p:spPr>
          <a:xfrm>
            <a:off x="611505" y="1554480"/>
            <a:ext cx="2929255" cy="521970"/>
          </a:xfrm>
          <a:prstGeom prst="rect">
            <a:avLst/>
          </a:prstGeom>
          <a:noFill/>
          <a:ln w="9525">
            <a:noFill/>
          </a:ln>
        </p:spPr>
        <p:txBody>
          <a:bodyPr anchor="ctr">
            <a:spAutoFit/>
          </a:bodyPr>
          <a:p>
            <a:r>
              <a:rPr lang="zh-CN" altLang="en-US" sz="2800" dirty="0">
                <a:latin typeface="黑体" panose="02010609060101010101" pitchFamily="2" charset="-122"/>
                <a:ea typeface="黑体" panose="02010609060101010101" pitchFamily="2" charset="-122"/>
              </a:rPr>
              <a:t>编为二进制代码。</a:t>
            </a:r>
            <a:r>
              <a:rPr lang="zh-CN" altLang="en-US" sz="2800" b="0" dirty="0">
                <a:latin typeface="黑体" panose="02010609060101010101" pitchFamily="2" charset="-122"/>
                <a:ea typeface="黑体" panose="02010609060101010101" pitchFamily="2" charset="-122"/>
              </a:rPr>
              <a:t> </a:t>
            </a:r>
            <a:endParaRPr lang="zh-CN" altLang="en-US" sz="2800" b="0" dirty="0">
              <a:latin typeface="黑体" panose="02010609060101010101" pitchFamily="2" charset="-122"/>
              <a:ea typeface="黑体" panose="02010609060101010101" pitchFamily="2" charset="-122"/>
            </a:endParaRPr>
          </a:p>
        </p:txBody>
      </p:sp>
      <p:graphicFrame>
        <p:nvGraphicFramePr>
          <p:cNvPr id="336902" name="Group 6"/>
          <p:cNvGraphicFramePr>
            <a:graphicFrameLocks noGrp="1"/>
          </p:cNvGraphicFramePr>
          <p:nvPr>
            <p:custDataLst>
              <p:tags r:id="rId1"/>
            </p:custDataLst>
          </p:nvPr>
        </p:nvGraphicFramePr>
        <p:xfrm>
          <a:off x="539750" y="2204403"/>
          <a:ext cx="3816350" cy="4630738"/>
        </p:xfrm>
        <a:graphic>
          <a:graphicData uri="http://schemas.openxmlformats.org/drawingml/2006/table">
            <a:tbl>
              <a:tblPr/>
              <a:tblGrid>
                <a:gridCol w="1174750"/>
                <a:gridCol w="904875"/>
                <a:gridCol w="881063"/>
                <a:gridCol w="855662"/>
              </a:tblGrid>
              <a:tr h="479425">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rPr>
                        <a:t>输入</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rPr>
                        <a:t>输出</a:t>
                      </a:r>
                      <a:endParaRPr kumimoji="0" lang="zh-CN" altLang="en-US" sz="2800" b="1" i="0" u="none" strike="noStrike" cap="none" normalizeH="0" baseline="0" smtClean="0">
                        <a:ln>
                          <a:noFill/>
                        </a:ln>
                        <a:solidFill>
                          <a:schemeClr val="tx1"/>
                        </a:solidFill>
                        <a:effectLst/>
                        <a:latin typeface="Arial" panose="020B0604020202020204" pitchFamily="34" charset="0"/>
                        <a:ea typeface="黑体" panose="0201060906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hMerge="1">
                  <a:tcPr/>
                </a:tc>
                <a:tc hMerge="1">
                  <a:tcPr/>
                </a:tc>
              </a:tr>
              <a:tr h="479425">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r>
              <a:tr h="25701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2</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3</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4</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5</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6</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a:t>
                      </a:r>
                      <a:r>
                        <a:rPr kumimoji="0" lang="en-US" altLang="zh-CN" sz="2800" b="1" i="0" u="none" strike="noStrike" cap="none" normalizeH="0" baseline="-30000" smtClean="0">
                          <a:ln>
                            <a:noFill/>
                          </a:ln>
                          <a:solidFill>
                            <a:schemeClr val="tx1"/>
                          </a:solidFill>
                          <a:effectLst/>
                          <a:latin typeface="Arial" panose="020B0604020202020204" pitchFamily="34" charset="0"/>
                          <a:ea typeface="宋体" panose="02010600030101010101" pitchFamily="2" charset="-122"/>
                        </a:rPr>
                        <a:t>7</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01" name="Rectangle 26"/>
          <p:cNvSpPr/>
          <p:nvPr/>
        </p:nvSpPr>
        <p:spPr>
          <a:xfrm>
            <a:off x="4417060" y="3117215"/>
            <a:ext cx="309880" cy="368300"/>
          </a:xfrm>
          <a:prstGeom prst="rect">
            <a:avLst/>
          </a:prstGeom>
          <a:noFill/>
          <a:ln w="9525">
            <a:noFill/>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36923" name="Object 27"/>
          <p:cNvGraphicFramePr/>
          <p:nvPr/>
        </p:nvGraphicFramePr>
        <p:xfrm>
          <a:off x="4572000" y="4004628"/>
          <a:ext cx="3527425" cy="2000250"/>
        </p:xfrm>
        <a:graphic>
          <a:graphicData uri="http://schemas.openxmlformats.org/presentationml/2006/ole">
            <mc:AlternateContent xmlns:mc="http://schemas.openxmlformats.org/markup-compatibility/2006">
              <mc:Choice xmlns:v="urn:schemas-microsoft-com:vml" Requires="v">
                <p:oleObj spid="_x0000_s3078" name="" r:id="rId2" imgW="1207135" imgH="685800" progId="Equation.DSMT4">
                  <p:embed/>
                </p:oleObj>
              </mc:Choice>
              <mc:Fallback>
                <p:oleObj name="" r:id="rId2" imgW="1207135" imgH="685800" progId="Equation.DSMT4">
                  <p:embed/>
                  <p:pic>
                    <p:nvPicPr>
                      <p:cNvPr id="0" name="图片 3077"/>
                      <p:cNvPicPr/>
                      <p:nvPr/>
                    </p:nvPicPr>
                    <p:blipFill>
                      <a:blip r:embed="rId3"/>
                      <a:stretch>
                        <a:fillRect/>
                      </a:stretch>
                    </p:blipFill>
                    <p:spPr>
                      <a:xfrm>
                        <a:off x="4572000" y="4004628"/>
                        <a:ext cx="3527425" cy="2000250"/>
                      </a:xfrm>
                      <a:prstGeom prst="rect">
                        <a:avLst/>
                      </a:prstGeom>
                      <a:noFill/>
                      <a:ln w="25400" cap="flat" cmpd="sng">
                        <a:solidFill>
                          <a:srgbClr val="FF0000"/>
                        </a:solidFill>
                        <a:prstDash val="solid"/>
                        <a:miter/>
                        <a:headEnd type="none" w="med" len="med"/>
                        <a:tailEnd type="none" w="med" len="med"/>
                      </a:ln>
                    </p:spPr>
                  </p:pic>
                </p:oleObj>
              </mc:Fallback>
            </mc:AlternateContent>
          </a:graphicData>
        </a:graphic>
      </p:graphicFrame>
      <p:sp>
        <p:nvSpPr>
          <p:cNvPr id="336924" name="Text Box 28"/>
          <p:cNvSpPr txBox="1"/>
          <p:nvPr/>
        </p:nvSpPr>
        <p:spPr>
          <a:xfrm>
            <a:off x="4500563" y="2204403"/>
            <a:ext cx="4392612" cy="521970"/>
          </a:xfrm>
          <a:prstGeom prst="rect">
            <a:avLst/>
          </a:prstGeom>
          <a:noFill/>
          <a:ln w="25400" cap="flat" cmpd="sng">
            <a:solidFill>
              <a:srgbClr val="FF3300"/>
            </a:solidFill>
            <a:prstDash val="solid"/>
            <a:miter/>
            <a:headEnd type="none" w="med" len="med"/>
            <a:tailEnd type="none" w="med" len="med"/>
          </a:ln>
        </p:spPr>
        <p:txBody>
          <a:bodyPr anchor="t">
            <a:spAutoFit/>
          </a:bodyPr>
          <a:p>
            <a:pPr algn="just">
              <a:spcBef>
                <a:spcPct val="50000"/>
              </a:spcBef>
            </a:pPr>
            <a:r>
              <a:rPr lang="zh-CN" altLang="en-US" sz="2800" dirty="0">
                <a:solidFill>
                  <a:srgbClr val="3333CC"/>
                </a:solidFill>
                <a:latin typeface="Times New Roman" panose="02020603050405020304" pitchFamily="18" charset="0"/>
                <a:ea typeface="黑体" panose="02010609060101010101" pitchFamily="2" charset="-122"/>
              </a:rPr>
              <a:t>一次只允许一路信号输入</a:t>
            </a:r>
            <a:endParaRPr lang="zh-CN" altLang="en-US" sz="2800" dirty="0">
              <a:solidFill>
                <a:srgbClr val="3333CC"/>
              </a:solidFill>
              <a:latin typeface="Times New Roman" panose="02020603050405020304" pitchFamily="18" charset="0"/>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7.2.3 </a:t>
            </a:r>
            <a:r>
              <a:rPr lang="zh-CN" altLang="en-US" sz="3200" b="1" dirty="0">
                <a:solidFill>
                  <a:schemeClr val="accent6">
                    <a:lumMod val="50000"/>
                  </a:schemeClr>
                </a:solidFill>
                <a:latin typeface="黑体" panose="02010609060101010101" pitchFamily="2" charset="-122"/>
                <a:ea typeface="黑体" panose="02010609060101010101" pitchFamily="2" charset="-122"/>
              </a:rPr>
              <a:t>编码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2" name="文本框 1"/>
          <p:cNvSpPr txBox="1"/>
          <p:nvPr/>
        </p:nvSpPr>
        <p:spPr>
          <a:xfrm>
            <a:off x="4494530" y="1548765"/>
            <a:ext cx="3605530" cy="460375"/>
          </a:xfrm>
          <a:prstGeom prst="rect">
            <a:avLst/>
          </a:prstGeom>
          <a:noFill/>
        </p:spPr>
        <p:txBody>
          <a:bodyPr wrap="square" rtlCol="0">
            <a:spAutoFit/>
          </a:bodyPr>
          <a:p>
            <a:r>
              <a:rPr lang="en-US" alt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8</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线</a:t>
            </a:r>
            <a:r>
              <a:rPr lang="en-US" alt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-3</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线普通编码器</a:t>
            </a:r>
            <a:endPar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3" name="文本框 2"/>
          <p:cNvSpPr txBox="1"/>
          <p:nvPr/>
        </p:nvSpPr>
        <p:spPr>
          <a:xfrm>
            <a:off x="4963795" y="6137275"/>
            <a:ext cx="3605530" cy="460375"/>
          </a:xfrm>
          <a:prstGeom prst="rect">
            <a:avLst/>
          </a:prstGeom>
          <a:noFill/>
        </p:spPr>
        <p:txBody>
          <a:bodyPr wrap="square" rtlCol="0">
            <a:spAutoFit/>
          </a:bodyPr>
          <a:p>
            <a:r>
              <a:rPr lang="en-US" alt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3</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位二进制</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编码器</a:t>
            </a:r>
            <a:endPar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6924"/>
                                        </p:tgtEl>
                                        <p:attrNameLst>
                                          <p:attrName>style.visibility</p:attrName>
                                        </p:attrNameLst>
                                      </p:cBhvr>
                                      <p:to>
                                        <p:strVal val="visible"/>
                                      </p:to>
                                    </p:set>
                                    <p:anim calcmode="lin" valueType="num">
                                      <p:cBhvr additive="base">
                                        <p:cTn id="7" dur="500" fill="hold"/>
                                        <p:tgtEl>
                                          <p:spTgt spid="336924"/>
                                        </p:tgtEl>
                                        <p:attrNameLst>
                                          <p:attrName>ppt_x</p:attrName>
                                        </p:attrNameLst>
                                      </p:cBhvr>
                                      <p:tavLst>
                                        <p:tav tm="0">
                                          <p:val>
                                            <p:strVal val="1+#ppt_w/2"/>
                                          </p:val>
                                        </p:tav>
                                        <p:tav tm="100000">
                                          <p:val>
                                            <p:strVal val="#ppt_x"/>
                                          </p:val>
                                        </p:tav>
                                      </p:tavLst>
                                    </p:anim>
                                    <p:anim calcmode="lin" valueType="num">
                                      <p:cBhvr additive="base">
                                        <p:cTn id="8" dur="500" fill="hold"/>
                                        <p:tgtEl>
                                          <p:spTgt spid="3369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36902"/>
                                        </p:tgtEl>
                                        <p:attrNameLst>
                                          <p:attrName>style.visibility</p:attrName>
                                        </p:attrNameLst>
                                      </p:cBhvr>
                                      <p:to>
                                        <p:strVal val="visible"/>
                                      </p:to>
                                    </p:set>
                                    <p:animEffect transition="in" filter="wipe(down)">
                                      <p:cBhvr>
                                        <p:cTn id="13" dur="500"/>
                                        <p:tgtEl>
                                          <p:spTgt spid="33690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336923"/>
                                        </p:tgtEl>
                                        <p:attrNameLst>
                                          <p:attrName>style.visibility</p:attrName>
                                        </p:attrNameLst>
                                      </p:cBhvr>
                                      <p:to>
                                        <p:strVal val="visible"/>
                                      </p:to>
                                    </p:set>
                                    <p:anim calcmode="lin" valueType="num">
                                      <p:cBhvr>
                                        <p:cTn id="22" dur="500" fill="hold"/>
                                        <p:tgtEl>
                                          <p:spTgt spid="336923"/>
                                        </p:tgtEl>
                                        <p:attrNameLst>
                                          <p:attrName>ppt_w</p:attrName>
                                        </p:attrNameLst>
                                      </p:cBhvr>
                                      <p:tavLst>
                                        <p:tav tm="0">
                                          <p:val>
                                            <p:fltVal val="0.000000"/>
                                          </p:val>
                                        </p:tav>
                                        <p:tav tm="100000">
                                          <p:val>
                                            <p:strVal val="#ppt_w"/>
                                          </p:val>
                                        </p:tav>
                                      </p:tavLst>
                                    </p:anim>
                                    <p:anim calcmode="lin" valueType="num">
                                      <p:cBhvr>
                                        <p:cTn id="23" dur="500" fill="hold"/>
                                        <p:tgtEl>
                                          <p:spTgt spid="33692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24" grpId="0" bldLvl="0" animBg="1"/>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1" name="Object 2"/>
          <p:cNvGraphicFramePr/>
          <p:nvPr/>
        </p:nvGraphicFramePr>
        <p:xfrm>
          <a:off x="468313" y="1122680"/>
          <a:ext cx="3527425" cy="1800225"/>
        </p:xfrm>
        <a:graphic>
          <a:graphicData uri="http://schemas.openxmlformats.org/presentationml/2006/ole">
            <mc:AlternateContent xmlns:mc="http://schemas.openxmlformats.org/markup-compatibility/2006">
              <mc:Choice xmlns:v="urn:schemas-microsoft-com:vml" Requires="v">
                <p:oleObj spid="_x0000_s3079" name="" r:id="rId1" imgW="1207135" imgH="685800" progId="Equation.DSMT4">
                  <p:embed/>
                </p:oleObj>
              </mc:Choice>
              <mc:Fallback>
                <p:oleObj name="" r:id="rId1" imgW="1207135" imgH="685800" progId="Equation.DSMT4">
                  <p:embed/>
                  <p:pic>
                    <p:nvPicPr>
                      <p:cNvPr id="0" name="图片 3078"/>
                      <p:cNvPicPr/>
                      <p:nvPr/>
                    </p:nvPicPr>
                    <p:blipFill>
                      <a:blip r:embed="rId2"/>
                      <a:stretch>
                        <a:fillRect/>
                      </a:stretch>
                    </p:blipFill>
                    <p:spPr>
                      <a:xfrm>
                        <a:off x="468313" y="1122680"/>
                        <a:ext cx="3527425" cy="1800225"/>
                      </a:xfrm>
                      <a:prstGeom prst="rect">
                        <a:avLst/>
                      </a:prstGeom>
                      <a:noFill/>
                      <a:ln w="25400" cap="flat" cmpd="sng">
                        <a:solidFill>
                          <a:srgbClr val="FF3300"/>
                        </a:solidFill>
                        <a:prstDash val="solid"/>
                        <a:miter/>
                        <a:headEnd type="none" w="med" len="med"/>
                        <a:tailEnd type="none" w="med" len="med"/>
                      </a:ln>
                    </p:spPr>
                  </p:pic>
                </p:oleObj>
              </mc:Fallback>
            </mc:AlternateContent>
          </a:graphicData>
        </a:graphic>
      </p:graphicFrame>
      <p:graphicFrame>
        <p:nvGraphicFramePr>
          <p:cNvPr id="337923" name="Object 3"/>
          <p:cNvGraphicFramePr/>
          <p:nvPr/>
        </p:nvGraphicFramePr>
        <p:xfrm>
          <a:off x="1399540" y="2922905"/>
          <a:ext cx="7122795" cy="3779520"/>
        </p:xfrm>
        <a:graphic>
          <a:graphicData uri="http://schemas.openxmlformats.org/presentationml/2006/ole">
            <mc:AlternateContent xmlns:mc="http://schemas.openxmlformats.org/markup-compatibility/2006">
              <mc:Choice xmlns:v="urn:schemas-microsoft-com:vml" Requires="v">
                <p:oleObj spid="_x0000_s3080" name="" r:id="rId3" imgW="3704590" imgH="2028190" progId="Visio.Drawing.6">
                  <p:embed/>
                </p:oleObj>
              </mc:Choice>
              <mc:Fallback>
                <p:oleObj name="" r:id="rId3" imgW="3704590" imgH="2028190" progId="Visio.Drawing.6">
                  <p:embed/>
                  <p:pic>
                    <p:nvPicPr>
                      <p:cNvPr id="0" name="图片 3079"/>
                      <p:cNvPicPr/>
                      <p:nvPr/>
                    </p:nvPicPr>
                    <p:blipFill>
                      <a:blip r:embed="rId4"/>
                      <a:stretch>
                        <a:fillRect/>
                      </a:stretch>
                    </p:blipFill>
                    <p:spPr>
                      <a:xfrm>
                        <a:off x="1399540" y="2922905"/>
                        <a:ext cx="7122795" cy="3779520"/>
                      </a:xfrm>
                      <a:prstGeom prst="rect">
                        <a:avLst/>
                      </a:prstGeom>
                      <a:noFill/>
                      <a:ln w="38100">
                        <a:noFill/>
                        <a:miter/>
                      </a:ln>
                    </p:spPr>
                  </p:pic>
                </p:oleObj>
              </mc:Fallback>
            </mc:AlternateContent>
          </a:graphicData>
        </a:graphic>
      </p:graphicFrame>
      <p:sp>
        <p:nvSpPr>
          <p:cNvPr id="25603" name="Text Box 4"/>
          <p:cNvSpPr txBox="1"/>
          <p:nvPr/>
        </p:nvSpPr>
        <p:spPr>
          <a:xfrm>
            <a:off x="1042988" y="2994978"/>
            <a:ext cx="1873250" cy="368300"/>
          </a:xfrm>
          <a:prstGeom prst="rect">
            <a:avLst/>
          </a:prstGeom>
          <a:noFill/>
          <a:ln w="9525">
            <a:noFill/>
          </a:ln>
        </p:spPr>
        <p:txBody>
          <a:bodyPr anchor="t">
            <a:spAutoFit/>
          </a:bodyPr>
          <a:p>
            <a:pPr algn="just">
              <a:spcBef>
                <a:spcPct val="50000"/>
              </a:spcBef>
            </a:pPr>
            <a:endParaRPr lang="zh-CN" altLang="en-US" sz="1800" dirty="0">
              <a:latin typeface="Times New Roman" panose="02020603050405020304" pitchFamily="18" charset="0"/>
              <a:ea typeface="宋体" panose="02010600030101010101" pitchFamily="2" charset="-122"/>
            </a:endParaRPr>
          </a:p>
        </p:txBody>
      </p:sp>
      <p:sp>
        <p:nvSpPr>
          <p:cNvPr id="337925" name="AutoShape 5"/>
          <p:cNvSpPr/>
          <p:nvPr/>
        </p:nvSpPr>
        <p:spPr>
          <a:xfrm>
            <a:off x="4211955" y="1525112"/>
            <a:ext cx="1867535" cy="716596"/>
          </a:xfrm>
          <a:prstGeom prst="rightArrow">
            <a:avLst>
              <a:gd name="adj1" fmla="val 50000"/>
              <a:gd name="adj2" fmla="val 84350"/>
            </a:avLst>
          </a:prstGeom>
          <a:solidFill>
            <a:schemeClr val="accent1"/>
          </a:solidFill>
          <a:ln w="9525" cap="flat" cmpd="sng">
            <a:solidFill>
              <a:schemeClr val="tx1"/>
            </a:solidFill>
            <a:prstDash val="solid"/>
            <a:miter/>
            <a:headEnd type="none" w="med" len="med"/>
            <a:tailEnd type="none" w="med" len="med"/>
          </a:ln>
        </p:spPr>
        <p:txBody>
          <a:bodyPr wrap="squar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37926" name="Text Box 6"/>
          <p:cNvSpPr txBox="1"/>
          <p:nvPr/>
        </p:nvSpPr>
        <p:spPr>
          <a:xfrm>
            <a:off x="6228080" y="1555115"/>
            <a:ext cx="2141220" cy="521970"/>
          </a:xfrm>
          <a:prstGeom prst="rect">
            <a:avLst/>
          </a:prstGeom>
          <a:noFill/>
          <a:ln w="25400" cap="flat" cmpd="sng">
            <a:solidFill>
              <a:srgbClr val="FF0000"/>
            </a:solidFill>
            <a:prstDash val="solid"/>
            <a:miter/>
            <a:headEnd type="none" w="med" len="med"/>
            <a:tailEnd type="none" w="med" len="med"/>
          </a:ln>
        </p:spPr>
        <p:txBody>
          <a:bodyPr wrap="square" anchor="t">
            <a:spAutoFit/>
          </a:bodyPr>
          <a:p>
            <a:pPr algn="just">
              <a:spcBef>
                <a:spcPct val="50000"/>
              </a:spcBef>
            </a:pPr>
            <a:r>
              <a:rPr lang="zh-CN" altLang="en-US" sz="2800" dirty="0">
                <a:latin typeface="Times New Roman" panose="02020603050405020304" pitchFamily="18" charset="0"/>
                <a:ea typeface="黑体" panose="02010609060101010101" pitchFamily="2" charset="-122"/>
              </a:rPr>
              <a:t>逻辑电路图</a:t>
            </a:r>
            <a:endParaRPr lang="zh-CN" altLang="en-US" sz="2800" dirty="0">
              <a:latin typeface="Times New Roman" panose="02020603050405020304" pitchFamily="18" charset="0"/>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7.2.3 </a:t>
            </a:r>
            <a:r>
              <a:rPr lang="zh-CN" altLang="en-US" sz="3200" b="1" dirty="0">
                <a:solidFill>
                  <a:schemeClr val="accent6">
                    <a:lumMod val="50000"/>
                  </a:schemeClr>
                </a:solidFill>
                <a:latin typeface="黑体" panose="02010609060101010101" pitchFamily="2" charset="-122"/>
                <a:ea typeface="黑体" panose="02010609060101010101" pitchFamily="2" charset="-122"/>
              </a:rPr>
              <a:t>编码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925"/>
                                        </p:tgtEl>
                                        <p:attrNameLst>
                                          <p:attrName>style.visibility</p:attrName>
                                        </p:attrNameLst>
                                      </p:cBhvr>
                                      <p:to>
                                        <p:strVal val="visible"/>
                                      </p:to>
                                    </p:set>
                                    <p:animEffect transition="in" filter="wipe(down)">
                                      <p:cBhvr>
                                        <p:cTn id="7" dur="500"/>
                                        <p:tgtEl>
                                          <p:spTgt spid="33792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37926"/>
                                        </p:tgtEl>
                                        <p:attrNameLst>
                                          <p:attrName>style.visibility</p:attrName>
                                        </p:attrNameLst>
                                      </p:cBhvr>
                                      <p:to>
                                        <p:strVal val="visible"/>
                                      </p:to>
                                    </p:set>
                                    <p:anim calcmode="lin" valueType="num">
                                      <p:cBhvr>
                                        <p:cTn id="12" dur="500" fill="hold"/>
                                        <p:tgtEl>
                                          <p:spTgt spid="337926"/>
                                        </p:tgtEl>
                                        <p:attrNameLst>
                                          <p:attrName>ppt_w</p:attrName>
                                        </p:attrNameLst>
                                      </p:cBhvr>
                                      <p:tavLst>
                                        <p:tav tm="0">
                                          <p:val>
                                            <p:fltVal val="0.000000"/>
                                          </p:val>
                                        </p:tav>
                                        <p:tav tm="100000">
                                          <p:val>
                                            <p:strVal val="#ppt_w"/>
                                          </p:val>
                                        </p:tav>
                                      </p:tavLst>
                                    </p:anim>
                                    <p:anim calcmode="lin" valueType="num">
                                      <p:cBhvr>
                                        <p:cTn id="13" dur="500" fill="hold"/>
                                        <p:tgtEl>
                                          <p:spTgt spid="3379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37923"/>
                                        </p:tgtEl>
                                        <p:attrNameLst>
                                          <p:attrName>style.visibility</p:attrName>
                                        </p:attrNameLst>
                                      </p:cBhvr>
                                      <p:to>
                                        <p:strVal val="visible"/>
                                      </p:to>
                                    </p:set>
                                    <p:animEffect transition="in" filter="checkerboard(across)">
                                      <p:cBhvr>
                                        <p:cTn id="18" dur="500"/>
                                        <p:tgtEl>
                                          <p:spTgt spid="337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5" grpId="0" bldLvl="0" animBg="1"/>
      <p:bldP spid="33792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42925" y="1864360"/>
            <a:ext cx="8139430" cy="3668395"/>
          </a:xfrm>
          <a:prstGeom prst="rect">
            <a:avLst/>
          </a:prstGeom>
        </p:spPr>
      </p:pic>
      <p:sp>
        <p:nvSpPr>
          <p:cNvPr id="26627" name="Rectangle 4"/>
          <p:cNvSpPr/>
          <p:nvPr/>
        </p:nvSpPr>
        <p:spPr>
          <a:xfrm>
            <a:off x="611188" y="997903"/>
            <a:ext cx="2837815" cy="583565"/>
          </a:xfrm>
          <a:prstGeom prst="rect">
            <a:avLst/>
          </a:prstGeom>
          <a:noFill/>
          <a:ln w="9525">
            <a:noFill/>
          </a:ln>
        </p:spPr>
        <p:txBody>
          <a:bodyPr wrap="none" anchor="t">
            <a:spAutoFit/>
          </a:bodyPr>
          <a:p>
            <a:r>
              <a:rPr lang="en-US" altLang="zh-CN" sz="3200" b="1" dirty="0">
                <a:solidFill>
                  <a:schemeClr val="tx1">
                    <a:lumMod val="95000"/>
                    <a:lumOff val="5000"/>
                  </a:schemeClr>
                </a:solidFill>
                <a:latin typeface="黑体" panose="02010609060101010101" pitchFamily="2" charset="-122"/>
                <a:ea typeface="黑体" panose="02010609060101010101" pitchFamily="2" charset="-122"/>
              </a:rPr>
              <a:t>3</a:t>
            </a:r>
            <a:r>
              <a:rPr lang="zh-CN" altLang="en-US" sz="3200" b="1" dirty="0">
                <a:solidFill>
                  <a:schemeClr val="tx1">
                    <a:lumMod val="95000"/>
                    <a:lumOff val="5000"/>
                  </a:schemeClr>
                </a:solidFill>
                <a:latin typeface="黑体" panose="02010609060101010101" pitchFamily="2" charset="-122"/>
                <a:ea typeface="黑体" panose="02010609060101010101" pitchFamily="2" charset="-122"/>
              </a:rPr>
              <a:t>、优先编码器</a:t>
            </a:r>
            <a:endParaRPr lang="en-US" altLang="zh-CN" sz="3200" b="1" dirty="0">
              <a:solidFill>
                <a:schemeClr val="tx1">
                  <a:lumMod val="95000"/>
                  <a:lumOff val="5000"/>
                </a:schemeClr>
              </a:solidFill>
              <a:latin typeface="黑体" panose="02010609060101010101" pitchFamily="2" charset="-122"/>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7.2.3 </a:t>
            </a:r>
            <a:r>
              <a:rPr lang="zh-CN" altLang="en-US" sz="3200" b="1" dirty="0">
                <a:solidFill>
                  <a:schemeClr val="accent6">
                    <a:lumMod val="50000"/>
                  </a:schemeClr>
                </a:solidFill>
                <a:latin typeface="黑体" panose="02010609060101010101" pitchFamily="2" charset="-122"/>
                <a:ea typeface="黑体" panose="02010609060101010101" pitchFamily="2" charset="-122"/>
              </a:rPr>
              <a:t>编码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p:nvPr/>
        </p:nvSpPr>
        <p:spPr>
          <a:xfrm>
            <a:off x="4417060" y="2856230"/>
            <a:ext cx="309880" cy="368300"/>
          </a:xfrm>
          <a:prstGeom prst="rect">
            <a:avLst/>
          </a:prstGeom>
          <a:noFill/>
          <a:ln w="9525">
            <a:noFill/>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38947" name="Object 3"/>
          <p:cNvGraphicFramePr/>
          <p:nvPr/>
        </p:nvGraphicFramePr>
        <p:xfrm>
          <a:off x="611188" y="1771968"/>
          <a:ext cx="3960812" cy="5040312"/>
        </p:xfrm>
        <a:graphic>
          <a:graphicData uri="http://schemas.openxmlformats.org/presentationml/2006/ole">
            <mc:AlternateContent xmlns:mc="http://schemas.openxmlformats.org/markup-compatibility/2006">
              <mc:Choice xmlns:v="urn:schemas-microsoft-com:vml" Requires="v">
                <p:oleObj spid="_x0000_s3081" name="" r:id="rId1" imgW="2639695" imgH="2387600" progId="Visio.Drawing.6">
                  <p:embed/>
                </p:oleObj>
              </mc:Choice>
              <mc:Fallback>
                <p:oleObj name="" r:id="rId1" imgW="2639695" imgH="2387600" progId="Visio.Drawing.6">
                  <p:embed/>
                  <p:pic>
                    <p:nvPicPr>
                      <p:cNvPr id="0" name="图片 3080"/>
                      <p:cNvPicPr/>
                      <p:nvPr/>
                    </p:nvPicPr>
                    <p:blipFill>
                      <a:blip r:embed="rId2"/>
                      <a:stretch>
                        <a:fillRect/>
                      </a:stretch>
                    </p:blipFill>
                    <p:spPr>
                      <a:xfrm>
                        <a:off x="611188" y="1771968"/>
                        <a:ext cx="3960812" cy="5040312"/>
                      </a:xfrm>
                      <a:prstGeom prst="rect">
                        <a:avLst/>
                      </a:prstGeom>
                      <a:noFill/>
                      <a:ln w="38100">
                        <a:noFill/>
                        <a:miter/>
                      </a:ln>
                    </p:spPr>
                  </p:pic>
                </p:oleObj>
              </mc:Fallback>
            </mc:AlternateContent>
          </a:graphicData>
        </a:graphic>
      </p:graphicFrame>
      <p:sp>
        <p:nvSpPr>
          <p:cNvPr id="26627" name="Rectangle 4"/>
          <p:cNvSpPr/>
          <p:nvPr/>
        </p:nvSpPr>
        <p:spPr>
          <a:xfrm>
            <a:off x="611188" y="997903"/>
            <a:ext cx="5300980" cy="583565"/>
          </a:xfrm>
          <a:prstGeom prst="rect">
            <a:avLst/>
          </a:prstGeom>
          <a:noFill/>
          <a:ln w="9525">
            <a:noFill/>
          </a:ln>
        </p:spPr>
        <p:txBody>
          <a:bodyPr wrap="none" anchor="t">
            <a:spAutoFit/>
          </a:bodyPr>
          <a:p>
            <a:r>
              <a:rPr lang="zh-CN" altLang="en-US" sz="3200" b="1" dirty="0">
                <a:solidFill>
                  <a:srgbClr val="122BE0"/>
                </a:solidFill>
                <a:latin typeface="黑体" panose="02010609060101010101" pitchFamily="2" charset="-122"/>
                <a:ea typeface="黑体" panose="02010609060101010101" pitchFamily="2" charset="-122"/>
              </a:rPr>
              <a:t>优先编码器</a:t>
            </a:r>
            <a:r>
              <a:rPr lang="en-US" altLang="zh-CN" sz="3200" b="1" dirty="0">
                <a:solidFill>
                  <a:srgbClr val="122BE0"/>
                </a:solidFill>
                <a:latin typeface="黑体" panose="02010609060101010101" pitchFamily="2" charset="-122"/>
                <a:ea typeface="黑体" panose="02010609060101010101" pitchFamily="2" charset="-122"/>
              </a:rPr>
              <a:t>T4148 (74LSl48) </a:t>
            </a:r>
            <a:endParaRPr lang="en-US" altLang="zh-CN" sz="3200" b="1" dirty="0">
              <a:solidFill>
                <a:srgbClr val="122BE0"/>
              </a:solidFill>
              <a:latin typeface="黑体" panose="02010609060101010101" pitchFamily="2" charset="-122"/>
              <a:ea typeface="黑体" panose="02010609060101010101" pitchFamily="2" charset="-122"/>
            </a:endParaRPr>
          </a:p>
        </p:txBody>
      </p:sp>
      <p:sp>
        <p:nvSpPr>
          <p:cNvPr id="26628" name="Rectangle 5"/>
          <p:cNvSpPr/>
          <p:nvPr/>
        </p:nvSpPr>
        <p:spPr>
          <a:xfrm>
            <a:off x="4417060" y="3435668"/>
            <a:ext cx="309880" cy="368300"/>
          </a:xfrm>
          <a:prstGeom prst="rect">
            <a:avLst/>
          </a:prstGeom>
          <a:noFill/>
          <a:ln w="9525">
            <a:noFill/>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26629" name="Rectangle 6"/>
          <p:cNvSpPr/>
          <p:nvPr/>
        </p:nvSpPr>
        <p:spPr>
          <a:xfrm>
            <a:off x="4417060" y="3426143"/>
            <a:ext cx="309880" cy="368300"/>
          </a:xfrm>
          <a:prstGeom prst="rect">
            <a:avLst/>
          </a:prstGeom>
          <a:noFill/>
          <a:ln w="9525">
            <a:noFill/>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grpSp>
        <p:nvGrpSpPr>
          <p:cNvPr id="2" name="Group 7"/>
          <p:cNvGrpSpPr/>
          <p:nvPr/>
        </p:nvGrpSpPr>
        <p:grpSpPr>
          <a:xfrm>
            <a:off x="5219700" y="1987868"/>
            <a:ext cx="3759200" cy="1819275"/>
            <a:chOff x="2880" y="897"/>
            <a:chExt cx="2368" cy="1146"/>
          </a:xfrm>
        </p:grpSpPr>
        <p:grpSp>
          <p:nvGrpSpPr>
            <p:cNvPr id="26631" name="Group 8"/>
            <p:cNvGrpSpPr/>
            <p:nvPr/>
          </p:nvGrpSpPr>
          <p:grpSpPr>
            <a:xfrm>
              <a:off x="2880" y="1344"/>
              <a:ext cx="2143" cy="334"/>
              <a:chOff x="2835" y="1344"/>
              <a:chExt cx="2143" cy="334"/>
            </a:xfrm>
          </p:grpSpPr>
          <p:graphicFrame>
            <p:nvGraphicFramePr>
              <p:cNvPr id="26632" name="Object 9"/>
              <p:cNvGraphicFramePr/>
              <p:nvPr/>
            </p:nvGraphicFramePr>
            <p:xfrm>
              <a:off x="2835" y="1344"/>
              <a:ext cx="248" cy="272"/>
            </p:xfrm>
            <a:graphic>
              <a:graphicData uri="http://schemas.openxmlformats.org/presentationml/2006/ole">
                <mc:AlternateContent xmlns:mc="http://schemas.openxmlformats.org/markup-compatibility/2006">
                  <mc:Choice xmlns:v="urn:schemas-microsoft-com:vml" Requires="v">
                    <p:oleObj spid="_x0000_s3083" name="" r:id="rId3" imgW="203200" imgH="215900" progId="Equation.3">
                      <p:embed/>
                    </p:oleObj>
                  </mc:Choice>
                  <mc:Fallback>
                    <p:oleObj name="" r:id="rId3" imgW="203200" imgH="215900" progId="Equation.3">
                      <p:embed/>
                      <p:pic>
                        <p:nvPicPr>
                          <p:cNvPr id="0" name="图片 3082"/>
                          <p:cNvPicPr/>
                          <p:nvPr/>
                        </p:nvPicPr>
                        <p:blipFill>
                          <a:blip r:embed="rId4"/>
                          <a:stretch>
                            <a:fillRect/>
                          </a:stretch>
                        </p:blipFill>
                        <p:spPr>
                          <a:xfrm>
                            <a:off x="2835" y="1344"/>
                            <a:ext cx="248" cy="272"/>
                          </a:xfrm>
                          <a:prstGeom prst="rect">
                            <a:avLst/>
                          </a:prstGeom>
                          <a:noFill/>
                          <a:ln w="38100">
                            <a:noFill/>
                            <a:miter/>
                          </a:ln>
                        </p:spPr>
                      </p:pic>
                    </p:oleObj>
                  </mc:Fallback>
                </mc:AlternateContent>
              </a:graphicData>
            </a:graphic>
          </p:graphicFrame>
          <p:sp>
            <p:nvSpPr>
              <p:cNvPr id="26633" name="Rectangle 10"/>
              <p:cNvSpPr/>
              <p:nvPr/>
            </p:nvSpPr>
            <p:spPr>
              <a:xfrm>
                <a:off x="3061" y="1351"/>
                <a:ext cx="1917" cy="327"/>
              </a:xfrm>
              <a:prstGeom prst="rect">
                <a:avLst/>
              </a:prstGeom>
              <a:noFill/>
              <a:ln w="9525">
                <a:noFill/>
              </a:ln>
            </p:spPr>
            <p:txBody>
              <a:bodyPr wrap="none" anchor="ctr">
                <a:spAutoFit/>
              </a:bodyPr>
              <a:p>
                <a:r>
                  <a:rPr lang="zh-CN" altLang="en-US" sz="2800" dirty="0">
                    <a:latin typeface="黑体" panose="02010609060101010101" pitchFamily="2" charset="-122"/>
                    <a:ea typeface="黑体" panose="02010609060101010101" pitchFamily="2" charset="-122"/>
                  </a:rPr>
                  <a:t>输出使能</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控制</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端</a:t>
                </a:r>
                <a:endParaRPr lang="zh-CN" altLang="en-US" sz="2800" b="0" dirty="0">
                  <a:latin typeface="黑体" panose="02010609060101010101" pitchFamily="2" charset="-122"/>
                  <a:ea typeface="黑体" panose="02010609060101010101" pitchFamily="2" charset="-122"/>
                </a:endParaRPr>
              </a:p>
            </p:txBody>
          </p:sp>
        </p:grpSp>
        <p:grpSp>
          <p:nvGrpSpPr>
            <p:cNvPr id="26634" name="Group 11"/>
            <p:cNvGrpSpPr/>
            <p:nvPr/>
          </p:nvGrpSpPr>
          <p:grpSpPr>
            <a:xfrm>
              <a:off x="2880" y="1716"/>
              <a:ext cx="2301" cy="327"/>
              <a:chOff x="3061" y="2215"/>
              <a:chExt cx="2301" cy="327"/>
            </a:xfrm>
          </p:grpSpPr>
          <p:graphicFrame>
            <p:nvGraphicFramePr>
              <p:cNvPr id="26635" name="Object 12"/>
              <p:cNvGraphicFramePr/>
              <p:nvPr/>
            </p:nvGraphicFramePr>
            <p:xfrm>
              <a:off x="3061" y="2251"/>
              <a:ext cx="272" cy="272"/>
            </p:xfrm>
            <a:graphic>
              <a:graphicData uri="http://schemas.openxmlformats.org/presentationml/2006/ole">
                <mc:AlternateContent xmlns:mc="http://schemas.openxmlformats.org/markup-compatibility/2006">
                  <mc:Choice xmlns:v="urn:schemas-microsoft-com:vml" Requires="v">
                    <p:oleObj spid="_x0000_s3089" name="" r:id="rId5" imgW="241300" imgH="241300" progId="Equation.DSMT4">
                      <p:embed/>
                    </p:oleObj>
                  </mc:Choice>
                  <mc:Fallback>
                    <p:oleObj name="" r:id="rId5" imgW="241300" imgH="241300" progId="Equation.DSMT4">
                      <p:embed/>
                      <p:pic>
                        <p:nvPicPr>
                          <p:cNvPr id="0" name="图片 3088"/>
                          <p:cNvPicPr/>
                          <p:nvPr/>
                        </p:nvPicPr>
                        <p:blipFill>
                          <a:blip r:embed="rId6"/>
                          <a:stretch>
                            <a:fillRect/>
                          </a:stretch>
                        </p:blipFill>
                        <p:spPr>
                          <a:xfrm>
                            <a:off x="3061" y="2251"/>
                            <a:ext cx="272" cy="272"/>
                          </a:xfrm>
                          <a:prstGeom prst="rect">
                            <a:avLst/>
                          </a:prstGeom>
                          <a:noFill/>
                          <a:ln w="38100">
                            <a:noFill/>
                            <a:miter/>
                          </a:ln>
                        </p:spPr>
                      </p:pic>
                    </p:oleObj>
                  </mc:Fallback>
                </mc:AlternateContent>
              </a:graphicData>
            </a:graphic>
          </p:graphicFrame>
          <p:sp>
            <p:nvSpPr>
              <p:cNvPr id="26636" name="Rectangle 13"/>
              <p:cNvSpPr/>
              <p:nvPr/>
            </p:nvSpPr>
            <p:spPr>
              <a:xfrm>
                <a:off x="3334" y="2215"/>
                <a:ext cx="2028" cy="327"/>
              </a:xfrm>
              <a:prstGeom prst="rect">
                <a:avLst/>
              </a:prstGeom>
              <a:noFill/>
              <a:ln w="9525">
                <a:noFill/>
              </a:ln>
            </p:spPr>
            <p:txBody>
              <a:bodyPr wrap="none" anchor="ctr">
                <a:spAutoFit/>
              </a:bodyPr>
              <a:p>
                <a:r>
                  <a:rPr lang="zh-CN" altLang="en-US" sz="2800" dirty="0">
                    <a:latin typeface="黑体" panose="02010609060101010101" pitchFamily="2" charset="-122"/>
                    <a:ea typeface="黑体" panose="02010609060101010101" pitchFamily="2" charset="-122"/>
                  </a:rPr>
                  <a:t>为优先编码标志端</a:t>
                </a:r>
                <a:r>
                  <a:rPr lang="zh-CN" altLang="en-US" sz="2800" b="0" dirty="0">
                    <a:latin typeface="黑体" panose="02010609060101010101" pitchFamily="2" charset="-122"/>
                    <a:ea typeface="黑体" panose="02010609060101010101" pitchFamily="2" charset="-122"/>
                  </a:rPr>
                  <a:t> </a:t>
                </a:r>
                <a:endParaRPr lang="zh-CN" altLang="en-US" sz="2800" b="0" dirty="0">
                  <a:latin typeface="黑体" panose="02010609060101010101" pitchFamily="2" charset="-122"/>
                  <a:ea typeface="黑体" panose="02010609060101010101" pitchFamily="2" charset="-122"/>
                </a:endParaRPr>
              </a:p>
            </p:txBody>
          </p:sp>
        </p:grpSp>
        <p:grpSp>
          <p:nvGrpSpPr>
            <p:cNvPr id="26637" name="Group 14"/>
            <p:cNvGrpSpPr/>
            <p:nvPr/>
          </p:nvGrpSpPr>
          <p:grpSpPr>
            <a:xfrm>
              <a:off x="2880" y="897"/>
              <a:ext cx="2368" cy="327"/>
              <a:chOff x="2880" y="897"/>
              <a:chExt cx="2368" cy="327"/>
            </a:xfrm>
          </p:grpSpPr>
          <p:sp>
            <p:nvSpPr>
              <p:cNvPr id="26638" name="Rectangle 15"/>
              <p:cNvSpPr/>
              <p:nvPr/>
            </p:nvSpPr>
            <p:spPr>
              <a:xfrm>
                <a:off x="2880" y="897"/>
                <a:ext cx="2368" cy="327"/>
              </a:xfrm>
              <a:prstGeom prst="rect">
                <a:avLst/>
              </a:prstGeom>
              <a:noFill/>
              <a:ln w="9525">
                <a:noFill/>
              </a:ln>
            </p:spPr>
            <p:txBody>
              <a:bodyPr wrap="none" anchor="ctr">
                <a:spAutoFit/>
              </a:bodyPr>
              <a:p>
                <a:r>
                  <a:rPr lang="en-US" altLang="zh-CN" sz="2800" dirty="0">
                    <a:latin typeface="黑体" panose="02010609060101010101" pitchFamily="2" charset="-122"/>
                    <a:ea typeface="黑体" panose="02010609060101010101" pitchFamily="2" charset="-122"/>
                  </a:rPr>
                  <a:t>S </a:t>
                </a:r>
                <a:r>
                  <a:rPr lang="zh-CN" altLang="en-US" sz="2800" dirty="0">
                    <a:latin typeface="黑体" panose="02010609060101010101" pitchFamily="2" charset="-122"/>
                    <a:ea typeface="黑体" panose="02010609060101010101" pitchFamily="2" charset="-122"/>
                  </a:rPr>
                  <a:t>为输入使能</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控制</a:t>
                </a:r>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端</a:t>
                </a:r>
                <a:endParaRPr lang="zh-CN" altLang="en-US" sz="2800" dirty="0">
                  <a:latin typeface="黑体" panose="02010609060101010101" pitchFamily="2" charset="-122"/>
                  <a:ea typeface="黑体" panose="02010609060101010101" pitchFamily="2" charset="-122"/>
                </a:endParaRPr>
              </a:p>
            </p:txBody>
          </p:sp>
          <p:sp>
            <p:nvSpPr>
              <p:cNvPr id="26639" name="Line 16"/>
              <p:cNvSpPr/>
              <p:nvPr/>
            </p:nvSpPr>
            <p:spPr>
              <a:xfrm>
                <a:off x="2925" y="936"/>
                <a:ext cx="91" cy="0"/>
              </a:xfrm>
              <a:prstGeom prst="line">
                <a:avLst/>
              </a:prstGeom>
              <a:ln w="15875" cap="flat" cmpd="sng">
                <a:solidFill>
                  <a:srgbClr val="230B03"/>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pSp>
      <p:sp>
        <p:nvSpPr>
          <p:cNvPr id="338961" name="Rectangle 17"/>
          <p:cNvSpPr/>
          <p:nvPr/>
        </p:nvSpPr>
        <p:spPr>
          <a:xfrm>
            <a:off x="5292090" y="4438650"/>
            <a:ext cx="3419475" cy="521970"/>
          </a:xfrm>
          <a:prstGeom prst="rect">
            <a:avLst/>
          </a:prstGeom>
          <a:noFill/>
          <a:ln w="9525" cap="flat" cmpd="sng">
            <a:solidFill>
              <a:schemeClr val="tx2"/>
            </a:solidFill>
            <a:prstDash val="solid"/>
            <a:miter/>
            <a:headEnd type="none" w="med" len="med"/>
            <a:tailEnd type="none" w="med" len="med"/>
          </a:ln>
        </p:spPr>
        <p:txBody>
          <a:bodyPr wrap="square" anchor="t">
            <a:spAutoFit/>
          </a:bodyPr>
          <a:p>
            <a:pPr algn="just">
              <a:spcBef>
                <a:spcPct val="50000"/>
              </a:spcBef>
            </a:pPr>
            <a:r>
              <a:rPr lang="zh-CN" altLang="en-US" sz="2800" dirty="0">
                <a:solidFill>
                  <a:srgbClr val="FF3300"/>
                </a:solidFill>
                <a:latin typeface="Times New Roman" panose="02020603050405020304" pitchFamily="18" charset="0"/>
                <a:ea typeface="黑体" panose="02010609060101010101" pitchFamily="2" charset="-122"/>
              </a:rPr>
              <a:t>输入信号</a:t>
            </a:r>
            <a:r>
              <a:rPr lang="zh-CN" altLang="en-US" sz="2800" dirty="0">
                <a:solidFill>
                  <a:srgbClr val="FF3300"/>
                </a:solidFill>
                <a:latin typeface="Times New Roman" panose="02020603050405020304" pitchFamily="18" charset="0"/>
                <a:ea typeface="黑体" panose="02010609060101010101" pitchFamily="2" charset="-122"/>
              </a:rPr>
              <a:t>低电平有效</a:t>
            </a:r>
            <a:endParaRPr lang="zh-CN" altLang="en-US" sz="2800" dirty="0">
              <a:solidFill>
                <a:srgbClr val="FF3300"/>
              </a:solidFill>
              <a:latin typeface="Times New Roman" panose="02020603050405020304" pitchFamily="18" charset="0"/>
              <a:ea typeface="黑体" panose="02010609060101010101" pitchFamily="2" charset="-122"/>
            </a:endParaRPr>
          </a:p>
        </p:txBody>
      </p:sp>
      <p:sp>
        <p:nvSpPr>
          <p:cNvPr id="3" name="文本框 2"/>
          <p:cNvSpPr txBox="1"/>
          <p:nvPr/>
        </p:nvSpPr>
        <p:spPr>
          <a:xfrm>
            <a:off x="5650230" y="6008370"/>
            <a:ext cx="2773680" cy="460375"/>
          </a:xfrm>
          <a:prstGeom prst="rect">
            <a:avLst/>
          </a:prstGeom>
          <a:noFill/>
        </p:spPr>
        <p:txBody>
          <a:bodyPr wrap="none" rtlCol="0" anchor="t">
            <a:spAutoFit/>
          </a:bodyPr>
          <a:p>
            <a:r>
              <a:rPr lang="en-US" altLang="zh-CN" sz="2400" dirty="0">
                <a:solidFill>
                  <a:srgbClr val="FF0000"/>
                </a:solidFill>
                <a:latin typeface="黑体" panose="02010609060101010101" pitchFamily="2" charset="-122"/>
                <a:ea typeface="黑体" panose="02010609060101010101" pitchFamily="2" charset="-122"/>
                <a:sym typeface="+mn-ea"/>
              </a:rPr>
              <a:t>8</a:t>
            </a:r>
            <a:r>
              <a:rPr lang="zh-CN" altLang="en-US" sz="2400" dirty="0">
                <a:solidFill>
                  <a:srgbClr val="FF0000"/>
                </a:solidFill>
                <a:latin typeface="黑体" panose="02010609060101010101" pitchFamily="2" charset="-122"/>
                <a:ea typeface="黑体" panose="02010609060101010101" pitchFamily="2" charset="-122"/>
                <a:sym typeface="+mn-ea"/>
              </a:rPr>
              <a:t>线</a:t>
            </a:r>
            <a:r>
              <a:rPr lang="en-US" altLang="zh-CN" sz="2400" dirty="0">
                <a:solidFill>
                  <a:srgbClr val="FF0000"/>
                </a:solidFill>
                <a:latin typeface="黑体" panose="02010609060101010101" pitchFamily="2" charset="-122"/>
                <a:ea typeface="黑体" panose="02010609060101010101" pitchFamily="2" charset="-122"/>
                <a:sym typeface="+mn-ea"/>
              </a:rPr>
              <a:t>-3</a:t>
            </a:r>
            <a:r>
              <a:rPr lang="zh-CN" altLang="en-US" sz="2400" dirty="0">
                <a:solidFill>
                  <a:srgbClr val="FF0000"/>
                </a:solidFill>
                <a:latin typeface="黑体" panose="02010609060101010101" pitchFamily="2" charset="-122"/>
                <a:ea typeface="黑体" panose="02010609060101010101" pitchFamily="2" charset="-122"/>
                <a:sym typeface="+mn-ea"/>
              </a:rPr>
              <a:t>线优先编码器 </a:t>
            </a:r>
            <a:endParaRPr lang="zh-CN" altLang="en-US" sz="2400" dirty="0">
              <a:solidFill>
                <a:srgbClr val="FF0000"/>
              </a:solidFill>
              <a:latin typeface="黑体" panose="02010609060101010101" pitchFamily="2" charset="-122"/>
              <a:ea typeface="黑体" panose="02010609060101010101" pitchFamily="2" charset="-122"/>
              <a:sym typeface="+mn-ea"/>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7.2.3 </a:t>
            </a:r>
            <a:r>
              <a:rPr lang="zh-CN" altLang="en-US" sz="3200" b="1" dirty="0">
                <a:solidFill>
                  <a:schemeClr val="accent6">
                    <a:lumMod val="50000"/>
                  </a:schemeClr>
                </a:solidFill>
                <a:latin typeface="黑体" panose="02010609060101010101" pitchFamily="2" charset="-122"/>
                <a:ea typeface="黑体" panose="02010609060101010101" pitchFamily="2" charset="-122"/>
              </a:rPr>
              <a:t>编码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4" name="矩形 3"/>
          <p:cNvSpPr/>
          <p:nvPr/>
        </p:nvSpPr>
        <p:spPr>
          <a:xfrm>
            <a:off x="3996055" y="2564765"/>
            <a:ext cx="215900" cy="755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5219700" y="2708910"/>
            <a:ext cx="215900" cy="755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38947"/>
                                        </p:tgtEl>
                                        <p:attrNameLst>
                                          <p:attrName>style.visibility</p:attrName>
                                        </p:attrNameLst>
                                      </p:cBhvr>
                                      <p:to>
                                        <p:strVal val="visible"/>
                                      </p:to>
                                    </p:set>
                                    <p:anim calcmode="lin" valueType="num">
                                      <p:cBhvr>
                                        <p:cTn id="7" dur="500" fill="hold"/>
                                        <p:tgtEl>
                                          <p:spTgt spid="338947"/>
                                        </p:tgtEl>
                                        <p:attrNameLst>
                                          <p:attrName>ppt_w</p:attrName>
                                        </p:attrNameLst>
                                      </p:cBhvr>
                                      <p:tavLst>
                                        <p:tav tm="0">
                                          <p:val>
                                            <p:fltVal val="0.000000"/>
                                          </p:val>
                                        </p:tav>
                                        <p:tav tm="100000">
                                          <p:val>
                                            <p:strVal val="#ppt_w"/>
                                          </p:val>
                                        </p:tav>
                                      </p:tavLst>
                                    </p:anim>
                                    <p:anim calcmode="lin" valueType="num">
                                      <p:cBhvr>
                                        <p:cTn id="8" dur="500" fill="hold"/>
                                        <p:tgtEl>
                                          <p:spTgt spid="33894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00000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38961">
                                            <p:txEl>
                                              <p:charRg st="0" end="6"/>
                                            </p:txEl>
                                          </p:spTgt>
                                        </p:tgtEl>
                                        <p:attrNameLst>
                                          <p:attrName>style.visibility</p:attrName>
                                        </p:attrNameLst>
                                      </p:cBhvr>
                                      <p:to>
                                        <p:strVal val="visible"/>
                                      </p:to>
                                    </p:set>
                                    <p:anim calcmode="lin" valueType="num">
                                      <p:cBhvr>
                                        <p:cTn id="19" dur="500" fill="hold"/>
                                        <p:tgtEl>
                                          <p:spTgt spid="338961">
                                            <p:txEl>
                                              <p:charRg st="0" end="6"/>
                                            </p:txEl>
                                          </p:spTgt>
                                        </p:tgtEl>
                                        <p:attrNameLst>
                                          <p:attrName>ppt_w</p:attrName>
                                        </p:attrNameLst>
                                      </p:cBhvr>
                                      <p:tavLst>
                                        <p:tav tm="0">
                                          <p:val>
                                            <p:fltVal val="0.000000"/>
                                          </p:val>
                                        </p:tav>
                                        <p:tav tm="100000">
                                          <p:val>
                                            <p:strVal val="#ppt_w"/>
                                          </p:val>
                                        </p:tav>
                                      </p:tavLst>
                                    </p:anim>
                                    <p:anim calcmode="lin" valueType="num">
                                      <p:cBhvr>
                                        <p:cTn id="20" dur="500" fill="hold"/>
                                        <p:tgtEl>
                                          <p:spTgt spid="338961">
                                            <p:txEl>
                                              <p:charRg st="0" end="6"/>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Rectangle 2"/>
          <p:cNvSpPr/>
          <p:nvPr/>
        </p:nvSpPr>
        <p:spPr>
          <a:xfrm>
            <a:off x="467360" y="907098"/>
            <a:ext cx="5832475" cy="583565"/>
          </a:xfrm>
          <a:prstGeom prst="rect">
            <a:avLst/>
          </a:prstGeom>
          <a:noFill/>
          <a:ln w="9525">
            <a:noFill/>
          </a:ln>
        </p:spPr>
        <p:txBody>
          <a:bodyPr anchor="t">
            <a:spAutoFit/>
          </a:bodyPr>
          <a:p>
            <a:pPr>
              <a:spcBef>
                <a:spcPct val="50000"/>
              </a:spcBef>
              <a:buClr>
                <a:srgbClr val="FF3300"/>
              </a:buClr>
              <a:buFont typeface="Wingdings" panose="05000000000000000000" pitchFamily="2" charset="2"/>
              <a:buNone/>
            </a:pPr>
            <a:r>
              <a:rPr lang="en-US" altLang="zh-CN" sz="3200" b="1" dirty="0">
                <a:solidFill>
                  <a:schemeClr val="tx1">
                    <a:lumMod val="95000"/>
                    <a:lumOff val="5000"/>
                  </a:schemeClr>
                </a:solidFill>
                <a:latin typeface="黑体" panose="02010609060101010101" pitchFamily="2" charset="-122"/>
                <a:ea typeface="黑体" panose="02010609060101010101" pitchFamily="2" charset="-122"/>
              </a:rPr>
              <a:t>1</a:t>
            </a:r>
            <a:r>
              <a:rPr lang="zh-CN" altLang="en-US" sz="3200" b="1" dirty="0">
                <a:solidFill>
                  <a:schemeClr val="tx1">
                    <a:lumMod val="95000"/>
                    <a:lumOff val="5000"/>
                  </a:schemeClr>
                </a:solidFill>
                <a:latin typeface="黑体" panose="02010609060101010101" pitchFamily="2" charset="-122"/>
                <a:ea typeface="黑体" panose="02010609060101010101" pitchFamily="2" charset="-122"/>
              </a:rPr>
              <a:t>、组合逻辑电路概念</a:t>
            </a:r>
            <a:endParaRPr lang="zh-CN" altLang="en-US" sz="3200" b="1" dirty="0">
              <a:solidFill>
                <a:schemeClr val="tx1">
                  <a:lumMod val="95000"/>
                  <a:lumOff val="5000"/>
                </a:schemeClr>
              </a:solidFill>
              <a:latin typeface="黑体" panose="02010609060101010101" pitchFamily="2" charset="-122"/>
              <a:ea typeface="黑体" panose="02010609060101010101" pitchFamily="2" charset="-122"/>
            </a:endParaRPr>
          </a:p>
        </p:txBody>
      </p:sp>
      <p:sp>
        <p:nvSpPr>
          <p:cNvPr id="276483" name="Rectangle 3"/>
          <p:cNvSpPr/>
          <p:nvPr/>
        </p:nvSpPr>
        <p:spPr>
          <a:xfrm>
            <a:off x="1547813" y="3284220"/>
            <a:ext cx="5113337" cy="460375"/>
          </a:xfrm>
          <a:prstGeom prst="rect">
            <a:avLst/>
          </a:prstGeom>
          <a:noFill/>
          <a:ln w="9525">
            <a:noFill/>
          </a:ln>
        </p:spPr>
        <p:txBody>
          <a:bodyPr anchor="t">
            <a:spAutoFit/>
          </a:bodyPr>
          <a:p>
            <a:r>
              <a:rPr lang="en-US" altLang="zh-CN" sz="2400" b="1" i="1" dirty="0">
                <a:solidFill>
                  <a:srgbClr val="000066"/>
                </a:solidFill>
                <a:latin typeface="Times New Roman" panose="02020603050405020304" pitchFamily="18" charset="0"/>
                <a:ea typeface="楷体_GB2312" pitchFamily="49" charset="-122"/>
              </a:rPr>
              <a:t>L</a:t>
            </a:r>
            <a:r>
              <a:rPr lang="en-US" altLang="zh-CN" sz="2400" b="1" i="1" baseline="-30000" dirty="0">
                <a:solidFill>
                  <a:srgbClr val="000066"/>
                </a:solidFill>
                <a:latin typeface="Times New Roman" panose="02020603050405020304" pitchFamily="18" charset="0"/>
                <a:ea typeface="楷体_GB2312" pitchFamily="49" charset="-122"/>
              </a:rPr>
              <a:t>i</a:t>
            </a:r>
            <a:r>
              <a:rPr lang="en-US" altLang="zh-CN" sz="2400" b="1" i="1" dirty="0">
                <a:solidFill>
                  <a:srgbClr val="000066"/>
                </a:solidFill>
                <a:latin typeface="Times New Roman" panose="02020603050405020304" pitchFamily="18" charset="0"/>
                <a:ea typeface="楷体_GB2312" pitchFamily="49" charset="-122"/>
              </a:rPr>
              <a:t> = f </a:t>
            </a:r>
            <a:r>
              <a:rPr lang="en-US" altLang="zh-CN" sz="2400" b="1" dirty="0">
                <a:solidFill>
                  <a:srgbClr val="000066"/>
                </a:solidFill>
                <a:latin typeface="Times New Roman" panose="02020603050405020304" pitchFamily="18" charset="0"/>
                <a:ea typeface="楷体_GB2312" pitchFamily="49" charset="-122"/>
              </a:rPr>
              <a:t>(</a:t>
            </a:r>
            <a:r>
              <a:rPr lang="en-US" altLang="zh-CN" sz="2400" b="1" i="1" dirty="0">
                <a:solidFill>
                  <a:srgbClr val="000066"/>
                </a:solidFill>
                <a:latin typeface="Times New Roman" panose="02020603050405020304" pitchFamily="18" charset="0"/>
                <a:ea typeface="楷体_GB2312" pitchFamily="49" charset="-122"/>
              </a:rPr>
              <a:t>A</a:t>
            </a:r>
            <a:r>
              <a:rPr lang="en-US" altLang="zh-CN" sz="2400" b="1" i="1" baseline="-30000" dirty="0">
                <a:solidFill>
                  <a:srgbClr val="000066"/>
                </a:solidFill>
                <a:latin typeface="Times New Roman" panose="02020603050405020304" pitchFamily="18" charset="0"/>
                <a:ea typeface="楷体_GB2312" pitchFamily="49" charset="-122"/>
              </a:rPr>
              <a:t>1</a:t>
            </a:r>
            <a:r>
              <a:rPr lang="en-US" altLang="zh-CN" sz="2400" b="1" i="1" dirty="0">
                <a:solidFill>
                  <a:srgbClr val="000066"/>
                </a:solidFill>
                <a:latin typeface="Times New Roman" panose="02020603050405020304" pitchFamily="18" charset="0"/>
                <a:ea typeface="楷体_GB2312" pitchFamily="49" charset="-122"/>
              </a:rPr>
              <a:t>, A</a:t>
            </a:r>
            <a:r>
              <a:rPr lang="en-US" altLang="zh-CN" sz="2400" b="1" i="1" baseline="-30000" dirty="0">
                <a:solidFill>
                  <a:srgbClr val="000066"/>
                </a:solidFill>
                <a:latin typeface="Times New Roman" panose="02020603050405020304" pitchFamily="18" charset="0"/>
                <a:ea typeface="楷体_GB2312" pitchFamily="49" charset="-122"/>
              </a:rPr>
              <a:t>2 </a:t>
            </a:r>
            <a:r>
              <a:rPr lang="en-US" altLang="zh-CN" sz="2400" b="1" i="1" dirty="0">
                <a:solidFill>
                  <a:srgbClr val="000066"/>
                </a:solidFill>
                <a:latin typeface="Times New Roman" panose="02020603050405020304" pitchFamily="18" charset="0"/>
                <a:ea typeface="楷体_GB2312" pitchFamily="49" charset="-122"/>
              </a:rPr>
              <a:t>, …, A</a:t>
            </a:r>
            <a:r>
              <a:rPr lang="en-US" altLang="zh-CN" sz="2400" b="1" i="1" baseline="-30000" dirty="0">
                <a:solidFill>
                  <a:srgbClr val="000066"/>
                </a:solidFill>
                <a:latin typeface="Times New Roman" panose="02020603050405020304" pitchFamily="18" charset="0"/>
                <a:ea typeface="楷体_GB2312" pitchFamily="49" charset="-122"/>
              </a:rPr>
              <a:t>n </a:t>
            </a:r>
            <a:r>
              <a:rPr lang="en-US" altLang="zh-CN" sz="2400" b="1" dirty="0">
                <a:solidFill>
                  <a:srgbClr val="000066"/>
                </a:solidFill>
                <a:latin typeface="Times New Roman" panose="02020603050405020304" pitchFamily="18" charset="0"/>
                <a:ea typeface="楷体_GB2312" pitchFamily="49" charset="-122"/>
              </a:rPr>
              <a:t>)  (</a:t>
            </a:r>
            <a:r>
              <a:rPr lang="en-US" altLang="zh-CN" sz="2400" b="1" i="1" dirty="0">
                <a:solidFill>
                  <a:srgbClr val="000066"/>
                </a:solidFill>
                <a:latin typeface="Times New Roman" panose="02020603050405020304" pitchFamily="18" charset="0"/>
                <a:ea typeface="楷体_GB2312" pitchFamily="49" charset="-122"/>
              </a:rPr>
              <a:t>i=1</a:t>
            </a:r>
            <a:r>
              <a:rPr lang="en-US" altLang="zh-CN" sz="2400" b="1" dirty="0">
                <a:solidFill>
                  <a:srgbClr val="000066"/>
                </a:solidFill>
                <a:latin typeface="Times New Roman" panose="02020603050405020304" pitchFamily="18" charset="0"/>
                <a:ea typeface="楷体_GB2312" pitchFamily="49" charset="-122"/>
              </a:rPr>
              <a:t>, 2, …, m)</a:t>
            </a:r>
            <a:endParaRPr lang="en-US" altLang="zh-CN" sz="2400" b="1" dirty="0">
              <a:solidFill>
                <a:srgbClr val="000066"/>
              </a:solidFill>
              <a:latin typeface="Times New Roman" panose="02020603050405020304" pitchFamily="18" charset="0"/>
              <a:ea typeface="楷体_GB2312" pitchFamily="49" charset="-122"/>
            </a:endParaRPr>
          </a:p>
        </p:txBody>
      </p:sp>
      <p:sp>
        <p:nvSpPr>
          <p:cNvPr id="276484" name="Rectangle 4"/>
          <p:cNvSpPr/>
          <p:nvPr/>
        </p:nvSpPr>
        <p:spPr>
          <a:xfrm>
            <a:off x="785813" y="3858895"/>
            <a:ext cx="7993062" cy="1383665"/>
          </a:xfrm>
          <a:prstGeom prst="rect">
            <a:avLst/>
          </a:prstGeom>
          <a:noFill/>
          <a:ln w="28575">
            <a:noFill/>
          </a:ln>
        </p:spPr>
        <p:txBody>
          <a:bodyPr anchor="t">
            <a:spAutoFit/>
          </a:bodyPr>
          <a:p>
            <a:pPr>
              <a:lnSpc>
                <a:spcPct val="150000"/>
              </a:lnSpc>
            </a:pPr>
            <a:r>
              <a:rPr lang="zh-CN" altLang="en-US" sz="2800" b="1" dirty="0">
                <a:solidFill>
                  <a:srgbClr val="FF0000"/>
                </a:solidFill>
                <a:latin typeface="黑体" panose="02010609060101010101" pitchFamily="2" charset="-122"/>
                <a:ea typeface="黑体" panose="02010609060101010101" pitchFamily="2" charset="-122"/>
              </a:rPr>
              <a:t>在</a:t>
            </a:r>
            <a:r>
              <a:rPr lang="zh-CN" altLang="en-US" sz="2800" b="1" dirty="0">
                <a:latin typeface="黑体" panose="02010609060101010101" pitchFamily="2" charset="-122"/>
                <a:ea typeface="黑体" panose="02010609060101010101" pitchFamily="2" charset="-122"/>
              </a:rPr>
              <a:t>任何时刻</a:t>
            </a:r>
            <a:r>
              <a:rPr lang="zh-CN" altLang="en-US" sz="2800" b="1" dirty="0">
                <a:solidFill>
                  <a:srgbClr val="FF0000"/>
                </a:solidFill>
                <a:latin typeface="黑体" panose="02010609060101010101" pitchFamily="2" charset="-122"/>
                <a:ea typeface="黑体" panose="02010609060101010101" pitchFamily="2" charset="-122"/>
              </a:rPr>
              <a:t>，电路的输出状态只取决于</a:t>
            </a:r>
            <a:r>
              <a:rPr lang="zh-CN" altLang="en-US" sz="2800" b="1" dirty="0">
                <a:latin typeface="黑体" panose="02010609060101010101" pitchFamily="2" charset="-122"/>
                <a:ea typeface="黑体" panose="02010609060101010101" pitchFamily="2" charset="-122"/>
              </a:rPr>
              <a:t>同一时刻</a:t>
            </a:r>
            <a:r>
              <a:rPr lang="zh-CN" altLang="en-US" sz="2800" b="1" dirty="0">
                <a:solidFill>
                  <a:srgbClr val="FF0000"/>
                </a:solidFill>
                <a:latin typeface="黑体" panose="02010609060101010101" pitchFamily="2" charset="-122"/>
                <a:ea typeface="黑体" panose="02010609060101010101" pitchFamily="2" charset="-122"/>
              </a:rPr>
              <a:t>的输入状态而与电路原来的状态无关。</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9220" name="Rectangle 5"/>
          <p:cNvSpPr/>
          <p:nvPr/>
        </p:nvSpPr>
        <p:spPr>
          <a:xfrm>
            <a:off x="114300" y="2097088"/>
            <a:ext cx="1574800" cy="368300"/>
          </a:xfrm>
          <a:prstGeom prst="rect">
            <a:avLst/>
          </a:prstGeom>
          <a:noFill/>
          <a:ln w="9525">
            <a:noFill/>
          </a:ln>
        </p:spPr>
        <p:txBody>
          <a:bodyPr anchor="t">
            <a:spAutoFit/>
          </a:bodyPr>
          <a:p>
            <a:endParaRPr lang="zh-CN" altLang="en-US" dirty="0">
              <a:latin typeface="Arial" panose="020B0604020202020204" pitchFamily="34" charset="0"/>
            </a:endParaRPr>
          </a:p>
        </p:txBody>
      </p:sp>
      <p:sp>
        <p:nvSpPr>
          <p:cNvPr id="276486" name="Rectangle 6"/>
          <p:cNvSpPr/>
          <p:nvPr/>
        </p:nvSpPr>
        <p:spPr>
          <a:xfrm>
            <a:off x="1285875" y="5216208"/>
            <a:ext cx="6459538" cy="1383665"/>
          </a:xfrm>
          <a:prstGeom prst="rect">
            <a:avLst/>
          </a:prstGeom>
          <a:noFill/>
          <a:ln w="28575">
            <a:noFill/>
          </a:ln>
        </p:spPr>
        <p:txBody>
          <a:bodyPr anchor="t">
            <a:spAutoFit/>
          </a:bodyPr>
          <a:p>
            <a:pPr>
              <a:lnSpc>
                <a:spcPct val="150000"/>
              </a:lnSpc>
            </a:pPr>
            <a:r>
              <a:rPr lang="en-US" altLang="zh-CN" sz="2800" b="1" dirty="0">
                <a:solidFill>
                  <a:srgbClr val="0000FF"/>
                </a:solidFill>
                <a:latin typeface="黑体" panose="02010609060101010101" pitchFamily="2" charset="-122"/>
                <a:ea typeface="黑体" panose="02010609060101010101" pitchFamily="2" charset="-122"/>
              </a:rPr>
              <a:t>1</a:t>
            </a:r>
            <a:r>
              <a:rPr lang="zh-CN" altLang="en-US" sz="2800" b="1" dirty="0">
                <a:solidFill>
                  <a:srgbClr val="0000FF"/>
                </a:solidFill>
                <a:latin typeface="黑体" panose="02010609060101010101" pitchFamily="2" charset="-122"/>
                <a:ea typeface="黑体" panose="02010609060101010101" pitchFamily="2" charset="-122"/>
              </a:rPr>
              <a:t>、输出、输入之间没有反馈通路</a:t>
            </a:r>
            <a:endParaRPr lang="zh-CN" altLang="en-US" sz="2800" b="1" dirty="0">
              <a:solidFill>
                <a:srgbClr val="0000FF"/>
              </a:solidFill>
              <a:latin typeface="黑体" panose="02010609060101010101" pitchFamily="2" charset="-122"/>
              <a:ea typeface="黑体" panose="02010609060101010101" pitchFamily="2" charset="-122"/>
            </a:endParaRPr>
          </a:p>
          <a:p>
            <a:pPr>
              <a:lnSpc>
                <a:spcPct val="150000"/>
              </a:lnSpc>
            </a:pPr>
            <a:r>
              <a:rPr lang="en-US" altLang="zh-CN" sz="2800" b="1" dirty="0">
                <a:solidFill>
                  <a:srgbClr val="0000FF"/>
                </a:solidFill>
                <a:latin typeface="黑体" panose="02010609060101010101" pitchFamily="2" charset="-122"/>
                <a:ea typeface="黑体" panose="02010609060101010101" pitchFamily="2" charset="-122"/>
              </a:rPr>
              <a:t>2</a:t>
            </a:r>
            <a:r>
              <a:rPr lang="zh-CN" altLang="en-US" sz="2800" b="1" dirty="0">
                <a:solidFill>
                  <a:srgbClr val="0000FF"/>
                </a:solidFill>
                <a:latin typeface="黑体" panose="02010609060101010101" pitchFamily="2" charset="-122"/>
                <a:ea typeface="黑体" panose="02010609060101010101" pitchFamily="2" charset="-122"/>
              </a:rPr>
              <a:t>、不含记忆单元</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9222" name="Rectangle 7"/>
          <p:cNvSpPr/>
          <p:nvPr/>
        </p:nvSpPr>
        <p:spPr>
          <a:xfrm>
            <a:off x="0" y="2935288"/>
            <a:ext cx="309880" cy="368300"/>
          </a:xfrm>
          <a:prstGeom prst="rect">
            <a:avLst/>
          </a:prstGeom>
          <a:noFill/>
          <a:ln w="9525">
            <a:noFill/>
          </a:ln>
        </p:spPr>
        <p:txBody>
          <a:bodyPr wrap="none" anchor="ctr">
            <a:spAutoFit/>
          </a:bodyPr>
          <a:p>
            <a:endParaRPr lang="zh-CN" altLang="en-US" dirty="0">
              <a:latin typeface="Arial" panose="020B0604020202020204" pitchFamily="34" charset="0"/>
            </a:endParaRPr>
          </a:p>
        </p:txBody>
      </p:sp>
      <p:graphicFrame>
        <p:nvGraphicFramePr>
          <p:cNvPr id="276488" name="Object 8"/>
          <p:cNvGraphicFramePr/>
          <p:nvPr/>
        </p:nvGraphicFramePr>
        <p:xfrm>
          <a:off x="1546225" y="1701483"/>
          <a:ext cx="4611688" cy="1490662"/>
        </p:xfrm>
        <a:graphic>
          <a:graphicData uri="http://schemas.openxmlformats.org/presentationml/2006/ole">
            <mc:AlternateContent xmlns:mc="http://schemas.openxmlformats.org/markup-compatibility/2006">
              <mc:Choice xmlns:v="urn:schemas-microsoft-com:vml" Requires="v">
                <p:oleObj spid="_x0000_s3076" name="" r:id="rId1" imgW="2073910" imgH="725805" progId="Word.Picture.8">
                  <p:embed/>
                </p:oleObj>
              </mc:Choice>
              <mc:Fallback>
                <p:oleObj name="" r:id="rId1" imgW="2073910" imgH="725805" progId="Word.Picture.8">
                  <p:embed/>
                  <p:pic>
                    <p:nvPicPr>
                      <p:cNvPr id="0" name="图片 3075"/>
                      <p:cNvPicPr/>
                      <p:nvPr/>
                    </p:nvPicPr>
                    <p:blipFill>
                      <a:blip r:embed="rId2"/>
                      <a:stretch>
                        <a:fillRect/>
                      </a:stretch>
                    </p:blipFill>
                    <p:spPr>
                      <a:xfrm>
                        <a:off x="1546225" y="1701483"/>
                        <a:ext cx="4611688" cy="1490662"/>
                      </a:xfrm>
                      <a:prstGeom prst="rect">
                        <a:avLst/>
                      </a:prstGeom>
                      <a:noFill/>
                      <a:ln w="38100">
                        <a:noFill/>
                        <a:miter/>
                      </a:ln>
                    </p:spPr>
                  </p:pic>
                </p:oleObj>
              </mc:Fallback>
            </mc:AlternateContent>
          </a:graphicData>
        </a:graphic>
      </p:graphicFrame>
      <p:sp>
        <p:nvSpPr>
          <p:cNvPr id="311298" name="Rectangle 2"/>
          <p:cNvSpPr>
            <a:spLocks noGrp="1"/>
          </p:cNvSpPr>
          <p:nvPr/>
        </p:nvSpPr>
        <p:spPr>
          <a:xfrm>
            <a:off x="376555" y="53340"/>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spTree>
    <p:custDataLst>
      <p:tags r:id="rId3"/>
    </p:custDataLst>
  </p:cSld>
  <p:clrMapOvr>
    <a:masterClrMapping/>
  </p:clrMapOvr>
  <p:transition>
    <p:dissolve/>
    <p:sndAc>
      <p:stSnd>
        <p:snd r:embed="rId4"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strips(downRight)">
                                      <p:cBhvr>
                                        <p:cTn id="7" dur="500"/>
                                        <p:tgtEl>
                                          <p:spTgt spid="2764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488"/>
                                        </p:tgtEl>
                                        <p:attrNameLst>
                                          <p:attrName>style.visibility</p:attrName>
                                        </p:attrNameLst>
                                      </p:cBhvr>
                                      <p:to>
                                        <p:strVal val="visible"/>
                                      </p:to>
                                    </p:set>
                                    <p:animEffect transition="in" filter="box(in)">
                                      <p:cBhvr>
                                        <p:cTn id="12" dur="500"/>
                                        <p:tgtEl>
                                          <p:spTgt spid="27648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76483"/>
                                        </p:tgtEl>
                                        <p:attrNameLst>
                                          <p:attrName>style.visibility</p:attrName>
                                        </p:attrNameLst>
                                      </p:cBhvr>
                                      <p:to>
                                        <p:strVal val="visible"/>
                                      </p:to>
                                    </p:set>
                                    <p:animEffect transition="in" filter="strips(downRight)">
                                      <p:cBhvr>
                                        <p:cTn id="17" dur="500"/>
                                        <p:tgtEl>
                                          <p:spTgt spid="27648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76484"/>
                                        </p:tgtEl>
                                        <p:attrNameLst>
                                          <p:attrName>style.visibility</p:attrName>
                                        </p:attrNameLst>
                                      </p:cBhvr>
                                      <p:to>
                                        <p:strVal val="visible"/>
                                      </p:to>
                                    </p:set>
                                    <p:animEffect transition="in" filter="strips(downRight)">
                                      <p:cBhvr>
                                        <p:cTn id="22" dur="500"/>
                                        <p:tgtEl>
                                          <p:spTgt spid="27648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6486">
                                            <p:txEl>
                                              <p:charRg st="0" end="16"/>
                                            </p:txEl>
                                          </p:spTgt>
                                        </p:tgtEl>
                                        <p:attrNameLst>
                                          <p:attrName>style.visibility</p:attrName>
                                        </p:attrNameLst>
                                      </p:cBhvr>
                                      <p:to>
                                        <p:strVal val="visible"/>
                                      </p:to>
                                    </p:set>
                                    <p:anim calcmode="lin" valueType="num">
                                      <p:cBhvr additive="base">
                                        <p:cTn id="27" dur="500" fill="hold"/>
                                        <p:tgtEl>
                                          <p:spTgt spid="276486">
                                            <p:txEl>
                                              <p:charRg st="0" end="1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486">
                                            <p:txEl>
                                              <p:charRg st="0" end="1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76486">
                                            <p:txEl>
                                              <p:charRg st="16" end="25"/>
                                            </p:txEl>
                                          </p:spTgt>
                                        </p:tgtEl>
                                        <p:attrNameLst>
                                          <p:attrName>style.visibility</p:attrName>
                                        </p:attrNameLst>
                                      </p:cBhvr>
                                      <p:to>
                                        <p:strVal val="visible"/>
                                      </p:to>
                                    </p:set>
                                    <p:anim calcmode="lin" valueType="num">
                                      <p:cBhvr additive="base">
                                        <p:cTn id="33" dur="500" fill="hold"/>
                                        <p:tgtEl>
                                          <p:spTgt spid="276486">
                                            <p:txEl>
                                              <p:charRg st="16" end="2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76486">
                                            <p:txEl>
                                              <p:charRg st="16" end="2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76483" grpId="0"/>
      <p:bldP spid="27648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p:sp>
        <p:nvSpPr>
          <p:cNvPr id="27663" name="Rectangle 16"/>
          <p:cNvSpPr/>
          <p:nvPr/>
        </p:nvSpPr>
        <p:spPr>
          <a:xfrm>
            <a:off x="280829"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64" name="Rectangle 17"/>
          <p:cNvSpPr/>
          <p:nvPr/>
        </p:nvSpPr>
        <p:spPr>
          <a:xfrm>
            <a:off x="280829"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65" name="Rectangle 18"/>
          <p:cNvSpPr/>
          <p:nvPr/>
        </p:nvSpPr>
        <p:spPr>
          <a:xfrm>
            <a:off x="280829"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66" name="Rectangle 19"/>
          <p:cNvSpPr/>
          <p:nvPr/>
        </p:nvSpPr>
        <p:spPr>
          <a:xfrm>
            <a:off x="280829"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67" name="Rectangle 20"/>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68" name="Rectangle 21"/>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69" name="Rectangle 22"/>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70" name="Rectangle 23"/>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71" name="Rectangle 24"/>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72" name="Rectangle 25"/>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73" name="Rectangle 26"/>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74" name="Rectangle 27"/>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75" name="Rectangle 28"/>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27676" name="Rectangle 29"/>
          <p:cNvSpPr/>
          <p:nvPr/>
        </p:nvSpPr>
        <p:spPr>
          <a:xfrm>
            <a:off x="281623" y="2598738"/>
            <a:ext cx="309880" cy="368300"/>
          </a:xfrm>
          <a:prstGeom prst="rect">
            <a:avLst/>
          </a:prstGeom>
          <a:noFill/>
          <a:ln w="9525">
            <a:noFill/>
          </a:ln>
        </p:spPr>
        <p:txBody>
          <a:bodyPr wrap="none" anchor="t">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39998" name="Group 30"/>
          <p:cNvGraphicFramePr>
            <a:graphicFrameLocks noGrp="1"/>
          </p:cNvGraphicFramePr>
          <p:nvPr>
            <p:custDataLst>
              <p:tags r:id="rId1"/>
            </p:custDataLst>
          </p:nvPr>
        </p:nvGraphicFramePr>
        <p:xfrm>
          <a:off x="851853" y="1164590"/>
          <a:ext cx="7561262" cy="5561965"/>
        </p:xfrm>
        <a:graphic>
          <a:graphicData uri="http://schemas.openxmlformats.org/drawingml/2006/table">
            <a:tbl>
              <a:tblPr/>
              <a:tblGrid>
                <a:gridCol w="536575"/>
                <a:gridCol w="534987"/>
                <a:gridCol w="536575"/>
                <a:gridCol w="536575"/>
                <a:gridCol w="538163"/>
                <a:gridCol w="538162"/>
                <a:gridCol w="538163"/>
                <a:gridCol w="537845"/>
                <a:gridCol w="538480"/>
                <a:gridCol w="506412"/>
                <a:gridCol w="419100"/>
                <a:gridCol w="458788"/>
                <a:gridCol w="693737"/>
                <a:gridCol w="647700"/>
              </a:tblGrid>
              <a:tr h="532130">
                <a:tc gridSpan="9">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输   入</a:t>
                      </a:r>
                      <a:endParaRPr kumimoji="0" lang="zh-CN" altLang="en-US" sz="28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hMerge="1">
                  <a:tcPr/>
                </a:tc>
                <a:tc hMerge="1">
                  <a:tcPr/>
                </a:tc>
                <a:tc hMerge="1">
                  <a:tcPr/>
                </a:tc>
                <a:tc hMerge="1">
                  <a:tcPr/>
                </a:tc>
                <a:tc hMerge="1">
                  <a:tcPr/>
                </a:tc>
                <a:tc hMerge="1">
                  <a:tcPr/>
                </a:tc>
                <a:tc hMerge="1">
                  <a:tcPr/>
                </a:tc>
                <a:tc hMerge="1">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输  出</a:t>
                      </a:r>
                      <a:endParaRPr kumimoji="0" lang="zh-CN" altLang="en-US" sz="28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alpha val="79000"/>
                      </a:schemeClr>
                    </a:solidFill>
                  </a:tcPr>
                </a:tc>
                <a:tc hMerge="1">
                  <a:tcPr/>
                </a:tc>
                <a:tc hMerge="1">
                  <a:tcPr/>
                </a:tc>
                <a:tc hMerge="1">
                  <a:tcPr/>
                </a:tc>
                <a:tc hMerge="1">
                  <a:tcPr/>
                </a:tc>
              </a:tr>
              <a:tr h="54800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1"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Y</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alpha val="79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alpha val="79000"/>
                      </a:schemeClr>
                    </a:solidFill>
                  </a:tcPr>
                </a:tc>
              </a:tr>
              <a:tr h="448151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endParaRPr kumimoji="0" lang="en-US" altLang="zh-CN" sz="2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a:t>
                      </a: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7649" name="Object 2"/>
          <p:cNvGraphicFramePr/>
          <p:nvPr/>
        </p:nvGraphicFramePr>
        <p:xfrm>
          <a:off x="1093788" y="1699895"/>
          <a:ext cx="322262" cy="495300"/>
        </p:xfrm>
        <a:graphic>
          <a:graphicData uri="http://schemas.openxmlformats.org/presentationml/2006/ole">
            <mc:AlternateContent xmlns:mc="http://schemas.openxmlformats.org/markup-compatibility/2006">
              <mc:Choice xmlns:v="urn:schemas-microsoft-com:vml" Requires="v">
                <p:oleObj spid="_x0000_s3087" name="" r:id="rId2" imgW="139700" imgH="215900" progId="Equation.3">
                  <p:embed/>
                </p:oleObj>
              </mc:Choice>
              <mc:Fallback>
                <p:oleObj name="" r:id="rId2" imgW="139700" imgH="215900" progId="Equation.3">
                  <p:embed/>
                  <p:pic>
                    <p:nvPicPr>
                      <p:cNvPr id="0" name="图片 3086"/>
                      <p:cNvPicPr/>
                      <p:nvPr/>
                    </p:nvPicPr>
                    <p:blipFill>
                      <a:blip r:embed="rId3"/>
                      <a:stretch>
                        <a:fillRect/>
                      </a:stretch>
                    </p:blipFill>
                    <p:spPr>
                      <a:xfrm>
                        <a:off x="1093788" y="1699895"/>
                        <a:ext cx="322262" cy="495300"/>
                      </a:xfrm>
                      <a:prstGeom prst="rect">
                        <a:avLst/>
                      </a:prstGeom>
                      <a:noFill/>
                      <a:ln w="38100">
                        <a:noFill/>
                        <a:miter/>
                      </a:ln>
                    </p:spPr>
                  </p:pic>
                </p:oleObj>
              </mc:Fallback>
            </mc:AlternateContent>
          </a:graphicData>
        </a:graphic>
      </p:graphicFrame>
      <p:graphicFrame>
        <p:nvGraphicFramePr>
          <p:cNvPr id="27650" name="Object 3"/>
          <p:cNvGraphicFramePr/>
          <p:nvPr/>
        </p:nvGraphicFramePr>
        <p:xfrm>
          <a:off x="1538288" y="1699895"/>
          <a:ext cx="407987" cy="493713"/>
        </p:xfrm>
        <a:graphic>
          <a:graphicData uri="http://schemas.openxmlformats.org/presentationml/2006/ole">
            <mc:AlternateContent xmlns:mc="http://schemas.openxmlformats.org/markup-compatibility/2006">
              <mc:Choice xmlns:v="urn:schemas-microsoft-com:vml" Requires="v">
                <p:oleObj spid="_x0000_s3097" name="" r:id="rId4" imgW="177800" imgH="215900" progId="Equation.3">
                  <p:embed/>
                </p:oleObj>
              </mc:Choice>
              <mc:Fallback>
                <p:oleObj name="" r:id="rId4" imgW="177800" imgH="215900" progId="Equation.3">
                  <p:embed/>
                  <p:pic>
                    <p:nvPicPr>
                      <p:cNvPr id="0" name="图片 3096"/>
                      <p:cNvPicPr/>
                      <p:nvPr/>
                    </p:nvPicPr>
                    <p:blipFill>
                      <a:blip r:embed="rId5"/>
                      <a:stretch>
                        <a:fillRect/>
                      </a:stretch>
                    </p:blipFill>
                    <p:spPr>
                      <a:xfrm>
                        <a:off x="1538288" y="1699895"/>
                        <a:ext cx="407987" cy="493713"/>
                      </a:xfrm>
                      <a:prstGeom prst="rect">
                        <a:avLst/>
                      </a:prstGeom>
                      <a:noFill/>
                      <a:ln w="38100">
                        <a:noFill/>
                        <a:miter/>
                      </a:ln>
                    </p:spPr>
                  </p:pic>
                </p:oleObj>
              </mc:Fallback>
            </mc:AlternateContent>
          </a:graphicData>
        </a:graphic>
      </p:graphicFrame>
      <p:graphicFrame>
        <p:nvGraphicFramePr>
          <p:cNvPr id="27651" name="Object 4"/>
          <p:cNvGraphicFramePr/>
          <p:nvPr/>
        </p:nvGraphicFramePr>
        <p:xfrm>
          <a:off x="2127250" y="1699895"/>
          <a:ext cx="365125" cy="495300"/>
        </p:xfrm>
        <a:graphic>
          <a:graphicData uri="http://schemas.openxmlformats.org/presentationml/2006/ole">
            <mc:AlternateContent xmlns:mc="http://schemas.openxmlformats.org/markup-compatibility/2006">
              <mc:Choice xmlns:v="urn:schemas-microsoft-com:vml" Requires="v">
                <p:oleObj spid="_x0000_s3096" name="" r:id="rId6" imgW="165100" imgH="215900" progId="Equation.3">
                  <p:embed/>
                </p:oleObj>
              </mc:Choice>
              <mc:Fallback>
                <p:oleObj name="" r:id="rId6" imgW="165100" imgH="215900" progId="Equation.3">
                  <p:embed/>
                  <p:pic>
                    <p:nvPicPr>
                      <p:cNvPr id="0" name="图片 3095"/>
                      <p:cNvPicPr/>
                      <p:nvPr/>
                    </p:nvPicPr>
                    <p:blipFill>
                      <a:blip r:embed="rId7"/>
                      <a:stretch>
                        <a:fillRect/>
                      </a:stretch>
                    </p:blipFill>
                    <p:spPr>
                      <a:xfrm>
                        <a:off x="2127250" y="1699895"/>
                        <a:ext cx="365125" cy="495300"/>
                      </a:xfrm>
                      <a:prstGeom prst="rect">
                        <a:avLst/>
                      </a:prstGeom>
                      <a:noFill/>
                      <a:ln w="38100">
                        <a:noFill/>
                        <a:miter/>
                      </a:ln>
                    </p:spPr>
                  </p:pic>
                </p:oleObj>
              </mc:Fallback>
            </mc:AlternateContent>
          </a:graphicData>
        </a:graphic>
      </p:graphicFrame>
      <p:graphicFrame>
        <p:nvGraphicFramePr>
          <p:cNvPr id="27652" name="Object 5"/>
          <p:cNvGraphicFramePr/>
          <p:nvPr/>
        </p:nvGraphicFramePr>
        <p:xfrm>
          <a:off x="2617788" y="1699895"/>
          <a:ext cx="407987" cy="493713"/>
        </p:xfrm>
        <a:graphic>
          <a:graphicData uri="http://schemas.openxmlformats.org/presentationml/2006/ole">
            <mc:AlternateContent xmlns:mc="http://schemas.openxmlformats.org/markup-compatibility/2006">
              <mc:Choice xmlns:v="urn:schemas-microsoft-com:vml" Requires="v">
                <p:oleObj spid="_x0000_s3085" name="" r:id="rId8" imgW="177800" imgH="215900" progId="Equation.3">
                  <p:embed/>
                </p:oleObj>
              </mc:Choice>
              <mc:Fallback>
                <p:oleObj name="" r:id="rId8" imgW="177800" imgH="215900" progId="Equation.3">
                  <p:embed/>
                  <p:pic>
                    <p:nvPicPr>
                      <p:cNvPr id="0" name="图片 3084"/>
                      <p:cNvPicPr/>
                      <p:nvPr/>
                    </p:nvPicPr>
                    <p:blipFill>
                      <a:blip r:embed="rId9"/>
                      <a:stretch>
                        <a:fillRect/>
                      </a:stretch>
                    </p:blipFill>
                    <p:spPr>
                      <a:xfrm>
                        <a:off x="2617788" y="1699895"/>
                        <a:ext cx="407987" cy="493713"/>
                      </a:xfrm>
                      <a:prstGeom prst="rect">
                        <a:avLst/>
                      </a:prstGeom>
                      <a:noFill/>
                      <a:ln w="38100">
                        <a:noFill/>
                        <a:miter/>
                      </a:ln>
                    </p:spPr>
                  </p:pic>
                </p:oleObj>
              </mc:Fallback>
            </mc:AlternateContent>
          </a:graphicData>
        </a:graphic>
      </p:graphicFrame>
      <p:graphicFrame>
        <p:nvGraphicFramePr>
          <p:cNvPr id="27653" name="Object 6"/>
          <p:cNvGraphicFramePr/>
          <p:nvPr/>
        </p:nvGraphicFramePr>
        <p:xfrm>
          <a:off x="3049588" y="1699895"/>
          <a:ext cx="407987" cy="493713"/>
        </p:xfrm>
        <a:graphic>
          <a:graphicData uri="http://schemas.openxmlformats.org/presentationml/2006/ole">
            <mc:AlternateContent xmlns:mc="http://schemas.openxmlformats.org/markup-compatibility/2006">
              <mc:Choice xmlns:v="urn:schemas-microsoft-com:vml" Requires="v">
                <p:oleObj spid="_x0000_s3086" name="" r:id="rId10" imgW="177800" imgH="215900" progId="Equation.3">
                  <p:embed/>
                </p:oleObj>
              </mc:Choice>
              <mc:Fallback>
                <p:oleObj name="" r:id="rId10" imgW="177800" imgH="215900" progId="Equation.3">
                  <p:embed/>
                  <p:pic>
                    <p:nvPicPr>
                      <p:cNvPr id="0" name="图片 3085"/>
                      <p:cNvPicPr/>
                      <p:nvPr/>
                    </p:nvPicPr>
                    <p:blipFill>
                      <a:blip r:embed="rId11"/>
                      <a:stretch>
                        <a:fillRect/>
                      </a:stretch>
                    </p:blipFill>
                    <p:spPr>
                      <a:xfrm>
                        <a:off x="3049588" y="1699895"/>
                        <a:ext cx="407987" cy="493713"/>
                      </a:xfrm>
                      <a:prstGeom prst="rect">
                        <a:avLst/>
                      </a:prstGeom>
                      <a:noFill/>
                      <a:ln w="38100">
                        <a:noFill/>
                        <a:miter/>
                      </a:ln>
                    </p:spPr>
                  </p:pic>
                </p:oleObj>
              </mc:Fallback>
            </mc:AlternateContent>
          </a:graphicData>
        </a:graphic>
      </p:graphicFrame>
      <p:graphicFrame>
        <p:nvGraphicFramePr>
          <p:cNvPr id="27654" name="Object 7"/>
          <p:cNvGraphicFramePr/>
          <p:nvPr/>
        </p:nvGraphicFramePr>
        <p:xfrm>
          <a:off x="3625850" y="1699895"/>
          <a:ext cx="407988" cy="493713"/>
        </p:xfrm>
        <a:graphic>
          <a:graphicData uri="http://schemas.openxmlformats.org/presentationml/2006/ole">
            <mc:AlternateContent xmlns:mc="http://schemas.openxmlformats.org/markup-compatibility/2006">
              <mc:Choice xmlns:v="urn:schemas-microsoft-com:vml" Requires="v">
                <p:oleObj spid="_x0000_s3090" name="" r:id="rId12" imgW="177800" imgH="215900" progId="Equation.3">
                  <p:embed/>
                </p:oleObj>
              </mc:Choice>
              <mc:Fallback>
                <p:oleObj name="" r:id="rId12" imgW="177800" imgH="215900" progId="Equation.3">
                  <p:embed/>
                  <p:pic>
                    <p:nvPicPr>
                      <p:cNvPr id="0" name="图片 3089"/>
                      <p:cNvPicPr/>
                      <p:nvPr/>
                    </p:nvPicPr>
                    <p:blipFill>
                      <a:blip r:embed="rId13"/>
                      <a:stretch>
                        <a:fillRect/>
                      </a:stretch>
                    </p:blipFill>
                    <p:spPr>
                      <a:xfrm>
                        <a:off x="3625850" y="1699895"/>
                        <a:ext cx="407988" cy="493713"/>
                      </a:xfrm>
                      <a:prstGeom prst="rect">
                        <a:avLst/>
                      </a:prstGeom>
                      <a:noFill/>
                      <a:ln w="38100">
                        <a:noFill/>
                        <a:miter/>
                      </a:ln>
                    </p:spPr>
                  </p:pic>
                </p:oleObj>
              </mc:Fallback>
            </mc:AlternateContent>
          </a:graphicData>
        </a:graphic>
      </p:graphicFrame>
      <p:graphicFrame>
        <p:nvGraphicFramePr>
          <p:cNvPr id="27655" name="Object 8"/>
          <p:cNvGraphicFramePr/>
          <p:nvPr/>
        </p:nvGraphicFramePr>
        <p:xfrm>
          <a:off x="4202113" y="1698625"/>
          <a:ext cx="407987" cy="493713"/>
        </p:xfrm>
        <a:graphic>
          <a:graphicData uri="http://schemas.openxmlformats.org/presentationml/2006/ole">
            <mc:AlternateContent xmlns:mc="http://schemas.openxmlformats.org/markup-compatibility/2006">
              <mc:Choice xmlns:v="urn:schemas-microsoft-com:vml" Requires="v">
                <p:oleObj spid="_x0000_s3084" name="" r:id="rId14" imgW="177800" imgH="215900" progId="Equation.3">
                  <p:embed/>
                </p:oleObj>
              </mc:Choice>
              <mc:Fallback>
                <p:oleObj name="" r:id="rId14" imgW="177800" imgH="215900" progId="Equation.3">
                  <p:embed/>
                  <p:pic>
                    <p:nvPicPr>
                      <p:cNvPr id="0" name="图片 3083"/>
                      <p:cNvPicPr/>
                      <p:nvPr/>
                    </p:nvPicPr>
                    <p:blipFill>
                      <a:blip r:embed="rId15"/>
                      <a:stretch>
                        <a:fillRect/>
                      </a:stretch>
                    </p:blipFill>
                    <p:spPr>
                      <a:xfrm>
                        <a:off x="4202113" y="1698625"/>
                        <a:ext cx="407987" cy="493713"/>
                      </a:xfrm>
                      <a:prstGeom prst="rect">
                        <a:avLst/>
                      </a:prstGeom>
                      <a:noFill/>
                      <a:ln w="38100">
                        <a:noFill/>
                        <a:miter/>
                      </a:ln>
                    </p:spPr>
                  </p:pic>
                </p:oleObj>
              </mc:Fallback>
            </mc:AlternateContent>
          </a:graphicData>
        </a:graphic>
      </p:graphicFrame>
      <p:graphicFrame>
        <p:nvGraphicFramePr>
          <p:cNvPr id="27656" name="Object 9"/>
          <p:cNvGraphicFramePr/>
          <p:nvPr/>
        </p:nvGraphicFramePr>
        <p:xfrm>
          <a:off x="4633913" y="1698625"/>
          <a:ext cx="407987" cy="493713"/>
        </p:xfrm>
        <a:graphic>
          <a:graphicData uri="http://schemas.openxmlformats.org/presentationml/2006/ole">
            <mc:AlternateContent xmlns:mc="http://schemas.openxmlformats.org/markup-compatibility/2006">
              <mc:Choice xmlns:v="urn:schemas-microsoft-com:vml" Requires="v">
                <p:oleObj spid="_x0000_s3092" name="" r:id="rId16" imgW="177800" imgH="215900" progId="Equation.3">
                  <p:embed/>
                </p:oleObj>
              </mc:Choice>
              <mc:Fallback>
                <p:oleObj name="" r:id="rId16" imgW="177800" imgH="215900" progId="Equation.3">
                  <p:embed/>
                  <p:pic>
                    <p:nvPicPr>
                      <p:cNvPr id="0" name="图片 3091"/>
                      <p:cNvPicPr/>
                      <p:nvPr/>
                    </p:nvPicPr>
                    <p:blipFill>
                      <a:blip r:embed="rId17"/>
                      <a:stretch>
                        <a:fillRect/>
                      </a:stretch>
                    </p:blipFill>
                    <p:spPr>
                      <a:xfrm>
                        <a:off x="4633913" y="1698625"/>
                        <a:ext cx="407987" cy="493713"/>
                      </a:xfrm>
                      <a:prstGeom prst="rect">
                        <a:avLst/>
                      </a:prstGeom>
                      <a:noFill/>
                      <a:ln w="38100">
                        <a:noFill/>
                        <a:miter/>
                      </a:ln>
                    </p:spPr>
                  </p:pic>
                </p:oleObj>
              </mc:Fallback>
            </mc:AlternateContent>
          </a:graphicData>
        </a:graphic>
      </p:graphicFrame>
      <p:graphicFrame>
        <p:nvGraphicFramePr>
          <p:cNvPr id="27657" name="Object 10"/>
          <p:cNvGraphicFramePr/>
          <p:nvPr/>
        </p:nvGraphicFramePr>
        <p:xfrm>
          <a:off x="5138738" y="1698625"/>
          <a:ext cx="407987" cy="493713"/>
        </p:xfrm>
        <a:graphic>
          <a:graphicData uri="http://schemas.openxmlformats.org/presentationml/2006/ole">
            <mc:AlternateContent xmlns:mc="http://schemas.openxmlformats.org/markup-compatibility/2006">
              <mc:Choice xmlns:v="urn:schemas-microsoft-com:vml" Requires="v">
                <p:oleObj spid="_x0000_s3093" name="" r:id="rId18" imgW="177800" imgH="215900" progId="Equation.3">
                  <p:embed/>
                </p:oleObj>
              </mc:Choice>
              <mc:Fallback>
                <p:oleObj name="" r:id="rId18" imgW="177800" imgH="215900" progId="Equation.3">
                  <p:embed/>
                  <p:pic>
                    <p:nvPicPr>
                      <p:cNvPr id="0" name="图片 3092"/>
                      <p:cNvPicPr/>
                      <p:nvPr/>
                    </p:nvPicPr>
                    <p:blipFill>
                      <a:blip r:embed="rId19"/>
                      <a:stretch>
                        <a:fillRect/>
                      </a:stretch>
                    </p:blipFill>
                    <p:spPr>
                      <a:xfrm>
                        <a:off x="5138738" y="1698625"/>
                        <a:ext cx="407987" cy="493713"/>
                      </a:xfrm>
                      <a:prstGeom prst="rect">
                        <a:avLst/>
                      </a:prstGeom>
                      <a:noFill/>
                      <a:ln w="38100">
                        <a:noFill/>
                        <a:miter/>
                      </a:ln>
                    </p:spPr>
                  </p:pic>
                </p:oleObj>
              </mc:Fallback>
            </mc:AlternateContent>
          </a:graphicData>
        </a:graphic>
      </p:graphicFrame>
      <p:graphicFrame>
        <p:nvGraphicFramePr>
          <p:cNvPr id="27658" name="Object 11"/>
          <p:cNvGraphicFramePr/>
          <p:nvPr/>
        </p:nvGraphicFramePr>
        <p:xfrm>
          <a:off x="5702300" y="1698625"/>
          <a:ext cx="450850" cy="493713"/>
        </p:xfrm>
        <a:graphic>
          <a:graphicData uri="http://schemas.openxmlformats.org/presentationml/2006/ole">
            <mc:AlternateContent xmlns:mc="http://schemas.openxmlformats.org/markup-compatibility/2006">
              <mc:Choice xmlns:v="urn:schemas-microsoft-com:vml" Requires="v">
                <p:oleObj spid="_x0000_s3094" name="" r:id="rId20" imgW="203200" imgH="215900" progId="Equation.3">
                  <p:embed/>
                </p:oleObj>
              </mc:Choice>
              <mc:Fallback>
                <p:oleObj name="" r:id="rId20" imgW="203200" imgH="215900" progId="Equation.3">
                  <p:embed/>
                  <p:pic>
                    <p:nvPicPr>
                      <p:cNvPr id="0" name="图片 3093"/>
                      <p:cNvPicPr/>
                      <p:nvPr/>
                    </p:nvPicPr>
                    <p:blipFill>
                      <a:blip r:embed="rId21"/>
                      <a:stretch>
                        <a:fillRect/>
                      </a:stretch>
                    </p:blipFill>
                    <p:spPr>
                      <a:xfrm>
                        <a:off x="5702300" y="1698625"/>
                        <a:ext cx="450850" cy="493713"/>
                      </a:xfrm>
                      <a:prstGeom prst="rect">
                        <a:avLst/>
                      </a:prstGeom>
                      <a:noFill/>
                      <a:ln w="38100">
                        <a:noFill/>
                        <a:miter/>
                      </a:ln>
                    </p:spPr>
                  </p:pic>
                </p:oleObj>
              </mc:Fallback>
            </mc:AlternateContent>
          </a:graphicData>
        </a:graphic>
      </p:graphicFrame>
      <p:graphicFrame>
        <p:nvGraphicFramePr>
          <p:cNvPr id="27659" name="Object 12"/>
          <p:cNvGraphicFramePr/>
          <p:nvPr/>
        </p:nvGraphicFramePr>
        <p:xfrm>
          <a:off x="6218238" y="1698625"/>
          <a:ext cx="407987" cy="493713"/>
        </p:xfrm>
        <a:graphic>
          <a:graphicData uri="http://schemas.openxmlformats.org/presentationml/2006/ole">
            <mc:AlternateContent xmlns:mc="http://schemas.openxmlformats.org/markup-compatibility/2006">
              <mc:Choice xmlns:v="urn:schemas-microsoft-com:vml" Requires="v">
                <p:oleObj spid="_x0000_s3091" name="" r:id="rId22" imgW="177800" imgH="215900" progId="Equation.3">
                  <p:embed/>
                </p:oleObj>
              </mc:Choice>
              <mc:Fallback>
                <p:oleObj name="" r:id="rId22" imgW="177800" imgH="215900" progId="Equation.3">
                  <p:embed/>
                  <p:pic>
                    <p:nvPicPr>
                      <p:cNvPr id="0" name="图片 3090"/>
                      <p:cNvPicPr/>
                      <p:nvPr/>
                    </p:nvPicPr>
                    <p:blipFill>
                      <a:blip r:embed="rId23"/>
                      <a:stretch>
                        <a:fillRect/>
                      </a:stretch>
                    </p:blipFill>
                    <p:spPr>
                      <a:xfrm>
                        <a:off x="6218238" y="1698625"/>
                        <a:ext cx="407987" cy="493713"/>
                      </a:xfrm>
                      <a:prstGeom prst="rect">
                        <a:avLst/>
                      </a:prstGeom>
                      <a:noFill/>
                      <a:ln w="38100">
                        <a:noFill/>
                        <a:miter/>
                      </a:ln>
                    </p:spPr>
                  </p:pic>
                </p:oleObj>
              </mc:Fallback>
            </mc:AlternateContent>
          </a:graphicData>
        </a:graphic>
      </p:graphicFrame>
      <p:graphicFrame>
        <p:nvGraphicFramePr>
          <p:cNvPr id="27660" name="Object 13"/>
          <p:cNvGraphicFramePr/>
          <p:nvPr/>
        </p:nvGraphicFramePr>
        <p:xfrm>
          <a:off x="6637338" y="1698625"/>
          <a:ext cx="450850" cy="493713"/>
        </p:xfrm>
        <a:graphic>
          <a:graphicData uri="http://schemas.openxmlformats.org/presentationml/2006/ole">
            <mc:AlternateContent xmlns:mc="http://schemas.openxmlformats.org/markup-compatibility/2006">
              <mc:Choice xmlns:v="urn:schemas-microsoft-com:vml" Requires="v">
                <p:oleObj spid="_x0000_s3088" name="" r:id="rId24" imgW="203200" imgH="215900" progId="Equation.3">
                  <p:embed/>
                </p:oleObj>
              </mc:Choice>
              <mc:Fallback>
                <p:oleObj name="" r:id="rId24" imgW="203200" imgH="215900" progId="Equation.3">
                  <p:embed/>
                  <p:pic>
                    <p:nvPicPr>
                      <p:cNvPr id="0" name="图片 3087"/>
                      <p:cNvPicPr/>
                      <p:nvPr/>
                    </p:nvPicPr>
                    <p:blipFill>
                      <a:blip r:embed="rId25"/>
                      <a:stretch>
                        <a:fillRect/>
                      </a:stretch>
                    </p:blipFill>
                    <p:spPr>
                      <a:xfrm>
                        <a:off x="6637338" y="1698625"/>
                        <a:ext cx="450850" cy="493713"/>
                      </a:xfrm>
                      <a:prstGeom prst="rect">
                        <a:avLst/>
                      </a:prstGeom>
                      <a:noFill/>
                      <a:ln w="38100">
                        <a:noFill/>
                        <a:miter/>
                      </a:ln>
                    </p:spPr>
                  </p:pic>
                </p:oleObj>
              </mc:Fallback>
            </mc:AlternateContent>
          </a:graphicData>
        </a:graphic>
      </p:graphicFrame>
      <p:graphicFrame>
        <p:nvGraphicFramePr>
          <p:cNvPr id="27662" name="Object 15"/>
          <p:cNvGraphicFramePr/>
          <p:nvPr/>
        </p:nvGraphicFramePr>
        <p:xfrm>
          <a:off x="7762875" y="1699895"/>
          <a:ext cx="523875" cy="528955"/>
        </p:xfrm>
        <a:graphic>
          <a:graphicData uri="http://schemas.openxmlformats.org/presentationml/2006/ole">
            <mc:AlternateContent xmlns:mc="http://schemas.openxmlformats.org/markup-compatibility/2006">
              <mc:Choice xmlns:v="urn:schemas-microsoft-com:vml" Requires="v">
                <p:oleObj spid="_x0000_s3098" name="" r:id="rId26" imgW="279400" imgH="215900" progId="Equation.3">
                  <p:embed/>
                </p:oleObj>
              </mc:Choice>
              <mc:Fallback>
                <p:oleObj name="" r:id="rId26" imgW="279400" imgH="215900" progId="Equation.3">
                  <p:embed/>
                  <p:pic>
                    <p:nvPicPr>
                      <p:cNvPr id="0" name="图片 3097"/>
                      <p:cNvPicPr/>
                      <p:nvPr/>
                    </p:nvPicPr>
                    <p:blipFill>
                      <a:blip r:embed="rId27"/>
                      <a:stretch>
                        <a:fillRect/>
                      </a:stretch>
                    </p:blipFill>
                    <p:spPr>
                      <a:xfrm>
                        <a:off x="7762875" y="1699895"/>
                        <a:ext cx="523875" cy="528955"/>
                      </a:xfrm>
                      <a:prstGeom prst="rect">
                        <a:avLst/>
                      </a:prstGeom>
                      <a:noFill/>
                      <a:ln w="38100">
                        <a:noFill/>
                        <a:miter/>
                      </a:ln>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7.2.3 </a:t>
            </a:r>
            <a:r>
              <a:rPr lang="zh-CN" altLang="en-US" sz="3200" b="1" dirty="0">
                <a:solidFill>
                  <a:schemeClr val="accent6">
                    <a:lumMod val="50000"/>
                  </a:schemeClr>
                </a:solidFill>
                <a:latin typeface="黑体" panose="02010609060101010101" pitchFamily="2" charset="-122"/>
                <a:ea typeface="黑体" panose="02010609060101010101" pitchFamily="2" charset="-122"/>
              </a:rPr>
              <a:t>编码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28"/>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4" name="AutoShape 4"/>
          <p:cNvSpPr>
            <a:spLocks noChangeArrowheads="1"/>
          </p:cNvSpPr>
          <p:nvPr/>
        </p:nvSpPr>
        <p:spPr bwMode="auto">
          <a:xfrm>
            <a:off x="656908" y="1068070"/>
            <a:ext cx="7829550" cy="485775"/>
          </a:xfrm>
          <a:prstGeom prst="wedgeRectCallout">
            <a:avLst>
              <a:gd name="adj1" fmla="val 6389"/>
              <a:gd name="adj2" fmla="val -31699"/>
            </a:avLst>
          </a:prstGeom>
          <a:noFill/>
          <a:ln w="9525">
            <a:noFill/>
            <a:miter lim="800000"/>
          </a:ln>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3333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将表示特定意义信息的代码翻译出来。 </a:t>
            </a:r>
            <a:endParaRPr kumimoji="1" lang="zh-CN" altLang="en-US" sz="2800" b="1" i="0" u="none" strike="noStrike" kern="1200" cap="none" spc="0" normalizeH="0" baseline="0" noProof="0">
              <a:ln>
                <a:noFill/>
              </a:ln>
              <a:solidFill>
                <a:srgbClr val="3333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grpSp>
        <p:nvGrpSpPr>
          <p:cNvPr id="2" name="Group 14"/>
          <p:cNvGrpSpPr/>
          <p:nvPr/>
        </p:nvGrpSpPr>
        <p:grpSpPr>
          <a:xfrm>
            <a:off x="1403350" y="1991995"/>
            <a:ext cx="6465888" cy="2439988"/>
            <a:chOff x="1002" y="1984"/>
            <a:chExt cx="3501" cy="792"/>
          </a:xfrm>
        </p:grpSpPr>
        <p:sp>
          <p:nvSpPr>
            <p:cNvPr id="28675" name="Text Box 15"/>
            <p:cNvSpPr txBox="1"/>
            <p:nvPr/>
          </p:nvSpPr>
          <p:spPr>
            <a:xfrm>
              <a:off x="1002" y="2128"/>
              <a:ext cx="702" cy="307"/>
            </a:xfrm>
            <a:prstGeom prst="rect">
              <a:avLst/>
            </a:prstGeom>
            <a:noFill/>
            <a:ln w="9525">
              <a:noFill/>
            </a:ln>
          </p:spPr>
          <p:txBody>
            <a:bodyPr anchor="t">
              <a:spAutoFit/>
            </a:bodyPr>
            <a:p>
              <a:pPr algn="ctr"/>
              <a:r>
                <a:rPr lang="zh-CN" altLang="en-US" sz="2800" dirty="0">
                  <a:latin typeface="Times New Roman" panose="02020603050405020304" pitchFamily="18" charset="0"/>
                  <a:ea typeface="黑体" panose="02010609060101010101" pitchFamily="2" charset="-122"/>
                </a:rPr>
                <a:t>输入</a:t>
              </a:r>
              <a:endParaRPr lang="zh-CN" altLang="en-US" sz="2800" dirty="0">
                <a:latin typeface="Times New Roman" panose="02020603050405020304" pitchFamily="18" charset="0"/>
                <a:ea typeface="黑体" panose="02010609060101010101" pitchFamily="2" charset="-122"/>
              </a:endParaRPr>
            </a:p>
            <a:p>
              <a:pPr algn="ctr"/>
              <a:r>
                <a:rPr lang="zh-CN" altLang="en-US" sz="2800" dirty="0">
                  <a:latin typeface="Times New Roman" panose="02020603050405020304" pitchFamily="18" charset="0"/>
                  <a:ea typeface="黑体" panose="02010609060101010101" pitchFamily="2" charset="-122"/>
                </a:rPr>
                <a:t>代码</a:t>
              </a:r>
              <a:r>
                <a:rPr lang="zh-CN" altLang="en-US" sz="2800" dirty="0">
                  <a:latin typeface="宋体" panose="02010600030101010101" pitchFamily="2" charset="-122"/>
                  <a:ea typeface="宋体" panose="02010600030101010101" pitchFamily="2" charset="-122"/>
                </a:rPr>
                <a:t> </a:t>
              </a:r>
              <a:endParaRPr lang="zh-CN" altLang="en-US" sz="2800" dirty="0">
                <a:latin typeface="宋体" panose="02010600030101010101" pitchFamily="2" charset="-122"/>
                <a:ea typeface="宋体" panose="02010600030101010101" pitchFamily="2" charset="-122"/>
              </a:endParaRPr>
            </a:p>
          </p:txBody>
        </p:sp>
        <p:sp>
          <p:nvSpPr>
            <p:cNvPr id="28676" name="Text Box 16"/>
            <p:cNvSpPr txBox="1"/>
            <p:nvPr/>
          </p:nvSpPr>
          <p:spPr>
            <a:xfrm>
              <a:off x="3544" y="2008"/>
              <a:ext cx="959" cy="446"/>
            </a:xfrm>
            <a:prstGeom prst="rect">
              <a:avLst/>
            </a:prstGeom>
            <a:noFill/>
            <a:ln w="9525">
              <a:noFill/>
            </a:ln>
          </p:spPr>
          <p:txBody>
            <a:bodyPr anchor="t">
              <a:spAutoFit/>
            </a:bodyPr>
            <a:p>
              <a:pPr algn="ctr"/>
              <a:endParaRPr lang="zh-CN" altLang="en-US" sz="2800" dirty="0">
                <a:latin typeface="Times New Roman" panose="02020603050405020304" pitchFamily="18" charset="0"/>
                <a:ea typeface="宋体" panose="02010600030101010101" pitchFamily="2" charset="-122"/>
              </a:endParaRPr>
            </a:p>
            <a:p>
              <a:pPr algn="ctr"/>
              <a:r>
                <a:rPr lang="zh-CN" altLang="en-US" sz="2800" dirty="0">
                  <a:latin typeface="Times New Roman" panose="02020603050405020304" pitchFamily="18" charset="0"/>
                  <a:ea typeface="黑体" panose="02010609060101010101" pitchFamily="2" charset="-122"/>
                </a:rPr>
                <a:t>对应的特定信息</a:t>
              </a:r>
              <a:r>
                <a:rPr lang="zh-CN" altLang="en-US" sz="2800" dirty="0">
                  <a:latin typeface="宋体" panose="02010600030101010101" pitchFamily="2" charset="-122"/>
                  <a:ea typeface="宋体" panose="02010600030101010101" pitchFamily="2" charset="-122"/>
                </a:rPr>
                <a:t> </a:t>
              </a:r>
              <a:endParaRPr lang="zh-CN" altLang="en-US" sz="2800" dirty="0">
                <a:latin typeface="宋体" panose="02010600030101010101" pitchFamily="2" charset="-122"/>
                <a:ea typeface="宋体" panose="02010600030101010101" pitchFamily="2" charset="-122"/>
              </a:endParaRPr>
            </a:p>
          </p:txBody>
        </p:sp>
        <p:sp>
          <p:nvSpPr>
            <p:cNvPr id="28677" name="AutoShape 17"/>
            <p:cNvSpPr/>
            <p:nvPr/>
          </p:nvSpPr>
          <p:spPr>
            <a:xfrm>
              <a:off x="1832" y="2328"/>
              <a:ext cx="392" cy="112"/>
            </a:xfrm>
            <a:prstGeom prst="rightArrow">
              <a:avLst>
                <a:gd name="adj1" fmla="val 50000"/>
                <a:gd name="adj2" fmla="val 87500"/>
              </a:avLst>
            </a:prstGeom>
            <a:noFill/>
            <a:ln w="9525" cap="flat" cmpd="sng">
              <a:solidFill>
                <a:srgbClr val="FF3300"/>
              </a:solidFill>
              <a:prstDash val="solid"/>
              <a:miter/>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28678" name="Rectangle 18"/>
            <p:cNvSpPr/>
            <p:nvPr/>
          </p:nvSpPr>
          <p:spPr>
            <a:xfrm>
              <a:off x="2344" y="1984"/>
              <a:ext cx="592" cy="792"/>
            </a:xfrm>
            <a:prstGeom prst="rect">
              <a:avLst/>
            </a:prstGeom>
            <a:noFill/>
            <a:ln w="28575" cap="flat" cmpd="sng">
              <a:solidFill>
                <a:srgbClr val="FF3300"/>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28679" name="Text Box 19"/>
            <p:cNvSpPr txBox="1"/>
            <p:nvPr/>
          </p:nvSpPr>
          <p:spPr>
            <a:xfrm>
              <a:off x="2408" y="2000"/>
              <a:ext cx="464" cy="584"/>
            </a:xfrm>
            <a:prstGeom prst="rect">
              <a:avLst/>
            </a:prstGeom>
            <a:noFill/>
            <a:ln w="9525">
              <a:noFill/>
            </a:ln>
          </p:spPr>
          <p:txBody>
            <a:bodyPr anchor="t">
              <a:spAutoFit/>
            </a:bodyPr>
            <a:p>
              <a:pPr algn="ctr"/>
              <a:endParaRPr lang="zh-CN" altLang="en-US" sz="2800" dirty="0">
                <a:latin typeface="黑体" panose="02010609060101010101" pitchFamily="2" charset="-122"/>
                <a:ea typeface="黑体" panose="02010609060101010101" pitchFamily="2" charset="-122"/>
              </a:endParaRPr>
            </a:p>
            <a:p>
              <a:pPr algn="ctr"/>
              <a:r>
                <a:rPr lang="zh-CN" altLang="en-US" sz="2800" dirty="0">
                  <a:latin typeface="黑体" panose="02010609060101010101" pitchFamily="2" charset="-122"/>
                  <a:ea typeface="黑体" panose="02010609060101010101" pitchFamily="2" charset="-122"/>
                </a:rPr>
                <a:t>译码器</a:t>
              </a:r>
              <a:r>
                <a:rPr lang="zh-CN" altLang="en-US" sz="2800" dirty="0">
                  <a:latin typeface="宋体" panose="02010600030101010101" pitchFamily="2" charset="-122"/>
                  <a:ea typeface="宋体" panose="02010600030101010101" pitchFamily="2" charset="-122"/>
                </a:rPr>
                <a:t> </a:t>
              </a:r>
              <a:endParaRPr lang="zh-CN" altLang="en-US" sz="2800" dirty="0">
                <a:latin typeface="宋体" panose="02010600030101010101" pitchFamily="2" charset="-122"/>
                <a:ea typeface="宋体" panose="02010600030101010101" pitchFamily="2" charset="-122"/>
              </a:endParaRPr>
            </a:p>
          </p:txBody>
        </p:sp>
        <p:sp>
          <p:nvSpPr>
            <p:cNvPr id="28680" name="AutoShape 20"/>
            <p:cNvSpPr/>
            <p:nvPr/>
          </p:nvSpPr>
          <p:spPr>
            <a:xfrm>
              <a:off x="3056" y="2328"/>
              <a:ext cx="392" cy="112"/>
            </a:xfrm>
            <a:prstGeom prst="rightArrow">
              <a:avLst>
                <a:gd name="adj1" fmla="val 50000"/>
                <a:gd name="adj2" fmla="val 87500"/>
              </a:avLst>
            </a:prstGeom>
            <a:noFill/>
            <a:ln w="9525" cap="flat" cmpd="sng">
              <a:solidFill>
                <a:srgbClr val="FF3300"/>
              </a:solidFill>
              <a:prstDash val="solid"/>
              <a:miter/>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gr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 name="文本框 2"/>
          <p:cNvSpPr txBox="1"/>
          <p:nvPr/>
        </p:nvSpPr>
        <p:spPr>
          <a:xfrm>
            <a:off x="1122680" y="4675505"/>
            <a:ext cx="7279640" cy="1383665"/>
          </a:xfrm>
          <a:prstGeom prst="rect">
            <a:avLst/>
          </a:prstGeom>
          <a:noFill/>
        </p:spPr>
        <p:txBody>
          <a:bodyPr wrap="square" rtlCol="0" anchor="t">
            <a:spAutoFit/>
          </a:bodyPr>
          <a:p>
            <a:pPr>
              <a:lnSpc>
                <a:spcPct val="150000"/>
              </a:lnSpc>
            </a:pPr>
            <a:r>
              <a:rPr lang="zh-CN" altLang="en-US" sz="2800" b="1" dirty="0">
                <a:solidFill>
                  <a:srgbClr val="FF0000"/>
                </a:solidFill>
                <a:latin typeface="黑体" panose="02010609060101010101" pitchFamily="2" charset="-122"/>
                <a:ea typeface="黑体" panose="02010609060101010101" pitchFamily="2" charset="-122"/>
                <a:sym typeface="+mn-ea"/>
              </a:rPr>
              <a:t>译码：</a:t>
            </a:r>
            <a:r>
              <a:rPr lang="zh-CN" altLang="en-US" sz="2800" b="1" dirty="0">
                <a:latin typeface="黑体" panose="02010609060101010101" pitchFamily="2" charset="-122"/>
                <a:ea typeface="黑体" panose="02010609060101010101" pitchFamily="2" charset="-122"/>
                <a:sym typeface="+mn-ea"/>
              </a:rPr>
              <a:t>将每个输入的二进制代码译成对应的</a:t>
            </a:r>
            <a:endParaRPr lang="zh-CN" altLang="en-US" sz="2800" b="1" dirty="0">
              <a:latin typeface="黑体" panose="02010609060101010101" pitchFamily="2" charset="-122"/>
              <a:ea typeface="黑体" panose="02010609060101010101" pitchFamily="2" charset="-122"/>
              <a:sym typeface="+mn-ea"/>
            </a:endParaRPr>
          </a:p>
          <a:p>
            <a:pPr>
              <a:lnSpc>
                <a:spcPct val="150000"/>
              </a:lnSpc>
            </a:pPr>
            <a:r>
              <a:rPr lang="zh-CN" altLang="en-US" sz="2800" b="1" dirty="0">
                <a:latin typeface="黑体" panose="02010609060101010101" pitchFamily="2" charset="-122"/>
                <a:ea typeface="黑体" panose="02010609060101010101" pitchFamily="2" charset="-122"/>
                <a:sym typeface="+mn-ea"/>
              </a:rPr>
              <a:t>      输出高、低电平信号。</a:t>
            </a:r>
            <a:endParaRPr lang="zh-CN" altLang="en-US" sz="2800" b="1" dirty="0">
              <a:latin typeface="黑体" panose="02010609060101010101" pitchFamily="2" charset="-122"/>
              <a:ea typeface="黑体" panose="02010609060101010101" pitchFamily="2" charset="-122"/>
              <a:sym typeface="+mn-ea"/>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wipe(up)">
                                      <p:cBhvr>
                                        <p:cTn id="7" dur="500"/>
                                        <p:tgtEl>
                                          <p:spTgt spid="2150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bldLvl="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pic>
        <p:nvPicPr>
          <p:cNvPr id="2" name="图片 1"/>
          <p:cNvPicPr>
            <a:picLocks noChangeAspect="1"/>
          </p:cNvPicPr>
          <p:nvPr/>
        </p:nvPicPr>
        <p:blipFill>
          <a:blip r:embed="rId1"/>
          <a:stretch>
            <a:fillRect/>
          </a:stretch>
        </p:blipFill>
        <p:spPr>
          <a:xfrm>
            <a:off x="604520" y="1821815"/>
            <a:ext cx="7833995" cy="2790190"/>
          </a:xfrm>
          <a:prstGeom prst="rect">
            <a:avLst/>
          </a:prstGeom>
        </p:spPr>
      </p:pic>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9" name="Text Box 5"/>
          <p:cNvSpPr txBox="1"/>
          <p:nvPr/>
        </p:nvSpPr>
        <p:spPr>
          <a:xfrm>
            <a:off x="1258888" y="3109913"/>
            <a:ext cx="1220787" cy="1383665"/>
          </a:xfrm>
          <a:prstGeom prst="rect">
            <a:avLst/>
          </a:prstGeom>
          <a:noFill/>
          <a:ln w="38100">
            <a:noFill/>
          </a:ln>
        </p:spPr>
        <p:txBody>
          <a:bodyPr lIns="0" rIns="0" anchor="t">
            <a:spAutoFit/>
          </a:bodyPr>
          <a:p>
            <a:pPr algn="ctr">
              <a:spcBef>
                <a:spcPct val="50000"/>
              </a:spcBef>
            </a:pPr>
            <a:r>
              <a:rPr lang="en-US" altLang="zh-CN" sz="2800" i="1" dirty="0">
                <a:solidFill>
                  <a:srgbClr val="FF3300"/>
                </a:solidFill>
                <a:latin typeface="Times New Roman" panose="02020603050405020304" pitchFamily="18" charset="0"/>
                <a:ea typeface="黑体" panose="02010609060101010101" pitchFamily="2" charset="-122"/>
              </a:rPr>
              <a:t>n</a:t>
            </a:r>
            <a:r>
              <a:rPr lang="en-US" altLang="zh-CN" sz="2800" i="1" dirty="0">
                <a:solidFill>
                  <a:srgbClr val="FF3300"/>
                </a:solidFill>
                <a:latin typeface="黑体" panose="02010609060101010101" pitchFamily="2" charset="-122"/>
                <a:ea typeface="黑体" panose="02010609060101010101" pitchFamily="2" charset="-122"/>
              </a:rPr>
              <a:t> </a:t>
            </a:r>
            <a:r>
              <a:rPr lang="zh-CN" altLang="en-US" sz="2800" dirty="0">
                <a:solidFill>
                  <a:srgbClr val="FF3300"/>
                </a:solidFill>
                <a:latin typeface="黑体" panose="02010609060101010101" pitchFamily="2" charset="-122"/>
                <a:ea typeface="黑体" panose="02010609060101010101" pitchFamily="2" charset="-122"/>
              </a:rPr>
              <a:t>位</a:t>
            </a:r>
            <a:br>
              <a:rPr lang="zh-CN" altLang="en-US" sz="2800" dirty="0">
                <a:latin typeface="黑体" panose="02010609060101010101" pitchFamily="2" charset="-122"/>
                <a:ea typeface="黑体" panose="02010609060101010101" pitchFamily="2" charset="-122"/>
              </a:rPr>
            </a:br>
            <a:r>
              <a:rPr lang="zh-CN" altLang="en-US" sz="2800" dirty="0">
                <a:latin typeface="黑体" panose="02010609060101010101" pitchFamily="2" charset="-122"/>
                <a:ea typeface="黑体" panose="02010609060101010101" pitchFamily="2" charset="-122"/>
              </a:rPr>
              <a:t>二进制代码</a:t>
            </a:r>
            <a:r>
              <a:rPr lang="zh-CN" altLang="en-US" sz="2800" dirty="0">
                <a:latin typeface="宋体" panose="02010600030101010101" pitchFamily="2" charset="-122"/>
                <a:cs typeface="Times New Roman" panose="02020603050405020304" pitchFamily="18" charset="0"/>
              </a:rPr>
              <a:t> </a:t>
            </a:r>
            <a:endParaRPr lang="zh-CN" altLang="en-US" sz="2800" dirty="0">
              <a:latin typeface="宋体" panose="02010600030101010101" pitchFamily="2" charset="-122"/>
              <a:ea typeface="Times New Roman" panose="02020603050405020304" pitchFamily="18" charset="0"/>
            </a:endParaRPr>
          </a:p>
        </p:txBody>
      </p:sp>
      <p:sp>
        <p:nvSpPr>
          <p:cNvPr id="216070" name="Text Box 6"/>
          <p:cNvSpPr txBox="1"/>
          <p:nvPr/>
        </p:nvSpPr>
        <p:spPr>
          <a:xfrm>
            <a:off x="5940425" y="3181350"/>
            <a:ext cx="815975" cy="1383665"/>
          </a:xfrm>
          <a:prstGeom prst="rect">
            <a:avLst/>
          </a:prstGeom>
          <a:noFill/>
          <a:ln w="38100">
            <a:noFill/>
          </a:ln>
        </p:spPr>
        <p:txBody>
          <a:bodyPr lIns="0" rIns="0" anchor="t">
            <a:spAutoFit/>
          </a:bodyPr>
          <a:p>
            <a:pPr algn="ctr">
              <a:spcBef>
                <a:spcPct val="50000"/>
              </a:spcBef>
            </a:pPr>
            <a:r>
              <a:rPr lang="en-US" altLang="zh-CN" sz="2800" dirty="0">
                <a:solidFill>
                  <a:srgbClr val="CC3300"/>
                </a:solidFill>
                <a:latin typeface="Times New Roman" panose="02020603050405020304" pitchFamily="18" charset="0"/>
                <a:ea typeface="黑体" panose="02010609060101010101" pitchFamily="2" charset="-122"/>
              </a:rPr>
              <a:t>2</a:t>
            </a:r>
            <a:r>
              <a:rPr lang="en-US" altLang="zh-CN" sz="2800" i="1" baseline="30000" dirty="0">
                <a:solidFill>
                  <a:srgbClr val="CC3300"/>
                </a:solidFill>
                <a:latin typeface="Times New Roman" panose="02020603050405020304" pitchFamily="18" charset="0"/>
                <a:ea typeface="黑体" panose="02010609060101010101" pitchFamily="2" charset="-122"/>
              </a:rPr>
              <a:t>n</a:t>
            </a:r>
            <a:r>
              <a:rPr lang="en-US" altLang="zh-CN" sz="2800" i="1" baseline="30000" dirty="0">
                <a:solidFill>
                  <a:srgbClr val="CC3300"/>
                </a:solidFill>
                <a:latin typeface="黑体" panose="02010609060101010101" pitchFamily="2" charset="-122"/>
                <a:ea typeface="黑体" panose="02010609060101010101" pitchFamily="2" charset="-122"/>
              </a:rPr>
              <a:t> </a:t>
            </a:r>
            <a:r>
              <a:rPr lang="zh-CN" altLang="en-US" sz="2800" dirty="0">
                <a:solidFill>
                  <a:srgbClr val="CC3300"/>
                </a:solidFill>
                <a:latin typeface="黑体" panose="02010609060101010101" pitchFamily="2" charset="-122"/>
                <a:ea typeface="黑体" panose="02010609060101010101" pitchFamily="2" charset="-122"/>
              </a:rPr>
              <a:t>个</a:t>
            </a:r>
            <a:br>
              <a:rPr lang="zh-CN" altLang="en-US" sz="2800" dirty="0">
                <a:solidFill>
                  <a:srgbClr val="FF3300"/>
                </a:solidFill>
                <a:latin typeface="黑体" panose="02010609060101010101" pitchFamily="2" charset="-122"/>
                <a:ea typeface="黑体" panose="02010609060101010101" pitchFamily="2" charset="-122"/>
              </a:rPr>
            </a:br>
            <a:r>
              <a:rPr lang="zh-CN" altLang="en-US" sz="2800" dirty="0">
                <a:latin typeface="黑体" panose="02010609060101010101" pitchFamily="2" charset="-122"/>
                <a:ea typeface="黑体" panose="02010609060101010101" pitchFamily="2" charset="-122"/>
              </a:rPr>
              <a:t>译码输出</a:t>
            </a:r>
            <a:endParaRPr lang="zh-CN" altLang="en-US" sz="2800" dirty="0">
              <a:latin typeface="黑体" panose="02010609060101010101" pitchFamily="2" charset="-122"/>
              <a:ea typeface="黑体" panose="02010609060101010101" pitchFamily="2" charset="-122"/>
            </a:endParaRPr>
          </a:p>
        </p:txBody>
      </p:sp>
      <p:grpSp>
        <p:nvGrpSpPr>
          <p:cNvPr id="2" name="Group 215"/>
          <p:cNvGrpSpPr/>
          <p:nvPr/>
        </p:nvGrpSpPr>
        <p:grpSpPr>
          <a:xfrm>
            <a:off x="3036888" y="2028825"/>
            <a:ext cx="2262187" cy="3705225"/>
            <a:chOff x="1913" y="935"/>
            <a:chExt cx="1425" cy="2334"/>
          </a:xfrm>
        </p:grpSpPr>
        <p:sp>
          <p:nvSpPr>
            <p:cNvPr id="29700" name="Rectangle 7"/>
            <p:cNvSpPr/>
            <p:nvPr/>
          </p:nvSpPr>
          <p:spPr>
            <a:xfrm>
              <a:off x="2200" y="935"/>
              <a:ext cx="868" cy="2334"/>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29701" name="Text Box 8" descr="棚架"/>
            <p:cNvSpPr txBox="1"/>
            <p:nvPr/>
          </p:nvSpPr>
          <p:spPr>
            <a:xfrm>
              <a:off x="2200" y="1570"/>
              <a:ext cx="905" cy="731"/>
            </a:xfrm>
            <a:prstGeom prst="rect">
              <a:avLst/>
            </a:prstGeom>
            <a:noFill/>
            <a:ln w="9525">
              <a:noFill/>
            </a:ln>
          </p:spPr>
          <p:txBody>
            <a:bodyPr anchor="t">
              <a:spAutoFit/>
            </a:bodyPr>
            <a:p>
              <a:pPr algn="ctr">
                <a:spcBef>
                  <a:spcPct val="50000"/>
                </a:spcBef>
              </a:pPr>
              <a:r>
                <a:rPr lang="zh-CN" altLang="en-US" sz="2800" dirty="0">
                  <a:latin typeface="宋体" panose="02010600030101010101" pitchFamily="2" charset="-122"/>
                  <a:ea typeface="宋体" panose="02010600030101010101" pitchFamily="2" charset="-122"/>
                </a:rPr>
                <a:t>二进制</a:t>
              </a:r>
              <a:endParaRPr lang="zh-CN" altLang="en-US" sz="2800" dirty="0">
                <a:latin typeface="宋体" panose="02010600030101010101" pitchFamily="2" charset="-122"/>
                <a:ea typeface="宋体" panose="02010600030101010101" pitchFamily="2" charset="-122"/>
              </a:endParaRPr>
            </a:p>
            <a:p>
              <a:pPr algn="ctr">
                <a:spcBef>
                  <a:spcPct val="50000"/>
                </a:spcBef>
              </a:pPr>
              <a:r>
                <a:rPr lang="zh-CN" altLang="en-US" sz="2800" dirty="0">
                  <a:latin typeface="宋体" panose="02010600030101010101" pitchFamily="2" charset="-122"/>
                  <a:ea typeface="宋体" panose="02010600030101010101" pitchFamily="2" charset="-122"/>
                </a:rPr>
                <a:t>译码器</a:t>
              </a:r>
              <a:r>
                <a:rPr lang="zh-CN" altLang="en-US"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
          <p:nvSpPr>
            <p:cNvPr id="29702" name="Line 9"/>
            <p:cNvSpPr/>
            <p:nvPr/>
          </p:nvSpPr>
          <p:spPr>
            <a:xfrm>
              <a:off x="1913" y="1224"/>
              <a:ext cx="279" cy="0"/>
            </a:xfrm>
            <a:prstGeom prst="line">
              <a:avLst/>
            </a:prstGeom>
            <a:ln w="19050" cap="flat" cmpd="sng">
              <a:solidFill>
                <a:schemeClr val="tx1"/>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9703" name="Line 10"/>
            <p:cNvSpPr/>
            <p:nvPr/>
          </p:nvSpPr>
          <p:spPr>
            <a:xfrm>
              <a:off x="1913" y="1554"/>
              <a:ext cx="279" cy="0"/>
            </a:xfrm>
            <a:prstGeom prst="line">
              <a:avLst/>
            </a:prstGeom>
            <a:ln w="19050" cap="flat" cmpd="sng">
              <a:solidFill>
                <a:schemeClr val="tx1"/>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9704" name="Line 11"/>
            <p:cNvSpPr/>
            <p:nvPr/>
          </p:nvSpPr>
          <p:spPr>
            <a:xfrm>
              <a:off x="1913" y="2898"/>
              <a:ext cx="279" cy="0"/>
            </a:xfrm>
            <a:prstGeom prst="line">
              <a:avLst/>
            </a:prstGeom>
            <a:ln w="19050" cap="flat" cmpd="sng">
              <a:solidFill>
                <a:schemeClr val="tx1"/>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9705" name="Line 12"/>
            <p:cNvSpPr/>
            <p:nvPr/>
          </p:nvSpPr>
          <p:spPr>
            <a:xfrm>
              <a:off x="2016" y="1952"/>
              <a:ext cx="0" cy="607"/>
            </a:xfrm>
            <a:prstGeom prst="line">
              <a:avLst/>
            </a:prstGeom>
            <a:ln w="28575" cap="flat" cmpd="sng">
              <a:solidFill>
                <a:schemeClr val="tx1"/>
              </a:solidFill>
              <a:prstDash val="sysDot"/>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nvGrpSpPr>
            <p:cNvPr id="29706" name="Group 13"/>
            <p:cNvGrpSpPr/>
            <p:nvPr/>
          </p:nvGrpSpPr>
          <p:grpSpPr>
            <a:xfrm>
              <a:off x="3059" y="1224"/>
              <a:ext cx="279" cy="1674"/>
              <a:chOff x="2611" y="1204"/>
              <a:chExt cx="222" cy="568"/>
            </a:xfrm>
          </p:grpSpPr>
          <p:sp>
            <p:nvSpPr>
              <p:cNvPr id="29707" name="Line 14"/>
              <p:cNvSpPr/>
              <p:nvPr/>
            </p:nvSpPr>
            <p:spPr>
              <a:xfrm>
                <a:off x="2611" y="1204"/>
                <a:ext cx="222" cy="0"/>
              </a:xfrm>
              <a:prstGeom prst="line">
                <a:avLst/>
              </a:prstGeom>
              <a:ln w="19050" cap="flat" cmpd="sng">
                <a:solidFill>
                  <a:schemeClr val="tx1"/>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9708" name="Line 15"/>
              <p:cNvSpPr/>
              <p:nvPr/>
            </p:nvSpPr>
            <p:spPr>
              <a:xfrm>
                <a:off x="2611" y="1316"/>
                <a:ext cx="222" cy="0"/>
              </a:xfrm>
              <a:prstGeom prst="line">
                <a:avLst/>
              </a:prstGeom>
              <a:ln w="19050" cap="flat" cmpd="sng">
                <a:solidFill>
                  <a:schemeClr val="tx1"/>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9709" name="Line 16"/>
              <p:cNvSpPr/>
              <p:nvPr/>
            </p:nvSpPr>
            <p:spPr>
              <a:xfrm>
                <a:off x="2611" y="1772"/>
                <a:ext cx="222" cy="0"/>
              </a:xfrm>
              <a:prstGeom prst="line">
                <a:avLst/>
              </a:prstGeom>
              <a:ln w="19050" cap="flat" cmpd="sng">
                <a:solidFill>
                  <a:schemeClr val="tx1"/>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9710" name="Line 17"/>
              <p:cNvSpPr/>
              <p:nvPr/>
            </p:nvSpPr>
            <p:spPr>
              <a:xfrm>
                <a:off x="2693" y="1451"/>
                <a:ext cx="0" cy="206"/>
              </a:xfrm>
              <a:prstGeom prst="line">
                <a:avLst/>
              </a:prstGeom>
              <a:ln w="28575" cap="flat" cmpd="sng">
                <a:solidFill>
                  <a:schemeClr val="tx1"/>
                </a:solidFill>
                <a:prstDash val="sysDot"/>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pSp>
      <p:sp>
        <p:nvSpPr>
          <p:cNvPr id="216082" name="AutoShape 18"/>
          <p:cNvSpPr/>
          <p:nvPr/>
        </p:nvSpPr>
        <p:spPr>
          <a:xfrm>
            <a:off x="2700338" y="2492375"/>
            <a:ext cx="239712" cy="2601913"/>
          </a:xfrm>
          <a:prstGeom prst="leftBrace">
            <a:avLst>
              <a:gd name="adj1" fmla="val 90402"/>
              <a:gd name="adj2" fmla="val 50000"/>
            </a:avLst>
          </a:prstGeom>
          <a:noFill/>
          <a:ln w="28575" cap="flat" cmpd="sng">
            <a:solidFill>
              <a:schemeClr val="tx1"/>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29712" name="Rectangle 217"/>
          <p:cNvSpPr/>
          <p:nvPr/>
        </p:nvSpPr>
        <p:spPr>
          <a:xfrm>
            <a:off x="684213" y="1122045"/>
            <a:ext cx="4176712" cy="666750"/>
          </a:xfrm>
          <a:prstGeom prst="rect">
            <a:avLst/>
          </a:prstGeom>
          <a:noFill/>
          <a:ln w="9525">
            <a:noFill/>
          </a:ln>
        </p:spPr>
        <p:txBody>
          <a:bodyPr anchor="b"/>
          <a:p>
            <a:r>
              <a:rPr lang="en-US" altLang="zh-CN" sz="3200" dirty="0">
                <a:solidFill>
                  <a:srgbClr val="3333CC"/>
                </a:solidFill>
                <a:latin typeface="黑体" panose="02010609060101010101" pitchFamily="2" charset="-122"/>
                <a:ea typeface="黑体" panose="02010609060101010101" pitchFamily="2" charset="-122"/>
              </a:rPr>
              <a:t>1.</a:t>
            </a:r>
            <a:r>
              <a:rPr lang="zh-CN" altLang="en-US" sz="3200" dirty="0">
                <a:solidFill>
                  <a:srgbClr val="3333CC"/>
                </a:solidFill>
                <a:latin typeface="黑体" panose="02010609060101010101" pitchFamily="2" charset="-122"/>
                <a:ea typeface="黑体" panose="02010609060101010101" pitchFamily="2" charset="-122"/>
              </a:rPr>
              <a:t>二进制译码器</a:t>
            </a:r>
            <a:endParaRPr lang="zh-CN" altLang="en-US" sz="3200" dirty="0">
              <a:solidFill>
                <a:srgbClr val="3333CC"/>
              </a:solidFill>
              <a:latin typeface="黑体" panose="02010609060101010101" pitchFamily="2" charset="-122"/>
              <a:ea typeface="黑体" panose="02010609060101010101" pitchFamily="2" charset="-122"/>
            </a:endParaRPr>
          </a:p>
        </p:txBody>
      </p:sp>
      <p:sp>
        <p:nvSpPr>
          <p:cNvPr id="216284" name="AutoShape 220"/>
          <p:cNvSpPr/>
          <p:nvPr/>
        </p:nvSpPr>
        <p:spPr>
          <a:xfrm flipH="1">
            <a:off x="5364163" y="2492375"/>
            <a:ext cx="301625" cy="2746375"/>
          </a:xfrm>
          <a:prstGeom prst="leftBrace">
            <a:avLst>
              <a:gd name="adj1" fmla="val 75835"/>
              <a:gd name="adj2" fmla="val 50000"/>
            </a:avLst>
          </a:prstGeom>
          <a:noFill/>
          <a:ln w="28575" cap="flat" cmpd="sng">
            <a:solidFill>
              <a:schemeClr val="tx1"/>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6082"/>
                                        </p:tgtEl>
                                        <p:attrNameLst>
                                          <p:attrName>style.visibility</p:attrName>
                                        </p:attrNameLst>
                                      </p:cBhvr>
                                      <p:to>
                                        <p:strVal val="visible"/>
                                      </p:to>
                                    </p:set>
                                    <p:animEffect transition="in" filter="wipe(left)">
                                      <p:cBhvr>
                                        <p:cTn id="12" dur="500"/>
                                        <p:tgtEl>
                                          <p:spTgt spid="21608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6069"/>
                                        </p:tgtEl>
                                        <p:attrNameLst>
                                          <p:attrName>style.visibility</p:attrName>
                                        </p:attrNameLst>
                                      </p:cBhvr>
                                      <p:to>
                                        <p:strVal val="visible"/>
                                      </p:to>
                                    </p:set>
                                    <p:animEffect transition="in" filter="wipe(left)">
                                      <p:cBhvr>
                                        <p:cTn id="15" dur="500"/>
                                        <p:tgtEl>
                                          <p:spTgt spid="21606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16070"/>
                                        </p:tgtEl>
                                        <p:attrNameLst>
                                          <p:attrName>style.visibility</p:attrName>
                                        </p:attrNameLst>
                                      </p:cBhvr>
                                      <p:to>
                                        <p:strVal val="visible"/>
                                      </p:to>
                                    </p:set>
                                    <p:animEffect transition="in" filter="wipe(right)">
                                      <p:cBhvr>
                                        <p:cTn id="18" dur="500"/>
                                        <p:tgtEl>
                                          <p:spTgt spid="21607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216284"/>
                                        </p:tgtEl>
                                        <p:attrNameLst>
                                          <p:attrName>style.visibility</p:attrName>
                                        </p:attrNameLst>
                                      </p:cBhvr>
                                      <p:to>
                                        <p:strVal val="visible"/>
                                      </p:to>
                                    </p:set>
                                    <p:animEffect transition="in" filter="wipe(right)">
                                      <p:cBhvr>
                                        <p:cTn id="23" dur="500"/>
                                        <p:tgtEl>
                                          <p:spTgt spid="216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p:bldP spid="216070" grpId="0"/>
      <p:bldP spid="216082" grpId="0" bldLvl="0" animBg="1"/>
      <p:bldP spid="21628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3"/>
          <p:cNvGrpSpPr/>
          <p:nvPr/>
        </p:nvGrpSpPr>
        <p:grpSpPr>
          <a:xfrm>
            <a:off x="2916238" y="4578985"/>
            <a:ext cx="3967162" cy="2192338"/>
            <a:chOff x="216" y="1875"/>
            <a:chExt cx="2499" cy="1381"/>
          </a:xfrm>
        </p:grpSpPr>
        <p:sp>
          <p:nvSpPr>
            <p:cNvPr id="30722" name="Rectangle 24"/>
            <p:cNvSpPr/>
            <p:nvPr/>
          </p:nvSpPr>
          <p:spPr>
            <a:xfrm>
              <a:off x="1045" y="1880"/>
              <a:ext cx="1629" cy="462"/>
            </a:xfrm>
            <a:prstGeom prst="rect">
              <a:avLst/>
            </a:prstGeom>
            <a:noFill/>
            <a:ln w="9525">
              <a:noFill/>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0723" name="Rectangle 25"/>
            <p:cNvSpPr/>
            <p:nvPr/>
          </p:nvSpPr>
          <p:spPr>
            <a:xfrm>
              <a:off x="216" y="1875"/>
              <a:ext cx="822" cy="1375"/>
            </a:xfrm>
            <a:prstGeom prst="rect">
              <a:avLst/>
            </a:prstGeom>
            <a:noFill/>
            <a:ln w="9525">
              <a:noFill/>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0724" name="Rectangle 26"/>
            <p:cNvSpPr/>
            <p:nvPr/>
          </p:nvSpPr>
          <p:spPr>
            <a:xfrm>
              <a:off x="1039" y="1876"/>
              <a:ext cx="1644"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译　码　输　出</a:t>
              </a:r>
              <a:endParaRPr lang="zh-CN" altLang="en-US" dirty="0">
                <a:latin typeface="Times New Roman" panose="02020603050405020304" pitchFamily="18" charset="0"/>
                <a:ea typeface="宋体" panose="02010600030101010101" pitchFamily="2" charset="-122"/>
              </a:endParaRPr>
            </a:p>
          </p:txBody>
        </p:sp>
        <p:sp>
          <p:nvSpPr>
            <p:cNvPr id="30725" name="Rectangle 27"/>
            <p:cNvSpPr/>
            <p:nvPr/>
          </p:nvSpPr>
          <p:spPr>
            <a:xfrm>
              <a:off x="2272" y="3026"/>
              <a:ext cx="411" cy="230"/>
            </a:xfrm>
            <a:prstGeom prst="rect">
              <a:avLst/>
            </a:prstGeom>
            <a:noFill/>
            <a:ln w="9525">
              <a:noFill/>
            </a:ln>
          </p:spPr>
          <p:txBody>
            <a:bodyPr lIns="0" tIns="0" rIns="0" bIns="0" anchor="t"/>
            <a:p>
              <a:pPr algn="ctr"/>
              <a:r>
                <a:rPr lang="en-US" altLang="zh-CN" dirty="0">
                  <a:solidFill>
                    <a:srgbClr val="CC3300"/>
                  </a:solidFill>
                  <a:latin typeface="Times New Roman" panose="02020603050405020304" pitchFamily="18" charset="0"/>
                </a:rPr>
                <a:t>1</a:t>
              </a:r>
              <a:endParaRPr lang="en-US" altLang="zh-CN" dirty="0">
                <a:solidFill>
                  <a:srgbClr val="CC3300"/>
                </a:solidFill>
                <a:latin typeface="Times New Roman" panose="02020603050405020304" pitchFamily="18" charset="0"/>
              </a:endParaRPr>
            </a:p>
          </p:txBody>
        </p:sp>
        <p:sp>
          <p:nvSpPr>
            <p:cNvPr id="30726" name="Rectangle 28"/>
            <p:cNvSpPr/>
            <p:nvPr/>
          </p:nvSpPr>
          <p:spPr>
            <a:xfrm>
              <a:off x="1861" y="30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27" name="Rectangle 29"/>
            <p:cNvSpPr/>
            <p:nvPr/>
          </p:nvSpPr>
          <p:spPr>
            <a:xfrm>
              <a:off x="1450" y="30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28" name="Rectangle 30"/>
            <p:cNvSpPr/>
            <p:nvPr/>
          </p:nvSpPr>
          <p:spPr>
            <a:xfrm>
              <a:off x="1039" y="30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29" name="Rectangle 31"/>
            <p:cNvSpPr/>
            <p:nvPr/>
          </p:nvSpPr>
          <p:spPr>
            <a:xfrm>
              <a:off x="628" y="30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30" name="Rectangle 32"/>
            <p:cNvSpPr/>
            <p:nvPr/>
          </p:nvSpPr>
          <p:spPr>
            <a:xfrm>
              <a:off x="217" y="30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31" name="Rectangle 33"/>
            <p:cNvSpPr/>
            <p:nvPr/>
          </p:nvSpPr>
          <p:spPr>
            <a:xfrm>
              <a:off x="2272" y="27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32" name="Rectangle 34"/>
            <p:cNvSpPr/>
            <p:nvPr/>
          </p:nvSpPr>
          <p:spPr>
            <a:xfrm>
              <a:off x="1861" y="2796"/>
              <a:ext cx="411" cy="230"/>
            </a:xfrm>
            <a:prstGeom prst="rect">
              <a:avLst/>
            </a:prstGeom>
            <a:noFill/>
            <a:ln w="9525">
              <a:noFill/>
            </a:ln>
          </p:spPr>
          <p:txBody>
            <a:bodyPr lIns="0" tIns="0" rIns="0" bIns="0" anchor="t"/>
            <a:p>
              <a:pPr algn="ctr"/>
              <a:r>
                <a:rPr lang="en-US" altLang="zh-CN" dirty="0">
                  <a:solidFill>
                    <a:srgbClr val="CC3300"/>
                  </a:solidFill>
                  <a:latin typeface="Times New Roman" panose="02020603050405020304" pitchFamily="18" charset="0"/>
                </a:rPr>
                <a:t>1</a:t>
              </a:r>
              <a:endParaRPr lang="en-US" altLang="zh-CN" dirty="0">
                <a:solidFill>
                  <a:srgbClr val="CC3300"/>
                </a:solidFill>
                <a:latin typeface="Times New Roman" panose="02020603050405020304" pitchFamily="18" charset="0"/>
              </a:endParaRPr>
            </a:p>
          </p:txBody>
        </p:sp>
        <p:sp>
          <p:nvSpPr>
            <p:cNvPr id="30733" name="Rectangle 35"/>
            <p:cNvSpPr/>
            <p:nvPr/>
          </p:nvSpPr>
          <p:spPr>
            <a:xfrm>
              <a:off x="1450" y="27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34" name="Rectangle 36"/>
            <p:cNvSpPr/>
            <p:nvPr/>
          </p:nvSpPr>
          <p:spPr>
            <a:xfrm>
              <a:off x="1039" y="27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35" name="Rectangle 37"/>
            <p:cNvSpPr/>
            <p:nvPr/>
          </p:nvSpPr>
          <p:spPr>
            <a:xfrm>
              <a:off x="628" y="27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36" name="Rectangle 38"/>
            <p:cNvSpPr/>
            <p:nvPr/>
          </p:nvSpPr>
          <p:spPr>
            <a:xfrm>
              <a:off x="217" y="27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37" name="Rectangle 39"/>
            <p:cNvSpPr/>
            <p:nvPr/>
          </p:nvSpPr>
          <p:spPr>
            <a:xfrm>
              <a:off x="2272" y="25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38" name="Rectangle 40"/>
            <p:cNvSpPr/>
            <p:nvPr/>
          </p:nvSpPr>
          <p:spPr>
            <a:xfrm>
              <a:off x="1861" y="25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39" name="Rectangle 41"/>
            <p:cNvSpPr/>
            <p:nvPr/>
          </p:nvSpPr>
          <p:spPr>
            <a:xfrm>
              <a:off x="1450" y="2566"/>
              <a:ext cx="411" cy="230"/>
            </a:xfrm>
            <a:prstGeom prst="rect">
              <a:avLst/>
            </a:prstGeom>
            <a:noFill/>
            <a:ln w="9525">
              <a:noFill/>
            </a:ln>
          </p:spPr>
          <p:txBody>
            <a:bodyPr lIns="0" tIns="0" rIns="0" bIns="0" anchor="t"/>
            <a:p>
              <a:pPr algn="ctr"/>
              <a:r>
                <a:rPr lang="en-US" altLang="zh-CN" dirty="0">
                  <a:solidFill>
                    <a:srgbClr val="CC3300"/>
                  </a:solidFill>
                  <a:latin typeface="Times New Roman" panose="02020603050405020304" pitchFamily="18" charset="0"/>
                </a:rPr>
                <a:t>1</a:t>
              </a:r>
              <a:endParaRPr lang="en-US" altLang="zh-CN" dirty="0">
                <a:solidFill>
                  <a:srgbClr val="CC3300"/>
                </a:solidFill>
                <a:latin typeface="Times New Roman" panose="02020603050405020304" pitchFamily="18" charset="0"/>
              </a:endParaRPr>
            </a:p>
          </p:txBody>
        </p:sp>
        <p:sp>
          <p:nvSpPr>
            <p:cNvPr id="30740" name="Rectangle 42"/>
            <p:cNvSpPr/>
            <p:nvPr/>
          </p:nvSpPr>
          <p:spPr>
            <a:xfrm>
              <a:off x="1039" y="25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41" name="Rectangle 43"/>
            <p:cNvSpPr/>
            <p:nvPr/>
          </p:nvSpPr>
          <p:spPr>
            <a:xfrm>
              <a:off x="628" y="25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42" name="Rectangle 44"/>
            <p:cNvSpPr/>
            <p:nvPr/>
          </p:nvSpPr>
          <p:spPr>
            <a:xfrm>
              <a:off x="217" y="25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43" name="Rectangle 45"/>
            <p:cNvSpPr/>
            <p:nvPr/>
          </p:nvSpPr>
          <p:spPr>
            <a:xfrm>
              <a:off x="2272" y="233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44" name="Rectangle 46"/>
            <p:cNvSpPr/>
            <p:nvPr/>
          </p:nvSpPr>
          <p:spPr>
            <a:xfrm>
              <a:off x="1861" y="233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45" name="Rectangle 47"/>
            <p:cNvSpPr/>
            <p:nvPr/>
          </p:nvSpPr>
          <p:spPr>
            <a:xfrm>
              <a:off x="1450" y="233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46" name="Rectangle 48"/>
            <p:cNvSpPr/>
            <p:nvPr/>
          </p:nvSpPr>
          <p:spPr>
            <a:xfrm>
              <a:off x="1039" y="2336"/>
              <a:ext cx="411" cy="230"/>
            </a:xfrm>
            <a:prstGeom prst="rect">
              <a:avLst/>
            </a:prstGeom>
            <a:noFill/>
            <a:ln w="9525">
              <a:noFill/>
            </a:ln>
          </p:spPr>
          <p:txBody>
            <a:bodyPr lIns="0" tIns="0" rIns="0" bIns="0" anchor="t"/>
            <a:p>
              <a:pPr algn="ctr"/>
              <a:r>
                <a:rPr lang="en-US" altLang="zh-CN" dirty="0">
                  <a:solidFill>
                    <a:srgbClr val="CC3300"/>
                  </a:solidFill>
                  <a:latin typeface="Times New Roman" panose="02020603050405020304" pitchFamily="18" charset="0"/>
                </a:rPr>
                <a:t>1</a:t>
              </a:r>
              <a:endParaRPr lang="en-US" altLang="zh-CN" dirty="0">
                <a:solidFill>
                  <a:srgbClr val="CC3300"/>
                </a:solidFill>
                <a:latin typeface="Times New Roman" panose="02020603050405020304" pitchFamily="18" charset="0"/>
              </a:endParaRPr>
            </a:p>
          </p:txBody>
        </p:sp>
        <p:sp>
          <p:nvSpPr>
            <p:cNvPr id="30747" name="Rectangle 49"/>
            <p:cNvSpPr/>
            <p:nvPr/>
          </p:nvSpPr>
          <p:spPr>
            <a:xfrm>
              <a:off x="628" y="233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48" name="Rectangle 50"/>
            <p:cNvSpPr/>
            <p:nvPr/>
          </p:nvSpPr>
          <p:spPr>
            <a:xfrm>
              <a:off x="217" y="233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49" name="Rectangle 51"/>
            <p:cNvSpPr/>
            <p:nvPr/>
          </p:nvSpPr>
          <p:spPr>
            <a:xfrm>
              <a:off x="2272" y="210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30750" name="Rectangle 52"/>
            <p:cNvSpPr/>
            <p:nvPr/>
          </p:nvSpPr>
          <p:spPr>
            <a:xfrm>
              <a:off x="1861" y="210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0751" name="Rectangle 53"/>
            <p:cNvSpPr/>
            <p:nvPr/>
          </p:nvSpPr>
          <p:spPr>
            <a:xfrm>
              <a:off x="1450" y="210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0752" name="Rectangle 54"/>
            <p:cNvSpPr/>
            <p:nvPr/>
          </p:nvSpPr>
          <p:spPr>
            <a:xfrm>
              <a:off x="1039" y="210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0753" name="Rectangle 55"/>
            <p:cNvSpPr/>
            <p:nvPr/>
          </p:nvSpPr>
          <p:spPr>
            <a:xfrm>
              <a:off x="628" y="210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0754" name="Rectangle 56"/>
            <p:cNvSpPr/>
            <p:nvPr/>
          </p:nvSpPr>
          <p:spPr>
            <a:xfrm>
              <a:off x="217" y="210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0755" name="Rectangle 57"/>
            <p:cNvSpPr/>
            <p:nvPr/>
          </p:nvSpPr>
          <p:spPr>
            <a:xfrm>
              <a:off x="217" y="1876"/>
              <a:ext cx="822"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译码输入</a:t>
              </a:r>
              <a:endParaRPr lang="zh-CN" altLang="en-US" dirty="0">
                <a:latin typeface="Times New Roman" panose="02020603050405020304" pitchFamily="18" charset="0"/>
                <a:ea typeface="宋体" panose="02010600030101010101" pitchFamily="2" charset="-122"/>
              </a:endParaRPr>
            </a:p>
          </p:txBody>
        </p:sp>
        <p:sp>
          <p:nvSpPr>
            <p:cNvPr id="30756" name="Line 58"/>
            <p:cNvSpPr/>
            <p:nvPr/>
          </p:nvSpPr>
          <p:spPr>
            <a:xfrm>
              <a:off x="249" y="1888"/>
              <a:ext cx="2466"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57" name="Line 59"/>
            <p:cNvSpPr/>
            <p:nvPr/>
          </p:nvSpPr>
          <p:spPr>
            <a:xfrm>
              <a:off x="217" y="2106"/>
              <a:ext cx="2466"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58" name="Line 60"/>
            <p:cNvSpPr/>
            <p:nvPr/>
          </p:nvSpPr>
          <p:spPr>
            <a:xfrm>
              <a:off x="217" y="2336"/>
              <a:ext cx="2466"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59" name="Line 61"/>
            <p:cNvSpPr/>
            <p:nvPr/>
          </p:nvSpPr>
          <p:spPr>
            <a:xfrm>
              <a:off x="217" y="3256"/>
              <a:ext cx="2466"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60" name="Line 62"/>
            <p:cNvSpPr/>
            <p:nvPr/>
          </p:nvSpPr>
          <p:spPr>
            <a:xfrm>
              <a:off x="217" y="1876"/>
              <a:ext cx="0" cy="138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61" name="Line 63"/>
            <p:cNvSpPr/>
            <p:nvPr/>
          </p:nvSpPr>
          <p:spPr>
            <a:xfrm>
              <a:off x="2683" y="1876"/>
              <a:ext cx="0" cy="138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62" name="Line 64"/>
            <p:cNvSpPr/>
            <p:nvPr/>
          </p:nvSpPr>
          <p:spPr>
            <a:xfrm>
              <a:off x="1039" y="1876"/>
              <a:ext cx="0" cy="138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pSp>
        <p:nvGrpSpPr>
          <p:cNvPr id="3" name="Group 66"/>
          <p:cNvGrpSpPr/>
          <p:nvPr/>
        </p:nvGrpSpPr>
        <p:grpSpPr>
          <a:xfrm>
            <a:off x="2916238" y="2059623"/>
            <a:ext cx="3916362" cy="2262188"/>
            <a:chOff x="2770" y="2161"/>
            <a:chExt cx="2466" cy="1425"/>
          </a:xfrm>
        </p:grpSpPr>
        <p:sp>
          <p:nvSpPr>
            <p:cNvPr id="30764" name="Rectangle 67"/>
            <p:cNvSpPr/>
            <p:nvPr/>
          </p:nvSpPr>
          <p:spPr>
            <a:xfrm>
              <a:off x="3592" y="2206"/>
              <a:ext cx="1644"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译　码　输　出</a:t>
              </a:r>
              <a:endParaRPr lang="zh-CN" altLang="en-US" dirty="0">
                <a:latin typeface="Times New Roman" panose="02020603050405020304" pitchFamily="18" charset="0"/>
                <a:ea typeface="宋体" panose="02010600030101010101" pitchFamily="2" charset="-122"/>
              </a:endParaRPr>
            </a:p>
          </p:txBody>
        </p:sp>
        <p:sp>
          <p:nvSpPr>
            <p:cNvPr id="30765" name="Rectangle 68"/>
            <p:cNvSpPr/>
            <p:nvPr/>
          </p:nvSpPr>
          <p:spPr>
            <a:xfrm>
              <a:off x="4825" y="335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66" name="Rectangle 69"/>
            <p:cNvSpPr/>
            <p:nvPr/>
          </p:nvSpPr>
          <p:spPr>
            <a:xfrm>
              <a:off x="4414" y="335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67" name="Rectangle 70"/>
            <p:cNvSpPr/>
            <p:nvPr/>
          </p:nvSpPr>
          <p:spPr>
            <a:xfrm>
              <a:off x="4003" y="335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68" name="Rectangle 71"/>
            <p:cNvSpPr/>
            <p:nvPr/>
          </p:nvSpPr>
          <p:spPr>
            <a:xfrm>
              <a:off x="3592" y="335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69" name="Rectangle 72"/>
            <p:cNvSpPr/>
            <p:nvPr/>
          </p:nvSpPr>
          <p:spPr>
            <a:xfrm>
              <a:off x="3181" y="335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70" name="Rectangle 73"/>
            <p:cNvSpPr/>
            <p:nvPr/>
          </p:nvSpPr>
          <p:spPr>
            <a:xfrm>
              <a:off x="2770" y="335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71" name="Rectangle 74"/>
            <p:cNvSpPr/>
            <p:nvPr/>
          </p:nvSpPr>
          <p:spPr>
            <a:xfrm>
              <a:off x="4825" y="31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72" name="Rectangle 75"/>
            <p:cNvSpPr/>
            <p:nvPr/>
          </p:nvSpPr>
          <p:spPr>
            <a:xfrm>
              <a:off x="4414" y="31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73" name="Rectangle 76"/>
            <p:cNvSpPr/>
            <p:nvPr/>
          </p:nvSpPr>
          <p:spPr>
            <a:xfrm>
              <a:off x="4003" y="31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74" name="Rectangle 77"/>
            <p:cNvSpPr/>
            <p:nvPr/>
          </p:nvSpPr>
          <p:spPr>
            <a:xfrm>
              <a:off x="3592" y="31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75" name="Rectangle 78"/>
            <p:cNvSpPr/>
            <p:nvPr/>
          </p:nvSpPr>
          <p:spPr>
            <a:xfrm>
              <a:off x="3181" y="31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76" name="Rectangle 79"/>
            <p:cNvSpPr/>
            <p:nvPr/>
          </p:nvSpPr>
          <p:spPr>
            <a:xfrm>
              <a:off x="2770" y="312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77" name="Rectangle 80"/>
            <p:cNvSpPr/>
            <p:nvPr/>
          </p:nvSpPr>
          <p:spPr>
            <a:xfrm>
              <a:off x="4825" y="28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78" name="Rectangle 81"/>
            <p:cNvSpPr/>
            <p:nvPr/>
          </p:nvSpPr>
          <p:spPr>
            <a:xfrm>
              <a:off x="4414" y="28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79" name="Rectangle 82"/>
            <p:cNvSpPr/>
            <p:nvPr/>
          </p:nvSpPr>
          <p:spPr>
            <a:xfrm>
              <a:off x="4003" y="28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80" name="Rectangle 83"/>
            <p:cNvSpPr/>
            <p:nvPr/>
          </p:nvSpPr>
          <p:spPr>
            <a:xfrm>
              <a:off x="3592" y="28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81" name="Rectangle 84"/>
            <p:cNvSpPr/>
            <p:nvPr/>
          </p:nvSpPr>
          <p:spPr>
            <a:xfrm>
              <a:off x="3181" y="28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82" name="Rectangle 85"/>
            <p:cNvSpPr/>
            <p:nvPr/>
          </p:nvSpPr>
          <p:spPr>
            <a:xfrm>
              <a:off x="2770" y="289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83" name="Rectangle 86"/>
            <p:cNvSpPr/>
            <p:nvPr/>
          </p:nvSpPr>
          <p:spPr>
            <a:xfrm>
              <a:off x="4825" y="26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84" name="Rectangle 87"/>
            <p:cNvSpPr/>
            <p:nvPr/>
          </p:nvSpPr>
          <p:spPr>
            <a:xfrm>
              <a:off x="4414" y="26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85" name="Rectangle 88"/>
            <p:cNvSpPr/>
            <p:nvPr/>
          </p:nvSpPr>
          <p:spPr>
            <a:xfrm>
              <a:off x="4003" y="26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0786" name="Rectangle 89"/>
            <p:cNvSpPr/>
            <p:nvPr/>
          </p:nvSpPr>
          <p:spPr>
            <a:xfrm>
              <a:off x="3592" y="26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87" name="Rectangle 90"/>
            <p:cNvSpPr/>
            <p:nvPr/>
          </p:nvSpPr>
          <p:spPr>
            <a:xfrm>
              <a:off x="3181" y="26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88" name="Rectangle 91"/>
            <p:cNvSpPr/>
            <p:nvPr/>
          </p:nvSpPr>
          <p:spPr>
            <a:xfrm>
              <a:off x="2770" y="2666"/>
              <a:ext cx="411"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0789" name="Rectangle 92"/>
            <p:cNvSpPr/>
            <p:nvPr/>
          </p:nvSpPr>
          <p:spPr>
            <a:xfrm>
              <a:off x="4825" y="243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30790" name="Rectangle 93"/>
            <p:cNvSpPr/>
            <p:nvPr/>
          </p:nvSpPr>
          <p:spPr>
            <a:xfrm>
              <a:off x="4414" y="243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0791" name="Rectangle 94"/>
            <p:cNvSpPr/>
            <p:nvPr/>
          </p:nvSpPr>
          <p:spPr>
            <a:xfrm>
              <a:off x="4003" y="243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0792" name="Rectangle 95"/>
            <p:cNvSpPr/>
            <p:nvPr/>
          </p:nvSpPr>
          <p:spPr>
            <a:xfrm>
              <a:off x="3592" y="243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0793" name="Rectangle 96"/>
            <p:cNvSpPr/>
            <p:nvPr/>
          </p:nvSpPr>
          <p:spPr>
            <a:xfrm>
              <a:off x="3181" y="243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0794" name="Rectangle 97"/>
            <p:cNvSpPr/>
            <p:nvPr/>
          </p:nvSpPr>
          <p:spPr>
            <a:xfrm>
              <a:off x="2770" y="2436"/>
              <a:ext cx="411"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0795" name="Rectangle 98"/>
            <p:cNvSpPr/>
            <p:nvPr/>
          </p:nvSpPr>
          <p:spPr>
            <a:xfrm>
              <a:off x="2770" y="2206"/>
              <a:ext cx="822"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译码输入</a:t>
              </a:r>
              <a:endParaRPr lang="zh-CN" altLang="en-US" dirty="0">
                <a:latin typeface="Times New Roman" panose="02020603050405020304" pitchFamily="18" charset="0"/>
                <a:ea typeface="宋体" panose="02010600030101010101" pitchFamily="2" charset="-122"/>
              </a:endParaRPr>
            </a:p>
          </p:txBody>
        </p:sp>
        <p:sp>
          <p:nvSpPr>
            <p:cNvPr id="30796" name="Line 99"/>
            <p:cNvSpPr/>
            <p:nvPr/>
          </p:nvSpPr>
          <p:spPr>
            <a:xfrm>
              <a:off x="2770" y="2161"/>
              <a:ext cx="2466"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97" name="Line 100"/>
            <p:cNvSpPr/>
            <p:nvPr/>
          </p:nvSpPr>
          <p:spPr>
            <a:xfrm>
              <a:off x="2770" y="2391"/>
              <a:ext cx="2466"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98" name="Line 101"/>
            <p:cNvSpPr/>
            <p:nvPr/>
          </p:nvSpPr>
          <p:spPr>
            <a:xfrm>
              <a:off x="2770" y="2666"/>
              <a:ext cx="2466"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799" name="Line 102"/>
            <p:cNvSpPr/>
            <p:nvPr/>
          </p:nvSpPr>
          <p:spPr>
            <a:xfrm>
              <a:off x="2770" y="3586"/>
              <a:ext cx="2466"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800" name="Line 103"/>
            <p:cNvSpPr/>
            <p:nvPr/>
          </p:nvSpPr>
          <p:spPr>
            <a:xfrm>
              <a:off x="2770" y="2206"/>
              <a:ext cx="0" cy="138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801" name="Line 104"/>
            <p:cNvSpPr/>
            <p:nvPr/>
          </p:nvSpPr>
          <p:spPr>
            <a:xfrm>
              <a:off x="5236" y="2206"/>
              <a:ext cx="0" cy="138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802" name="Line 105"/>
            <p:cNvSpPr/>
            <p:nvPr/>
          </p:nvSpPr>
          <p:spPr>
            <a:xfrm>
              <a:off x="3592" y="2206"/>
              <a:ext cx="0" cy="138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803" name="Line 106"/>
            <p:cNvSpPr/>
            <p:nvPr/>
          </p:nvSpPr>
          <p:spPr>
            <a:xfrm>
              <a:off x="3713" y="2427"/>
              <a:ext cx="139" cy="0"/>
            </a:xfrm>
            <a:prstGeom prst="line">
              <a:avLst/>
            </a:prstGeom>
            <a:ln w="28575" cap="flat" cmpd="sng">
              <a:solidFill>
                <a:srgbClr val="230B03"/>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804" name="Line 107"/>
            <p:cNvSpPr/>
            <p:nvPr/>
          </p:nvSpPr>
          <p:spPr>
            <a:xfrm>
              <a:off x="4129" y="2427"/>
              <a:ext cx="139" cy="0"/>
            </a:xfrm>
            <a:prstGeom prst="line">
              <a:avLst/>
            </a:prstGeom>
            <a:ln w="28575" cap="flat" cmpd="sng">
              <a:solidFill>
                <a:srgbClr val="230B03"/>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805" name="Line 108"/>
            <p:cNvSpPr/>
            <p:nvPr/>
          </p:nvSpPr>
          <p:spPr>
            <a:xfrm>
              <a:off x="4537" y="2427"/>
              <a:ext cx="139" cy="0"/>
            </a:xfrm>
            <a:prstGeom prst="line">
              <a:avLst/>
            </a:prstGeom>
            <a:ln w="28575" cap="flat" cmpd="sng">
              <a:solidFill>
                <a:srgbClr val="230B03"/>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0806" name="Line 109"/>
            <p:cNvSpPr/>
            <p:nvPr/>
          </p:nvSpPr>
          <p:spPr>
            <a:xfrm>
              <a:off x="4945" y="2427"/>
              <a:ext cx="139" cy="0"/>
            </a:xfrm>
            <a:prstGeom prst="line">
              <a:avLst/>
            </a:prstGeom>
            <a:ln w="28575" cap="flat" cmpd="sng">
              <a:solidFill>
                <a:srgbClr val="230B03"/>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nvGrpSpPr>
            <p:cNvPr id="30807" name="Group 110"/>
            <p:cNvGrpSpPr/>
            <p:nvPr/>
          </p:nvGrpSpPr>
          <p:grpSpPr>
            <a:xfrm>
              <a:off x="3589" y="2665"/>
              <a:ext cx="1645" cy="921"/>
              <a:chOff x="3899" y="2023"/>
              <a:chExt cx="1645" cy="921"/>
            </a:xfrm>
          </p:grpSpPr>
          <p:sp>
            <p:nvSpPr>
              <p:cNvPr id="30808" name="Rectangle 111"/>
              <p:cNvSpPr/>
              <p:nvPr/>
            </p:nvSpPr>
            <p:spPr>
              <a:xfrm>
                <a:off x="3899" y="2023"/>
                <a:ext cx="411" cy="230"/>
              </a:xfrm>
              <a:prstGeom prst="rect">
                <a:avLst/>
              </a:prstGeom>
              <a:noFill/>
              <a:ln w="9525">
                <a:noFill/>
              </a:ln>
            </p:spPr>
            <p:txBody>
              <a:bodyPr lIns="0" tIns="0" rIns="0" bIns="0" anchor="t"/>
              <a:p>
                <a:pPr algn="ctr"/>
                <a:r>
                  <a:rPr lang="en-US" altLang="zh-CN" dirty="0">
                    <a:solidFill>
                      <a:srgbClr val="230B03"/>
                    </a:solidFill>
                    <a:latin typeface="Times New Roman" panose="02020603050405020304" pitchFamily="18" charset="0"/>
                  </a:rPr>
                  <a:t>0</a:t>
                </a:r>
                <a:endParaRPr lang="en-US" altLang="zh-CN" dirty="0">
                  <a:solidFill>
                    <a:srgbClr val="230B03"/>
                  </a:solidFill>
                  <a:latin typeface="Times New Roman" panose="02020603050405020304" pitchFamily="18" charset="0"/>
                </a:endParaRPr>
              </a:p>
            </p:txBody>
          </p:sp>
          <p:sp>
            <p:nvSpPr>
              <p:cNvPr id="30809" name="Rectangle 112"/>
              <p:cNvSpPr/>
              <p:nvPr/>
            </p:nvSpPr>
            <p:spPr>
              <a:xfrm>
                <a:off x="4310" y="2252"/>
                <a:ext cx="411" cy="230"/>
              </a:xfrm>
              <a:prstGeom prst="rect">
                <a:avLst/>
              </a:prstGeom>
              <a:noFill/>
              <a:ln w="9525">
                <a:noFill/>
              </a:ln>
            </p:spPr>
            <p:txBody>
              <a:bodyPr lIns="0" tIns="0" rIns="0" bIns="0" anchor="t"/>
              <a:p>
                <a:pPr algn="ctr"/>
                <a:r>
                  <a:rPr lang="en-US" altLang="zh-CN" dirty="0">
                    <a:solidFill>
                      <a:srgbClr val="230B03"/>
                    </a:solidFill>
                    <a:latin typeface="Times New Roman" panose="02020603050405020304" pitchFamily="18" charset="0"/>
                  </a:rPr>
                  <a:t>0</a:t>
                </a:r>
                <a:endParaRPr lang="en-US" altLang="zh-CN" dirty="0">
                  <a:solidFill>
                    <a:srgbClr val="230B03"/>
                  </a:solidFill>
                  <a:latin typeface="Times New Roman" panose="02020603050405020304" pitchFamily="18" charset="0"/>
                </a:endParaRPr>
              </a:p>
            </p:txBody>
          </p:sp>
          <p:sp>
            <p:nvSpPr>
              <p:cNvPr id="30810" name="Rectangle 113"/>
              <p:cNvSpPr/>
              <p:nvPr/>
            </p:nvSpPr>
            <p:spPr>
              <a:xfrm>
                <a:off x="4722" y="2483"/>
                <a:ext cx="411" cy="230"/>
              </a:xfrm>
              <a:prstGeom prst="rect">
                <a:avLst/>
              </a:prstGeom>
              <a:noFill/>
              <a:ln w="9525">
                <a:noFill/>
              </a:ln>
            </p:spPr>
            <p:txBody>
              <a:bodyPr lIns="0" tIns="0" rIns="0" bIns="0" anchor="t"/>
              <a:p>
                <a:pPr algn="ctr"/>
                <a:r>
                  <a:rPr lang="en-US" altLang="zh-CN" dirty="0">
                    <a:solidFill>
                      <a:srgbClr val="230B03"/>
                    </a:solidFill>
                    <a:latin typeface="Times New Roman" panose="02020603050405020304" pitchFamily="18" charset="0"/>
                  </a:rPr>
                  <a:t>0</a:t>
                </a:r>
                <a:endParaRPr lang="en-US" altLang="zh-CN" dirty="0">
                  <a:solidFill>
                    <a:srgbClr val="230B03"/>
                  </a:solidFill>
                  <a:latin typeface="Times New Roman" panose="02020603050405020304" pitchFamily="18" charset="0"/>
                </a:endParaRPr>
              </a:p>
            </p:txBody>
          </p:sp>
          <p:sp>
            <p:nvSpPr>
              <p:cNvPr id="30811" name="Rectangle 114"/>
              <p:cNvSpPr/>
              <p:nvPr/>
            </p:nvSpPr>
            <p:spPr>
              <a:xfrm>
                <a:off x="5133" y="2714"/>
                <a:ext cx="411" cy="230"/>
              </a:xfrm>
              <a:prstGeom prst="rect">
                <a:avLst/>
              </a:prstGeom>
              <a:noFill/>
              <a:ln w="9525">
                <a:noFill/>
              </a:ln>
            </p:spPr>
            <p:txBody>
              <a:bodyPr lIns="0" tIns="0" rIns="0" bIns="0" anchor="t"/>
              <a:p>
                <a:pPr algn="ctr"/>
                <a:r>
                  <a:rPr lang="en-US" altLang="zh-CN" dirty="0">
                    <a:solidFill>
                      <a:srgbClr val="230B03"/>
                    </a:solidFill>
                    <a:latin typeface="Times New Roman" panose="02020603050405020304" pitchFamily="18" charset="0"/>
                  </a:rPr>
                  <a:t>0</a:t>
                </a:r>
                <a:endParaRPr lang="en-US" altLang="zh-CN" dirty="0">
                  <a:solidFill>
                    <a:srgbClr val="230B03"/>
                  </a:solidFill>
                  <a:latin typeface="Times New Roman" panose="02020603050405020304" pitchFamily="18" charset="0"/>
                </a:endParaRPr>
              </a:p>
            </p:txBody>
          </p:sp>
        </p:grpSp>
      </p:grpSp>
      <p:sp>
        <p:nvSpPr>
          <p:cNvPr id="30812" name="Rectangle 117"/>
          <p:cNvSpPr/>
          <p:nvPr/>
        </p:nvSpPr>
        <p:spPr>
          <a:xfrm>
            <a:off x="323850" y="978535"/>
            <a:ext cx="4176713" cy="666750"/>
          </a:xfrm>
          <a:prstGeom prst="rect">
            <a:avLst/>
          </a:prstGeom>
          <a:noFill/>
          <a:ln w="9525">
            <a:noFill/>
          </a:ln>
        </p:spPr>
        <p:txBody>
          <a:bodyPr anchor="b"/>
          <a:p>
            <a:r>
              <a:rPr lang="zh-CN" altLang="en-US" sz="3200" dirty="0">
                <a:solidFill>
                  <a:srgbClr val="3333CC"/>
                </a:solidFill>
                <a:latin typeface="黑体" panose="02010609060101010101" pitchFamily="2" charset="-122"/>
                <a:ea typeface="黑体" panose="02010609060101010101" pitchFamily="2" charset="-122"/>
              </a:rPr>
              <a:t>二进制译码器真值表</a:t>
            </a:r>
            <a:endParaRPr lang="zh-CN" altLang="en-US" sz="3200" dirty="0">
              <a:solidFill>
                <a:srgbClr val="3333CC"/>
              </a:solidFill>
              <a:latin typeface="黑体" panose="02010609060101010101" pitchFamily="2" charset="-122"/>
              <a:ea typeface="黑体" panose="02010609060101010101" pitchFamily="2" charset="-122"/>
            </a:endParaRPr>
          </a:p>
        </p:txBody>
      </p:sp>
      <p:sp>
        <p:nvSpPr>
          <p:cNvPr id="297079" name="Rectangle 119"/>
          <p:cNvSpPr>
            <a:spLocks noChangeArrowheads="1"/>
          </p:cNvSpPr>
          <p:nvPr/>
        </p:nvSpPr>
        <p:spPr bwMode="auto">
          <a:xfrm>
            <a:off x="395288" y="2202498"/>
            <a:ext cx="2268538" cy="52197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None/>
              <a:defRPr/>
            </a:pPr>
            <a:r>
              <a:rPr kumimoji="0" lang="zh-CN" altLang="en-US"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低</a:t>
            </a:r>
            <a:r>
              <a:rPr kumimoji="0" lang="zh-CN" altLang="en-US"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电平有效：</a:t>
            </a:r>
            <a:endParaRPr kumimoji="0" lang="zh-CN" altLang="en-US"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297080" name="Rectangle 120"/>
          <p:cNvSpPr>
            <a:spLocks noChangeArrowheads="1"/>
          </p:cNvSpPr>
          <p:nvPr/>
        </p:nvSpPr>
        <p:spPr bwMode="auto">
          <a:xfrm>
            <a:off x="323850" y="4436110"/>
            <a:ext cx="2268538" cy="52197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None/>
              <a:defRPr/>
            </a:pPr>
            <a:r>
              <a:rPr kumimoji="0" lang="zh-CN" altLang="en-US" sz="2800" b="1" i="0" u="none" strike="noStrike" kern="1200" cap="none" spc="0" normalizeH="0" baseline="0" noProof="0">
                <a:ln>
                  <a:noFill/>
                </a:ln>
                <a:solidFill>
                  <a:srgbClr val="FF3300"/>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高</a:t>
            </a:r>
            <a:r>
              <a:rPr kumimoji="0" lang="zh-CN" altLang="en-US"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电平有效：</a:t>
            </a:r>
            <a:endParaRPr kumimoji="0" lang="zh-CN" altLang="en-US" sz="28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297081" name="Rectangle 121"/>
          <p:cNvSpPr/>
          <p:nvPr/>
        </p:nvSpPr>
        <p:spPr>
          <a:xfrm>
            <a:off x="2484438" y="2851785"/>
            <a:ext cx="4751387" cy="1584325"/>
          </a:xfrm>
          <a:prstGeom prst="rect">
            <a:avLst/>
          </a:prstGeom>
          <a:solidFill>
            <a:schemeClr val="bg1"/>
          </a:solidFill>
          <a:ln w="9525">
            <a:noFill/>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297082" name="Rectangle 122"/>
          <p:cNvSpPr/>
          <p:nvPr/>
        </p:nvSpPr>
        <p:spPr>
          <a:xfrm>
            <a:off x="2411413" y="5299710"/>
            <a:ext cx="4751387" cy="1584325"/>
          </a:xfrm>
          <a:prstGeom prst="rect">
            <a:avLst/>
          </a:prstGeom>
          <a:solidFill>
            <a:schemeClr val="bg1"/>
          </a:solidFill>
          <a:ln w="9525">
            <a:noFill/>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7079">
                                            <p:txEl>
                                              <p:charRg st="0" end="7"/>
                                            </p:txEl>
                                          </p:spTgt>
                                        </p:tgtEl>
                                        <p:attrNameLst>
                                          <p:attrName>style.visibility</p:attrName>
                                        </p:attrNameLst>
                                      </p:cBhvr>
                                      <p:to>
                                        <p:strVal val="visible"/>
                                      </p:to>
                                    </p:set>
                                    <p:animEffect transition="in" filter="box(in)">
                                      <p:cBhvr>
                                        <p:cTn id="12" dur="500"/>
                                        <p:tgtEl>
                                          <p:spTgt spid="297079">
                                            <p:txEl>
                                              <p:charRg st="0"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297081"/>
                                        </p:tgtEl>
                                      </p:cBhvr>
                                    </p:animEffect>
                                    <p:set>
                                      <p:cBhvr>
                                        <p:cTn id="17" dur="1" fill="hold">
                                          <p:stCondLst>
                                            <p:cond delay="499"/>
                                          </p:stCondLst>
                                        </p:cTn>
                                        <p:tgtEl>
                                          <p:spTgt spid="29708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97080">
                                            <p:txEl>
                                              <p:charRg st="0" end="7"/>
                                            </p:txEl>
                                          </p:spTgt>
                                        </p:tgtEl>
                                        <p:attrNameLst>
                                          <p:attrName>style.visibility</p:attrName>
                                        </p:attrNameLst>
                                      </p:cBhvr>
                                      <p:to>
                                        <p:strVal val="visible"/>
                                      </p:to>
                                    </p:set>
                                    <p:animEffect transition="in" filter="box(in)">
                                      <p:cBhvr>
                                        <p:cTn id="27" dur="500"/>
                                        <p:tgtEl>
                                          <p:spTgt spid="297080">
                                            <p:txEl>
                                              <p:charRg st="0"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297082"/>
                                        </p:tgtEl>
                                      </p:cBhvr>
                                    </p:animEffect>
                                    <p:set>
                                      <p:cBhvr>
                                        <p:cTn id="32" dur="1" fill="hold">
                                          <p:stCondLst>
                                            <p:cond delay="499"/>
                                          </p:stCondLst>
                                        </p:cTn>
                                        <p:tgtEl>
                                          <p:spTgt spid="2970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1" grpId="0" bldLvl="0" animBg="1"/>
      <p:bldP spid="297082"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5"/>
          <p:cNvSpPr/>
          <p:nvPr/>
        </p:nvSpPr>
        <p:spPr>
          <a:xfrm>
            <a:off x="4508500" y="299751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299012" name="Object 4"/>
          <p:cNvGraphicFramePr/>
          <p:nvPr/>
        </p:nvGraphicFramePr>
        <p:xfrm>
          <a:off x="144463" y="2059623"/>
          <a:ext cx="3995737" cy="4032250"/>
        </p:xfrm>
        <a:graphic>
          <a:graphicData uri="http://schemas.openxmlformats.org/presentationml/2006/ole">
            <mc:AlternateContent xmlns:mc="http://schemas.openxmlformats.org/markup-compatibility/2006">
              <mc:Choice xmlns:v="urn:schemas-microsoft-com:vml" Requires="v">
                <p:oleObj spid="_x0000_s3099" name="" r:id="rId1" imgW="3359785" imgH="2531745" progId="Visio.Drawing.6">
                  <p:embed/>
                </p:oleObj>
              </mc:Choice>
              <mc:Fallback>
                <p:oleObj name="" r:id="rId1" imgW="3359785" imgH="2531745" progId="Visio.Drawing.6">
                  <p:embed/>
                  <p:pic>
                    <p:nvPicPr>
                      <p:cNvPr id="0" name="图片 3098"/>
                      <p:cNvPicPr/>
                      <p:nvPr/>
                    </p:nvPicPr>
                    <p:blipFill>
                      <a:blip r:embed="rId2"/>
                      <a:stretch>
                        <a:fillRect/>
                      </a:stretch>
                    </p:blipFill>
                    <p:spPr>
                      <a:xfrm>
                        <a:off x="144463" y="2059623"/>
                        <a:ext cx="3995737" cy="4032250"/>
                      </a:xfrm>
                      <a:prstGeom prst="rect">
                        <a:avLst/>
                      </a:prstGeom>
                      <a:noFill/>
                      <a:ln w="38100">
                        <a:noFill/>
                        <a:miter/>
                      </a:ln>
                    </p:spPr>
                  </p:pic>
                </p:oleObj>
              </mc:Fallback>
            </mc:AlternateContent>
          </a:graphicData>
        </a:graphic>
      </p:graphicFrame>
      <p:sp>
        <p:nvSpPr>
          <p:cNvPr id="31747" name="Rectangle 6"/>
          <p:cNvSpPr/>
          <p:nvPr/>
        </p:nvSpPr>
        <p:spPr>
          <a:xfrm>
            <a:off x="468313" y="1122045"/>
            <a:ext cx="8174037" cy="660400"/>
          </a:xfrm>
          <a:prstGeom prst="rect">
            <a:avLst/>
          </a:prstGeom>
          <a:noFill/>
          <a:ln w="9525">
            <a:noFill/>
          </a:ln>
        </p:spPr>
        <p:txBody>
          <a:bodyPr anchor="ctr"/>
          <a:p>
            <a:r>
              <a:rPr lang="en-US" altLang="zh-CN" sz="3200" dirty="0">
                <a:solidFill>
                  <a:srgbClr val="FF3300"/>
                </a:solidFill>
                <a:latin typeface="黑体" panose="02010609060101010101" pitchFamily="2" charset="-122"/>
                <a:ea typeface="黑体" panose="02010609060101010101" pitchFamily="2" charset="-122"/>
              </a:rPr>
              <a:t>3 /8 </a:t>
            </a:r>
            <a:r>
              <a:rPr lang="zh-CN" altLang="en-US" sz="3200" dirty="0">
                <a:solidFill>
                  <a:srgbClr val="FF3300"/>
                </a:solidFill>
                <a:latin typeface="黑体" panose="02010609060101010101" pitchFamily="2" charset="-122"/>
                <a:ea typeface="黑体" panose="02010609060101010101" pitchFamily="2" charset="-122"/>
              </a:rPr>
              <a:t>线</a:t>
            </a:r>
            <a:r>
              <a:rPr lang="zh-CN" altLang="en-US" sz="3200" dirty="0">
                <a:solidFill>
                  <a:srgbClr val="0033CC"/>
                </a:solidFill>
                <a:latin typeface="黑体" panose="02010609060101010101" pitchFamily="2" charset="-122"/>
                <a:ea typeface="黑体" panose="02010609060101010101" pitchFamily="2" charset="-122"/>
              </a:rPr>
              <a:t>译码器 </a:t>
            </a:r>
            <a:r>
              <a:rPr lang="en-US" altLang="zh-CN" sz="3200" dirty="0">
                <a:solidFill>
                  <a:srgbClr val="0033CC"/>
                </a:solidFill>
                <a:latin typeface="黑体" panose="02010609060101010101" pitchFamily="2" charset="-122"/>
                <a:ea typeface="黑体" panose="02010609060101010101" pitchFamily="2" charset="-122"/>
              </a:rPr>
              <a:t>T4138(74LS138 )</a:t>
            </a:r>
            <a:endParaRPr lang="zh-CN" altLang="en-US" sz="3200" dirty="0">
              <a:solidFill>
                <a:srgbClr val="0033CC"/>
              </a:solidFill>
              <a:latin typeface="黑体" panose="02010609060101010101" pitchFamily="2" charset="-122"/>
              <a:ea typeface="黑体" panose="02010609060101010101" pitchFamily="2" charset="-122"/>
            </a:endParaRPr>
          </a:p>
        </p:txBody>
      </p:sp>
      <p:grpSp>
        <p:nvGrpSpPr>
          <p:cNvPr id="2" name="Group 9"/>
          <p:cNvGrpSpPr/>
          <p:nvPr/>
        </p:nvGrpSpPr>
        <p:grpSpPr>
          <a:xfrm>
            <a:off x="4608513" y="2275523"/>
            <a:ext cx="3635375" cy="3530600"/>
            <a:chOff x="1487" y="1048"/>
            <a:chExt cx="2288" cy="2224"/>
          </a:xfrm>
        </p:grpSpPr>
        <p:graphicFrame>
          <p:nvGraphicFramePr>
            <p:cNvPr id="31749" name="Object 10"/>
            <p:cNvGraphicFramePr/>
            <p:nvPr/>
          </p:nvGraphicFramePr>
          <p:xfrm>
            <a:off x="1856" y="1372"/>
            <a:ext cx="1662" cy="1848"/>
          </p:xfrm>
          <a:graphic>
            <a:graphicData uri="http://schemas.openxmlformats.org/presentationml/2006/ole">
              <mc:AlternateContent xmlns:mc="http://schemas.openxmlformats.org/markup-compatibility/2006">
                <mc:Choice xmlns:v="urn:schemas-microsoft-com:vml" Requires="v">
                  <p:oleObj spid="_x0000_s3100" name="" r:id="rId3" imgW="2638425" imgH="2933700" progId="Paint.Picture">
                    <p:embed/>
                  </p:oleObj>
                </mc:Choice>
                <mc:Fallback>
                  <p:oleObj name="" r:id="rId3" imgW="2638425" imgH="2933700" progId="Paint.Picture">
                    <p:embed/>
                    <p:pic>
                      <p:nvPicPr>
                        <p:cNvPr id="0" name="图片 3099"/>
                        <p:cNvPicPr/>
                        <p:nvPr/>
                      </p:nvPicPr>
                      <p:blipFill>
                        <a:blip r:embed="rId4"/>
                        <a:stretch>
                          <a:fillRect/>
                        </a:stretch>
                      </p:blipFill>
                      <p:spPr>
                        <a:xfrm>
                          <a:off x="1856" y="1372"/>
                          <a:ext cx="1662" cy="1848"/>
                        </a:xfrm>
                        <a:prstGeom prst="rect">
                          <a:avLst/>
                        </a:prstGeom>
                        <a:noFill/>
                        <a:ln w="38100">
                          <a:noFill/>
                          <a:miter/>
                        </a:ln>
                      </p:spPr>
                    </p:pic>
                  </p:oleObj>
                </mc:Fallback>
              </mc:AlternateContent>
            </a:graphicData>
          </a:graphic>
        </p:graphicFrame>
        <p:sp>
          <p:nvSpPr>
            <p:cNvPr id="31750" name="Rectangle 11"/>
            <p:cNvSpPr/>
            <p:nvPr/>
          </p:nvSpPr>
          <p:spPr>
            <a:xfrm>
              <a:off x="2020" y="2181"/>
              <a:ext cx="1118" cy="230"/>
            </a:xfrm>
            <a:prstGeom prst="rect">
              <a:avLst/>
            </a:prstGeom>
            <a:noFill/>
            <a:ln w="9525">
              <a:noFill/>
            </a:ln>
          </p:spPr>
          <p:txBody>
            <a:bodyPr lIns="0" tIns="0" rIns="0" bIns="0" anchor="t">
              <a:spAutoFit/>
            </a:bodyPr>
            <a:p>
              <a:pPr algn="ctr"/>
              <a:r>
                <a:rPr lang="en-US" altLang="zh-CN" dirty="0">
                  <a:latin typeface="Times New Roman" panose="02020603050405020304" pitchFamily="18" charset="0"/>
                </a:rPr>
                <a:t>T4138</a:t>
              </a:r>
              <a:endParaRPr lang="en-US" altLang="zh-CN" dirty="0">
                <a:latin typeface="Times New Roman" panose="02020603050405020304" pitchFamily="18" charset="0"/>
              </a:endParaRPr>
            </a:p>
          </p:txBody>
        </p:sp>
        <p:sp>
          <p:nvSpPr>
            <p:cNvPr id="31751" name="Rectangle 12"/>
            <p:cNvSpPr/>
            <p:nvPr/>
          </p:nvSpPr>
          <p:spPr>
            <a:xfrm>
              <a:off x="2127" y="183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A</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1752" name="Rectangle 13"/>
            <p:cNvSpPr/>
            <p:nvPr/>
          </p:nvSpPr>
          <p:spPr>
            <a:xfrm>
              <a:off x="2127" y="1623"/>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1753" name="Rectangle 14"/>
            <p:cNvSpPr/>
            <p:nvPr/>
          </p:nvSpPr>
          <p:spPr>
            <a:xfrm>
              <a:off x="2127" y="1391"/>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1754" name="Rectangle 15"/>
            <p:cNvSpPr/>
            <p:nvPr/>
          </p:nvSpPr>
          <p:spPr>
            <a:xfrm>
              <a:off x="3039" y="1431"/>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Y</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1755" name="Rectangle 16"/>
            <p:cNvSpPr/>
            <p:nvPr/>
          </p:nvSpPr>
          <p:spPr>
            <a:xfrm>
              <a:off x="3039" y="1631"/>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Y</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1756" name="Rectangle 17"/>
            <p:cNvSpPr/>
            <p:nvPr/>
          </p:nvSpPr>
          <p:spPr>
            <a:xfrm>
              <a:off x="3039" y="1855"/>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Y</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1757" name="Rectangle 18"/>
            <p:cNvSpPr/>
            <p:nvPr/>
          </p:nvSpPr>
          <p:spPr>
            <a:xfrm>
              <a:off x="3039" y="2071"/>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Y</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31758" name="Rectangle 19"/>
            <p:cNvSpPr/>
            <p:nvPr/>
          </p:nvSpPr>
          <p:spPr>
            <a:xfrm>
              <a:off x="3047" y="2295"/>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Y</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31759" name="Rectangle 20"/>
            <p:cNvSpPr/>
            <p:nvPr/>
          </p:nvSpPr>
          <p:spPr>
            <a:xfrm>
              <a:off x="3039" y="2495"/>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Y</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31760" name="Rectangle 21"/>
            <p:cNvSpPr/>
            <p:nvPr/>
          </p:nvSpPr>
          <p:spPr>
            <a:xfrm>
              <a:off x="3039" y="2703"/>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Y</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31761" name="Rectangle 22"/>
            <p:cNvSpPr/>
            <p:nvPr/>
          </p:nvSpPr>
          <p:spPr>
            <a:xfrm>
              <a:off x="3039" y="2903"/>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Y</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31762" name="Rectangle 23"/>
            <p:cNvSpPr/>
            <p:nvPr/>
          </p:nvSpPr>
          <p:spPr>
            <a:xfrm>
              <a:off x="1535" y="2903"/>
              <a:ext cx="372" cy="230"/>
            </a:xfrm>
            <a:prstGeom prst="rect">
              <a:avLst/>
            </a:prstGeom>
            <a:noFill/>
            <a:ln w="9525">
              <a:noFill/>
            </a:ln>
          </p:spPr>
          <p:txBody>
            <a:bodyPr lIns="0" tIns="0" rIns="0" bIns="0" anchor="t"/>
            <a:p>
              <a:r>
                <a:rPr lang="en-US" altLang="zh-CN" i="1" dirty="0">
                  <a:latin typeface="Times New Roman" panose="02020603050405020304" pitchFamily="18" charset="0"/>
                </a:rPr>
                <a:t>S</a:t>
              </a:r>
              <a:r>
                <a:rPr lang="en-US" altLang="zh-CN" baseline="-25000" dirty="0">
                  <a:latin typeface="Times New Roman" panose="02020603050405020304" pitchFamily="18" charset="0"/>
                </a:rPr>
                <a:t>C</a:t>
              </a:r>
              <a:r>
                <a:rPr lang="en-US" altLang="zh-CN" dirty="0">
                  <a:solidFill>
                    <a:srgbClr val="0000FF"/>
                  </a:solidFill>
                  <a:uFillTx/>
                  <a:latin typeface="Times New Roman" panose="02020603050405020304" pitchFamily="18" charset="0"/>
                </a:rPr>
                <a:t>=0</a:t>
              </a:r>
              <a:endParaRPr lang="en-US" altLang="zh-CN" baseline="-25000" dirty="0">
                <a:solidFill>
                  <a:srgbClr val="0000FF"/>
                </a:solidFill>
                <a:uFillTx/>
                <a:latin typeface="Times New Roman" panose="02020603050405020304" pitchFamily="18" charset="0"/>
              </a:endParaRPr>
            </a:p>
          </p:txBody>
        </p:sp>
        <p:sp>
          <p:nvSpPr>
            <p:cNvPr id="31763" name="Rectangle 24"/>
            <p:cNvSpPr/>
            <p:nvPr/>
          </p:nvSpPr>
          <p:spPr>
            <a:xfrm>
              <a:off x="1527" y="2679"/>
              <a:ext cx="332" cy="230"/>
            </a:xfrm>
            <a:prstGeom prst="rect">
              <a:avLst/>
            </a:prstGeom>
            <a:noFill/>
            <a:ln w="9525">
              <a:noFill/>
            </a:ln>
          </p:spPr>
          <p:txBody>
            <a:bodyPr lIns="0" tIns="0" rIns="0" bIns="0" anchor="t"/>
            <a:p>
              <a:r>
                <a:rPr lang="en-US" altLang="zh-CN" i="1" dirty="0">
                  <a:latin typeface="Times New Roman" panose="02020603050405020304" pitchFamily="18" charset="0"/>
                </a:rPr>
                <a:t>S</a:t>
              </a:r>
              <a:r>
                <a:rPr lang="en-US" altLang="zh-CN" baseline="-25000" dirty="0">
                  <a:latin typeface="Times New Roman" panose="02020603050405020304" pitchFamily="18" charset="0"/>
                </a:rPr>
                <a:t>B</a:t>
              </a:r>
              <a:r>
                <a:rPr lang="en-US" altLang="zh-CN" dirty="0">
                  <a:solidFill>
                    <a:srgbClr val="0000FF"/>
                  </a:solidFill>
                  <a:uFillTx/>
                  <a:latin typeface="Times New Roman" panose="02020603050405020304" pitchFamily="18" charset="0"/>
                </a:rPr>
                <a:t>=0</a:t>
              </a:r>
              <a:endParaRPr lang="en-US" altLang="zh-CN" dirty="0">
                <a:solidFill>
                  <a:srgbClr val="0000FF"/>
                </a:solidFill>
                <a:uFillTx/>
                <a:latin typeface="Times New Roman" panose="02020603050405020304" pitchFamily="18" charset="0"/>
              </a:endParaRPr>
            </a:p>
          </p:txBody>
        </p:sp>
        <p:sp>
          <p:nvSpPr>
            <p:cNvPr id="31764" name="Rectangle 25"/>
            <p:cNvSpPr/>
            <p:nvPr/>
          </p:nvSpPr>
          <p:spPr>
            <a:xfrm>
              <a:off x="1535" y="2455"/>
              <a:ext cx="364" cy="230"/>
            </a:xfrm>
            <a:prstGeom prst="rect">
              <a:avLst/>
            </a:prstGeom>
            <a:noFill/>
            <a:ln w="9525">
              <a:noFill/>
            </a:ln>
          </p:spPr>
          <p:txBody>
            <a:bodyPr lIns="0" tIns="0" rIns="0" bIns="0" anchor="t"/>
            <a:p>
              <a:r>
                <a:rPr lang="en-US" altLang="zh-CN" i="1" dirty="0">
                  <a:latin typeface="Times New Roman" panose="02020603050405020304" pitchFamily="18" charset="0"/>
                </a:rPr>
                <a:t>S</a:t>
              </a:r>
              <a:r>
                <a:rPr lang="en-US" altLang="zh-CN" baseline="-25000" dirty="0">
                  <a:latin typeface="Times New Roman" panose="02020603050405020304" pitchFamily="18" charset="0"/>
                </a:rPr>
                <a:t>A</a:t>
              </a:r>
              <a:r>
                <a:rPr lang="en-US" altLang="zh-CN" dirty="0">
                  <a:solidFill>
                    <a:srgbClr val="0000FF"/>
                  </a:solidFill>
                  <a:uFillTx/>
                  <a:latin typeface="Times New Roman" panose="02020603050405020304" pitchFamily="18" charset="0"/>
                </a:rPr>
                <a:t>=1</a:t>
              </a:r>
              <a:endParaRPr lang="en-US" altLang="zh-CN" dirty="0">
                <a:solidFill>
                  <a:srgbClr val="0000FF"/>
                </a:solidFill>
                <a:uFillTx/>
                <a:latin typeface="Times New Roman" panose="02020603050405020304" pitchFamily="18" charset="0"/>
              </a:endParaRPr>
            </a:p>
          </p:txBody>
        </p:sp>
        <p:sp>
          <p:nvSpPr>
            <p:cNvPr id="31765" name="AutoShape 26"/>
            <p:cNvSpPr/>
            <p:nvPr/>
          </p:nvSpPr>
          <p:spPr>
            <a:xfrm>
              <a:off x="1487" y="1048"/>
              <a:ext cx="2288" cy="2224"/>
            </a:xfrm>
            <a:prstGeom prst="flowChartProcess">
              <a:avLst/>
            </a:prstGeom>
            <a:noFill/>
            <a:ln w="57150" cap="flat" cmpd="sng">
              <a:pattFill prst="sphere">
                <a:fgClr>
                  <a:srgbClr val="CC99FF"/>
                </a:fgClr>
                <a:bgClr>
                  <a:srgbClr val="FFFFFF"/>
                </a:bgClr>
              </a:patt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1766" name="Rectangle 27"/>
            <p:cNvSpPr/>
            <p:nvPr/>
          </p:nvSpPr>
          <p:spPr>
            <a:xfrm>
              <a:off x="3511" y="1407"/>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1767" name="Rectangle 28"/>
            <p:cNvSpPr/>
            <p:nvPr/>
          </p:nvSpPr>
          <p:spPr>
            <a:xfrm>
              <a:off x="3511" y="1623"/>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1768" name="Rectangle 29"/>
            <p:cNvSpPr/>
            <p:nvPr/>
          </p:nvSpPr>
          <p:spPr>
            <a:xfrm>
              <a:off x="3511" y="1855"/>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1769" name="Rectangle 30"/>
            <p:cNvSpPr/>
            <p:nvPr/>
          </p:nvSpPr>
          <p:spPr>
            <a:xfrm>
              <a:off x="3511" y="2079"/>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31770" name="Rectangle 31"/>
            <p:cNvSpPr/>
            <p:nvPr/>
          </p:nvSpPr>
          <p:spPr>
            <a:xfrm>
              <a:off x="3519" y="2311"/>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31771" name="Rectangle 32"/>
            <p:cNvSpPr/>
            <p:nvPr/>
          </p:nvSpPr>
          <p:spPr>
            <a:xfrm>
              <a:off x="3511" y="2519"/>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31772" name="Rectangle 33"/>
            <p:cNvSpPr/>
            <p:nvPr/>
          </p:nvSpPr>
          <p:spPr>
            <a:xfrm>
              <a:off x="3511" y="2743"/>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31773" name="Rectangle 34"/>
            <p:cNvSpPr/>
            <p:nvPr/>
          </p:nvSpPr>
          <p:spPr>
            <a:xfrm>
              <a:off x="3511" y="2959"/>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31774" name="Line 35"/>
            <p:cNvSpPr/>
            <p:nvPr/>
          </p:nvSpPr>
          <p:spPr>
            <a:xfrm flipV="1">
              <a:off x="1535" y="2703"/>
              <a:ext cx="131"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75" name="Line 36"/>
            <p:cNvSpPr/>
            <p:nvPr/>
          </p:nvSpPr>
          <p:spPr>
            <a:xfrm>
              <a:off x="3534" y="1437"/>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76" name="Line 37"/>
            <p:cNvSpPr/>
            <p:nvPr/>
          </p:nvSpPr>
          <p:spPr>
            <a:xfrm>
              <a:off x="3534" y="1661"/>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77" name="Line 38"/>
            <p:cNvSpPr/>
            <p:nvPr/>
          </p:nvSpPr>
          <p:spPr>
            <a:xfrm>
              <a:off x="3518" y="1877"/>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78" name="Line 39"/>
            <p:cNvSpPr/>
            <p:nvPr/>
          </p:nvSpPr>
          <p:spPr>
            <a:xfrm>
              <a:off x="3534" y="2109"/>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79" name="Line 40"/>
            <p:cNvSpPr/>
            <p:nvPr/>
          </p:nvSpPr>
          <p:spPr>
            <a:xfrm>
              <a:off x="3534" y="2333"/>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0" name="Line 41"/>
            <p:cNvSpPr/>
            <p:nvPr/>
          </p:nvSpPr>
          <p:spPr>
            <a:xfrm>
              <a:off x="3526" y="2557"/>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1" name="Line 42"/>
            <p:cNvSpPr/>
            <p:nvPr/>
          </p:nvSpPr>
          <p:spPr>
            <a:xfrm>
              <a:off x="3534" y="2773"/>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2" name="Line 43"/>
            <p:cNvSpPr/>
            <p:nvPr/>
          </p:nvSpPr>
          <p:spPr>
            <a:xfrm>
              <a:off x="3534" y="2997"/>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3" name="Text Box 44"/>
            <p:cNvSpPr txBox="1"/>
            <p:nvPr/>
          </p:nvSpPr>
          <p:spPr>
            <a:xfrm>
              <a:off x="1924" y="1110"/>
              <a:ext cx="1403" cy="230"/>
            </a:xfrm>
            <a:prstGeom prst="rect">
              <a:avLst/>
            </a:prstGeom>
            <a:solidFill>
              <a:schemeClr val="bg1"/>
            </a:solidFill>
            <a:ln w="9525">
              <a:noFill/>
            </a:ln>
          </p:spPr>
          <p:txBody>
            <a:bodyPr lIns="0" tIns="0" rIns="0" bIns="0" anchor="t">
              <a:spAutoFit/>
            </a:bodyPr>
            <a:p>
              <a:pPr>
                <a:spcBef>
                  <a:spcPct val="50000"/>
                </a:spcBef>
              </a:pPr>
              <a:endParaRPr lang="zh-CN" altLang="en-US" dirty="0">
                <a:latin typeface="宋体" panose="02010600030101010101" pitchFamily="2" charset="-122"/>
                <a:ea typeface="宋体" panose="02010600030101010101" pitchFamily="2" charset="-122"/>
              </a:endParaRPr>
            </a:p>
          </p:txBody>
        </p:sp>
        <p:sp>
          <p:nvSpPr>
            <p:cNvPr id="31784" name="Line 45"/>
            <p:cNvSpPr/>
            <p:nvPr/>
          </p:nvSpPr>
          <p:spPr>
            <a:xfrm flipV="1">
              <a:off x="1535" y="2933"/>
              <a:ext cx="131" cy="3"/>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5" name="Line 46"/>
            <p:cNvSpPr/>
            <p:nvPr/>
          </p:nvSpPr>
          <p:spPr>
            <a:xfrm>
              <a:off x="3534" y="1437"/>
              <a:ext cx="155"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6" name="Line 47"/>
            <p:cNvSpPr/>
            <p:nvPr/>
          </p:nvSpPr>
          <p:spPr>
            <a:xfrm>
              <a:off x="3534" y="1661"/>
              <a:ext cx="155"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7" name="Line 48"/>
            <p:cNvSpPr/>
            <p:nvPr/>
          </p:nvSpPr>
          <p:spPr>
            <a:xfrm>
              <a:off x="3518" y="1877"/>
              <a:ext cx="155"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8" name="Line 49"/>
            <p:cNvSpPr/>
            <p:nvPr/>
          </p:nvSpPr>
          <p:spPr>
            <a:xfrm>
              <a:off x="3534" y="2109"/>
              <a:ext cx="155"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89" name="Line 50"/>
            <p:cNvSpPr/>
            <p:nvPr/>
          </p:nvSpPr>
          <p:spPr>
            <a:xfrm>
              <a:off x="3534" y="2333"/>
              <a:ext cx="155"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90" name="Line 51"/>
            <p:cNvSpPr/>
            <p:nvPr/>
          </p:nvSpPr>
          <p:spPr>
            <a:xfrm>
              <a:off x="3526" y="2557"/>
              <a:ext cx="155"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91" name="Line 52"/>
            <p:cNvSpPr/>
            <p:nvPr/>
          </p:nvSpPr>
          <p:spPr>
            <a:xfrm>
              <a:off x="3534" y="2773"/>
              <a:ext cx="155"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92" name="Line 53"/>
            <p:cNvSpPr/>
            <p:nvPr/>
          </p:nvSpPr>
          <p:spPr>
            <a:xfrm>
              <a:off x="3534" y="2997"/>
              <a:ext cx="155"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1793" name="Oval 54"/>
            <p:cNvSpPr/>
            <p:nvPr/>
          </p:nvSpPr>
          <p:spPr>
            <a:xfrm>
              <a:off x="3305" y="1530"/>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794" name="Oval 55"/>
            <p:cNvSpPr/>
            <p:nvPr/>
          </p:nvSpPr>
          <p:spPr>
            <a:xfrm>
              <a:off x="3305" y="1752"/>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795" name="Oval 56"/>
            <p:cNvSpPr/>
            <p:nvPr/>
          </p:nvSpPr>
          <p:spPr>
            <a:xfrm>
              <a:off x="3305" y="1968"/>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796" name="Oval 57"/>
            <p:cNvSpPr/>
            <p:nvPr/>
          </p:nvSpPr>
          <p:spPr>
            <a:xfrm>
              <a:off x="3299" y="2184"/>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797" name="Oval 58"/>
            <p:cNvSpPr/>
            <p:nvPr/>
          </p:nvSpPr>
          <p:spPr>
            <a:xfrm>
              <a:off x="3305" y="2394"/>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798" name="Oval 59"/>
            <p:cNvSpPr/>
            <p:nvPr/>
          </p:nvSpPr>
          <p:spPr>
            <a:xfrm>
              <a:off x="3305" y="2604"/>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799" name="Oval 60"/>
            <p:cNvSpPr/>
            <p:nvPr/>
          </p:nvSpPr>
          <p:spPr>
            <a:xfrm>
              <a:off x="3305" y="2802"/>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800" name="Oval 61"/>
            <p:cNvSpPr/>
            <p:nvPr/>
          </p:nvSpPr>
          <p:spPr>
            <a:xfrm>
              <a:off x="3305" y="3012"/>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801" name="Oval 62"/>
            <p:cNvSpPr/>
            <p:nvPr/>
          </p:nvSpPr>
          <p:spPr>
            <a:xfrm>
              <a:off x="2027" y="2779"/>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1802" name="Oval 63"/>
            <p:cNvSpPr/>
            <p:nvPr/>
          </p:nvSpPr>
          <p:spPr>
            <a:xfrm>
              <a:off x="2018" y="3009"/>
              <a:ext cx="40" cy="4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grpSp>
      <p:sp>
        <p:nvSpPr>
          <p:cNvPr id="299072" name="Text Box 64" descr="编织物"/>
          <p:cNvSpPr txBox="1">
            <a:spLocks noChangeArrowheads="1"/>
          </p:cNvSpPr>
          <p:nvPr/>
        </p:nvSpPr>
        <p:spPr bwMode="auto">
          <a:xfrm>
            <a:off x="611188" y="6163310"/>
            <a:ext cx="2232025" cy="521970"/>
          </a:xfrm>
          <a:prstGeom prst="rect">
            <a:avLst/>
          </a:prstGeom>
          <a:noFill/>
          <a:ln w="9525">
            <a:noFill/>
            <a:miter lim="800000"/>
          </a:ln>
          <a:effectLst/>
        </p:spPr>
        <p:txBody>
          <a:bodyPr>
            <a:spAutoFit/>
          </a:bodyPr>
          <a:lstStyle/>
          <a:p>
            <a:pPr marR="0" algn="just" defTabSz="914400" rtl="0">
              <a:spcBef>
                <a:spcPct val="50000"/>
              </a:spcBef>
              <a:buClr>
                <a:srgbClr val="FF3300"/>
              </a:buClr>
              <a:buSzTx/>
              <a:buFont typeface="Wingdings" panose="05000000000000000000" pitchFamily="2" charset="2"/>
              <a:buChar char="Ø"/>
              <a:defRPr/>
            </a:pPr>
            <a:r>
              <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  引脚图</a:t>
            </a:r>
            <a:endParaRPr kumimoji="1" lang="en-US" altLang="zh-CN"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299073" name="Text Box 65" descr="编织物"/>
          <p:cNvSpPr txBox="1">
            <a:spLocks noChangeArrowheads="1"/>
          </p:cNvSpPr>
          <p:nvPr/>
        </p:nvSpPr>
        <p:spPr bwMode="auto">
          <a:xfrm>
            <a:off x="5076825" y="6163310"/>
            <a:ext cx="3024188" cy="521970"/>
          </a:xfrm>
          <a:prstGeom prst="rect">
            <a:avLst/>
          </a:prstGeom>
          <a:noFill/>
          <a:ln w="9525">
            <a:noFill/>
            <a:miter lim="800000"/>
          </a:ln>
          <a:effectLst/>
        </p:spPr>
        <p:txBody>
          <a:bodyPr>
            <a:spAutoFit/>
          </a:bodyPr>
          <a:lstStyle/>
          <a:p>
            <a:pPr marR="0" algn="just" defTabSz="914400" rtl="0">
              <a:spcBef>
                <a:spcPct val="50000"/>
              </a:spcBef>
              <a:buClr>
                <a:srgbClr val="FF3300"/>
              </a:buClr>
              <a:buSzTx/>
              <a:buFont typeface="Wingdings" panose="05000000000000000000" pitchFamily="2" charset="2"/>
              <a:buChar char="Ø"/>
              <a:defRPr/>
            </a:pPr>
            <a:r>
              <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  逻辑功能图</a:t>
            </a:r>
            <a:endParaRPr kumimoji="1" lang="en-US" altLang="zh-CN"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grpSp>
        <p:nvGrpSpPr>
          <p:cNvPr id="5" name="组合 4"/>
          <p:cNvGrpSpPr/>
          <p:nvPr/>
        </p:nvGrpSpPr>
        <p:grpSpPr>
          <a:xfrm>
            <a:off x="3491230" y="5517515"/>
            <a:ext cx="3255010" cy="723900"/>
            <a:chOff x="6812" y="8802"/>
            <a:chExt cx="2202" cy="1140"/>
          </a:xfrm>
        </p:grpSpPr>
        <p:sp>
          <p:nvSpPr>
            <p:cNvPr id="3" name="下箭头 2"/>
            <p:cNvSpPr/>
            <p:nvPr/>
          </p:nvSpPr>
          <p:spPr>
            <a:xfrm>
              <a:off x="7767" y="8802"/>
              <a:ext cx="119" cy="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6812" y="9362"/>
              <a:ext cx="2202" cy="580"/>
            </a:xfrm>
            <a:prstGeom prst="rect">
              <a:avLst/>
            </a:prstGeom>
            <a:noFill/>
          </p:spPr>
          <p:txBody>
            <a:bodyPr wrap="square" rtlCol="0">
              <a:spAutoFit/>
            </a:bodyPr>
            <a:p>
              <a:r>
                <a:rPr lang="zh-CN" altLang="en-US" b="1">
                  <a:solidFill>
                    <a:srgbClr val="FF0000"/>
                  </a:solidFill>
                </a:rPr>
                <a:t>使能端</a:t>
              </a:r>
              <a:r>
                <a:rPr lang="zh-CN" altLang="en-US" b="1"/>
                <a:t>满足条件，</a:t>
              </a:r>
              <a:r>
                <a:rPr lang="zh-CN" altLang="en-US" b="1"/>
                <a:t>才允许译码</a:t>
              </a:r>
              <a:endParaRPr lang="zh-CN" altLang="en-US" b="1"/>
            </a:p>
          </p:txBody>
        </p:sp>
      </p:grpSp>
      <p:sp>
        <p:nvSpPr>
          <p:cNvPr id="7" name="矩形 6"/>
          <p:cNvSpPr/>
          <p:nvPr/>
        </p:nvSpPr>
        <p:spPr>
          <a:xfrm>
            <a:off x="179070" y="3573145"/>
            <a:ext cx="576580" cy="1367790"/>
          </a:xfrm>
          <a:prstGeom prst="rect">
            <a:avLst/>
          </a:prstGeom>
          <a:noFill/>
          <a:ln w="254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9012"/>
                                        </p:tgtEl>
                                        <p:attrNameLst>
                                          <p:attrName>style.visibility</p:attrName>
                                        </p:attrNameLst>
                                      </p:cBhvr>
                                      <p:to>
                                        <p:strVal val="visible"/>
                                      </p:to>
                                    </p:set>
                                    <p:animEffect transition="in" filter="wipe(left)">
                                      <p:cBhvr>
                                        <p:cTn id="7" dur="500"/>
                                        <p:tgtEl>
                                          <p:spTgt spid="2990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9072"/>
                                        </p:tgtEl>
                                        <p:attrNameLst>
                                          <p:attrName>style.visibility</p:attrName>
                                        </p:attrNameLst>
                                      </p:cBhvr>
                                      <p:to>
                                        <p:strVal val="visible"/>
                                      </p:to>
                                    </p:set>
                                    <p:animEffect transition="in" filter="wipe(up)">
                                      <p:cBhvr>
                                        <p:cTn id="11" dur="1000"/>
                                        <p:tgtEl>
                                          <p:spTgt spid="29907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99073"/>
                                        </p:tgtEl>
                                        <p:attrNameLst>
                                          <p:attrName>style.visibility</p:attrName>
                                        </p:attrNameLst>
                                      </p:cBhvr>
                                      <p:to>
                                        <p:strVal val="visible"/>
                                      </p:to>
                                    </p:set>
                                    <p:animEffect transition="in" filter="wipe(up)">
                                      <p:cBhvr>
                                        <p:cTn id="20" dur="500"/>
                                        <p:tgtEl>
                                          <p:spTgt spid="29907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72" grpId="0" bldLvl="0" animBg="1"/>
      <p:bldP spid="299073"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1333183" y="1123315"/>
            <a:ext cx="5014912" cy="4983163"/>
            <a:chOff x="2545" y="510"/>
            <a:chExt cx="3158" cy="3139"/>
          </a:xfrm>
        </p:grpSpPr>
        <p:sp>
          <p:nvSpPr>
            <p:cNvPr id="32770" name="Rectangle 3"/>
            <p:cNvSpPr/>
            <p:nvPr/>
          </p:nvSpPr>
          <p:spPr>
            <a:xfrm>
              <a:off x="5499" y="341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771" name="Rectangle 4"/>
            <p:cNvSpPr/>
            <p:nvPr/>
          </p:nvSpPr>
          <p:spPr>
            <a:xfrm>
              <a:off x="5294" y="3419"/>
              <a:ext cx="205"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72" name="Rectangle 5"/>
            <p:cNvSpPr/>
            <p:nvPr/>
          </p:nvSpPr>
          <p:spPr>
            <a:xfrm>
              <a:off x="5090" y="341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73" name="Rectangle 6"/>
            <p:cNvSpPr/>
            <p:nvPr/>
          </p:nvSpPr>
          <p:spPr>
            <a:xfrm>
              <a:off x="4884" y="3419"/>
              <a:ext cx="206"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74" name="Rectangle 7"/>
            <p:cNvSpPr/>
            <p:nvPr/>
          </p:nvSpPr>
          <p:spPr>
            <a:xfrm>
              <a:off x="4681" y="341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75" name="Rectangle 8"/>
            <p:cNvSpPr/>
            <p:nvPr/>
          </p:nvSpPr>
          <p:spPr>
            <a:xfrm>
              <a:off x="4477" y="341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76" name="Rectangle 9"/>
            <p:cNvSpPr/>
            <p:nvPr/>
          </p:nvSpPr>
          <p:spPr>
            <a:xfrm>
              <a:off x="4271" y="341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77" name="Rectangle 10"/>
            <p:cNvSpPr/>
            <p:nvPr/>
          </p:nvSpPr>
          <p:spPr>
            <a:xfrm>
              <a:off x="4068" y="341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78" name="Rectangle 11"/>
            <p:cNvSpPr/>
            <p:nvPr/>
          </p:nvSpPr>
          <p:spPr>
            <a:xfrm>
              <a:off x="3863" y="341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79" name="Rectangle 12"/>
            <p:cNvSpPr/>
            <p:nvPr/>
          </p:nvSpPr>
          <p:spPr>
            <a:xfrm>
              <a:off x="3658" y="341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80" name="Rectangle 13"/>
            <p:cNvSpPr/>
            <p:nvPr/>
          </p:nvSpPr>
          <p:spPr>
            <a:xfrm>
              <a:off x="3454" y="341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81" name="Rectangle 14"/>
            <p:cNvSpPr/>
            <p:nvPr/>
          </p:nvSpPr>
          <p:spPr>
            <a:xfrm>
              <a:off x="2817" y="341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782" name="Rectangle 15"/>
            <p:cNvSpPr/>
            <p:nvPr/>
          </p:nvSpPr>
          <p:spPr>
            <a:xfrm>
              <a:off x="2545" y="341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83" name="Rectangle 16"/>
            <p:cNvSpPr/>
            <p:nvPr/>
          </p:nvSpPr>
          <p:spPr>
            <a:xfrm>
              <a:off x="5499" y="318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84" name="Rectangle 17"/>
            <p:cNvSpPr/>
            <p:nvPr/>
          </p:nvSpPr>
          <p:spPr>
            <a:xfrm>
              <a:off x="5294" y="3189"/>
              <a:ext cx="205"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785" name="Rectangle 18"/>
            <p:cNvSpPr/>
            <p:nvPr/>
          </p:nvSpPr>
          <p:spPr>
            <a:xfrm>
              <a:off x="5090" y="318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86" name="Rectangle 19"/>
            <p:cNvSpPr/>
            <p:nvPr/>
          </p:nvSpPr>
          <p:spPr>
            <a:xfrm>
              <a:off x="4884" y="3189"/>
              <a:ext cx="206"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87" name="Rectangle 20"/>
            <p:cNvSpPr/>
            <p:nvPr/>
          </p:nvSpPr>
          <p:spPr>
            <a:xfrm>
              <a:off x="4681" y="318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88" name="Rectangle 21"/>
            <p:cNvSpPr/>
            <p:nvPr/>
          </p:nvSpPr>
          <p:spPr>
            <a:xfrm>
              <a:off x="4477" y="318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89" name="Rectangle 22"/>
            <p:cNvSpPr/>
            <p:nvPr/>
          </p:nvSpPr>
          <p:spPr>
            <a:xfrm>
              <a:off x="4271" y="318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90" name="Rectangle 23"/>
            <p:cNvSpPr/>
            <p:nvPr/>
          </p:nvSpPr>
          <p:spPr>
            <a:xfrm>
              <a:off x="4068" y="318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91" name="Rectangle 24"/>
            <p:cNvSpPr/>
            <p:nvPr/>
          </p:nvSpPr>
          <p:spPr>
            <a:xfrm>
              <a:off x="3863" y="318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792" name="Rectangle 25"/>
            <p:cNvSpPr/>
            <p:nvPr/>
          </p:nvSpPr>
          <p:spPr>
            <a:xfrm>
              <a:off x="3658" y="318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93" name="Rectangle 26"/>
            <p:cNvSpPr/>
            <p:nvPr/>
          </p:nvSpPr>
          <p:spPr>
            <a:xfrm>
              <a:off x="3454" y="318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94" name="Rectangle 27"/>
            <p:cNvSpPr/>
            <p:nvPr/>
          </p:nvSpPr>
          <p:spPr>
            <a:xfrm>
              <a:off x="2817" y="318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795" name="Rectangle 28"/>
            <p:cNvSpPr/>
            <p:nvPr/>
          </p:nvSpPr>
          <p:spPr>
            <a:xfrm>
              <a:off x="2545" y="318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96" name="Rectangle 29"/>
            <p:cNvSpPr/>
            <p:nvPr/>
          </p:nvSpPr>
          <p:spPr>
            <a:xfrm>
              <a:off x="5499" y="295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97" name="Rectangle 30"/>
            <p:cNvSpPr/>
            <p:nvPr/>
          </p:nvSpPr>
          <p:spPr>
            <a:xfrm>
              <a:off x="5294" y="2959"/>
              <a:ext cx="205"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798" name="Rectangle 31"/>
            <p:cNvSpPr/>
            <p:nvPr/>
          </p:nvSpPr>
          <p:spPr>
            <a:xfrm>
              <a:off x="5090" y="295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799" name="Rectangle 32"/>
            <p:cNvSpPr/>
            <p:nvPr/>
          </p:nvSpPr>
          <p:spPr>
            <a:xfrm>
              <a:off x="4884" y="2959"/>
              <a:ext cx="206"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00" name="Rectangle 33"/>
            <p:cNvSpPr/>
            <p:nvPr/>
          </p:nvSpPr>
          <p:spPr>
            <a:xfrm>
              <a:off x="4681" y="295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01" name="Rectangle 34"/>
            <p:cNvSpPr/>
            <p:nvPr/>
          </p:nvSpPr>
          <p:spPr>
            <a:xfrm>
              <a:off x="4477" y="295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02" name="Rectangle 35"/>
            <p:cNvSpPr/>
            <p:nvPr/>
          </p:nvSpPr>
          <p:spPr>
            <a:xfrm>
              <a:off x="4271" y="295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03" name="Rectangle 36"/>
            <p:cNvSpPr/>
            <p:nvPr/>
          </p:nvSpPr>
          <p:spPr>
            <a:xfrm>
              <a:off x="4068" y="295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04" name="Rectangle 37"/>
            <p:cNvSpPr/>
            <p:nvPr/>
          </p:nvSpPr>
          <p:spPr>
            <a:xfrm>
              <a:off x="3863" y="295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05" name="Rectangle 38"/>
            <p:cNvSpPr/>
            <p:nvPr/>
          </p:nvSpPr>
          <p:spPr>
            <a:xfrm>
              <a:off x="3658" y="295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06" name="Rectangle 39"/>
            <p:cNvSpPr/>
            <p:nvPr/>
          </p:nvSpPr>
          <p:spPr>
            <a:xfrm>
              <a:off x="3454" y="295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07" name="Rectangle 40"/>
            <p:cNvSpPr/>
            <p:nvPr/>
          </p:nvSpPr>
          <p:spPr>
            <a:xfrm>
              <a:off x="2817" y="295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08" name="Rectangle 41"/>
            <p:cNvSpPr/>
            <p:nvPr/>
          </p:nvSpPr>
          <p:spPr>
            <a:xfrm>
              <a:off x="2545" y="295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09" name="Rectangle 42"/>
            <p:cNvSpPr/>
            <p:nvPr/>
          </p:nvSpPr>
          <p:spPr>
            <a:xfrm>
              <a:off x="5499" y="272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10" name="Rectangle 43"/>
            <p:cNvSpPr/>
            <p:nvPr/>
          </p:nvSpPr>
          <p:spPr>
            <a:xfrm>
              <a:off x="5294" y="2729"/>
              <a:ext cx="205"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11" name="Rectangle 44"/>
            <p:cNvSpPr/>
            <p:nvPr/>
          </p:nvSpPr>
          <p:spPr>
            <a:xfrm>
              <a:off x="5090" y="272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12" name="Rectangle 45"/>
            <p:cNvSpPr/>
            <p:nvPr/>
          </p:nvSpPr>
          <p:spPr>
            <a:xfrm>
              <a:off x="4884" y="272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13" name="Rectangle 46"/>
            <p:cNvSpPr/>
            <p:nvPr/>
          </p:nvSpPr>
          <p:spPr>
            <a:xfrm>
              <a:off x="4681" y="272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14" name="Rectangle 47"/>
            <p:cNvSpPr/>
            <p:nvPr/>
          </p:nvSpPr>
          <p:spPr>
            <a:xfrm>
              <a:off x="4477" y="272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15" name="Rectangle 48"/>
            <p:cNvSpPr/>
            <p:nvPr/>
          </p:nvSpPr>
          <p:spPr>
            <a:xfrm>
              <a:off x="4271" y="272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16" name="Rectangle 49"/>
            <p:cNvSpPr/>
            <p:nvPr/>
          </p:nvSpPr>
          <p:spPr>
            <a:xfrm>
              <a:off x="4068" y="272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17" name="Rectangle 50"/>
            <p:cNvSpPr/>
            <p:nvPr/>
          </p:nvSpPr>
          <p:spPr>
            <a:xfrm>
              <a:off x="3863" y="272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18" name="Rectangle 51"/>
            <p:cNvSpPr/>
            <p:nvPr/>
          </p:nvSpPr>
          <p:spPr>
            <a:xfrm>
              <a:off x="3658" y="272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19" name="Rectangle 52"/>
            <p:cNvSpPr/>
            <p:nvPr/>
          </p:nvSpPr>
          <p:spPr>
            <a:xfrm>
              <a:off x="3454" y="272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20" name="Rectangle 53"/>
            <p:cNvSpPr/>
            <p:nvPr/>
          </p:nvSpPr>
          <p:spPr>
            <a:xfrm>
              <a:off x="2817" y="272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21" name="Rectangle 54"/>
            <p:cNvSpPr/>
            <p:nvPr/>
          </p:nvSpPr>
          <p:spPr>
            <a:xfrm>
              <a:off x="2545" y="272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22" name="Rectangle 55"/>
            <p:cNvSpPr/>
            <p:nvPr/>
          </p:nvSpPr>
          <p:spPr>
            <a:xfrm>
              <a:off x="5499" y="249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23" name="Rectangle 56"/>
            <p:cNvSpPr/>
            <p:nvPr/>
          </p:nvSpPr>
          <p:spPr>
            <a:xfrm>
              <a:off x="5294" y="2499"/>
              <a:ext cx="205"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24" name="Rectangle 57"/>
            <p:cNvSpPr/>
            <p:nvPr/>
          </p:nvSpPr>
          <p:spPr>
            <a:xfrm>
              <a:off x="5090" y="249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25" name="Rectangle 58"/>
            <p:cNvSpPr/>
            <p:nvPr/>
          </p:nvSpPr>
          <p:spPr>
            <a:xfrm>
              <a:off x="4884" y="249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26" name="Rectangle 59"/>
            <p:cNvSpPr/>
            <p:nvPr/>
          </p:nvSpPr>
          <p:spPr>
            <a:xfrm>
              <a:off x="4681" y="249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27" name="Rectangle 60"/>
            <p:cNvSpPr/>
            <p:nvPr/>
          </p:nvSpPr>
          <p:spPr>
            <a:xfrm>
              <a:off x="4477" y="249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28" name="Rectangle 61"/>
            <p:cNvSpPr/>
            <p:nvPr/>
          </p:nvSpPr>
          <p:spPr>
            <a:xfrm>
              <a:off x="4271" y="249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29" name="Rectangle 62"/>
            <p:cNvSpPr/>
            <p:nvPr/>
          </p:nvSpPr>
          <p:spPr>
            <a:xfrm>
              <a:off x="4068" y="249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30" name="Rectangle 63"/>
            <p:cNvSpPr/>
            <p:nvPr/>
          </p:nvSpPr>
          <p:spPr>
            <a:xfrm>
              <a:off x="3863" y="249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31" name="Rectangle 64"/>
            <p:cNvSpPr/>
            <p:nvPr/>
          </p:nvSpPr>
          <p:spPr>
            <a:xfrm>
              <a:off x="3658" y="249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32" name="Rectangle 65"/>
            <p:cNvSpPr/>
            <p:nvPr/>
          </p:nvSpPr>
          <p:spPr>
            <a:xfrm>
              <a:off x="3454" y="249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33" name="Rectangle 66"/>
            <p:cNvSpPr/>
            <p:nvPr/>
          </p:nvSpPr>
          <p:spPr>
            <a:xfrm>
              <a:off x="2817" y="249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34" name="Rectangle 67"/>
            <p:cNvSpPr/>
            <p:nvPr/>
          </p:nvSpPr>
          <p:spPr>
            <a:xfrm>
              <a:off x="2545" y="249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35" name="Rectangle 68"/>
            <p:cNvSpPr/>
            <p:nvPr/>
          </p:nvSpPr>
          <p:spPr>
            <a:xfrm>
              <a:off x="5499" y="226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36" name="Rectangle 69"/>
            <p:cNvSpPr/>
            <p:nvPr/>
          </p:nvSpPr>
          <p:spPr>
            <a:xfrm>
              <a:off x="5294" y="226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37" name="Rectangle 70"/>
            <p:cNvSpPr/>
            <p:nvPr/>
          </p:nvSpPr>
          <p:spPr>
            <a:xfrm>
              <a:off x="5090" y="226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38" name="Rectangle 71"/>
            <p:cNvSpPr/>
            <p:nvPr/>
          </p:nvSpPr>
          <p:spPr>
            <a:xfrm>
              <a:off x="4884" y="226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39" name="Rectangle 72"/>
            <p:cNvSpPr/>
            <p:nvPr/>
          </p:nvSpPr>
          <p:spPr>
            <a:xfrm>
              <a:off x="4681" y="226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40" name="Rectangle 73"/>
            <p:cNvSpPr/>
            <p:nvPr/>
          </p:nvSpPr>
          <p:spPr>
            <a:xfrm>
              <a:off x="4477" y="226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41" name="Rectangle 74"/>
            <p:cNvSpPr/>
            <p:nvPr/>
          </p:nvSpPr>
          <p:spPr>
            <a:xfrm>
              <a:off x="4271" y="226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42" name="Rectangle 75"/>
            <p:cNvSpPr/>
            <p:nvPr/>
          </p:nvSpPr>
          <p:spPr>
            <a:xfrm>
              <a:off x="4068" y="226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43" name="Rectangle 76"/>
            <p:cNvSpPr/>
            <p:nvPr/>
          </p:nvSpPr>
          <p:spPr>
            <a:xfrm>
              <a:off x="3863" y="226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44" name="Rectangle 77"/>
            <p:cNvSpPr/>
            <p:nvPr/>
          </p:nvSpPr>
          <p:spPr>
            <a:xfrm>
              <a:off x="3658" y="226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45" name="Rectangle 78"/>
            <p:cNvSpPr/>
            <p:nvPr/>
          </p:nvSpPr>
          <p:spPr>
            <a:xfrm>
              <a:off x="3454" y="226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46" name="Rectangle 79"/>
            <p:cNvSpPr/>
            <p:nvPr/>
          </p:nvSpPr>
          <p:spPr>
            <a:xfrm>
              <a:off x="2817" y="226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47" name="Rectangle 80"/>
            <p:cNvSpPr/>
            <p:nvPr/>
          </p:nvSpPr>
          <p:spPr>
            <a:xfrm>
              <a:off x="2545" y="226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48" name="Rectangle 81"/>
            <p:cNvSpPr/>
            <p:nvPr/>
          </p:nvSpPr>
          <p:spPr>
            <a:xfrm>
              <a:off x="5499" y="203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49" name="Rectangle 82"/>
            <p:cNvSpPr/>
            <p:nvPr/>
          </p:nvSpPr>
          <p:spPr>
            <a:xfrm>
              <a:off x="5294" y="203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50" name="Rectangle 83"/>
            <p:cNvSpPr/>
            <p:nvPr/>
          </p:nvSpPr>
          <p:spPr>
            <a:xfrm>
              <a:off x="5090" y="203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51" name="Rectangle 84"/>
            <p:cNvSpPr/>
            <p:nvPr/>
          </p:nvSpPr>
          <p:spPr>
            <a:xfrm>
              <a:off x="4884" y="203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52" name="Rectangle 85"/>
            <p:cNvSpPr/>
            <p:nvPr/>
          </p:nvSpPr>
          <p:spPr>
            <a:xfrm>
              <a:off x="4681" y="203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53" name="Rectangle 86"/>
            <p:cNvSpPr/>
            <p:nvPr/>
          </p:nvSpPr>
          <p:spPr>
            <a:xfrm>
              <a:off x="4477" y="203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54" name="Rectangle 87"/>
            <p:cNvSpPr/>
            <p:nvPr/>
          </p:nvSpPr>
          <p:spPr>
            <a:xfrm>
              <a:off x="4271" y="203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55" name="Rectangle 88"/>
            <p:cNvSpPr/>
            <p:nvPr/>
          </p:nvSpPr>
          <p:spPr>
            <a:xfrm>
              <a:off x="4068" y="203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56" name="Rectangle 89"/>
            <p:cNvSpPr/>
            <p:nvPr/>
          </p:nvSpPr>
          <p:spPr>
            <a:xfrm>
              <a:off x="3863" y="203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57" name="Rectangle 90"/>
            <p:cNvSpPr/>
            <p:nvPr/>
          </p:nvSpPr>
          <p:spPr>
            <a:xfrm>
              <a:off x="3658" y="203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58" name="Rectangle 91"/>
            <p:cNvSpPr/>
            <p:nvPr/>
          </p:nvSpPr>
          <p:spPr>
            <a:xfrm>
              <a:off x="3454" y="203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59" name="Rectangle 92"/>
            <p:cNvSpPr/>
            <p:nvPr/>
          </p:nvSpPr>
          <p:spPr>
            <a:xfrm>
              <a:off x="2817" y="203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60" name="Rectangle 93"/>
            <p:cNvSpPr/>
            <p:nvPr/>
          </p:nvSpPr>
          <p:spPr>
            <a:xfrm>
              <a:off x="2545" y="203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61" name="Rectangle 94"/>
            <p:cNvSpPr/>
            <p:nvPr/>
          </p:nvSpPr>
          <p:spPr>
            <a:xfrm>
              <a:off x="5499" y="180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62" name="Rectangle 95"/>
            <p:cNvSpPr/>
            <p:nvPr/>
          </p:nvSpPr>
          <p:spPr>
            <a:xfrm>
              <a:off x="5294" y="180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63" name="Rectangle 96"/>
            <p:cNvSpPr/>
            <p:nvPr/>
          </p:nvSpPr>
          <p:spPr>
            <a:xfrm>
              <a:off x="5090" y="180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64" name="Rectangle 97"/>
            <p:cNvSpPr/>
            <p:nvPr/>
          </p:nvSpPr>
          <p:spPr>
            <a:xfrm>
              <a:off x="4884" y="180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65" name="Rectangle 98"/>
            <p:cNvSpPr/>
            <p:nvPr/>
          </p:nvSpPr>
          <p:spPr>
            <a:xfrm>
              <a:off x="4681" y="180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66" name="Rectangle 99"/>
            <p:cNvSpPr/>
            <p:nvPr/>
          </p:nvSpPr>
          <p:spPr>
            <a:xfrm>
              <a:off x="4477" y="180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67" name="Rectangle 100"/>
            <p:cNvSpPr/>
            <p:nvPr/>
          </p:nvSpPr>
          <p:spPr>
            <a:xfrm>
              <a:off x="4271" y="180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68" name="Rectangle 101"/>
            <p:cNvSpPr/>
            <p:nvPr/>
          </p:nvSpPr>
          <p:spPr>
            <a:xfrm>
              <a:off x="4068" y="180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69" name="Rectangle 102"/>
            <p:cNvSpPr/>
            <p:nvPr/>
          </p:nvSpPr>
          <p:spPr>
            <a:xfrm>
              <a:off x="3863" y="180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70" name="Rectangle 103"/>
            <p:cNvSpPr/>
            <p:nvPr/>
          </p:nvSpPr>
          <p:spPr>
            <a:xfrm>
              <a:off x="3658" y="180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71" name="Rectangle 104"/>
            <p:cNvSpPr/>
            <p:nvPr/>
          </p:nvSpPr>
          <p:spPr>
            <a:xfrm>
              <a:off x="3454" y="180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72" name="Rectangle 105"/>
            <p:cNvSpPr/>
            <p:nvPr/>
          </p:nvSpPr>
          <p:spPr>
            <a:xfrm>
              <a:off x="2817" y="180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73" name="Rectangle 106"/>
            <p:cNvSpPr/>
            <p:nvPr/>
          </p:nvSpPr>
          <p:spPr>
            <a:xfrm>
              <a:off x="2545" y="180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74" name="Rectangle 107"/>
            <p:cNvSpPr/>
            <p:nvPr/>
          </p:nvSpPr>
          <p:spPr>
            <a:xfrm>
              <a:off x="5499" y="157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75" name="Rectangle 108"/>
            <p:cNvSpPr/>
            <p:nvPr/>
          </p:nvSpPr>
          <p:spPr>
            <a:xfrm>
              <a:off x="5294" y="157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76" name="Rectangle 109"/>
            <p:cNvSpPr/>
            <p:nvPr/>
          </p:nvSpPr>
          <p:spPr>
            <a:xfrm>
              <a:off x="5090" y="157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77" name="Rectangle 110"/>
            <p:cNvSpPr/>
            <p:nvPr/>
          </p:nvSpPr>
          <p:spPr>
            <a:xfrm>
              <a:off x="4884" y="157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78" name="Rectangle 111"/>
            <p:cNvSpPr/>
            <p:nvPr/>
          </p:nvSpPr>
          <p:spPr>
            <a:xfrm>
              <a:off x="4681" y="157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79" name="Rectangle 112"/>
            <p:cNvSpPr/>
            <p:nvPr/>
          </p:nvSpPr>
          <p:spPr>
            <a:xfrm>
              <a:off x="4477" y="157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80" name="Rectangle 113"/>
            <p:cNvSpPr/>
            <p:nvPr/>
          </p:nvSpPr>
          <p:spPr>
            <a:xfrm>
              <a:off x="4271" y="157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81" name="Rectangle 114"/>
            <p:cNvSpPr/>
            <p:nvPr/>
          </p:nvSpPr>
          <p:spPr>
            <a:xfrm>
              <a:off x="4068" y="157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82" name="Rectangle 115"/>
            <p:cNvSpPr/>
            <p:nvPr/>
          </p:nvSpPr>
          <p:spPr>
            <a:xfrm>
              <a:off x="3863" y="157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2883" name="Rectangle 116"/>
            <p:cNvSpPr/>
            <p:nvPr/>
          </p:nvSpPr>
          <p:spPr>
            <a:xfrm>
              <a:off x="3658" y="157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2884" name="Rectangle 117"/>
            <p:cNvSpPr/>
            <p:nvPr/>
          </p:nvSpPr>
          <p:spPr>
            <a:xfrm>
              <a:off x="3454" y="157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2885" name="Rectangle 118"/>
            <p:cNvSpPr/>
            <p:nvPr/>
          </p:nvSpPr>
          <p:spPr>
            <a:xfrm>
              <a:off x="2817" y="157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2886" name="Rectangle 119"/>
            <p:cNvSpPr/>
            <p:nvPr/>
          </p:nvSpPr>
          <p:spPr>
            <a:xfrm>
              <a:off x="2545" y="157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32887" name="Rectangle 120"/>
            <p:cNvSpPr/>
            <p:nvPr/>
          </p:nvSpPr>
          <p:spPr>
            <a:xfrm>
              <a:off x="5499" y="1349"/>
              <a:ext cx="204" cy="230"/>
            </a:xfrm>
            <a:prstGeom prst="rect">
              <a:avLst/>
            </a:prstGeom>
            <a:solidFill>
              <a:schemeClr val="bg1"/>
            </a:solid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88" name="Rectangle 121"/>
            <p:cNvSpPr/>
            <p:nvPr/>
          </p:nvSpPr>
          <p:spPr>
            <a:xfrm>
              <a:off x="5294" y="134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89" name="Rectangle 122"/>
            <p:cNvSpPr/>
            <p:nvPr/>
          </p:nvSpPr>
          <p:spPr>
            <a:xfrm>
              <a:off x="5090" y="134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90" name="Rectangle 123"/>
            <p:cNvSpPr/>
            <p:nvPr/>
          </p:nvSpPr>
          <p:spPr>
            <a:xfrm>
              <a:off x="4884" y="134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91" name="Rectangle 124"/>
            <p:cNvSpPr/>
            <p:nvPr/>
          </p:nvSpPr>
          <p:spPr>
            <a:xfrm>
              <a:off x="4681" y="134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92" name="Rectangle 125"/>
            <p:cNvSpPr/>
            <p:nvPr/>
          </p:nvSpPr>
          <p:spPr>
            <a:xfrm>
              <a:off x="4477" y="134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93" name="Rectangle 126"/>
            <p:cNvSpPr/>
            <p:nvPr/>
          </p:nvSpPr>
          <p:spPr>
            <a:xfrm>
              <a:off x="4271" y="1349"/>
              <a:ext cx="20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94" name="Rectangle 127"/>
            <p:cNvSpPr/>
            <p:nvPr/>
          </p:nvSpPr>
          <p:spPr>
            <a:xfrm>
              <a:off x="4068" y="1349"/>
              <a:ext cx="203"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95" name="Rectangle 128"/>
            <p:cNvSpPr/>
            <p:nvPr/>
          </p:nvSpPr>
          <p:spPr>
            <a:xfrm>
              <a:off x="3863" y="134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2896" name="Rectangle 129"/>
            <p:cNvSpPr/>
            <p:nvPr/>
          </p:nvSpPr>
          <p:spPr>
            <a:xfrm>
              <a:off x="3658" y="1349"/>
              <a:ext cx="205"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2897" name="Rectangle 130"/>
            <p:cNvSpPr/>
            <p:nvPr/>
          </p:nvSpPr>
          <p:spPr>
            <a:xfrm>
              <a:off x="3454" y="1349"/>
              <a:ext cx="204"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2898" name="Rectangle 131"/>
            <p:cNvSpPr/>
            <p:nvPr/>
          </p:nvSpPr>
          <p:spPr>
            <a:xfrm>
              <a:off x="2817" y="1349"/>
              <a:ext cx="63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2899" name="Rectangle 132"/>
            <p:cNvSpPr/>
            <p:nvPr/>
          </p:nvSpPr>
          <p:spPr>
            <a:xfrm>
              <a:off x="2545" y="1349"/>
              <a:ext cx="272"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32900" name="Rectangle 133"/>
            <p:cNvSpPr/>
            <p:nvPr/>
          </p:nvSpPr>
          <p:spPr>
            <a:xfrm>
              <a:off x="5499" y="1119"/>
              <a:ext cx="204" cy="230"/>
            </a:xfrm>
            <a:prstGeom prst="rect">
              <a:avLst/>
            </a:prstGeom>
            <a:solidFill>
              <a:schemeClr val="bg1"/>
            </a:solid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32901" name="Rectangle 134"/>
            <p:cNvSpPr/>
            <p:nvPr/>
          </p:nvSpPr>
          <p:spPr>
            <a:xfrm>
              <a:off x="5294" y="1119"/>
              <a:ext cx="205"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32902" name="Rectangle 135"/>
            <p:cNvSpPr/>
            <p:nvPr/>
          </p:nvSpPr>
          <p:spPr>
            <a:xfrm>
              <a:off x="5090" y="1119"/>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32903" name="Rectangle 136"/>
            <p:cNvSpPr/>
            <p:nvPr/>
          </p:nvSpPr>
          <p:spPr>
            <a:xfrm>
              <a:off x="4884" y="1119"/>
              <a:ext cx="206"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32904" name="Rectangle 137"/>
            <p:cNvSpPr/>
            <p:nvPr/>
          </p:nvSpPr>
          <p:spPr>
            <a:xfrm>
              <a:off x="4681" y="1119"/>
              <a:ext cx="203"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32905" name="Rectangle 138"/>
            <p:cNvSpPr/>
            <p:nvPr/>
          </p:nvSpPr>
          <p:spPr>
            <a:xfrm>
              <a:off x="4477" y="1119"/>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2906" name="Rectangle 139"/>
            <p:cNvSpPr/>
            <p:nvPr/>
          </p:nvSpPr>
          <p:spPr>
            <a:xfrm>
              <a:off x="4271" y="1119"/>
              <a:ext cx="206"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2907" name="Rectangle 140"/>
            <p:cNvSpPr/>
            <p:nvPr/>
          </p:nvSpPr>
          <p:spPr>
            <a:xfrm>
              <a:off x="4068" y="1119"/>
              <a:ext cx="203"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2908" name="Rectangle 141"/>
            <p:cNvSpPr/>
            <p:nvPr/>
          </p:nvSpPr>
          <p:spPr>
            <a:xfrm>
              <a:off x="3863" y="1119"/>
              <a:ext cx="205"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2909" name="Rectangle 142"/>
            <p:cNvSpPr/>
            <p:nvPr/>
          </p:nvSpPr>
          <p:spPr>
            <a:xfrm>
              <a:off x="3658" y="1119"/>
              <a:ext cx="205"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2910" name="Rectangle 143"/>
            <p:cNvSpPr/>
            <p:nvPr/>
          </p:nvSpPr>
          <p:spPr>
            <a:xfrm>
              <a:off x="3454" y="1119"/>
              <a:ext cx="204"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2911" name="Rectangle 144"/>
            <p:cNvSpPr/>
            <p:nvPr/>
          </p:nvSpPr>
          <p:spPr>
            <a:xfrm>
              <a:off x="2817" y="1143"/>
              <a:ext cx="637" cy="230"/>
            </a:xfrm>
            <a:prstGeom prst="rect">
              <a:avLst/>
            </a:prstGeom>
            <a:noFill/>
            <a:ln w="9525">
              <a:noFill/>
            </a:ln>
          </p:spPr>
          <p:txBody>
            <a:bodyPr lIns="0" tIns="0" rIns="0" bIns="0" anchor="t"/>
            <a:p>
              <a:pPr algn="ctr"/>
              <a:r>
                <a:rPr lang="en-US" altLang="zh-CN" sz="2000" i="1" dirty="0">
                  <a:latin typeface="Times New Roman" panose="02020603050405020304" pitchFamily="18" charset="0"/>
                </a:rPr>
                <a:t>S</a:t>
              </a:r>
              <a:r>
                <a:rPr lang="en-US" altLang="zh-CN" sz="2000" baseline="-25000" dirty="0">
                  <a:latin typeface="Times New Roman" panose="02020603050405020304" pitchFamily="18" charset="0"/>
                </a:rPr>
                <a:t>B</a:t>
              </a:r>
              <a:r>
                <a:rPr lang="en-US" altLang="zh-CN" sz="2000" dirty="0">
                  <a:latin typeface="Times New Roman" panose="02020603050405020304" pitchFamily="18" charset="0"/>
                </a:rPr>
                <a:t>+</a:t>
              </a:r>
              <a:r>
                <a:rPr lang="en-US" altLang="zh-CN" sz="2000" i="1" dirty="0">
                  <a:latin typeface="Times New Roman" panose="02020603050405020304" pitchFamily="18" charset="0"/>
                </a:rPr>
                <a:t>S</a:t>
              </a:r>
              <a:r>
                <a:rPr lang="en-US" altLang="zh-CN" sz="2000" baseline="-25000" dirty="0">
                  <a:latin typeface="Times New Roman" panose="02020603050405020304" pitchFamily="18" charset="0"/>
                </a:rPr>
                <a:t>C</a:t>
              </a:r>
              <a:endParaRPr lang="en-US" altLang="zh-CN" sz="2000" baseline="-25000" dirty="0">
                <a:latin typeface="Times New Roman" panose="02020603050405020304" pitchFamily="18" charset="0"/>
              </a:endParaRPr>
            </a:p>
          </p:txBody>
        </p:sp>
        <p:sp>
          <p:nvSpPr>
            <p:cNvPr id="32912" name="Rectangle 145"/>
            <p:cNvSpPr/>
            <p:nvPr/>
          </p:nvSpPr>
          <p:spPr>
            <a:xfrm>
              <a:off x="2545" y="1143"/>
              <a:ext cx="272" cy="230"/>
            </a:xfrm>
            <a:prstGeom prst="rect">
              <a:avLst/>
            </a:prstGeom>
            <a:noFill/>
            <a:ln w="9525">
              <a:noFill/>
            </a:ln>
          </p:spPr>
          <p:txBody>
            <a:bodyPr lIns="0" tIns="0" rIns="0" bIns="0" anchor="t"/>
            <a:p>
              <a:pPr algn="ctr"/>
              <a:r>
                <a:rPr lang="en-US" altLang="zh-CN" sz="2000" i="1" dirty="0">
                  <a:latin typeface="Times New Roman" panose="02020603050405020304" pitchFamily="18" charset="0"/>
                </a:rPr>
                <a:t>S</a:t>
              </a:r>
              <a:r>
                <a:rPr lang="en-US" altLang="zh-CN" sz="2000" baseline="-25000" dirty="0">
                  <a:latin typeface="Times New Roman" panose="02020603050405020304" pitchFamily="18" charset="0"/>
                </a:rPr>
                <a:t>A</a:t>
              </a:r>
              <a:endParaRPr lang="en-US" altLang="zh-CN" sz="2000" baseline="-25000" dirty="0">
                <a:latin typeface="Times New Roman" panose="02020603050405020304" pitchFamily="18" charset="0"/>
              </a:endParaRPr>
            </a:p>
          </p:txBody>
        </p:sp>
        <p:sp>
          <p:nvSpPr>
            <p:cNvPr id="32913" name="Rectangle 146"/>
            <p:cNvSpPr/>
            <p:nvPr/>
          </p:nvSpPr>
          <p:spPr>
            <a:xfrm>
              <a:off x="4068" y="889"/>
              <a:ext cx="1635" cy="230"/>
            </a:xfrm>
            <a:prstGeom prst="rect">
              <a:avLst/>
            </a:prstGeom>
            <a:solidFill>
              <a:schemeClr val="bg1"/>
            </a:solid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输　　　　出</a:t>
              </a:r>
              <a:endParaRPr lang="zh-CN" altLang="en-US" dirty="0">
                <a:latin typeface="Times New Roman" panose="02020603050405020304" pitchFamily="18" charset="0"/>
                <a:ea typeface="宋体" panose="02010600030101010101" pitchFamily="2" charset="-122"/>
              </a:endParaRPr>
            </a:p>
          </p:txBody>
        </p:sp>
        <p:sp>
          <p:nvSpPr>
            <p:cNvPr id="32914" name="Rectangle 147"/>
            <p:cNvSpPr/>
            <p:nvPr/>
          </p:nvSpPr>
          <p:spPr>
            <a:xfrm>
              <a:off x="2545" y="889"/>
              <a:ext cx="1523"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输　　入</a:t>
              </a:r>
              <a:endParaRPr lang="zh-CN" altLang="en-US" dirty="0">
                <a:latin typeface="Times New Roman" panose="02020603050405020304" pitchFamily="18" charset="0"/>
                <a:ea typeface="宋体" panose="02010600030101010101" pitchFamily="2" charset="-122"/>
              </a:endParaRPr>
            </a:p>
          </p:txBody>
        </p:sp>
        <p:sp>
          <p:nvSpPr>
            <p:cNvPr id="32915" name="Line 148"/>
            <p:cNvSpPr/>
            <p:nvPr/>
          </p:nvSpPr>
          <p:spPr>
            <a:xfrm>
              <a:off x="2545" y="844"/>
              <a:ext cx="3158"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16" name="Line 149"/>
            <p:cNvSpPr/>
            <p:nvPr/>
          </p:nvSpPr>
          <p:spPr>
            <a:xfrm>
              <a:off x="2545" y="1074"/>
              <a:ext cx="3158"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17" name="Line 150"/>
            <p:cNvSpPr/>
            <p:nvPr/>
          </p:nvSpPr>
          <p:spPr>
            <a:xfrm>
              <a:off x="2545" y="1349"/>
              <a:ext cx="3158"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18" name="Line 151"/>
            <p:cNvSpPr/>
            <p:nvPr/>
          </p:nvSpPr>
          <p:spPr>
            <a:xfrm>
              <a:off x="2545" y="3649"/>
              <a:ext cx="3158"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19" name="Line 152"/>
            <p:cNvSpPr/>
            <p:nvPr/>
          </p:nvSpPr>
          <p:spPr>
            <a:xfrm>
              <a:off x="2545" y="889"/>
              <a:ext cx="0" cy="276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0" name="Line 153"/>
            <p:cNvSpPr/>
            <p:nvPr/>
          </p:nvSpPr>
          <p:spPr>
            <a:xfrm>
              <a:off x="4068" y="889"/>
              <a:ext cx="0" cy="276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1" name="Line 154"/>
            <p:cNvSpPr/>
            <p:nvPr/>
          </p:nvSpPr>
          <p:spPr>
            <a:xfrm>
              <a:off x="5703" y="889"/>
              <a:ext cx="0" cy="276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2" name="Text Box 155"/>
            <p:cNvSpPr txBox="1"/>
            <p:nvPr/>
          </p:nvSpPr>
          <p:spPr>
            <a:xfrm>
              <a:off x="3088" y="510"/>
              <a:ext cx="1668" cy="269"/>
            </a:xfrm>
            <a:prstGeom prst="rect">
              <a:avLst/>
            </a:prstGeom>
            <a:solidFill>
              <a:schemeClr val="bg1"/>
            </a:solidFill>
            <a:ln w="9525">
              <a:noFill/>
            </a:ln>
          </p:spPr>
          <p:txBody>
            <a:bodyPr lIns="0" tIns="0" rIns="0" bIns="0" anchor="t">
              <a:spAutoFit/>
            </a:bodyPr>
            <a:p>
              <a:pPr>
                <a:spcBef>
                  <a:spcPct val="50000"/>
                </a:spcBef>
              </a:pPr>
              <a:endParaRPr lang="zh-CN" altLang="en-US" sz="2800" dirty="0">
                <a:latin typeface="宋体" panose="02010600030101010101" pitchFamily="2" charset="-122"/>
                <a:ea typeface="宋体" panose="02010600030101010101" pitchFamily="2" charset="-122"/>
              </a:endParaRPr>
            </a:p>
          </p:txBody>
        </p:sp>
        <p:sp>
          <p:nvSpPr>
            <p:cNvPr id="32923" name="Line 156"/>
            <p:cNvSpPr/>
            <p:nvPr/>
          </p:nvSpPr>
          <p:spPr>
            <a:xfrm>
              <a:off x="2921" y="1157"/>
              <a:ext cx="148"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4" name="Line 157"/>
            <p:cNvSpPr/>
            <p:nvPr/>
          </p:nvSpPr>
          <p:spPr>
            <a:xfrm>
              <a:off x="3175" y="1157"/>
              <a:ext cx="148"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5" name="Line 158"/>
            <p:cNvSpPr/>
            <p:nvPr/>
          </p:nvSpPr>
          <p:spPr>
            <a:xfrm>
              <a:off x="4087" y="1104"/>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6" name="Line 159"/>
            <p:cNvSpPr/>
            <p:nvPr/>
          </p:nvSpPr>
          <p:spPr>
            <a:xfrm>
              <a:off x="4287" y="1104"/>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7" name="Line 160"/>
            <p:cNvSpPr/>
            <p:nvPr/>
          </p:nvSpPr>
          <p:spPr>
            <a:xfrm>
              <a:off x="4495" y="1104"/>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8" name="Line 161"/>
            <p:cNvSpPr/>
            <p:nvPr/>
          </p:nvSpPr>
          <p:spPr>
            <a:xfrm>
              <a:off x="4703" y="1104"/>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29" name="Line 162"/>
            <p:cNvSpPr/>
            <p:nvPr/>
          </p:nvSpPr>
          <p:spPr>
            <a:xfrm>
              <a:off x="4903" y="1104"/>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30" name="Line 163"/>
            <p:cNvSpPr/>
            <p:nvPr/>
          </p:nvSpPr>
          <p:spPr>
            <a:xfrm>
              <a:off x="5111" y="1104"/>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31" name="Line 164"/>
            <p:cNvSpPr/>
            <p:nvPr/>
          </p:nvSpPr>
          <p:spPr>
            <a:xfrm>
              <a:off x="5311" y="1104"/>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2932" name="Line 165"/>
            <p:cNvSpPr/>
            <p:nvPr/>
          </p:nvSpPr>
          <p:spPr>
            <a:xfrm>
              <a:off x="5519" y="1104"/>
              <a:ext cx="15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pSp>
        <p:nvGrpSpPr>
          <p:cNvPr id="3" name="Group 172"/>
          <p:cNvGrpSpPr/>
          <p:nvPr/>
        </p:nvGrpSpPr>
        <p:grpSpPr>
          <a:xfrm>
            <a:off x="1333183" y="2455228"/>
            <a:ext cx="5014912" cy="730250"/>
            <a:chOff x="2569" y="1517"/>
            <a:chExt cx="3158" cy="460"/>
          </a:xfrm>
        </p:grpSpPr>
        <p:sp>
          <p:nvSpPr>
            <p:cNvPr id="32934" name="Rectangle 173"/>
            <p:cNvSpPr/>
            <p:nvPr/>
          </p:nvSpPr>
          <p:spPr>
            <a:xfrm>
              <a:off x="2569" y="1747"/>
              <a:ext cx="272"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0</a:t>
              </a:r>
              <a:endParaRPr lang="en-US" altLang="zh-CN" dirty="0">
                <a:solidFill>
                  <a:srgbClr val="FF3300"/>
                </a:solidFill>
                <a:latin typeface="Times New Roman" panose="02020603050405020304" pitchFamily="18" charset="0"/>
              </a:endParaRPr>
            </a:p>
          </p:txBody>
        </p:sp>
        <p:sp>
          <p:nvSpPr>
            <p:cNvPr id="32935" name="Rectangle 174"/>
            <p:cNvSpPr/>
            <p:nvPr/>
          </p:nvSpPr>
          <p:spPr>
            <a:xfrm>
              <a:off x="2841" y="1517"/>
              <a:ext cx="637"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36" name="Rectangle 175"/>
            <p:cNvSpPr/>
            <p:nvPr/>
          </p:nvSpPr>
          <p:spPr>
            <a:xfrm>
              <a:off x="5523" y="1747"/>
              <a:ext cx="204" cy="230"/>
            </a:xfrm>
            <a:prstGeom prst="rect">
              <a:avLst/>
            </a:prstGeom>
            <a:solidFill>
              <a:schemeClr val="bg1"/>
            </a:solid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37" name="Rectangle 176"/>
            <p:cNvSpPr/>
            <p:nvPr/>
          </p:nvSpPr>
          <p:spPr>
            <a:xfrm>
              <a:off x="5318" y="1747"/>
              <a:ext cx="205"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38" name="Rectangle 177"/>
            <p:cNvSpPr/>
            <p:nvPr/>
          </p:nvSpPr>
          <p:spPr>
            <a:xfrm>
              <a:off x="5114" y="1747"/>
              <a:ext cx="204"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39" name="Rectangle 178"/>
            <p:cNvSpPr/>
            <p:nvPr/>
          </p:nvSpPr>
          <p:spPr>
            <a:xfrm>
              <a:off x="4908" y="1747"/>
              <a:ext cx="206"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0" name="Rectangle 179"/>
            <p:cNvSpPr/>
            <p:nvPr/>
          </p:nvSpPr>
          <p:spPr>
            <a:xfrm>
              <a:off x="4705" y="1747"/>
              <a:ext cx="203"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1" name="Rectangle 180"/>
            <p:cNvSpPr/>
            <p:nvPr/>
          </p:nvSpPr>
          <p:spPr>
            <a:xfrm>
              <a:off x="4501" y="1747"/>
              <a:ext cx="204"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2" name="Rectangle 181"/>
            <p:cNvSpPr/>
            <p:nvPr/>
          </p:nvSpPr>
          <p:spPr>
            <a:xfrm>
              <a:off x="4295" y="1747"/>
              <a:ext cx="206"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3" name="Rectangle 182"/>
            <p:cNvSpPr/>
            <p:nvPr/>
          </p:nvSpPr>
          <p:spPr>
            <a:xfrm>
              <a:off x="4092" y="1747"/>
              <a:ext cx="203"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4" name="Rectangle 183"/>
            <p:cNvSpPr/>
            <p:nvPr/>
          </p:nvSpPr>
          <p:spPr>
            <a:xfrm>
              <a:off x="5523" y="1517"/>
              <a:ext cx="204" cy="230"/>
            </a:xfrm>
            <a:prstGeom prst="rect">
              <a:avLst/>
            </a:prstGeom>
            <a:solidFill>
              <a:schemeClr val="bg1"/>
            </a:solid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5" name="Rectangle 184"/>
            <p:cNvSpPr/>
            <p:nvPr/>
          </p:nvSpPr>
          <p:spPr>
            <a:xfrm>
              <a:off x="5318" y="1517"/>
              <a:ext cx="205"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6" name="Rectangle 185"/>
            <p:cNvSpPr/>
            <p:nvPr/>
          </p:nvSpPr>
          <p:spPr>
            <a:xfrm>
              <a:off x="5114" y="1517"/>
              <a:ext cx="204"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7" name="Rectangle 186"/>
            <p:cNvSpPr/>
            <p:nvPr/>
          </p:nvSpPr>
          <p:spPr>
            <a:xfrm>
              <a:off x="4908" y="1517"/>
              <a:ext cx="206"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8" name="Rectangle 187"/>
            <p:cNvSpPr/>
            <p:nvPr/>
          </p:nvSpPr>
          <p:spPr>
            <a:xfrm>
              <a:off x="4705" y="1517"/>
              <a:ext cx="203"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49" name="Rectangle 188"/>
            <p:cNvSpPr/>
            <p:nvPr/>
          </p:nvSpPr>
          <p:spPr>
            <a:xfrm>
              <a:off x="4501" y="1517"/>
              <a:ext cx="204"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50" name="Rectangle 189"/>
            <p:cNvSpPr/>
            <p:nvPr/>
          </p:nvSpPr>
          <p:spPr>
            <a:xfrm>
              <a:off x="4295" y="1517"/>
              <a:ext cx="206"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32951" name="Rectangle 190"/>
            <p:cNvSpPr/>
            <p:nvPr/>
          </p:nvSpPr>
          <p:spPr>
            <a:xfrm>
              <a:off x="4092" y="1517"/>
              <a:ext cx="203"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grpSp>
      <p:grpSp>
        <p:nvGrpSpPr>
          <p:cNvPr id="4" name="Group 191"/>
          <p:cNvGrpSpPr/>
          <p:nvPr/>
        </p:nvGrpSpPr>
        <p:grpSpPr>
          <a:xfrm>
            <a:off x="1333183" y="3185478"/>
            <a:ext cx="1443037" cy="2921000"/>
            <a:chOff x="2569" y="1977"/>
            <a:chExt cx="909" cy="1840"/>
          </a:xfrm>
        </p:grpSpPr>
        <p:sp>
          <p:nvSpPr>
            <p:cNvPr id="32953" name="Rectangle 192"/>
            <p:cNvSpPr/>
            <p:nvPr/>
          </p:nvSpPr>
          <p:spPr>
            <a:xfrm>
              <a:off x="2841" y="3587"/>
              <a:ext cx="637"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54" name="Rectangle 193"/>
            <p:cNvSpPr/>
            <p:nvPr/>
          </p:nvSpPr>
          <p:spPr>
            <a:xfrm>
              <a:off x="2569" y="3587"/>
              <a:ext cx="272"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sp>
          <p:nvSpPr>
            <p:cNvPr id="32955" name="Rectangle 194"/>
            <p:cNvSpPr/>
            <p:nvPr/>
          </p:nvSpPr>
          <p:spPr>
            <a:xfrm>
              <a:off x="2841" y="3357"/>
              <a:ext cx="637"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56" name="Rectangle 195"/>
            <p:cNvSpPr/>
            <p:nvPr/>
          </p:nvSpPr>
          <p:spPr>
            <a:xfrm>
              <a:off x="2569" y="3357"/>
              <a:ext cx="272"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sp>
          <p:nvSpPr>
            <p:cNvPr id="32957" name="Rectangle 196"/>
            <p:cNvSpPr/>
            <p:nvPr/>
          </p:nvSpPr>
          <p:spPr>
            <a:xfrm>
              <a:off x="2841" y="3127"/>
              <a:ext cx="637"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58" name="Rectangle 197"/>
            <p:cNvSpPr/>
            <p:nvPr/>
          </p:nvSpPr>
          <p:spPr>
            <a:xfrm>
              <a:off x="2569" y="3127"/>
              <a:ext cx="272"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sp>
          <p:nvSpPr>
            <p:cNvPr id="32959" name="Rectangle 198"/>
            <p:cNvSpPr/>
            <p:nvPr/>
          </p:nvSpPr>
          <p:spPr>
            <a:xfrm>
              <a:off x="2841" y="2897"/>
              <a:ext cx="637"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60" name="Rectangle 199"/>
            <p:cNvSpPr/>
            <p:nvPr/>
          </p:nvSpPr>
          <p:spPr>
            <a:xfrm>
              <a:off x="2569" y="2897"/>
              <a:ext cx="272"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sp>
          <p:nvSpPr>
            <p:cNvPr id="32961" name="Rectangle 200"/>
            <p:cNvSpPr/>
            <p:nvPr/>
          </p:nvSpPr>
          <p:spPr>
            <a:xfrm>
              <a:off x="2841" y="2667"/>
              <a:ext cx="637"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62" name="Rectangle 201"/>
            <p:cNvSpPr/>
            <p:nvPr/>
          </p:nvSpPr>
          <p:spPr>
            <a:xfrm>
              <a:off x="2569" y="2667"/>
              <a:ext cx="272"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sp>
          <p:nvSpPr>
            <p:cNvPr id="32963" name="Rectangle 202"/>
            <p:cNvSpPr/>
            <p:nvPr/>
          </p:nvSpPr>
          <p:spPr>
            <a:xfrm>
              <a:off x="2841" y="2437"/>
              <a:ext cx="637"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64" name="Rectangle 203"/>
            <p:cNvSpPr/>
            <p:nvPr/>
          </p:nvSpPr>
          <p:spPr>
            <a:xfrm>
              <a:off x="2569" y="2437"/>
              <a:ext cx="272"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sp>
          <p:nvSpPr>
            <p:cNvPr id="32965" name="Rectangle 204"/>
            <p:cNvSpPr/>
            <p:nvPr/>
          </p:nvSpPr>
          <p:spPr>
            <a:xfrm>
              <a:off x="2841" y="2207"/>
              <a:ext cx="637"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66" name="Rectangle 205"/>
            <p:cNvSpPr/>
            <p:nvPr/>
          </p:nvSpPr>
          <p:spPr>
            <a:xfrm>
              <a:off x="2569" y="2207"/>
              <a:ext cx="272"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sp>
          <p:nvSpPr>
            <p:cNvPr id="32967" name="Rectangle 206"/>
            <p:cNvSpPr/>
            <p:nvPr/>
          </p:nvSpPr>
          <p:spPr>
            <a:xfrm>
              <a:off x="2841" y="1977"/>
              <a:ext cx="637"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68" name="Rectangle 207"/>
            <p:cNvSpPr/>
            <p:nvPr/>
          </p:nvSpPr>
          <p:spPr>
            <a:xfrm>
              <a:off x="2569" y="1977"/>
              <a:ext cx="272"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grpSp>
      <p:grpSp>
        <p:nvGrpSpPr>
          <p:cNvPr id="5" name="Group 208"/>
          <p:cNvGrpSpPr/>
          <p:nvPr/>
        </p:nvGrpSpPr>
        <p:grpSpPr>
          <a:xfrm>
            <a:off x="2776220" y="3185478"/>
            <a:ext cx="976313" cy="365125"/>
            <a:chOff x="3478" y="1977"/>
            <a:chExt cx="614" cy="230"/>
          </a:xfrm>
        </p:grpSpPr>
        <p:sp>
          <p:nvSpPr>
            <p:cNvPr id="32970" name="Rectangle 209"/>
            <p:cNvSpPr/>
            <p:nvPr/>
          </p:nvSpPr>
          <p:spPr>
            <a:xfrm>
              <a:off x="3887" y="1977"/>
              <a:ext cx="205"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32971" name="Rectangle 210"/>
            <p:cNvSpPr/>
            <p:nvPr/>
          </p:nvSpPr>
          <p:spPr>
            <a:xfrm>
              <a:off x="3682" y="1977"/>
              <a:ext cx="205"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32972" name="Rectangle 211"/>
            <p:cNvSpPr/>
            <p:nvPr/>
          </p:nvSpPr>
          <p:spPr>
            <a:xfrm>
              <a:off x="3478" y="1977"/>
              <a:ext cx="204"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grpSp>
      <p:grpSp>
        <p:nvGrpSpPr>
          <p:cNvPr id="6" name="Group 212"/>
          <p:cNvGrpSpPr/>
          <p:nvPr/>
        </p:nvGrpSpPr>
        <p:grpSpPr>
          <a:xfrm>
            <a:off x="2776220" y="3550603"/>
            <a:ext cx="976313" cy="365125"/>
            <a:chOff x="3478" y="2207"/>
            <a:chExt cx="614" cy="230"/>
          </a:xfrm>
        </p:grpSpPr>
        <p:sp>
          <p:nvSpPr>
            <p:cNvPr id="32974" name="Rectangle 213"/>
            <p:cNvSpPr/>
            <p:nvPr/>
          </p:nvSpPr>
          <p:spPr>
            <a:xfrm>
              <a:off x="3887" y="2207"/>
              <a:ext cx="205"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1</a:t>
              </a:r>
              <a:endParaRPr lang="en-US" altLang="zh-CN" dirty="0">
                <a:solidFill>
                  <a:srgbClr val="CC99FF"/>
                </a:solidFill>
                <a:latin typeface="Times New Roman" panose="02020603050405020304" pitchFamily="18" charset="0"/>
              </a:endParaRPr>
            </a:p>
          </p:txBody>
        </p:sp>
        <p:sp>
          <p:nvSpPr>
            <p:cNvPr id="32975" name="Rectangle 214"/>
            <p:cNvSpPr/>
            <p:nvPr/>
          </p:nvSpPr>
          <p:spPr>
            <a:xfrm>
              <a:off x="3682" y="2207"/>
              <a:ext cx="205"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32976" name="Rectangle 215"/>
            <p:cNvSpPr/>
            <p:nvPr/>
          </p:nvSpPr>
          <p:spPr>
            <a:xfrm>
              <a:off x="3478" y="2207"/>
              <a:ext cx="204"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grpSp>
      <p:sp>
        <p:nvSpPr>
          <p:cNvPr id="218328" name="Rectangle 216"/>
          <p:cNvSpPr/>
          <p:nvPr/>
        </p:nvSpPr>
        <p:spPr>
          <a:xfrm>
            <a:off x="3752533" y="3185478"/>
            <a:ext cx="320675" cy="365125"/>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218329" name="Rectangle 217"/>
          <p:cNvSpPr/>
          <p:nvPr/>
        </p:nvSpPr>
        <p:spPr>
          <a:xfrm>
            <a:off x="4073208" y="3550603"/>
            <a:ext cx="328612" cy="365125"/>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grpSp>
        <p:nvGrpSpPr>
          <p:cNvPr id="7" name="Group 218"/>
          <p:cNvGrpSpPr/>
          <p:nvPr/>
        </p:nvGrpSpPr>
        <p:grpSpPr>
          <a:xfrm>
            <a:off x="4401820" y="3915728"/>
            <a:ext cx="1946275" cy="2190750"/>
            <a:chOff x="4501" y="2437"/>
            <a:chExt cx="1226" cy="1380"/>
          </a:xfrm>
        </p:grpSpPr>
        <p:sp>
          <p:nvSpPr>
            <p:cNvPr id="32980" name="Rectangle 219"/>
            <p:cNvSpPr/>
            <p:nvPr/>
          </p:nvSpPr>
          <p:spPr>
            <a:xfrm>
              <a:off x="5523" y="3587"/>
              <a:ext cx="204"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32981" name="Rectangle 220"/>
            <p:cNvSpPr/>
            <p:nvPr/>
          </p:nvSpPr>
          <p:spPr>
            <a:xfrm>
              <a:off x="5318" y="3357"/>
              <a:ext cx="205"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32982" name="Rectangle 221"/>
            <p:cNvSpPr/>
            <p:nvPr/>
          </p:nvSpPr>
          <p:spPr>
            <a:xfrm>
              <a:off x="5114" y="3127"/>
              <a:ext cx="204"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32983" name="Rectangle 222"/>
            <p:cNvSpPr/>
            <p:nvPr/>
          </p:nvSpPr>
          <p:spPr>
            <a:xfrm>
              <a:off x="4908" y="2897"/>
              <a:ext cx="206"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32984" name="Rectangle 223"/>
            <p:cNvSpPr/>
            <p:nvPr/>
          </p:nvSpPr>
          <p:spPr>
            <a:xfrm>
              <a:off x="4705" y="2667"/>
              <a:ext cx="203"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sp>
          <p:nvSpPr>
            <p:cNvPr id="32985" name="Rectangle 224"/>
            <p:cNvSpPr/>
            <p:nvPr/>
          </p:nvSpPr>
          <p:spPr>
            <a:xfrm>
              <a:off x="4501" y="2437"/>
              <a:ext cx="204" cy="230"/>
            </a:xfrm>
            <a:prstGeom prst="rect">
              <a:avLst/>
            </a:prstGeom>
            <a:noFill/>
            <a:ln w="9525">
              <a:noFill/>
            </a:ln>
          </p:spPr>
          <p:txBody>
            <a:bodyPr lIns="0" tIns="0" rIns="0" bIns="0" anchor="t"/>
            <a:p>
              <a:pPr algn="ctr"/>
              <a:r>
                <a:rPr lang="en-US" altLang="zh-CN" dirty="0">
                  <a:solidFill>
                    <a:srgbClr val="CC99FF"/>
                  </a:solidFill>
                  <a:latin typeface="Times New Roman" panose="02020603050405020304" pitchFamily="18" charset="0"/>
                </a:rPr>
                <a:t>0</a:t>
              </a:r>
              <a:endParaRPr lang="en-US" altLang="zh-CN" dirty="0">
                <a:solidFill>
                  <a:srgbClr val="CC99FF"/>
                </a:solidFill>
                <a:latin typeface="Times New Roman" panose="02020603050405020304" pitchFamily="18" charset="0"/>
              </a:endParaRPr>
            </a:p>
          </p:txBody>
        </p:sp>
      </p:grpSp>
      <p:grpSp>
        <p:nvGrpSpPr>
          <p:cNvPr id="8" name="Group 273"/>
          <p:cNvGrpSpPr/>
          <p:nvPr/>
        </p:nvGrpSpPr>
        <p:grpSpPr>
          <a:xfrm>
            <a:off x="2776220" y="3185478"/>
            <a:ext cx="1296988" cy="365125"/>
            <a:chOff x="3478" y="1977"/>
            <a:chExt cx="817" cy="230"/>
          </a:xfrm>
        </p:grpSpPr>
        <p:grpSp>
          <p:nvGrpSpPr>
            <p:cNvPr id="32987" name="Group 274"/>
            <p:cNvGrpSpPr/>
            <p:nvPr/>
          </p:nvGrpSpPr>
          <p:grpSpPr>
            <a:xfrm>
              <a:off x="3478" y="1977"/>
              <a:ext cx="614" cy="230"/>
              <a:chOff x="3478" y="1977"/>
              <a:chExt cx="614" cy="230"/>
            </a:xfrm>
          </p:grpSpPr>
          <p:sp>
            <p:nvSpPr>
              <p:cNvPr id="32988" name="Rectangle 275"/>
              <p:cNvSpPr/>
              <p:nvPr/>
            </p:nvSpPr>
            <p:spPr>
              <a:xfrm>
                <a:off x="3887" y="1977"/>
                <a:ext cx="205"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0</a:t>
                </a:r>
                <a:endParaRPr lang="en-US" altLang="zh-CN" dirty="0">
                  <a:solidFill>
                    <a:srgbClr val="FF3300"/>
                  </a:solidFill>
                  <a:latin typeface="Times New Roman" panose="02020603050405020304" pitchFamily="18" charset="0"/>
                </a:endParaRPr>
              </a:p>
            </p:txBody>
          </p:sp>
          <p:sp>
            <p:nvSpPr>
              <p:cNvPr id="32989" name="Rectangle 276"/>
              <p:cNvSpPr/>
              <p:nvPr/>
            </p:nvSpPr>
            <p:spPr>
              <a:xfrm>
                <a:off x="3682" y="1977"/>
                <a:ext cx="205"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0</a:t>
                </a:r>
                <a:endParaRPr lang="en-US" altLang="zh-CN" dirty="0">
                  <a:solidFill>
                    <a:srgbClr val="FF3300"/>
                  </a:solidFill>
                  <a:latin typeface="Times New Roman" panose="02020603050405020304" pitchFamily="18" charset="0"/>
                </a:endParaRPr>
              </a:p>
            </p:txBody>
          </p:sp>
          <p:sp>
            <p:nvSpPr>
              <p:cNvPr id="32990" name="Rectangle 277"/>
              <p:cNvSpPr/>
              <p:nvPr/>
            </p:nvSpPr>
            <p:spPr>
              <a:xfrm>
                <a:off x="3478" y="1977"/>
                <a:ext cx="204"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0</a:t>
                </a:r>
                <a:endParaRPr lang="en-US" altLang="zh-CN" dirty="0">
                  <a:solidFill>
                    <a:srgbClr val="FF3300"/>
                  </a:solidFill>
                  <a:latin typeface="Times New Roman" panose="02020603050405020304" pitchFamily="18" charset="0"/>
                </a:endParaRPr>
              </a:p>
            </p:txBody>
          </p:sp>
        </p:grpSp>
        <p:sp>
          <p:nvSpPr>
            <p:cNvPr id="32991" name="Rectangle 278"/>
            <p:cNvSpPr/>
            <p:nvPr/>
          </p:nvSpPr>
          <p:spPr>
            <a:xfrm>
              <a:off x="4092" y="1977"/>
              <a:ext cx="203" cy="230"/>
            </a:xfrm>
            <a:prstGeom prst="rect">
              <a:avLst/>
            </a:prstGeom>
            <a:noFill/>
            <a:ln w="9525">
              <a:noFill/>
            </a:ln>
          </p:spPr>
          <p:txBody>
            <a:bodyPr lIns="0" tIns="0" rIns="0" bIns="0" anchor="t"/>
            <a:p>
              <a:pPr algn="ctr"/>
              <a:r>
                <a:rPr lang="en-US" altLang="zh-CN" dirty="0">
                  <a:solidFill>
                    <a:srgbClr val="FF3300"/>
                  </a:solidFill>
                  <a:latin typeface="Times New Roman" panose="02020603050405020304" pitchFamily="18" charset="0"/>
                </a:rPr>
                <a:t>0</a:t>
              </a:r>
              <a:endParaRPr lang="en-US" altLang="zh-CN" dirty="0">
                <a:solidFill>
                  <a:srgbClr val="FF3300"/>
                </a:solidFill>
                <a:latin typeface="Times New Roman" panose="02020603050405020304" pitchFamily="18" charset="0"/>
              </a:endParaRPr>
            </a:p>
          </p:txBody>
        </p:sp>
      </p:grpSp>
      <p:grpSp>
        <p:nvGrpSpPr>
          <p:cNvPr id="10" name="Group 279"/>
          <p:cNvGrpSpPr/>
          <p:nvPr/>
        </p:nvGrpSpPr>
        <p:grpSpPr>
          <a:xfrm>
            <a:off x="2776220" y="3550603"/>
            <a:ext cx="1625600" cy="365125"/>
            <a:chOff x="3478" y="2207"/>
            <a:chExt cx="1023" cy="230"/>
          </a:xfrm>
        </p:grpSpPr>
        <p:grpSp>
          <p:nvGrpSpPr>
            <p:cNvPr id="32993" name="Group 280"/>
            <p:cNvGrpSpPr/>
            <p:nvPr/>
          </p:nvGrpSpPr>
          <p:grpSpPr>
            <a:xfrm>
              <a:off x="3478" y="2207"/>
              <a:ext cx="614" cy="230"/>
              <a:chOff x="3478" y="2207"/>
              <a:chExt cx="614" cy="230"/>
            </a:xfrm>
          </p:grpSpPr>
          <p:sp>
            <p:nvSpPr>
              <p:cNvPr id="32994" name="Rectangle 281"/>
              <p:cNvSpPr/>
              <p:nvPr/>
            </p:nvSpPr>
            <p:spPr>
              <a:xfrm>
                <a:off x="3887" y="2207"/>
                <a:ext cx="205"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1</a:t>
                </a:r>
                <a:endParaRPr lang="en-US" altLang="zh-CN" dirty="0">
                  <a:solidFill>
                    <a:srgbClr val="00CC00"/>
                  </a:solidFill>
                  <a:latin typeface="Times New Roman" panose="02020603050405020304" pitchFamily="18" charset="0"/>
                </a:endParaRPr>
              </a:p>
            </p:txBody>
          </p:sp>
          <p:sp>
            <p:nvSpPr>
              <p:cNvPr id="32995" name="Rectangle 282"/>
              <p:cNvSpPr/>
              <p:nvPr/>
            </p:nvSpPr>
            <p:spPr>
              <a:xfrm>
                <a:off x="3682" y="2207"/>
                <a:ext cx="205"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sp>
            <p:nvSpPr>
              <p:cNvPr id="32996" name="Rectangle 283"/>
              <p:cNvSpPr/>
              <p:nvPr/>
            </p:nvSpPr>
            <p:spPr>
              <a:xfrm>
                <a:off x="3478" y="2207"/>
                <a:ext cx="204"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grpSp>
        <p:sp>
          <p:nvSpPr>
            <p:cNvPr id="32997" name="Rectangle 284"/>
            <p:cNvSpPr/>
            <p:nvPr/>
          </p:nvSpPr>
          <p:spPr>
            <a:xfrm>
              <a:off x="4295" y="2207"/>
              <a:ext cx="206" cy="230"/>
            </a:xfrm>
            <a:prstGeom prst="rect">
              <a:avLst/>
            </a:prstGeom>
            <a:noFill/>
            <a:ln w="9525">
              <a:noFill/>
            </a:ln>
          </p:spPr>
          <p:txBody>
            <a:bodyPr lIns="0" tIns="0" rIns="0" bIns="0" anchor="t"/>
            <a:p>
              <a:pPr algn="ctr"/>
              <a:r>
                <a:rPr lang="en-US" altLang="zh-CN" dirty="0">
                  <a:solidFill>
                    <a:srgbClr val="00CC00"/>
                  </a:solidFill>
                  <a:latin typeface="Times New Roman" panose="02020603050405020304" pitchFamily="18" charset="0"/>
                </a:rPr>
                <a:t>0</a:t>
              </a:r>
              <a:endParaRPr lang="en-US" altLang="zh-CN" dirty="0">
                <a:solidFill>
                  <a:srgbClr val="00CC00"/>
                </a:solidFill>
                <a:latin typeface="Times New Roman" panose="02020603050405020304" pitchFamily="18" charset="0"/>
              </a:endParaRPr>
            </a:p>
          </p:txBody>
        </p:sp>
      </p:grpSp>
      <p:sp>
        <p:nvSpPr>
          <p:cNvPr id="32998" name="Rectangle 301"/>
          <p:cNvSpPr/>
          <p:nvPr/>
        </p:nvSpPr>
        <p:spPr>
          <a:xfrm>
            <a:off x="684213" y="978535"/>
            <a:ext cx="4176712" cy="666750"/>
          </a:xfrm>
          <a:prstGeom prst="rect">
            <a:avLst/>
          </a:prstGeom>
          <a:noFill/>
          <a:ln w="9525">
            <a:noFill/>
          </a:ln>
        </p:spPr>
        <p:txBody>
          <a:bodyPr anchor="b"/>
          <a:p>
            <a:r>
              <a:rPr lang="en-US" altLang="zh-CN" sz="3200" dirty="0">
                <a:solidFill>
                  <a:srgbClr val="3333CC"/>
                </a:solidFill>
                <a:latin typeface="黑体" panose="02010609060101010101" pitchFamily="2" charset="-122"/>
                <a:ea typeface="黑体" panose="02010609060101010101" pitchFamily="2" charset="-122"/>
              </a:rPr>
              <a:t>T4138</a:t>
            </a:r>
            <a:r>
              <a:rPr lang="zh-CN" altLang="en-US" sz="3200" dirty="0">
                <a:solidFill>
                  <a:srgbClr val="3333CC"/>
                </a:solidFill>
                <a:latin typeface="黑体" panose="02010609060101010101" pitchFamily="2" charset="-122"/>
                <a:ea typeface="黑体" panose="02010609060101010101" pitchFamily="2" charset="-122"/>
              </a:rPr>
              <a:t>真值表</a:t>
            </a:r>
            <a:endParaRPr lang="zh-CN" altLang="en-US" sz="3200" dirty="0">
              <a:solidFill>
                <a:srgbClr val="3333CC"/>
              </a:solidFill>
              <a:latin typeface="黑体" panose="02010609060101010101" pitchFamily="2" charset="-122"/>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9" name="文本框 8"/>
          <p:cNvSpPr txBox="1"/>
          <p:nvPr/>
        </p:nvSpPr>
        <p:spPr>
          <a:xfrm>
            <a:off x="1189990" y="6301105"/>
            <a:ext cx="7810500" cy="521970"/>
          </a:xfrm>
          <a:prstGeom prst="rect">
            <a:avLst/>
          </a:prstGeom>
          <a:noFill/>
        </p:spPr>
        <p:txBody>
          <a:bodyPr wrap="square" rtlCol="0" anchor="t">
            <a:spAutoFit/>
          </a:bodyPr>
          <a:p>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3</a:t>
            </a:r>
            <a:r>
              <a:rPr lang="en-US" altLang="zh-CN" sz="2800" b="1" dirty="0">
                <a:latin typeface="黑体" panose="02010609060101010101" pitchFamily="2" charset="-122"/>
                <a:ea typeface="黑体" panose="02010609060101010101" pitchFamily="2" charset="-122"/>
                <a:cs typeface="黑体" panose="02010609060101010101" pitchFamily="2" charset="-122"/>
                <a:sym typeface="+mn-ea"/>
              </a:rPr>
              <a:t>-</a:t>
            </a:r>
            <a:r>
              <a:rPr lang="en-US" altLang="zh-CN" sz="28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8</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线</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译码器能产生</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3</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变量函数的全部最小项</a:t>
            </a:r>
            <a:endParaRPr lang="zh-CN" altLang="en-US" sz="28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par>
                          <p:cTn id="23" fill="hold">
                            <p:stCondLst>
                              <p:cond delay="500"/>
                            </p:stCondLst>
                            <p:childTnLst>
                              <p:par>
                                <p:cTn id="24" presetID="19" presetClass="entr" presetSubtype="10" fill="hold" grpId="0" nodeType="afterEffect">
                                  <p:stCondLst>
                                    <p:cond delay="0"/>
                                  </p:stCondLst>
                                  <p:childTnLst>
                                    <p:set>
                                      <p:cBhvr>
                                        <p:cTn id="25" dur="1" fill="hold">
                                          <p:stCondLst>
                                            <p:cond delay="0"/>
                                          </p:stCondLst>
                                        </p:cTn>
                                        <p:tgtEl>
                                          <p:spTgt spid="218328"/>
                                        </p:tgtEl>
                                        <p:attrNameLst>
                                          <p:attrName>style.visibility</p:attrName>
                                        </p:attrNameLst>
                                      </p:cBhvr>
                                      <p:to>
                                        <p:strVal val="visible"/>
                                      </p:to>
                                    </p:set>
                                    <p:anim calcmode="lin" valueType="num">
                                      <p:cBhvr>
                                        <p:cTn id="26" dur="5000" fill="hold"/>
                                        <p:tgtEl>
                                          <p:spTgt spid="218328"/>
                                        </p:tgtEl>
                                        <p:attrNameLst>
                                          <p:attrName>ppt_w</p:attrName>
                                        </p:attrNameLst>
                                      </p:cBhvr>
                                      <p:tavLst>
                                        <p:tav tm="0" fmla="#ppt_w*sin(2.5*pi*$)">
                                          <p:val>
                                            <p:fltVal val="0.000000"/>
                                          </p:val>
                                        </p:tav>
                                        <p:tav tm="100000">
                                          <p:val>
                                            <p:fltVal val="1.000000"/>
                                          </p:val>
                                        </p:tav>
                                      </p:tavLst>
                                    </p:anim>
                                    <p:anim calcmode="lin" valueType="num">
                                      <p:cBhvr>
                                        <p:cTn id="27" dur="5000" fill="hold"/>
                                        <p:tgtEl>
                                          <p:spTgt spid="21832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par>
                          <p:cTn id="33" fill="hold">
                            <p:stCondLst>
                              <p:cond delay="500"/>
                            </p:stCondLst>
                            <p:childTnLst>
                              <p:par>
                                <p:cTn id="34" presetID="19" presetClass="entr" presetSubtype="10" fill="hold" grpId="0" nodeType="afterEffect">
                                  <p:stCondLst>
                                    <p:cond delay="0"/>
                                  </p:stCondLst>
                                  <p:childTnLst>
                                    <p:set>
                                      <p:cBhvr>
                                        <p:cTn id="35" dur="1" fill="hold">
                                          <p:stCondLst>
                                            <p:cond delay="0"/>
                                          </p:stCondLst>
                                        </p:cTn>
                                        <p:tgtEl>
                                          <p:spTgt spid="218329"/>
                                        </p:tgtEl>
                                        <p:attrNameLst>
                                          <p:attrName>style.visibility</p:attrName>
                                        </p:attrNameLst>
                                      </p:cBhvr>
                                      <p:to>
                                        <p:strVal val="visible"/>
                                      </p:to>
                                    </p:set>
                                    <p:anim calcmode="lin" valueType="num">
                                      <p:cBhvr>
                                        <p:cTn id="36" dur="5000" fill="hold"/>
                                        <p:tgtEl>
                                          <p:spTgt spid="218329"/>
                                        </p:tgtEl>
                                        <p:attrNameLst>
                                          <p:attrName>ppt_w</p:attrName>
                                        </p:attrNameLst>
                                      </p:cBhvr>
                                      <p:tavLst>
                                        <p:tav tm="0" fmla="#ppt_w*sin(2.5*pi*$)">
                                          <p:val>
                                            <p:fltVal val="0.000000"/>
                                          </p:val>
                                        </p:tav>
                                        <p:tav tm="100000">
                                          <p:val>
                                            <p:fltVal val="1.000000"/>
                                          </p:val>
                                        </p:tav>
                                      </p:tavLst>
                                    </p:anim>
                                    <p:anim calcmode="lin" valueType="num">
                                      <p:cBhvr>
                                        <p:cTn id="37" dur="5000" fill="hold"/>
                                        <p:tgtEl>
                                          <p:spTgt spid="21832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par>
                          <p:cTn id="47" fill="hold">
                            <p:stCondLst>
                              <p:cond delay="1000"/>
                            </p:stCondLst>
                            <p:childTnLst>
                              <p:par>
                                <p:cTn id="48" presetID="3" presetClass="entr" presetSubtype="1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328" grpId="0"/>
      <p:bldP spid="2183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p:nvPr/>
        </p:nvSpPr>
        <p:spPr>
          <a:xfrm>
            <a:off x="4508500" y="249523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3794" name="Rectangle 4"/>
          <p:cNvSpPr/>
          <p:nvPr/>
        </p:nvSpPr>
        <p:spPr>
          <a:xfrm>
            <a:off x="468313" y="1050290"/>
            <a:ext cx="8174037" cy="660400"/>
          </a:xfrm>
          <a:prstGeom prst="rect">
            <a:avLst/>
          </a:prstGeom>
          <a:noFill/>
          <a:ln w="9525">
            <a:noFill/>
          </a:ln>
        </p:spPr>
        <p:txBody>
          <a:bodyPr anchor="ctr"/>
          <a:p>
            <a:r>
              <a:rPr lang="zh-CN" altLang="en-US" sz="3200" dirty="0">
                <a:solidFill>
                  <a:srgbClr val="0033CC"/>
                </a:solidFill>
                <a:latin typeface="黑体" panose="02010609060101010101" pitchFamily="2" charset="-122"/>
                <a:ea typeface="黑体" panose="02010609060101010101" pitchFamily="2" charset="-122"/>
              </a:rPr>
              <a:t>译码器的扩展</a:t>
            </a:r>
            <a:endParaRPr lang="zh-CN" altLang="en-US" sz="3200" dirty="0">
              <a:solidFill>
                <a:srgbClr val="0033CC"/>
              </a:solidFill>
              <a:latin typeface="黑体" panose="02010609060101010101" pitchFamily="2" charset="-122"/>
              <a:ea typeface="黑体" panose="02010609060101010101" pitchFamily="2" charset="-122"/>
            </a:endParaRPr>
          </a:p>
        </p:txBody>
      </p:sp>
      <p:sp>
        <p:nvSpPr>
          <p:cNvPr id="371772" name="Text Box 60" descr="编织物"/>
          <p:cNvSpPr txBox="1">
            <a:spLocks noChangeArrowheads="1"/>
          </p:cNvSpPr>
          <p:nvPr/>
        </p:nvSpPr>
        <p:spPr bwMode="auto">
          <a:xfrm>
            <a:off x="468630" y="5987415"/>
            <a:ext cx="3267710" cy="521970"/>
          </a:xfrm>
          <a:prstGeom prst="rect">
            <a:avLst/>
          </a:prstGeom>
          <a:noFill/>
          <a:ln w="9525">
            <a:noFill/>
            <a:miter lim="800000"/>
          </a:ln>
          <a:effectLst/>
        </p:spPr>
        <p:txBody>
          <a:bodyPr wrap="square">
            <a:spAutoFit/>
          </a:bodyPr>
          <a:lstStyle/>
          <a:p>
            <a:pPr marR="0" algn="just" defTabSz="914400" rtl="0">
              <a:spcBef>
                <a:spcPct val="50000"/>
              </a:spcBef>
              <a:buClr>
                <a:srgbClr val="FF3300"/>
              </a:buClr>
              <a:buSzTx/>
              <a:buFont typeface="Wingdings" panose="05000000000000000000" pitchFamily="2" charset="2"/>
              <a:buNone/>
              <a:defRPr/>
            </a:pPr>
            <a:r>
              <a:rPr kumimoji="1" lang="zh-CN" altLang="en-US" sz="2800"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合理利用使能端</a:t>
            </a:r>
            <a:endParaRPr kumimoji="1" lang="zh-CN" altLang="en-US" sz="2800"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3796" name="Rectangle 63"/>
          <p:cNvSpPr/>
          <p:nvPr/>
        </p:nvSpPr>
        <p:spPr>
          <a:xfrm>
            <a:off x="4508500" y="221900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3797" name="Object 62"/>
          <p:cNvGraphicFramePr/>
          <p:nvPr/>
        </p:nvGraphicFramePr>
        <p:xfrm>
          <a:off x="2051050" y="1700848"/>
          <a:ext cx="5327650" cy="3879850"/>
        </p:xfrm>
        <a:graphic>
          <a:graphicData uri="http://schemas.openxmlformats.org/presentationml/2006/ole">
            <mc:AlternateContent xmlns:mc="http://schemas.openxmlformats.org/markup-compatibility/2006">
              <mc:Choice xmlns:v="urn:schemas-microsoft-com:vml" Requires="v">
                <p:oleObj spid="_x0000_s3104" name="" r:id="rId1" imgW="2644775" imgH="2026285" progId="Visio.Drawing.11">
                  <p:embed/>
                </p:oleObj>
              </mc:Choice>
              <mc:Fallback>
                <p:oleObj name="" r:id="rId1" imgW="2644775" imgH="2026285" progId="Visio.Drawing.11">
                  <p:embed/>
                  <p:pic>
                    <p:nvPicPr>
                      <p:cNvPr id="0" name="图片 3103"/>
                      <p:cNvPicPr/>
                      <p:nvPr/>
                    </p:nvPicPr>
                    <p:blipFill>
                      <a:blip r:embed="rId2"/>
                      <a:stretch>
                        <a:fillRect/>
                      </a:stretch>
                    </p:blipFill>
                    <p:spPr>
                      <a:xfrm>
                        <a:off x="2051050" y="1700848"/>
                        <a:ext cx="5327650" cy="3879850"/>
                      </a:xfrm>
                      <a:prstGeom prst="rect">
                        <a:avLst/>
                      </a:prstGeom>
                      <a:noFill/>
                      <a:ln w="38100">
                        <a:noFill/>
                        <a:miter/>
                      </a:ln>
                    </p:spPr>
                  </p:pic>
                </p:oleObj>
              </mc:Fallback>
            </mc:AlternateContent>
          </a:graphicData>
        </a:graphic>
      </p:graphicFrame>
      <p:sp>
        <p:nvSpPr>
          <p:cNvPr id="2" name="Text Box 60" descr="编织物"/>
          <p:cNvSpPr txBox="1">
            <a:spLocks noChangeArrowheads="1"/>
          </p:cNvSpPr>
          <p:nvPr/>
        </p:nvSpPr>
        <p:spPr bwMode="auto">
          <a:xfrm>
            <a:off x="3824288" y="1115378"/>
            <a:ext cx="4752975" cy="521970"/>
          </a:xfrm>
          <a:prstGeom prst="rect">
            <a:avLst/>
          </a:prstGeom>
          <a:noFill/>
          <a:ln w="9525">
            <a:noFill/>
            <a:miter lim="800000"/>
          </a:ln>
          <a:effectLst/>
        </p:spPr>
        <p:txBody>
          <a:bodyPr>
            <a:spAutoFit/>
          </a:bodyPr>
          <a:p>
            <a:pPr marR="0" algn="just" defTabSz="914400" rtl="0">
              <a:spcBef>
                <a:spcPct val="50000"/>
              </a:spcBef>
              <a:buClr>
                <a:srgbClr val="FF3300"/>
              </a:buClr>
              <a:buSzTx/>
              <a:buFont typeface="Wingdings" panose="05000000000000000000" pitchFamily="2" charset="2"/>
              <a:buNone/>
              <a:defRPr/>
            </a:pPr>
            <a:r>
              <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  构成</a:t>
            </a:r>
            <a:r>
              <a:rPr kumimoji="1" lang="en-US" altLang="zh-CN"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4/16</a:t>
            </a:r>
            <a:r>
              <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线译码器</a:t>
            </a:r>
            <a:endPar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 name="文本框 2"/>
          <p:cNvSpPr txBox="1"/>
          <p:nvPr/>
        </p:nvSpPr>
        <p:spPr>
          <a:xfrm>
            <a:off x="4508500" y="5154930"/>
            <a:ext cx="4530090" cy="460375"/>
          </a:xfrm>
          <a:prstGeom prst="rect">
            <a:avLst/>
          </a:prstGeom>
          <a:noFill/>
        </p:spPr>
        <p:txBody>
          <a:bodyPr wrap="square" rtlCol="0">
            <a:spAutoFit/>
          </a:bodyPr>
          <a:p>
            <a:pPr marL="342900" indent="-342900">
              <a:buFont typeface="Wingdings" panose="05000000000000000000" charset="0"/>
              <a:buChar char="Ø"/>
            </a:pPr>
            <a:r>
              <a:rPr lang="en-US" altLang="zh-CN" sz="24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X</a:t>
            </a:r>
            <a:r>
              <a:rPr lang="en-US" altLang="zh-CN" sz="2400" baseline="-25000">
                <a:solidFill>
                  <a:srgbClr val="0000FF"/>
                </a:solidFill>
                <a:uFillTx/>
                <a:latin typeface="Times New Roman" panose="02020603050405020304" pitchFamily="18" charset="0"/>
                <a:ea typeface="黑体" panose="02010609060101010101" pitchFamily="2" charset="-122"/>
                <a:cs typeface="Times New Roman" panose="02020603050405020304" pitchFamily="18" charset="0"/>
              </a:rPr>
              <a:t>3</a:t>
            </a:r>
            <a:r>
              <a:rPr lang="en-US" altLang="zh-CN" sz="24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=0</a:t>
            </a:r>
            <a:r>
              <a:rPr lang="zh-CN" altLang="en-US" sz="24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时</a:t>
            </a:r>
            <a:r>
              <a:rPr lang="en-US" altLang="zh-CN" sz="2400">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rPr>
              <a:t>片</a:t>
            </a:r>
            <a:r>
              <a:rPr lang="en-US" altLang="zh-CN" sz="2400">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a:latin typeface="Times New Roman" panose="02020603050405020304" pitchFamily="18" charset="0"/>
                <a:ea typeface="黑体" panose="02010609060101010101" pitchFamily="2" charset="-122"/>
                <a:cs typeface="Times New Roman" panose="02020603050405020304" pitchFamily="18" charset="0"/>
              </a:rPr>
              <a:t>译码</a:t>
            </a:r>
            <a:r>
              <a:rPr lang="en-US" altLang="zh-CN" sz="2400">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片</a:t>
            </a:r>
            <a:r>
              <a:rPr lang="en-US" altLang="zh-CN" sz="2400">
                <a:latin typeface="Times New Roman" panose="02020603050405020304" pitchFamily="18" charset="0"/>
                <a:ea typeface="黑体" panose="02010609060101010101" pitchFamily="2" charset="-122"/>
                <a:cs typeface="Times New Roman" panose="02020603050405020304" pitchFamily="18" charset="0"/>
                <a:sym typeface="+mn-ea"/>
              </a:rPr>
              <a:t>(2)</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被禁止</a:t>
            </a:r>
            <a:endParaRPr lang="zh-CN" altLang="en-US" sz="2400">
              <a:latin typeface="Times New Roman" panose="02020603050405020304" pitchFamily="18" charset="0"/>
              <a:ea typeface="黑体" panose="02010609060101010101" pitchFamily="2" charset="-122"/>
              <a:cs typeface="Times New Roman" panose="02020603050405020304" pitchFamily="18" charset="0"/>
            </a:endParaRPr>
          </a:p>
        </p:txBody>
      </p:sp>
      <p:sp>
        <p:nvSpPr>
          <p:cNvPr id="4" name="文本框 3"/>
          <p:cNvSpPr txBox="1"/>
          <p:nvPr/>
        </p:nvSpPr>
        <p:spPr>
          <a:xfrm>
            <a:off x="4508500" y="5712460"/>
            <a:ext cx="4529455" cy="460375"/>
          </a:xfrm>
          <a:prstGeom prst="rect">
            <a:avLst/>
          </a:prstGeom>
          <a:noFill/>
        </p:spPr>
        <p:txBody>
          <a:bodyPr wrap="square" rtlCol="0">
            <a:spAutoFit/>
          </a:bodyPr>
          <a:p>
            <a:pPr marL="342900" indent="-342900">
              <a:buFont typeface="Wingdings" panose="05000000000000000000" charset="0"/>
              <a:buChar char="Ø"/>
            </a:pPr>
            <a:r>
              <a:rPr lang="en-US" altLang="zh-CN" sz="24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X</a:t>
            </a:r>
            <a:r>
              <a:rPr lang="en-US" altLang="zh-CN" sz="2400" baseline="-25000">
                <a:solidFill>
                  <a:srgbClr val="0000FF"/>
                </a:solidFill>
                <a:uFillTx/>
                <a:latin typeface="Times New Roman" panose="02020603050405020304" pitchFamily="18" charset="0"/>
                <a:ea typeface="黑体" panose="02010609060101010101" pitchFamily="2" charset="-122"/>
                <a:cs typeface="Times New Roman" panose="02020603050405020304" pitchFamily="18" charset="0"/>
              </a:rPr>
              <a:t>3</a:t>
            </a:r>
            <a:r>
              <a:rPr lang="en-US" altLang="zh-CN" sz="24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时</a:t>
            </a:r>
            <a:r>
              <a:rPr lang="en-US" altLang="zh-CN" sz="2400">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rPr>
              <a:t>片</a:t>
            </a:r>
            <a:r>
              <a:rPr lang="en-US" altLang="zh-CN" sz="2400">
                <a:latin typeface="Times New Roman" panose="02020603050405020304" pitchFamily="18" charset="0"/>
                <a:ea typeface="黑体" panose="02010609060101010101" pitchFamily="2" charset="-122"/>
                <a:cs typeface="Times New Roman" panose="02020603050405020304" pitchFamily="18" charset="0"/>
              </a:rPr>
              <a:t>(2)</a:t>
            </a:r>
            <a:r>
              <a:rPr lang="zh-CN" altLang="en-US" sz="2400">
                <a:latin typeface="Times New Roman" panose="02020603050405020304" pitchFamily="18" charset="0"/>
                <a:ea typeface="黑体" panose="02010609060101010101" pitchFamily="2" charset="-122"/>
                <a:cs typeface="Times New Roman" panose="02020603050405020304" pitchFamily="18" charset="0"/>
              </a:rPr>
              <a:t>译码</a:t>
            </a:r>
            <a:r>
              <a:rPr lang="en-US" altLang="zh-CN" sz="2400">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片</a:t>
            </a:r>
            <a:r>
              <a:rPr lang="en-US" altLang="zh-CN" sz="2400">
                <a:latin typeface="Times New Roman" panose="02020603050405020304" pitchFamily="18" charset="0"/>
                <a:ea typeface="黑体" panose="02010609060101010101" pitchFamily="2" charset="-122"/>
                <a:cs typeface="Times New Roman" panose="02020603050405020304" pitchFamily="18" charset="0"/>
                <a:sym typeface="+mn-ea"/>
              </a:rPr>
              <a:t>(1)</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被禁止</a:t>
            </a:r>
            <a:endParaRPr lang="zh-CN" altLang="en-US" sz="2400">
              <a:latin typeface="Times New Roman" panose="02020603050405020304" pitchFamily="18" charset="0"/>
              <a:ea typeface="黑体" panose="02010609060101010101" pitchFamily="2" charset="-122"/>
              <a:cs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1772"/>
                                        </p:tgtEl>
                                        <p:attrNameLst>
                                          <p:attrName>style.visibility</p:attrName>
                                        </p:attrNameLst>
                                      </p:cBhvr>
                                      <p:to>
                                        <p:strVal val="visible"/>
                                      </p:to>
                                    </p:set>
                                    <p:animEffect transition="in" filter="wipe(up)">
                                      <p:cBhvr>
                                        <p:cTn id="7" dur="1000"/>
                                        <p:tgtEl>
                                          <p:spTgt spid="37177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72" grpId="0" bldLvl="0" animBg="1"/>
      <p:bldP spid="2" grpId="0" bldLvl="0" animBg="1"/>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p:nvPr/>
        </p:nvSpPr>
        <p:spPr>
          <a:xfrm>
            <a:off x="4508500" y="256698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4818" name="Rectangle 3"/>
          <p:cNvSpPr/>
          <p:nvPr/>
        </p:nvSpPr>
        <p:spPr>
          <a:xfrm>
            <a:off x="468313" y="1122045"/>
            <a:ext cx="8174037" cy="660400"/>
          </a:xfrm>
          <a:prstGeom prst="rect">
            <a:avLst/>
          </a:prstGeom>
          <a:noFill/>
          <a:ln w="9525">
            <a:noFill/>
          </a:ln>
        </p:spPr>
        <p:txBody>
          <a:bodyPr anchor="ctr"/>
          <a:p>
            <a:r>
              <a:rPr lang="zh-CN" altLang="en-US" sz="3200" dirty="0">
                <a:solidFill>
                  <a:srgbClr val="0033CC"/>
                </a:solidFill>
                <a:latin typeface="黑体" panose="02010609060101010101" pitchFamily="2" charset="-122"/>
                <a:ea typeface="黑体" panose="02010609060101010101" pitchFamily="2" charset="-122"/>
              </a:rPr>
              <a:t>译码器的扩展</a:t>
            </a:r>
            <a:endParaRPr lang="zh-CN" altLang="en-US" sz="3200" dirty="0">
              <a:solidFill>
                <a:srgbClr val="0033CC"/>
              </a:solidFill>
              <a:latin typeface="黑体" panose="02010609060101010101" pitchFamily="2" charset="-122"/>
              <a:ea typeface="黑体" panose="02010609060101010101" pitchFamily="2" charset="-122"/>
            </a:endParaRPr>
          </a:p>
        </p:txBody>
      </p:sp>
      <p:sp>
        <p:nvSpPr>
          <p:cNvPr id="34819" name="Rectangle 5"/>
          <p:cNvSpPr/>
          <p:nvPr/>
        </p:nvSpPr>
        <p:spPr>
          <a:xfrm>
            <a:off x="4508500" y="229076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4820" name="Rectangle 8"/>
          <p:cNvSpPr/>
          <p:nvPr/>
        </p:nvSpPr>
        <p:spPr>
          <a:xfrm>
            <a:off x="4508500" y="213360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4821" name="Object 7"/>
          <p:cNvGraphicFramePr/>
          <p:nvPr/>
        </p:nvGraphicFramePr>
        <p:xfrm>
          <a:off x="468313" y="1866583"/>
          <a:ext cx="8064500" cy="3963987"/>
        </p:xfrm>
        <a:graphic>
          <a:graphicData uri="http://schemas.openxmlformats.org/presentationml/2006/ole">
            <mc:AlternateContent xmlns:mc="http://schemas.openxmlformats.org/markup-compatibility/2006">
              <mc:Choice xmlns:v="urn:schemas-microsoft-com:vml" Requires="v">
                <p:oleObj spid="_x0000_s3103" name="" r:id="rId1" imgW="4254500" imgH="2275840" progId="Visio.Drawing.11">
                  <p:embed/>
                </p:oleObj>
              </mc:Choice>
              <mc:Fallback>
                <p:oleObj name="" r:id="rId1" imgW="4254500" imgH="2275840" progId="Visio.Drawing.11">
                  <p:embed/>
                  <p:pic>
                    <p:nvPicPr>
                      <p:cNvPr id="0" name="图片 3102"/>
                      <p:cNvPicPr/>
                      <p:nvPr/>
                    </p:nvPicPr>
                    <p:blipFill>
                      <a:blip r:embed="rId2"/>
                      <a:srcRect b="5707"/>
                      <a:stretch>
                        <a:fillRect/>
                      </a:stretch>
                    </p:blipFill>
                    <p:spPr>
                      <a:xfrm>
                        <a:off x="468313" y="1866583"/>
                        <a:ext cx="8064500" cy="3963987"/>
                      </a:xfrm>
                      <a:prstGeom prst="rect">
                        <a:avLst/>
                      </a:prstGeom>
                      <a:noFill/>
                      <a:ln w="38100">
                        <a:noFill/>
                        <a:miter/>
                      </a:ln>
                    </p:spPr>
                  </p:pic>
                </p:oleObj>
              </mc:Fallback>
            </mc:AlternateContent>
          </a:graphicData>
        </a:graphic>
      </p:graphicFrame>
      <p:sp>
        <p:nvSpPr>
          <p:cNvPr id="2" name="Text Box 60" descr="编织物"/>
          <p:cNvSpPr txBox="1">
            <a:spLocks noChangeArrowheads="1"/>
          </p:cNvSpPr>
          <p:nvPr/>
        </p:nvSpPr>
        <p:spPr bwMode="auto">
          <a:xfrm>
            <a:off x="3824288" y="1187133"/>
            <a:ext cx="4752975" cy="521970"/>
          </a:xfrm>
          <a:prstGeom prst="rect">
            <a:avLst/>
          </a:prstGeom>
          <a:noFill/>
          <a:ln w="9525">
            <a:noFill/>
            <a:miter lim="800000"/>
          </a:ln>
          <a:effectLst/>
        </p:spPr>
        <p:txBody>
          <a:bodyPr>
            <a:spAutoFit/>
          </a:bodyPr>
          <a:p>
            <a:pPr marR="0" algn="just" defTabSz="914400" rtl="0">
              <a:spcBef>
                <a:spcPct val="50000"/>
              </a:spcBef>
              <a:buClr>
                <a:srgbClr val="FF3300"/>
              </a:buClr>
              <a:buSzTx/>
              <a:buFont typeface="Wingdings" panose="05000000000000000000" pitchFamily="2" charset="2"/>
              <a:buNone/>
              <a:defRPr/>
            </a:pPr>
            <a:r>
              <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  构成</a:t>
            </a:r>
            <a:r>
              <a:rPr kumimoji="1" lang="en-US" altLang="zh-CN"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5</a:t>
            </a:r>
            <a:r>
              <a:rPr kumimoji="1" lang="en-US" altLang="zh-CN"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/24</a:t>
            </a:r>
            <a:r>
              <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线译码器</a:t>
            </a:r>
            <a:endPar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 name="文本框 2"/>
          <p:cNvSpPr txBox="1"/>
          <p:nvPr/>
        </p:nvSpPr>
        <p:spPr>
          <a:xfrm>
            <a:off x="2189480" y="2772410"/>
            <a:ext cx="521970" cy="368300"/>
          </a:xfrm>
          <a:prstGeom prst="rect">
            <a:avLst/>
          </a:prstGeom>
          <a:noFill/>
        </p:spPr>
        <p:txBody>
          <a:bodyPr wrap="square" rtlCol="0">
            <a:spAutoFit/>
          </a:bodyPr>
          <a:p>
            <a:r>
              <a:rPr lang="en-US" altLang="zh-CN">
                <a:solidFill>
                  <a:srgbClr val="FF0000"/>
                </a:solidFill>
                <a:latin typeface="Times New Roman" panose="02020603050405020304" pitchFamily="18" charset="0"/>
                <a:cs typeface="Times New Roman" panose="02020603050405020304" pitchFamily="18" charset="0"/>
              </a:rPr>
              <a:t>(1)</a:t>
            </a:r>
            <a:endParaRPr lang="en-US" altLang="zh-CN">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938395" y="2772410"/>
            <a:ext cx="521970" cy="368300"/>
          </a:xfrm>
          <a:prstGeom prst="rect">
            <a:avLst/>
          </a:prstGeom>
          <a:noFill/>
        </p:spPr>
        <p:txBody>
          <a:bodyPr wrap="square" rtlCol="0">
            <a:spAutoFit/>
          </a:bodyPr>
          <a:p>
            <a:r>
              <a:rPr lang="en-US" altLang="zh-CN">
                <a:solidFill>
                  <a:srgbClr val="FF0000"/>
                </a:solidFill>
                <a:latin typeface="Times New Roman" panose="02020603050405020304" pitchFamily="18" charset="0"/>
                <a:cs typeface="Times New Roman" panose="02020603050405020304" pitchFamily="18" charset="0"/>
              </a:rPr>
              <a:t>(2)</a:t>
            </a:r>
            <a:endParaRPr lang="en-US" altLang="zh-CN">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676515" y="2772410"/>
            <a:ext cx="521970" cy="368300"/>
          </a:xfrm>
          <a:prstGeom prst="rect">
            <a:avLst/>
          </a:prstGeom>
          <a:noFill/>
        </p:spPr>
        <p:txBody>
          <a:bodyPr wrap="square" rtlCol="0">
            <a:spAutoFit/>
          </a:bodyPr>
          <a:p>
            <a:r>
              <a:rPr lang="en-US" altLang="zh-CN">
                <a:solidFill>
                  <a:srgbClr val="FF0000"/>
                </a:solidFill>
                <a:latin typeface="Times New Roman" panose="02020603050405020304" pitchFamily="18" charset="0"/>
                <a:cs typeface="Times New Roman" panose="02020603050405020304" pitchFamily="18" charset="0"/>
              </a:rPr>
              <a:t>(3)</a:t>
            </a:r>
            <a:endParaRPr lang="en-US" altLang="zh-CN">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254885" y="5639435"/>
            <a:ext cx="949325" cy="368300"/>
          </a:xfrm>
          <a:prstGeom prst="rect">
            <a:avLst/>
          </a:prstGeom>
          <a:noFill/>
        </p:spPr>
        <p:txBody>
          <a:bodyPr wrap="square" rtlCol="0">
            <a:spAutoFit/>
          </a:bodyPr>
          <a:p>
            <a:r>
              <a:rPr lang="en-US" altLang="zh-CN" b="1">
                <a:solidFill>
                  <a:srgbClr val="0000FF"/>
                </a:solidFill>
              </a:rPr>
              <a:t>0        0</a:t>
            </a:r>
            <a:endParaRPr lang="en-US" altLang="zh-CN" b="1">
              <a:solidFill>
                <a:srgbClr val="0000FF"/>
              </a:solidFill>
            </a:endParaRPr>
          </a:p>
        </p:txBody>
      </p:sp>
      <p:sp>
        <p:nvSpPr>
          <p:cNvPr id="7" name="文本框 6"/>
          <p:cNvSpPr txBox="1"/>
          <p:nvPr/>
        </p:nvSpPr>
        <p:spPr>
          <a:xfrm>
            <a:off x="3586480" y="5639435"/>
            <a:ext cx="1635760" cy="368300"/>
          </a:xfrm>
          <a:prstGeom prst="rect">
            <a:avLst/>
          </a:prstGeom>
          <a:noFill/>
        </p:spPr>
        <p:txBody>
          <a:bodyPr wrap="square" rtlCol="0">
            <a:spAutoFit/>
          </a:bodyPr>
          <a:p>
            <a:r>
              <a:rPr lang="zh-CN" altLang="en-US" b="1">
                <a:solidFill>
                  <a:srgbClr val="FF0000"/>
                </a:solidFill>
              </a:rPr>
              <a:t>片（</a:t>
            </a:r>
            <a:r>
              <a:rPr lang="en-US" altLang="zh-CN" b="1">
                <a:solidFill>
                  <a:srgbClr val="FF0000"/>
                </a:solidFill>
              </a:rPr>
              <a:t>1</a:t>
            </a:r>
            <a:r>
              <a:rPr lang="zh-CN" altLang="en-US" b="1">
                <a:solidFill>
                  <a:srgbClr val="FF0000"/>
                </a:solidFill>
              </a:rPr>
              <a:t>）译码</a:t>
            </a:r>
            <a:endParaRPr lang="zh-CN" altLang="en-US" b="1">
              <a:solidFill>
                <a:srgbClr val="FF0000"/>
              </a:solidFill>
            </a:endParaRPr>
          </a:p>
        </p:txBody>
      </p:sp>
      <p:sp>
        <p:nvSpPr>
          <p:cNvPr id="8" name="文本框 7"/>
          <p:cNvSpPr txBox="1"/>
          <p:nvPr/>
        </p:nvSpPr>
        <p:spPr>
          <a:xfrm>
            <a:off x="2238375" y="6053455"/>
            <a:ext cx="949325" cy="368300"/>
          </a:xfrm>
          <a:prstGeom prst="rect">
            <a:avLst/>
          </a:prstGeom>
          <a:noFill/>
        </p:spPr>
        <p:txBody>
          <a:bodyPr wrap="square" rtlCol="0">
            <a:spAutoFit/>
          </a:bodyPr>
          <a:p>
            <a:r>
              <a:rPr lang="en-US" altLang="zh-CN" b="1">
                <a:solidFill>
                  <a:srgbClr val="0000FF"/>
                </a:solidFill>
              </a:rPr>
              <a:t>1        0</a:t>
            </a:r>
            <a:endParaRPr lang="en-US" altLang="zh-CN" b="1">
              <a:solidFill>
                <a:srgbClr val="0000FF"/>
              </a:solidFill>
            </a:endParaRPr>
          </a:p>
        </p:txBody>
      </p:sp>
      <p:sp>
        <p:nvSpPr>
          <p:cNvPr id="9" name="文本框 8"/>
          <p:cNvSpPr txBox="1"/>
          <p:nvPr/>
        </p:nvSpPr>
        <p:spPr>
          <a:xfrm>
            <a:off x="3569970" y="6053455"/>
            <a:ext cx="1635760" cy="368300"/>
          </a:xfrm>
          <a:prstGeom prst="rect">
            <a:avLst/>
          </a:prstGeom>
          <a:noFill/>
        </p:spPr>
        <p:txBody>
          <a:bodyPr wrap="square" rtlCol="0">
            <a:spAutoFit/>
          </a:bodyPr>
          <a:p>
            <a:r>
              <a:rPr lang="zh-CN" altLang="en-US" b="1">
                <a:solidFill>
                  <a:srgbClr val="FF0000"/>
                </a:solidFill>
              </a:rPr>
              <a:t>片（</a:t>
            </a:r>
            <a:r>
              <a:rPr lang="en-US" altLang="zh-CN" b="1">
                <a:solidFill>
                  <a:srgbClr val="FF0000"/>
                </a:solidFill>
              </a:rPr>
              <a:t>2</a:t>
            </a:r>
            <a:r>
              <a:rPr lang="zh-CN" altLang="en-US" b="1">
                <a:solidFill>
                  <a:srgbClr val="FF0000"/>
                </a:solidFill>
              </a:rPr>
              <a:t>）译码</a:t>
            </a:r>
            <a:endParaRPr lang="zh-CN" altLang="en-US" b="1">
              <a:solidFill>
                <a:srgbClr val="FF0000"/>
              </a:solidFill>
            </a:endParaRPr>
          </a:p>
        </p:txBody>
      </p:sp>
      <p:sp>
        <p:nvSpPr>
          <p:cNvPr id="10" name="文本框 9"/>
          <p:cNvSpPr txBox="1"/>
          <p:nvPr/>
        </p:nvSpPr>
        <p:spPr>
          <a:xfrm>
            <a:off x="2254885" y="6428740"/>
            <a:ext cx="949325" cy="368300"/>
          </a:xfrm>
          <a:prstGeom prst="rect">
            <a:avLst/>
          </a:prstGeom>
          <a:noFill/>
        </p:spPr>
        <p:txBody>
          <a:bodyPr wrap="square" rtlCol="0">
            <a:spAutoFit/>
          </a:bodyPr>
          <a:p>
            <a:r>
              <a:rPr lang="en-US" altLang="zh-CN" b="1">
                <a:solidFill>
                  <a:srgbClr val="0000FF"/>
                </a:solidFill>
              </a:rPr>
              <a:t>0        1</a:t>
            </a:r>
            <a:endParaRPr lang="en-US" altLang="zh-CN" b="1">
              <a:solidFill>
                <a:srgbClr val="0000FF"/>
              </a:solidFill>
            </a:endParaRPr>
          </a:p>
        </p:txBody>
      </p:sp>
      <p:sp>
        <p:nvSpPr>
          <p:cNvPr id="11" name="文本框 10"/>
          <p:cNvSpPr txBox="1"/>
          <p:nvPr/>
        </p:nvSpPr>
        <p:spPr>
          <a:xfrm>
            <a:off x="3586480" y="6428740"/>
            <a:ext cx="1635760" cy="368300"/>
          </a:xfrm>
          <a:prstGeom prst="rect">
            <a:avLst/>
          </a:prstGeom>
          <a:noFill/>
        </p:spPr>
        <p:txBody>
          <a:bodyPr wrap="square" rtlCol="0">
            <a:spAutoFit/>
          </a:bodyPr>
          <a:p>
            <a:r>
              <a:rPr lang="zh-CN" altLang="en-US" b="1">
                <a:solidFill>
                  <a:srgbClr val="FF0000"/>
                </a:solidFill>
              </a:rPr>
              <a:t>片（</a:t>
            </a:r>
            <a:r>
              <a:rPr lang="en-US" altLang="zh-CN" b="1">
                <a:solidFill>
                  <a:srgbClr val="FF0000"/>
                </a:solidFill>
              </a:rPr>
              <a:t>3</a:t>
            </a:r>
            <a:r>
              <a:rPr lang="zh-CN" altLang="en-US" b="1">
                <a:solidFill>
                  <a:srgbClr val="FF0000"/>
                </a:solidFill>
              </a:rPr>
              <a:t>）译码</a:t>
            </a:r>
            <a:endParaRPr lang="zh-CN" altLang="en-US" b="1">
              <a:solidFill>
                <a:srgbClr val="FF0000"/>
              </a:solidFill>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p:nvPr/>
        </p:nvSpPr>
        <p:spPr>
          <a:xfrm>
            <a:off x="4508500" y="249523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5842" name="Rectangle 3"/>
          <p:cNvSpPr/>
          <p:nvPr/>
        </p:nvSpPr>
        <p:spPr>
          <a:xfrm>
            <a:off x="468313" y="906780"/>
            <a:ext cx="8174037" cy="660400"/>
          </a:xfrm>
          <a:prstGeom prst="rect">
            <a:avLst/>
          </a:prstGeom>
          <a:noFill/>
          <a:ln w="9525">
            <a:noFill/>
          </a:ln>
        </p:spPr>
        <p:txBody>
          <a:bodyPr anchor="ctr"/>
          <a:p>
            <a:r>
              <a:rPr lang="zh-CN" altLang="en-US" sz="3200" dirty="0">
                <a:solidFill>
                  <a:srgbClr val="0033CC"/>
                </a:solidFill>
                <a:latin typeface="黑体" panose="02010609060101010101" pitchFamily="2" charset="-122"/>
                <a:ea typeface="黑体" panose="02010609060101010101" pitchFamily="2" charset="-122"/>
              </a:rPr>
              <a:t>译码器的应用</a:t>
            </a:r>
            <a:endParaRPr lang="zh-CN" altLang="en-US" sz="3200" dirty="0">
              <a:solidFill>
                <a:srgbClr val="0033CC"/>
              </a:solidFill>
              <a:latin typeface="黑体" panose="02010609060101010101" pitchFamily="2" charset="-122"/>
              <a:ea typeface="黑体" panose="02010609060101010101" pitchFamily="2" charset="-122"/>
            </a:endParaRPr>
          </a:p>
        </p:txBody>
      </p:sp>
      <p:sp>
        <p:nvSpPr>
          <p:cNvPr id="35843" name="Rectangle 5"/>
          <p:cNvSpPr/>
          <p:nvPr/>
        </p:nvSpPr>
        <p:spPr>
          <a:xfrm>
            <a:off x="4508500" y="221900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5844" name="Rectangle 7"/>
          <p:cNvSpPr/>
          <p:nvPr/>
        </p:nvSpPr>
        <p:spPr>
          <a:xfrm>
            <a:off x="1123315" y="1666240"/>
            <a:ext cx="7186295" cy="1033145"/>
          </a:xfrm>
          <a:prstGeom prst="rect">
            <a:avLst/>
          </a:prstGeom>
          <a:noFill/>
          <a:ln w="9525">
            <a:noFill/>
          </a:ln>
        </p:spPr>
        <p:txBody>
          <a:bodyPr wrap="square" lIns="0" tIns="0" rIns="0" bIns="0" anchor="ctr">
            <a:spAutoFit/>
          </a:bodyPr>
          <a:p>
            <a:pPr marL="457200" indent="-457200">
              <a:lnSpc>
                <a:spcPct val="120000"/>
              </a:lnSpc>
              <a:buFont typeface="Wingdings" panose="05000000000000000000" charset="0"/>
              <a:buChar char="Ø"/>
            </a:pPr>
            <a:r>
              <a:rPr lang="zh-CN" altLang="en-US" sz="2800" dirty="0">
                <a:latin typeface="黑体" panose="02010609060101010101" pitchFamily="2" charset="-122"/>
                <a:ea typeface="黑体" panose="02010609060101010101" pitchFamily="2" charset="-122"/>
              </a:rPr>
              <a:t>译码器的典型应用是作为其它芯片的片选（使能）信号 </a:t>
            </a:r>
            <a:endParaRPr lang="zh-CN" altLang="en-US" sz="2800" dirty="0">
              <a:latin typeface="黑体" panose="02010609060101010101" pitchFamily="2" charset="-122"/>
              <a:ea typeface="黑体" panose="02010609060101010101" pitchFamily="2" charset="-122"/>
            </a:endParaRPr>
          </a:p>
        </p:txBody>
      </p:sp>
      <p:sp>
        <p:nvSpPr>
          <p:cNvPr id="35845" name="Rectangle 9"/>
          <p:cNvSpPr/>
          <p:nvPr/>
        </p:nvSpPr>
        <p:spPr>
          <a:xfrm>
            <a:off x="4508500" y="224758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5846" name="Object 8"/>
          <p:cNvGraphicFramePr/>
          <p:nvPr/>
        </p:nvGraphicFramePr>
        <p:xfrm>
          <a:off x="2124075" y="2780665"/>
          <a:ext cx="5184775" cy="3835400"/>
        </p:xfrm>
        <a:graphic>
          <a:graphicData uri="http://schemas.openxmlformats.org/presentationml/2006/ole">
            <mc:AlternateContent xmlns:mc="http://schemas.openxmlformats.org/markup-compatibility/2006">
              <mc:Choice xmlns:v="urn:schemas-microsoft-com:vml" Requires="v">
                <p:oleObj spid="_x0000_s3101" name="" r:id="rId1" imgW="2366645" imgH="1721485" progId="Visio.Drawing.11">
                  <p:embed/>
                </p:oleObj>
              </mc:Choice>
              <mc:Fallback>
                <p:oleObj name="" r:id="rId1" imgW="2366645" imgH="1721485" progId="Visio.Drawing.11">
                  <p:embed/>
                  <p:pic>
                    <p:nvPicPr>
                      <p:cNvPr id="0" name="图片 3100"/>
                      <p:cNvPicPr/>
                      <p:nvPr/>
                    </p:nvPicPr>
                    <p:blipFill>
                      <a:blip r:embed="rId2"/>
                      <a:stretch>
                        <a:fillRect/>
                      </a:stretch>
                    </p:blipFill>
                    <p:spPr>
                      <a:xfrm>
                        <a:off x="2124075" y="2780665"/>
                        <a:ext cx="5184775" cy="3835400"/>
                      </a:xfrm>
                      <a:prstGeom prst="rect">
                        <a:avLst/>
                      </a:prstGeom>
                      <a:noFill/>
                      <a:ln w="38100">
                        <a:noFill/>
                        <a:miter/>
                      </a:ln>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7305" y="1412875"/>
            <a:ext cx="9116695" cy="4822190"/>
          </a:xfrm>
          <a:prstGeom prst="rect">
            <a:avLst/>
          </a:prstGeom>
        </p:spPr>
      </p:pic>
      <p:sp>
        <p:nvSpPr>
          <p:cNvPr id="311298" name="Rectangle 2"/>
          <p:cNvSpPr>
            <a:spLocks noGrp="1"/>
          </p:cNvSpPr>
          <p:nvPr/>
        </p:nvSpPr>
        <p:spPr>
          <a:xfrm>
            <a:off x="376555" y="53340"/>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sp>
        <p:nvSpPr>
          <p:cNvPr id="3" name="矩形 2"/>
          <p:cNvSpPr/>
          <p:nvPr/>
        </p:nvSpPr>
        <p:spPr>
          <a:xfrm>
            <a:off x="2413000" y="1413510"/>
            <a:ext cx="719455" cy="503555"/>
          </a:xfrm>
          <a:prstGeom prst="rect">
            <a:avLst/>
          </a:prstGeom>
          <a:noFill/>
          <a:ln w="381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flipH="1">
            <a:off x="7165340" y="3644900"/>
            <a:ext cx="648335" cy="288290"/>
          </a:xfrm>
          <a:prstGeom prst="right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右箭头 5"/>
          <p:cNvSpPr/>
          <p:nvPr/>
        </p:nvSpPr>
        <p:spPr>
          <a:xfrm flipH="1">
            <a:off x="7165340" y="5052695"/>
            <a:ext cx="648335" cy="288290"/>
          </a:xfrm>
          <a:prstGeom prst="rightArrow">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539750" y="1373505"/>
            <a:ext cx="2664460" cy="575945"/>
          </a:xfrm>
          <a:prstGeom prst="rect">
            <a:avLst/>
          </a:prstGeom>
          <a:noFill/>
          <a:ln w="254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2"/>
          <p:cNvSpPr/>
          <p:nvPr/>
        </p:nvSpPr>
        <p:spPr>
          <a:xfrm>
            <a:off x="4508500" y="299751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6866" name="Rectangle 3"/>
          <p:cNvSpPr/>
          <p:nvPr/>
        </p:nvSpPr>
        <p:spPr>
          <a:xfrm>
            <a:off x="468313" y="978535"/>
            <a:ext cx="8174037" cy="660400"/>
          </a:xfrm>
          <a:prstGeom prst="rect">
            <a:avLst/>
          </a:prstGeom>
          <a:noFill/>
          <a:ln w="9525">
            <a:noFill/>
          </a:ln>
        </p:spPr>
        <p:txBody>
          <a:bodyPr anchor="ctr"/>
          <a:p>
            <a:r>
              <a:rPr lang="zh-CN" altLang="en-US" sz="3200" dirty="0">
                <a:solidFill>
                  <a:srgbClr val="0033CC"/>
                </a:solidFill>
                <a:latin typeface="黑体" panose="02010609060101010101" pitchFamily="2" charset="-122"/>
                <a:ea typeface="黑体" panose="02010609060101010101" pitchFamily="2" charset="-122"/>
              </a:rPr>
              <a:t>译码器的应用</a:t>
            </a:r>
            <a:endParaRPr lang="zh-CN" altLang="en-US" sz="3200" dirty="0">
              <a:solidFill>
                <a:srgbClr val="0033CC"/>
              </a:solidFill>
              <a:latin typeface="黑体" panose="02010609060101010101" pitchFamily="2" charset="-122"/>
              <a:ea typeface="黑体" panose="02010609060101010101" pitchFamily="2" charset="-122"/>
            </a:endParaRPr>
          </a:p>
        </p:txBody>
      </p:sp>
      <p:sp>
        <p:nvSpPr>
          <p:cNvPr id="36867" name="Rectangle 4"/>
          <p:cNvSpPr/>
          <p:nvPr/>
        </p:nvSpPr>
        <p:spPr>
          <a:xfrm>
            <a:off x="4508500" y="272129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6868" name="Rectangle 5"/>
          <p:cNvSpPr/>
          <p:nvPr/>
        </p:nvSpPr>
        <p:spPr>
          <a:xfrm>
            <a:off x="1247140" y="1493203"/>
            <a:ext cx="6817360" cy="1292225"/>
          </a:xfrm>
          <a:prstGeom prst="rect">
            <a:avLst/>
          </a:prstGeom>
          <a:noFill/>
          <a:ln w="9525">
            <a:noFill/>
          </a:ln>
        </p:spPr>
        <p:txBody>
          <a:bodyPr wrap="none" lIns="0" tIns="0" rIns="0" bIns="0" anchor="ctr">
            <a:spAutoFit/>
          </a:bodyPr>
          <a:p>
            <a:pPr marL="457200" algn="l">
              <a:lnSpc>
                <a:spcPct val="150000"/>
              </a:lnSpc>
              <a:buFont typeface="Wingdings" panose="05000000000000000000" charset="0"/>
              <a:buChar char="Ø"/>
            </a:pPr>
            <a:r>
              <a:rPr lang="zh-CN" altLang="en-US" sz="2800" b="1" dirty="0">
                <a:latin typeface="黑体" panose="02010609060101010101" pitchFamily="2" charset="-122"/>
                <a:ea typeface="黑体" panose="02010609060101010101" pitchFamily="2" charset="-122"/>
                <a:cs typeface="黑体" panose="02010609060101010101" pitchFamily="2" charset="-122"/>
              </a:rPr>
              <a:t>译码器能产生变量函数的全部最小项，</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a:p>
            <a:pPr marL="457200" algn="l">
              <a:lnSpc>
                <a:spcPct val="150000"/>
              </a:lnSpc>
              <a:buFont typeface="Wingdings" panose="05000000000000000000" charset="0"/>
            </a:pPr>
            <a:r>
              <a:rPr lang="zh-CN" altLang="en-US" sz="2800" b="1" dirty="0">
                <a:solidFill>
                  <a:srgbClr val="122BE0"/>
                </a:solidFill>
                <a:latin typeface="黑体" panose="02010609060101010101" pitchFamily="2" charset="-122"/>
                <a:ea typeface="黑体" panose="02010609060101010101" pitchFamily="2" charset="-122"/>
                <a:cs typeface="黑体" panose="02010609060101010101" pitchFamily="2" charset="-122"/>
                <a:sym typeface="+mn-ea"/>
              </a:rPr>
              <a:t>  能方便地实现各种逻辑函数。</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
        <p:nvSpPr>
          <p:cNvPr id="36869" name="Rectangle 6"/>
          <p:cNvSpPr/>
          <p:nvPr/>
        </p:nvSpPr>
        <p:spPr>
          <a:xfrm>
            <a:off x="4508500" y="274986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 name="Rectangle 5"/>
          <p:cNvSpPr/>
          <p:nvPr/>
        </p:nvSpPr>
        <p:spPr>
          <a:xfrm>
            <a:off x="699770" y="2721293"/>
            <a:ext cx="7710805" cy="1292225"/>
          </a:xfrm>
          <a:prstGeom prst="rect">
            <a:avLst/>
          </a:prstGeom>
          <a:noFill/>
          <a:ln w="9525">
            <a:noFill/>
          </a:ln>
        </p:spPr>
        <p:txBody>
          <a:bodyPr wrap="none" lIns="0" tIns="0" rIns="0" bIns="0" anchor="ctr">
            <a:spAutoFit/>
          </a:bodyPr>
          <a:p>
            <a:pPr algn="l">
              <a:lnSpc>
                <a:spcPct val="150000"/>
              </a:lnSpc>
              <a:buNone/>
            </a:pPr>
            <a:r>
              <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例如：</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3</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位二进制译码器给出</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3</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变量的全部最小项</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a:t>
            </a:r>
            <a:endParaRPr lang="en-US" altLang="zh-CN" sz="2800" b="1">
              <a:latin typeface="黑体" panose="02010609060101010101" pitchFamily="2" charset="-122"/>
              <a:ea typeface="黑体" panose="02010609060101010101" pitchFamily="2" charset="-122"/>
              <a:cs typeface="黑体" panose="02010609060101010101" pitchFamily="2" charset="-122"/>
            </a:endParaRPr>
          </a:p>
          <a:p>
            <a:pPr algn="l">
              <a:lnSpc>
                <a:spcPct val="150000"/>
              </a:lnSpc>
              <a:buNone/>
            </a:pPr>
            <a:r>
              <a:rPr lang="zh-CN" altLang="en-US" sz="2800" b="1">
                <a:latin typeface="黑体" panose="02010609060101010101" pitchFamily="2" charset="-122"/>
                <a:ea typeface="黑体" panose="02010609060101010101" pitchFamily="2" charset="-122"/>
                <a:cs typeface="黑体" panose="02010609060101010101" pitchFamily="2" charset="-122"/>
                <a:sym typeface="+mn-ea"/>
              </a:rPr>
              <a:t>	 </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n</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位二进制译码器给出</a:t>
            </a:r>
            <a:r>
              <a:rPr lang="en-US" altLang="zh-CN"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n</a:t>
            </a:r>
            <a:r>
              <a:rPr lang="zh-CN" altLang="en-US" sz="2800" b="1" dirty="0">
                <a:latin typeface="黑体" panose="02010609060101010101" pitchFamily="2" charset="-122"/>
                <a:ea typeface="黑体" panose="02010609060101010101" pitchFamily="2" charset="-122"/>
                <a:cs typeface="黑体" panose="02010609060101010101" pitchFamily="2" charset="-122"/>
                <a:sym typeface="+mn-ea"/>
              </a:rPr>
              <a:t>变量的全部最小项</a:t>
            </a:r>
            <a:r>
              <a:rPr lang="en-US" altLang="zh-CN" sz="2800" b="1">
                <a:latin typeface="黑体" panose="02010609060101010101" pitchFamily="2" charset="-122"/>
                <a:ea typeface="黑体" panose="02010609060101010101" pitchFamily="2" charset="-122"/>
                <a:cs typeface="黑体" panose="02010609060101010101" pitchFamily="2" charset="-122"/>
                <a:sym typeface="+mn-ea"/>
              </a:rPr>
              <a:t>;</a:t>
            </a:r>
            <a:r>
              <a:rPr lang="zh-CN" altLang="en-US" sz="2800" b="1" dirty="0">
                <a:latin typeface="黑体" panose="02010609060101010101" pitchFamily="2" charset="-122"/>
                <a:ea typeface="黑体" panose="02010609060101010101" pitchFamily="2" charset="-122"/>
                <a:cs typeface="黑体" panose="02010609060101010101" pitchFamily="2" charset="-122"/>
              </a:rPr>
              <a:t> </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
        <p:nvSpPr>
          <p:cNvPr id="5" name="文本框 4"/>
          <p:cNvSpPr txBox="1"/>
          <p:nvPr/>
        </p:nvSpPr>
        <p:spPr>
          <a:xfrm>
            <a:off x="1247775" y="4222750"/>
            <a:ext cx="7162800" cy="1383665"/>
          </a:xfrm>
          <a:prstGeom prst="rect">
            <a:avLst/>
          </a:prstGeom>
          <a:noFill/>
          <a:ln w="25400" cmpd="sng">
            <a:solidFill>
              <a:schemeClr val="accent1">
                <a:shade val="50000"/>
              </a:schemeClr>
            </a:solidFill>
            <a:prstDash val="sysDash"/>
          </a:ln>
        </p:spPr>
        <p:txBody>
          <a:bodyPr wrap="square" rtlCol="0" anchor="t">
            <a:spAutoFit/>
          </a:bodyPr>
          <a:p>
            <a:pPr>
              <a:lnSpc>
                <a:spcPct val="150000"/>
              </a:lnSpc>
              <a:buNone/>
            </a:pPr>
            <a:r>
              <a:rPr lang="zh-CN" altLang="en-US" sz="2800" dirty="0">
                <a:latin typeface="黑体" panose="02010609060101010101" pitchFamily="2" charset="-122"/>
                <a:ea typeface="黑体" panose="02010609060101010101" pitchFamily="2" charset="-122"/>
                <a:cs typeface="黑体" panose="02010609060101010101" pitchFamily="2" charset="-122"/>
                <a:sym typeface="+mn-ea"/>
              </a:rPr>
              <a:t>将</a:t>
            </a:r>
            <a:r>
              <a:rPr lang="en-US" altLang="zh-CN" sz="2800" dirty="0">
                <a:latin typeface="黑体" panose="02010609060101010101" pitchFamily="2" charset="-122"/>
                <a:ea typeface="黑体" panose="02010609060101010101" pitchFamily="2" charset="-122"/>
                <a:cs typeface="黑体" panose="02010609060101010101" pitchFamily="2" charset="-122"/>
                <a:sym typeface="+mn-ea"/>
              </a:rPr>
              <a:t>n</a:t>
            </a:r>
            <a:r>
              <a:rPr lang="zh-CN" altLang="en-US" sz="2800" dirty="0">
                <a:latin typeface="黑体" panose="02010609060101010101" pitchFamily="2" charset="-122"/>
                <a:ea typeface="黑体" panose="02010609060101010101" pitchFamily="2" charset="-122"/>
                <a:cs typeface="黑体" panose="02010609060101010101" pitchFamily="2" charset="-122"/>
                <a:sym typeface="+mn-ea"/>
              </a:rPr>
              <a:t>位二进制译码输出的最小项组合起来，可获得任何形式的输入变量不大于</a:t>
            </a:r>
            <a:r>
              <a:rPr lang="en-US" altLang="zh-CN" sz="2800" dirty="0">
                <a:latin typeface="黑体" panose="02010609060101010101" pitchFamily="2" charset="-122"/>
                <a:ea typeface="黑体" panose="02010609060101010101" pitchFamily="2" charset="-122"/>
                <a:cs typeface="黑体" panose="02010609060101010101" pitchFamily="2" charset="-122"/>
                <a:sym typeface="+mn-ea"/>
              </a:rPr>
              <a:t>n</a:t>
            </a:r>
            <a:r>
              <a:rPr lang="zh-CN" altLang="en-US" sz="2800" dirty="0">
                <a:latin typeface="黑体" panose="02010609060101010101" pitchFamily="2" charset="-122"/>
                <a:ea typeface="黑体" panose="02010609060101010101" pitchFamily="2" charset="-122"/>
                <a:cs typeface="黑体" panose="02010609060101010101" pitchFamily="2" charset="-122"/>
                <a:sym typeface="+mn-ea"/>
              </a:rPr>
              <a:t>的组合函数</a:t>
            </a:r>
            <a:endParaRPr lang="zh-CN" altLang="en-US" sz="2800">
              <a:latin typeface="黑体" panose="02010609060101010101" pitchFamily="2" charset="-122"/>
              <a:ea typeface="黑体" panose="02010609060101010101" pitchFamily="2" charset="-122"/>
              <a:cs typeface="黑体" panose="02010609060101010101" pitchFamily="2" charset="-122"/>
            </a:endParaRPr>
          </a:p>
        </p:txBody>
      </p:sp>
      <p:graphicFrame>
        <p:nvGraphicFramePr>
          <p:cNvPr id="259076" name="对象 259075"/>
          <p:cNvGraphicFramePr/>
          <p:nvPr/>
        </p:nvGraphicFramePr>
        <p:xfrm>
          <a:off x="3700463" y="5936298"/>
          <a:ext cx="1709737" cy="739775"/>
        </p:xfrm>
        <a:graphic>
          <a:graphicData uri="http://schemas.openxmlformats.org/presentationml/2006/ole">
            <mc:AlternateContent xmlns:mc="http://schemas.openxmlformats.org/markup-compatibility/2006">
              <mc:Choice xmlns:v="urn:schemas-microsoft-com:vml" Requires="v">
                <p:oleObj spid="_x0000_s3104" name="" r:id="rId1" imgW="647700" imgH="279400" progId="Equation.3">
                  <p:embed/>
                </p:oleObj>
              </mc:Choice>
              <mc:Fallback>
                <p:oleObj name="" r:id="rId1" imgW="647700" imgH="279400" progId="Equation.3">
                  <p:embed/>
                  <p:pic>
                    <p:nvPicPr>
                      <p:cNvPr id="0" name="图片 3103"/>
                      <p:cNvPicPr/>
                      <p:nvPr/>
                    </p:nvPicPr>
                    <p:blipFill>
                      <a:blip r:embed="rId2"/>
                      <a:stretch>
                        <a:fillRect/>
                      </a:stretch>
                    </p:blipFill>
                    <p:spPr>
                      <a:xfrm>
                        <a:off x="3700463" y="5936298"/>
                        <a:ext cx="1709737" cy="739775"/>
                      </a:xfrm>
                      <a:prstGeom prst="rect">
                        <a:avLst/>
                      </a:prstGeom>
                      <a:noFill/>
                      <a:ln w="38100">
                        <a:noFill/>
                        <a:miter/>
                      </a:ln>
                    </p:spPr>
                  </p:pic>
                </p:oleObj>
              </mc:Fallback>
            </mc:AlternateContent>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59076"/>
                                        </p:tgtEl>
                                        <p:attrNameLst>
                                          <p:attrName>style.visibility</p:attrName>
                                        </p:attrNameLst>
                                      </p:cBhvr>
                                      <p:to>
                                        <p:strVal val="visible"/>
                                      </p:to>
                                    </p:set>
                                    <p:anim calcmode="lin" valueType="num">
                                      <p:cBhvr>
                                        <p:cTn id="7" dur="1000" fill="hold"/>
                                        <p:tgtEl>
                                          <p:spTgt spid="259076"/>
                                        </p:tgtEl>
                                        <p:attrNameLst>
                                          <p:attrName>ppt_x</p:attrName>
                                        </p:attrNameLst>
                                      </p:cBhvr>
                                      <p:tavLst>
                                        <p:tav tm="0">
                                          <p:val>
                                            <p:strVal val="#ppt_x-.2"/>
                                          </p:val>
                                        </p:tav>
                                        <p:tav tm="100000">
                                          <p:val>
                                            <p:strVal val="#ppt_x"/>
                                          </p:val>
                                        </p:tav>
                                      </p:tavLst>
                                    </p:anim>
                                    <p:anim calcmode="lin" valueType="num">
                                      <p:cBhvr>
                                        <p:cTn id="8" dur="1000" fill="hold"/>
                                        <p:tgtEl>
                                          <p:spTgt spid="2590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907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68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9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0" name="Rectangle 2"/>
          <p:cNvSpPr>
            <a:spLocks noChangeArrowheads="1"/>
          </p:cNvSpPr>
          <p:nvPr/>
        </p:nvSpPr>
        <p:spPr bwMode="auto">
          <a:xfrm>
            <a:off x="920750" y="2436178"/>
            <a:ext cx="5451475" cy="52197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(1) </a:t>
            </a: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根据逻辑函数选择译码器</a:t>
            </a:r>
            <a:endPar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37890" name="Rectangle 3"/>
          <p:cNvSpPr/>
          <p:nvPr/>
        </p:nvSpPr>
        <p:spPr>
          <a:xfrm>
            <a:off x="1042988" y="2058353"/>
            <a:ext cx="6054725" cy="368300"/>
          </a:xfrm>
          <a:prstGeom prst="rect">
            <a:avLst/>
          </a:prstGeom>
          <a:noFill/>
          <a:ln w="9525">
            <a:noFill/>
          </a:ln>
        </p:spPr>
        <p:txBody>
          <a:bodyPr anchor="t">
            <a:spAutoFit/>
          </a:bodyPr>
          <a:p>
            <a:pPr algn="just"/>
            <a:endParaRPr lang="zh-CN" altLang="en-US" dirty="0">
              <a:solidFill>
                <a:srgbClr val="FF3300"/>
              </a:solidFill>
              <a:latin typeface="Times New Roman" panose="02020603050405020304" pitchFamily="18" charset="0"/>
              <a:ea typeface="隶书" panose="02010509060101010101" pitchFamily="49" charset="-122"/>
            </a:endParaRPr>
          </a:p>
        </p:txBody>
      </p:sp>
      <p:graphicFrame>
        <p:nvGraphicFramePr>
          <p:cNvPr id="37891" name="Object 4"/>
          <p:cNvGraphicFramePr/>
          <p:nvPr/>
        </p:nvGraphicFramePr>
        <p:xfrm>
          <a:off x="2268538" y="1843405"/>
          <a:ext cx="2681287" cy="330200"/>
        </p:xfrm>
        <a:graphic>
          <a:graphicData uri="http://schemas.openxmlformats.org/presentationml/2006/ole">
            <mc:AlternateContent xmlns:mc="http://schemas.openxmlformats.org/markup-compatibility/2006">
              <mc:Choice xmlns:v="urn:schemas-microsoft-com:vml" Requires="v">
                <p:oleObj spid="_x0000_s3111" name="" r:id="rId1" imgW="2678430" imgH="330200" progId="Equation.3">
                  <p:embed/>
                </p:oleObj>
              </mc:Choice>
              <mc:Fallback>
                <p:oleObj name="" r:id="rId1" imgW="2678430" imgH="330200" progId="Equation.3">
                  <p:embed/>
                  <p:pic>
                    <p:nvPicPr>
                      <p:cNvPr id="0" name="图片 3110"/>
                      <p:cNvPicPr/>
                      <p:nvPr/>
                    </p:nvPicPr>
                    <p:blipFill>
                      <a:blip r:embed="rId2"/>
                      <a:stretch>
                        <a:fillRect/>
                      </a:stretch>
                    </p:blipFill>
                    <p:spPr>
                      <a:xfrm>
                        <a:off x="2268538" y="1843405"/>
                        <a:ext cx="2681287" cy="330200"/>
                      </a:xfrm>
                      <a:prstGeom prst="rect">
                        <a:avLst/>
                      </a:prstGeom>
                      <a:noFill/>
                      <a:ln w="38100">
                        <a:noFill/>
                        <a:miter/>
                      </a:ln>
                    </p:spPr>
                  </p:pic>
                </p:oleObj>
              </mc:Fallback>
            </mc:AlternateContent>
          </a:graphicData>
        </a:graphic>
      </p:graphicFrame>
      <p:sp>
        <p:nvSpPr>
          <p:cNvPr id="375813" name="Rectangle 5"/>
          <p:cNvSpPr/>
          <p:nvPr/>
        </p:nvSpPr>
        <p:spPr>
          <a:xfrm>
            <a:off x="1979613" y="3139440"/>
            <a:ext cx="5519737" cy="521970"/>
          </a:xfrm>
          <a:prstGeom prst="rect">
            <a:avLst/>
          </a:prstGeom>
          <a:noFill/>
          <a:ln w="9525">
            <a:noFill/>
          </a:ln>
        </p:spPr>
        <p:txBody>
          <a:bodyPr anchor="t">
            <a:spAutoFit/>
          </a:bodyPr>
          <a:p>
            <a:r>
              <a:rPr lang="zh-CN" altLang="en-US" sz="2800" dirty="0">
                <a:solidFill>
                  <a:srgbClr val="FF3300"/>
                </a:solidFill>
                <a:latin typeface="黑体" panose="02010609060101010101" pitchFamily="2" charset="-122"/>
                <a:ea typeface="黑体" panose="02010609060101010101" pitchFamily="2" charset="-122"/>
              </a:rPr>
              <a:t>选用 </a:t>
            </a:r>
            <a:r>
              <a:rPr lang="en-US" altLang="zh-CN" sz="2800" dirty="0">
                <a:solidFill>
                  <a:srgbClr val="FF3300"/>
                </a:solidFill>
                <a:latin typeface="黑体" panose="02010609060101010101" pitchFamily="2" charset="-122"/>
                <a:ea typeface="黑体" panose="02010609060101010101" pitchFamily="2" charset="-122"/>
              </a:rPr>
              <a:t>3 </a:t>
            </a:r>
            <a:r>
              <a:rPr lang="zh-CN" altLang="en-US" sz="2800" dirty="0">
                <a:solidFill>
                  <a:srgbClr val="FF3300"/>
                </a:solidFill>
                <a:latin typeface="黑体" panose="02010609060101010101" pitchFamily="2" charset="-122"/>
                <a:ea typeface="黑体" panose="02010609060101010101" pitchFamily="2" charset="-122"/>
              </a:rPr>
              <a:t>线 </a:t>
            </a:r>
            <a:r>
              <a:rPr lang="en-US" altLang="zh-CN" sz="2800" dirty="0">
                <a:solidFill>
                  <a:srgbClr val="FF3300"/>
                </a:solidFill>
                <a:latin typeface="黑体" panose="02010609060101010101" pitchFamily="2" charset="-122"/>
                <a:ea typeface="黑体" panose="02010609060101010101" pitchFamily="2" charset="-122"/>
              </a:rPr>
              <a:t>- 8 </a:t>
            </a:r>
            <a:r>
              <a:rPr lang="zh-CN" altLang="en-US" sz="2800" dirty="0">
                <a:solidFill>
                  <a:srgbClr val="FF3300"/>
                </a:solidFill>
                <a:latin typeface="黑体" panose="02010609060101010101" pitchFamily="2" charset="-122"/>
                <a:ea typeface="黑体" panose="02010609060101010101" pitchFamily="2" charset="-122"/>
              </a:rPr>
              <a:t>线译码器 </a:t>
            </a:r>
            <a:r>
              <a:rPr lang="en-US" altLang="zh-CN" sz="2800" dirty="0">
                <a:solidFill>
                  <a:srgbClr val="FF3300"/>
                </a:solidFill>
                <a:latin typeface="黑体" panose="02010609060101010101" pitchFamily="2" charset="-122"/>
                <a:ea typeface="黑体" panose="02010609060101010101" pitchFamily="2" charset="-122"/>
              </a:rPr>
              <a:t>T4138</a:t>
            </a:r>
            <a:endParaRPr lang="zh-CN" altLang="en-US" sz="2800" dirty="0">
              <a:solidFill>
                <a:srgbClr val="FF3300"/>
              </a:solidFill>
              <a:latin typeface="黑体" panose="02010609060101010101" pitchFamily="2" charset="-122"/>
              <a:ea typeface="黑体" panose="02010609060101010101" pitchFamily="2" charset="-122"/>
            </a:endParaRPr>
          </a:p>
        </p:txBody>
      </p:sp>
      <p:sp>
        <p:nvSpPr>
          <p:cNvPr id="375814" name="Rectangle 6"/>
          <p:cNvSpPr>
            <a:spLocks noChangeArrowheads="1"/>
          </p:cNvSpPr>
          <p:nvPr/>
        </p:nvSpPr>
        <p:spPr bwMode="auto">
          <a:xfrm>
            <a:off x="971550" y="3858578"/>
            <a:ext cx="6337300" cy="52197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(2) </a:t>
            </a: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将函数式变换为标准</a:t>
            </a:r>
            <a:r>
              <a:rPr kumimoji="1"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与</a:t>
            </a:r>
            <a:r>
              <a:rPr kumimoji="1" lang="en-US" altLang="zh-CN"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a:t>
            </a:r>
            <a:r>
              <a:rPr kumimoji="1" lang="zh-CN"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或</a:t>
            </a:r>
            <a:r>
              <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式</a:t>
            </a:r>
            <a:endParaRPr kumimoji="1"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grpSp>
        <p:nvGrpSpPr>
          <p:cNvPr id="2" name="Group 7"/>
          <p:cNvGrpSpPr/>
          <p:nvPr/>
        </p:nvGrpSpPr>
        <p:grpSpPr>
          <a:xfrm>
            <a:off x="1547813" y="4579303"/>
            <a:ext cx="4991100" cy="1071562"/>
            <a:chOff x="1208" y="3604"/>
            <a:chExt cx="3144" cy="675"/>
          </a:xfrm>
        </p:grpSpPr>
        <p:graphicFrame>
          <p:nvGraphicFramePr>
            <p:cNvPr id="37895" name="Object 8"/>
            <p:cNvGraphicFramePr/>
            <p:nvPr/>
          </p:nvGraphicFramePr>
          <p:xfrm>
            <a:off x="1384" y="4036"/>
            <a:ext cx="2054" cy="243"/>
          </p:xfrm>
          <a:graphic>
            <a:graphicData uri="http://schemas.openxmlformats.org/presentationml/2006/ole">
              <mc:AlternateContent xmlns:mc="http://schemas.openxmlformats.org/markup-compatibility/2006">
                <mc:Choice xmlns:v="urn:schemas-microsoft-com:vml" Requires="v">
                  <p:oleObj spid="_x0000_s3110" name="" r:id="rId3" imgW="3211830" imgH="381000" progId="Equation.3">
                    <p:embed/>
                  </p:oleObj>
                </mc:Choice>
                <mc:Fallback>
                  <p:oleObj name="" r:id="rId3" imgW="3211830" imgH="381000" progId="Equation.3">
                    <p:embed/>
                    <p:pic>
                      <p:nvPicPr>
                        <p:cNvPr id="0" name="图片 3109"/>
                        <p:cNvPicPr/>
                        <p:nvPr/>
                      </p:nvPicPr>
                      <p:blipFill>
                        <a:blip r:embed="rId4"/>
                        <a:stretch>
                          <a:fillRect/>
                        </a:stretch>
                      </p:blipFill>
                      <p:spPr>
                        <a:xfrm>
                          <a:off x="1384" y="4036"/>
                          <a:ext cx="2054" cy="243"/>
                        </a:xfrm>
                        <a:prstGeom prst="rect">
                          <a:avLst/>
                        </a:prstGeom>
                        <a:solidFill>
                          <a:schemeClr val="bg1"/>
                        </a:solidFill>
                        <a:ln w="38100">
                          <a:noFill/>
                          <a:miter/>
                        </a:ln>
                      </p:spPr>
                    </p:pic>
                  </p:oleObj>
                </mc:Fallback>
              </mc:AlternateContent>
            </a:graphicData>
          </a:graphic>
        </p:graphicFrame>
        <p:graphicFrame>
          <p:nvGraphicFramePr>
            <p:cNvPr id="37896" name="Object 9"/>
            <p:cNvGraphicFramePr/>
            <p:nvPr/>
          </p:nvGraphicFramePr>
          <p:xfrm>
            <a:off x="1384" y="3822"/>
            <a:ext cx="2968" cy="208"/>
          </p:xfrm>
          <a:graphic>
            <a:graphicData uri="http://schemas.openxmlformats.org/presentationml/2006/ole">
              <mc:AlternateContent xmlns:mc="http://schemas.openxmlformats.org/markup-compatibility/2006">
                <mc:Choice xmlns:v="urn:schemas-microsoft-com:vml" Requires="v">
                  <p:oleObj spid="_x0000_s3113" name="" r:id="rId5" imgW="4709795" imgH="330200" progId="Equation.3">
                    <p:embed/>
                  </p:oleObj>
                </mc:Choice>
                <mc:Fallback>
                  <p:oleObj name="" r:id="rId5" imgW="4709795" imgH="330200" progId="Equation.3">
                    <p:embed/>
                    <p:pic>
                      <p:nvPicPr>
                        <p:cNvPr id="0" name="图片 3112"/>
                        <p:cNvPicPr/>
                        <p:nvPr/>
                      </p:nvPicPr>
                      <p:blipFill>
                        <a:blip r:embed="rId6"/>
                        <a:stretch>
                          <a:fillRect/>
                        </a:stretch>
                      </p:blipFill>
                      <p:spPr>
                        <a:xfrm>
                          <a:off x="1384" y="3822"/>
                          <a:ext cx="2968" cy="208"/>
                        </a:xfrm>
                        <a:prstGeom prst="rect">
                          <a:avLst/>
                        </a:prstGeom>
                        <a:solidFill>
                          <a:schemeClr val="bg1"/>
                        </a:solidFill>
                        <a:ln w="38100">
                          <a:noFill/>
                          <a:miter/>
                        </a:ln>
                      </p:spPr>
                    </p:pic>
                  </p:oleObj>
                </mc:Fallback>
              </mc:AlternateContent>
            </a:graphicData>
          </a:graphic>
        </p:graphicFrame>
        <p:graphicFrame>
          <p:nvGraphicFramePr>
            <p:cNvPr id="37897" name="Object 10"/>
            <p:cNvGraphicFramePr/>
            <p:nvPr/>
          </p:nvGraphicFramePr>
          <p:xfrm>
            <a:off x="1208" y="3604"/>
            <a:ext cx="1688" cy="208"/>
          </p:xfrm>
          <a:graphic>
            <a:graphicData uri="http://schemas.openxmlformats.org/presentationml/2006/ole">
              <mc:AlternateContent xmlns:mc="http://schemas.openxmlformats.org/markup-compatibility/2006">
                <mc:Choice xmlns:v="urn:schemas-microsoft-com:vml" Requires="v">
                  <p:oleObj spid="_x0000_s3109" name="" r:id="rId7" imgW="2678430" imgH="330200" progId="Equation.3">
                    <p:embed/>
                  </p:oleObj>
                </mc:Choice>
                <mc:Fallback>
                  <p:oleObj name="" r:id="rId7" imgW="2678430" imgH="330200" progId="Equation.3">
                    <p:embed/>
                    <p:pic>
                      <p:nvPicPr>
                        <p:cNvPr id="0" name="图片 3108"/>
                        <p:cNvPicPr/>
                        <p:nvPr/>
                      </p:nvPicPr>
                      <p:blipFill>
                        <a:blip r:embed="rId2"/>
                        <a:stretch>
                          <a:fillRect/>
                        </a:stretch>
                      </p:blipFill>
                      <p:spPr>
                        <a:xfrm>
                          <a:off x="1208" y="3604"/>
                          <a:ext cx="1688" cy="208"/>
                        </a:xfrm>
                        <a:prstGeom prst="rect">
                          <a:avLst/>
                        </a:prstGeom>
                        <a:solidFill>
                          <a:schemeClr val="bg1"/>
                        </a:solidFill>
                        <a:ln w="38100">
                          <a:noFill/>
                          <a:miter/>
                        </a:ln>
                      </p:spPr>
                    </p:pic>
                  </p:oleObj>
                </mc:Fallback>
              </mc:AlternateContent>
            </a:graphicData>
          </a:graphic>
        </p:graphicFrame>
      </p:grpSp>
      <p:sp>
        <p:nvSpPr>
          <p:cNvPr id="375819" name="Rectangle 11"/>
          <p:cNvSpPr>
            <a:spLocks noChangeArrowheads="1"/>
          </p:cNvSpPr>
          <p:nvPr/>
        </p:nvSpPr>
        <p:spPr bwMode="auto">
          <a:xfrm>
            <a:off x="1025525" y="5875020"/>
            <a:ext cx="6907530" cy="521970"/>
          </a:xfrm>
          <a:prstGeom prst="rect">
            <a:avLst/>
          </a:prstGeom>
          <a:noFill/>
          <a:ln w="9525">
            <a:noFill/>
            <a:miter lim="800000"/>
          </a:ln>
          <a:effectLst/>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(3)</a:t>
            </a: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电路实现（译码器输出用</a:t>
            </a:r>
            <a:r>
              <a:rPr kumimoji="1" lang="zh-CN" alt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与非门</a:t>
            </a:r>
            <a:r>
              <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实现）</a:t>
            </a:r>
            <a:endParaRPr kumimoji="1" lang="zh-CN"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37899" name="Rectangle 12"/>
          <p:cNvSpPr/>
          <p:nvPr/>
        </p:nvSpPr>
        <p:spPr>
          <a:xfrm>
            <a:off x="395605" y="977900"/>
            <a:ext cx="5976620" cy="666750"/>
          </a:xfrm>
          <a:prstGeom prst="rect">
            <a:avLst/>
          </a:prstGeom>
          <a:noFill/>
          <a:ln w="9525">
            <a:noFill/>
          </a:ln>
        </p:spPr>
        <p:txBody>
          <a:bodyPr anchor="b"/>
          <a:p>
            <a:r>
              <a:rPr lang="en-US" altLang="zh-CN" sz="3200" dirty="0">
                <a:solidFill>
                  <a:srgbClr val="3333CC"/>
                </a:solidFill>
                <a:latin typeface="黑体" panose="02010609060101010101" pitchFamily="2" charset="-122"/>
                <a:ea typeface="黑体" panose="02010609060101010101" pitchFamily="2" charset="-122"/>
              </a:rPr>
              <a:t>T4138</a:t>
            </a:r>
            <a:r>
              <a:rPr lang="zh-CN" altLang="en-US" sz="3200" dirty="0">
                <a:solidFill>
                  <a:srgbClr val="3333CC"/>
                </a:solidFill>
                <a:latin typeface="黑体" panose="02010609060101010101" pitchFamily="2" charset="-122"/>
                <a:ea typeface="黑体" panose="02010609060101010101" pitchFamily="2" charset="-122"/>
              </a:rPr>
              <a:t>实现逻辑函数</a:t>
            </a:r>
            <a:r>
              <a:rPr lang="zh-CN" altLang="en-US" sz="3200" dirty="0">
                <a:solidFill>
                  <a:srgbClr val="FF0000"/>
                </a:solidFill>
                <a:latin typeface="黑体" panose="02010609060101010101" pitchFamily="2" charset="-122"/>
                <a:ea typeface="黑体" panose="02010609060101010101" pitchFamily="2" charset="-122"/>
              </a:rPr>
              <a:t>（设计）</a:t>
            </a:r>
            <a:endParaRPr lang="zh-CN" altLang="en-US" sz="3200" dirty="0">
              <a:solidFill>
                <a:srgbClr val="FF0000"/>
              </a:solidFill>
              <a:latin typeface="黑体" panose="02010609060101010101" pitchFamily="2" charset="-122"/>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wipe(left)">
                                      <p:cBhvr>
                                        <p:cTn id="7" dur="500"/>
                                        <p:tgtEl>
                                          <p:spTgt spid="3758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5813"/>
                                        </p:tgtEl>
                                        <p:attrNameLst>
                                          <p:attrName>style.visibility</p:attrName>
                                        </p:attrNameLst>
                                      </p:cBhvr>
                                      <p:to>
                                        <p:strVal val="visible"/>
                                      </p:to>
                                    </p:set>
                                    <p:animEffect transition="in" filter="wipe(left)">
                                      <p:cBhvr>
                                        <p:cTn id="12" dur="500"/>
                                        <p:tgtEl>
                                          <p:spTgt spid="3758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5814"/>
                                        </p:tgtEl>
                                        <p:attrNameLst>
                                          <p:attrName>style.visibility</p:attrName>
                                        </p:attrNameLst>
                                      </p:cBhvr>
                                      <p:to>
                                        <p:strVal val="visible"/>
                                      </p:to>
                                    </p:set>
                                    <p:animEffect transition="in" filter="wipe(left)">
                                      <p:cBhvr>
                                        <p:cTn id="17" dur="500"/>
                                        <p:tgtEl>
                                          <p:spTgt spid="3758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5819"/>
                                        </p:tgtEl>
                                        <p:attrNameLst>
                                          <p:attrName>style.visibility</p:attrName>
                                        </p:attrNameLst>
                                      </p:cBhvr>
                                      <p:to>
                                        <p:strVal val="visible"/>
                                      </p:to>
                                    </p:set>
                                    <p:animEffect transition="in" filter="wipe(left)">
                                      <p:cBhvr>
                                        <p:cTn id="27" dur="500"/>
                                        <p:tgtEl>
                                          <p:spTgt spid="375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bldLvl="0" animBg="1"/>
      <p:bldP spid="375813" grpId="0"/>
      <p:bldP spid="375814" grpId="0" bldLvl="0" animBg="1"/>
      <p:bldP spid="37581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913" name="Object 2"/>
          <p:cNvGraphicFramePr/>
          <p:nvPr/>
        </p:nvGraphicFramePr>
        <p:xfrm>
          <a:off x="2843213" y="4146868"/>
          <a:ext cx="3600450" cy="2233612"/>
        </p:xfrm>
        <a:graphic>
          <a:graphicData uri="http://schemas.openxmlformats.org/presentationml/2006/ole">
            <mc:AlternateContent xmlns:mc="http://schemas.openxmlformats.org/markup-compatibility/2006">
              <mc:Choice xmlns:v="urn:schemas-microsoft-com:vml" Requires="v">
                <p:oleObj spid="_x0000_s3112" name="" r:id="rId1" imgW="3457575" imgH="2638425" progId="Paint.Picture">
                  <p:embed/>
                </p:oleObj>
              </mc:Choice>
              <mc:Fallback>
                <p:oleObj name="" r:id="rId1" imgW="3457575" imgH="2638425" progId="Paint.Picture">
                  <p:embed/>
                  <p:pic>
                    <p:nvPicPr>
                      <p:cNvPr id="0" name="图片 3111"/>
                      <p:cNvPicPr/>
                      <p:nvPr/>
                    </p:nvPicPr>
                    <p:blipFill>
                      <a:blip r:embed="rId2"/>
                      <a:srcRect t="46390"/>
                      <a:stretch>
                        <a:fillRect/>
                      </a:stretch>
                    </p:blipFill>
                    <p:spPr>
                      <a:xfrm>
                        <a:off x="2843213" y="4146868"/>
                        <a:ext cx="3600450" cy="2233612"/>
                      </a:xfrm>
                      <a:prstGeom prst="rect">
                        <a:avLst/>
                      </a:prstGeom>
                      <a:noFill/>
                      <a:ln w="38100">
                        <a:noFill/>
                        <a:miter/>
                      </a:ln>
                    </p:spPr>
                  </p:pic>
                </p:oleObj>
              </mc:Fallback>
            </mc:AlternateContent>
          </a:graphicData>
        </a:graphic>
      </p:graphicFrame>
      <p:sp>
        <p:nvSpPr>
          <p:cNvPr id="38914" name="Rectangle 3"/>
          <p:cNvSpPr/>
          <p:nvPr/>
        </p:nvSpPr>
        <p:spPr>
          <a:xfrm>
            <a:off x="4998085" y="6151880"/>
            <a:ext cx="322580"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A</a:t>
            </a:r>
            <a:endParaRPr lang="en-US" altLang="zh-CN" i="1" dirty="0">
              <a:latin typeface="Times New Roman" panose="02020603050405020304" pitchFamily="18" charset="0"/>
            </a:endParaRPr>
          </a:p>
        </p:txBody>
      </p:sp>
      <p:sp>
        <p:nvSpPr>
          <p:cNvPr id="38915" name="Rectangle 4"/>
          <p:cNvSpPr/>
          <p:nvPr/>
        </p:nvSpPr>
        <p:spPr>
          <a:xfrm>
            <a:off x="4170998" y="6164580"/>
            <a:ext cx="322580"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B</a:t>
            </a:r>
            <a:endParaRPr lang="en-US" altLang="zh-CN" i="1" dirty="0">
              <a:latin typeface="Times New Roman" panose="02020603050405020304" pitchFamily="18" charset="0"/>
            </a:endParaRPr>
          </a:p>
        </p:txBody>
      </p:sp>
      <p:sp>
        <p:nvSpPr>
          <p:cNvPr id="38916" name="Rectangle 5"/>
          <p:cNvSpPr/>
          <p:nvPr/>
        </p:nvSpPr>
        <p:spPr>
          <a:xfrm>
            <a:off x="3313748" y="6164580"/>
            <a:ext cx="335280"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C</a:t>
            </a:r>
            <a:endParaRPr lang="en-US" altLang="zh-CN" i="1" dirty="0">
              <a:latin typeface="Times New Roman" panose="02020603050405020304" pitchFamily="18" charset="0"/>
            </a:endParaRPr>
          </a:p>
        </p:txBody>
      </p:sp>
      <p:sp>
        <p:nvSpPr>
          <p:cNvPr id="38917" name="Rectangle 6"/>
          <p:cNvSpPr/>
          <p:nvPr/>
        </p:nvSpPr>
        <p:spPr>
          <a:xfrm>
            <a:off x="3374232" y="4702810"/>
            <a:ext cx="384175"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Y</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8918" name="Rectangle 7"/>
          <p:cNvSpPr/>
          <p:nvPr/>
        </p:nvSpPr>
        <p:spPr>
          <a:xfrm>
            <a:off x="3018632" y="4702810"/>
            <a:ext cx="384175"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Y</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8919" name="Rectangle 8"/>
          <p:cNvSpPr/>
          <p:nvPr/>
        </p:nvSpPr>
        <p:spPr>
          <a:xfrm>
            <a:off x="4072732" y="4702810"/>
            <a:ext cx="384175"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Y</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38920" name="Rectangle 9"/>
          <p:cNvSpPr/>
          <p:nvPr/>
        </p:nvSpPr>
        <p:spPr>
          <a:xfrm>
            <a:off x="4403725" y="4702810"/>
            <a:ext cx="384175"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Y</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38921" name="Rectangle 10"/>
          <p:cNvSpPr/>
          <p:nvPr/>
        </p:nvSpPr>
        <p:spPr>
          <a:xfrm>
            <a:off x="3729832" y="4702810"/>
            <a:ext cx="384175"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Y</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8922" name="Rectangle 11"/>
          <p:cNvSpPr/>
          <p:nvPr/>
        </p:nvSpPr>
        <p:spPr>
          <a:xfrm>
            <a:off x="4733925" y="4702810"/>
            <a:ext cx="384175"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Y</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38923" name="Rectangle 12"/>
          <p:cNvSpPr/>
          <p:nvPr/>
        </p:nvSpPr>
        <p:spPr>
          <a:xfrm>
            <a:off x="5047457" y="4723448"/>
            <a:ext cx="384175"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Y</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38924" name="Rectangle 13"/>
          <p:cNvSpPr/>
          <p:nvPr/>
        </p:nvSpPr>
        <p:spPr>
          <a:xfrm>
            <a:off x="5382419" y="4702810"/>
            <a:ext cx="384175" cy="368300"/>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Y</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38925" name="Rectangle 14"/>
          <p:cNvSpPr/>
          <p:nvPr/>
        </p:nvSpPr>
        <p:spPr>
          <a:xfrm>
            <a:off x="6084888" y="4796155"/>
            <a:ext cx="114300" cy="276860"/>
          </a:xfrm>
          <a:prstGeom prst="rect">
            <a:avLst/>
          </a:prstGeom>
          <a:noFill/>
          <a:ln w="9525">
            <a:noFill/>
          </a:ln>
        </p:spPr>
        <p:txBody>
          <a:bodyPr wrap="none" lIns="0" tIns="0" rIns="0" bIns="0" anchor="t">
            <a:spAutoFit/>
          </a:bodyPr>
          <a:p>
            <a:pPr>
              <a:spcBef>
                <a:spcPct val="20000"/>
              </a:spcBef>
            </a:pP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38926" name="Rectangle 15"/>
          <p:cNvSpPr/>
          <p:nvPr/>
        </p:nvSpPr>
        <p:spPr>
          <a:xfrm>
            <a:off x="6446838" y="4652010"/>
            <a:ext cx="221615" cy="276860"/>
          </a:xfrm>
          <a:prstGeom prst="rect">
            <a:avLst/>
          </a:prstGeom>
          <a:noFill/>
          <a:ln w="9525">
            <a:noFill/>
          </a:ln>
        </p:spPr>
        <p:txBody>
          <a:bodyPr wrap="none" lIns="0" tIns="0" rIns="0" bIns="0" anchor="t">
            <a:spAutoFit/>
          </a:bodyPr>
          <a:p>
            <a:pPr>
              <a:spcBef>
                <a:spcPct val="20000"/>
              </a:spcBef>
            </a:pPr>
            <a:r>
              <a:rPr lang="en-US" altLang="zh-CN" i="1" dirty="0">
                <a:latin typeface="Times New Roman" panose="02020603050405020304" pitchFamily="18" charset="0"/>
              </a:rPr>
              <a:t>S</a:t>
            </a:r>
            <a:r>
              <a:rPr lang="en-US" altLang="zh-CN" baseline="-25000" dirty="0">
                <a:latin typeface="Times New Roman" panose="02020603050405020304" pitchFamily="18" charset="0"/>
              </a:rPr>
              <a:t>A</a:t>
            </a:r>
            <a:endParaRPr lang="en-US" altLang="zh-CN" baseline="-25000" dirty="0">
              <a:latin typeface="Times New Roman" panose="02020603050405020304" pitchFamily="18" charset="0"/>
            </a:endParaRPr>
          </a:p>
        </p:txBody>
      </p:sp>
      <p:sp>
        <p:nvSpPr>
          <p:cNvPr id="38927" name="Rectangle 16"/>
          <p:cNvSpPr/>
          <p:nvPr/>
        </p:nvSpPr>
        <p:spPr>
          <a:xfrm>
            <a:off x="3291681" y="5542280"/>
            <a:ext cx="422275" cy="368300"/>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38928" name="Rectangle 17"/>
          <p:cNvSpPr/>
          <p:nvPr/>
        </p:nvSpPr>
        <p:spPr>
          <a:xfrm>
            <a:off x="4117181" y="5542280"/>
            <a:ext cx="422275" cy="368300"/>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38929" name="Rectangle 18"/>
          <p:cNvSpPr/>
          <p:nvPr/>
        </p:nvSpPr>
        <p:spPr>
          <a:xfrm>
            <a:off x="4931569" y="5542280"/>
            <a:ext cx="422275" cy="368300"/>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38930" name="Line 19"/>
          <p:cNvSpPr/>
          <p:nvPr/>
        </p:nvSpPr>
        <p:spPr>
          <a:xfrm>
            <a:off x="3090863" y="4716780"/>
            <a:ext cx="22860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31" name="Line 20"/>
          <p:cNvSpPr/>
          <p:nvPr/>
        </p:nvSpPr>
        <p:spPr>
          <a:xfrm>
            <a:off x="4475163" y="4716780"/>
            <a:ext cx="230187"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32" name="Line 21"/>
          <p:cNvSpPr/>
          <p:nvPr/>
        </p:nvSpPr>
        <p:spPr>
          <a:xfrm>
            <a:off x="4144963" y="4716780"/>
            <a:ext cx="22860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33" name="Line 22"/>
          <p:cNvSpPr/>
          <p:nvPr/>
        </p:nvSpPr>
        <p:spPr>
          <a:xfrm>
            <a:off x="3802063" y="4716780"/>
            <a:ext cx="22860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34" name="Line 23"/>
          <p:cNvSpPr/>
          <p:nvPr/>
        </p:nvSpPr>
        <p:spPr>
          <a:xfrm>
            <a:off x="3459163" y="4716780"/>
            <a:ext cx="22860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35" name="Line 24"/>
          <p:cNvSpPr/>
          <p:nvPr/>
        </p:nvSpPr>
        <p:spPr>
          <a:xfrm>
            <a:off x="4806950" y="4716780"/>
            <a:ext cx="22860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36" name="Line 25"/>
          <p:cNvSpPr/>
          <p:nvPr/>
        </p:nvSpPr>
        <p:spPr>
          <a:xfrm>
            <a:off x="5137150" y="4716780"/>
            <a:ext cx="22860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37" name="Line 26"/>
          <p:cNvSpPr/>
          <p:nvPr/>
        </p:nvSpPr>
        <p:spPr>
          <a:xfrm>
            <a:off x="5454650" y="4716780"/>
            <a:ext cx="22860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39" name="Rectangle 28"/>
          <p:cNvSpPr/>
          <p:nvPr/>
        </p:nvSpPr>
        <p:spPr>
          <a:xfrm>
            <a:off x="6443980" y="5155565"/>
            <a:ext cx="304800" cy="365125"/>
          </a:xfrm>
          <a:prstGeom prst="rect">
            <a:avLst/>
          </a:prstGeom>
          <a:noFill/>
          <a:ln w="9525">
            <a:noFill/>
          </a:ln>
        </p:spPr>
        <p:txBody>
          <a:bodyPr wrap="none" lIns="0" tIns="0" rIns="0" bIns="0" anchor="t">
            <a:spAutoFit/>
          </a:bodyPr>
          <a:p>
            <a:pPr>
              <a:spcBef>
                <a:spcPct val="20000"/>
              </a:spcBef>
            </a:pPr>
            <a:r>
              <a:rPr lang="en-US" altLang="zh-CN" i="1" dirty="0">
                <a:latin typeface="Times New Roman" panose="02020603050405020304" pitchFamily="18" charset="0"/>
              </a:rPr>
              <a:t>S</a:t>
            </a:r>
            <a:r>
              <a:rPr lang="en-US" altLang="zh-CN" baseline="-25000" dirty="0">
                <a:latin typeface="Times New Roman" panose="02020603050405020304" pitchFamily="18" charset="0"/>
              </a:rPr>
              <a:t>B</a:t>
            </a:r>
            <a:endParaRPr lang="en-US" altLang="zh-CN" baseline="-25000" dirty="0">
              <a:latin typeface="Times New Roman" panose="02020603050405020304" pitchFamily="18" charset="0"/>
            </a:endParaRPr>
          </a:p>
        </p:txBody>
      </p:sp>
      <p:grpSp>
        <p:nvGrpSpPr>
          <p:cNvPr id="38941" name="Group 30"/>
          <p:cNvGrpSpPr/>
          <p:nvPr/>
        </p:nvGrpSpPr>
        <p:grpSpPr>
          <a:xfrm>
            <a:off x="6443663" y="5587048"/>
            <a:ext cx="315913" cy="365125"/>
            <a:chOff x="4059" y="3203"/>
            <a:chExt cx="199" cy="230"/>
          </a:xfrm>
        </p:grpSpPr>
        <p:sp>
          <p:nvSpPr>
            <p:cNvPr id="38942" name="Rectangle 31"/>
            <p:cNvSpPr/>
            <p:nvPr/>
          </p:nvSpPr>
          <p:spPr>
            <a:xfrm>
              <a:off x="4059" y="3203"/>
              <a:ext cx="199" cy="230"/>
            </a:xfrm>
            <a:prstGeom prst="rect">
              <a:avLst/>
            </a:prstGeom>
            <a:noFill/>
            <a:ln w="9525">
              <a:noFill/>
            </a:ln>
          </p:spPr>
          <p:txBody>
            <a:bodyPr wrap="none" lIns="0" tIns="0" rIns="0" bIns="0" anchor="t">
              <a:spAutoFit/>
            </a:bodyPr>
            <a:p>
              <a:pPr>
                <a:spcBef>
                  <a:spcPct val="20000"/>
                </a:spcBef>
              </a:pPr>
              <a:r>
                <a:rPr lang="en-US" altLang="zh-CN" i="1" dirty="0">
                  <a:latin typeface="Times New Roman" panose="02020603050405020304" pitchFamily="18" charset="0"/>
                </a:rPr>
                <a:t>S</a:t>
              </a:r>
              <a:r>
                <a:rPr lang="en-US" altLang="zh-CN" baseline="-25000" dirty="0">
                  <a:latin typeface="Times New Roman" panose="02020603050405020304" pitchFamily="18" charset="0"/>
                </a:rPr>
                <a:t>C</a:t>
              </a:r>
              <a:endParaRPr lang="en-US" altLang="zh-CN" baseline="-25000" dirty="0">
                <a:latin typeface="Times New Roman" panose="02020603050405020304" pitchFamily="18" charset="0"/>
              </a:endParaRPr>
            </a:p>
          </p:txBody>
        </p:sp>
        <p:sp>
          <p:nvSpPr>
            <p:cNvPr id="38943" name="Line 32"/>
            <p:cNvSpPr/>
            <p:nvPr/>
          </p:nvSpPr>
          <p:spPr>
            <a:xfrm>
              <a:off x="4059" y="3203"/>
              <a:ext cx="141"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76865" name="AutoShape 33"/>
          <p:cNvSpPr/>
          <p:nvPr/>
        </p:nvSpPr>
        <p:spPr>
          <a:xfrm>
            <a:off x="5724525" y="4652010"/>
            <a:ext cx="548640" cy="1944370"/>
          </a:xfrm>
          <a:prstGeom prst="roundRect">
            <a:avLst>
              <a:gd name="adj" fmla="val 16667"/>
            </a:avLst>
          </a:prstGeom>
          <a:noFill/>
          <a:ln w="38100" cap="flat" cmpd="sng">
            <a:solidFill>
              <a:srgbClr val="33CCCC"/>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76866" name="AutoShape 34"/>
          <p:cNvSpPr/>
          <p:nvPr/>
        </p:nvSpPr>
        <p:spPr>
          <a:xfrm>
            <a:off x="3178175" y="5662930"/>
            <a:ext cx="2246313" cy="895350"/>
          </a:xfrm>
          <a:prstGeom prst="roundRect">
            <a:avLst>
              <a:gd name="adj" fmla="val 16667"/>
            </a:avLst>
          </a:prstGeom>
          <a:noFill/>
          <a:ln w="38100" cap="flat" cmpd="sng">
            <a:solidFill>
              <a:srgbClr val="00CC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grpSp>
        <p:nvGrpSpPr>
          <p:cNvPr id="4" name="Group 35"/>
          <p:cNvGrpSpPr/>
          <p:nvPr/>
        </p:nvGrpSpPr>
        <p:grpSpPr>
          <a:xfrm>
            <a:off x="3492500" y="2722880"/>
            <a:ext cx="2159000" cy="1827213"/>
            <a:chOff x="3606" y="1535"/>
            <a:chExt cx="1309" cy="1151"/>
          </a:xfrm>
        </p:grpSpPr>
        <p:grpSp>
          <p:nvGrpSpPr>
            <p:cNvPr id="38947" name="Group 36"/>
            <p:cNvGrpSpPr/>
            <p:nvPr/>
          </p:nvGrpSpPr>
          <p:grpSpPr>
            <a:xfrm>
              <a:off x="3606" y="1535"/>
              <a:ext cx="1309" cy="1151"/>
              <a:chOff x="2154" y="1807"/>
              <a:chExt cx="1309" cy="1151"/>
            </a:xfrm>
          </p:grpSpPr>
          <p:grpSp>
            <p:nvGrpSpPr>
              <p:cNvPr id="38948" name="Group 37"/>
              <p:cNvGrpSpPr/>
              <p:nvPr/>
            </p:nvGrpSpPr>
            <p:grpSpPr>
              <a:xfrm>
                <a:off x="2154" y="1807"/>
                <a:ext cx="1309" cy="1151"/>
                <a:chOff x="2154" y="1807"/>
                <a:chExt cx="1309" cy="1151"/>
              </a:xfrm>
            </p:grpSpPr>
            <p:sp>
              <p:nvSpPr>
                <p:cNvPr id="38949" name="Rectangle 38"/>
                <p:cNvSpPr/>
                <p:nvPr/>
              </p:nvSpPr>
              <p:spPr>
                <a:xfrm>
                  <a:off x="2586" y="1807"/>
                  <a:ext cx="196" cy="251"/>
                </a:xfrm>
                <a:prstGeom prst="rect">
                  <a:avLst/>
                </a:prstGeom>
                <a:noFill/>
                <a:ln w="9525">
                  <a:noFill/>
                </a:ln>
              </p:spPr>
              <p:txBody>
                <a:bodyPr wrap="none" anchor="t">
                  <a:spAutoFit/>
                </a:bodyPr>
                <a:p>
                  <a:pPr algn="just">
                    <a:spcBef>
                      <a:spcPct val="50000"/>
                    </a:spcBef>
                  </a:pPr>
                  <a:r>
                    <a:rPr lang="en-US" altLang="zh-CN" sz="2000" i="1" dirty="0">
                      <a:solidFill>
                        <a:srgbClr val="FF3300"/>
                      </a:solidFill>
                      <a:latin typeface="Times New Roman" panose="02020603050405020304" pitchFamily="18" charset="0"/>
                    </a:rPr>
                    <a:t>Y</a:t>
                  </a:r>
                  <a:endParaRPr lang="en-US" altLang="zh-CN" sz="2000" i="1" dirty="0">
                    <a:solidFill>
                      <a:srgbClr val="FF3300"/>
                    </a:solidFill>
                    <a:latin typeface="Times New Roman" panose="02020603050405020304" pitchFamily="18" charset="0"/>
                  </a:endParaRPr>
                </a:p>
              </p:txBody>
            </p:sp>
            <p:sp>
              <p:nvSpPr>
                <p:cNvPr id="38950" name="Rectangle 39"/>
                <p:cNvSpPr/>
                <p:nvPr/>
              </p:nvSpPr>
              <p:spPr>
                <a:xfrm>
                  <a:off x="2563" y="2141"/>
                  <a:ext cx="266" cy="288"/>
                </a:xfrm>
                <a:prstGeom prst="rect">
                  <a:avLst/>
                </a:prstGeom>
                <a:noFill/>
                <a:ln w="9525">
                  <a:noFill/>
                </a:ln>
              </p:spPr>
              <p:txBody>
                <a:bodyPr wrap="none" anchor="t">
                  <a:spAutoFit/>
                </a:bodyPr>
                <a:p>
                  <a:pPr algn="just">
                    <a:spcBef>
                      <a:spcPct val="50000"/>
                    </a:spcBef>
                  </a:pPr>
                  <a:r>
                    <a:rPr lang="en-US" altLang="zh-CN" dirty="0">
                      <a:solidFill>
                        <a:srgbClr val="FF3300"/>
                      </a:solidFill>
                      <a:latin typeface="Times New Roman" panose="02020603050405020304" pitchFamily="18" charset="0"/>
                    </a:rPr>
                    <a:t>&amp;</a:t>
                  </a:r>
                  <a:endParaRPr lang="en-US" altLang="zh-CN" dirty="0">
                    <a:solidFill>
                      <a:srgbClr val="FF3300"/>
                    </a:solidFill>
                    <a:latin typeface="Times New Roman" panose="02020603050405020304" pitchFamily="18" charset="0"/>
                  </a:endParaRPr>
                </a:p>
              </p:txBody>
            </p:sp>
            <p:sp>
              <p:nvSpPr>
                <p:cNvPr id="38951" name="Rectangle 40"/>
                <p:cNvSpPr/>
                <p:nvPr/>
              </p:nvSpPr>
              <p:spPr>
                <a:xfrm>
                  <a:off x="2466" y="2182"/>
                  <a:ext cx="479" cy="222"/>
                </a:xfrm>
                <a:prstGeom prst="rect">
                  <a:avLst/>
                </a:prstGeom>
                <a:noFill/>
                <a:ln w="38100" cap="flat" cmpd="sng">
                  <a:solidFill>
                    <a:srgbClr val="FF3300"/>
                  </a:solidFill>
                  <a:prstDash val="solid"/>
                  <a:miter/>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8952" name="Oval 41"/>
                <p:cNvSpPr/>
                <p:nvPr/>
              </p:nvSpPr>
              <p:spPr>
                <a:xfrm>
                  <a:off x="2154" y="2908"/>
                  <a:ext cx="50" cy="5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8953" name="Oval 42"/>
                <p:cNvSpPr/>
                <p:nvPr/>
              </p:nvSpPr>
              <p:spPr>
                <a:xfrm>
                  <a:off x="2586" y="2908"/>
                  <a:ext cx="50" cy="5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8954" name="Oval 43"/>
                <p:cNvSpPr/>
                <p:nvPr/>
              </p:nvSpPr>
              <p:spPr>
                <a:xfrm>
                  <a:off x="3005" y="2908"/>
                  <a:ext cx="50" cy="5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8955" name="Oval 44"/>
                <p:cNvSpPr/>
                <p:nvPr/>
              </p:nvSpPr>
              <p:spPr>
                <a:xfrm>
                  <a:off x="3209" y="2908"/>
                  <a:ext cx="50" cy="5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8956" name="Oval 45"/>
                <p:cNvSpPr/>
                <p:nvPr/>
              </p:nvSpPr>
              <p:spPr>
                <a:xfrm>
                  <a:off x="3413" y="2908"/>
                  <a:ext cx="50" cy="5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8957" name="Line 46"/>
                <p:cNvSpPr/>
                <p:nvPr/>
              </p:nvSpPr>
              <p:spPr>
                <a:xfrm>
                  <a:off x="2175" y="2536"/>
                  <a:ext cx="0" cy="366"/>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58" name="Line 47"/>
                <p:cNvSpPr/>
                <p:nvPr/>
              </p:nvSpPr>
              <p:spPr>
                <a:xfrm>
                  <a:off x="2610" y="2410"/>
                  <a:ext cx="0" cy="492"/>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59" name="Line 48"/>
                <p:cNvSpPr/>
                <p:nvPr/>
              </p:nvSpPr>
              <p:spPr>
                <a:xfrm>
                  <a:off x="3437" y="2536"/>
                  <a:ext cx="0" cy="366"/>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0" name="Line 49"/>
                <p:cNvSpPr/>
                <p:nvPr/>
              </p:nvSpPr>
              <p:spPr>
                <a:xfrm>
                  <a:off x="3233" y="2596"/>
                  <a:ext cx="0" cy="312"/>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1" name="Line 50"/>
                <p:cNvSpPr/>
                <p:nvPr/>
              </p:nvSpPr>
              <p:spPr>
                <a:xfrm>
                  <a:off x="3026" y="2650"/>
                  <a:ext cx="0" cy="258"/>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2" name="Line 51"/>
                <p:cNvSpPr/>
                <p:nvPr/>
              </p:nvSpPr>
              <p:spPr>
                <a:xfrm>
                  <a:off x="2712" y="2410"/>
                  <a:ext cx="0" cy="258"/>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3" name="Line 52"/>
                <p:cNvSpPr/>
                <p:nvPr/>
              </p:nvSpPr>
              <p:spPr>
                <a:xfrm>
                  <a:off x="2810" y="2416"/>
                  <a:ext cx="0" cy="192"/>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4" name="Line 53"/>
                <p:cNvSpPr/>
                <p:nvPr/>
              </p:nvSpPr>
              <p:spPr>
                <a:xfrm>
                  <a:off x="2909" y="2410"/>
                  <a:ext cx="0" cy="138"/>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5" name="Line 54"/>
                <p:cNvSpPr/>
                <p:nvPr/>
              </p:nvSpPr>
              <p:spPr>
                <a:xfrm>
                  <a:off x="2508" y="2410"/>
                  <a:ext cx="0" cy="138"/>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6" name="Line 55"/>
                <p:cNvSpPr/>
                <p:nvPr/>
              </p:nvSpPr>
              <p:spPr>
                <a:xfrm>
                  <a:off x="2166" y="2545"/>
                  <a:ext cx="354"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7" name="Line 56"/>
                <p:cNvSpPr/>
                <p:nvPr/>
              </p:nvSpPr>
              <p:spPr>
                <a:xfrm>
                  <a:off x="2903" y="2545"/>
                  <a:ext cx="534"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8" name="Line 57"/>
                <p:cNvSpPr/>
                <p:nvPr/>
              </p:nvSpPr>
              <p:spPr>
                <a:xfrm>
                  <a:off x="2709" y="2662"/>
                  <a:ext cx="320"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8969" name="Line 58"/>
                <p:cNvSpPr/>
                <p:nvPr/>
              </p:nvSpPr>
              <p:spPr>
                <a:xfrm>
                  <a:off x="2802" y="2602"/>
                  <a:ext cx="443"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8970" name="Line 59"/>
              <p:cNvSpPr/>
              <p:nvPr/>
            </p:nvSpPr>
            <p:spPr>
              <a:xfrm flipH="1">
                <a:off x="2699" y="2039"/>
                <a:ext cx="2" cy="76"/>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8971" name="Oval 60"/>
            <p:cNvSpPr/>
            <p:nvPr/>
          </p:nvSpPr>
          <p:spPr>
            <a:xfrm>
              <a:off x="4145" y="1842"/>
              <a:ext cx="50" cy="50"/>
            </a:xfrm>
            <a:prstGeom prst="ellipse">
              <a:avLst/>
            </a:prstGeom>
            <a:noFill/>
            <a:ln w="28575" cap="flat" cmpd="sng">
              <a:solidFill>
                <a:srgbClr val="FF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grpSp>
      <p:grpSp>
        <p:nvGrpSpPr>
          <p:cNvPr id="7" name="Group 61"/>
          <p:cNvGrpSpPr/>
          <p:nvPr/>
        </p:nvGrpSpPr>
        <p:grpSpPr>
          <a:xfrm>
            <a:off x="971550" y="1051243"/>
            <a:ext cx="5008563" cy="519112"/>
            <a:chOff x="612" y="391"/>
            <a:chExt cx="3155" cy="327"/>
          </a:xfrm>
        </p:grpSpPr>
        <p:sp>
          <p:nvSpPr>
            <p:cNvPr id="38973" name="Rectangle 62"/>
            <p:cNvSpPr/>
            <p:nvPr/>
          </p:nvSpPr>
          <p:spPr>
            <a:xfrm>
              <a:off x="612" y="391"/>
              <a:ext cx="2495" cy="327"/>
            </a:xfrm>
            <a:prstGeom prst="rect">
              <a:avLst/>
            </a:prstGeom>
            <a:noFill/>
            <a:ln w="9525">
              <a:noFill/>
            </a:ln>
          </p:spPr>
          <p:txBody>
            <a:bodyPr anchor="t">
              <a:spAutoFit/>
            </a:bodyPr>
            <a:p>
              <a:pPr marL="457200" indent="-457200" algn="just"/>
              <a:r>
                <a:rPr lang="en-US" altLang="zh-CN" sz="2800" dirty="0">
                  <a:latin typeface="黑体" panose="02010609060101010101" pitchFamily="2" charset="-122"/>
                  <a:ea typeface="黑体" panose="02010609060101010101" pitchFamily="2" charset="-122"/>
                </a:rPr>
                <a:t>T4138 </a:t>
              </a:r>
              <a:r>
                <a:rPr lang="zh-CN" altLang="en-US" sz="2800" dirty="0">
                  <a:solidFill>
                    <a:srgbClr val="FF3300"/>
                  </a:solidFill>
                  <a:latin typeface="黑体" panose="02010609060101010101" pitchFamily="2" charset="-122"/>
                  <a:ea typeface="黑体" panose="02010609060101010101" pitchFamily="2" charset="-122"/>
                </a:rPr>
                <a:t>输出低电平有效</a:t>
              </a:r>
              <a:endParaRPr lang="zh-CN" altLang="en-US" sz="2800" dirty="0">
                <a:latin typeface="黑体" panose="02010609060101010101" pitchFamily="2" charset="-122"/>
                <a:ea typeface="黑体" panose="02010609060101010101" pitchFamily="2" charset="-122"/>
              </a:endParaRPr>
            </a:p>
          </p:txBody>
        </p:sp>
        <p:graphicFrame>
          <p:nvGraphicFramePr>
            <p:cNvPr id="38974" name="Object 63"/>
            <p:cNvGraphicFramePr/>
            <p:nvPr/>
          </p:nvGraphicFramePr>
          <p:xfrm>
            <a:off x="3107" y="436"/>
            <a:ext cx="660" cy="251"/>
          </p:xfrm>
          <a:graphic>
            <a:graphicData uri="http://schemas.openxmlformats.org/presentationml/2006/ole">
              <mc:AlternateContent xmlns:mc="http://schemas.openxmlformats.org/markup-compatibility/2006">
                <mc:Choice xmlns:v="urn:schemas-microsoft-com:vml" Requires="v">
                  <p:oleObj spid="_x0000_s3117" name="" r:id="rId3" imgW="939800" imgH="393700" progId="Equation.3">
                    <p:embed/>
                  </p:oleObj>
                </mc:Choice>
                <mc:Fallback>
                  <p:oleObj name="" r:id="rId3" imgW="939800" imgH="393700" progId="Equation.3">
                    <p:embed/>
                    <p:pic>
                      <p:nvPicPr>
                        <p:cNvPr id="0" name="图片 3116"/>
                        <p:cNvPicPr/>
                        <p:nvPr/>
                      </p:nvPicPr>
                      <p:blipFill>
                        <a:blip r:embed="rId4"/>
                        <a:stretch>
                          <a:fillRect/>
                        </a:stretch>
                      </p:blipFill>
                      <p:spPr>
                        <a:xfrm>
                          <a:off x="3107" y="436"/>
                          <a:ext cx="660" cy="251"/>
                        </a:xfrm>
                        <a:prstGeom prst="rect">
                          <a:avLst/>
                        </a:prstGeom>
                        <a:noFill/>
                        <a:ln w="38100">
                          <a:noFill/>
                          <a:miter/>
                        </a:ln>
                      </p:spPr>
                    </p:pic>
                  </p:oleObj>
                </mc:Fallback>
              </mc:AlternateContent>
            </a:graphicData>
          </a:graphic>
        </p:graphicFrame>
      </p:grpSp>
      <p:graphicFrame>
        <p:nvGraphicFramePr>
          <p:cNvPr id="376896" name="Object 64"/>
          <p:cNvGraphicFramePr/>
          <p:nvPr/>
        </p:nvGraphicFramePr>
        <p:xfrm>
          <a:off x="2700338" y="1698943"/>
          <a:ext cx="3127375" cy="449262"/>
        </p:xfrm>
        <a:graphic>
          <a:graphicData uri="http://schemas.openxmlformats.org/presentationml/2006/ole">
            <mc:AlternateContent xmlns:mc="http://schemas.openxmlformats.org/markup-compatibility/2006">
              <mc:Choice xmlns:v="urn:schemas-microsoft-com:vml" Requires="v">
                <p:oleObj spid="_x0000_s3114" name="" r:id="rId5" imgW="3021330" imgH="444500" progId="Equation.3">
                  <p:embed/>
                </p:oleObj>
              </mc:Choice>
              <mc:Fallback>
                <p:oleObj name="" r:id="rId5" imgW="3021330" imgH="444500" progId="Equation.3">
                  <p:embed/>
                  <p:pic>
                    <p:nvPicPr>
                      <p:cNvPr id="0" name="图片 3113"/>
                      <p:cNvPicPr/>
                      <p:nvPr/>
                    </p:nvPicPr>
                    <p:blipFill>
                      <a:blip r:embed="rId6"/>
                      <a:stretch>
                        <a:fillRect/>
                      </a:stretch>
                    </p:blipFill>
                    <p:spPr>
                      <a:xfrm>
                        <a:off x="2700338" y="1698943"/>
                        <a:ext cx="3127375" cy="449262"/>
                      </a:xfrm>
                      <a:prstGeom prst="rect">
                        <a:avLst/>
                      </a:prstGeom>
                      <a:noFill/>
                      <a:ln w="38100">
                        <a:noFill/>
                        <a:miter/>
                      </a:ln>
                    </p:spPr>
                  </p:pic>
                </p:oleObj>
              </mc:Fallback>
            </mc:AlternateContent>
          </a:graphicData>
        </a:graphic>
      </p:graphicFrame>
      <p:graphicFrame>
        <p:nvGraphicFramePr>
          <p:cNvPr id="376897" name="Object 65"/>
          <p:cNvGraphicFramePr/>
          <p:nvPr/>
        </p:nvGraphicFramePr>
        <p:xfrm>
          <a:off x="2843213" y="2203768"/>
          <a:ext cx="3100387" cy="582612"/>
        </p:xfrm>
        <a:graphic>
          <a:graphicData uri="http://schemas.openxmlformats.org/presentationml/2006/ole">
            <mc:AlternateContent xmlns:mc="http://schemas.openxmlformats.org/markup-compatibility/2006">
              <mc:Choice xmlns:v="urn:schemas-microsoft-com:vml" Requires="v">
                <p:oleObj spid="_x0000_s3115" name="" r:id="rId7" imgW="1156335" imgH="279400" progId="Equation.3">
                  <p:embed/>
                </p:oleObj>
              </mc:Choice>
              <mc:Fallback>
                <p:oleObj name="" r:id="rId7" imgW="1156335" imgH="279400" progId="Equation.3">
                  <p:embed/>
                  <p:pic>
                    <p:nvPicPr>
                      <p:cNvPr id="0" name="图片 3114"/>
                      <p:cNvPicPr/>
                      <p:nvPr/>
                    </p:nvPicPr>
                    <p:blipFill>
                      <a:blip r:embed="rId8"/>
                      <a:stretch>
                        <a:fillRect/>
                      </a:stretch>
                    </p:blipFill>
                    <p:spPr>
                      <a:xfrm>
                        <a:off x="2843213" y="2203768"/>
                        <a:ext cx="3100387" cy="582612"/>
                      </a:xfrm>
                      <a:prstGeom prst="rect">
                        <a:avLst/>
                      </a:prstGeom>
                      <a:noFill/>
                      <a:ln w="38100">
                        <a:noFill/>
                        <a:miter/>
                      </a:ln>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grpSp>
        <p:nvGrpSpPr>
          <p:cNvPr id="6" name="组合 5"/>
          <p:cNvGrpSpPr/>
          <p:nvPr/>
        </p:nvGrpSpPr>
        <p:grpSpPr>
          <a:xfrm>
            <a:off x="6033135" y="1109345"/>
            <a:ext cx="2928620" cy="459740"/>
            <a:chOff x="9501" y="1747"/>
            <a:chExt cx="4612" cy="724"/>
          </a:xfrm>
        </p:grpSpPr>
        <p:sp>
          <p:nvSpPr>
            <p:cNvPr id="2" name="文本框 1"/>
            <p:cNvSpPr txBox="1"/>
            <p:nvPr/>
          </p:nvSpPr>
          <p:spPr>
            <a:xfrm>
              <a:off x="9501" y="1747"/>
              <a:ext cx="4613" cy="725"/>
            </a:xfrm>
            <a:prstGeom prst="rect">
              <a:avLst/>
            </a:prstGeom>
            <a:noFill/>
          </p:spPr>
          <p:txBody>
            <a:bodyPr wrap="square" rtlCol="0">
              <a:spAutoFit/>
            </a:bodyPr>
            <a:p>
              <a:r>
                <a:rPr lang="en-US" altLang="zh-CN" sz="2400"/>
                <a:t>=</a:t>
              </a:r>
              <a:r>
                <a:rPr lang="en-US" altLang="zh-CN" sz="2400" i="1">
                  <a:latin typeface="Times New Roman" panose="02020603050405020304" pitchFamily="18" charset="0"/>
                  <a:cs typeface="Times New Roman" panose="02020603050405020304" pitchFamily="18" charset="0"/>
                </a:rPr>
                <a:t>m</a:t>
              </a:r>
              <a:r>
                <a:rPr lang="en-US" altLang="zh-CN" sz="2400" baseline="-25000">
                  <a:solidFill>
                    <a:schemeClr val="tx1"/>
                  </a:solidFill>
                  <a:uFillTx/>
                  <a:latin typeface="Times New Roman" panose="02020603050405020304" pitchFamily="18" charset="0"/>
                  <a:cs typeface="Times New Roman" panose="02020603050405020304" pitchFamily="18" charset="0"/>
                </a:rPr>
                <a:t>1</a:t>
              </a:r>
              <a:r>
                <a:rPr lang="en-US" altLang="zh-CN" sz="2400">
                  <a:latin typeface="Times New Roman" panose="02020603050405020304" pitchFamily="18" charset="0"/>
                  <a:cs typeface="Times New Roman" panose="02020603050405020304" pitchFamily="18" charset="0"/>
                </a:rPr>
                <a:t>+</a:t>
              </a:r>
              <a:r>
                <a:rPr lang="en-US" altLang="zh-CN" sz="2400" i="1">
                  <a:latin typeface="Times New Roman" panose="02020603050405020304" pitchFamily="18" charset="0"/>
                  <a:cs typeface="Times New Roman" panose="02020603050405020304" pitchFamily="18" charset="0"/>
                  <a:sym typeface="+mn-ea"/>
                </a:rPr>
                <a:t>m</a:t>
              </a:r>
              <a:r>
                <a:rPr lang="en-US" altLang="zh-CN" sz="2400" baseline="-25000">
                  <a:uFillTx/>
                  <a:latin typeface="Times New Roman" panose="02020603050405020304" pitchFamily="18" charset="0"/>
                  <a:cs typeface="Times New Roman" panose="02020603050405020304" pitchFamily="18" charset="0"/>
                  <a:sym typeface="+mn-ea"/>
                </a:rPr>
                <a:t>3</a:t>
              </a:r>
              <a:r>
                <a:rPr lang="en-US" altLang="zh-CN" sz="2400">
                  <a:latin typeface="Times New Roman" panose="02020603050405020304" pitchFamily="18" charset="0"/>
                  <a:cs typeface="Times New Roman" panose="02020603050405020304" pitchFamily="18" charset="0"/>
                  <a:sym typeface="+mn-ea"/>
                </a:rPr>
                <a:t>+</a:t>
              </a:r>
              <a:r>
                <a:rPr lang="en-US" altLang="zh-CN" sz="2400" i="1">
                  <a:latin typeface="Times New Roman" panose="02020603050405020304" pitchFamily="18" charset="0"/>
                  <a:cs typeface="Times New Roman" panose="02020603050405020304" pitchFamily="18" charset="0"/>
                  <a:sym typeface="+mn-ea"/>
                </a:rPr>
                <a:t>m</a:t>
              </a:r>
              <a:r>
                <a:rPr lang="en-US" altLang="zh-CN" sz="2400" baseline="-25000">
                  <a:uFillTx/>
                  <a:latin typeface="Times New Roman" panose="02020603050405020304" pitchFamily="18" charset="0"/>
                  <a:cs typeface="Times New Roman" panose="02020603050405020304" pitchFamily="18" charset="0"/>
                  <a:sym typeface="+mn-ea"/>
                </a:rPr>
                <a:t>5</a:t>
              </a:r>
              <a:r>
                <a:rPr lang="en-US" altLang="zh-CN" sz="2400">
                  <a:latin typeface="Times New Roman" panose="02020603050405020304" pitchFamily="18" charset="0"/>
                  <a:cs typeface="Times New Roman" panose="02020603050405020304" pitchFamily="18" charset="0"/>
                  <a:sym typeface="+mn-ea"/>
                </a:rPr>
                <a:t>+</a:t>
              </a:r>
              <a:r>
                <a:rPr lang="en-US" altLang="zh-CN" sz="2400" i="1">
                  <a:latin typeface="Times New Roman" panose="02020603050405020304" pitchFamily="18" charset="0"/>
                  <a:cs typeface="Times New Roman" panose="02020603050405020304" pitchFamily="18" charset="0"/>
                  <a:sym typeface="+mn-ea"/>
                </a:rPr>
                <a:t>m</a:t>
              </a:r>
              <a:r>
                <a:rPr lang="en-US" altLang="zh-CN" sz="2400" baseline="-25000">
                  <a:uFillTx/>
                  <a:latin typeface="Times New Roman" panose="02020603050405020304" pitchFamily="18" charset="0"/>
                  <a:cs typeface="Times New Roman" panose="02020603050405020304" pitchFamily="18" charset="0"/>
                  <a:sym typeface="+mn-ea"/>
                </a:rPr>
                <a:t>6</a:t>
              </a:r>
              <a:r>
                <a:rPr lang="en-US" altLang="zh-CN" sz="2400">
                  <a:latin typeface="Times New Roman" panose="02020603050405020304" pitchFamily="18" charset="0"/>
                  <a:cs typeface="Times New Roman" panose="02020603050405020304" pitchFamily="18" charset="0"/>
                  <a:sym typeface="+mn-ea"/>
                </a:rPr>
                <a:t>+</a:t>
              </a:r>
              <a:r>
                <a:rPr lang="en-US" altLang="zh-CN" sz="2400" i="1">
                  <a:latin typeface="Times New Roman" panose="02020603050405020304" pitchFamily="18" charset="0"/>
                  <a:cs typeface="Times New Roman" panose="02020603050405020304" pitchFamily="18" charset="0"/>
                  <a:sym typeface="+mn-ea"/>
                </a:rPr>
                <a:t>m</a:t>
              </a:r>
              <a:r>
                <a:rPr lang="en-US" altLang="zh-CN" sz="2400" baseline="-25000">
                  <a:uFillTx/>
                  <a:latin typeface="Times New Roman" panose="02020603050405020304" pitchFamily="18" charset="0"/>
                  <a:cs typeface="Times New Roman" panose="02020603050405020304" pitchFamily="18" charset="0"/>
                  <a:sym typeface="+mn-ea"/>
                </a:rPr>
                <a:t>7</a:t>
              </a:r>
              <a:endParaRPr lang="en-US" altLang="zh-CN" sz="240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10027" y="1756"/>
              <a:ext cx="3523" cy="1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Line 32"/>
          <p:cNvSpPr/>
          <p:nvPr/>
        </p:nvSpPr>
        <p:spPr>
          <a:xfrm>
            <a:off x="6427153" y="5140008"/>
            <a:ext cx="223838"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6866"/>
                                        </p:tgtEl>
                                        <p:attrNameLst>
                                          <p:attrName>style.visibility</p:attrName>
                                        </p:attrNameLst>
                                      </p:cBhvr>
                                      <p:to>
                                        <p:strVal val="visible"/>
                                      </p:to>
                                    </p:set>
                                    <p:anim calcmode="lin" valueType="num">
                                      <p:cBhvr>
                                        <p:cTn id="7" dur="500" fill="hold"/>
                                        <p:tgtEl>
                                          <p:spTgt spid="376866"/>
                                        </p:tgtEl>
                                        <p:attrNameLst>
                                          <p:attrName>ppt_w</p:attrName>
                                        </p:attrNameLst>
                                      </p:cBhvr>
                                      <p:tavLst>
                                        <p:tav tm="0">
                                          <p:val>
                                            <p:fltVal val="0.000000"/>
                                          </p:val>
                                        </p:tav>
                                        <p:tav tm="100000">
                                          <p:val>
                                            <p:strVal val="#ppt_w"/>
                                          </p:val>
                                        </p:tav>
                                      </p:tavLst>
                                    </p:anim>
                                    <p:anim calcmode="lin" valueType="num">
                                      <p:cBhvr>
                                        <p:cTn id="8" dur="500" fill="hold"/>
                                        <p:tgtEl>
                                          <p:spTgt spid="376866"/>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6865"/>
                                        </p:tgtEl>
                                        <p:attrNameLst>
                                          <p:attrName>style.visibility</p:attrName>
                                        </p:attrNameLst>
                                      </p:cBhvr>
                                      <p:to>
                                        <p:strVal val="visible"/>
                                      </p:to>
                                    </p:set>
                                    <p:anim calcmode="lin" valueType="num">
                                      <p:cBhvr>
                                        <p:cTn id="13" dur="500" fill="hold"/>
                                        <p:tgtEl>
                                          <p:spTgt spid="376865"/>
                                        </p:tgtEl>
                                        <p:attrNameLst>
                                          <p:attrName>ppt_w</p:attrName>
                                        </p:attrNameLst>
                                      </p:cBhvr>
                                      <p:tavLst>
                                        <p:tav tm="0">
                                          <p:val>
                                            <p:fltVal val="0.000000"/>
                                          </p:val>
                                        </p:tav>
                                        <p:tav tm="100000">
                                          <p:val>
                                            <p:strVal val="#ppt_w"/>
                                          </p:val>
                                        </p:tav>
                                      </p:tavLst>
                                    </p:anim>
                                    <p:anim calcmode="lin" valueType="num">
                                      <p:cBhvr>
                                        <p:cTn id="14" dur="500" fill="hold"/>
                                        <p:tgtEl>
                                          <p:spTgt spid="376865"/>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76896"/>
                                        </p:tgtEl>
                                        <p:attrNameLst>
                                          <p:attrName>style.visibility</p:attrName>
                                        </p:attrNameLst>
                                      </p:cBhvr>
                                      <p:to>
                                        <p:strVal val="visible"/>
                                      </p:to>
                                    </p:set>
                                    <p:animEffect transition="in" filter="wipe(down)">
                                      <p:cBhvr>
                                        <p:cTn id="28" dur="500"/>
                                        <p:tgtEl>
                                          <p:spTgt spid="3768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76897"/>
                                        </p:tgtEl>
                                        <p:attrNameLst>
                                          <p:attrName>style.visibility</p:attrName>
                                        </p:attrNameLst>
                                      </p:cBhvr>
                                      <p:to>
                                        <p:strVal val="visible"/>
                                      </p:to>
                                    </p:set>
                                    <p:animEffect transition="in" filter="wipe(down)">
                                      <p:cBhvr>
                                        <p:cTn id="33" dur="500"/>
                                        <p:tgtEl>
                                          <p:spTgt spid="37689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65" grpId="0" bldLvl="0" animBg="1"/>
      <p:bldP spid="376866"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7" name="Group 2"/>
          <p:cNvGrpSpPr/>
          <p:nvPr/>
        </p:nvGrpSpPr>
        <p:grpSpPr>
          <a:xfrm>
            <a:off x="644525" y="941388"/>
            <a:ext cx="8031163" cy="1036085"/>
            <a:chOff x="678" y="1874"/>
            <a:chExt cx="3813" cy="592"/>
          </a:xfrm>
        </p:grpSpPr>
        <p:sp>
          <p:nvSpPr>
            <p:cNvPr id="39938" name="Rectangle 3"/>
            <p:cNvSpPr/>
            <p:nvPr/>
          </p:nvSpPr>
          <p:spPr>
            <a:xfrm>
              <a:off x="678" y="1874"/>
              <a:ext cx="3813" cy="540"/>
            </a:xfrm>
            <a:prstGeom prst="rect">
              <a:avLst/>
            </a:prstGeom>
            <a:noFill/>
            <a:ln w="9525">
              <a:noFill/>
            </a:ln>
          </p:spPr>
          <p:txBody>
            <a:bodyPr anchor="t">
              <a:spAutoFit/>
            </a:bodyPr>
            <a:p>
              <a:pPr algn="just"/>
              <a:r>
                <a:rPr lang="en-US" altLang="zh-CN" sz="2800" dirty="0">
                  <a:latin typeface="黑体" panose="02010609060101010101" pitchFamily="2" charset="-122"/>
                  <a:ea typeface="黑体" panose="02010609060101010101" pitchFamily="2" charset="-122"/>
                </a:rPr>
                <a:t>[</a:t>
              </a:r>
              <a:r>
                <a:rPr lang="zh-CN" altLang="en-US" sz="2800" dirty="0">
                  <a:latin typeface="黑体" panose="02010609060101010101" pitchFamily="2" charset="-122"/>
                  <a:ea typeface="黑体" panose="02010609060101010101" pitchFamily="2" charset="-122"/>
                </a:rPr>
                <a:t>例</a:t>
              </a:r>
              <a:r>
                <a:rPr lang="en-US" altLang="zh-CN" sz="2800" dirty="0">
                  <a:latin typeface="黑体" panose="02010609060101010101" pitchFamily="2" charset="-122"/>
                  <a:ea typeface="黑体" panose="02010609060101010101" pitchFamily="2" charset="-122"/>
                </a:rPr>
                <a:t>] </a:t>
              </a:r>
              <a:r>
                <a:rPr lang="zh-CN" altLang="en-US" sz="2800" dirty="0">
                  <a:latin typeface="黑体" panose="02010609060101010101" pitchFamily="2" charset="-122"/>
                  <a:ea typeface="黑体" panose="02010609060101010101" pitchFamily="2" charset="-122"/>
                </a:rPr>
                <a:t>试用译码器和门电路实现逻辑函数</a:t>
              </a:r>
              <a:endParaRPr lang="zh-CN" altLang="en-US" sz="2800" dirty="0">
                <a:solidFill>
                  <a:srgbClr val="FF3300"/>
                </a:solidFill>
                <a:latin typeface="黑体" panose="02010609060101010101" pitchFamily="2" charset="-122"/>
                <a:ea typeface="黑体" panose="02010609060101010101" pitchFamily="2" charset="-122"/>
              </a:endParaRPr>
            </a:p>
          </p:txBody>
        </p:sp>
        <p:graphicFrame>
          <p:nvGraphicFramePr>
            <p:cNvPr id="39939" name="Object 4"/>
            <p:cNvGraphicFramePr/>
            <p:nvPr/>
          </p:nvGraphicFramePr>
          <p:xfrm>
            <a:off x="1692" y="2219"/>
            <a:ext cx="1563" cy="247"/>
          </p:xfrm>
          <a:graphic>
            <a:graphicData uri="http://schemas.openxmlformats.org/presentationml/2006/ole">
              <mc:AlternateContent xmlns:mc="http://schemas.openxmlformats.org/markup-compatibility/2006">
                <mc:Choice xmlns:v="urn:schemas-microsoft-com:vml" Requires="v">
                  <p:oleObj spid="_x0000_s3116" name="" r:id="rId1" imgW="1600200" imgH="279400" progId="Equation.DSMT4">
                    <p:embed/>
                  </p:oleObj>
                </mc:Choice>
                <mc:Fallback>
                  <p:oleObj name="" r:id="rId1" imgW="1600200" imgH="279400" progId="Equation.DSMT4">
                    <p:embed/>
                    <p:pic>
                      <p:nvPicPr>
                        <p:cNvPr id="0" name="图片 3115"/>
                        <p:cNvPicPr/>
                        <p:nvPr/>
                      </p:nvPicPr>
                      <p:blipFill>
                        <a:blip r:embed="rId2"/>
                        <a:stretch>
                          <a:fillRect/>
                        </a:stretch>
                      </p:blipFill>
                      <p:spPr>
                        <a:xfrm>
                          <a:off x="1692" y="2219"/>
                          <a:ext cx="1563" cy="247"/>
                        </a:xfrm>
                        <a:prstGeom prst="rect">
                          <a:avLst/>
                        </a:prstGeom>
                        <a:noFill/>
                        <a:ln w="38100">
                          <a:noFill/>
                          <a:miter/>
                        </a:ln>
                      </p:spPr>
                    </p:pic>
                  </p:oleObj>
                </mc:Fallback>
              </mc:AlternateContent>
            </a:graphicData>
          </a:graphic>
        </p:graphicFrame>
      </p:grpSp>
      <p:sp>
        <p:nvSpPr>
          <p:cNvPr id="39940" name="Rectangle 5"/>
          <p:cNvSpPr/>
          <p:nvPr/>
        </p:nvSpPr>
        <p:spPr>
          <a:xfrm>
            <a:off x="4508500" y="316198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77862" name="Object 6"/>
          <p:cNvGraphicFramePr/>
          <p:nvPr/>
        </p:nvGraphicFramePr>
        <p:xfrm>
          <a:off x="1979613" y="2275205"/>
          <a:ext cx="4464050" cy="576263"/>
        </p:xfrm>
        <a:graphic>
          <a:graphicData uri="http://schemas.openxmlformats.org/presentationml/2006/ole">
            <mc:AlternateContent xmlns:mc="http://schemas.openxmlformats.org/markup-compatibility/2006">
              <mc:Choice xmlns:v="urn:schemas-microsoft-com:vml" Requires="v">
                <p:oleObj spid="_x0000_s3118" name="" r:id="rId3" imgW="1586865" imgH="254000" progId="Equation.DSMT4">
                  <p:embed/>
                </p:oleObj>
              </mc:Choice>
              <mc:Fallback>
                <p:oleObj name="" r:id="rId3" imgW="1586865" imgH="254000" progId="Equation.DSMT4">
                  <p:embed/>
                  <p:pic>
                    <p:nvPicPr>
                      <p:cNvPr id="0" name="图片 3117"/>
                      <p:cNvPicPr/>
                      <p:nvPr/>
                    </p:nvPicPr>
                    <p:blipFill>
                      <a:blip r:embed="rId4"/>
                      <a:stretch>
                        <a:fillRect/>
                      </a:stretch>
                    </p:blipFill>
                    <p:spPr>
                      <a:xfrm>
                        <a:off x="1979613" y="2275205"/>
                        <a:ext cx="4464050" cy="576263"/>
                      </a:xfrm>
                      <a:prstGeom prst="rect">
                        <a:avLst/>
                      </a:prstGeom>
                      <a:noFill/>
                      <a:ln w="38100">
                        <a:noFill/>
                        <a:miter/>
                      </a:ln>
                    </p:spPr>
                  </p:pic>
                </p:oleObj>
              </mc:Fallback>
            </mc:AlternateContent>
          </a:graphicData>
        </a:graphic>
      </p:graphicFrame>
      <p:sp>
        <p:nvSpPr>
          <p:cNvPr id="39942" name="Rectangle 7"/>
          <p:cNvSpPr/>
          <p:nvPr/>
        </p:nvSpPr>
        <p:spPr>
          <a:xfrm>
            <a:off x="4508500" y="267144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77864" name="Object 8"/>
          <p:cNvGraphicFramePr/>
          <p:nvPr/>
        </p:nvGraphicFramePr>
        <p:xfrm>
          <a:off x="1692275" y="3138805"/>
          <a:ext cx="4967288" cy="3527425"/>
        </p:xfrm>
        <a:graphic>
          <a:graphicData uri="http://schemas.openxmlformats.org/presentationml/2006/ole">
            <mc:AlternateContent xmlns:mc="http://schemas.openxmlformats.org/markup-compatibility/2006">
              <mc:Choice xmlns:v="urn:schemas-microsoft-com:vml" Requires="v">
                <p:oleObj spid="_x0000_s3119" name="" r:id="rId5" imgW="1925320" imgH="1148080" progId="Visio.Drawing.6">
                  <p:embed/>
                </p:oleObj>
              </mc:Choice>
              <mc:Fallback>
                <p:oleObj name="" r:id="rId5" imgW="1925320" imgH="1148080" progId="Visio.Drawing.6">
                  <p:embed/>
                  <p:pic>
                    <p:nvPicPr>
                      <p:cNvPr id="0" name="图片 3118"/>
                      <p:cNvPicPr/>
                      <p:nvPr/>
                    </p:nvPicPr>
                    <p:blipFill>
                      <a:blip r:embed="rId6"/>
                      <a:stretch>
                        <a:fillRect/>
                      </a:stretch>
                    </p:blipFill>
                    <p:spPr>
                      <a:xfrm>
                        <a:off x="1692275" y="3138805"/>
                        <a:ext cx="4967288" cy="3527425"/>
                      </a:xfrm>
                      <a:prstGeom prst="rect">
                        <a:avLst/>
                      </a:prstGeom>
                      <a:noFill/>
                      <a:ln w="38100">
                        <a:noFill/>
                        <a:miter/>
                      </a:ln>
                    </p:spPr>
                  </p:pic>
                </p:oleObj>
              </mc:Fallback>
            </mc:AlternateContent>
          </a:graphicData>
        </a:graphic>
      </p:graphicFrame>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2" name="文本框 1"/>
          <p:cNvSpPr txBox="1"/>
          <p:nvPr/>
        </p:nvSpPr>
        <p:spPr>
          <a:xfrm>
            <a:off x="7054215" y="1621155"/>
            <a:ext cx="1805305" cy="521970"/>
          </a:xfrm>
          <a:prstGeom prst="rect">
            <a:avLst/>
          </a:prstGeom>
          <a:noFill/>
        </p:spPr>
        <p:txBody>
          <a:bodyPr wrap="square" rtlCol="0">
            <a:spAutoFit/>
          </a:bodyPr>
          <a:p>
            <a:r>
              <a:rPr lang="zh-CN" altLang="en-US" sz="2800" b="1">
                <a:solidFill>
                  <a:srgbClr val="FF0000"/>
                </a:solidFill>
                <a:latin typeface="黑体" panose="02010609060101010101" pitchFamily="2" charset="-122"/>
                <a:ea typeface="黑体" panose="02010609060101010101" pitchFamily="2" charset="-122"/>
              </a:rPr>
              <a:t>列真值表</a:t>
            </a:r>
            <a:endParaRPr lang="zh-CN" altLang="en-US" sz="2800" b="1">
              <a:solidFill>
                <a:srgbClr val="FF0000"/>
              </a:solidFill>
              <a:latin typeface="黑体" panose="02010609060101010101" pitchFamily="2" charset="-122"/>
              <a:ea typeface="黑体" panose="02010609060101010101" pitchFamily="2"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77862"/>
                                        </p:tgtEl>
                                        <p:attrNameLst>
                                          <p:attrName>style.visibility</p:attrName>
                                        </p:attrNameLst>
                                      </p:cBhvr>
                                      <p:to>
                                        <p:strVal val="visible"/>
                                      </p:to>
                                    </p:set>
                                    <p:animEffect transition="in" filter="wipe(left)">
                                      <p:cBhvr>
                                        <p:cTn id="11" dur="500"/>
                                        <p:tgtEl>
                                          <p:spTgt spid="3778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77864"/>
                                        </p:tgtEl>
                                        <p:attrNameLst>
                                          <p:attrName>style.visibility</p:attrName>
                                        </p:attrNameLst>
                                      </p:cBhvr>
                                      <p:to>
                                        <p:strVal val="visible"/>
                                      </p:to>
                                    </p:set>
                                    <p:animEffect transition="in" filter="wipe(left)">
                                      <p:cBhvr>
                                        <p:cTn id="16" dur="500"/>
                                        <p:tgtEl>
                                          <p:spTgt spid="377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Rectangle 2"/>
          <p:cNvSpPr/>
          <p:nvPr/>
        </p:nvSpPr>
        <p:spPr>
          <a:xfrm>
            <a:off x="665163" y="2085023"/>
            <a:ext cx="7661275" cy="922020"/>
          </a:xfrm>
          <a:prstGeom prst="rect">
            <a:avLst/>
          </a:prstGeom>
          <a:solidFill>
            <a:srgbClr val="CCECFF">
              <a:alpha val="50195"/>
            </a:srgbClr>
          </a:solidFill>
          <a:ln w="9525">
            <a:noFill/>
          </a:ln>
        </p:spPr>
        <p:txBody>
          <a:bodyPr anchor="t">
            <a:spAutoFit/>
          </a:bodyPr>
          <a:p>
            <a:r>
              <a:rPr lang="zh-CN" altLang="en-US" dirty="0">
                <a:latin typeface="Times New Roman" panose="02020603050405020304" pitchFamily="18" charset="0"/>
                <a:ea typeface="宋体" panose="02010600030101010101" pitchFamily="2" charset="-122"/>
              </a:rPr>
              <a:t>　　数字设备中用得较多的为七段数码显示器，又称数码管。常用的有半导体数码显示器</a:t>
            </a:r>
            <a:r>
              <a:rPr lang="en-US" altLang="zh-CN" dirty="0">
                <a:latin typeface="宋体" panose="02010600030101010101" pitchFamily="2" charset="-122"/>
              </a:rPr>
              <a:t>(</a:t>
            </a:r>
            <a:r>
              <a:rPr lang="en-US" altLang="zh-CN" dirty="0">
                <a:latin typeface="Times New Roman" panose="02020603050405020304" pitchFamily="18" charset="0"/>
              </a:rPr>
              <a:t>LED</a:t>
            </a:r>
            <a:r>
              <a:rPr lang="en-US" altLang="zh-CN" dirty="0">
                <a:latin typeface="宋体" panose="02010600030101010101" pitchFamily="2" charset="-122"/>
              </a:rPr>
              <a:t>)</a:t>
            </a:r>
            <a:r>
              <a:rPr lang="zh-CN" altLang="en-US" dirty="0">
                <a:latin typeface="Times New Roman" panose="02020603050405020304" pitchFamily="18" charset="0"/>
                <a:ea typeface="宋体" panose="02010600030101010101" pitchFamily="2" charset="-122"/>
              </a:rPr>
              <a:t>和液晶显示器</a:t>
            </a:r>
            <a:r>
              <a:rPr lang="en-US" altLang="zh-CN" dirty="0">
                <a:latin typeface="宋体" panose="02010600030101010101" pitchFamily="2" charset="-122"/>
              </a:rPr>
              <a:t>(</a:t>
            </a:r>
            <a:r>
              <a:rPr lang="en-US" altLang="zh-CN" dirty="0">
                <a:latin typeface="Times New Roman" panose="02020603050405020304" pitchFamily="18" charset="0"/>
              </a:rPr>
              <a:t>LCD</a:t>
            </a:r>
            <a:r>
              <a:rPr lang="en-US" altLang="zh-CN" dirty="0">
                <a:latin typeface="宋体" panose="02010600030101010101" pitchFamily="2" charset="-122"/>
              </a:rPr>
              <a:t>)</a:t>
            </a:r>
            <a:r>
              <a:rPr lang="zh-CN" altLang="en-US" dirty="0">
                <a:latin typeface="Times New Roman" panose="02020603050405020304" pitchFamily="18" charset="0"/>
                <a:ea typeface="宋体" panose="02010600030101010101" pitchFamily="2" charset="-122"/>
              </a:rPr>
              <a:t>等。它们由七段可发光的字段组合而成。 </a:t>
            </a:r>
            <a:endParaRPr lang="zh-CN" altLang="en-US" dirty="0">
              <a:latin typeface="Times New Roman" panose="02020603050405020304" pitchFamily="18" charset="0"/>
              <a:ea typeface="宋体" panose="02010600030101010101" pitchFamily="2" charset="-122"/>
            </a:endParaRPr>
          </a:p>
        </p:txBody>
      </p:sp>
      <p:sp>
        <p:nvSpPr>
          <p:cNvPr id="382979" name="Text Box 3"/>
          <p:cNvSpPr txBox="1"/>
          <p:nvPr/>
        </p:nvSpPr>
        <p:spPr>
          <a:xfrm>
            <a:off x="369888" y="1884998"/>
            <a:ext cx="8305800" cy="1198880"/>
          </a:xfrm>
          <a:prstGeom prst="rect">
            <a:avLst/>
          </a:prstGeom>
          <a:solidFill>
            <a:schemeClr val="bg1"/>
          </a:solidFill>
          <a:ln w="9525">
            <a:noFill/>
          </a:ln>
        </p:spPr>
        <p:txBody>
          <a:bodyPr anchor="t">
            <a:spAutoFit/>
          </a:bodyPr>
          <a:p>
            <a:pPr algn="just">
              <a:spcBef>
                <a:spcPct val="50000"/>
              </a:spcBef>
            </a:pPr>
            <a:endParaRPr lang="zh-CN" altLang="en-US" dirty="0">
              <a:latin typeface="Times New Roman" panose="02020603050405020304" pitchFamily="18" charset="0"/>
              <a:ea typeface="宋体" panose="02010600030101010101" pitchFamily="2" charset="-122"/>
            </a:endParaRPr>
          </a:p>
          <a:p>
            <a:pPr algn="just">
              <a:spcBef>
                <a:spcPct val="50000"/>
              </a:spcBef>
            </a:pPr>
            <a:endParaRPr lang="zh-CN" altLang="en-US" dirty="0">
              <a:latin typeface="Times New Roman" panose="02020603050405020304" pitchFamily="18" charset="0"/>
              <a:ea typeface="宋体" panose="02010600030101010101" pitchFamily="2" charset="-122"/>
            </a:endParaRPr>
          </a:p>
          <a:p>
            <a:pPr algn="just">
              <a:spcBef>
                <a:spcPct val="50000"/>
              </a:spcBef>
            </a:pPr>
            <a:endParaRPr lang="zh-CN" altLang="en-US" dirty="0">
              <a:latin typeface="Times New Roman" panose="02020603050405020304" pitchFamily="18" charset="0"/>
              <a:ea typeface="宋体" panose="02010600030101010101" pitchFamily="2" charset="-122"/>
            </a:endParaRPr>
          </a:p>
        </p:txBody>
      </p:sp>
      <p:sp>
        <p:nvSpPr>
          <p:cNvPr id="382980" name="Rectangle 4"/>
          <p:cNvSpPr/>
          <p:nvPr/>
        </p:nvSpPr>
        <p:spPr>
          <a:xfrm>
            <a:off x="539750" y="1770698"/>
            <a:ext cx="5230813" cy="521970"/>
          </a:xfrm>
          <a:prstGeom prst="rect">
            <a:avLst/>
          </a:prstGeom>
          <a:noFill/>
          <a:ln w="9525">
            <a:noFill/>
          </a:ln>
        </p:spPr>
        <p:txBody>
          <a:bodyPr anchor="t">
            <a:spAutoFit/>
          </a:bodyPr>
          <a:p>
            <a:r>
              <a:rPr lang="zh-CN" altLang="en-US" sz="2800" dirty="0">
                <a:latin typeface="黑体" panose="02010609060101010101" pitchFamily="2" charset="-122"/>
                <a:ea typeface="黑体" panose="02010609060101010101" pitchFamily="2" charset="-122"/>
              </a:rPr>
              <a:t>  七段半导体数码显示器</a:t>
            </a:r>
            <a:r>
              <a:rPr lang="en-US" altLang="zh-CN" sz="2800" dirty="0">
                <a:latin typeface="黑体" panose="02010609060101010101" pitchFamily="2" charset="-122"/>
                <a:ea typeface="黑体" panose="02010609060101010101" pitchFamily="2" charset="-122"/>
              </a:rPr>
              <a:t>(LED) </a:t>
            </a:r>
            <a:endParaRPr lang="en-US" altLang="zh-CN" sz="2800" dirty="0">
              <a:latin typeface="黑体" panose="02010609060101010101" pitchFamily="2" charset="-122"/>
              <a:ea typeface="黑体" panose="02010609060101010101" pitchFamily="2" charset="-122"/>
            </a:endParaRPr>
          </a:p>
        </p:txBody>
      </p:sp>
      <p:grpSp>
        <p:nvGrpSpPr>
          <p:cNvPr id="2" name="Group 5"/>
          <p:cNvGrpSpPr/>
          <p:nvPr/>
        </p:nvGrpSpPr>
        <p:grpSpPr>
          <a:xfrm>
            <a:off x="1458913" y="2635885"/>
            <a:ext cx="2271712" cy="3984625"/>
            <a:chOff x="832" y="1728"/>
            <a:chExt cx="1430" cy="2510"/>
          </a:xfrm>
        </p:grpSpPr>
        <p:sp>
          <p:nvSpPr>
            <p:cNvPr id="40965" name="AutoShape 6"/>
            <p:cNvSpPr/>
            <p:nvPr/>
          </p:nvSpPr>
          <p:spPr>
            <a:xfrm>
              <a:off x="832" y="1739"/>
              <a:ext cx="1430" cy="2499"/>
            </a:xfrm>
            <a:prstGeom prst="flowChartProcess">
              <a:avLst/>
            </a:prstGeom>
            <a:noFill/>
            <a:ln w="57150" cap="flat" cmpd="sng">
              <a:pattFill prst="sphere">
                <a:fgClr>
                  <a:srgbClr val="CC99FF"/>
                </a:fgClr>
                <a:bgClr>
                  <a:srgbClr val="FFFFFF"/>
                </a:bgClr>
              </a:patt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0966" name="Rectangle 7"/>
            <p:cNvSpPr/>
            <p:nvPr/>
          </p:nvSpPr>
          <p:spPr>
            <a:xfrm>
              <a:off x="1412" y="2144"/>
              <a:ext cx="212"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endParaRPr lang="en-US" altLang="zh-CN" baseline="-25000" dirty="0">
                <a:latin typeface="Times New Roman" panose="02020603050405020304" pitchFamily="18" charset="0"/>
              </a:endParaRPr>
            </a:p>
          </p:txBody>
        </p:sp>
        <p:sp>
          <p:nvSpPr>
            <p:cNvPr id="40967" name="Rectangle 8"/>
            <p:cNvSpPr/>
            <p:nvPr/>
          </p:nvSpPr>
          <p:spPr>
            <a:xfrm>
              <a:off x="999" y="2192"/>
              <a:ext cx="1096" cy="1624"/>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0968" name="Line 9"/>
            <p:cNvSpPr/>
            <p:nvPr/>
          </p:nvSpPr>
          <p:spPr>
            <a:xfrm>
              <a:off x="1303" y="2408"/>
              <a:ext cx="440"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69" name="Line 10"/>
            <p:cNvSpPr/>
            <p:nvPr/>
          </p:nvSpPr>
          <p:spPr>
            <a:xfrm>
              <a:off x="1303" y="2936"/>
              <a:ext cx="440"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70" name="Line 11"/>
            <p:cNvSpPr/>
            <p:nvPr/>
          </p:nvSpPr>
          <p:spPr>
            <a:xfrm>
              <a:off x="1303" y="3464"/>
              <a:ext cx="440"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71" name="Line 12"/>
            <p:cNvSpPr/>
            <p:nvPr/>
          </p:nvSpPr>
          <p:spPr>
            <a:xfrm rot="5400000">
              <a:off x="1015" y="2672"/>
              <a:ext cx="440"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72" name="Line 13"/>
            <p:cNvSpPr/>
            <p:nvPr/>
          </p:nvSpPr>
          <p:spPr>
            <a:xfrm rot="5400000">
              <a:off x="1583" y="2664"/>
              <a:ext cx="440"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73" name="Line 14"/>
            <p:cNvSpPr/>
            <p:nvPr/>
          </p:nvSpPr>
          <p:spPr>
            <a:xfrm rot="5400000">
              <a:off x="1583" y="3216"/>
              <a:ext cx="440"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74" name="Line 15"/>
            <p:cNvSpPr/>
            <p:nvPr/>
          </p:nvSpPr>
          <p:spPr>
            <a:xfrm rot="5400000">
              <a:off x="1015" y="3216"/>
              <a:ext cx="440"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75" name="Rectangle 16"/>
            <p:cNvSpPr/>
            <p:nvPr/>
          </p:nvSpPr>
          <p:spPr>
            <a:xfrm>
              <a:off x="1804" y="2512"/>
              <a:ext cx="223"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b</a:t>
              </a:r>
              <a:endParaRPr lang="en-US" altLang="zh-CN" baseline="-25000" dirty="0">
                <a:latin typeface="Times New Roman" panose="02020603050405020304" pitchFamily="18" charset="0"/>
              </a:endParaRPr>
            </a:p>
          </p:txBody>
        </p:sp>
        <p:sp>
          <p:nvSpPr>
            <p:cNvPr id="40976" name="Rectangle 17"/>
            <p:cNvSpPr/>
            <p:nvPr/>
          </p:nvSpPr>
          <p:spPr>
            <a:xfrm>
              <a:off x="1804" y="3064"/>
              <a:ext cx="201"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c</a:t>
              </a:r>
              <a:endParaRPr lang="en-US" altLang="zh-CN" baseline="-25000" dirty="0">
                <a:latin typeface="Times New Roman" panose="02020603050405020304" pitchFamily="18" charset="0"/>
              </a:endParaRPr>
            </a:p>
          </p:txBody>
        </p:sp>
        <p:sp>
          <p:nvSpPr>
            <p:cNvPr id="40977" name="Rectangle 18"/>
            <p:cNvSpPr/>
            <p:nvPr/>
          </p:nvSpPr>
          <p:spPr>
            <a:xfrm>
              <a:off x="1412" y="3432"/>
              <a:ext cx="223"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endParaRPr lang="en-US" altLang="zh-CN" baseline="-25000" dirty="0">
                <a:latin typeface="Times New Roman" panose="02020603050405020304" pitchFamily="18" charset="0"/>
              </a:endParaRPr>
            </a:p>
          </p:txBody>
        </p:sp>
        <p:sp>
          <p:nvSpPr>
            <p:cNvPr id="40978" name="Rectangle 19"/>
            <p:cNvSpPr/>
            <p:nvPr/>
          </p:nvSpPr>
          <p:spPr>
            <a:xfrm>
              <a:off x="1020" y="3064"/>
              <a:ext cx="201"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e</a:t>
              </a:r>
              <a:endParaRPr lang="en-US" altLang="zh-CN" baseline="-25000" dirty="0">
                <a:latin typeface="Times New Roman" panose="02020603050405020304" pitchFamily="18" charset="0"/>
              </a:endParaRPr>
            </a:p>
          </p:txBody>
        </p:sp>
        <p:sp>
          <p:nvSpPr>
            <p:cNvPr id="40979" name="Rectangle 20"/>
            <p:cNvSpPr/>
            <p:nvPr/>
          </p:nvSpPr>
          <p:spPr>
            <a:xfrm>
              <a:off x="1028" y="2520"/>
              <a:ext cx="180"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f</a:t>
              </a:r>
              <a:endParaRPr lang="en-US" altLang="zh-CN" baseline="-25000" dirty="0">
                <a:latin typeface="Times New Roman" panose="02020603050405020304" pitchFamily="18" charset="0"/>
              </a:endParaRPr>
            </a:p>
          </p:txBody>
        </p:sp>
        <p:sp>
          <p:nvSpPr>
            <p:cNvPr id="40980" name="Rectangle 21"/>
            <p:cNvSpPr/>
            <p:nvPr/>
          </p:nvSpPr>
          <p:spPr>
            <a:xfrm>
              <a:off x="1412" y="2640"/>
              <a:ext cx="212"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g</a:t>
              </a:r>
              <a:endParaRPr lang="en-US" altLang="zh-CN" baseline="-25000" dirty="0">
                <a:latin typeface="Times New Roman" panose="02020603050405020304" pitchFamily="18" charset="0"/>
              </a:endParaRPr>
            </a:p>
          </p:txBody>
        </p:sp>
        <p:sp>
          <p:nvSpPr>
            <p:cNvPr id="40981" name="Oval 22"/>
            <p:cNvSpPr/>
            <p:nvPr/>
          </p:nvSpPr>
          <p:spPr>
            <a:xfrm>
              <a:off x="1888" y="3480"/>
              <a:ext cx="72" cy="72"/>
            </a:xfrm>
            <a:prstGeom prst="ellipse">
              <a:avLst/>
            </a:prstGeom>
            <a:solidFill>
              <a:srgbClr val="000000"/>
            </a:solidFill>
            <a:ln w="9525" cap="flat" cmpd="sng">
              <a:solidFill>
                <a:schemeClr val="tx1"/>
              </a:solidFill>
              <a:prstDash val="solid"/>
              <a:round/>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0982" name="Rectangle 23"/>
            <p:cNvSpPr/>
            <p:nvPr/>
          </p:nvSpPr>
          <p:spPr>
            <a:xfrm>
              <a:off x="1740" y="3544"/>
              <a:ext cx="372"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DP</a:t>
              </a:r>
              <a:endParaRPr lang="en-US" altLang="zh-CN" baseline="-25000" dirty="0">
                <a:latin typeface="Times New Roman" panose="02020603050405020304" pitchFamily="18" charset="0"/>
              </a:endParaRPr>
            </a:p>
          </p:txBody>
        </p:sp>
        <p:sp>
          <p:nvSpPr>
            <p:cNvPr id="40983" name="Line 24"/>
            <p:cNvSpPr/>
            <p:nvPr/>
          </p:nvSpPr>
          <p:spPr>
            <a:xfrm>
              <a:off x="1056" y="2016"/>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84" name="Line 25"/>
            <p:cNvSpPr/>
            <p:nvPr/>
          </p:nvSpPr>
          <p:spPr>
            <a:xfrm>
              <a:off x="1232" y="2016"/>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85" name="Line 26"/>
            <p:cNvSpPr/>
            <p:nvPr/>
          </p:nvSpPr>
          <p:spPr>
            <a:xfrm>
              <a:off x="1512" y="2016"/>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86" name="Line 27"/>
            <p:cNvSpPr/>
            <p:nvPr/>
          </p:nvSpPr>
          <p:spPr>
            <a:xfrm>
              <a:off x="1792" y="2008"/>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87" name="Line 28"/>
            <p:cNvSpPr/>
            <p:nvPr/>
          </p:nvSpPr>
          <p:spPr>
            <a:xfrm>
              <a:off x="1968" y="2008"/>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88" name="Line 29"/>
            <p:cNvSpPr/>
            <p:nvPr/>
          </p:nvSpPr>
          <p:spPr>
            <a:xfrm>
              <a:off x="1080" y="3816"/>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89" name="Line 30"/>
            <p:cNvSpPr/>
            <p:nvPr/>
          </p:nvSpPr>
          <p:spPr>
            <a:xfrm>
              <a:off x="1264" y="3816"/>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90" name="Line 31"/>
            <p:cNvSpPr/>
            <p:nvPr/>
          </p:nvSpPr>
          <p:spPr>
            <a:xfrm>
              <a:off x="1544" y="3816"/>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91" name="Line 32"/>
            <p:cNvSpPr/>
            <p:nvPr/>
          </p:nvSpPr>
          <p:spPr>
            <a:xfrm>
              <a:off x="1824" y="3808"/>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92" name="Line 33"/>
            <p:cNvSpPr/>
            <p:nvPr/>
          </p:nvSpPr>
          <p:spPr>
            <a:xfrm>
              <a:off x="2008" y="3808"/>
              <a:ext cx="0" cy="176"/>
            </a:xfrm>
            <a:prstGeom prst="line">
              <a:avLst/>
            </a:prstGeom>
            <a:ln w="222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0993" name="Rectangle 34"/>
            <p:cNvSpPr/>
            <p:nvPr/>
          </p:nvSpPr>
          <p:spPr>
            <a:xfrm>
              <a:off x="1684" y="1728"/>
              <a:ext cx="212"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a</a:t>
              </a:r>
              <a:endParaRPr lang="en-US" altLang="zh-CN" i="1" baseline="-25000" dirty="0">
                <a:latin typeface="Times New Roman" panose="02020603050405020304" pitchFamily="18" charset="0"/>
              </a:endParaRPr>
            </a:p>
          </p:txBody>
        </p:sp>
        <p:sp>
          <p:nvSpPr>
            <p:cNvPr id="40994" name="Rectangle 35"/>
            <p:cNvSpPr/>
            <p:nvPr/>
          </p:nvSpPr>
          <p:spPr>
            <a:xfrm>
              <a:off x="948" y="1736"/>
              <a:ext cx="212"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g</a:t>
              </a:r>
              <a:endParaRPr lang="en-US" altLang="zh-CN" i="1" baseline="-25000" dirty="0">
                <a:latin typeface="Times New Roman" panose="02020603050405020304" pitchFamily="18" charset="0"/>
              </a:endParaRPr>
            </a:p>
          </p:txBody>
        </p:sp>
        <p:sp>
          <p:nvSpPr>
            <p:cNvPr id="40995" name="Rectangle 36"/>
            <p:cNvSpPr/>
            <p:nvPr/>
          </p:nvSpPr>
          <p:spPr>
            <a:xfrm>
              <a:off x="1140" y="1736"/>
              <a:ext cx="180"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f</a:t>
              </a:r>
              <a:endParaRPr lang="en-US" altLang="zh-CN" i="1" baseline="-25000" dirty="0">
                <a:latin typeface="Times New Roman" panose="02020603050405020304" pitchFamily="18" charset="0"/>
              </a:endParaRPr>
            </a:p>
          </p:txBody>
        </p:sp>
        <p:sp>
          <p:nvSpPr>
            <p:cNvPr id="40996" name="Rectangle 37"/>
            <p:cNvSpPr/>
            <p:nvPr/>
          </p:nvSpPr>
          <p:spPr>
            <a:xfrm>
              <a:off x="1268" y="1767"/>
              <a:ext cx="481" cy="250"/>
            </a:xfrm>
            <a:prstGeom prst="rect">
              <a:avLst/>
            </a:prstGeom>
            <a:noFill/>
            <a:ln w="9525">
              <a:noFill/>
            </a:ln>
          </p:spPr>
          <p:txBody>
            <a:bodyPr wrap="none" anchor="t">
              <a:spAutoFit/>
            </a:bodyPr>
            <a:p>
              <a:pPr algn="just">
                <a:spcBef>
                  <a:spcPct val="50000"/>
                </a:spcBef>
              </a:pPr>
              <a:r>
                <a:rPr lang="en-US" altLang="zh-CN" sz="2000" i="1" dirty="0">
                  <a:latin typeface="Times New Roman" panose="02020603050405020304" pitchFamily="18" charset="0"/>
                </a:rPr>
                <a:t>COM</a:t>
              </a:r>
              <a:endParaRPr lang="en-US" altLang="zh-CN" sz="2000" i="1" baseline="-25000" dirty="0">
                <a:latin typeface="Times New Roman" panose="02020603050405020304" pitchFamily="18" charset="0"/>
              </a:endParaRPr>
            </a:p>
          </p:txBody>
        </p:sp>
        <p:sp>
          <p:nvSpPr>
            <p:cNvPr id="40997" name="Rectangle 38"/>
            <p:cNvSpPr/>
            <p:nvPr/>
          </p:nvSpPr>
          <p:spPr>
            <a:xfrm>
              <a:off x="1860" y="1736"/>
              <a:ext cx="212"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b</a:t>
              </a:r>
              <a:endParaRPr lang="en-US" altLang="zh-CN" i="1" baseline="-25000" dirty="0">
                <a:latin typeface="Times New Roman" panose="02020603050405020304" pitchFamily="18" charset="0"/>
              </a:endParaRPr>
            </a:p>
          </p:txBody>
        </p:sp>
        <p:sp>
          <p:nvSpPr>
            <p:cNvPr id="40998" name="Rectangle 39"/>
            <p:cNvSpPr/>
            <p:nvPr/>
          </p:nvSpPr>
          <p:spPr>
            <a:xfrm>
              <a:off x="1720" y="3928"/>
              <a:ext cx="201"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c</a:t>
              </a:r>
              <a:endParaRPr lang="en-US" altLang="zh-CN" i="1" baseline="-25000" dirty="0">
                <a:latin typeface="Times New Roman" panose="02020603050405020304" pitchFamily="18" charset="0"/>
              </a:endParaRPr>
            </a:p>
          </p:txBody>
        </p:sp>
        <p:sp>
          <p:nvSpPr>
            <p:cNvPr id="40999" name="Rectangle 40"/>
            <p:cNvSpPr/>
            <p:nvPr/>
          </p:nvSpPr>
          <p:spPr>
            <a:xfrm>
              <a:off x="976" y="3936"/>
              <a:ext cx="201"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e</a:t>
              </a:r>
              <a:endParaRPr lang="en-US" altLang="zh-CN" i="1" baseline="-25000" dirty="0">
                <a:latin typeface="Times New Roman" panose="02020603050405020304" pitchFamily="18" charset="0"/>
              </a:endParaRPr>
            </a:p>
          </p:txBody>
        </p:sp>
        <p:sp>
          <p:nvSpPr>
            <p:cNvPr id="41000" name="Rectangle 41"/>
            <p:cNvSpPr/>
            <p:nvPr/>
          </p:nvSpPr>
          <p:spPr>
            <a:xfrm>
              <a:off x="1160" y="3936"/>
              <a:ext cx="212"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d</a:t>
              </a:r>
              <a:endParaRPr lang="en-US" altLang="zh-CN" i="1" baseline="-25000" dirty="0">
                <a:latin typeface="Times New Roman" panose="02020603050405020304" pitchFamily="18" charset="0"/>
              </a:endParaRPr>
            </a:p>
          </p:txBody>
        </p:sp>
        <p:sp>
          <p:nvSpPr>
            <p:cNvPr id="41001" name="Rectangle 42"/>
            <p:cNvSpPr/>
            <p:nvPr/>
          </p:nvSpPr>
          <p:spPr>
            <a:xfrm>
              <a:off x="1304" y="3967"/>
              <a:ext cx="481" cy="250"/>
            </a:xfrm>
            <a:prstGeom prst="rect">
              <a:avLst/>
            </a:prstGeom>
            <a:noFill/>
            <a:ln w="9525">
              <a:noFill/>
            </a:ln>
          </p:spPr>
          <p:txBody>
            <a:bodyPr wrap="none" anchor="t">
              <a:spAutoFit/>
            </a:bodyPr>
            <a:p>
              <a:pPr algn="just">
                <a:spcBef>
                  <a:spcPct val="50000"/>
                </a:spcBef>
              </a:pPr>
              <a:r>
                <a:rPr lang="en-US" altLang="zh-CN" sz="2000" i="1" dirty="0">
                  <a:latin typeface="Times New Roman" panose="02020603050405020304" pitchFamily="18" charset="0"/>
                </a:rPr>
                <a:t>COM</a:t>
              </a:r>
              <a:endParaRPr lang="en-US" altLang="zh-CN" sz="2000" i="1" baseline="-25000" dirty="0">
                <a:latin typeface="Times New Roman" panose="02020603050405020304" pitchFamily="18" charset="0"/>
              </a:endParaRPr>
            </a:p>
          </p:txBody>
        </p:sp>
        <p:sp>
          <p:nvSpPr>
            <p:cNvPr id="41002" name="Rectangle 43"/>
            <p:cNvSpPr/>
            <p:nvPr/>
          </p:nvSpPr>
          <p:spPr>
            <a:xfrm>
              <a:off x="1840" y="3959"/>
              <a:ext cx="330" cy="250"/>
            </a:xfrm>
            <a:prstGeom prst="rect">
              <a:avLst/>
            </a:prstGeom>
            <a:noFill/>
            <a:ln w="9525">
              <a:noFill/>
            </a:ln>
          </p:spPr>
          <p:txBody>
            <a:bodyPr wrap="none" anchor="t">
              <a:spAutoFit/>
            </a:bodyPr>
            <a:p>
              <a:pPr algn="just">
                <a:spcBef>
                  <a:spcPct val="50000"/>
                </a:spcBef>
              </a:pPr>
              <a:r>
                <a:rPr lang="en-US" altLang="zh-CN" sz="2000" i="1" dirty="0">
                  <a:latin typeface="Times New Roman" panose="02020603050405020304" pitchFamily="18" charset="0"/>
                </a:rPr>
                <a:t>DP</a:t>
              </a:r>
              <a:endParaRPr lang="en-US" altLang="zh-CN" sz="2000" i="1" baseline="-25000" dirty="0">
                <a:latin typeface="Times New Roman" panose="02020603050405020304" pitchFamily="18" charset="0"/>
              </a:endParaRPr>
            </a:p>
          </p:txBody>
        </p:sp>
      </p:grpSp>
      <p:grpSp>
        <p:nvGrpSpPr>
          <p:cNvPr id="3" name="Group 44"/>
          <p:cNvGrpSpPr/>
          <p:nvPr/>
        </p:nvGrpSpPr>
        <p:grpSpPr>
          <a:xfrm>
            <a:off x="4075113" y="2870835"/>
            <a:ext cx="4191000" cy="615950"/>
            <a:chOff x="2575" y="2604"/>
            <a:chExt cx="2640" cy="388"/>
          </a:xfrm>
        </p:grpSpPr>
        <p:sp>
          <p:nvSpPr>
            <p:cNvPr id="41004" name="Rectangle 45"/>
            <p:cNvSpPr/>
            <p:nvPr/>
          </p:nvSpPr>
          <p:spPr>
            <a:xfrm flipV="1">
              <a:off x="2575"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05" name="Line 46"/>
            <p:cNvSpPr/>
            <p:nvPr/>
          </p:nvSpPr>
          <p:spPr>
            <a:xfrm flipV="1">
              <a:off x="2648" y="2941"/>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06" name="Line 47"/>
            <p:cNvSpPr/>
            <p:nvPr/>
          </p:nvSpPr>
          <p:spPr>
            <a:xfrm flipV="1">
              <a:off x="2648" y="264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07" name="Line 48"/>
            <p:cNvSpPr/>
            <p:nvPr/>
          </p:nvSpPr>
          <p:spPr>
            <a:xfrm rot="-5400000" flipV="1">
              <a:off x="2568" y="286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08" name="Line 49"/>
            <p:cNvSpPr/>
            <p:nvPr/>
          </p:nvSpPr>
          <p:spPr>
            <a:xfrm rot="-5400000" flipV="1">
              <a:off x="2726"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09" name="Line 50"/>
            <p:cNvSpPr/>
            <p:nvPr/>
          </p:nvSpPr>
          <p:spPr>
            <a:xfrm rot="-5400000" flipV="1">
              <a:off x="2726"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10" name="Line 51"/>
            <p:cNvSpPr/>
            <p:nvPr/>
          </p:nvSpPr>
          <p:spPr>
            <a:xfrm rot="-5400000" flipV="1">
              <a:off x="2568"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11" name="Rectangle 52"/>
            <p:cNvSpPr/>
            <p:nvPr/>
          </p:nvSpPr>
          <p:spPr>
            <a:xfrm flipV="1">
              <a:off x="2839"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12" name="Line 53"/>
            <p:cNvSpPr/>
            <p:nvPr/>
          </p:nvSpPr>
          <p:spPr>
            <a:xfrm rot="-5400000" flipV="1">
              <a:off x="2990"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13" name="Line 54"/>
            <p:cNvSpPr/>
            <p:nvPr/>
          </p:nvSpPr>
          <p:spPr>
            <a:xfrm rot="-5400000" flipV="1">
              <a:off x="2990"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14" name="Rectangle 55"/>
            <p:cNvSpPr/>
            <p:nvPr/>
          </p:nvSpPr>
          <p:spPr>
            <a:xfrm flipV="1">
              <a:off x="3103"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15" name="Line 56"/>
            <p:cNvSpPr/>
            <p:nvPr/>
          </p:nvSpPr>
          <p:spPr>
            <a:xfrm flipV="1">
              <a:off x="3176" y="2941"/>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16" name="Line 57"/>
            <p:cNvSpPr/>
            <p:nvPr/>
          </p:nvSpPr>
          <p:spPr>
            <a:xfrm flipV="1">
              <a:off x="3176" y="2795"/>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17" name="Line 58"/>
            <p:cNvSpPr/>
            <p:nvPr/>
          </p:nvSpPr>
          <p:spPr>
            <a:xfrm flipV="1">
              <a:off x="3176" y="264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18" name="Line 59"/>
            <p:cNvSpPr/>
            <p:nvPr/>
          </p:nvSpPr>
          <p:spPr>
            <a:xfrm rot="-5400000" flipV="1">
              <a:off x="3096" y="286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19" name="Line 60"/>
            <p:cNvSpPr/>
            <p:nvPr/>
          </p:nvSpPr>
          <p:spPr>
            <a:xfrm rot="-5400000" flipV="1">
              <a:off x="3254"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20" name="Rectangle 61"/>
            <p:cNvSpPr/>
            <p:nvPr/>
          </p:nvSpPr>
          <p:spPr>
            <a:xfrm flipV="1">
              <a:off x="3367"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21" name="Line 62"/>
            <p:cNvSpPr/>
            <p:nvPr/>
          </p:nvSpPr>
          <p:spPr>
            <a:xfrm flipV="1">
              <a:off x="3440" y="2941"/>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22" name="Line 63"/>
            <p:cNvSpPr/>
            <p:nvPr/>
          </p:nvSpPr>
          <p:spPr>
            <a:xfrm flipV="1">
              <a:off x="3440" y="2795"/>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23" name="Line 64"/>
            <p:cNvSpPr/>
            <p:nvPr/>
          </p:nvSpPr>
          <p:spPr>
            <a:xfrm flipV="1">
              <a:off x="3440" y="264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24" name="Line 65"/>
            <p:cNvSpPr/>
            <p:nvPr/>
          </p:nvSpPr>
          <p:spPr>
            <a:xfrm rot="-5400000" flipV="1">
              <a:off x="3518"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25" name="Line 66"/>
            <p:cNvSpPr/>
            <p:nvPr/>
          </p:nvSpPr>
          <p:spPr>
            <a:xfrm rot="-5400000" flipV="1">
              <a:off x="3518"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26" name="Rectangle 67"/>
            <p:cNvSpPr/>
            <p:nvPr/>
          </p:nvSpPr>
          <p:spPr>
            <a:xfrm flipV="1">
              <a:off x="3631"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27" name="Line 68"/>
            <p:cNvSpPr/>
            <p:nvPr/>
          </p:nvSpPr>
          <p:spPr>
            <a:xfrm flipV="1">
              <a:off x="3704" y="2795"/>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28" name="Line 69"/>
            <p:cNvSpPr/>
            <p:nvPr/>
          </p:nvSpPr>
          <p:spPr>
            <a:xfrm rot="-5400000" flipV="1">
              <a:off x="3782"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29" name="Line 70"/>
            <p:cNvSpPr/>
            <p:nvPr/>
          </p:nvSpPr>
          <p:spPr>
            <a:xfrm rot="-5400000" flipV="1">
              <a:off x="3782"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30" name="Line 71"/>
            <p:cNvSpPr/>
            <p:nvPr/>
          </p:nvSpPr>
          <p:spPr>
            <a:xfrm rot="-5400000" flipV="1">
              <a:off x="3624"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31" name="Rectangle 72"/>
            <p:cNvSpPr/>
            <p:nvPr/>
          </p:nvSpPr>
          <p:spPr>
            <a:xfrm flipV="1">
              <a:off x="3895"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32" name="Line 73"/>
            <p:cNvSpPr/>
            <p:nvPr/>
          </p:nvSpPr>
          <p:spPr>
            <a:xfrm flipV="1">
              <a:off x="3968" y="2941"/>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33" name="Line 74"/>
            <p:cNvSpPr/>
            <p:nvPr/>
          </p:nvSpPr>
          <p:spPr>
            <a:xfrm flipV="1">
              <a:off x="3968" y="2795"/>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34" name="Line 75"/>
            <p:cNvSpPr/>
            <p:nvPr/>
          </p:nvSpPr>
          <p:spPr>
            <a:xfrm flipV="1">
              <a:off x="3968" y="264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35" name="Line 76"/>
            <p:cNvSpPr/>
            <p:nvPr/>
          </p:nvSpPr>
          <p:spPr>
            <a:xfrm rot="-5400000" flipV="1">
              <a:off x="4046"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36" name="Line 77"/>
            <p:cNvSpPr/>
            <p:nvPr/>
          </p:nvSpPr>
          <p:spPr>
            <a:xfrm rot="-5400000" flipV="1">
              <a:off x="3888"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37" name="Rectangle 78"/>
            <p:cNvSpPr/>
            <p:nvPr/>
          </p:nvSpPr>
          <p:spPr>
            <a:xfrm flipV="1">
              <a:off x="4159"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38" name="Line 79"/>
            <p:cNvSpPr/>
            <p:nvPr/>
          </p:nvSpPr>
          <p:spPr>
            <a:xfrm flipV="1">
              <a:off x="4232" y="2941"/>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39" name="Line 80"/>
            <p:cNvSpPr/>
            <p:nvPr/>
          </p:nvSpPr>
          <p:spPr>
            <a:xfrm flipV="1">
              <a:off x="4232" y="2795"/>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40" name="Line 81"/>
            <p:cNvSpPr/>
            <p:nvPr/>
          </p:nvSpPr>
          <p:spPr>
            <a:xfrm rot="-5400000" flipV="1">
              <a:off x="4152" y="286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41" name="Line 82"/>
            <p:cNvSpPr/>
            <p:nvPr/>
          </p:nvSpPr>
          <p:spPr>
            <a:xfrm rot="-5400000" flipV="1">
              <a:off x="4310"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42" name="Line 83"/>
            <p:cNvSpPr/>
            <p:nvPr/>
          </p:nvSpPr>
          <p:spPr>
            <a:xfrm rot="-5400000" flipV="1">
              <a:off x="4152"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43" name="Rectangle 84"/>
            <p:cNvSpPr/>
            <p:nvPr/>
          </p:nvSpPr>
          <p:spPr>
            <a:xfrm flipV="1">
              <a:off x="4423"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44" name="Line 85"/>
            <p:cNvSpPr/>
            <p:nvPr/>
          </p:nvSpPr>
          <p:spPr>
            <a:xfrm flipV="1">
              <a:off x="4496" y="264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45" name="Line 86"/>
            <p:cNvSpPr/>
            <p:nvPr/>
          </p:nvSpPr>
          <p:spPr>
            <a:xfrm rot="-5400000" flipV="1">
              <a:off x="4574"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46" name="Line 87"/>
            <p:cNvSpPr/>
            <p:nvPr/>
          </p:nvSpPr>
          <p:spPr>
            <a:xfrm rot="-5400000" flipV="1">
              <a:off x="4574"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47" name="Rectangle 88"/>
            <p:cNvSpPr/>
            <p:nvPr/>
          </p:nvSpPr>
          <p:spPr>
            <a:xfrm flipV="1">
              <a:off x="4687"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48" name="Line 89"/>
            <p:cNvSpPr/>
            <p:nvPr/>
          </p:nvSpPr>
          <p:spPr>
            <a:xfrm flipV="1">
              <a:off x="4760" y="2941"/>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49" name="Line 90"/>
            <p:cNvSpPr/>
            <p:nvPr/>
          </p:nvSpPr>
          <p:spPr>
            <a:xfrm flipV="1">
              <a:off x="4760" y="2795"/>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0" name="Line 91"/>
            <p:cNvSpPr/>
            <p:nvPr/>
          </p:nvSpPr>
          <p:spPr>
            <a:xfrm flipV="1">
              <a:off x="4760" y="264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1" name="Line 92"/>
            <p:cNvSpPr/>
            <p:nvPr/>
          </p:nvSpPr>
          <p:spPr>
            <a:xfrm rot="-5400000" flipV="1">
              <a:off x="4680" y="286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2" name="Line 93"/>
            <p:cNvSpPr/>
            <p:nvPr/>
          </p:nvSpPr>
          <p:spPr>
            <a:xfrm rot="-5400000" flipV="1">
              <a:off x="4838"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3" name="Line 94"/>
            <p:cNvSpPr/>
            <p:nvPr/>
          </p:nvSpPr>
          <p:spPr>
            <a:xfrm rot="-5400000" flipV="1">
              <a:off x="4838"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4" name="Line 95"/>
            <p:cNvSpPr/>
            <p:nvPr/>
          </p:nvSpPr>
          <p:spPr>
            <a:xfrm rot="-5400000" flipV="1">
              <a:off x="4680"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5" name="Rectangle 96"/>
            <p:cNvSpPr/>
            <p:nvPr/>
          </p:nvSpPr>
          <p:spPr>
            <a:xfrm flipV="1">
              <a:off x="4951" y="2604"/>
              <a:ext cx="264" cy="388"/>
            </a:xfrm>
            <a:prstGeom prst="rect">
              <a:avLst/>
            </a:prstGeom>
            <a:noFill/>
            <a:ln w="28575"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56" name="Line 97"/>
            <p:cNvSpPr/>
            <p:nvPr/>
          </p:nvSpPr>
          <p:spPr>
            <a:xfrm flipV="1">
              <a:off x="5024" y="2795"/>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7" name="Line 98"/>
            <p:cNvSpPr/>
            <p:nvPr/>
          </p:nvSpPr>
          <p:spPr>
            <a:xfrm flipV="1">
              <a:off x="5024" y="2648"/>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8" name="Line 99"/>
            <p:cNvSpPr/>
            <p:nvPr/>
          </p:nvSpPr>
          <p:spPr>
            <a:xfrm rot="-5400000" flipV="1">
              <a:off x="5102" y="2870"/>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59" name="Line 100"/>
            <p:cNvSpPr/>
            <p:nvPr/>
          </p:nvSpPr>
          <p:spPr>
            <a:xfrm rot="-5400000" flipV="1">
              <a:off x="5102"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60" name="Line 101"/>
            <p:cNvSpPr/>
            <p:nvPr/>
          </p:nvSpPr>
          <p:spPr>
            <a:xfrm rot="-5400000" flipV="1">
              <a:off x="4944" y="2717"/>
              <a:ext cx="122" cy="0"/>
            </a:xfrm>
            <a:prstGeom prst="line">
              <a:avLst/>
            </a:prstGeom>
            <a:ln w="381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pSp>
        <p:nvGrpSpPr>
          <p:cNvPr id="4" name="Group 102"/>
          <p:cNvGrpSpPr/>
          <p:nvPr/>
        </p:nvGrpSpPr>
        <p:grpSpPr>
          <a:xfrm>
            <a:off x="1714500" y="3288348"/>
            <a:ext cx="6627813" cy="2881312"/>
            <a:chOff x="1108" y="1747"/>
            <a:chExt cx="3970" cy="1837"/>
          </a:xfrm>
        </p:grpSpPr>
        <p:grpSp>
          <p:nvGrpSpPr>
            <p:cNvPr id="41062" name="Group 103"/>
            <p:cNvGrpSpPr/>
            <p:nvPr/>
          </p:nvGrpSpPr>
          <p:grpSpPr>
            <a:xfrm>
              <a:off x="1108" y="1747"/>
              <a:ext cx="986" cy="1580"/>
              <a:chOff x="1108" y="2155"/>
              <a:chExt cx="986" cy="1580"/>
            </a:xfrm>
          </p:grpSpPr>
          <p:sp>
            <p:nvSpPr>
              <p:cNvPr id="41063" name="Line 104"/>
              <p:cNvSpPr/>
              <p:nvPr/>
            </p:nvSpPr>
            <p:spPr>
              <a:xfrm>
                <a:off x="1391" y="2432"/>
                <a:ext cx="440"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64" name="Line 105"/>
              <p:cNvSpPr/>
              <p:nvPr/>
            </p:nvSpPr>
            <p:spPr>
              <a:xfrm>
                <a:off x="1391" y="2960"/>
                <a:ext cx="440"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65" name="Line 106"/>
              <p:cNvSpPr/>
              <p:nvPr/>
            </p:nvSpPr>
            <p:spPr>
              <a:xfrm>
                <a:off x="1391" y="3488"/>
                <a:ext cx="440"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66" name="Line 107"/>
              <p:cNvSpPr/>
              <p:nvPr/>
            </p:nvSpPr>
            <p:spPr>
              <a:xfrm rot="5400000">
                <a:off x="1103" y="2696"/>
                <a:ext cx="440"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67" name="Line 108"/>
              <p:cNvSpPr/>
              <p:nvPr/>
            </p:nvSpPr>
            <p:spPr>
              <a:xfrm rot="5400000">
                <a:off x="1671" y="2688"/>
                <a:ext cx="440"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68" name="Line 109"/>
              <p:cNvSpPr/>
              <p:nvPr/>
            </p:nvSpPr>
            <p:spPr>
              <a:xfrm rot="5400000">
                <a:off x="1671" y="3240"/>
                <a:ext cx="440"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69" name="Line 110"/>
              <p:cNvSpPr/>
              <p:nvPr/>
            </p:nvSpPr>
            <p:spPr>
              <a:xfrm rot="5400000">
                <a:off x="1103" y="3240"/>
                <a:ext cx="440"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1070" name="Rectangle 111"/>
              <p:cNvSpPr/>
              <p:nvPr/>
            </p:nvSpPr>
            <p:spPr>
              <a:xfrm>
                <a:off x="1500" y="2155"/>
                <a:ext cx="203" cy="291"/>
              </a:xfrm>
              <a:prstGeom prst="rect">
                <a:avLst/>
              </a:prstGeom>
              <a:noFill/>
              <a:ln w="9525">
                <a:noFill/>
              </a:ln>
            </p:spPr>
            <p:txBody>
              <a:bodyPr wrap="none" anchor="t">
                <a:spAutoFit/>
              </a:bodyPr>
              <a:p>
                <a:pPr algn="just">
                  <a:spcBef>
                    <a:spcPct val="50000"/>
                  </a:spcBef>
                </a:pPr>
                <a:r>
                  <a:rPr lang="en-US" altLang="zh-CN" dirty="0">
                    <a:solidFill>
                      <a:srgbClr val="FF3300"/>
                    </a:solidFill>
                    <a:latin typeface="黑体" panose="02010609060101010101" pitchFamily="2" charset="-122"/>
                    <a:ea typeface="黑体" panose="02010609060101010101" pitchFamily="2" charset="-122"/>
                  </a:rPr>
                  <a:t>a</a:t>
                </a:r>
                <a:endParaRPr lang="en-US" altLang="zh-CN" baseline="-25000" dirty="0">
                  <a:solidFill>
                    <a:srgbClr val="FF3300"/>
                  </a:solidFill>
                  <a:latin typeface="黑体" panose="02010609060101010101" pitchFamily="2" charset="-122"/>
                  <a:ea typeface="黑体" panose="02010609060101010101" pitchFamily="2" charset="-122"/>
                </a:endParaRPr>
              </a:p>
            </p:txBody>
          </p:sp>
          <p:sp>
            <p:nvSpPr>
              <p:cNvPr id="41071" name="Rectangle 112"/>
              <p:cNvSpPr/>
              <p:nvPr/>
            </p:nvSpPr>
            <p:spPr>
              <a:xfrm>
                <a:off x="1892" y="2523"/>
                <a:ext cx="202" cy="292"/>
              </a:xfrm>
              <a:prstGeom prst="rect">
                <a:avLst/>
              </a:prstGeom>
              <a:noFill/>
              <a:ln w="9525">
                <a:noFill/>
              </a:ln>
            </p:spPr>
            <p:txBody>
              <a:bodyPr wrap="none" anchor="t">
                <a:spAutoFit/>
              </a:bodyPr>
              <a:p>
                <a:pPr algn="just">
                  <a:spcBef>
                    <a:spcPct val="50000"/>
                  </a:spcBef>
                </a:pPr>
                <a:r>
                  <a:rPr lang="en-US" altLang="zh-CN" dirty="0">
                    <a:solidFill>
                      <a:srgbClr val="FF3300"/>
                    </a:solidFill>
                    <a:latin typeface="黑体" panose="02010609060101010101" pitchFamily="2" charset="-122"/>
                    <a:ea typeface="黑体" panose="02010609060101010101" pitchFamily="2" charset="-122"/>
                  </a:rPr>
                  <a:t>b</a:t>
                </a:r>
                <a:endParaRPr lang="en-US" altLang="zh-CN" baseline="-25000" dirty="0">
                  <a:solidFill>
                    <a:srgbClr val="FF3300"/>
                  </a:solidFill>
                  <a:latin typeface="黑体" panose="02010609060101010101" pitchFamily="2" charset="-122"/>
                  <a:ea typeface="黑体" panose="02010609060101010101" pitchFamily="2" charset="-122"/>
                </a:endParaRPr>
              </a:p>
            </p:txBody>
          </p:sp>
          <p:sp>
            <p:nvSpPr>
              <p:cNvPr id="41072" name="Rectangle 113"/>
              <p:cNvSpPr/>
              <p:nvPr/>
            </p:nvSpPr>
            <p:spPr>
              <a:xfrm>
                <a:off x="1891" y="3075"/>
                <a:ext cx="203" cy="291"/>
              </a:xfrm>
              <a:prstGeom prst="rect">
                <a:avLst/>
              </a:prstGeom>
              <a:noFill/>
              <a:ln w="9525">
                <a:noFill/>
              </a:ln>
            </p:spPr>
            <p:txBody>
              <a:bodyPr wrap="none" anchor="t">
                <a:spAutoFit/>
              </a:bodyPr>
              <a:p>
                <a:pPr algn="just">
                  <a:spcBef>
                    <a:spcPct val="50000"/>
                  </a:spcBef>
                </a:pPr>
                <a:r>
                  <a:rPr lang="en-US" altLang="zh-CN" dirty="0">
                    <a:solidFill>
                      <a:srgbClr val="FF3300"/>
                    </a:solidFill>
                    <a:latin typeface="黑体" panose="02010609060101010101" pitchFamily="2" charset="-122"/>
                    <a:ea typeface="黑体" panose="02010609060101010101" pitchFamily="2" charset="-122"/>
                  </a:rPr>
                  <a:t>c</a:t>
                </a:r>
                <a:endParaRPr lang="en-US" altLang="zh-CN" baseline="-25000" dirty="0">
                  <a:solidFill>
                    <a:srgbClr val="FF3300"/>
                  </a:solidFill>
                  <a:latin typeface="黑体" panose="02010609060101010101" pitchFamily="2" charset="-122"/>
                  <a:ea typeface="黑体" panose="02010609060101010101" pitchFamily="2" charset="-122"/>
                </a:endParaRPr>
              </a:p>
            </p:txBody>
          </p:sp>
          <p:sp>
            <p:nvSpPr>
              <p:cNvPr id="41073" name="Rectangle 114"/>
              <p:cNvSpPr/>
              <p:nvPr/>
            </p:nvSpPr>
            <p:spPr>
              <a:xfrm>
                <a:off x="1500" y="3443"/>
                <a:ext cx="202" cy="292"/>
              </a:xfrm>
              <a:prstGeom prst="rect">
                <a:avLst/>
              </a:prstGeom>
              <a:noFill/>
              <a:ln w="9525">
                <a:noFill/>
              </a:ln>
            </p:spPr>
            <p:txBody>
              <a:bodyPr wrap="none" anchor="t">
                <a:spAutoFit/>
              </a:bodyPr>
              <a:p>
                <a:pPr algn="just">
                  <a:spcBef>
                    <a:spcPct val="50000"/>
                  </a:spcBef>
                </a:pPr>
                <a:r>
                  <a:rPr lang="en-US" altLang="zh-CN" dirty="0">
                    <a:solidFill>
                      <a:srgbClr val="FF3300"/>
                    </a:solidFill>
                    <a:latin typeface="黑体" panose="02010609060101010101" pitchFamily="2" charset="-122"/>
                    <a:ea typeface="黑体" panose="02010609060101010101" pitchFamily="2" charset="-122"/>
                  </a:rPr>
                  <a:t>d</a:t>
                </a:r>
                <a:endParaRPr lang="en-US" altLang="zh-CN" baseline="-25000" dirty="0">
                  <a:solidFill>
                    <a:srgbClr val="FF3300"/>
                  </a:solidFill>
                  <a:latin typeface="黑体" panose="02010609060101010101" pitchFamily="2" charset="-122"/>
                  <a:ea typeface="黑体" panose="02010609060101010101" pitchFamily="2" charset="-122"/>
                </a:endParaRPr>
              </a:p>
            </p:txBody>
          </p:sp>
          <p:sp>
            <p:nvSpPr>
              <p:cNvPr id="41074" name="Rectangle 115"/>
              <p:cNvSpPr/>
              <p:nvPr/>
            </p:nvSpPr>
            <p:spPr>
              <a:xfrm>
                <a:off x="1108" y="3075"/>
                <a:ext cx="203" cy="292"/>
              </a:xfrm>
              <a:prstGeom prst="rect">
                <a:avLst/>
              </a:prstGeom>
              <a:noFill/>
              <a:ln w="9525">
                <a:noFill/>
              </a:ln>
            </p:spPr>
            <p:txBody>
              <a:bodyPr wrap="none" anchor="t">
                <a:spAutoFit/>
              </a:bodyPr>
              <a:p>
                <a:pPr algn="just">
                  <a:spcBef>
                    <a:spcPct val="50000"/>
                  </a:spcBef>
                </a:pPr>
                <a:r>
                  <a:rPr lang="en-US" altLang="zh-CN" dirty="0">
                    <a:solidFill>
                      <a:srgbClr val="FF3300"/>
                    </a:solidFill>
                    <a:latin typeface="黑体" panose="02010609060101010101" pitchFamily="2" charset="-122"/>
                    <a:ea typeface="黑体" panose="02010609060101010101" pitchFamily="2" charset="-122"/>
                  </a:rPr>
                  <a:t>e</a:t>
                </a:r>
                <a:endParaRPr lang="en-US" altLang="zh-CN" baseline="-25000" dirty="0">
                  <a:solidFill>
                    <a:srgbClr val="FF3300"/>
                  </a:solidFill>
                  <a:latin typeface="黑体" panose="02010609060101010101" pitchFamily="2" charset="-122"/>
                  <a:ea typeface="黑体" panose="02010609060101010101" pitchFamily="2" charset="-122"/>
                </a:endParaRPr>
              </a:p>
            </p:txBody>
          </p:sp>
          <p:sp>
            <p:nvSpPr>
              <p:cNvPr id="41075" name="Rectangle 116"/>
              <p:cNvSpPr/>
              <p:nvPr/>
            </p:nvSpPr>
            <p:spPr>
              <a:xfrm>
                <a:off x="1116" y="2531"/>
                <a:ext cx="202" cy="291"/>
              </a:xfrm>
              <a:prstGeom prst="rect">
                <a:avLst/>
              </a:prstGeom>
              <a:noFill/>
              <a:ln w="9525">
                <a:noFill/>
              </a:ln>
            </p:spPr>
            <p:txBody>
              <a:bodyPr wrap="none" anchor="t">
                <a:spAutoFit/>
              </a:bodyPr>
              <a:p>
                <a:pPr algn="just">
                  <a:spcBef>
                    <a:spcPct val="50000"/>
                  </a:spcBef>
                </a:pPr>
                <a:r>
                  <a:rPr lang="en-US" altLang="zh-CN" dirty="0">
                    <a:solidFill>
                      <a:srgbClr val="FF3300"/>
                    </a:solidFill>
                    <a:latin typeface="黑体" panose="02010609060101010101" pitchFamily="2" charset="-122"/>
                    <a:ea typeface="黑体" panose="02010609060101010101" pitchFamily="2" charset="-122"/>
                  </a:rPr>
                  <a:t>f</a:t>
                </a:r>
                <a:endParaRPr lang="en-US" altLang="zh-CN" baseline="-25000" dirty="0">
                  <a:solidFill>
                    <a:srgbClr val="FF3300"/>
                  </a:solidFill>
                  <a:latin typeface="黑体" panose="02010609060101010101" pitchFamily="2" charset="-122"/>
                  <a:ea typeface="黑体" panose="02010609060101010101" pitchFamily="2" charset="-122"/>
                </a:endParaRPr>
              </a:p>
            </p:txBody>
          </p:sp>
          <p:sp>
            <p:nvSpPr>
              <p:cNvPr id="41076" name="Rectangle 117"/>
              <p:cNvSpPr/>
              <p:nvPr/>
            </p:nvSpPr>
            <p:spPr>
              <a:xfrm>
                <a:off x="1500" y="2651"/>
                <a:ext cx="202" cy="291"/>
              </a:xfrm>
              <a:prstGeom prst="rect">
                <a:avLst/>
              </a:prstGeom>
              <a:noFill/>
              <a:ln w="9525">
                <a:noFill/>
              </a:ln>
            </p:spPr>
            <p:txBody>
              <a:bodyPr wrap="none" anchor="t">
                <a:spAutoFit/>
              </a:bodyPr>
              <a:p>
                <a:pPr algn="just">
                  <a:spcBef>
                    <a:spcPct val="50000"/>
                  </a:spcBef>
                </a:pPr>
                <a:r>
                  <a:rPr lang="en-US" altLang="zh-CN" dirty="0">
                    <a:solidFill>
                      <a:srgbClr val="FF3300"/>
                    </a:solidFill>
                    <a:latin typeface="黑体" panose="02010609060101010101" pitchFamily="2" charset="-122"/>
                    <a:ea typeface="黑体" panose="02010609060101010101" pitchFamily="2" charset="-122"/>
                  </a:rPr>
                  <a:t>g</a:t>
                </a:r>
                <a:endParaRPr lang="en-US" altLang="zh-CN" baseline="-25000" dirty="0">
                  <a:solidFill>
                    <a:srgbClr val="FF3300"/>
                  </a:solidFill>
                  <a:latin typeface="黑体" panose="02010609060101010101" pitchFamily="2" charset="-122"/>
                  <a:ea typeface="黑体" panose="02010609060101010101" pitchFamily="2" charset="-122"/>
                </a:endParaRPr>
              </a:p>
            </p:txBody>
          </p:sp>
        </p:grpSp>
        <p:grpSp>
          <p:nvGrpSpPr>
            <p:cNvPr id="41077" name="Group 118"/>
            <p:cNvGrpSpPr/>
            <p:nvPr/>
          </p:nvGrpSpPr>
          <p:grpSpPr>
            <a:xfrm>
              <a:off x="1828" y="3096"/>
              <a:ext cx="393" cy="345"/>
              <a:chOff x="1828" y="3504"/>
              <a:chExt cx="393" cy="345"/>
            </a:xfrm>
          </p:grpSpPr>
          <p:sp>
            <p:nvSpPr>
              <p:cNvPr id="41078" name="Oval 119"/>
              <p:cNvSpPr/>
              <p:nvPr/>
            </p:nvSpPr>
            <p:spPr>
              <a:xfrm>
                <a:off x="1976" y="3504"/>
                <a:ext cx="72" cy="72"/>
              </a:xfrm>
              <a:prstGeom prst="ellipse">
                <a:avLst/>
              </a:prstGeom>
              <a:solidFill>
                <a:srgbClr val="FF3300"/>
              </a:solidFill>
              <a:ln w="38100" cap="flat" cmpd="sng">
                <a:solidFill>
                  <a:srgbClr val="FF3300"/>
                </a:solidFill>
                <a:prstDash val="solid"/>
                <a:round/>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079" name="Rectangle 120"/>
              <p:cNvSpPr/>
              <p:nvPr/>
            </p:nvSpPr>
            <p:spPr>
              <a:xfrm>
                <a:off x="1828" y="3555"/>
                <a:ext cx="393" cy="294"/>
              </a:xfrm>
              <a:prstGeom prst="rect">
                <a:avLst/>
              </a:prstGeom>
              <a:noFill/>
              <a:ln w="9525">
                <a:noFill/>
              </a:ln>
            </p:spPr>
            <p:txBody>
              <a:bodyPr anchor="t">
                <a:spAutoFit/>
              </a:bodyPr>
              <a:p>
                <a:pPr algn="just">
                  <a:spcBef>
                    <a:spcPct val="50000"/>
                  </a:spcBef>
                </a:pPr>
                <a:r>
                  <a:rPr lang="en-US" altLang="zh-CN" dirty="0">
                    <a:solidFill>
                      <a:srgbClr val="FF3300"/>
                    </a:solidFill>
                    <a:latin typeface="黑体" panose="02010609060101010101" pitchFamily="2" charset="-122"/>
                    <a:ea typeface="黑体" panose="02010609060101010101" pitchFamily="2" charset="-122"/>
                  </a:rPr>
                  <a:t>DP</a:t>
                </a:r>
                <a:endParaRPr lang="en-US" altLang="zh-CN" baseline="-25000" dirty="0">
                  <a:solidFill>
                    <a:srgbClr val="FF3300"/>
                  </a:solidFill>
                  <a:latin typeface="黑体" panose="02010609060101010101" pitchFamily="2" charset="-122"/>
                  <a:ea typeface="黑体" panose="02010609060101010101" pitchFamily="2" charset="-122"/>
                </a:endParaRPr>
              </a:p>
            </p:txBody>
          </p:sp>
        </p:grpSp>
        <p:sp>
          <p:nvSpPr>
            <p:cNvPr id="41080" name="AutoShape 121"/>
            <p:cNvSpPr/>
            <p:nvPr/>
          </p:nvSpPr>
          <p:spPr>
            <a:xfrm>
              <a:off x="2640" y="2639"/>
              <a:ext cx="2438" cy="481"/>
            </a:xfrm>
            <a:prstGeom prst="wedgeRectCallout">
              <a:avLst>
                <a:gd name="adj1" fmla="val -74611"/>
                <a:gd name="adj2" fmla="val -46880"/>
              </a:avLst>
            </a:prstGeom>
            <a:noFill/>
            <a:ln w="9525" cap="flat" cmpd="sng">
              <a:solidFill>
                <a:srgbClr val="FF3300"/>
              </a:solidFill>
              <a:prstDash val="solid"/>
              <a:miter/>
              <a:headEnd type="none" w="med" len="med"/>
              <a:tailEnd type="none" w="med" len="med"/>
            </a:ln>
          </p:spPr>
          <p:txBody>
            <a:bodyPr lIns="0" tIns="0" rIns="0" bIns="0" anchor="t"/>
            <a:p>
              <a:r>
                <a:rPr lang="zh-CN" altLang="en-US" dirty="0">
                  <a:latin typeface="黑体" panose="02010609060101010101" pitchFamily="2" charset="-122"/>
                  <a:ea typeface="黑体" panose="02010609060101010101" pitchFamily="2" charset="-122"/>
                </a:rPr>
                <a:t>　　发光字段，由管脚 </a:t>
              </a:r>
              <a:r>
                <a:rPr lang="en-US" altLang="zh-CN" i="1" dirty="0">
                  <a:latin typeface="黑体" panose="02010609060101010101" pitchFamily="2" charset="-122"/>
                  <a:ea typeface="黑体" panose="02010609060101010101" pitchFamily="2" charset="-122"/>
                </a:rPr>
                <a:t>a </a:t>
              </a:r>
              <a:r>
                <a:rPr lang="en-US" altLang="zh-CN" dirty="0">
                  <a:latin typeface="黑体" panose="02010609060101010101" pitchFamily="2" charset="-122"/>
                  <a:ea typeface="黑体" panose="02010609060101010101" pitchFamily="2" charset="-122"/>
                </a:rPr>
                <a:t>~ </a:t>
              </a:r>
              <a:r>
                <a:rPr lang="en-US" altLang="zh-CN" i="1" dirty="0">
                  <a:latin typeface="黑体" panose="02010609060101010101" pitchFamily="2" charset="-122"/>
                  <a:ea typeface="黑体" panose="02010609060101010101" pitchFamily="2" charset="-122"/>
                </a:rPr>
                <a:t>g </a:t>
              </a:r>
              <a:r>
                <a:rPr lang="zh-CN" altLang="en-US" dirty="0">
                  <a:latin typeface="黑体" panose="02010609060101010101" pitchFamily="2" charset="-122"/>
                  <a:ea typeface="黑体" panose="02010609060101010101" pitchFamily="2" charset="-122"/>
                </a:rPr>
                <a:t>电平控制是否发光。</a:t>
              </a:r>
              <a:endParaRPr lang="zh-CN" altLang="en-US" dirty="0">
                <a:latin typeface="黑体" panose="02010609060101010101" pitchFamily="2" charset="-122"/>
                <a:ea typeface="黑体" panose="02010609060101010101" pitchFamily="2" charset="-122"/>
              </a:endParaRPr>
            </a:p>
          </p:txBody>
        </p:sp>
        <p:sp>
          <p:nvSpPr>
            <p:cNvPr id="41081" name="AutoShape 122"/>
            <p:cNvSpPr/>
            <p:nvPr/>
          </p:nvSpPr>
          <p:spPr>
            <a:xfrm>
              <a:off x="2640" y="3335"/>
              <a:ext cx="2110" cy="249"/>
            </a:xfrm>
            <a:prstGeom prst="wedgeRectCallout">
              <a:avLst>
                <a:gd name="adj1" fmla="val -75782"/>
                <a:gd name="adj2" fmla="val -121083"/>
              </a:avLst>
            </a:prstGeom>
            <a:noFill/>
            <a:ln w="9525" cap="flat" cmpd="sng">
              <a:solidFill>
                <a:srgbClr val="FF3300"/>
              </a:solidFill>
              <a:prstDash val="solid"/>
              <a:miter/>
              <a:headEnd type="none" w="med" len="med"/>
              <a:tailEnd type="none" w="med" len="med"/>
            </a:ln>
          </p:spPr>
          <p:txBody>
            <a:bodyPr lIns="0" tIns="0" rIns="0" bIns="0" anchor="t"/>
            <a:p>
              <a:r>
                <a:rPr lang="zh-CN" altLang="en-US" dirty="0">
                  <a:latin typeface="黑体" panose="02010609060101010101" pitchFamily="2" charset="-122"/>
                  <a:ea typeface="黑体" panose="02010609060101010101" pitchFamily="2" charset="-122"/>
                </a:rPr>
                <a:t>小数点，需要时才点亮。</a:t>
              </a:r>
              <a:endParaRPr lang="zh-CN" altLang="en-US" dirty="0">
                <a:latin typeface="黑体" panose="02010609060101010101" pitchFamily="2" charset="-122"/>
                <a:ea typeface="黑体" panose="02010609060101010101" pitchFamily="2" charset="-122"/>
              </a:endParaRPr>
            </a:p>
          </p:txBody>
        </p:sp>
      </p:grpSp>
      <p:sp>
        <p:nvSpPr>
          <p:cNvPr id="383099" name="AutoShape 123"/>
          <p:cNvSpPr/>
          <p:nvPr/>
        </p:nvSpPr>
        <p:spPr>
          <a:xfrm>
            <a:off x="4762500" y="3929698"/>
            <a:ext cx="2384425" cy="395287"/>
          </a:xfrm>
          <a:prstGeom prst="wedgeRectCallout">
            <a:avLst>
              <a:gd name="adj1" fmla="val 5458"/>
              <a:gd name="adj2" fmla="val -127509"/>
            </a:avLst>
          </a:prstGeom>
          <a:noFill/>
          <a:ln w="9525" cap="flat" cmpd="sng">
            <a:solidFill>
              <a:schemeClr val="tx1"/>
            </a:solidFill>
            <a:prstDash val="solid"/>
            <a:miter/>
            <a:headEnd type="none" w="med" len="med"/>
            <a:tailEnd type="none" w="med" len="med"/>
          </a:ln>
        </p:spPr>
        <p:txBody>
          <a:bodyPr lIns="0" tIns="0" rIns="0" bIns="0" anchor="t"/>
          <a:p>
            <a:r>
              <a:rPr lang="zh-CN" altLang="en-US" dirty="0">
                <a:latin typeface="黑体" panose="02010609060101010101" pitchFamily="2" charset="-122"/>
                <a:ea typeface="黑体" panose="02010609060101010101" pitchFamily="2" charset="-122"/>
              </a:rPr>
              <a:t>显示的数字形式</a:t>
            </a:r>
            <a:endParaRPr lang="zh-CN" altLang="en-US" dirty="0">
              <a:latin typeface="黑体" panose="02010609060101010101" pitchFamily="2" charset="-122"/>
              <a:ea typeface="黑体" panose="02010609060101010101" pitchFamily="2" charset="-122"/>
            </a:endParaRPr>
          </a:p>
        </p:txBody>
      </p:sp>
      <p:sp>
        <p:nvSpPr>
          <p:cNvPr id="41083" name="Rectangle 125"/>
          <p:cNvSpPr/>
          <p:nvPr/>
        </p:nvSpPr>
        <p:spPr>
          <a:xfrm>
            <a:off x="540385" y="907098"/>
            <a:ext cx="4176713" cy="666750"/>
          </a:xfrm>
          <a:prstGeom prst="rect">
            <a:avLst/>
          </a:prstGeom>
          <a:noFill/>
          <a:ln w="9525">
            <a:noFill/>
          </a:ln>
        </p:spPr>
        <p:txBody>
          <a:bodyPr anchor="b"/>
          <a:p>
            <a:r>
              <a:rPr lang="en-US" altLang="zh-CN" sz="3200" dirty="0">
                <a:solidFill>
                  <a:srgbClr val="3333CC"/>
                </a:solidFill>
                <a:latin typeface="黑体" panose="02010609060101010101" pitchFamily="2" charset="-122"/>
                <a:ea typeface="黑体" panose="02010609060101010101" pitchFamily="2" charset="-122"/>
              </a:rPr>
              <a:t>2.</a:t>
            </a:r>
            <a:r>
              <a:rPr lang="zh-CN" altLang="en-US" sz="3200" dirty="0">
                <a:solidFill>
                  <a:srgbClr val="3333CC"/>
                </a:solidFill>
                <a:latin typeface="黑体" panose="02010609060101010101" pitchFamily="2" charset="-122"/>
                <a:ea typeface="黑体" panose="02010609060101010101" pitchFamily="2" charset="-122"/>
              </a:rPr>
              <a:t>数码显示译码器</a:t>
            </a:r>
            <a:endParaRPr lang="zh-CN" altLang="en-US" sz="3200" dirty="0">
              <a:solidFill>
                <a:srgbClr val="3333CC"/>
              </a:solidFill>
              <a:latin typeface="黑体" panose="02010609060101010101" pitchFamily="2" charset="-122"/>
              <a:ea typeface="黑体" panose="02010609060101010101" pitchFamily="2" charset="-122"/>
            </a:endParaRPr>
          </a:p>
        </p:txBody>
      </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2978"/>
                                        </p:tgtEl>
                                        <p:attrNameLst>
                                          <p:attrName>style.visibility</p:attrName>
                                        </p:attrNameLst>
                                      </p:cBhvr>
                                      <p:to>
                                        <p:strVal val="visible"/>
                                      </p:to>
                                    </p:set>
                                    <p:animEffect transition="in" filter="wipe(left)">
                                      <p:cBhvr>
                                        <p:cTn id="7" dur="500"/>
                                        <p:tgtEl>
                                          <p:spTgt spid="3829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82979"/>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82980"/>
                                        </p:tgtEl>
                                        <p:attrNameLst>
                                          <p:attrName>style.visibility</p:attrName>
                                        </p:attrNameLst>
                                      </p:cBhvr>
                                      <p:to>
                                        <p:strVal val="visible"/>
                                      </p:to>
                                    </p:set>
                                    <p:animEffect transition="in" filter="wipe(left)">
                                      <p:cBhvr>
                                        <p:cTn id="15" dur="500"/>
                                        <p:tgtEl>
                                          <p:spTgt spid="382980"/>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par>
                          <p:cTn id="30" fill="hold">
                            <p:stCondLst>
                              <p:cond delay="500"/>
                            </p:stCondLst>
                            <p:childTnLst>
                              <p:par>
                                <p:cTn id="31" presetID="2" presetClass="entr" presetSubtype="2" fill="hold" grpId="0" nodeType="afterEffect">
                                  <p:stCondLst>
                                    <p:cond delay="0"/>
                                  </p:stCondLst>
                                  <p:childTnLst>
                                    <p:set>
                                      <p:cBhvr>
                                        <p:cTn id="32" dur="1" fill="hold">
                                          <p:stCondLst>
                                            <p:cond delay="0"/>
                                          </p:stCondLst>
                                        </p:cTn>
                                        <p:tgtEl>
                                          <p:spTgt spid="383099"/>
                                        </p:tgtEl>
                                        <p:attrNameLst>
                                          <p:attrName>style.visibility</p:attrName>
                                        </p:attrNameLst>
                                      </p:cBhvr>
                                      <p:to>
                                        <p:strVal val="visible"/>
                                      </p:to>
                                    </p:set>
                                    <p:anim calcmode="lin" valueType="num">
                                      <p:cBhvr additive="base">
                                        <p:cTn id="33" dur="500" fill="hold"/>
                                        <p:tgtEl>
                                          <p:spTgt spid="383099"/>
                                        </p:tgtEl>
                                        <p:attrNameLst>
                                          <p:attrName>ppt_x</p:attrName>
                                        </p:attrNameLst>
                                      </p:cBhvr>
                                      <p:tavLst>
                                        <p:tav tm="0">
                                          <p:val>
                                            <p:strVal val="1+#ppt_w/2"/>
                                          </p:val>
                                        </p:tav>
                                        <p:tav tm="100000">
                                          <p:val>
                                            <p:strVal val="#ppt_x"/>
                                          </p:val>
                                        </p:tav>
                                      </p:tavLst>
                                    </p:anim>
                                    <p:anim calcmode="lin" valueType="num">
                                      <p:cBhvr additive="base">
                                        <p:cTn id="34" dur="500" fill="hold"/>
                                        <p:tgtEl>
                                          <p:spTgt spid="38309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30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bldLvl="0" animBg="1"/>
      <p:bldP spid="382979" grpId="0" bldLvl="0" animBg="1"/>
      <p:bldP spid="382980" grpId="0"/>
      <p:bldP spid="383099"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214313" y="4760913"/>
            <a:ext cx="8929687" cy="1447800"/>
            <a:chOff x="584" y="3014"/>
            <a:chExt cx="4496" cy="912"/>
          </a:xfrm>
        </p:grpSpPr>
        <p:sp>
          <p:nvSpPr>
            <p:cNvPr id="41986" name="Rectangle 3"/>
            <p:cNvSpPr/>
            <p:nvPr/>
          </p:nvSpPr>
          <p:spPr>
            <a:xfrm>
              <a:off x="592" y="3014"/>
              <a:ext cx="4480" cy="748"/>
            </a:xfrm>
            <a:prstGeom prst="rect">
              <a:avLst/>
            </a:prstGeom>
            <a:solidFill>
              <a:srgbClr val="CCECFF">
                <a:alpha val="50195"/>
              </a:srgbClr>
            </a:solidFill>
            <a:ln w="9525">
              <a:noFill/>
            </a:ln>
          </p:spPr>
          <p:txBody>
            <a:bodyPr anchor="t">
              <a:spAutoFit/>
            </a:bodyPr>
            <a:p>
              <a:r>
                <a:rPr lang="zh-CN" altLang="en-US" dirty="0">
                  <a:latin typeface="黑体" panose="02010609060101010101" pitchFamily="2" charset="-122"/>
                  <a:ea typeface="黑体" panose="02010609060101010101" pitchFamily="2" charset="-122"/>
                </a:rPr>
                <a:t>主要优点：字形清晰、工作电压低、体积小、可靠</a:t>
              </a:r>
              <a:endParaRPr lang="zh-CN" altLang="en-US" dirty="0">
                <a:latin typeface="黑体" panose="02010609060101010101" pitchFamily="2" charset="-122"/>
                <a:ea typeface="黑体" panose="02010609060101010101" pitchFamily="2" charset="-122"/>
              </a:endParaRPr>
            </a:p>
            <a:p>
              <a:r>
                <a:rPr lang="zh-CN" altLang="en-US" dirty="0">
                  <a:latin typeface="黑体" panose="02010609060101010101" pitchFamily="2" charset="-122"/>
                  <a:ea typeface="黑体" panose="02010609060101010101" pitchFamily="2" charset="-122"/>
                </a:rPr>
                <a:t>                    性高、响应速度快、寿命长和亮度高等。 </a:t>
              </a:r>
              <a:endParaRPr lang="zh-CN" altLang="en-US" dirty="0">
                <a:latin typeface="黑体" panose="02010609060101010101" pitchFamily="2" charset="-122"/>
                <a:ea typeface="黑体" panose="02010609060101010101" pitchFamily="2" charset="-122"/>
              </a:endParaRPr>
            </a:p>
          </p:txBody>
        </p:sp>
        <p:sp>
          <p:nvSpPr>
            <p:cNvPr id="41987" name="Rectangle 4"/>
            <p:cNvSpPr/>
            <p:nvPr/>
          </p:nvSpPr>
          <p:spPr>
            <a:xfrm>
              <a:off x="584" y="3638"/>
              <a:ext cx="4496" cy="288"/>
            </a:xfrm>
            <a:prstGeom prst="rect">
              <a:avLst/>
            </a:prstGeom>
            <a:solidFill>
              <a:srgbClr val="CCECFF">
                <a:alpha val="50195"/>
              </a:srgbClr>
            </a:solidFill>
            <a:ln w="9525">
              <a:noFill/>
            </a:ln>
          </p:spPr>
          <p:txBody>
            <a:bodyPr anchor="t">
              <a:spAutoFit/>
            </a:bodyPr>
            <a:p>
              <a:r>
                <a:rPr lang="zh-CN" altLang="en-US" dirty="0">
                  <a:latin typeface="黑体" panose="02010609060101010101" pitchFamily="2" charset="-122"/>
                  <a:ea typeface="黑体" panose="02010609060101010101" pitchFamily="2" charset="-122"/>
                </a:rPr>
                <a:t>主要缺点：工作电流大，每字段工作电流约 </a:t>
              </a:r>
              <a:r>
                <a:rPr lang="en-US" altLang="zh-CN" dirty="0">
                  <a:latin typeface="黑体" panose="02010609060101010101" pitchFamily="2" charset="-122"/>
                  <a:ea typeface="黑体" panose="02010609060101010101" pitchFamily="2" charset="-122"/>
                </a:rPr>
                <a:t>10 mA </a:t>
              </a:r>
              <a:r>
                <a:rPr lang="zh-CN" altLang="en-US" dirty="0">
                  <a:latin typeface="黑体" panose="02010609060101010101" pitchFamily="2" charset="-122"/>
                  <a:ea typeface="黑体" panose="02010609060101010101" pitchFamily="2" charset="-122"/>
                </a:rPr>
                <a:t>。 </a:t>
              </a:r>
              <a:endParaRPr lang="zh-CN" altLang="en-US" dirty="0">
                <a:latin typeface="黑体" panose="02010609060101010101" pitchFamily="2" charset="-122"/>
                <a:ea typeface="黑体" panose="02010609060101010101" pitchFamily="2" charset="-122"/>
              </a:endParaRPr>
            </a:p>
          </p:txBody>
        </p:sp>
      </p:grpSp>
      <p:grpSp>
        <p:nvGrpSpPr>
          <p:cNvPr id="3" name="Group 6"/>
          <p:cNvGrpSpPr/>
          <p:nvPr/>
        </p:nvGrpSpPr>
        <p:grpSpPr>
          <a:xfrm>
            <a:off x="519113" y="969963"/>
            <a:ext cx="8077200" cy="3459162"/>
            <a:chOff x="310" y="387"/>
            <a:chExt cx="5088" cy="2179"/>
          </a:xfrm>
        </p:grpSpPr>
        <p:sp>
          <p:nvSpPr>
            <p:cNvPr id="41989" name="AutoShape 7"/>
            <p:cNvSpPr/>
            <p:nvPr/>
          </p:nvSpPr>
          <p:spPr>
            <a:xfrm>
              <a:off x="320" y="387"/>
              <a:ext cx="5078" cy="2179"/>
            </a:xfrm>
            <a:prstGeom prst="flowChartProcess">
              <a:avLst/>
            </a:prstGeom>
            <a:noFill/>
            <a:ln w="57150" cap="flat" cmpd="sng">
              <a:pattFill prst="sphere">
                <a:fgClr>
                  <a:srgbClr val="CC99FF"/>
                </a:fgClr>
                <a:bgClr>
                  <a:srgbClr val="FFFFFF"/>
                </a:bgClr>
              </a:patt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1990" name="Rectangle 8" descr="窄竖线"/>
            <p:cNvSpPr/>
            <p:nvPr/>
          </p:nvSpPr>
          <p:spPr>
            <a:xfrm>
              <a:off x="1112" y="1837"/>
              <a:ext cx="896" cy="288"/>
            </a:xfrm>
            <a:prstGeom prst="rect">
              <a:avLst/>
            </a:prstGeom>
            <a:noFill/>
            <a:ln w="9525">
              <a:noFill/>
            </a:ln>
          </p:spPr>
          <p:txBody>
            <a:bodyPr anchor="t">
              <a:spAutoFit/>
            </a:bodyPr>
            <a:p>
              <a:r>
                <a:rPr lang="zh-CN" altLang="en-US" dirty="0">
                  <a:latin typeface="黑体" panose="02010609060101010101" pitchFamily="2" charset="-122"/>
                  <a:ea typeface="黑体" panose="02010609060101010101" pitchFamily="2" charset="-122"/>
                </a:rPr>
                <a:t>共阳接法 </a:t>
              </a:r>
              <a:endParaRPr lang="zh-CN" altLang="en-US" dirty="0">
                <a:latin typeface="黑体" panose="02010609060101010101" pitchFamily="2" charset="-122"/>
                <a:ea typeface="黑体" panose="02010609060101010101" pitchFamily="2" charset="-122"/>
              </a:endParaRPr>
            </a:p>
          </p:txBody>
        </p:sp>
        <p:sp>
          <p:nvSpPr>
            <p:cNvPr id="41991" name="Rectangle 9" descr="窄竖线"/>
            <p:cNvSpPr/>
            <p:nvPr/>
          </p:nvSpPr>
          <p:spPr>
            <a:xfrm>
              <a:off x="3640" y="1837"/>
              <a:ext cx="896" cy="288"/>
            </a:xfrm>
            <a:prstGeom prst="rect">
              <a:avLst/>
            </a:prstGeom>
            <a:noFill/>
            <a:ln w="9525">
              <a:noFill/>
            </a:ln>
          </p:spPr>
          <p:txBody>
            <a:bodyPr anchor="t">
              <a:spAutoFit/>
            </a:bodyPr>
            <a:p>
              <a:r>
                <a:rPr lang="zh-CN" altLang="en-US" dirty="0">
                  <a:latin typeface="黑体" panose="02010609060101010101" pitchFamily="2" charset="-122"/>
                  <a:ea typeface="黑体" panose="02010609060101010101" pitchFamily="2" charset="-122"/>
                </a:rPr>
                <a:t>共阴接法 </a:t>
              </a:r>
              <a:endParaRPr lang="zh-CN" altLang="en-US" dirty="0">
                <a:latin typeface="黑体" panose="02010609060101010101" pitchFamily="2" charset="-122"/>
                <a:ea typeface="黑体" panose="02010609060101010101" pitchFamily="2" charset="-122"/>
              </a:endParaRPr>
            </a:p>
          </p:txBody>
        </p:sp>
        <p:sp>
          <p:nvSpPr>
            <p:cNvPr id="41992" name="Rectangle 10" descr="窄竖线"/>
            <p:cNvSpPr/>
            <p:nvPr/>
          </p:nvSpPr>
          <p:spPr>
            <a:xfrm>
              <a:off x="1608" y="2197"/>
              <a:ext cx="2464" cy="288"/>
            </a:xfrm>
            <a:prstGeom prst="rect">
              <a:avLst/>
            </a:prstGeom>
            <a:noFill/>
            <a:ln w="9525">
              <a:noFill/>
            </a:ln>
          </p:spPr>
          <p:txBody>
            <a:bodyPr anchor="t">
              <a:spAutoFit/>
            </a:bodyPr>
            <a:p>
              <a:r>
                <a:rPr lang="zh-CN" altLang="en-US" dirty="0">
                  <a:latin typeface="黑体" panose="02010609060101010101" pitchFamily="2" charset="-122"/>
                  <a:ea typeface="黑体" panose="02010609060101010101" pitchFamily="2" charset="-122"/>
                </a:rPr>
                <a:t>半导体数码显示器内部接法</a:t>
              </a:r>
              <a:endParaRPr lang="zh-CN" altLang="en-US" dirty="0">
                <a:latin typeface="黑体" panose="02010609060101010101" pitchFamily="2" charset="-122"/>
                <a:ea typeface="黑体" panose="02010609060101010101" pitchFamily="2" charset="-122"/>
              </a:endParaRPr>
            </a:p>
          </p:txBody>
        </p:sp>
        <p:graphicFrame>
          <p:nvGraphicFramePr>
            <p:cNvPr id="41993" name="Object 11"/>
            <p:cNvGraphicFramePr/>
            <p:nvPr/>
          </p:nvGraphicFramePr>
          <p:xfrm>
            <a:off x="371" y="617"/>
            <a:ext cx="2490" cy="894"/>
          </p:xfrm>
          <a:graphic>
            <a:graphicData uri="http://schemas.openxmlformats.org/presentationml/2006/ole">
              <mc:AlternateContent xmlns:mc="http://schemas.openxmlformats.org/markup-compatibility/2006">
                <mc:Choice xmlns:v="urn:schemas-microsoft-com:vml" Requires="v">
                  <p:oleObj spid="_x0000_s3120" name="" r:id="rId1" imgW="3952875" imgH="1419225" progId="Paint.Picture">
                    <p:embed/>
                  </p:oleObj>
                </mc:Choice>
                <mc:Fallback>
                  <p:oleObj name="" r:id="rId1" imgW="3952875" imgH="1419225" progId="Paint.Picture">
                    <p:embed/>
                    <p:pic>
                      <p:nvPicPr>
                        <p:cNvPr id="0" name="图片 3119"/>
                        <p:cNvPicPr/>
                        <p:nvPr/>
                      </p:nvPicPr>
                      <p:blipFill>
                        <a:blip r:embed="rId2"/>
                        <a:stretch>
                          <a:fillRect/>
                        </a:stretch>
                      </p:blipFill>
                      <p:spPr>
                        <a:xfrm>
                          <a:off x="371" y="617"/>
                          <a:ext cx="2490" cy="894"/>
                        </a:xfrm>
                        <a:prstGeom prst="rect">
                          <a:avLst/>
                        </a:prstGeom>
                        <a:noFill/>
                        <a:ln w="38100">
                          <a:noFill/>
                          <a:miter/>
                        </a:ln>
                      </p:spPr>
                    </p:pic>
                  </p:oleObj>
                </mc:Fallback>
              </mc:AlternateContent>
            </a:graphicData>
          </a:graphic>
        </p:graphicFrame>
        <p:graphicFrame>
          <p:nvGraphicFramePr>
            <p:cNvPr id="41994" name="Object 12"/>
            <p:cNvGraphicFramePr/>
            <p:nvPr/>
          </p:nvGraphicFramePr>
          <p:xfrm>
            <a:off x="2928" y="893"/>
            <a:ext cx="2448" cy="822"/>
          </p:xfrm>
          <a:graphic>
            <a:graphicData uri="http://schemas.openxmlformats.org/presentationml/2006/ole">
              <mc:AlternateContent xmlns:mc="http://schemas.openxmlformats.org/markup-compatibility/2006">
                <mc:Choice xmlns:v="urn:schemas-microsoft-com:vml" Requires="v">
                  <p:oleObj spid="_x0000_s3121" name="" r:id="rId3" imgW="3886200" imgH="1304925" progId="Paint.Picture">
                    <p:embed/>
                  </p:oleObj>
                </mc:Choice>
                <mc:Fallback>
                  <p:oleObj name="" r:id="rId3" imgW="3886200" imgH="1304925" progId="Paint.Picture">
                    <p:embed/>
                    <p:pic>
                      <p:nvPicPr>
                        <p:cNvPr id="0" name="图片 3120"/>
                        <p:cNvPicPr/>
                        <p:nvPr/>
                      </p:nvPicPr>
                      <p:blipFill>
                        <a:blip r:embed="rId4"/>
                        <a:stretch>
                          <a:fillRect/>
                        </a:stretch>
                      </p:blipFill>
                      <p:spPr>
                        <a:xfrm>
                          <a:off x="2928" y="893"/>
                          <a:ext cx="2448" cy="822"/>
                        </a:xfrm>
                        <a:prstGeom prst="rect">
                          <a:avLst/>
                        </a:prstGeom>
                        <a:noFill/>
                        <a:ln w="38100">
                          <a:noFill/>
                          <a:miter/>
                        </a:ln>
                      </p:spPr>
                    </p:pic>
                  </p:oleObj>
                </mc:Fallback>
              </mc:AlternateContent>
            </a:graphicData>
          </a:graphic>
        </p:graphicFrame>
        <p:sp>
          <p:nvSpPr>
            <p:cNvPr id="41995" name="Rectangle 13"/>
            <p:cNvSpPr/>
            <p:nvPr/>
          </p:nvSpPr>
          <p:spPr>
            <a:xfrm>
              <a:off x="1628" y="475"/>
              <a:ext cx="407"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COM</a:t>
              </a:r>
              <a:endParaRPr lang="en-US" altLang="zh-CN" i="1" baseline="-25000" dirty="0">
                <a:latin typeface="黑体" panose="02010609060101010101" pitchFamily="2" charset="-122"/>
                <a:ea typeface="黑体" panose="02010609060101010101" pitchFamily="2" charset="-122"/>
              </a:endParaRPr>
            </a:p>
          </p:txBody>
        </p:sp>
        <p:sp>
          <p:nvSpPr>
            <p:cNvPr id="41996" name="Rectangle 14"/>
            <p:cNvSpPr/>
            <p:nvPr/>
          </p:nvSpPr>
          <p:spPr>
            <a:xfrm>
              <a:off x="4156" y="1539"/>
              <a:ext cx="407"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COM</a:t>
              </a:r>
              <a:endParaRPr lang="en-US" altLang="zh-CN" i="1" baseline="-25000" dirty="0">
                <a:latin typeface="黑体" panose="02010609060101010101" pitchFamily="2" charset="-122"/>
                <a:ea typeface="黑体" panose="02010609060101010101" pitchFamily="2" charset="-122"/>
              </a:endParaRPr>
            </a:p>
          </p:txBody>
        </p:sp>
        <p:sp>
          <p:nvSpPr>
            <p:cNvPr id="41997" name="Rectangle 15"/>
            <p:cNvSpPr/>
            <p:nvPr/>
          </p:nvSpPr>
          <p:spPr>
            <a:xfrm>
              <a:off x="310" y="1403"/>
              <a:ext cx="310"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DP</a:t>
              </a:r>
              <a:endParaRPr lang="en-US" altLang="zh-CN" i="1" baseline="-25000" dirty="0">
                <a:latin typeface="黑体" panose="02010609060101010101" pitchFamily="2" charset="-122"/>
                <a:ea typeface="黑体" panose="02010609060101010101" pitchFamily="2" charset="-122"/>
              </a:endParaRPr>
            </a:p>
          </p:txBody>
        </p:sp>
        <p:sp>
          <p:nvSpPr>
            <p:cNvPr id="41998" name="Rectangle 16"/>
            <p:cNvSpPr/>
            <p:nvPr/>
          </p:nvSpPr>
          <p:spPr>
            <a:xfrm>
              <a:off x="670" y="1403"/>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g</a:t>
              </a:r>
              <a:endParaRPr lang="en-US" altLang="zh-CN" i="1" baseline="-25000" dirty="0">
                <a:latin typeface="黑体" panose="02010609060101010101" pitchFamily="2" charset="-122"/>
                <a:ea typeface="黑体" panose="02010609060101010101" pitchFamily="2" charset="-122"/>
              </a:endParaRPr>
            </a:p>
          </p:txBody>
        </p:sp>
        <p:sp>
          <p:nvSpPr>
            <p:cNvPr id="41999" name="Rectangle 17"/>
            <p:cNvSpPr/>
            <p:nvPr/>
          </p:nvSpPr>
          <p:spPr>
            <a:xfrm>
              <a:off x="998" y="1403"/>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f</a:t>
              </a:r>
              <a:endParaRPr lang="en-US" altLang="zh-CN" i="1" baseline="-25000" dirty="0">
                <a:latin typeface="黑体" panose="02010609060101010101" pitchFamily="2" charset="-122"/>
                <a:ea typeface="黑体" panose="02010609060101010101" pitchFamily="2" charset="-122"/>
              </a:endParaRPr>
            </a:p>
          </p:txBody>
        </p:sp>
        <p:sp>
          <p:nvSpPr>
            <p:cNvPr id="42000" name="Rectangle 18"/>
            <p:cNvSpPr/>
            <p:nvPr/>
          </p:nvSpPr>
          <p:spPr>
            <a:xfrm>
              <a:off x="1270" y="1403"/>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e</a:t>
              </a:r>
              <a:endParaRPr lang="en-US" altLang="zh-CN" i="1" baseline="-25000" dirty="0">
                <a:latin typeface="黑体" panose="02010609060101010101" pitchFamily="2" charset="-122"/>
                <a:ea typeface="黑体" panose="02010609060101010101" pitchFamily="2" charset="-122"/>
              </a:endParaRPr>
            </a:p>
          </p:txBody>
        </p:sp>
        <p:sp>
          <p:nvSpPr>
            <p:cNvPr id="42001" name="Rectangle 19"/>
            <p:cNvSpPr/>
            <p:nvPr/>
          </p:nvSpPr>
          <p:spPr>
            <a:xfrm>
              <a:off x="1526" y="1395"/>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d</a:t>
              </a:r>
              <a:endParaRPr lang="en-US" altLang="zh-CN" i="1" baseline="-25000" dirty="0">
                <a:latin typeface="黑体" panose="02010609060101010101" pitchFamily="2" charset="-122"/>
                <a:ea typeface="黑体" panose="02010609060101010101" pitchFamily="2" charset="-122"/>
              </a:endParaRPr>
            </a:p>
          </p:txBody>
        </p:sp>
        <p:sp>
          <p:nvSpPr>
            <p:cNvPr id="42002" name="Rectangle 20"/>
            <p:cNvSpPr/>
            <p:nvPr/>
          </p:nvSpPr>
          <p:spPr>
            <a:xfrm>
              <a:off x="1822" y="1395"/>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c</a:t>
              </a:r>
              <a:endParaRPr lang="en-US" altLang="zh-CN" i="1" baseline="-25000" dirty="0">
                <a:latin typeface="黑体" panose="02010609060101010101" pitchFamily="2" charset="-122"/>
                <a:ea typeface="黑体" panose="02010609060101010101" pitchFamily="2" charset="-122"/>
              </a:endParaRPr>
            </a:p>
          </p:txBody>
        </p:sp>
        <p:sp>
          <p:nvSpPr>
            <p:cNvPr id="42003" name="Rectangle 21"/>
            <p:cNvSpPr/>
            <p:nvPr/>
          </p:nvSpPr>
          <p:spPr>
            <a:xfrm>
              <a:off x="2126" y="1395"/>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b</a:t>
              </a:r>
              <a:endParaRPr lang="en-US" altLang="zh-CN" i="1" baseline="-25000" dirty="0">
                <a:latin typeface="黑体" panose="02010609060101010101" pitchFamily="2" charset="-122"/>
                <a:ea typeface="黑体" panose="02010609060101010101" pitchFamily="2" charset="-122"/>
              </a:endParaRPr>
            </a:p>
          </p:txBody>
        </p:sp>
        <p:sp>
          <p:nvSpPr>
            <p:cNvPr id="42004" name="Rectangle 22"/>
            <p:cNvSpPr/>
            <p:nvPr/>
          </p:nvSpPr>
          <p:spPr>
            <a:xfrm>
              <a:off x="2406" y="1395"/>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a</a:t>
              </a:r>
              <a:endParaRPr lang="en-US" altLang="zh-CN" i="1" baseline="-25000" dirty="0">
                <a:latin typeface="黑体" panose="02010609060101010101" pitchFamily="2" charset="-122"/>
                <a:ea typeface="黑体" panose="02010609060101010101" pitchFamily="2" charset="-122"/>
              </a:endParaRPr>
            </a:p>
          </p:txBody>
        </p:sp>
        <p:sp>
          <p:nvSpPr>
            <p:cNvPr id="42005" name="Rectangle 23"/>
            <p:cNvSpPr/>
            <p:nvPr/>
          </p:nvSpPr>
          <p:spPr>
            <a:xfrm>
              <a:off x="2838" y="611"/>
              <a:ext cx="310"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DP</a:t>
              </a:r>
              <a:endParaRPr lang="en-US" altLang="zh-CN" i="1" baseline="-25000" dirty="0">
                <a:latin typeface="黑体" panose="02010609060101010101" pitchFamily="2" charset="-122"/>
                <a:ea typeface="黑体" panose="02010609060101010101" pitchFamily="2" charset="-122"/>
              </a:endParaRPr>
            </a:p>
          </p:txBody>
        </p:sp>
        <p:sp>
          <p:nvSpPr>
            <p:cNvPr id="42006" name="Rectangle 24"/>
            <p:cNvSpPr/>
            <p:nvPr/>
          </p:nvSpPr>
          <p:spPr>
            <a:xfrm>
              <a:off x="3198" y="611"/>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g</a:t>
              </a:r>
              <a:endParaRPr lang="en-US" altLang="zh-CN" i="1" baseline="-25000" dirty="0">
                <a:latin typeface="黑体" panose="02010609060101010101" pitchFamily="2" charset="-122"/>
                <a:ea typeface="黑体" panose="02010609060101010101" pitchFamily="2" charset="-122"/>
              </a:endParaRPr>
            </a:p>
          </p:txBody>
        </p:sp>
        <p:sp>
          <p:nvSpPr>
            <p:cNvPr id="42007" name="Rectangle 25"/>
            <p:cNvSpPr/>
            <p:nvPr/>
          </p:nvSpPr>
          <p:spPr>
            <a:xfrm>
              <a:off x="3526" y="611"/>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f</a:t>
              </a:r>
              <a:endParaRPr lang="en-US" altLang="zh-CN" i="1" baseline="-25000" dirty="0">
                <a:latin typeface="黑体" panose="02010609060101010101" pitchFamily="2" charset="-122"/>
                <a:ea typeface="黑体" panose="02010609060101010101" pitchFamily="2" charset="-122"/>
              </a:endParaRPr>
            </a:p>
          </p:txBody>
        </p:sp>
        <p:sp>
          <p:nvSpPr>
            <p:cNvPr id="42008" name="Rectangle 26"/>
            <p:cNvSpPr/>
            <p:nvPr/>
          </p:nvSpPr>
          <p:spPr>
            <a:xfrm>
              <a:off x="3798" y="611"/>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e</a:t>
              </a:r>
              <a:endParaRPr lang="en-US" altLang="zh-CN" i="1" baseline="-25000" dirty="0">
                <a:latin typeface="黑体" panose="02010609060101010101" pitchFamily="2" charset="-122"/>
                <a:ea typeface="黑体" panose="02010609060101010101" pitchFamily="2" charset="-122"/>
              </a:endParaRPr>
            </a:p>
          </p:txBody>
        </p:sp>
        <p:sp>
          <p:nvSpPr>
            <p:cNvPr id="42009" name="Rectangle 27"/>
            <p:cNvSpPr/>
            <p:nvPr/>
          </p:nvSpPr>
          <p:spPr>
            <a:xfrm>
              <a:off x="4054" y="603"/>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d</a:t>
              </a:r>
              <a:endParaRPr lang="en-US" altLang="zh-CN" i="1" baseline="-25000" dirty="0">
                <a:latin typeface="黑体" panose="02010609060101010101" pitchFamily="2" charset="-122"/>
                <a:ea typeface="黑体" panose="02010609060101010101" pitchFamily="2" charset="-122"/>
              </a:endParaRPr>
            </a:p>
          </p:txBody>
        </p:sp>
        <p:sp>
          <p:nvSpPr>
            <p:cNvPr id="42010" name="Rectangle 28"/>
            <p:cNvSpPr/>
            <p:nvPr/>
          </p:nvSpPr>
          <p:spPr>
            <a:xfrm>
              <a:off x="4350" y="603"/>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c</a:t>
              </a:r>
              <a:endParaRPr lang="en-US" altLang="zh-CN" i="1" baseline="-25000" dirty="0">
                <a:latin typeface="黑体" panose="02010609060101010101" pitchFamily="2" charset="-122"/>
                <a:ea typeface="黑体" panose="02010609060101010101" pitchFamily="2" charset="-122"/>
              </a:endParaRPr>
            </a:p>
          </p:txBody>
        </p:sp>
        <p:sp>
          <p:nvSpPr>
            <p:cNvPr id="42011" name="Rectangle 29"/>
            <p:cNvSpPr/>
            <p:nvPr/>
          </p:nvSpPr>
          <p:spPr>
            <a:xfrm>
              <a:off x="4654" y="603"/>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b</a:t>
              </a:r>
              <a:endParaRPr lang="en-US" altLang="zh-CN" i="1" baseline="-25000" dirty="0">
                <a:latin typeface="黑体" panose="02010609060101010101" pitchFamily="2" charset="-122"/>
                <a:ea typeface="黑体" panose="02010609060101010101" pitchFamily="2" charset="-122"/>
              </a:endParaRPr>
            </a:p>
          </p:txBody>
        </p:sp>
        <p:sp>
          <p:nvSpPr>
            <p:cNvPr id="42012" name="Rectangle 30"/>
            <p:cNvSpPr/>
            <p:nvPr/>
          </p:nvSpPr>
          <p:spPr>
            <a:xfrm>
              <a:off x="4934" y="603"/>
              <a:ext cx="213" cy="288"/>
            </a:xfrm>
            <a:prstGeom prst="rect">
              <a:avLst/>
            </a:prstGeom>
            <a:noFill/>
            <a:ln w="9525">
              <a:noFill/>
            </a:ln>
          </p:spPr>
          <p:txBody>
            <a:bodyPr wrap="none" anchor="t">
              <a:spAutoFit/>
            </a:bodyPr>
            <a:p>
              <a:pPr algn="just">
                <a:spcBef>
                  <a:spcPct val="50000"/>
                </a:spcBef>
              </a:pPr>
              <a:r>
                <a:rPr lang="en-US" altLang="zh-CN" i="1" dirty="0">
                  <a:latin typeface="黑体" panose="02010609060101010101" pitchFamily="2" charset="-122"/>
                  <a:ea typeface="黑体" panose="02010609060101010101" pitchFamily="2" charset="-122"/>
                </a:rPr>
                <a:t>a</a:t>
              </a:r>
              <a:endParaRPr lang="en-US" altLang="zh-CN" i="1" baseline="-25000" dirty="0">
                <a:latin typeface="黑体" panose="02010609060101010101" pitchFamily="2" charset="-122"/>
                <a:ea typeface="黑体" panose="02010609060101010101" pitchFamily="2" charset="-122"/>
              </a:endParaRPr>
            </a:p>
          </p:txBody>
        </p:sp>
      </p:grpSp>
      <p:grpSp>
        <p:nvGrpSpPr>
          <p:cNvPr id="4" name="Group 31"/>
          <p:cNvGrpSpPr/>
          <p:nvPr/>
        </p:nvGrpSpPr>
        <p:grpSpPr>
          <a:xfrm>
            <a:off x="800100" y="1109663"/>
            <a:ext cx="7239000" cy="2146300"/>
            <a:chOff x="504" y="587"/>
            <a:chExt cx="4560" cy="1352"/>
          </a:xfrm>
        </p:grpSpPr>
        <p:grpSp>
          <p:nvGrpSpPr>
            <p:cNvPr id="42014" name="Group 32"/>
            <p:cNvGrpSpPr/>
            <p:nvPr/>
          </p:nvGrpSpPr>
          <p:grpSpPr>
            <a:xfrm>
              <a:off x="504" y="587"/>
              <a:ext cx="2024" cy="605"/>
              <a:chOff x="504" y="587"/>
              <a:chExt cx="2024" cy="605"/>
            </a:xfrm>
          </p:grpSpPr>
          <p:sp>
            <p:nvSpPr>
              <p:cNvPr id="42015" name="Rectangle 33"/>
              <p:cNvSpPr/>
              <p:nvPr/>
            </p:nvSpPr>
            <p:spPr>
              <a:xfrm>
                <a:off x="1644" y="587"/>
                <a:ext cx="407" cy="288"/>
              </a:xfrm>
              <a:prstGeom prst="rect">
                <a:avLst/>
              </a:prstGeom>
              <a:noFill/>
              <a:ln w="9525">
                <a:noFill/>
              </a:ln>
            </p:spPr>
            <p:txBody>
              <a:bodyPr wrap="none" anchor="t">
                <a:spAutoFit/>
              </a:bodyPr>
              <a:p>
                <a:pPr algn="just">
                  <a:spcBef>
                    <a:spcPct val="50000"/>
                  </a:spcBef>
                </a:pPr>
                <a:r>
                  <a:rPr lang="en-US" altLang="zh-CN" i="1" dirty="0">
                    <a:solidFill>
                      <a:srgbClr val="FF3300"/>
                    </a:solidFill>
                    <a:latin typeface="黑体" panose="02010609060101010101" pitchFamily="2" charset="-122"/>
                    <a:ea typeface="黑体" panose="02010609060101010101" pitchFamily="2" charset="-122"/>
                  </a:rPr>
                  <a:t>COM</a:t>
                </a:r>
                <a:endParaRPr lang="en-US" altLang="zh-CN" i="1" dirty="0">
                  <a:solidFill>
                    <a:srgbClr val="FF3300"/>
                  </a:solidFill>
                  <a:latin typeface="黑体" panose="02010609060101010101" pitchFamily="2" charset="-122"/>
                  <a:ea typeface="黑体" panose="02010609060101010101" pitchFamily="2" charset="-122"/>
                </a:endParaRPr>
              </a:p>
            </p:txBody>
          </p:sp>
          <p:sp>
            <p:nvSpPr>
              <p:cNvPr id="42016" name="Line 34"/>
              <p:cNvSpPr/>
              <p:nvPr/>
            </p:nvSpPr>
            <p:spPr>
              <a:xfrm>
                <a:off x="504" y="1008"/>
                <a:ext cx="2024"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17" name="Line 35"/>
              <p:cNvSpPr/>
              <p:nvPr/>
            </p:nvSpPr>
            <p:spPr>
              <a:xfrm>
                <a:off x="1648" y="752"/>
                <a:ext cx="0" cy="432"/>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18" name="Line 36"/>
              <p:cNvSpPr/>
              <p:nvPr/>
            </p:nvSpPr>
            <p:spPr>
              <a:xfrm>
                <a:off x="512" y="1000"/>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19" name="Line 37"/>
              <p:cNvSpPr/>
              <p:nvPr/>
            </p:nvSpPr>
            <p:spPr>
              <a:xfrm>
                <a:off x="800" y="1000"/>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20" name="Line 38"/>
              <p:cNvSpPr/>
              <p:nvPr/>
            </p:nvSpPr>
            <p:spPr>
              <a:xfrm>
                <a:off x="1104" y="1000"/>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21" name="Line 39"/>
              <p:cNvSpPr/>
              <p:nvPr/>
            </p:nvSpPr>
            <p:spPr>
              <a:xfrm>
                <a:off x="1936" y="1000"/>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22" name="Line 40"/>
              <p:cNvSpPr/>
              <p:nvPr/>
            </p:nvSpPr>
            <p:spPr>
              <a:xfrm>
                <a:off x="2240" y="1000"/>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23" name="Line 41"/>
              <p:cNvSpPr/>
              <p:nvPr/>
            </p:nvSpPr>
            <p:spPr>
              <a:xfrm>
                <a:off x="2528" y="1000"/>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24" name="Line 42"/>
              <p:cNvSpPr/>
              <p:nvPr/>
            </p:nvSpPr>
            <p:spPr>
              <a:xfrm>
                <a:off x="1384" y="1008"/>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25" name="Oval 43"/>
              <p:cNvSpPr/>
              <p:nvPr/>
            </p:nvSpPr>
            <p:spPr>
              <a:xfrm>
                <a:off x="1616" y="976"/>
                <a:ext cx="56" cy="56"/>
              </a:xfrm>
              <a:prstGeom prst="ellipse">
                <a:avLst/>
              </a:prstGeom>
              <a:solidFill>
                <a:srgbClr val="FF3300"/>
              </a:solidFill>
              <a:ln w="9525" cap="flat" cmpd="sng">
                <a:solidFill>
                  <a:srgbClr val="FF3300"/>
                </a:solidFill>
                <a:prstDash val="solid"/>
                <a:round/>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grpSp>
        <p:grpSp>
          <p:nvGrpSpPr>
            <p:cNvPr id="42026" name="Group 44"/>
            <p:cNvGrpSpPr/>
            <p:nvPr/>
          </p:nvGrpSpPr>
          <p:grpSpPr>
            <a:xfrm>
              <a:off x="3040" y="1384"/>
              <a:ext cx="2024" cy="555"/>
              <a:chOff x="3040" y="1384"/>
              <a:chExt cx="2024" cy="555"/>
            </a:xfrm>
          </p:grpSpPr>
          <p:sp>
            <p:nvSpPr>
              <p:cNvPr id="42027" name="Rectangle 45"/>
              <p:cNvSpPr/>
              <p:nvPr/>
            </p:nvSpPr>
            <p:spPr>
              <a:xfrm>
                <a:off x="4172" y="1651"/>
                <a:ext cx="407" cy="288"/>
              </a:xfrm>
              <a:prstGeom prst="rect">
                <a:avLst/>
              </a:prstGeom>
              <a:noFill/>
              <a:ln w="9525">
                <a:noFill/>
              </a:ln>
            </p:spPr>
            <p:txBody>
              <a:bodyPr wrap="none" anchor="t">
                <a:spAutoFit/>
              </a:bodyPr>
              <a:p>
                <a:pPr algn="just">
                  <a:spcBef>
                    <a:spcPct val="50000"/>
                  </a:spcBef>
                </a:pPr>
                <a:r>
                  <a:rPr lang="en-US" altLang="zh-CN" i="1" dirty="0">
                    <a:solidFill>
                      <a:srgbClr val="FF3300"/>
                    </a:solidFill>
                    <a:latin typeface="黑体" panose="02010609060101010101" pitchFamily="2" charset="-122"/>
                    <a:ea typeface="黑体" panose="02010609060101010101" pitchFamily="2" charset="-122"/>
                  </a:rPr>
                  <a:t>COM</a:t>
                </a:r>
                <a:endParaRPr lang="en-US" altLang="zh-CN" i="1" baseline="-25000" dirty="0">
                  <a:solidFill>
                    <a:srgbClr val="FF3300"/>
                  </a:solidFill>
                  <a:latin typeface="黑体" panose="02010609060101010101" pitchFamily="2" charset="-122"/>
                  <a:ea typeface="黑体" panose="02010609060101010101" pitchFamily="2" charset="-122"/>
                </a:endParaRPr>
              </a:p>
            </p:txBody>
          </p:sp>
          <p:sp>
            <p:nvSpPr>
              <p:cNvPr id="42028" name="Line 46"/>
              <p:cNvSpPr/>
              <p:nvPr/>
            </p:nvSpPr>
            <p:spPr>
              <a:xfrm flipV="1">
                <a:off x="3040" y="1568"/>
                <a:ext cx="2024"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29" name="Line 47"/>
              <p:cNvSpPr/>
              <p:nvPr/>
            </p:nvSpPr>
            <p:spPr>
              <a:xfrm flipV="1">
                <a:off x="4184" y="1392"/>
                <a:ext cx="0" cy="432"/>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30" name="Line 48"/>
              <p:cNvSpPr/>
              <p:nvPr/>
            </p:nvSpPr>
            <p:spPr>
              <a:xfrm flipV="1">
                <a:off x="3048" y="1392"/>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31" name="Line 49"/>
              <p:cNvSpPr/>
              <p:nvPr/>
            </p:nvSpPr>
            <p:spPr>
              <a:xfrm flipV="1">
                <a:off x="3328" y="1392"/>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32" name="Line 50"/>
              <p:cNvSpPr/>
              <p:nvPr/>
            </p:nvSpPr>
            <p:spPr>
              <a:xfrm flipV="1">
                <a:off x="3640" y="1392"/>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33" name="Line 51"/>
              <p:cNvSpPr/>
              <p:nvPr/>
            </p:nvSpPr>
            <p:spPr>
              <a:xfrm flipV="1">
                <a:off x="4472" y="1392"/>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34" name="Line 52"/>
              <p:cNvSpPr/>
              <p:nvPr/>
            </p:nvSpPr>
            <p:spPr>
              <a:xfrm flipV="1">
                <a:off x="4776" y="1392"/>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35" name="Line 53"/>
              <p:cNvSpPr/>
              <p:nvPr/>
            </p:nvSpPr>
            <p:spPr>
              <a:xfrm flipV="1">
                <a:off x="5064" y="1392"/>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36" name="Line 54"/>
              <p:cNvSpPr/>
              <p:nvPr/>
            </p:nvSpPr>
            <p:spPr>
              <a:xfrm flipV="1">
                <a:off x="3920" y="1384"/>
                <a:ext cx="0" cy="184"/>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37" name="Oval 55"/>
              <p:cNvSpPr/>
              <p:nvPr/>
            </p:nvSpPr>
            <p:spPr>
              <a:xfrm flipV="1">
                <a:off x="4152" y="1544"/>
                <a:ext cx="56" cy="56"/>
              </a:xfrm>
              <a:prstGeom prst="ellipse">
                <a:avLst/>
              </a:prstGeom>
              <a:solidFill>
                <a:srgbClr val="FF3300"/>
              </a:solidFill>
              <a:ln w="9525" cap="flat" cmpd="sng">
                <a:solidFill>
                  <a:srgbClr val="FF3300"/>
                </a:solidFill>
                <a:prstDash val="solid"/>
                <a:round/>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grpSp>
      </p:grpSp>
      <p:sp>
        <p:nvSpPr>
          <p:cNvPr id="384056" name="Rectangle 56"/>
          <p:cNvSpPr/>
          <p:nvPr/>
        </p:nvSpPr>
        <p:spPr>
          <a:xfrm>
            <a:off x="2684463" y="1003300"/>
            <a:ext cx="957262" cy="553720"/>
          </a:xfrm>
          <a:prstGeom prst="rect">
            <a:avLst/>
          </a:prstGeom>
          <a:solidFill>
            <a:schemeClr val="bg1"/>
          </a:solidFill>
          <a:ln w="9525">
            <a:noFill/>
          </a:ln>
        </p:spPr>
        <p:txBody>
          <a:bodyPr tIns="0" bIns="0" anchor="t">
            <a:spAutoFit/>
          </a:bodyPr>
          <a:p>
            <a:r>
              <a:rPr lang="en-US" altLang="zh-CN" i="1" dirty="0">
                <a:solidFill>
                  <a:srgbClr val="FF3300"/>
                </a:solidFill>
                <a:latin typeface="黑体" panose="02010609060101010101" pitchFamily="2" charset="-122"/>
                <a:ea typeface="黑体" panose="02010609060101010101" pitchFamily="2" charset="-122"/>
              </a:rPr>
              <a:t>V</a:t>
            </a:r>
            <a:r>
              <a:rPr lang="en-US" altLang="zh-CN" baseline="-25000" dirty="0">
                <a:solidFill>
                  <a:srgbClr val="FF3300"/>
                </a:solidFill>
                <a:latin typeface="黑体" panose="02010609060101010101" pitchFamily="2" charset="-122"/>
                <a:ea typeface="黑体" panose="02010609060101010101" pitchFamily="2" charset="-122"/>
              </a:rPr>
              <a:t>CC</a:t>
            </a:r>
            <a:endParaRPr lang="en-US" altLang="zh-CN" baseline="-25000" dirty="0">
              <a:solidFill>
                <a:srgbClr val="FF3300"/>
              </a:solidFill>
              <a:latin typeface="黑体" panose="02010609060101010101" pitchFamily="2" charset="-122"/>
              <a:ea typeface="黑体" panose="02010609060101010101" pitchFamily="2" charset="-122"/>
            </a:endParaRPr>
          </a:p>
          <a:p>
            <a:r>
              <a:rPr lang="en-US" altLang="zh-CN" dirty="0">
                <a:solidFill>
                  <a:srgbClr val="FF3300"/>
                </a:solidFill>
                <a:latin typeface="黑体" panose="02010609060101010101" pitchFamily="2" charset="-122"/>
                <a:ea typeface="黑体" panose="02010609060101010101" pitchFamily="2" charset="-122"/>
              </a:rPr>
              <a:t>+5 V</a:t>
            </a:r>
            <a:endParaRPr lang="en-US" altLang="zh-CN" dirty="0">
              <a:solidFill>
                <a:srgbClr val="FF3300"/>
              </a:solidFill>
              <a:latin typeface="黑体" panose="02010609060101010101" pitchFamily="2" charset="-122"/>
              <a:ea typeface="黑体" panose="02010609060101010101" pitchFamily="2" charset="-122"/>
            </a:endParaRPr>
          </a:p>
        </p:txBody>
      </p:sp>
      <p:sp>
        <p:nvSpPr>
          <p:cNvPr id="384057" name="AutoShape 57"/>
          <p:cNvSpPr/>
          <p:nvPr/>
        </p:nvSpPr>
        <p:spPr>
          <a:xfrm>
            <a:off x="3627438" y="3389313"/>
            <a:ext cx="2058987" cy="420687"/>
          </a:xfrm>
          <a:prstGeom prst="wedgeRectCallout">
            <a:avLst>
              <a:gd name="adj1" fmla="val -26329"/>
              <a:gd name="adj2" fmla="val -86602"/>
            </a:avLst>
          </a:prstGeom>
          <a:noFill/>
          <a:ln w="9525" cap="flat" cmpd="sng">
            <a:solidFill>
              <a:schemeClr val="tx1"/>
            </a:solidFill>
            <a:prstDash val="solid"/>
            <a:miter/>
            <a:headEnd type="none" w="med" len="med"/>
            <a:tailEnd type="none" w="med" len="med"/>
          </a:ln>
        </p:spPr>
        <p:txBody>
          <a:bodyPr lIns="0" tIns="0" rIns="0" bIns="0" anchor="t"/>
          <a:p>
            <a:pPr algn="ctr"/>
            <a:r>
              <a:rPr lang="zh-CN" altLang="en-US" dirty="0">
                <a:solidFill>
                  <a:srgbClr val="CC00FF"/>
                </a:solidFill>
                <a:latin typeface="黑体" panose="02010609060101010101" pitchFamily="2" charset="-122"/>
                <a:ea typeface="黑体" panose="02010609060101010101" pitchFamily="2" charset="-122"/>
              </a:rPr>
              <a:t>串接限流电阻</a:t>
            </a:r>
            <a:endParaRPr lang="zh-CN" altLang="en-US" dirty="0">
              <a:solidFill>
                <a:srgbClr val="CC00FF"/>
              </a:solidFill>
              <a:latin typeface="黑体" panose="02010609060101010101" pitchFamily="2" charset="-122"/>
              <a:ea typeface="黑体" panose="02010609060101010101" pitchFamily="2" charset="-122"/>
            </a:endParaRPr>
          </a:p>
        </p:txBody>
      </p:sp>
      <p:sp>
        <p:nvSpPr>
          <p:cNvPr id="384058" name="AutoShape 58"/>
          <p:cNvSpPr/>
          <p:nvPr/>
        </p:nvSpPr>
        <p:spPr>
          <a:xfrm>
            <a:off x="544513" y="4710113"/>
            <a:ext cx="3956050" cy="862012"/>
          </a:xfrm>
          <a:prstGeom prst="wedgeRectCallout">
            <a:avLst>
              <a:gd name="adj1" fmla="val -7472"/>
              <a:gd name="adj2" fmla="val -169958"/>
            </a:avLst>
          </a:prstGeom>
          <a:noFill/>
          <a:ln w="9525" cap="flat" cmpd="sng">
            <a:solidFill>
              <a:schemeClr val="tx1"/>
            </a:solidFill>
            <a:prstDash val="solid"/>
            <a:miter/>
            <a:headEnd type="none" w="med" len="med"/>
            <a:tailEnd type="none" w="med" len="med"/>
          </a:ln>
        </p:spPr>
        <p:txBody>
          <a:bodyPr lIns="0" tIns="0" rIns="0" bIns="0" anchor="t"/>
          <a:p>
            <a:r>
              <a:rPr lang="zh-CN" altLang="en-US" dirty="0">
                <a:latin typeface="黑体" panose="02010609060101010101" pitchFamily="2" charset="-122"/>
                <a:ea typeface="黑体" panose="02010609060101010101" pitchFamily="2" charset="-122"/>
              </a:rPr>
              <a:t>        </a:t>
            </a:r>
            <a:r>
              <a:rPr lang="en-US" altLang="zh-CN" i="1" dirty="0">
                <a:latin typeface="黑体" panose="02010609060101010101" pitchFamily="2" charset="-122"/>
                <a:ea typeface="黑体" panose="02010609060101010101" pitchFamily="2" charset="-122"/>
              </a:rPr>
              <a:t>a </a:t>
            </a:r>
            <a:r>
              <a:rPr lang="en-US" altLang="zh-CN" dirty="0">
                <a:latin typeface="黑体" panose="02010609060101010101" pitchFamily="2" charset="-122"/>
                <a:ea typeface="黑体" panose="02010609060101010101" pitchFamily="2" charset="-122"/>
              </a:rPr>
              <a:t>~ </a:t>
            </a:r>
            <a:r>
              <a:rPr lang="en-US" altLang="zh-CN" i="1" dirty="0">
                <a:latin typeface="黑体" panose="02010609060101010101" pitchFamily="2" charset="-122"/>
                <a:ea typeface="黑体" panose="02010609060101010101" pitchFamily="2" charset="-122"/>
              </a:rPr>
              <a:t>g </a:t>
            </a:r>
            <a:r>
              <a:rPr lang="zh-CN" altLang="en-US" dirty="0">
                <a:latin typeface="黑体" panose="02010609060101010101" pitchFamily="2" charset="-122"/>
                <a:ea typeface="黑体" panose="02010609060101010101" pitchFamily="2" charset="-122"/>
              </a:rPr>
              <a:t>和 </a:t>
            </a:r>
            <a:r>
              <a:rPr lang="en-US" altLang="zh-CN" i="1" dirty="0">
                <a:latin typeface="黑体" panose="02010609060101010101" pitchFamily="2" charset="-122"/>
                <a:ea typeface="黑体" panose="02010609060101010101" pitchFamily="2" charset="-122"/>
              </a:rPr>
              <a:t>DP </a:t>
            </a:r>
            <a:r>
              <a:rPr lang="zh-CN" altLang="en-US" dirty="0">
                <a:latin typeface="黑体" panose="02010609060101010101" pitchFamily="2" charset="-122"/>
                <a:ea typeface="黑体" panose="02010609060101010101" pitchFamily="2" charset="-122"/>
              </a:rPr>
              <a:t>为低电平时才能点亮相应发光段。</a:t>
            </a:r>
            <a:endParaRPr lang="zh-CN" altLang="en-US" dirty="0">
              <a:latin typeface="黑体" panose="02010609060101010101" pitchFamily="2" charset="-122"/>
              <a:ea typeface="黑体" panose="02010609060101010101" pitchFamily="2" charset="-122"/>
            </a:endParaRPr>
          </a:p>
        </p:txBody>
      </p:sp>
      <p:sp>
        <p:nvSpPr>
          <p:cNvPr id="384059" name="AutoShape 59"/>
          <p:cNvSpPr/>
          <p:nvPr/>
        </p:nvSpPr>
        <p:spPr>
          <a:xfrm>
            <a:off x="4786313" y="4697413"/>
            <a:ext cx="4357687" cy="1089025"/>
          </a:xfrm>
          <a:prstGeom prst="wedgeRectCallout">
            <a:avLst>
              <a:gd name="adj1" fmla="val 2968"/>
              <a:gd name="adj2" fmla="val -178755"/>
            </a:avLst>
          </a:prstGeom>
          <a:noFill/>
          <a:ln w="9525" cap="flat" cmpd="sng">
            <a:solidFill>
              <a:schemeClr val="tx1"/>
            </a:solidFill>
            <a:prstDash val="solid"/>
            <a:miter/>
            <a:headEnd type="none" w="med" len="med"/>
            <a:tailEnd type="none" w="med" len="med"/>
          </a:ln>
        </p:spPr>
        <p:txBody>
          <a:bodyPr lIns="0" tIns="0" rIns="0" bIns="0" anchor="t"/>
          <a:p>
            <a:r>
              <a:rPr lang="zh-CN" altLang="en-US" dirty="0">
                <a:latin typeface="黑体" panose="02010609060101010101" pitchFamily="2" charset="-122"/>
                <a:ea typeface="黑体" panose="02010609060101010101" pitchFamily="2" charset="-122"/>
              </a:rPr>
              <a:t>        </a:t>
            </a:r>
            <a:r>
              <a:rPr lang="en-US" altLang="zh-CN" i="1" dirty="0">
                <a:latin typeface="黑体" panose="02010609060101010101" pitchFamily="2" charset="-122"/>
                <a:ea typeface="黑体" panose="02010609060101010101" pitchFamily="2" charset="-122"/>
              </a:rPr>
              <a:t>a </a:t>
            </a:r>
            <a:r>
              <a:rPr lang="en-US" altLang="zh-CN" dirty="0">
                <a:latin typeface="黑体" panose="02010609060101010101" pitchFamily="2" charset="-122"/>
                <a:ea typeface="黑体" panose="02010609060101010101" pitchFamily="2" charset="-122"/>
              </a:rPr>
              <a:t>~ </a:t>
            </a:r>
            <a:r>
              <a:rPr lang="en-US" altLang="zh-CN" i="1" dirty="0">
                <a:latin typeface="黑体" panose="02010609060101010101" pitchFamily="2" charset="-122"/>
                <a:ea typeface="黑体" panose="02010609060101010101" pitchFamily="2" charset="-122"/>
              </a:rPr>
              <a:t>g </a:t>
            </a:r>
            <a:r>
              <a:rPr lang="zh-CN" altLang="en-US" dirty="0">
                <a:latin typeface="黑体" panose="02010609060101010101" pitchFamily="2" charset="-122"/>
                <a:ea typeface="黑体" panose="02010609060101010101" pitchFamily="2" charset="-122"/>
              </a:rPr>
              <a:t>和 </a:t>
            </a:r>
            <a:r>
              <a:rPr lang="en-US" altLang="zh-CN" i="1" dirty="0">
                <a:latin typeface="黑体" panose="02010609060101010101" pitchFamily="2" charset="-122"/>
                <a:ea typeface="黑体" panose="02010609060101010101" pitchFamily="2" charset="-122"/>
              </a:rPr>
              <a:t>DP </a:t>
            </a:r>
            <a:r>
              <a:rPr lang="zh-CN" altLang="en-US" dirty="0">
                <a:latin typeface="黑体" panose="02010609060101010101" pitchFamily="2" charset="-122"/>
                <a:ea typeface="黑体" panose="02010609060101010101" pitchFamily="2" charset="-122"/>
              </a:rPr>
              <a:t>为高电平</a:t>
            </a:r>
            <a:endParaRPr lang="zh-CN" altLang="en-US" dirty="0">
              <a:latin typeface="黑体" panose="02010609060101010101" pitchFamily="2" charset="-122"/>
              <a:ea typeface="黑体" panose="02010609060101010101" pitchFamily="2" charset="-122"/>
            </a:endParaRPr>
          </a:p>
          <a:p>
            <a:r>
              <a:rPr lang="zh-CN" altLang="en-US" dirty="0">
                <a:latin typeface="黑体" panose="02010609060101010101" pitchFamily="2" charset="-122"/>
                <a:ea typeface="黑体" panose="02010609060101010101" pitchFamily="2" charset="-122"/>
              </a:rPr>
              <a:t>时才能点亮相应发光段。</a:t>
            </a:r>
            <a:endParaRPr lang="zh-CN" altLang="en-US" dirty="0">
              <a:latin typeface="黑体" panose="02010609060101010101" pitchFamily="2" charset="-122"/>
              <a:ea typeface="黑体" panose="02010609060101010101" pitchFamily="2" charset="-122"/>
            </a:endParaRPr>
          </a:p>
        </p:txBody>
      </p:sp>
      <p:sp>
        <p:nvSpPr>
          <p:cNvPr id="384060" name="AutoShape 60"/>
          <p:cNvSpPr/>
          <p:nvPr/>
        </p:nvSpPr>
        <p:spPr>
          <a:xfrm>
            <a:off x="214313" y="4714875"/>
            <a:ext cx="4643437" cy="1000125"/>
          </a:xfrm>
          <a:prstGeom prst="wedgeRectCallout">
            <a:avLst>
              <a:gd name="adj1" fmla="val -11111"/>
              <a:gd name="adj2" fmla="val -176005"/>
            </a:avLst>
          </a:prstGeom>
          <a:noFill/>
          <a:ln w="9525" cap="flat" cmpd="sng">
            <a:solidFill>
              <a:schemeClr val="tx1"/>
            </a:solidFill>
            <a:prstDash val="solid"/>
            <a:miter/>
            <a:headEnd type="none" w="med" len="med"/>
            <a:tailEnd type="none" w="med" len="med"/>
          </a:ln>
        </p:spPr>
        <p:txBody>
          <a:bodyPr lIns="0" tIns="0" rIns="0" bIns="0" anchor="t"/>
          <a:p>
            <a:r>
              <a:rPr lang="zh-CN" altLang="en-US" dirty="0">
                <a:solidFill>
                  <a:srgbClr val="3333CC"/>
                </a:solidFill>
                <a:latin typeface="黑体" panose="02010609060101010101" pitchFamily="2" charset="-122"/>
                <a:ea typeface="黑体" panose="02010609060101010101" pitchFamily="2" charset="-122"/>
              </a:rPr>
              <a:t>　　共阳接法数码显示器需要配用输出低电平有效的译码器。</a:t>
            </a:r>
            <a:endParaRPr lang="zh-CN" altLang="en-US" dirty="0">
              <a:solidFill>
                <a:srgbClr val="3333CC"/>
              </a:solidFill>
              <a:latin typeface="黑体" panose="02010609060101010101" pitchFamily="2" charset="-122"/>
              <a:ea typeface="黑体" panose="02010609060101010101" pitchFamily="2" charset="-122"/>
            </a:endParaRPr>
          </a:p>
        </p:txBody>
      </p:sp>
      <p:grpSp>
        <p:nvGrpSpPr>
          <p:cNvPr id="7" name="Group 61"/>
          <p:cNvGrpSpPr/>
          <p:nvPr/>
        </p:nvGrpSpPr>
        <p:grpSpPr>
          <a:xfrm>
            <a:off x="6515100" y="2849563"/>
            <a:ext cx="1482725" cy="365125"/>
            <a:chOff x="4104" y="1787"/>
            <a:chExt cx="932" cy="230"/>
          </a:xfrm>
        </p:grpSpPr>
        <p:sp>
          <p:nvSpPr>
            <p:cNvPr id="42044" name="Rectangle 62"/>
            <p:cNvSpPr/>
            <p:nvPr/>
          </p:nvSpPr>
          <p:spPr>
            <a:xfrm>
              <a:off x="4243" y="1787"/>
              <a:ext cx="793" cy="230"/>
            </a:xfrm>
            <a:prstGeom prst="rect">
              <a:avLst/>
            </a:prstGeom>
            <a:solidFill>
              <a:schemeClr val="bg1"/>
            </a:solidFill>
            <a:ln w="9525">
              <a:noFill/>
            </a:ln>
          </p:spPr>
          <p:txBody>
            <a:bodyPr wrap="none" tIns="0" bIns="0" anchor="t">
              <a:spAutoFit/>
            </a:bodyPr>
            <a:p>
              <a:r>
                <a:rPr lang="zh-CN" altLang="en-US" dirty="0">
                  <a:solidFill>
                    <a:srgbClr val="FF3300"/>
                  </a:solidFill>
                  <a:latin typeface="黑体" panose="02010609060101010101" pitchFamily="2" charset="-122"/>
                  <a:ea typeface="黑体" panose="02010609060101010101" pitchFamily="2" charset="-122"/>
                </a:rPr>
                <a:t>       </a:t>
              </a:r>
              <a:endParaRPr lang="zh-CN" altLang="en-US" dirty="0">
                <a:solidFill>
                  <a:srgbClr val="FF3300"/>
                </a:solidFill>
                <a:latin typeface="黑体" panose="02010609060101010101" pitchFamily="2" charset="-122"/>
                <a:ea typeface="黑体" panose="02010609060101010101" pitchFamily="2" charset="-122"/>
              </a:endParaRPr>
            </a:p>
          </p:txBody>
        </p:sp>
        <p:sp>
          <p:nvSpPr>
            <p:cNvPr id="42045" name="Line 63"/>
            <p:cNvSpPr/>
            <p:nvPr/>
          </p:nvSpPr>
          <p:spPr>
            <a:xfrm>
              <a:off x="4104" y="1920"/>
              <a:ext cx="160" cy="0"/>
            </a:xfrm>
            <a:prstGeom prst="line">
              <a:avLst/>
            </a:prstGeom>
            <a:ln w="38100" cap="flat" cmpd="sng">
              <a:solidFill>
                <a:srgbClr val="00CC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84064" name="AutoShape 64"/>
          <p:cNvSpPr/>
          <p:nvPr/>
        </p:nvSpPr>
        <p:spPr>
          <a:xfrm>
            <a:off x="4513263" y="4684713"/>
            <a:ext cx="4387850" cy="776287"/>
          </a:xfrm>
          <a:prstGeom prst="wedgeRectCallout">
            <a:avLst>
              <a:gd name="adj1" fmla="val 3764"/>
              <a:gd name="adj2" fmla="val -172903"/>
            </a:avLst>
          </a:prstGeom>
          <a:noFill/>
          <a:ln w="9525" cap="flat" cmpd="sng">
            <a:solidFill>
              <a:schemeClr val="tx1"/>
            </a:solidFill>
            <a:prstDash val="solid"/>
            <a:miter/>
            <a:headEnd type="none" w="med" len="med"/>
            <a:tailEnd type="none" w="med" len="med"/>
          </a:ln>
        </p:spPr>
        <p:txBody>
          <a:bodyPr lIns="0" tIns="0" rIns="0" bIns="0" anchor="t"/>
          <a:p>
            <a:r>
              <a:rPr lang="zh-CN" altLang="en-US" dirty="0">
                <a:solidFill>
                  <a:srgbClr val="3333CC"/>
                </a:solidFill>
                <a:latin typeface="黑体" panose="02010609060101010101" pitchFamily="2" charset="-122"/>
                <a:ea typeface="黑体" panose="02010609060101010101" pitchFamily="2" charset="-122"/>
              </a:rPr>
              <a:t>　　共阴</a:t>
            </a:r>
            <a:r>
              <a:rPr lang="zh-CN" altLang="en-US" dirty="0">
                <a:solidFill>
                  <a:srgbClr val="3333CC"/>
                </a:solidFill>
                <a:latin typeface="Times New Roman" panose="02020603050405020304" pitchFamily="18" charset="0"/>
                <a:ea typeface="黑体" panose="02010609060101010101" pitchFamily="2" charset="-122"/>
              </a:rPr>
              <a:t>接法数码显示器需要配用输出高电平有效的译码器。</a:t>
            </a:r>
            <a:endParaRPr lang="zh-CN" altLang="en-US" dirty="0">
              <a:solidFill>
                <a:srgbClr val="3333CC"/>
              </a:solidFill>
              <a:latin typeface="Times New Roman" panose="02020603050405020304" pitchFamily="18" charset="0"/>
              <a:ea typeface="黑体" panose="02010609060101010101" pitchFamily="2" charset="-122"/>
            </a:endParaRPr>
          </a:p>
        </p:txBody>
      </p:sp>
      <p:grpSp>
        <p:nvGrpSpPr>
          <p:cNvPr id="8" name="Group 65"/>
          <p:cNvGrpSpPr/>
          <p:nvPr/>
        </p:nvGrpSpPr>
        <p:grpSpPr>
          <a:xfrm>
            <a:off x="3951288" y="1130300"/>
            <a:ext cx="4486275" cy="2222500"/>
            <a:chOff x="2488" y="600"/>
            <a:chExt cx="2827" cy="1400"/>
          </a:xfrm>
        </p:grpSpPr>
        <p:grpSp>
          <p:nvGrpSpPr>
            <p:cNvPr id="42048" name="Group 66"/>
            <p:cNvGrpSpPr/>
            <p:nvPr/>
          </p:nvGrpSpPr>
          <p:grpSpPr>
            <a:xfrm>
              <a:off x="2488" y="600"/>
              <a:ext cx="2616" cy="1400"/>
              <a:chOff x="2488" y="600"/>
              <a:chExt cx="2616" cy="1400"/>
            </a:xfrm>
          </p:grpSpPr>
          <p:sp>
            <p:nvSpPr>
              <p:cNvPr id="42049" name="Line 67"/>
              <p:cNvSpPr/>
              <p:nvPr/>
            </p:nvSpPr>
            <p:spPr>
              <a:xfrm>
                <a:off x="5064" y="600"/>
                <a:ext cx="0" cy="488"/>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50" name="Rectangle 68"/>
              <p:cNvSpPr/>
              <p:nvPr/>
            </p:nvSpPr>
            <p:spPr>
              <a:xfrm>
                <a:off x="5024" y="736"/>
                <a:ext cx="80" cy="216"/>
              </a:xfrm>
              <a:prstGeom prst="rect">
                <a:avLst/>
              </a:prstGeom>
              <a:solidFill>
                <a:schemeClr val="bg1"/>
              </a:solidFill>
              <a:ln w="38100"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2051" name="Line 69"/>
              <p:cNvSpPr/>
              <p:nvPr/>
            </p:nvSpPr>
            <p:spPr>
              <a:xfrm>
                <a:off x="2528" y="1512"/>
                <a:ext cx="0" cy="488"/>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2052" name="Rectangle 70"/>
              <p:cNvSpPr/>
              <p:nvPr/>
            </p:nvSpPr>
            <p:spPr>
              <a:xfrm>
                <a:off x="2488" y="1648"/>
                <a:ext cx="80" cy="216"/>
              </a:xfrm>
              <a:prstGeom prst="rect">
                <a:avLst/>
              </a:prstGeom>
              <a:solidFill>
                <a:schemeClr val="bg1"/>
              </a:solidFill>
              <a:ln w="38100" cap="flat" cmpd="sng">
                <a:solidFill>
                  <a:schemeClr val="tx1"/>
                </a:solid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grpSp>
        <p:sp>
          <p:nvSpPr>
            <p:cNvPr id="42053" name="Rectangle 71"/>
            <p:cNvSpPr/>
            <p:nvPr/>
          </p:nvSpPr>
          <p:spPr>
            <a:xfrm>
              <a:off x="5102" y="683"/>
              <a:ext cx="213" cy="288"/>
            </a:xfrm>
            <a:prstGeom prst="rect">
              <a:avLst/>
            </a:prstGeom>
            <a:noFill/>
            <a:ln w="9525">
              <a:noFill/>
            </a:ln>
          </p:spPr>
          <p:txBody>
            <a:bodyPr wrap="none" anchor="t">
              <a:spAutoFit/>
            </a:bodyPr>
            <a:p>
              <a:r>
                <a:rPr lang="en-US" altLang="zh-CN" i="1" dirty="0">
                  <a:latin typeface="黑体" panose="02010609060101010101" pitchFamily="2" charset="-122"/>
                  <a:ea typeface="黑体" panose="02010609060101010101" pitchFamily="2" charset="-122"/>
                </a:rPr>
                <a:t>R</a:t>
              </a:r>
              <a:endParaRPr lang="en-US" altLang="zh-CN" i="1" dirty="0">
                <a:latin typeface="黑体" panose="02010609060101010101" pitchFamily="2" charset="-122"/>
                <a:ea typeface="黑体" panose="02010609060101010101" pitchFamily="2" charset="-122"/>
              </a:endParaRPr>
            </a:p>
          </p:txBody>
        </p:sp>
        <p:sp>
          <p:nvSpPr>
            <p:cNvPr id="42054" name="Rectangle 72"/>
            <p:cNvSpPr/>
            <p:nvPr/>
          </p:nvSpPr>
          <p:spPr>
            <a:xfrm>
              <a:off x="2574" y="1611"/>
              <a:ext cx="213" cy="288"/>
            </a:xfrm>
            <a:prstGeom prst="rect">
              <a:avLst/>
            </a:prstGeom>
            <a:noFill/>
            <a:ln w="9525">
              <a:noFill/>
            </a:ln>
          </p:spPr>
          <p:txBody>
            <a:bodyPr wrap="none" anchor="t">
              <a:spAutoFit/>
            </a:bodyPr>
            <a:p>
              <a:r>
                <a:rPr lang="en-US" altLang="zh-CN" i="1" dirty="0">
                  <a:latin typeface="黑体" panose="02010609060101010101" pitchFamily="2" charset="-122"/>
                  <a:ea typeface="黑体" panose="02010609060101010101" pitchFamily="2" charset="-122"/>
                </a:rPr>
                <a:t>R</a:t>
              </a:r>
              <a:endParaRPr lang="en-US" altLang="zh-CN" i="1" dirty="0">
                <a:latin typeface="黑体" panose="02010609060101010101" pitchFamily="2" charset="-122"/>
                <a:ea typeface="黑体" panose="02010609060101010101" pitchFamily="2" charset="-122"/>
              </a:endParaRPr>
            </a:p>
          </p:txBody>
        </p:sp>
      </p:grpSp>
      <p:grpSp>
        <p:nvGrpSpPr>
          <p:cNvPr id="10" name="Group 73"/>
          <p:cNvGrpSpPr/>
          <p:nvPr/>
        </p:nvGrpSpPr>
        <p:grpSpPr>
          <a:xfrm>
            <a:off x="1389063" y="1281113"/>
            <a:ext cx="7145337" cy="1893887"/>
            <a:chOff x="876" y="695"/>
            <a:chExt cx="4500" cy="1193"/>
          </a:xfrm>
        </p:grpSpPr>
        <p:sp>
          <p:nvSpPr>
            <p:cNvPr id="42056" name="AutoShape 74"/>
            <p:cNvSpPr/>
            <p:nvPr/>
          </p:nvSpPr>
          <p:spPr>
            <a:xfrm>
              <a:off x="876" y="695"/>
              <a:ext cx="622" cy="249"/>
            </a:xfrm>
            <a:prstGeom prst="wedgeRectCallout">
              <a:avLst>
                <a:gd name="adj1" fmla="val 66398"/>
                <a:gd name="adj2" fmla="val 45986"/>
              </a:avLst>
            </a:prstGeom>
            <a:noFill/>
            <a:ln w="9525" cap="flat" cmpd="sng">
              <a:solidFill>
                <a:srgbClr val="FF3300"/>
              </a:solidFill>
              <a:prstDash val="solid"/>
              <a:miter/>
              <a:headEnd type="none" w="med" len="med"/>
              <a:tailEnd type="none" w="med" len="med"/>
            </a:ln>
          </p:spPr>
          <p:txBody>
            <a:bodyPr lIns="0" tIns="0" rIns="0" bIns="0" anchor="t"/>
            <a:p>
              <a:r>
                <a:rPr lang="zh-CN" altLang="en-US" dirty="0">
                  <a:latin typeface="黑体" panose="02010609060101010101" pitchFamily="2" charset="-122"/>
                  <a:ea typeface="黑体" panose="02010609060101010101" pitchFamily="2" charset="-122"/>
                </a:rPr>
                <a:t>共阳极</a:t>
              </a:r>
              <a:endParaRPr lang="zh-CN" altLang="en-US" dirty="0">
                <a:latin typeface="黑体" panose="02010609060101010101" pitchFamily="2" charset="-122"/>
                <a:ea typeface="黑体" panose="02010609060101010101" pitchFamily="2" charset="-122"/>
              </a:endParaRPr>
            </a:p>
          </p:txBody>
        </p:sp>
        <p:sp>
          <p:nvSpPr>
            <p:cNvPr id="42057" name="AutoShape 75"/>
            <p:cNvSpPr/>
            <p:nvPr/>
          </p:nvSpPr>
          <p:spPr>
            <a:xfrm>
              <a:off x="4754" y="1639"/>
              <a:ext cx="622" cy="249"/>
            </a:xfrm>
            <a:prstGeom prst="wedgeRectCallout">
              <a:avLst>
                <a:gd name="adj1" fmla="val -124921"/>
                <a:gd name="adj2" fmla="val -60042"/>
              </a:avLst>
            </a:prstGeom>
            <a:noFill/>
            <a:ln w="9525" cap="flat" cmpd="sng">
              <a:solidFill>
                <a:srgbClr val="FF3300"/>
              </a:solidFill>
              <a:prstDash val="solid"/>
              <a:miter/>
              <a:headEnd type="none" w="med" len="med"/>
              <a:tailEnd type="none" w="med" len="med"/>
            </a:ln>
          </p:spPr>
          <p:txBody>
            <a:bodyPr lIns="0" tIns="0" rIns="0" bIns="0" anchor="t"/>
            <a:p>
              <a:r>
                <a:rPr lang="zh-CN" altLang="en-US" dirty="0">
                  <a:latin typeface="黑体" panose="02010609060101010101" pitchFamily="2" charset="-122"/>
                  <a:ea typeface="黑体" panose="02010609060101010101" pitchFamily="2" charset="-122"/>
                </a:rPr>
                <a:t>共阴极</a:t>
              </a:r>
              <a:endParaRPr lang="zh-CN" altLang="en-US" dirty="0">
                <a:latin typeface="黑体" panose="02010609060101010101" pitchFamily="2" charset="-122"/>
                <a:ea typeface="黑体" panose="02010609060101010101" pitchFamily="2" charset="-122"/>
              </a:endParaRPr>
            </a:p>
          </p:txBody>
        </p:sp>
      </p:grpSp>
      <p:sp>
        <p:nvSpPr>
          <p:cNvPr id="10252" name="Text Box 49"/>
          <p:cNvSpPr txBox="1"/>
          <p:nvPr/>
        </p:nvSpPr>
        <p:spPr>
          <a:xfrm>
            <a:off x="395288" y="261620"/>
            <a:ext cx="2736850" cy="492125"/>
          </a:xfrm>
          <a:prstGeom prst="rect">
            <a:avLst/>
          </a:prstGeom>
          <a:noFill/>
          <a:ln w="9525">
            <a:noFill/>
          </a:ln>
        </p:spPr>
        <p:txBody>
          <a:bodyPr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7.2.4 </a:t>
            </a:r>
            <a:r>
              <a:rPr lang="zh-CN" altLang="en-US" sz="3200" b="1" dirty="0">
                <a:solidFill>
                  <a:schemeClr val="accent6">
                    <a:lumMod val="50000"/>
                  </a:schemeClr>
                </a:solidFill>
                <a:latin typeface="黑体" panose="02010609060101010101" pitchFamily="2" charset="-122"/>
                <a:ea typeface="黑体" panose="02010609060101010101" pitchFamily="2" charset="-122"/>
              </a:rPr>
              <a:t>译</a:t>
            </a:r>
            <a:r>
              <a:rPr lang="zh-CN" altLang="en-US" sz="3200" b="1" dirty="0">
                <a:solidFill>
                  <a:schemeClr val="accent6">
                    <a:lumMod val="50000"/>
                  </a:schemeClr>
                </a:solidFill>
                <a:latin typeface="黑体" panose="02010609060101010101" pitchFamily="2" charset="-122"/>
                <a:ea typeface="黑体" panose="02010609060101010101" pitchFamily="2" charset="-122"/>
              </a:rPr>
              <a:t>码</a:t>
            </a:r>
            <a:r>
              <a:rPr lang="zh-CN" altLang="en-US" sz="3200" b="1" dirty="0">
                <a:solidFill>
                  <a:schemeClr val="accent6">
                    <a:lumMod val="50000"/>
                  </a:schemeClr>
                </a:solidFill>
                <a:latin typeface="黑体" panose="02010609060101010101" pitchFamily="2" charset="-122"/>
                <a:ea typeface="黑体" panose="02010609060101010101" pitchFamily="2" charset="-122"/>
              </a:rPr>
              <a:t>器</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000000"/>
                                          </p:val>
                                        </p:tav>
                                        <p:tav tm="100000">
                                          <p:val>
                                            <p:strVal val="#ppt_w"/>
                                          </p:val>
                                        </p:tav>
                                      </p:tavLst>
                                    </p:anim>
                                    <p:anim calcmode="lin" valueType="num">
                                      <p:cBhvr>
                                        <p:cTn id="8" dur="500" fill="hold"/>
                                        <p:tgtEl>
                                          <p:spTgt spid="3"/>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20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84056"/>
                                        </p:tgtEl>
                                        <p:attrNameLst>
                                          <p:attrName>style.visibility</p:attrName>
                                        </p:attrNameLst>
                                      </p:cBhvr>
                                      <p:to>
                                        <p:strVal val="visible"/>
                                      </p:to>
                                    </p:set>
                                    <p:anim calcmode="lin" valueType="num">
                                      <p:cBhvr>
                                        <p:cTn id="21" dur="500" fill="hold"/>
                                        <p:tgtEl>
                                          <p:spTgt spid="384056"/>
                                        </p:tgtEl>
                                        <p:attrNameLst>
                                          <p:attrName>ppt_w</p:attrName>
                                        </p:attrNameLst>
                                      </p:cBhvr>
                                      <p:tavLst>
                                        <p:tav tm="0">
                                          <p:val>
                                            <p:fltVal val="0.000000"/>
                                          </p:val>
                                        </p:tav>
                                        <p:tav tm="100000">
                                          <p:val>
                                            <p:strVal val="#ppt_w"/>
                                          </p:val>
                                        </p:tav>
                                      </p:tavLst>
                                    </p:anim>
                                    <p:anim calcmode="lin" valueType="num">
                                      <p:cBhvr>
                                        <p:cTn id="22" dur="500" fill="hold"/>
                                        <p:tgtEl>
                                          <p:spTgt spid="384056"/>
                                        </p:tgtEl>
                                        <p:attrNameLst>
                                          <p:attrName>ppt_h</p:attrName>
                                        </p:attrNameLst>
                                      </p:cBhvr>
                                      <p:tavLst>
                                        <p:tav tm="0">
                                          <p:val>
                                            <p:fltVal val="0.00000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84058"/>
                                        </p:tgtEl>
                                        <p:attrNameLst>
                                          <p:attrName>style.visibility</p:attrName>
                                        </p:attrNameLst>
                                      </p:cBhvr>
                                      <p:to>
                                        <p:strVal val="visible"/>
                                      </p:to>
                                    </p:set>
                                    <p:anim calcmode="lin" valueType="num">
                                      <p:cBhvr additive="base">
                                        <p:cTn id="27" dur="500" fill="hold"/>
                                        <p:tgtEl>
                                          <p:spTgt spid="384058"/>
                                        </p:tgtEl>
                                        <p:attrNameLst>
                                          <p:attrName>ppt_x</p:attrName>
                                        </p:attrNameLst>
                                      </p:cBhvr>
                                      <p:tavLst>
                                        <p:tav tm="0">
                                          <p:val>
                                            <p:strVal val="#ppt_x"/>
                                          </p:val>
                                        </p:tav>
                                        <p:tav tm="100000">
                                          <p:val>
                                            <p:strVal val="#ppt_x"/>
                                          </p:val>
                                        </p:tav>
                                      </p:tavLst>
                                    </p:anim>
                                    <p:anim calcmode="lin" valueType="num">
                                      <p:cBhvr additive="base">
                                        <p:cTn id="28" dur="500" fill="hold"/>
                                        <p:tgtEl>
                                          <p:spTgt spid="38405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84058"/>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84060"/>
                                        </p:tgtEl>
                                        <p:attrNameLst>
                                          <p:attrName>style.visibility</p:attrName>
                                        </p:attrNameLst>
                                      </p:cBhvr>
                                      <p:to>
                                        <p:strVal val="visible"/>
                                      </p:to>
                                    </p:set>
                                    <p:anim calcmode="lin" valueType="num">
                                      <p:cBhvr additive="base">
                                        <p:cTn id="33" dur="500" fill="hold"/>
                                        <p:tgtEl>
                                          <p:spTgt spid="384060"/>
                                        </p:tgtEl>
                                        <p:attrNameLst>
                                          <p:attrName>ppt_x</p:attrName>
                                        </p:attrNameLst>
                                      </p:cBhvr>
                                      <p:tavLst>
                                        <p:tav tm="0">
                                          <p:val>
                                            <p:strVal val="#ppt_x"/>
                                          </p:val>
                                        </p:tav>
                                        <p:tav tm="100000">
                                          <p:val>
                                            <p:strVal val="#ppt_x"/>
                                          </p:val>
                                        </p:tav>
                                      </p:tavLst>
                                    </p:anim>
                                    <p:anim calcmode="lin" valueType="num">
                                      <p:cBhvr additive="base">
                                        <p:cTn id="34" dur="500" fill="hold"/>
                                        <p:tgtEl>
                                          <p:spTgt spid="38406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8406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000000"/>
                                          </p:val>
                                        </p:tav>
                                        <p:tav tm="100000">
                                          <p:val>
                                            <p:strVal val="#ppt_w"/>
                                          </p:val>
                                        </p:tav>
                                      </p:tavLst>
                                    </p:anim>
                                    <p:anim calcmode="lin" valueType="num">
                                      <p:cBhvr>
                                        <p:cTn id="40" dur="500" fill="hold"/>
                                        <p:tgtEl>
                                          <p:spTgt spid="7"/>
                                        </p:tgtEl>
                                        <p:attrNameLst>
                                          <p:attrName>ppt_h</p:attrName>
                                        </p:attrNameLst>
                                      </p:cBhvr>
                                      <p:tavLst>
                                        <p:tav tm="0">
                                          <p:val>
                                            <p:fltVal val="0.00000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4059"/>
                                        </p:tgtEl>
                                        <p:attrNameLst>
                                          <p:attrName>style.visibility</p:attrName>
                                        </p:attrNameLst>
                                      </p:cBhvr>
                                      <p:to>
                                        <p:strVal val="visible"/>
                                      </p:to>
                                    </p:set>
                                    <p:anim calcmode="lin" valueType="num">
                                      <p:cBhvr additive="base">
                                        <p:cTn id="45" dur="500" fill="hold"/>
                                        <p:tgtEl>
                                          <p:spTgt spid="384059"/>
                                        </p:tgtEl>
                                        <p:attrNameLst>
                                          <p:attrName>ppt_x</p:attrName>
                                        </p:attrNameLst>
                                      </p:cBhvr>
                                      <p:tavLst>
                                        <p:tav tm="0">
                                          <p:val>
                                            <p:strVal val="#ppt_x"/>
                                          </p:val>
                                        </p:tav>
                                        <p:tav tm="100000">
                                          <p:val>
                                            <p:strVal val="#ppt_x"/>
                                          </p:val>
                                        </p:tav>
                                      </p:tavLst>
                                    </p:anim>
                                    <p:anim calcmode="lin" valueType="num">
                                      <p:cBhvr additive="base">
                                        <p:cTn id="46" dur="500" fill="hold"/>
                                        <p:tgtEl>
                                          <p:spTgt spid="38405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8405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84064"/>
                                        </p:tgtEl>
                                        <p:attrNameLst>
                                          <p:attrName>style.visibility</p:attrName>
                                        </p:attrNameLst>
                                      </p:cBhvr>
                                      <p:to>
                                        <p:strVal val="visible"/>
                                      </p:to>
                                    </p:set>
                                    <p:anim calcmode="lin" valueType="num">
                                      <p:cBhvr additive="base">
                                        <p:cTn id="51" dur="500" fill="hold"/>
                                        <p:tgtEl>
                                          <p:spTgt spid="384064"/>
                                        </p:tgtEl>
                                        <p:attrNameLst>
                                          <p:attrName>ppt_x</p:attrName>
                                        </p:attrNameLst>
                                      </p:cBhvr>
                                      <p:tavLst>
                                        <p:tav tm="0">
                                          <p:val>
                                            <p:strVal val="#ppt_x"/>
                                          </p:val>
                                        </p:tav>
                                        <p:tav tm="100000">
                                          <p:val>
                                            <p:strVal val="#ppt_x"/>
                                          </p:val>
                                        </p:tav>
                                      </p:tavLst>
                                    </p:anim>
                                    <p:anim calcmode="lin" valueType="num">
                                      <p:cBhvr additive="base">
                                        <p:cTn id="52" dur="500" fill="hold"/>
                                        <p:tgtEl>
                                          <p:spTgt spid="38406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84064"/>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000000"/>
                                          </p:val>
                                        </p:tav>
                                        <p:tav tm="100000">
                                          <p:val>
                                            <p:strVal val="#ppt_w"/>
                                          </p:val>
                                        </p:tav>
                                      </p:tavLst>
                                    </p:anim>
                                    <p:anim calcmode="lin" valueType="num">
                                      <p:cBhvr>
                                        <p:cTn id="58" dur="500" fill="hold"/>
                                        <p:tgtEl>
                                          <p:spTgt spid="8"/>
                                        </p:tgtEl>
                                        <p:attrNameLst>
                                          <p:attrName>ppt_h</p:attrName>
                                        </p:attrNameLst>
                                      </p:cBhvr>
                                      <p:tavLst>
                                        <p:tav tm="0">
                                          <p:val>
                                            <p:fltVal val="0.000000"/>
                                          </p:val>
                                        </p:tav>
                                        <p:tav tm="100000">
                                          <p:val>
                                            <p:strVal val="#ppt_h"/>
                                          </p:val>
                                        </p:tav>
                                      </p:tavLst>
                                    </p:anim>
                                  </p:childTnLst>
                                </p:cTn>
                              </p:par>
                            </p:childTnLst>
                          </p:cTn>
                        </p:par>
                        <p:par>
                          <p:cTn id="59" fill="hold">
                            <p:stCondLst>
                              <p:cond delay="500"/>
                            </p:stCondLst>
                            <p:childTnLst>
                              <p:par>
                                <p:cTn id="60" presetID="3" presetClass="entr" presetSubtype="10" fill="hold" grpId="0" nodeType="afterEffect">
                                  <p:stCondLst>
                                    <p:cond delay="0"/>
                                  </p:stCondLst>
                                  <p:childTnLst>
                                    <p:set>
                                      <p:cBhvr>
                                        <p:cTn id="61" dur="1" fill="hold">
                                          <p:stCondLst>
                                            <p:cond delay="0"/>
                                          </p:stCondLst>
                                        </p:cTn>
                                        <p:tgtEl>
                                          <p:spTgt spid="384057"/>
                                        </p:tgtEl>
                                        <p:attrNameLst>
                                          <p:attrName>style.visibility</p:attrName>
                                        </p:attrNameLst>
                                      </p:cBhvr>
                                      <p:to>
                                        <p:strVal val="visible"/>
                                      </p:to>
                                    </p:set>
                                    <p:animEffect transition="in" filter="blinds(horizontal)">
                                      <p:cBhvr>
                                        <p:cTn id="62" dur="500"/>
                                        <p:tgtEl>
                                          <p:spTgt spid="384057"/>
                                        </p:tgtEl>
                                      </p:cBhvr>
                                    </p:animEffect>
                                  </p:childTnLst>
                                  <p:subTnLst>
                                    <p:set>
                                      <p:cBhvr override="childStyle">
                                        <p:cTn dur="1" fill="hold" display="0" masterRel="nextClick" afterEffect="1"/>
                                        <p:tgtEl>
                                          <p:spTgt spid="384057"/>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56" grpId="0" bldLvl="0" animBg="1"/>
      <p:bldP spid="384057" grpId="0" bldLvl="0" animBg="1"/>
      <p:bldP spid="384058" grpId="0" bldLvl="0" animBg="1"/>
      <p:bldP spid="384059" grpId="0" bldLvl="0" animBg="1"/>
      <p:bldP spid="384060" grpId="0" bldLvl="0" animBg="1"/>
      <p:bldP spid="384064"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8" name="Text Box 2" descr="编织物"/>
          <p:cNvSpPr txBox="1">
            <a:spLocks noChangeArrowheads="1"/>
          </p:cNvSpPr>
          <p:nvPr/>
        </p:nvSpPr>
        <p:spPr bwMode="auto">
          <a:xfrm>
            <a:off x="720725" y="1755458"/>
            <a:ext cx="7223125" cy="521970"/>
          </a:xfrm>
          <a:prstGeom prst="rect">
            <a:avLst/>
          </a:prstGeom>
          <a:noFill/>
          <a:ln w="9525">
            <a:noFill/>
            <a:miter lim="800000"/>
          </a:ln>
          <a:effectLst/>
        </p:spPr>
        <p:txBody>
          <a:bodyPr>
            <a:spAutoFit/>
          </a:bodyPr>
          <a:lstStyle/>
          <a:p>
            <a:pPr marR="0" algn="just" defTabSz="914400" rtl="0">
              <a:spcBef>
                <a:spcPct val="50000"/>
              </a:spcBef>
              <a:buClr>
                <a:srgbClr val="FF3300"/>
              </a:buClr>
              <a:buSzTx/>
              <a:buFont typeface="Wingdings" panose="05000000000000000000" pitchFamily="2" charset="2"/>
              <a:buChar char="Ø"/>
              <a:defRPr/>
            </a:pPr>
            <a:r>
              <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理解数据选择器的</a:t>
            </a:r>
            <a:r>
              <a:rPr kumimoji="1" lang="zh-CN" altLang="en-US" sz="2800" kern="1200" cap="none" spc="0" normalizeH="0" baseline="0" noProof="0">
                <a:solidFill>
                  <a:srgbClr val="FF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作用</a:t>
            </a:r>
            <a:r>
              <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endPar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47139" name="Text Box 3" descr="编织物"/>
          <p:cNvSpPr txBox="1">
            <a:spLocks noChangeArrowheads="1"/>
          </p:cNvSpPr>
          <p:nvPr/>
        </p:nvSpPr>
        <p:spPr bwMode="auto">
          <a:xfrm>
            <a:off x="792163" y="2836545"/>
            <a:ext cx="7778750" cy="521970"/>
          </a:xfrm>
          <a:prstGeom prst="rect">
            <a:avLst/>
          </a:prstGeom>
          <a:noFill/>
          <a:ln w="9525">
            <a:noFill/>
            <a:miter lim="800000"/>
          </a:ln>
          <a:effectLst/>
        </p:spPr>
        <p:txBody>
          <a:bodyPr>
            <a:spAutoFit/>
          </a:bodyPr>
          <a:lstStyle/>
          <a:p>
            <a:pPr marR="0" algn="just" defTabSz="914400" rtl="0">
              <a:spcBef>
                <a:spcPct val="50000"/>
              </a:spcBef>
              <a:buClr>
                <a:srgbClr val="FF3300"/>
              </a:buClr>
              <a:buSzTx/>
              <a:buFont typeface="Wingdings" panose="05000000000000000000" pitchFamily="2" charset="2"/>
              <a:buChar char="Ø"/>
              <a:defRPr/>
            </a:pPr>
            <a:r>
              <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理解常用数据选择器的</a:t>
            </a:r>
            <a:r>
              <a:rPr kumimoji="1" lang="zh-CN" altLang="en-US" sz="2800" kern="1200" cap="none" spc="0" normalizeH="0" baseline="0" noProof="0">
                <a:solidFill>
                  <a:srgbClr val="FF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逻辑功能</a:t>
            </a:r>
            <a:r>
              <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a:t>
            </a:r>
            <a:endPar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47140" name="Text Box 4" descr="编织物"/>
          <p:cNvSpPr txBox="1">
            <a:spLocks noChangeArrowheads="1"/>
          </p:cNvSpPr>
          <p:nvPr/>
        </p:nvSpPr>
        <p:spPr bwMode="auto">
          <a:xfrm>
            <a:off x="720725" y="3828733"/>
            <a:ext cx="8280400" cy="521970"/>
          </a:xfrm>
          <a:prstGeom prst="rect">
            <a:avLst/>
          </a:prstGeom>
          <a:noFill/>
          <a:ln w="9525">
            <a:noFill/>
            <a:miter lim="800000"/>
          </a:ln>
          <a:effectLst/>
        </p:spPr>
        <p:txBody>
          <a:bodyPr>
            <a:spAutoFit/>
          </a:bodyPr>
          <a:lstStyle/>
          <a:p>
            <a:pPr marR="0" algn="just" defTabSz="914400" rtl="0">
              <a:spcBef>
                <a:spcPct val="50000"/>
              </a:spcBef>
              <a:buClr>
                <a:srgbClr val="FF3300"/>
              </a:buClr>
              <a:buSzTx/>
              <a:buFont typeface="Wingdings" panose="05000000000000000000" pitchFamily="2" charset="2"/>
              <a:buChar char="Ø"/>
              <a:defRPr/>
            </a:pPr>
            <a:r>
              <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掌握用数据选择器</a:t>
            </a:r>
            <a:r>
              <a:rPr kumimoji="1" lang="zh-CN" altLang="en-US" sz="2800" kern="1200" cap="none" spc="0" normalizeH="0" baseline="0" noProof="0">
                <a:solidFill>
                  <a:srgbClr val="FF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实现组合逻辑电路</a:t>
            </a:r>
            <a:r>
              <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的方法。</a:t>
            </a:r>
            <a:endPar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animBg="1"/>
      <p:bldP spid="347140" grpId="0" animBg="1"/>
      <p:bldP spid="34713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4368800" y="3627755"/>
            <a:ext cx="4671695" cy="3100705"/>
          </a:xfrm>
          <a:prstGeom prst="rect">
            <a:avLst/>
          </a:prstGeom>
        </p:spPr>
      </p:pic>
      <p:pic>
        <p:nvPicPr>
          <p:cNvPr id="5" name="图片 4"/>
          <p:cNvPicPr>
            <a:picLocks noChangeAspect="1"/>
          </p:cNvPicPr>
          <p:nvPr/>
        </p:nvPicPr>
        <p:blipFill>
          <a:blip r:embed="rId2"/>
          <a:stretch>
            <a:fillRect/>
          </a:stretch>
        </p:blipFill>
        <p:spPr>
          <a:xfrm>
            <a:off x="462915" y="1276350"/>
            <a:ext cx="4204335" cy="3332480"/>
          </a:xfrm>
          <a:prstGeom prst="rect">
            <a:avLst/>
          </a:prstGeom>
        </p:spPr>
      </p:pic>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25145" y="1292860"/>
            <a:ext cx="4014470" cy="3920490"/>
          </a:xfrm>
          <a:prstGeom prst="rect">
            <a:avLst/>
          </a:prstGeom>
        </p:spPr>
      </p:pic>
      <p:pic>
        <p:nvPicPr>
          <p:cNvPr id="3" name="图片 2"/>
          <p:cNvPicPr>
            <a:picLocks noChangeAspect="1"/>
          </p:cNvPicPr>
          <p:nvPr/>
        </p:nvPicPr>
        <p:blipFill>
          <a:blip r:embed="rId2"/>
          <a:stretch>
            <a:fillRect/>
          </a:stretch>
        </p:blipFill>
        <p:spPr>
          <a:xfrm>
            <a:off x="4849495" y="3215005"/>
            <a:ext cx="4210050" cy="3526155"/>
          </a:xfrm>
          <a:prstGeom prst="rect">
            <a:avLst/>
          </a:prstGeom>
        </p:spPr>
      </p:pic>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3" name="Text Box 3"/>
          <p:cNvSpPr txBox="1">
            <a:spLocks noChangeArrowheads="1"/>
          </p:cNvSpPr>
          <p:nvPr/>
        </p:nvSpPr>
        <p:spPr bwMode="auto">
          <a:xfrm>
            <a:off x="1258888" y="1557338"/>
            <a:ext cx="7377113" cy="1383665"/>
          </a:xfrm>
          <a:prstGeom prst="rect">
            <a:avLst/>
          </a:prstGeom>
          <a:noFill/>
          <a:ln w="9525">
            <a:noFill/>
            <a:miter lim="800000"/>
          </a:ln>
          <a:effectLst/>
        </p:spPr>
        <p:txBody>
          <a:bodyPr>
            <a:spAutoFit/>
          </a:bodyPr>
          <a:lstStyle/>
          <a:p>
            <a:pPr marR="0" defTabSz="914400" rtl="0">
              <a:lnSpc>
                <a:spcPct val="150000"/>
              </a:lnSpc>
              <a:spcBef>
                <a:spcPct val="10000"/>
              </a:spcBef>
              <a:buClrTx/>
              <a:buSzTx/>
              <a:buFontTx/>
              <a:buNone/>
              <a:defRPr/>
            </a:pPr>
            <a:r>
              <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根据</a:t>
            </a:r>
            <a:r>
              <a:rPr kumimoji="1" lang="zh-CN" altLang="en-US" sz="2800"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地址码</a:t>
            </a:r>
            <a:r>
              <a:rPr kumimoji="1" lang="zh-CN" altLang="en-US"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的要求，从多路输入信号中选择其中一路输出的电路</a:t>
            </a:r>
            <a:r>
              <a:rPr kumimoji="1" lang="en-US" altLang="zh-CN"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endParaRPr kumimoji="1" lang="en-US" altLang="zh-CN" sz="2800" kern="1200" cap="none" spc="0" normalizeH="0" baseline="0" noProof="0">
              <a:solidFill>
                <a:srgbClr val="230B03"/>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48164" name="Rectangle 4"/>
          <p:cNvSpPr/>
          <p:nvPr/>
        </p:nvSpPr>
        <p:spPr>
          <a:xfrm>
            <a:off x="1333183" y="3275013"/>
            <a:ext cx="5866765" cy="430530"/>
          </a:xfrm>
          <a:prstGeom prst="rect">
            <a:avLst/>
          </a:prstGeom>
          <a:noFill/>
          <a:ln w="9525">
            <a:noFill/>
          </a:ln>
        </p:spPr>
        <p:txBody>
          <a:bodyPr wrap="none" lIns="0" tIns="0" rIns="0" bIns="0" anchor="t">
            <a:spAutoFit/>
          </a:bodyPr>
          <a:p>
            <a:pPr algn="ctr"/>
            <a:r>
              <a:rPr lang="zh-CN" altLang="en-US" sz="2800" b="1" dirty="0">
                <a:solidFill>
                  <a:srgbClr val="FF0000"/>
                </a:solidFill>
                <a:latin typeface="黑体" panose="02010609060101010101" pitchFamily="2" charset="-122"/>
                <a:ea typeface="黑体" panose="02010609060101010101" pitchFamily="2" charset="-122"/>
              </a:rPr>
              <a:t>多路选择器</a:t>
            </a:r>
            <a:r>
              <a:rPr lang="en-US" altLang="zh-CN" sz="2800" b="1" dirty="0">
                <a:solidFill>
                  <a:srgbClr val="230B03"/>
                </a:solidFill>
                <a:latin typeface="黑体" panose="02010609060101010101" pitchFamily="2" charset="-122"/>
                <a:ea typeface="黑体" panose="02010609060101010101" pitchFamily="2" charset="-122"/>
              </a:rPr>
              <a:t>(</a:t>
            </a:r>
            <a:r>
              <a:rPr lang="en-US" altLang="zh-CN" sz="2800" b="1" dirty="0">
                <a:solidFill>
                  <a:srgbClr val="230B03"/>
                </a:solidFill>
                <a:latin typeface="Times New Roman" panose="02020603050405020304" pitchFamily="18" charset="0"/>
                <a:ea typeface="黑体" panose="02010609060101010101" pitchFamily="2" charset="-122"/>
              </a:rPr>
              <a:t>Multiplexer</a:t>
            </a:r>
            <a:r>
              <a:rPr lang="zh-CN" altLang="en-US" sz="2800" b="1" dirty="0">
                <a:solidFill>
                  <a:srgbClr val="230B03"/>
                </a:solidFill>
                <a:latin typeface="Times New Roman" panose="02020603050405020304" pitchFamily="18" charset="0"/>
                <a:ea typeface="黑体" panose="02010609060101010101" pitchFamily="2" charset="-122"/>
              </a:rPr>
              <a:t>，简称</a:t>
            </a:r>
            <a:r>
              <a:rPr lang="en-US" altLang="zh-CN" sz="2800" b="1" dirty="0">
                <a:solidFill>
                  <a:srgbClr val="230B03"/>
                </a:solidFill>
                <a:latin typeface="Times New Roman" panose="02020603050405020304" pitchFamily="18" charset="0"/>
                <a:ea typeface="黑体" panose="02010609060101010101" pitchFamily="2" charset="-122"/>
              </a:rPr>
              <a:t>MUX</a:t>
            </a:r>
            <a:r>
              <a:rPr lang="en-US" altLang="zh-CN" sz="2800" b="1" dirty="0">
                <a:solidFill>
                  <a:srgbClr val="230B03"/>
                </a:solidFill>
                <a:latin typeface="黑体" panose="02010609060101010101" pitchFamily="2" charset="-122"/>
                <a:ea typeface="黑体" panose="02010609060101010101" pitchFamily="2" charset="-122"/>
              </a:rPr>
              <a:t>)</a:t>
            </a:r>
            <a:endParaRPr lang="zh-CN" altLang="en-US" sz="2800" b="1" dirty="0">
              <a:solidFill>
                <a:srgbClr val="230B03"/>
              </a:solidFill>
              <a:latin typeface="黑体" panose="02010609060101010101" pitchFamily="2" charset="-122"/>
              <a:ea typeface="黑体" panose="02010609060101010101" pitchFamily="2" charset="-122"/>
            </a:endParaRPr>
          </a:p>
        </p:txBody>
      </p:sp>
      <p:sp>
        <p:nvSpPr>
          <p:cNvPr id="348165" name="Rectangle 5"/>
          <p:cNvSpPr/>
          <p:nvPr/>
        </p:nvSpPr>
        <p:spPr>
          <a:xfrm>
            <a:off x="1267778" y="4308793"/>
            <a:ext cx="1819275" cy="430530"/>
          </a:xfrm>
          <a:prstGeom prst="rect">
            <a:avLst/>
          </a:prstGeom>
          <a:noFill/>
          <a:ln w="9525">
            <a:noFill/>
          </a:ln>
        </p:spPr>
        <p:txBody>
          <a:bodyPr lIns="0" tIns="0" rIns="0" bIns="0" anchor="t">
            <a:spAutoFit/>
          </a:bodyPr>
          <a:p>
            <a:pPr algn="ctr"/>
            <a:r>
              <a:rPr lang="zh-CN" altLang="en-US" sz="2800" b="1" dirty="0">
                <a:solidFill>
                  <a:srgbClr val="FF0000"/>
                </a:solidFill>
                <a:latin typeface="黑体" panose="02010609060101010101" pitchFamily="2" charset="-122"/>
                <a:ea typeface="黑体" panose="02010609060101010101" pitchFamily="2" charset="-122"/>
              </a:rPr>
              <a:t>多路开关</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63"/>
                                        </p:tgtEl>
                                        <p:attrNameLst>
                                          <p:attrName>style.visibility</p:attrName>
                                        </p:attrNameLst>
                                      </p:cBhvr>
                                      <p:to>
                                        <p:strVal val="visible"/>
                                      </p:to>
                                    </p:set>
                                    <p:animEffect transition="in" filter="wipe(left)">
                                      <p:cBhvr>
                                        <p:cTn id="7" dur="500"/>
                                        <p:tgtEl>
                                          <p:spTgt spid="3481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48164"/>
                                        </p:tgtEl>
                                        <p:attrNameLst>
                                          <p:attrName>style.visibility</p:attrName>
                                        </p:attrNameLst>
                                      </p:cBhvr>
                                      <p:to>
                                        <p:strVal val="visible"/>
                                      </p:to>
                                    </p:set>
                                    <p:animEffect transition="in" filter="slide(fromTop)">
                                      <p:cBhvr>
                                        <p:cTn id="12" dur="500"/>
                                        <p:tgtEl>
                                          <p:spTgt spid="348164"/>
                                        </p:tgtEl>
                                      </p:cBhvr>
                                    </p:animEffect>
                                  </p:childTnLst>
                                </p:cTn>
                              </p:par>
                            </p:childTnLst>
                          </p:cTn>
                        </p:par>
                        <p:par>
                          <p:cTn id="13" fill="hold">
                            <p:stCondLst>
                              <p:cond delay="500"/>
                            </p:stCondLst>
                            <p:childTnLst>
                              <p:par>
                                <p:cTn id="14" presetID="12" presetClass="entr" presetSubtype="1" fill="hold" grpId="0" nodeType="afterEffect">
                                  <p:stCondLst>
                                    <p:cond delay="0"/>
                                  </p:stCondLst>
                                  <p:childTnLst>
                                    <p:set>
                                      <p:cBhvr>
                                        <p:cTn id="15" dur="1" fill="hold">
                                          <p:stCondLst>
                                            <p:cond delay="0"/>
                                          </p:stCondLst>
                                        </p:cTn>
                                        <p:tgtEl>
                                          <p:spTgt spid="348165"/>
                                        </p:tgtEl>
                                        <p:attrNameLst>
                                          <p:attrName>style.visibility</p:attrName>
                                        </p:attrNameLst>
                                      </p:cBhvr>
                                      <p:to>
                                        <p:strVal val="visible"/>
                                      </p:to>
                                    </p:set>
                                    <p:animEffect transition="in" filter="slide(fromTop)">
                                      <p:cBhvr>
                                        <p:cTn id="16" dur="500"/>
                                        <p:tgtEl>
                                          <p:spTgt spid="348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ldLvl="0" animBg="1"/>
      <p:bldP spid="348164" grpId="0"/>
      <p:bldP spid="348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Rectangle 2"/>
          <p:cNvSpPr>
            <a:spLocks noGrp="1"/>
          </p:cNvSpPr>
          <p:nvPr/>
        </p:nvSpPr>
        <p:spPr>
          <a:xfrm>
            <a:off x="408305" y="71755"/>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pic>
        <p:nvPicPr>
          <p:cNvPr id="4" name="图片 3"/>
          <p:cNvPicPr>
            <a:picLocks noChangeAspect="1"/>
          </p:cNvPicPr>
          <p:nvPr/>
        </p:nvPicPr>
        <p:blipFill>
          <a:blip r:embed="rId1"/>
          <a:stretch>
            <a:fillRect/>
          </a:stretch>
        </p:blipFill>
        <p:spPr>
          <a:xfrm>
            <a:off x="-40005" y="1373505"/>
            <a:ext cx="9184005" cy="4862830"/>
          </a:xfrm>
          <a:prstGeom prst="rect">
            <a:avLst/>
          </a:prstGeom>
        </p:spPr>
      </p:pic>
      <p:sp>
        <p:nvSpPr>
          <p:cNvPr id="5" name="矩形 4"/>
          <p:cNvSpPr/>
          <p:nvPr/>
        </p:nvSpPr>
        <p:spPr>
          <a:xfrm>
            <a:off x="539750" y="1373505"/>
            <a:ext cx="2664460" cy="575945"/>
          </a:xfrm>
          <a:prstGeom prst="rect">
            <a:avLst/>
          </a:prstGeom>
          <a:noFill/>
          <a:ln w="25400" cmpd="sng">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右箭头 5"/>
          <p:cNvSpPr/>
          <p:nvPr/>
        </p:nvSpPr>
        <p:spPr>
          <a:xfrm flipH="1">
            <a:off x="6187440" y="2205355"/>
            <a:ext cx="648335" cy="288290"/>
          </a:xfrm>
          <a:prstGeom prst="rightArrow">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flipH="1">
            <a:off x="7165340" y="3644900"/>
            <a:ext cx="648335" cy="288290"/>
          </a:xfrm>
          <a:prstGeom prst="rightArrow">
            <a:avLst/>
          </a:prstGeom>
          <a:scene3d>
            <a:camera prst="orthographicFront">
              <a:rot lat="0" lon="0" rev="7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flipH="1">
            <a:off x="7165340" y="5052695"/>
            <a:ext cx="648335" cy="288290"/>
          </a:xfrm>
          <a:prstGeom prst="rightArrow">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2413000" y="1413510"/>
            <a:ext cx="719455" cy="503555"/>
          </a:xfrm>
          <a:prstGeom prst="rect">
            <a:avLst/>
          </a:prstGeom>
          <a:noFill/>
          <a:ln w="381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2051050" y="1926273"/>
            <a:ext cx="4197350" cy="3362325"/>
            <a:chOff x="1712" y="1483"/>
            <a:chExt cx="2643" cy="2118"/>
          </a:xfrm>
        </p:grpSpPr>
        <p:sp>
          <p:nvSpPr>
            <p:cNvPr id="45058" name="AutoShape 3"/>
            <p:cNvSpPr/>
            <p:nvPr/>
          </p:nvSpPr>
          <p:spPr>
            <a:xfrm>
              <a:off x="1712" y="1483"/>
              <a:ext cx="2560" cy="2118"/>
            </a:xfrm>
            <a:prstGeom prst="flowChartProcess">
              <a:avLst/>
            </a:prstGeom>
            <a:noFill/>
            <a:ln w="57150" cap="flat" cmpd="sng">
              <a:pattFill prst="sphere">
                <a:fgClr>
                  <a:srgbClr val="CC99FF"/>
                </a:fgClr>
                <a:bgClr>
                  <a:srgbClr val="FFFFFF"/>
                </a:bgClr>
              </a:patt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59" name="Rectangle 4"/>
            <p:cNvSpPr/>
            <p:nvPr/>
          </p:nvSpPr>
          <p:spPr>
            <a:xfrm>
              <a:off x="2359" y="1916"/>
              <a:ext cx="1292" cy="1152"/>
            </a:xfrm>
            <a:prstGeom prst="rect">
              <a:avLst/>
            </a:prstGeom>
            <a:noFill/>
            <a:ln w="38100" cap="flat" cmpd="sng">
              <a:solidFill>
                <a:schemeClr val="tx1"/>
              </a:solidFill>
              <a:prstDash val="solid"/>
              <a:miter/>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0" name="Oval 5"/>
            <p:cNvSpPr/>
            <p:nvPr/>
          </p:nvSpPr>
          <p:spPr>
            <a:xfrm>
              <a:off x="2658" y="2129"/>
              <a:ext cx="58" cy="58"/>
            </a:xfrm>
            <a:prstGeom prst="ellipse">
              <a:avLst/>
            </a:prstGeom>
            <a:noFill/>
            <a:ln w="28575" cap="flat" cmpd="sng">
              <a:solidFill>
                <a:schemeClr val="tx1"/>
              </a:solidFill>
              <a:prstDash val="solid"/>
              <a:round/>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1" name="Oval 6"/>
            <p:cNvSpPr/>
            <p:nvPr/>
          </p:nvSpPr>
          <p:spPr>
            <a:xfrm>
              <a:off x="2578" y="2329"/>
              <a:ext cx="58" cy="58"/>
            </a:xfrm>
            <a:prstGeom prst="ellipse">
              <a:avLst/>
            </a:prstGeom>
            <a:noFill/>
            <a:ln w="28575" cap="flat" cmpd="sng">
              <a:solidFill>
                <a:schemeClr val="tx1"/>
              </a:solidFill>
              <a:prstDash val="solid"/>
              <a:round/>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2" name="Oval 7"/>
            <p:cNvSpPr/>
            <p:nvPr/>
          </p:nvSpPr>
          <p:spPr>
            <a:xfrm>
              <a:off x="2578" y="2521"/>
              <a:ext cx="58" cy="58"/>
            </a:xfrm>
            <a:prstGeom prst="ellipse">
              <a:avLst/>
            </a:prstGeom>
            <a:noFill/>
            <a:ln w="28575" cap="flat" cmpd="sng">
              <a:solidFill>
                <a:schemeClr val="tx1"/>
              </a:solidFill>
              <a:prstDash val="solid"/>
              <a:round/>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3" name="Oval 8"/>
            <p:cNvSpPr/>
            <p:nvPr/>
          </p:nvSpPr>
          <p:spPr>
            <a:xfrm>
              <a:off x="2658" y="2705"/>
              <a:ext cx="58" cy="58"/>
            </a:xfrm>
            <a:prstGeom prst="ellipse">
              <a:avLst/>
            </a:prstGeom>
            <a:noFill/>
            <a:ln w="28575" cap="flat" cmpd="sng">
              <a:solidFill>
                <a:schemeClr val="tx1"/>
              </a:solidFill>
              <a:prstDash val="solid"/>
              <a:round/>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4" name="Line 9"/>
            <p:cNvSpPr/>
            <p:nvPr/>
          </p:nvSpPr>
          <p:spPr>
            <a:xfrm>
              <a:off x="2131" y="2161"/>
              <a:ext cx="526"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5" name="Line 10"/>
            <p:cNvSpPr/>
            <p:nvPr/>
          </p:nvSpPr>
          <p:spPr>
            <a:xfrm>
              <a:off x="2134" y="2361"/>
              <a:ext cx="435"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6" name="Line 11"/>
            <p:cNvSpPr/>
            <p:nvPr/>
          </p:nvSpPr>
          <p:spPr>
            <a:xfrm>
              <a:off x="2133" y="2545"/>
              <a:ext cx="444"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7" name="Line 12"/>
            <p:cNvSpPr/>
            <p:nvPr/>
          </p:nvSpPr>
          <p:spPr>
            <a:xfrm>
              <a:off x="2131" y="2737"/>
              <a:ext cx="526"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8" name="Line 13"/>
            <p:cNvSpPr/>
            <p:nvPr/>
          </p:nvSpPr>
          <p:spPr>
            <a:xfrm>
              <a:off x="3052" y="2447"/>
              <a:ext cx="814"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9" name="Rectangle 14"/>
            <p:cNvSpPr/>
            <p:nvPr/>
          </p:nvSpPr>
          <p:spPr>
            <a:xfrm>
              <a:off x="1825" y="2002"/>
              <a:ext cx="319"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D</a:t>
              </a:r>
              <a:r>
                <a:rPr lang="en-US" altLang="zh-CN" baseline="-25000" dirty="0">
                  <a:latin typeface="Times New Roman" panose="02020603050405020304" pitchFamily="18" charset="0"/>
                  <a:ea typeface="楷体_GB2312" pitchFamily="49" charset="-122"/>
                </a:rPr>
                <a:t>0</a:t>
              </a:r>
              <a:endParaRPr lang="en-US" altLang="zh-CN" baseline="-25000" dirty="0">
                <a:latin typeface="Times New Roman" panose="02020603050405020304" pitchFamily="18" charset="0"/>
                <a:ea typeface="楷体_GB2312" pitchFamily="49" charset="-122"/>
              </a:endParaRPr>
            </a:p>
          </p:txBody>
        </p:sp>
        <p:sp>
          <p:nvSpPr>
            <p:cNvPr id="45070" name="Rectangle 15"/>
            <p:cNvSpPr/>
            <p:nvPr/>
          </p:nvSpPr>
          <p:spPr>
            <a:xfrm>
              <a:off x="3872" y="2297"/>
              <a:ext cx="233"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Y</a:t>
              </a:r>
              <a:endParaRPr lang="en-US" altLang="zh-CN" i="1" dirty="0">
                <a:latin typeface="Times New Roman" panose="02020603050405020304" pitchFamily="18" charset="0"/>
                <a:ea typeface="楷体_GB2312" pitchFamily="49" charset="-122"/>
              </a:endParaRPr>
            </a:p>
          </p:txBody>
        </p:sp>
        <p:sp>
          <p:nvSpPr>
            <p:cNvPr id="45071" name="Line 16"/>
            <p:cNvSpPr/>
            <p:nvPr/>
          </p:nvSpPr>
          <p:spPr>
            <a:xfrm flipH="1" flipV="1">
              <a:off x="2715" y="2171"/>
              <a:ext cx="354" cy="278"/>
            </a:xfrm>
            <a:prstGeom prst="line">
              <a:avLst/>
            </a:prstGeom>
            <a:ln w="28575" cap="flat" cmpd="sng">
              <a:solidFill>
                <a:schemeClr val="tx1"/>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2" name="Rectangle 17"/>
            <p:cNvSpPr/>
            <p:nvPr/>
          </p:nvSpPr>
          <p:spPr>
            <a:xfrm>
              <a:off x="1825" y="2202"/>
              <a:ext cx="319"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D</a:t>
              </a:r>
              <a:r>
                <a:rPr lang="en-US" altLang="zh-CN" baseline="-25000" dirty="0">
                  <a:latin typeface="Times New Roman" panose="02020603050405020304" pitchFamily="18" charset="0"/>
                  <a:ea typeface="楷体_GB2312" pitchFamily="49" charset="-122"/>
                </a:rPr>
                <a:t>1</a:t>
              </a:r>
              <a:endParaRPr lang="en-US" altLang="zh-CN" baseline="-25000" dirty="0">
                <a:latin typeface="Times New Roman" panose="02020603050405020304" pitchFamily="18" charset="0"/>
                <a:ea typeface="楷体_GB2312" pitchFamily="49" charset="-122"/>
              </a:endParaRPr>
            </a:p>
          </p:txBody>
        </p:sp>
        <p:sp>
          <p:nvSpPr>
            <p:cNvPr id="45073" name="Rectangle 18"/>
            <p:cNvSpPr/>
            <p:nvPr/>
          </p:nvSpPr>
          <p:spPr>
            <a:xfrm>
              <a:off x="1825" y="2386"/>
              <a:ext cx="319"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D</a:t>
              </a:r>
              <a:r>
                <a:rPr lang="en-US" altLang="zh-CN" baseline="-25000" dirty="0">
                  <a:latin typeface="Times New Roman" panose="02020603050405020304" pitchFamily="18" charset="0"/>
                  <a:ea typeface="楷体_GB2312" pitchFamily="49" charset="-122"/>
                </a:rPr>
                <a:t>2</a:t>
              </a:r>
              <a:endParaRPr lang="en-US" altLang="zh-CN" baseline="-25000" dirty="0">
                <a:latin typeface="Times New Roman" panose="02020603050405020304" pitchFamily="18" charset="0"/>
                <a:ea typeface="楷体_GB2312" pitchFamily="49" charset="-122"/>
              </a:endParaRPr>
            </a:p>
          </p:txBody>
        </p:sp>
        <p:sp>
          <p:nvSpPr>
            <p:cNvPr id="45074" name="Rectangle 19"/>
            <p:cNvSpPr/>
            <p:nvPr/>
          </p:nvSpPr>
          <p:spPr>
            <a:xfrm>
              <a:off x="1825" y="2586"/>
              <a:ext cx="319"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D</a:t>
              </a:r>
              <a:r>
                <a:rPr lang="en-US" altLang="zh-CN" baseline="-25000" dirty="0">
                  <a:latin typeface="Times New Roman" panose="02020603050405020304" pitchFamily="18" charset="0"/>
                  <a:ea typeface="楷体_GB2312" pitchFamily="49" charset="-122"/>
                </a:rPr>
                <a:t>3</a:t>
              </a:r>
              <a:endParaRPr lang="en-US" altLang="zh-CN" baseline="-25000" dirty="0">
                <a:latin typeface="Times New Roman" panose="02020603050405020304" pitchFamily="18" charset="0"/>
                <a:ea typeface="楷体_GB2312" pitchFamily="49" charset="-122"/>
              </a:endParaRPr>
            </a:p>
          </p:txBody>
        </p:sp>
        <p:sp>
          <p:nvSpPr>
            <p:cNvPr id="45075" name="Line 20"/>
            <p:cNvSpPr/>
            <p:nvPr/>
          </p:nvSpPr>
          <p:spPr>
            <a:xfrm>
              <a:off x="2822" y="3067"/>
              <a:ext cx="0" cy="297"/>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6" name="Line 21"/>
            <p:cNvSpPr/>
            <p:nvPr/>
          </p:nvSpPr>
          <p:spPr>
            <a:xfrm>
              <a:off x="3226" y="3067"/>
              <a:ext cx="0" cy="297"/>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7" name="Line 22"/>
            <p:cNvSpPr/>
            <p:nvPr/>
          </p:nvSpPr>
          <p:spPr>
            <a:xfrm flipV="1">
              <a:off x="2822" y="2845"/>
              <a:ext cx="0" cy="214"/>
            </a:xfrm>
            <a:prstGeom prst="line">
              <a:avLst/>
            </a:prstGeom>
            <a:ln w="28575" cap="flat" cmpd="sng">
              <a:solidFill>
                <a:schemeClr val="tx1"/>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8" name="Line 23"/>
            <p:cNvSpPr/>
            <p:nvPr/>
          </p:nvSpPr>
          <p:spPr>
            <a:xfrm flipV="1">
              <a:off x="3225" y="2846"/>
              <a:ext cx="0" cy="214"/>
            </a:xfrm>
            <a:prstGeom prst="line">
              <a:avLst/>
            </a:prstGeom>
            <a:ln w="28575" cap="flat" cmpd="sng">
              <a:solidFill>
                <a:schemeClr val="tx1"/>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9" name="Line 24"/>
            <p:cNvSpPr/>
            <p:nvPr/>
          </p:nvSpPr>
          <p:spPr>
            <a:xfrm>
              <a:off x="2822" y="2862"/>
              <a:ext cx="403" cy="0"/>
            </a:xfrm>
            <a:prstGeom prst="line">
              <a:avLst/>
            </a:prstGeom>
            <a:ln w="28575" cap="flat" cmpd="sng">
              <a:solidFill>
                <a:schemeClr val="tx1"/>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80" name="Line 25"/>
            <p:cNvSpPr/>
            <p:nvPr/>
          </p:nvSpPr>
          <p:spPr>
            <a:xfrm flipV="1">
              <a:off x="3020" y="2400"/>
              <a:ext cx="0" cy="469"/>
            </a:xfrm>
            <a:prstGeom prst="line">
              <a:avLst/>
            </a:prstGeom>
            <a:ln w="28575" cap="flat" cmpd="sng">
              <a:solidFill>
                <a:schemeClr val="tx1"/>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9210" name="Rectangle 26"/>
            <p:cNvSpPr>
              <a:spLocks noChangeArrowheads="1"/>
            </p:cNvSpPr>
            <p:nvPr/>
          </p:nvSpPr>
          <p:spPr bwMode="auto">
            <a:xfrm>
              <a:off x="1728" y="1498"/>
              <a:ext cx="2627" cy="288"/>
            </a:xfrm>
            <a:prstGeom prst="rect">
              <a:avLst/>
            </a:prstGeom>
            <a:noFill/>
            <a:ln w="9525">
              <a:noFill/>
              <a:miter lim="800000"/>
            </a:ln>
            <a:effectLst/>
          </p:spPr>
          <p:txBody>
            <a:bodyPr wrap="none">
              <a:spAutoFit/>
            </a:bodyPr>
            <a:lstStyle/>
            <a:p>
              <a:pPr marL="0" marR="0" lvl="0" indent="0" algn="just" defTabSz="914400" rtl="0" eaLnBrk="1" fontAlgn="t" latinLnBrk="0" hangingPunct="1">
                <a:lnSpc>
                  <a:spcPct val="100000"/>
                </a:lnSpc>
                <a:spcBef>
                  <a:spcPct val="50000"/>
                </a:spcBef>
                <a:spcAft>
                  <a:spcPct val="0"/>
                </a:spcAft>
                <a:buClrTx/>
                <a:buSzTx/>
                <a:buFontTx/>
                <a:buNone/>
                <a:defRPr/>
              </a:pPr>
              <a:r>
                <a:rPr kumimoji="1" lang="en-US" altLang="zh-CN"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4</a:t>
              </a:r>
              <a:r>
                <a:rPr kumimoji="1" lang="en-US" altLang="zh-CN" sz="2400" b="1" i="0" u="none" strike="noStrike" kern="1200" cap="none" spc="0" normalizeH="0" baseline="-2500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1" lang="zh-CN" altLang="en-US"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选</a:t>
              </a:r>
              <a:r>
                <a:rPr kumimoji="1" lang="zh-CN" altLang="en-US" sz="2400" b="1" i="0" u="none" strike="noStrike" kern="1200" cap="none" spc="0" normalizeH="0" baseline="-2500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1" lang="en-US" altLang="zh-CN"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1</a:t>
              </a:r>
              <a:r>
                <a:rPr kumimoji="1" lang="en-US" altLang="zh-CN" sz="2400" b="1" i="0" u="none" strike="noStrike" kern="1200" cap="none" spc="0" normalizeH="0" baseline="-2500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1" lang="zh-CN" altLang="en-US"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数据选择器工作示意图</a:t>
              </a:r>
              <a:endParaRPr kumimoji="1" lang="zh-CN" altLang="en-US"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45082" name="Rectangle 27"/>
            <p:cNvSpPr/>
            <p:nvPr/>
          </p:nvSpPr>
          <p:spPr>
            <a:xfrm>
              <a:off x="2696" y="3297"/>
              <a:ext cx="308"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A</a:t>
              </a:r>
              <a:r>
                <a:rPr lang="en-US" altLang="zh-CN" baseline="-25000" dirty="0">
                  <a:latin typeface="Times New Roman" panose="02020603050405020304" pitchFamily="18" charset="0"/>
                  <a:ea typeface="楷体_GB2312" pitchFamily="49" charset="-122"/>
                </a:rPr>
                <a:t>1</a:t>
              </a:r>
              <a:endParaRPr lang="en-US" altLang="zh-CN" baseline="-25000" dirty="0">
                <a:latin typeface="Times New Roman" panose="02020603050405020304" pitchFamily="18" charset="0"/>
                <a:ea typeface="楷体_GB2312" pitchFamily="49" charset="-122"/>
              </a:endParaRPr>
            </a:p>
          </p:txBody>
        </p:sp>
        <p:sp>
          <p:nvSpPr>
            <p:cNvPr id="45083" name="Rectangle 28"/>
            <p:cNvSpPr/>
            <p:nvPr/>
          </p:nvSpPr>
          <p:spPr>
            <a:xfrm>
              <a:off x="3102" y="3296"/>
              <a:ext cx="308"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A</a:t>
              </a:r>
              <a:r>
                <a:rPr lang="en-US" altLang="zh-CN" baseline="-25000" dirty="0">
                  <a:latin typeface="Times New Roman" panose="02020603050405020304" pitchFamily="18" charset="0"/>
                  <a:ea typeface="楷体_GB2312" pitchFamily="49" charset="-122"/>
                </a:rPr>
                <a:t>0</a:t>
              </a:r>
              <a:endParaRPr lang="en-US" altLang="zh-CN" baseline="-25000" dirty="0">
                <a:latin typeface="Times New Roman" panose="02020603050405020304" pitchFamily="18" charset="0"/>
                <a:ea typeface="楷体_GB2312" pitchFamily="49" charset="-122"/>
              </a:endParaRPr>
            </a:p>
          </p:txBody>
        </p:sp>
      </p:grpSp>
      <p:sp>
        <p:nvSpPr>
          <p:cNvPr id="45084" name="Rectangle 29"/>
          <p:cNvSpPr>
            <a:spLocks noGrp="1"/>
          </p:cNvSpPr>
          <p:nvPr>
            <p:ph type="title" idx="4294967295"/>
          </p:nvPr>
        </p:nvSpPr>
        <p:spPr>
          <a:xfrm>
            <a:off x="287020" y="1110615"/>
            <a:ext cx="8227695" cy="706120"/>
          </a:xfrm>
        </p:spPr>
        <p:txBody>
          <a:bodyPr wrap="square" lIns="91440" tIns="45720" rIns="91440" bIns="45720" anchor="ctr"/>
          <a:p>
            <a:pPr algn="l" eaLnBrk="1" hangingPunct="1"/>
            <a:r>
              <a:rPr lang="zh-CN" altLang="en-US" sz="3200" b="1" dirty="0">
                <a:solidFill>
                  <a:srgbClr val="3333CC"/>
                </a:solidFill>
                <a:latin typeface="黑体" panose="02010609060101010101" pitchFamily="2" charset="-122"/>
                <a:ea typeface="黑体" panose="02010609060101010101" pitchFamily="2" charset="-122"/>
              </a:rPr>
              <a:t>数据选择器作用</a:t>
            </a:r>
            <a:endParaRPr lang="en-US" altLang="zh-CN" sz="3200" b="1" dirty="0">
              <a:solidFill>
                <a:srgbClr val="3333CC"/>
              </a:solidFill>
              <a:latin typeface="黑体" panose="02010609060101010101" pitchFamily="2" charset="-122"/>
              <a:ea typeface="黑体" panose="02010609060101010101" pitchFamily="2" charset="-122"/>
            </a:endParaRPr>
          </a:p>
        </p:txBody>
      </p:sp>
      <p:sp>
        <p:nvSpPr>
          <p:cNvPr id="349214" name="AutoShape 30"/>
          <p:cNvSpPr/>
          <p:nvPr/>
        </p:nvSpPr>
        <p:spPr>
          <a:xfrm rot="16200000">
            <a:off x="1750695" y="3206647"/>
            <a:ext cx="1448435" cy="461852"/>
          </a:xfrm>
          <a:prstGeom prst="roundRect">
            <a:avLst>
              <a:gd name="adj" fmla="val 34858"/>
            </a:avLst>
          </a:prstGeom>
          <a:noFill/>
          <a:ln w="28575" cap="flat" cmpd="sng">
            <a:solidFill>
              <a:srgbClr val="FFCC00"/>
            </a:solidFill>
            <a:prstDash val="solid"/>
            <a:round/>
            <a:headEnd type="none" w="med" len="med"/>
            <a:tailEnd type="none" w="med" len="med"/>
          </a:ln>
        </p:spPr>
        <p:txBody>
          <a:bodyPr wrap="squar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49215" name="AutoShape 31"/>
          <p:cNvSpPr/>
          <p:nvPr/>
        </p:nvSpPr>
        <p:spPr>
          <a:xfrm>
            <a:off x="465138" y="3258185"/>
            <a:ext cx="1393825" cy="395288"/>
          </a:xfrm>
          <a:prstGeom prst="wedgeRectCallout">
            <a:avLst>
              <a:gd name="adj1" fmla="val 70046"/>
              <a:gd name="adj2" fmla="val 7833"/>
            </a:avLst>
          </a:prstGeom>
          <a:noFill/>
          <a:ln w="9525" cap="flat" cmpd="sng">
            <a:solidFill>
              <a:schemeClr val="accent1"/>
            </a:solidFill>
            <a:prstDash val="solid"/>
            <a:miter/>
            <a:headEnd type="none" w="med" len="med"/>
            <a:tailEnd type="none" w="med" len="med"/>
          </a:ln>
        </p:spPr>
        <p:txBody>
          <a:bodyPr lIns="0" tIns="0" rIns="0" bIns="0" anchor="t"/>
          <a:p>
            <a:pPr algn="ctr"/>
            <a:r>
              <a:rPr lang="zh-CN" altLang="en-US" sz="2400" b="1" dirty="0">
                <a:solidFill>
                  <a:srgbClr val="FF3300"/>
                </a:solidFill>
                <a:latin typeface="Times New Roman" panose="02020603050405020304" pitchFamily="18" charset="0"/>
                <a:ea typeface="黑体" panose="02010609060101010101" pitchFamily="2" charset="-122"/>
              </a:rPr>
              <a:t>多路输入</a:t>
            </a:r>
            <a:endParaRPr lang="zh-CN" altLang="en-US" sz="2400" b="1" dirty="0">
              <a:solidFill>
                <a:srgbClr val="FF3300"/>
              </a:solidFill>
              <a:latin typeface="Times New Roman" panose="02020603050405020304" pitchFamily="18" charset="0"/>
              <a:ea typeface="黑体" panose="02010609060101010101" pitchFamily="2" charset="-122"/>
            </a:endParaRPr>
          </a:p>
        </p:txBody>
      </p:sp>
      <p:sp>
        <p:nvSpPr>
          <p:cNvPr id="349216" name="Oval 32"/>
          <p:cNvSpPr/>
          <p:nvPr/>
        </p:nvSpPr>
        <p:spPr>
          <a:xfrm>
            <a:off x="5470303" y="3208676"/>
            <a:ext cx="435420" cy="494306"/>
          </a:xfrm>
          <a:prstGeom prst="ellipse">
            <a:avLst/>
          </a:prstGeom>
          <a:noFill/>
          <a:ln w="28575" cap="flat" cmpd="sng">
            <a:solidFill>
              <a:srgbClr val="00CC00"/>
            </a:solidFill>
            <a:prstDash val="solid"/>
            <a:round/>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49217" name="AutoShape 33"/>
          <p:cNvSpPr>
            <a:spLocks noChangeArrowheads="1"/>
          </p:cNvSpPr>
          <p:nvPr/>
        </p:nvSpPr>
        <p:spPr bwMode="auto">
          <a:xfrm>
            <a:off x="1401763" y="4910773"/>
            <a:ext cx="1746250" cy="395288"/>
          </a:xfrm>
          <a:prstGeom prst="wedgeRectCallout">
            <a:avLst>
              <a:gd name="adj1" fmla="val 71907"/>
              <a:gd name="adj2" fmla="val -11847"/>
            </a:avLst>
          </a:prstGeom>
          <a:noFill/>
          <a:ln w="9525">
            <a:noFill/>
            <a:miter lim="800000"/>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地址码输入</a:t>
            </a:r>
            <a:endParaRPr kumimoji="1" lang="zh-CN" altLang="en-US" sz="24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grpSp>
        <p:nvGrpSpPr>
          <p:cNvPr id="3" name="Group 34"/>
          <p:cNvGrpSpPr/>
          <p:nvPr/>
        </p:nvGrpSpPr>
        <p:grpSpPr>
          <a:xfrm>
            <a:off x="3673475" y="4848860"/>
            <a:ext cx="981075" cy="411163"/>
            <a:chOff x="2725" y="3260"/>
            <a:chExt cx="617" cy="259"/>
          </a:xfrm>
        </p:grpSpPr>
        <p:sp>
          <p:nvSpPr>
            <p:cNvPr id="45090" name="Rectangle 35"/>
            <p:cNvSpPr/>
            <p:nvPr/>
          </p:nvSpPr>
          <p:spPr>
            <a:xfrm>
              <a:off x="3130" y="3260"/>
              <a:ext cx="212" cy="259"/>
            </a:xfrm>
            <a:prstGeom prst="rect">
              <a:avLst/>
            </a:prstGeom>
            <a:solidFill>
              <a:schemeClr val="bg1"/>
            </a:solidFill>
            <a:ln w="9525">
              <a:noFill/>
            </a:ln>
          </p:spPr>
          <p:txBody>
            <a:bodyPr wrap="none" bIns="0" anchor="t">
              <a:spAutoFit/>
            </a:bodyPr>
            <a:p>
              <a:pPr algn="just" fontAlgn="t">
                <a:spcBef>
                  <a:spcPct val="50000"/>
                </a:spcBef>
              </a:pP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45091" name="Rectangle 36"/>
            <p:cNvSpPr/>
            <p:nvPr/>
          </p:nvSpPr>
          <p:spPr>
            <a:xfrm>
              <a:off x="2725" y="3260"/>
              <a:ext cx="212" cy="259"/>
            </a:xfrm>
            <a:prstGeom prst="rect">
              <a:avLst/>
            </a:prstGeom>
            <a:solidFill>
              <a:schemeClr val="bg1"/>
            </a:solidFill>
            <a:ln w="9525">
              <a:noFill/>
            </a:ln>
          </p:spPr>
          <p:txBody>
            <a:bodyPr wrap="none" bIns="0" anchor="t">
              <a:spAutoFit/>
            </a:bodyPr>
            <a:p>
              <a:pPr algn="just" fontAlgn="t">
                <a:spcBef>
                  <a:spcPct val="50000"/>
                </a:spcBef>
              </a:pPr>
              <a:r>
                <a:rPr lang="en-US" altLang="zh-CN" dirty="0">
                  <a:solidFill>
                    <a:srgbClr val="FF3300"/>
                  </a:solidFill>
                  <a:latin typeface="Times New Roman" panose="02020603050405020304" pitchFamily="18" charset="0"/>
                </a:rPr>
                <a:t>0</a:t>
              </a:r>
              <a:endParaRPr lang="en-US" altLang="zh-CN" dirty="0">
                <a:solidFill>
                  <a:srgbClr val="FF3300"/>
                </a:solidFill>
                <a:latin typeface="Times New Roman" panose="02020603050405020304" pitchFamily="18" charset="0"/>
              </a:endParaRPr>
            </a:p>
          </p:txBody>
        </p:sp>
      </p:grpSp>
      <p:grpSp>
        <p:nvGrpSpPr>
          <p:cNvPr id="4" name="Group 37"/>
          <p:cNvGrpSpPr/>
          <p:nvPr/>
        </p:nvGrpSpPr>
        <p:grpSpPr>
          <a:xfrm>
            <a:off x="3816350" y="3382010"/>
            <a:ext cx="638175" cy="1530350"/>
            <a:chOff x="2822" y="2336"/>
            <a:chExt cx="404" cy="964"/>
          </a:xfrm>
        </p:grpSpPr>
        <p:sp>
          <p:nvSpPr>
            <p:cNvPr id="45093" name="Line 38"/>
            <p:cNvSpPr/>
            <p:nvPr/>
          </p:nvSpPr>
          <p:spPr>
            <a:xfrm>
              <a:off x="2822" y="3003"/>
              <a:ext cx="0" cy="297"/>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4" name="Line 39"/>
            <p:cNvSpPr/>
            <p:nvPr/>
          </p:nvSpPr>
          <p:spPr>
            <a:xfrm>
              <a:off x="3226" y="3003"/>
              <a:ext cx="0" cy="297"/>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5" name="Line 40"/>
            <p:cNvSpPr/>
            <p:nvPr/>
          </p:nvSpPr>
          <p:spPr>
            <a:xfrm flipV="1">
              <a:off x="2822" y="2781"/>
              <a:ext cx="0" cy="214"/>
            </a:xfrm>
            <a:prstGeom prst="line">
              <a:avLst/>
            </a:prstGeom>
            <a:ln w="28575" cap="flat" cmpd="sng">
              <a:solidFill>
                <a:srgbClr val="FF3300"/>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6" name="Line 41"/>
            <p:cNvSpPr/>
            <p:nvPr/>
          </p:nvSpPr>
          <p:spPr>
            <a:xfrm flipV="1">
              <a:off x="3225" y="2782"/>
              <a:ext cx="0" cy="214"/>
            </a:xfrm>
            <a:prstGeom prst="line">
              <a:avLst/>
            </a:prstGeom>
            <a:ln w="28575" cap="flat" cmpd="sng">
              <a:solidFill>
                <a:srgbClr val="FF3300"/>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7" name="Line 42"/>
            <p:cNvSpPr/>
            <p:nvPr/>
          </p:nvSpPr>
          <p:spPr>
            <a:xfrm>
              <a:off x="2822" y="2798"/>
              <a:ext cx="403" cy="0"/>
            </a:xfrm>
            <a:prstGeom prst="line">
              <a:avLst/>
            </a:prstGeom>
            <a:ln w="28575" cap="flat" cmpd="sng">
              <a:solidFill>
                <a:srgbClr val="FF3300"/>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8" name="Line 43"/>
            <p:cNvSpPr/>
            <p:nvPr/>
          </p:nvSpPr>
          <p:spPr>
            <a:xfrm flipV="1">
              <a:off x="3020" y="2336"/>
              <a:ext cx="0" cy="469"/>
            </a:xfrm>
            <a:prstGeom prst="line">
              <a:avLst/>
            </a:prstGeom>
            <a:ln w="28575" cap="flat" cmpd="sng">
              <a:solidFill>
                <a:srgbClr val="FF3300"/>
              </a:solidFill>
              <a:prstDash val="dash"/>
              <a:round/>
              <a:headEnd type="none" w="med" len="med"/>
              <a:tailEnd type="triangle" w="med" len="lg"/>
            </a:ln>
          </p:spPr>
          <p:txBody>
            <a:bodyPr anchor="t"/>
            <a:p>
              <a:pPr algn="ctr"/>
              <a:endParaRPr lang="zh-CN" altLang="en-US">
                <a:latin typeface="Arial" panose="020B0604020202020204" pitchFamily="34" charset="0"/>
                <a:ea typeface="黑体" panose="02010609060101010101" pitchFamily="2" charset="-122"/>
              </a:endParaRPr>
            </a:p>
          </p:txBody>
        </p:sp>
      </p:grpSp>
      <p:grpSp>
        <p:nvGrpSpPr>
          <p:cNvPr id="5" name="Group 44"/>
          <p:cNvGrpSpPr/>
          <p:nvPr/>
        </p:nvGrpSpPr>
        <p:grpSpPr>
          <a:xfrm>
            <a:off x="3540125" y="3004185"/>
            <a:ext cx="666750" cy="455613"/>
            <a:chOff x="2650" y="2098"/>
            <a:chExt cx="419" cy="287"/>
          </a:xfrm>
        </p:grpSpPr>
        <p:sp>
          <p:nvSpPr>
            <p:cNvPr id="45100" name="Rectangle 45"/>
            <p:cNvSpPr/>
            <p:nvPr/>
          </p:nvSpPr>
          <p:spPr>
            <a:xfrm>
              <a:off x="2724" y="2098"/>
              <a:ext cx="345" cy="271"/>
            </a:xfrm>
            <a:prstGeom prst="rect">
              <a:avLst/>
            </a:prstGeom>
            <a:solidFill>
              <a:schemeClr val="bg1"/>
            </a:solidFill>
            <a:ln w="9525">
              <a:noFill/>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101" name="Line 46"/>
            <p:cNvSpPr/>
            <p:nvPr/>
          </p:nvSpPr>
          <p:spPr>
            <a:xfrm flipH="1" flipV="1">
              <a:off x="2650" y="2304"/>
              <a:ext cx="419" cy="81"/>
            </a:xfrm>
            <a:prstGeom prst="line">
              <a:avLst/>
            </a:prstGeom>
            <a:ln w="28575" cap="flat" cmpd="sng">
              <a:solidFill>
                <a:srgbClr val="FF3300"/>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49231" name="AutoShape 47"/>
          <p:cNvSpPr/>
          <p:nvPr/>
        </p:nvSpPr>
        <p:spPr>
          <a:xfrm rot="10800000">
            <a:off x="3637915" y="4810831"/>
            <a:ext cx="965835" cy="408162"/>
          </a:xfrm>
          <a:prstGeom prst="roundRect">
            <a:avLst>
              <a:gd name="adj" fmla="val 16667"/>
            </a:avLst>
          </a:prstGeom>
          <a:noFill/>
          <a:ln w="28575" cap="flat" cmpd="sng">
            <a:solidFill>
              <a:srgbClr val="0000FF"/>
            </a:solidFill>
            <a:prstDash val="solid"/>
            <a:round/>
            <a:headEnd type="none" w="med" len="med"/>
            <a:tailEnd type="none" w="med" len="med"/>
          </a:ln>
        </p:spPr>
        <p:txBody>
          <a:bodyPr wrap="squar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49232" name="Rectangle 48"/>
          <p:cNvSpPr/>
          <p:nvPr/>
        </p:nvSpPr>
        <p:spPr>
          <a:xfrm>
            <a:off x="5459413" y="3174048"/>
            <a:ext cx="1249362" cy="563880"/>
          </a:xfrm>
          <a:prstGeom prst="rect">
            <a:avLst/>
          </a:prstGeom>
          <a:solidFill>
            <a:schemeClr val="bg1"/>
          </a:solidFill>
          <a:ln w="9525">
            <a:noFill/>
          </a:ln>
        </p:spPr>
        <p:txBody>
          <a:bodyPr tIns="144000" bIns="144000" anchor="t">
            <a:spAutoFit/>
          </a:bodyPr>
          <a:p>
            <a:pPr algn="just">
              <a:spcBef>
                <a:spcPct val="50000"/>
              </a:spcBef>
            </a:pPr>
            <a:r>
              <a:rPr lang="en-US" altLang="zh-CN" i="1" dirty="0">
                <a:solidFill>
                  <a:srgbClr val="FF00FF"/>
                </a:solidFill>
                <a:latin typeface="Times New Roman" panose="02020603050405020304" pitchFamily="18" charset="0"/>
                <a:ea typeface="楷体_GB2312" pitchFamily="49" charset="-122"/>
              </a:rPr>
              <a:t>Y</a:t>
            </a:r>
            <a:r>
              <a:rPr lang="en-US" altLang="zh-CN" b="1" dirty="0">
                <a:solidFill>
                  <a:srgbClr val="FF00FF"/>
                </a:solidFill>
                <a:latin typeface="Times New Roman" panose="02020603050405020304" pitchFamily="18" charset="0"/>
                <a:ea typeface="楷体_GB2312" pitchFamily="49" charset="-122"/>
              </a:rPr>
              <a:t>=</a:t>
            </a:r>
            <a:r>
              <a:rPr lang="en-US" altLang="zh-CN" b="1" i="1" dirty="0">
                <a:solidFill>
                  <a:srgbClr val="FF00FF"/>
                </a:solidFill>
                <a:latin typeface="Times New Roman" panose="02020603050405020304" pitchFamily="18" charset="0"/>
                <a:ea typeface="楷体_GB2312" pitchFamily="49" charset="-122"/>
              </a:rPr>
              <a:t>D</a:t>
            </a:r>
            <a:r>
              <a:rPr lang="en-US" altLang="zh-CN" b="1" baseline="-25000" dirty="0">
                <a:solidFill>
                  <a:srgbClr val="FF00FF"/>
                </a:solidFill>
                <a:latin typeface="Times New Roman" panose="02020603050405020304" pitchFamily="18" charset="0"/>
                <a:ea typeface="楷体_GB2312" pitchFamily="49" charset="-122"/>
              </a:rPr>
              <a:t>1</a:t>
            </a:r>
            <a:endParaRPr lang="en-US" altLang="zh-CN" b="1" baseline="-25000" dirty="0">
              <a:solidFill>
                <a:srgbClr val="FF00FF"/>
              </a:solidFill>
              <a:latin typeface="Times New Roman" panose="02020603050405020304" pitchFamily="18" charset="0"/>
              <a:ea typeface="楷体_GB2312" pitchFamily="49" charset="-122"/>
            </a:endParaRPr>
          </a:p>
        </p:txBody>
      </p:sp>
      <p:sp>
        <p:nvSpPr>
          <p:cNvPr id="349233" name="Rectangle 49"/>
          <p:cNvSpPr/>
          <p:nvPr/>
        </p:nvSpPr>
        <p:spPr>
          <a:xfrm>
            <a:off x="2201545" y="3067685"/>
            <a:ext cx="422275" cy="368300"/>
          </a:xfrm>
          <a:prstGeom prst="rect">
            <a:avLst/>
          </a:prstGeom>
          <a:noFill/>
          <a:ln w="9525">
            <a:noFill/>
          </a:ln>
        </p:spPr>
        <p:txBody>
          <a:bodyPr wrap="none" anchor="t">
            <a:spAutoFit/>
          </a:bodyPr>
          <a:p>
            <a:pPr algn="just">
              <a:spcBef>
                <a:spcPct val="50000"/>
              </a:spcBef>
            </a:pPr>
            <a:r>
              <a:rPr lang="en-US" altLang="zh-CN" b="1" i="1" dirty="0">
                <a:solidFill>
                  <a:srgbClr val="FF00FF"/>
                </a:solidFill>
                <a:latin typeface="Times New Roman" panose="02020603050405020304" pitchFamily="18" charset="0"/>
                <a:ea typeface="楷体_GB2312" pitchFamily="49" charset="-122"/>
              </a:rPr>
              <a:t>D</a:t>
            </a:r>
            <a:r>
              <a:rPr lang="en-US" altLang="zh-CN" b="1" baseline="-25000" dirty="0">
                <a:solidFill>
                  <a:srgbClr val="FF00FF"/>
                </a:solidFill>
                <a:latin typeface="Times New Roman" panose="02020603050405020304" pitchFamily="18" charset="0"/>
                <a:ea typeface="楷体_GB2312" pitchFamily="49" charset="-122"/>
              </a:rPr>
              <a:t>1</a:t>
            </a:r>
            <a:endParaRPr lang="en-US" altLang="zh-CN" b="1" baseline="-25000" dirty="0">
              <a:solidFill>
                <a:srgbClr val="FF00FF"/>
              </a:solidFill>
              <a:latin typeface="Times New Roman" panose="02020603050405020304" pitchFamily="18" charset="0"/>
              <a:ea typeface="楷体_GB2312" pitchFamily="49" charset="-122"/>
            </a:endParaRPr>
          </a:p>
        </p:txBody>
      </p:sp>
      <p:sp>
        <p:nvSpPr>
          <p:cNvPr id="349234" name="Line 50"/>
          <p:cNvSpPr/>
          <p:nvPr/>
        </p:nvSpPr>
        <p:spPr>
          <a:xfrm>
            <a:off x="2703513" y="3318510"/>
            <a:ext cx="795337" cy="0"/>
          </a:xfrm>
          <a:prstGeom prst="line">
            <a:avLst/>
          </a:prstGeom>
          <a:ln w="57150" cap="flat" cmpd="sng">
            <a:solidFill>
              <a:srgbClr val="FF00FF"/>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9235" name="Line 51"/>
          <p:cNvSpPr/>
          <p:nvPr/>
        </p:nvSpPr>
        <p:spPr>
          <a:xfrm>
            <a:off x="4129088" y="3448685"/>
            <a:ext cx="1382712" cy="0"/>
          </a:xfrm>
          <a:prstGeom prst="line">
            <a:avLst/>
          </a:prstGeom>
          <a:ln w="57150" cap="flat" cmpd="sng">
            <a:solidFill>
              <a:srgbClr val="FF00FF"/>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9236" name="Line 52"/>
          <p:cNvSpPr/>
          <p:nvPr/>
        </p:nvSpPr>
        <p:spPr>
          <a:xfrm>
            <a:off x="3460750" y="3320098"/>
            <a:ext cx="679450" cy="130175"/>
          </a:xfrm>
          <a:prstGeom prst="line">
            <a:avLst/>
          </a:prstGeom>
          <a:ln w="57150" cap="flat" cmpd="sng">
            <a:solidFill>
              <a:srgbClr val="FF00FF"/>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9238" name="Text Box 54"/>
          <p:cNvSpPr txBox="1"/>
          <p:nvPr/>
        </p:nvSpPr>
        <p:spPr>
          <a:xfrm>
            <a:off x="1174433" y="5553075"/>
            <a:ext cx="6656387" cy="953135"/>
          </a:xfrm>
          <a:prstGeom prst="rect">
            <a:avLst/>
          </a:prstGeom>
          <a:noFill/>
          <a:ln w="9525">
            <a:noFill/>
          </a:ln>
        </p:spPr>
        <p:txBody>
          <a:bodyPr anchor="t">
            <a:spAutoFit/>
          </a:bodyPr>
          <a:p>
            <a:pPr>
              <a:spcBef>
                <a:spcPct val="50000"/>
              </a:spcBef>
            </a:pPr>
            <a:r>
              <a:rPr lang="zh-CN" altLang="en-US" sz="2800" dirty="0">
                <a:latin typeface="黑体" panose="02010609060101010101" pitchFamily="2" charset="-122"/>
                <a:ea typeface="黑体" panose="02010609060101010101" pitchFamily="2" charset="-122"/>
              </a:rPr>
              <a:t>　　数据选择器的输入信号</a:t>
            </a:r>
            <a:r>
              <a:rPr lang="zh-CN" altLang="en-US" sz="2800" dirty="0">
                <a:latin typeface="Times New Roman" panose="02020603050405020304" pitchFamily="18" charset="0"/>
                <a:ea typeface="黑体" panose="02010609060101010101" pitchFamily="2" charset="-122"/>
              </a:rPr>
              <a:t>个数 </a:t>
            </a:r>
            <a:r>
              <a:rPr lang="en-US" altLang="zh-CN" sz="2800" i="1" dirty="0">
                <a:latin typeface="Times New Roman" panose="02020603050405020304" pitchFamily="18" charset="0"/>
                <a:ea typeface="黑体" panose="02010609060101010101" pitchFamily="2" charset="-122"/>
              </a:rPr>
              <a:t>N </a:t>
            </a:r>
            <a:r>
              <a:rPr lang="zh-CN" altLang="en-US" sz="2800" dirty="0">
                <a:latin typeface="Times New Roman" panose="02020603050405020304" pitchFamily="18" charset="0"/>
                <a:ea typeface="黑体" panose="02010609060101010101" pitchFamily="2" charset="-122"/>
              </a:rPr>
              <a:t>与地址码个数 </a:t>
            </a:r>
            <a:r>
              <a:rPr lang="en-US" altLang="zh-CN" sz="2800" i="1" dirty="0">
                <a:latin typeface="Times New Roman" panose="02020603050405020304" pitchFamily="18" charset="0"/>
                <a:ea typeface="黑体" panose="02010609060101010101" pitchFamily="2" charset="-122"/>
              </a:rPr>
              <a:t>n </a:t>
            </a:r>
            <a:r>
              <a:rPr lang="zh-CN" altLang="en-US" sz="2800" dirty="0">
                <a:latin typeface="Times New Roman" panose="02020603050405020304" pitchFamily="18" charset="0"/>
                <a:ea typeface="黑体" panose="02010609060101010101" pitchFamily="2" charset="-122"/>
              </a:rPr>
              <a:t>的关系为    </a:t>
            </a:r>
            <a:r>
              <a:rPr lang="en-US" altLang="zh-CN" sz="2800" i="1" dirty="0">
                <a:solidFill>
                  <a:srgbClr val="FF3300"/>
                </a:solidFill>
                <a:latin typeface="Times New Roman" panose="02020603050405020304" pitchFamily="18" charset="0"/>
                <a:ea typeface="黑体" panose="02010609060101010101" pitchFamily="2" charset="-122"/>
              </a:rPr>
              <a:t>N </a:t>
            </a:r>
            <a:r>
              <a:rPr lang="en-US" altLang="zh-CN" sz="2800" dirty="0">
                <a:solidFill>
                  <a:srgbClr val="FF3300"/>
                </a:solidFill>
                <a:latin typeface="Times New Roman" panose="02020603050405020304" pitchFamily="18" charset="0"/>
                <a:ea typeface="黑体" panose="02010609060101010101" pitchFamily="2" charset="-122"/>
              </a:rPr>
              <a:t>= 2</a:t>
            </a:r>
            <a:r>
              <a:rPr lang="en-US" altLang="zh-CN" sz="2800" i="1" baseline="30000" dirty="0">
                <a:solidFill>
                  <a:srgbClr val="FF3300"/>
                </a:solidFill>
                <a:latin typeface="Times New Roman" panose="02020603050405020304" pitchFamily="18" charset="0"/>
                <a:ea typeface="黑体" panose="02010609060101010101" pitchFamily="2" charset="-122"/>
              </a:rPr>
              <a:t>n</a:t>
            </a:r>
            <a:endParaRPr lang="en-US" altLang="zh-CN" sz="2800" i="1" baseline="30000" dirty="0">
              <a:solidFill>
                <a:srgbClr val="FF3300"/>
              </a:solidFill>
              <a:latin typeface="Times New Roman" panose="02020603050405020304" pitchFamily="18" charset="0"/>
              <a:ea typeface="黑体" panose="02010609060101010101" pitchFamily="2" charset="-122"/>
            </a:endParaRPr>
          </a:p>
        </p:txBody>
      </p:sp>
      <p:sp>
        <p:nvSpPr>
          <p:cNvPr id="349239" name="AutoShape 55"/>
          <p:cNvSpPr>
            <a:spLocks noChangeArrowheads="1"/>
          </p:cNvSpPr>
          <p:nvPr/>
        </p:nvSpPr>
        <p:spPr bwMode="auto">
          <a:xfrm>
            <a:off x="6742113" y="3312160"/>
            <a:ext cx="1420813" cy="395288"/>
          </a:xfrm>
          <a:prstGeom prst="wedgeRectCallout">
            <a:avLst>
              <a:gd name="adj1" fmla="val -94579"/>
              <a:gd name="adj2" fmla="val -11847"/>
            </a:avLst>
          </a:prstGeom>
          <a:noFill/>
          <a:ln w="9525">
            <a:noFill/>
            <a:miter lim="800000"/>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一路输出</a:t>
            </a:r>
            <a:endParaRPr kumimoji="1" lang="zh-CN" altLang="en-US" sz="24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9214"/>
                                        </p:tgtEl>
                                        <p:attrNameLst>
                                          <p:attrName>style.visibility</p:attrName>
                                        </p:attrNameLst>
                                      </p:cBhvr>
                                      <p:to>
                                        <p:strVal val="visible"/>
                                      </p:to>
                                    </p:set>
                                    <p:anim calcmode="lin" valueType="num">
                                      <p:cBhvr>
                                        <p:cTn id="13" dur="500" fill="hold"/>
                                        <p:tgtEl>
                                          <p:spTgt spid="349214"/>
                                        </p:tgtEl>
                                        <p:attrNameLst>
                                          <p:attrName>ppt_w</p:attrName>
                                        </p:attrNameLst>
                                      </p:cBhvr>
                                      <p:tavLst>
                                        <p:tav tm="0">
                                          <p:val>
                                            <p:fltVal val="0.000000"/>
                                          </p:val>
                                        </p:tav>
                                        <p:tav tm="100000">
                                          <p:val>
                                            <p:strVal val="#ppt_w"/>
                                          </p:val>
                                        </p:tav>
                                      </p:tavLst>
                                    </p:anim>
                                    <p:anim calcmode="lin" valueType="num">
                                      <p:cBhvr>
                                        <p:cTn id="14" dur="500" fill="hold"/>
                                        <p:tgtEl>
                                          <p:spTgt spid="349214"/>
                                        </p:tgtEl>
                                        <p:attrNameLst>
                                          <p:attrName>ppt_h</p:attrName>
                                        </p:attrNameLst>
                                      </p:cBhvr>
                                      <p:tavLst>
                                        <p:tav tm="0">
                                          <p:val>
                                            <p:fltVal val="0.000000"/>
                                          </p:val>
                                        </p:tav>
                                        <p:tav tm="100000">
                                          <p:val>
                                            <p:strVal val="#ppt_h"/>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49215"/>
                                        </p:tgtEl>
                                        <p:attrNameLst>
                                          <p:attrName>style.visibility</p:attrName>
                                        </p:attrNameLst>
                                      </p:cBhvr>
                                      <p:to>
                                        <p:strVal val="visible"/>
                                      </p:to>
                                    </p:set>
                                    <p:anim calcmode="lin" valueType="num">
                                      <p:cBhvr additive="base">
                                        <p:cTn id="18" dur="500" fill="hold"/>
                                        <p:tgtEl>
                                          <p:spTgt spid="349215"/>
                                        </p:tgtEl>
                                        <p:attrNameLst>
                                          <p:attrName>ppt_x</p:attrName>
                                        </p:attrNameLst>
                                      </p:cBhvr>
                                      <p:tavLst>
                                        <p:tav tm="0">
                                          <p:val>
                                            <p:strVal val="0-#ppt_w/2"/>
                                          </p:val>
                                        </p:tav>
                                        <p:tav tm="100000">
                                          <p:val>
                                            <p:strVal val="#ppt_x"/>
                                          </p:val>
                                        </p:tav>
                                      </p:tavLst>
                                    </p:anim>
                                    <p:anim calcmode="lin" valueType="num">
                                      <p:cBhvr additive="base">
                                        <p:cTn id="19" dur="500" fill="hold"/>
                                        <p:tgtEl>
                                          <p:spTgt spid="3492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49216"/>
                                        </p:tgtEl>
                                        <p:attrNameLst>
                                          <p:attrName>style.visibility</p:attrName>
                                        </p:attrNameLst>
                                      </p:cBhvr>
                                      <p:to>
                                        <p:strVal val="visible"/>
                                      </p:to>
                                    </p:set>
                                    <p:anim calcmode="lin" valueType="num">
                                      <p:cBhvr>
                                        <p:cTn id="24" dur="500" fill="hold"/>
                                        <p:tgtEl>
                                          <p:spTgt spid="349216"/>
                                        </p:tgtEl>
                                        <p:attrNameLst>
                                          <p:attrName>ppt_w</p:attrName>
                                        </p:attrNameLst>
                                      </p:cBhvr>
                                      <p:tavLst>
                                        <p:tav tm="0">
                                          <p:val>
                                            <p:fltVal val="0.000000"/>
                                          </p:val>
                                        </p:tav>
                                        <p:tav tm="100000">
                                          <p:val>
                                            <p:strVal val="#ppt_w"/>
                                          </p:val>
                                        </p:tav>
                                      </p:tavLst>
                                    </p:anim>
                                    <p:anim calcmode="lin" valueType="num">
                                      <p:cBhvr>
                                        <p:cTn id="25" dur="500" fill="hold"/>
                                        <p:tgtEl>
                                          <p:spTgt spid="349216"/>
                                        </p:tgtEl>
                                        <p:attrNameLst>
                                          <p:attrName>ppt_h</p:attrName>
                                        </p:attrNameLst>
                                      </p:cBhvr>
                                      <p:tavLst>
                                        <p:tav tm="0">
                                          <p:val>
                                            <p:fltVal val="0.000000"/>
                                          </p:val>
                                        </p:tav>
                                        <p:tav tm="100000">
                                          <p:val>
                                            <p:strVal val="#ppt_h"/>
                                          </p:val>
                                        </p:tav>
                                      </p:tavLst>
                                    </p:anim>
                                  </p:childTnLst>
                                </p:cTn>
                              </p:par>
                            </p:childTnLst>
                          </p:cTn>
                        </p:par>
                        <p:par>
                          <p:cTn id="26" fill="hold">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349239"/>
                                        </p:tgtEl>
                                        <p:attrNameLst>
                                          <p:attrName>style.visibility</p:attrName>
                                        </p:attrNameLst>
                                      </p:cBhvr>
                                      <p:to>
                                        <p:strVal val="visible"/>
                                      </p:to>
                                    </p:set>
                                    <p:anim calcmode="lin" valueType="num">
                                      <p:cBhvr additive="base">
                                        <p:cTn id="29" dur="500" fill="hold"/>
                                        <p:tgtEl>
                                          <p:spTgt spid="349239"/>
                                        </p:tgtEl>
                                        <p:attrNameLst>
                                          <p:attrName>ppt_x</p:attrName>
                                        </p:attrNameLst>
                                      </p:cBhvr>
                                      <p:tavLst>
                                        <p:tav tm="0">
                                          <p:val>
                                            <p:strVal val="1+#ppt_w/2"/>
                                          </p:val>
                                        </p:tav>
                                        <p:tav tm="100000">
                                          <p:val>
                                            <p:strVal val="#ppt_x"/>
                                          </p:val>
                                        </p:tav>
                                      </p:tavLst>
                                    </p:anim>
                                    <p:anim calcmode="lin" valueType="num">
                                      <p:cBhvr additive="base">
                                        <p:cTn id="30" dur="500" fill="hold"/>
                                        <p:tgtEl>
                                          <p:spTgt spid="34923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49231"/>
                                        </p:tgtEl>
                                        <p:attrNameLst>
                                          <p:attrName>style.visibility</p:attrName>
                                        </p:attrNameLst>
                                      </p:cBhvr>
                                      <p:to>
                                        <p:strVal val="visible"/>
                                      </p:to>
                                    </p:set>
                                    <p:anim calcmode="lin" valueType="num">
                                      <p:cBhvr>
                                        <p:cTn id="35" dur="500" fill="hold"/>
                                        <p:tgtEl>
                                          <p:spTgt spid="349231"/>
                                        </p:tgtEl>
                                        <p:attrNameLst>
                                          <p:attrName>ppt_w</p:attrName>
                                        </p:attrNameLst>
                                      </p:cBhvr>
                                      <p:tavLst>
                                        <p:tav tm="0">
                                          <p:val>
                                            <p:fltVal val="0.000000"/>
                                          </p:val>
                                        </p:tav>
                                        <p:tav tm="100000">
                                          <p:val>
                                            <p:strVal val="#ppt_w"/>
                                          </p:val>
                                        </p:tav>
                                      </p:tavLst>
                                    </p:anim>
                                    <p:anim calcmode="lin" valueType="num">
                                      <p:cBhvr>
                                        <p:cTn id="36" dur="500" fill="hold"/>
                                        <p:tgtEl>
                                          <p:spTgt spid="349231"/>
                                        </p:tgtEl>
                                        <p:attrNameLst>
                                          <p:attrName>ppt_h</p:attrName>
                                        </p:attrNameLst>
                                      </p:cBhvr>
                                      <p:tavLst>
                                        <p:tav tm="0">
                                          <p:val>
                                            <p:fltVal val="0.000000"/>
                                          </p:val>
                                        </p:tav>
                                        <p:tav tm="100000">
                                          <p:val>
                                            <p:strVal val="#ppt_h"/>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349217"/>
                                        </p:tgtEl>
                                        <p:attrNameLst>
                                          <p:attrName>style.visibility</p:attrName>
                                        </p:attrNameLst>
                                      </p:cBhvr>
                                      <p:to>
                                        <p:strVal val="visible"/>
                                      </p:to>
                                    </p:set>
                                    <p:anim calcmode="lin" valueType="num">
                                      <p:cBhvr additive="base">
                                        <p:cTn id="40" dur="500" fill="hold"/>
                                        <p:tgtEl>
                                          <p:spTgt spid="349217"/>
                                        </p:tgtEl>
                                        <p:attrNameLst>
                                          <p:attrName>ppt_x</p:attrName>
                                        </p:attrNameLst>
                                      </p:cBhvr>
                                      <p:tavLst>
                                        <p:tav tm="0">
                                          <p:val>
                                            <p:strVal val="0-#ppt_w/2"/>
                                          </p:val>
                                        </p:tav>
                                        <p:tav tm="100000">
                                          <p:val>
                                            <p:strVal val="#ppt_x"/>
                                          </p:val>
                                        </p:tav>
                                      </p:tavLst>
                                    </p:anim>
                                    <p:anim calcmode="lin" valueType="num">
                                      <p:cBhvr additive="base">
                                        <p:cTn id="41" dur="500" fill="hold"/>
                                        <p:tgtEl>
                                          <p:spTgt spid="3492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9217"/>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000000"/>
                                          </p:val>
                                        </p:tav>
                                        <p:tav tm="100000">
                                          <p:val>
                                            <p:strVal val="#ppt_w"/>
                                          </p:val>
                                        </p:tav>
                                      </p:tavLst>
                                    </p:anim>
                                    <p:anim calcmode="lin" valueType="num">
                                      <p:cBhvr>
                                        <p:cTn id="47" dur="500" fill="hold"/>
                                        <p:tgtEl>
                                          <p:spTgt spid="3"/>
                                        </p:tgtEl>
                                        <p:attrNameLst>
                                          <p:attrName>ppt_h</p:attrName>
                                        </p:attrNameLst>
                                      </p:cBhvr>
                                      <p:tavLst>
                                        <p:tav tm="0">
                                          <p:val>
                                            <p:fltVal val="0.000000"/>
                                          </p:val>
                                        </p:tav>
                                        <p:tav tm="100000">
                                          <p:val>
                                            <p:strVal val="#ppt_h"/>
                                          </p:val>
                                        </p:tav>
                                      </p:tavLst>
                                    </p:anim>
                                  </p:childTnLst>
                                </p:cTn>
                              </p:par>
                            </p:childTnLst>
                          </p:cTn>
                        </p:par>
                        <p:par>
                          <p:cTn id="48" fill="hold">
                            <p:stCondLst>
                              <p:cond delay="500"/>
                            </p:stCondLst>
                            <p:childTnLst>
                              <p:par>
                                <p:cTn id="49" presetID="22" presetClass="entr" presetSubtype="4" fill="hold" nodeType="afterEffect">
                                  <p:stCondLst>
                                    <p:cond delay="100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52" fill="hold">
                            <p:stCondLst>
                              <p:cond delay="2000"/>
                            </p:stCondLst>
                            <p:childTnLst>
                              <p:par>
                                <p:cTn id="53" presetID="17" presetClass="entr" presetSubtype="2" fill="hold" nodeType="afterEffect">
                                  <p:stCondLst>
                                    <p:cond delay="100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ppt_x</p:attrName>
                                        </p:attrNameLst>
                                      </p:cBhvr>
                                      <p:tavLst>
                                        <p:tav tm="0">
                                          <p:val>
                                            <p:strVal val="#ppt_x+#ppt_w/2"/>
                                          </p:val>
                                        </p:tav>
                                        <p:tav tm="100000">
                                          <p:val>
                                            <p:strVal val="#ppt_x"/>
                                          </p:val>
                                        </p:tav>
                                      </p:tavLst>
                                    </p:anim>
                                    <p:anim calcmode="lin" valueType="num">
                                      <p:cBhvr>
                                        <p:cTn id="56" dur="500" fill="hold"/>
                                        <p:tgtEl>
                                          <p:spTgt spid="5"/>
                                        </p:tgtEl>
                                        <p:attrNameLst>
                                          <p:attrName>ppt_y</p:attrName>
                                        </p:attrNameLst>
                                      </p:cBhvr>
                                      <p:tavLst>
                                        <p:tav tm="0">
                                          <p:val>
                                            <p:strVal val="#ppt_y"/>
                                          </p:val>
                                        </p:tav>
                                        <p:tav tm="100000">
                                          <p:val>
                                            <p:strVal val="#ppt_y"/>
                                          </p:val>
                                        </p:tav>
                                      </p:tavLst>
                                    </p:anim>
                                    <p:anim calcmode="lin" valueType="num">
                                      <p:cBhvr>
                                        <p:cTn id="57" dur="500" fill="hold"/>
                                        <p:tgtEl>
                                          <p:spTgt spid="5"/>
                                        </p:tgtEl>
                                        <p:attrNameLst>
                                          <p:attrName>ppt_w</p:attrName>
                                        </p:attrNameLst>
                                      </p:cBhvr>
                                      <p:tavLst>
                                        <p:tav tm="0">
                                          <p:val>
                                            <p:fltVal val="0.000000"/>
                                          </p:val>
                                        </p:tav>
                                        <p:tav tm="100000">
                                          <p:val>
                                            <p:strVal val="#ppt_w"/>
                                          </p:val>
                                        </p:tav>
                                      </p:tavLst>
                                    </p:anim>
                                    <p:anim calcmode="lin" valueType="num">
                                      <p:cBhvr>
                                        <p:cTn id="58" dur="500" fill="hold"/>
                                        <p:tgtEl>
                                          <p:spTgt spid="5"/>
                                        </p:tgtEl>
                                        <p:attrNameLst>
                                          <p:attrName>ppt_h</p:attrName>
                                        </p:attrNameLst>
                                      </p:cBhvr>
                                      <p:tavLst>
                                        <p:tav tm="0">
                                          <p:val>
                                            <p:strVal val="#ppt_h"/>
                                          </p:val>
                                        </p:tav>
                                        <p:tav tm="100000">
                                          <p:val>
                                            <p:strVal val="#ppt_h"/>
                                          </p:val>
                                        </p:tav>
                                      </p:tavLst>
                                    </p:anim>
                                  </p:childTnLst>
                                </p:cTn>
                              </p:par>
                            </p:childTnLst>
                          </p:cTn>
                        </p:par>
                        <p:par>
                          <p:cTn id="59" fill="hold">
                            <p:stCondLst>
                              <p:cond delay="3500"/>
                            </p:stCondLst>
                            <p:childTnLst>
                              <p:par>
                                <p:cTn id="60" presetID="23" presetClass="entr" presetSubtype="16" fill="hold" grpId="0" nodeType="afterEffect">
                                  <p:stCondLst>
                                    <p:cond delay="1000"/>
                                  </p:stCondLst>
                                  <p:childTnLst>
                                    <p:set>
                                      <p:cBhvr>
                                        <p:cTn id="61" dur="1" fill="hold">
                                          <p:stCondLst>
                                            <p:cond delay="0"/>
                                          </p:stCondLst>
                                        </p:cTn>
                                        <p:tgtEl>
                                          <p:spTgt spid="349233"/>
                                        </p:tgtEl>
                                        <p:attrNameLst>
                                          <p:attrName>style.visibility</p:attrName>
                                        </p:attrNameLst>
                                      </p:cBhvr>
                                      <p:to>
                                        <p:strVal val="visible"/>
                                      </p:to>
                                    </p:set>
                                    <p:anim calcmode="lin" valueType="num">
                                      <p:cBhvr>
                                        <p:cTn id="62" dur="500" fill="hold"/>
                                        <p:tgtEl>
                                          <p:spTgt spid="349233"/>
                                        </p:tgtEl>
                                        <p:attrNameLst>
                                          <p:attrName>ppt_w</p:attrName>
                                        </p:attrNameLst>
                                      </p:cBhvr>
                                      <p:tavLst>
                                        <p:tav tm="0">
                                          <p:val>
                                            <p:fltVal val="0.000000"/>
                                          </p:val>
                                        </p:tav>
                                        <p:tav tm="100000">
                                          <p:val>
                                            <p:strVal val="#ppt_w"/>
                                          </p:val>
                                        </p:tav>
                                      </p:tavLst>
                                    </p:anim>
                                    <p:anim calcmode="lin" valueType="num">
                                      <p:cBhvr>
                                        <p:cTn id="63" dur="500" fill="hold"/>
                                        <p:tgtEl>
                                          <p:spTgt spid="349233"/>
                                        </p:tgtEl>
                                        <p:attrNameLst>
                                          <p:attrName>ppt_h</p:attrName>
                                        </p:attrNameLst>
                                      </p:cBhvr>
                                      <p:tavLst>
                                        <p:tav tm="0">
                                          <p:val>
                                            <p:fltVal val="0.000000"/>
                                          </p:val>
                                        </p:tav>
                                        <p:tav tm="100000">
                                          <p:val>
                                            <p:strVal val="#ppt_h"/>
                                          </p:val>
                                        </p:tav>
                                      </p:tavLst>
                                    </p:anim>
                                  </p:childTnLst>
                                </p:cTn>
                              </p:par>
                            </p:childTnLst>
                          </p:cTn>
                        </p:par>
                        <p:par>
                          <p:cTn id="64" fill="hold">
                            <p:stCondLst>
                              <p:cond delay="5000"/>
                            </p:stCondLst>
                            <p:childTnLst>
                              <p:par>
                                <p:cTn id="65" presetID="22" presetClass="entr" presetSubtype="8" fill="hold" nodeType="afterEffect">
                                  <p:stCondLst>
                                    <p:cond delay="1000"/>
                                  </p:stCondLst>
                                  <p:childTnLst>
                                    <p:set>
                                      <p:cBhvr>
                                        <p:cTn id="66" dur="1" fill="hold">
                                          <p:stCondLst>
                                            <p:cond delay="0"/>
                                          </p:stCondLst>
                                        </p:cTn>
                                        <p:tgtEl>
                                          <p:spTgt spid="349234"/>
                                        </p:tgtEl>
                                        <p:attrNameLst>
                                          <p:attrName>style.visibility</p:attrName>
                                        </p:attrNameLst>
                                      </p:cBhvr>
                                      <p:to>
                                        <p:strVal val="visible"/>
                                      </p:to>
                                    </p:set>
                                    <p:animEffect transition="in" filter="wipe(left)">
                                      <p:cBhvr>
                                        <p:cTn id="67" dur="500"/>
                                        <p:tgtEl>
                                          <p:spTgt spid="349234"/>
                                        </p:tgtEl>
                                      </p:cBhvr>
                                    </p:animEffect>
                                  </p:childTnLst>
                                </p:cTn>
                              </p:par>
                            </p:childTnLst>
                          </p:cTn>
                        </p:par>
                        <p:par>
                          <p:cTn id="68" fill="hold">
                            <p:stCondLst>
                              <p:cond delay="6500"/>
                            </p:stCondLst>
                            <p:childTnLst>
                              <p:par>
                                <p:cTn id="69" presetID="22" presetClass="entr" presetSubtype="8" fill="hold" nodeType="afterEffect">
                                  <p:stCondLst>
                                    <p:cond delay="1000"/>
                                  </p:stCondLst>
                                  <p:childTnLst>
                                    <p:set>
                                      <p:cBhvr>
                                        <p:cTn id="70" dur="1" fill="hold">
                                          <p:stCondLst>
                                            <p:cond delay="0"/>
                                          </p:stCondLst>
                                        </p:cTn>
                                        <p:tgtEl>
                                          <p:spTgt spid="349236"/>
                                        </p:tgtEl>
                                        <p:attrNameLst>
                                          <p:attrName>style.visibility</p:attrName>
                                        </p:attrNameLst>
                                      </p:cBhvr>
                                      <p:to>
                                        <p:strVal val="visible"/>
                                      </p:to>
                                    </p:set>
                                    <p:animEffect transition="in" filter="wipe(left)">
                                      <p:cBhvr>
                                        <p:cTn id="71" dur="500"/>
                                        <p:tgtEl>
                                          <p:spTgt spid="349236"/>
                                        </p:tgtEl>
                                      </p:cBhvr>
                                    </p:animEffect>
                                  </p:childTnLst>
                                </p:cTn>
                              </p:par>
                            </p:childTnLst>
                          </p:cTn>
                        </p:par>
                        <p:par>
                          <p:cTn id="72" fill="hold">
                            <p:stCondLst>
                              <p:cond delay="8000"/>
                            </p:stCondLst>
                            <p:childTnLst>
                              <p:par>
                                <p:cTn id="73" presetID="22" presetClass="entr" presetSubtype="8" fill="hold" nodeType="afterEffect">
                                  <p:stCondLst>
                                    <p:cond delay="1000"/>
                                  </p:stCondLst>
                                  <p:childTnLst>
                                    <p:set>
                                      <p:cBhvr>
                                        <p:cTn id="74" dur="1" fill="hold">
                                          <p:stCondLst>
                                            <p:cond delay="0"/>
                                          </p:stCondLst>
                                        </p:cTn>
                                        <p:tgtEl>
                                          <p:spTgt spid="349235"/>
                                        </p:tgtEl>
                                        <p:attrNameLst>
                                          <p:attrName>style.visibility</p:attrName>
                                        </p:attrNameLst>
                                      </p:cBhvr>
                                      <p:to>
                                        <p:strVal val="visible"/>
                                      </p:to>
                                    </p:set>
                                    <p:animEffect transition="in" filter="wipe(left)">
                                      <p:cBhvr>
                                        <p:cTn id="75" dur="500"/>
                                        <p:tgtEl>
                                          <p:spTgt spid="349235"/>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349232"/>
                                        </p:tgtEl>
                                        <p:attrNameLst>
                                          <p:attrName>style.visibility</p:attrName>
                                        </p:attrNameLst>
                                      </p:cBhvr>
                                      <p:to>
                                        <p:strVal val="visible"/>
                                      </p:to>
                                    </p:set>
                                    <p:animEffect transition="in" filter="wipe(left)">
                                      <p:cBhvr>
                                        <p:cTn id="79" dur="500"/>
                                        <p:tgtEl>
                                          <p:spTgt spid="3492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349238"/>
                                        </p:tgtEl>
                                        <p:attrNameLst>
                                          <p:attrName>style.visibility</p:attrName>
                                        </p:attrNameLst>
                                      </p:cBhvr>
                                      <p:to>
                                        <p:strVal val="visible"/>
                                      </p:to>
                                    </p:set>
                                    <p:animEffect transition="in" filter="wipe(up)">
                                      <p:cBhvr>
                                        <p:cTn id="84" dur="1000"/>
                                        <p:tgtEl>
                                          <p:spTgt spid="349238"/>
                                        </p:tgtEl>
                                      </p:cBhvr>
                                    </p:animEffect>
                                  </p:childTnLst>
                                  <p:subTnLst>
                                    <p:set>
                                      <p:cBhvr override="childStyle">
                                        <p:cTn dur="1" fill="hold" display="0" masterRel="nextClick" afterEffect="1"/>
                                        <p:tgtEl>
                                          <p:spTgt spid="3492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14" grpId="0" bldLvl="0" animBg="1"/>
      <p:bldP spid="349215" grpId="0" bldLvl="0" animBg="1"/>
      <p:bldP spid="349216" grpId="0" bldLvl="0" animBg="1"/>
      <p:bldP spid="349217" grpId="0" bldLvl="0" animBg="1"/>
      <p:bldP spid="349231" grpId="0" bldLvl="0" animBg="1"/>
      <p:bldP spid="349232" grpId="0" bldLvl="0" animBg="1"/>
      <p:bldP spid="349233" grpId="0"/>
      <p:bldP spid="349238" grpId="0"/>
      <p:bldP spid="34923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2051050" y="1854518"/>
            <a:ext cx="4197350" cy="3362325"/>
            <a:chOff x="1712" y="1483"/>
            <a:chExt cx="2643" cy="2118"/>
          </a:xfrm>
        </p:grpSpPr>
        <p:sp>
          <p:nvSpPr>
            <p:cNvPr id="45058" name="AutoShape 3"/>
            <p:cNvSpPr/>
            <p:nvPr/>
          </p:nvSpPr>
          <p:spPr>
            <a:xfrm>
              <a:off x="1712" y="1483"/>
              <a:ext cx="2560" cy="2118"/>
            </a:xfrm>
            <a:prstGeom prst="flowChartProcess">
              <a:avLst/>
            </a:prstGeom>
            <a:noFill/>
            <a:ln w="57150" cap="flat" cmpd="sng">
              <a:pattFill prst="sphere">
                <a:fgClr>
                  <a:srgbClr val="CC99FF"/>
                </a:fgClr>
                <a:bgClr>
                  <a:srgbClr val="FFFFFF"/>
                </a:bgClr>
              </a:patt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59" name="Rectangle 4"/>
            <p:cNvSpPr/>
            <p:nvPr/>
          </p:nvSpPr>
          <p:spPr>
            <a:xfrm>
              <a:off x="2359" y="1916"/>
              <a:ext cx="1292" cy="1152"/>
            </a:xfrm>
            <a:prstGeom prst="rect">
              <a:avLst/>
            </a:prstGeom>
            <a:noFill/>
            <a:ln w="38100" cap="flat" cmpd="sng">
              <a:solidFill>
                <a:schemeClr val="tx1"/>
              </a:solidFill>
              <a:prstDash val="solid"/>
              <a:miter/>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0" name="Oval 5"/>
            <p:cNvSpPr/>
            <p:nvPr/>
          </p:nvSpPr>
          <p:spPr>
            <a:xfrm>
              <a:off x="2658" y="2129"/>
              <a:ext cx="58" cy="58"/>
            </a:xfrm>
            <a:prstGeom prst="ellipse">
              <a:avLst/>
            </a:prstGeom>
            <a:noFill/>
            <a:ln w="28575" cap="flat" cmpd="sng">
              <a:solidFill>
                <a:schemeClr val="tx1"/>
              </a:solidFill>
              <a:prstDash val="solid"/>
              <a:round/>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1" name="Oval 6"/>
            <p:cNvSpPr/>
            <p:nvPr/>
          </p:nvSpPr>
          <p:spPr>
            <a:xfrm>
              <a:off x="2578" y="2329"/>
              <a:ext cx="58" cy="58"/>
            </a:xfrm>
            <a:prstGeom prst="ellipse">
              <a:avLst/>
            </a:prstGeom>
            <a:noFill/>
            <a:ln w="28575" cap="flat" cmpd="sng">
              <a:solidFill>
                <a:schemeClr val="tx1"/>
              </a:solidFill>
              <a:prstDash val="solid"/>
              <a:round/>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2" name="Oval 7"/>
            <p:cNvSpPr/>
            <p:nvPr/>
          </p:nvSpPr>
          <p:spPr>
            <a:xfrm>
              <a:off x="2578" y="2521"/>
              <a:ext cx="58" cy="58"/>
            </a:xfrm>
            <a:prstGeom prst="ellipse">
              <a:avLst/>
            </a:prstGeom>
            <a:noFill/>
            <a:ln w="28575" cap="flat" cmpd="sng">
              <a:solidFill>
                <a:schemeClr val="tx1"/>
              </a:solidFill>
              <a:prstDash val="solid"/>
              <a:round/>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3" name="Oval 8"/>
            <p:cNvSpPr/>
            <p:nvPr/>
          </p:nvSpPr>
          <p:spPr>
            <a:xfrm>
              <a:off x="2658" y="2705"/>
              <a:ext cx="58" cy="58"/>
            </a:xfrm>
            <a:prstGeom prst="ellipse">
              <a:avLst/>
            </a:prstGeom>
            <a:noFill/>
            <a:ln w="28575" cap="flat" cmpd="sng">
              <a:solidFill>
                <a:schemeClr val="tx1"/>
              </a:solidFill>
              <a:prstDash val="solid"/>
              <a:round/>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064" name="Line 9"/>
            <p:cNvSpPr/>
            <p:nvPr/>
          </p:nvSpPr>
          <p:spPr>
            <a:xfrm>
              <a:off x="2131" y="2161"/>
              <a:ext cx="526"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5" name="Line 10"/>
            <p:cNvSpPr/>
            <p:nvPr/>
          </p:nvSpPr>
          <p:spPr>
            <a:xfrm>
              <a:off x="2134" y="2361"/>
              <a:ext cx="435"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6" name="Line 11"/>
            <p:cNvSpPr/>
            <p:nvPr/>
          </p:nvSpPr>
          <p:spPr>
            <a:xfrm>
              <a:off x="2133" y="2545"/>
              <a:ext cx="444"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7" name="Line 12"/>
            <p:cNvSpPr/>
            <p:nvPr/>
          </p:nvSpPr>
          <p:spPr>
            <a:xfrm>
              <a:off x="2131" y="2737"/>
              <a:ext cx="526"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8" name="Line 13"/>
            <p:cNvSpPr/>
            <p:nvPr/>
          </p:nvSpPr>
          <p:spPr>
            <a:xfrm>
              <a:off x="3052" y="2447"/>
              <a:ext cx="814" cy="0"/>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69" name="Rectangle 14"/>
            <p:cNvSpPr/>
            <p:nvPr/>
          </p:nvSpPr>
          <p:spPr>
            <a:xfrm>
              <a:off x="1825" y="2002"/>
              <a:ext cx="319"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D</a:t>
              </a:r>
              <a:r>
                <a:rPr lang="en-US" altLang="zh-CN" baseline="-25000" dirty="0">
                  <a:latin typeface="Times New Roman" panose="02020603050405020304" pitchFamily="18" charset="0"/>
                  <a:ea typeface="楷体_GB2312" pitchFamily="49" charset="-122"/>
                </a:rPr>
                <a:t>0</a:t>
              </a:r>
              <a:endParaRPr lang="en-US" altLang="zh-CN" baseline="-25000" dirty="0">
                <a:latin typeface="Times New Roman" panose="02020603050405020304" pitchFamily="18" charset="0"/>
                <a:ea typeface="楷体_GB2312" pitchFamily="49" charset="-122"/>
              </a:endParaRPr>
            </a:p>
          </p:txBody>
        </p:sp>
        <p:sp>
          <p:nvSpPr>
            <p:cNvPr id="45070" name="Rectangle 15"/>
            <p:cNvSpPr/>
            <p:nvPr/>
          </p:nvSpPr>
          <p:spPr>
            <a:xfrm>
              <a:off x="3872" y="2297"/>
              <a:ext cx="233"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Y</a:t>
              </a:r>
              <a:endParaRPr lang="en-US" altLang="zh-CN" i="1" dirty="0">
                <a:latin typeface="Times New Roman" panose="02020603050405020304" pitchFamily="18" charset="0"/>
                <a:ea typeface="楷体_GB2312" pitchFamily="49" charset="-122"/>
              </a:endParaRPr>
            </a:p>
          </p:txBody>
        </p:sp>
        <p:sp>
          <p:nvSpPr>
            <p:cNvPr id="45071" name="Line 16"/>
            <p:cNvSpPr/>
            <p:nvPr/>
          </p:nvSpPr>
          <p:spPr>
            <a:xfrm flipH="1" flipV="1">
              <a:off x="2715" y="2171"/>
              <a:ext cx="354" cy="278"/>
            </a:xfrm>
            <a:prstGeom prst="line">
              <a:avLst/>
            </a:prstGeom>
            <a:ln w="28575" cap="flat" cmpd="sng">
              <a:solidFill>
                <a:schemeClr val="tx1"/>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2" name="Rectangle 17"/>
            <p:cNvSpPr/>
            <p:nvPr/>
          </p:nvSpPr>
          <p:spPr>
            <a:xfrm>
              <a:off x="1825" y="2202"/>
              <a:ext cx="319"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D</a:t>
              </a:r>
              <a:r>
                <a:rPr lang="en-US" altLang="zh-CN" baseline="-25000" dirty="0">
                  <a:latin typeface="Times New Roman" panose="02020603050405020304" pitchFamily="18" charset="0"/>
                  <a:ea typeface="楷体_GB2312" pitchFamily="49" charset="-122"/>
                </a:rPr>
                <a:t>1</a:t>
              </a:r>
              <a:endParaRPr lang="en-US" altLang="zh-CN" baseline="-25000" dirty="0">
                <a:latin typeface="Times New Roman" panose="02020603050405020304" pitchFamily="18" charset="0"/>
                <a:ea typeface="楷体_GB2312" pitchFamily="49" charset="-122"/>
              </a:endParaRPr>
            </a:p>
          </p:txBody>
        </p:sp>
        <p:sp>
          <p:nvSpPr>
            <p:cNvPr id="45073" name="Rectangle 18"/>
            <p:cNvSpPr/>
            <p:nvPr/>
          </p:nvSpPr>
          <p:spPr>
            <a:xfrm>
              <a:off x="1825" y="2386"/>
              <a:ext cx="319"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D</a:t>
              </a:r>
              <a:r>
                <a:rPr lang="en-US" altLang="zh-CN" baseline="-25000" dirty="0">
                  <a:latin typeface="Times New Roman" panose="02020603050405020304" pitchFamily="18" charset="0"/>
                  <a:ea typeface="楷体_GB2312" pitchFamily="49" charset="-122"/>
                </a:rPr>
                <a:t>2</a:t>
              </a:r>
              <a:endParaRPr lang="en-US" altLang="zh-CN" baseline="-25000" dirty="0">
                <a:latin typeface="Times New Roman" panose="02020603050405020304" pitchFamily="18" charset="0"/>
                <a:ea typeface="楷体_GB2312" pitchFamily="49" charset="-122"/>
              </a:endParaRPr>
            </a:p>
          </p:txBody>
        </p:sp>
        <p:sp>
          <p:nvSpPr>
            <p:cNvPr id="45074" name="Rectangle 19"/>
            <p:cNvSpPr/>
            <p:nvPr/>
          </p:nvSpPr>
          <p:spPr>
            <a:xfrm>
              <a:off x="1825" y="2586"/>
              <a:ext cx="319"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D</a:t>
              </a:r>
              <a:r>
                <a:rPr lang="en-US" altLang="zh-CN" baseline="-25000" dirty="0">
                  <a:latin typeface="Times New Roman" panose="02020603050405020304" pitchFamily="18" charset="0"/>
                  <a:ea typeface="楷体_GB2312" pitchFamily="49" charset="-122"/>
                </a:rPr>
                <a:t>3</a:t>
              </a:r>
              <a:endParaRPr lang="en-US" altLang="zh-CN" baseline="-25000" dirty="0">
                <a:latin typeface="Times New Roman" panose="02020603050405020304" pitchFamily="18" charset="0"/>
                <a:ea typeface="楷体_GB2312" pitchFamily="49" charset="-122"/>
              </a:endParaRPr>
            </a:p>
          </p:txBody>
        </p:sp>
        <p:sp>
          <p:nvSpPr>
            <p:cNvPr id="45075" name="Line 20"/>
            <p:cNvSpPr/>
            <p:nvPr/>
          </p:nvSpPr>
          <p:spPr>
            <a:xfrm>
              <a:off x="2822" y="3067"/>
              <a:ext cx="0" cy="297"/>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6" name="Line 21"/>
            <p:cNvSpPr/>
            <p:nvPr/>
          </p:nvSpPr>
          <p:spPr>
            <a:xfrm>
              <a:off x="3226" y="3067"/>
              <a:ext cx="0" cy="297"/>
            </a:xfrm>
            <a:prstGeom prst="line">
              <a:avLst/>
            </a:prstGeom>
            <a:ln w="2857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7" name="Line 22"/>
            <p:cNvSpPr/>
            <p:nvPr/>
          </p:nvSpPr>
          <p:spPr>
            <a:xfrm flipV="1">
              <a:off x="2822" y="2845"/>
              <a:ext cx="0" cy="214"/>
            </a:xfrm>
            <a:prstGeom prst="line">
              <a:avLst/>
            </a:prstGeom>
            <a:ln w="28575" cap="flat" cmpd="sng">
              <a:solidFill>
                <a:schemeClr val="tx1"/>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8" name="Line 23"/>
            <p:cNvSpPr/>
            <p:nvPr/>
          </p:nvSpPr>
          <p:spPr>
            <a:xfrm flipV="1">
              <a:off x="3225" y="2846"/>
              <a:ext cx="0" cy="214"/>
            </a:xfrm>
            <a:prstGeom prst="line">
              <a:avLst/>
            </a:prstGeom>
            <a:ln w="28575" cap="flat" cmpd="sng">
              <a:solidFill>
                <a:schemeClr val="tx1"/>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79" name="Line 24"/>
            <p:cNvSpPr/>
            <p:nvPr/>
          </p:nvSpPr>
          <p:spPr>
            <a:xfrm>
              <a:off x="2822" y="2862"/>
              <a:ext cx="403" cy="0"/>
            </a:xfrm>
            <a:prstGeom prst="line">
              <a:avLst/>
            </a:prstGeom>
            <a:ln w="28575" cap="flat" cmpd="sng">
              <a:solidFill>
                <a:schemeClr val="tx1"/>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80" name="Line 25"/>
            <p:cNvSpPr/>
            <p:nvPr/>
          </p:nvSpPr>
          <p:spPr>
            <a:xfrm flipV="1">
              <a:off x="3020" y="2400"/>
              <a:ext cx="0" cy="469"/>
            </a:xfrm>
            <a:prstGeom prst="line">
              <a:avLst/>
            </a:prstGeom>
            <a:ln w="28575" cap="flat" cmpd="sng">
              <a:solidFill>
                <a:schemeClr val="tx1"/>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9210" name="Rectangle 26"/>
            <p:cNvSpPr>
              <a:spLocks noChangeArrowheads="1"/>
            </p:cNvSpPr>
            <p:nvPr/>
          </p:nvSpPr>
          <p:spPr bwMode="auto">
            <a:xfrm>
              <a:off x="1728" y="1498"/>
              <a:ext cx="2627" cy="288"/>
            </a:xfrm>
            <a:prstGeom prst="rect">
              <a:avLst/>
            </a:prstGeom>
            <a:noFill/>
            <a:ln w="9525">
              <a:noFill/>
              <a:miter lim="800000"/>
            </a:ln>
            <a:effectLst/>
          </p:spPr>
          <p:txBody>
            <a:bodyPr wrap="none">
              <a:spAutoFit/>
            </a:bodyPr>
            <a:lstStyle/>
            <a:p>
              <a:pPr marL="0" marR="0" lvl="0" indent="0" algn="just" defTabSz="914400" rtl="0" eaLnBrk="1" fontAlgn="t" latinLnBrk="0" hangingPunct="1">
                <a:lnSpc>
                  <a:spcPct val="100000"/>
                </a:lnSpc>
                <a:spcBef>
                  <a:spcPct val="50000"/>
                </a:spcBef>
                <a:spcAft>
                  <a:spcPct val="0"/>
                </a:spcAft>
                <a:buClrTx/>
                <a:buSzTx/>
                <a:buFontTx/>
                <a:buNone/>
                <a:defRPr/>
              </a:pPr>
              <a:r>
                <a:rPr kumimoji="1" lang="en-US" altLang="zh-CN"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4</a:t>
              </a:r>
              <a:r>
                <a:rPr kumimoji="1" lang="en-US" altLang="zh-CN" sz="2400" b="1" i="0" u="none" strike="noStrike" kern="1200" cap="none" spc="0" normalizeH="0" baseline="-2500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1" lang="zh-CN" altLang="en-US"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选</a:t>
              </a:r>
              <a:r>
                <a:rPr kumimoji="1" lang="zh-CN" altLang="en-US" sz="2400" b="1" i="0" u="none" strike="noStrike" kern="1200" cap="none" spc="0" normalizeH="0" baseline="-2500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1" lang="en-US" altLang="zh-CN"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1</a:t>
              </a:r>
              <a:r>
                <a:rPr kumimoji="1" lang="en-US" altLang="zh-CN" sz="2400" b="1" i="0" u="none" strike="noStrike" kern="1200" cap="none" spc="0" normalizeH="0" baseline="-2500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 </a:t>
              </a:r>
              <a:r>
                <a:rPr kumimoji="1" lang="zh-CN" altLang="en-US"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数据选择器工作示意图</a:t>
              </a:r>
              <a:endParaRPr kumimoji="1" lang="zh-CN" altLang="en-US" sz="2400" b="1" i="0" u="none" strike="noStrike" kern="1200" cap="none" spc="0" normalizeH="0" baseline="0" noProof="0">
                <a:ln>
                  <a:noFill/>
                </a:ln>
                <a:solidFill>
                  <a:srgbClr val="230B03"/>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45082" name="Rectangle 27"/>
            <p:cNvSpPr/>
            <p:nvPr/>
          </p:nvSpPr>
          <p:spPr>
            <a:xfrm>
              <a:off x="2696" y="3297"/>
              <a:ext cx="308"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A</a:t>
              </a:r>
              <a:r>
                <a:rPr lang="en-US" altLang="zh-CN" baseline="-25000" dirty="0">
                  <a:latin typeface="Times New Roman" panose="02020603050405020304" pitchFamily="18" charset="0"/>
                  <a:ea typeface="楷体_GB2312" pitchFamily="49" charset="-122"/>
                </a:rPr>
                <a:t>1</a:t>
              </a:r>
              <a:endParaRPr lang="en-US" altLang="zh-CN" baseline="-25000" dirty="0">
                <a:latin typeface="Times New Roman" panose="02020603050405020304" pitchFamily="18" charset="0"/>
                <a:ea typeface="楷体_GB2312" pitchFamily="49" charset="-122"/>
              </a:endParaRPr>
            </a:p>
          </p:txBody>
        </p:sp>
        <p:sp>
          <p:nvSpPr>
            <p:cNvPr id="45083" name="Rectangle 28"/>
            <p:cNvSpPr/>
            <p:nvPr/>
          </p:nvSpPr>
          <p:spPr>
            <a:xfrm>
              <a:off x="3102" y="3296"/>
              <a:ext cx="308"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ea typeface="楷体_GB2312" pitchFamily="49" charset="-122"/>
                </a:rPr>
                <a:t>A</a:t>
              </a:r>
              <a:r>
                <a:rPr lang="en-US" altLang="zh-CN" baseline="-25000" dirty="0">
                  <a:latin typeface="Times New Roman" panose="02020603050405020304" pitchFamily="18" charset="0"/>
                  <a:ea typeface="楷体_GB2312" pitchFamily="49" charset="-122"/>
                </a:rPr>
                <a:t>0</a:t>
              </a:r>
              <a:endParaRPr lang="en-US" altLang="zh-CN" baseline="-25000" dirty="0">
                <a:latin typeface="Times New Roman" panose="02020603050405020304" pitchFamily="18" charset="0"/>
                <a:ea typeface="楷体_GB2312" pitchFamily="49" charset="-122"/>
              </a:endParaRPr>
            </a:p>
          </p:txBody>
        </p:sp>
      </p:grpSp>
      <p:sp>
        <p:nvSpPr>
          <p:cNvPr id="45084" name="Rectangle 29"/>
          <p:cNvSpPr>
            <a:spLocks noGrp="1"/>
          </p:cNvSpPr>
          <p:nvPr>
            <p:ph type="title" idx="4294967295"/>
          </p:nvPr>
        </p:nvSpPr>
        <p:spPr>
          <a:xfrm>
            <a:off x="287020" y="1038860"/>
            <a:ext cx="8227695" cy="706120"/>
          </a:xfrm>
        </p:spPr>
        <p:txBody>
          <a:bodyPr wrap="square" lIns="91440" tIns="45720" rIns="91440" bIns="45720" anchor="ctr"/>
          <a:p>
            <a:pPr algn="l" eaLnBrk="1" hangingPunct="1"/>
            <a:r>
              <a:rPr lang="zh-CN" altLang="en-US" sz="3200" b="1" dirty="0">
                <a:solidFill>
                  <a:srgbClr val="3333CC"/>
                </a:solidFill>
                <a:latin typeface="黑体" panose="02010609060101010101" pitchFamily="2" charset="-122"/>
                <a:ea typeface="黑体" panose="02010609060101010101" pitchFamily="2" charset="-122"/>
              </a:rPr>
              <a:t>数据选择器作用</a:t>
            </a:r>
            <a:endParaRPr lang="en-US" altLang="zh-CN" sz="3200" b="1" dirty="0">
              <a:solidFill>
                <a:srgbClr val="3333CC"/>
              </a:solidFill>
              <a:latin typeface="黑体" panose="02010609060101010101" pitchFamily="2" charset="-122"/>
              <a:ea typeface="黑体" panose="02010609060101010101" pitchFamily="2" charset="-122"/>
            </a:endParaRPr>
          </a:p>
        </p:txBody>
      </p:sp>
      <p:sp>
        <p:nvSpPr>
          <p:cNvPr id="349215" name="AutoShape 31"/>
          <p:cNvSpPr/>
          <p:nvPr/>
        </p:nvSpPr>
        <p:spPr>
          <a:xfrm>
            <a:off x="465138" y="3186430"/>
            <a:ext cx="1393825" cy="395288"/>
          </a:xfrm>
          <a:prstGeom prst="wedgeRectCallout">
            <a:avLst>
              <a:gd name="adj1" fmla="val 70046"/>
              <a:gd name="adj2" fmla="val 7833"/>
            </a:avLst>
          </a:prstGeom>
          <a:noFill/>
          <a:ln w="9525" cap="flat" cmpd="sng">
            <a:solidFill>
              <a:schemeClr val="accent1"/>
            </a:solidFill>
            <a:prstDash val="solid"/>
            <a:miter/>
            <a:headEnd type="none" w="med" len="med"/>
            <a:tailEnd type="none" w="med" len="med"/>
          </a:ln>
        </p:spPr>
        <p:txBody>
          <a:bodyPr lIns="0" tIns="0" rIns="0" bIns="0" anchor="t"/>
          <a:p>
            <a:pPr algn="ctr"/>
            <a:r>
              <a:rPr lang="zh-CN" altLang="en-US" sz="2400" b="1" dirty="0">
                <a:solidFill>
                  <a:srgbClr val="FF3300"/>
                </a:solidFill>
                <a:latin typeface="Times New Roman" panose="02020603050405020304" pitchFamily="18" charset="0"/>
                <a:ea typeface="黑体" panose="02010609060101010101" pitchFamily="2" charset="-122"/>
              </a:rPr>
              <a:t>多路输入</a:t>
            </a:r>
            <a:endParaRPr lang="zh-CN" altLang="en-US" sz="2400" b="1" dirty="0">
              <a:solidFill>
                <a:srgbClr val="FF3300"/>
              </a:solidFill>
              <a:latin typeface="Times New Roman" panose="02020603050405020304" pitchFamily="18" charset="0"/>
              <a:ea typeface="黑体" panose="02010609060101010101" pitchFamily="2" charset="-122"/>
            </a:endParaRPr>
          </a:p>
        </p:txBody>
      </p:sp>
      <p:sp>
        <p:nvSpPr>
          <p:cNvPr id="349216" name="Oval 32"/>
          <p:cNvSpPr/>
          <p:nvPr/>
        </p:nvSpPr>
        <p:spPr>
          <a:xfrm>
            <a:off x="5470303" y="3136921"/>
            <a:ext cx="435420" cy="494306"/>
          </a:xfrm>
          <a:prstGeom prst="ellipse">
            <a:avLst/>
          </a:prstGeom>
          <a:noFill/>
          <a:ln w="28575" cap="flat" cmpd="sng">
            <a:solidFill>
              <a:srgbClr val="00CC00"/>
            </a:solidFill>
            <a:prstDash val="solid"/>
            <a:round/>
            <a:headEnd type="none" w="med" len="med"/>
            <a:tailEnd type="none" w="med" len="med"/>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49217" name="AutoShape 33"/>
          <p:cNvSpPr>
            <a:spLocks noChangeArrowheads="1"/>
          </p:cNvSpPr>
          <p:nvPr/>
        </p:nvSpPr>
        <p:spPr bwMode="auto">
          <a:xfrm>
            <a:off x="1401763" y="4839018"/>
            <a:ext cx="1746250" cy="395288"/>
          </a:xfrm>
          <a:prstGeom prst="wedgeRectCallout">
            <a:avLst>
              <a:gd name="adj1" fmla="val 71907"/>
              <a:gd name="adj2" fmla="val -11847"/>
            </a:avLst>
          </a:prstGeom>
          <a:noFill/>
          <a:ln w="9525">
            <a:noFill/>
            <a:miter lim="800000"/>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地址码输入</a:t>
            </a:r>
            <a:endParaRPr kumimoji="1" lang="zh-CN" altLang="en-US" sz="24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grpSp>
        <p:nvGrpSpPr>
          <p:cNvPr id="3" name="Group 34"/>
          <p:cNvGrpSpPr/>
          <p:nvPr/>
        </p:nvGrpSpPr>
        <p:grpSpPr>
          <a:xfrm>
            <a:off x="3673475" y="4777105"/>
            <a:ext cx="981075" cy="411163"/>
            <a:chOff x="2725" y="3260"/>
            <a:chExt cx="617" cy="259"/>
          </a:xfrm>
        </p:grpSpPr>
        <p:sp>
          <p:nvSpPr>
            <p:cNvPr id="45090" name="Rectangle 35"/>
            <p:cNvSpPr/>
            <p:nvPr/>
          </p:nvSpPr>
          <p:spPr>
            <a:xfrm>
              <a:off x="3130" y="3260"/>
              <a:ext cx="212" cy="259"/>
            </a:xfrm>
            <a:prstGeom prst="rect">
              <a:avLst/>
            </a:prstGeom>
            <a:solidFill>
              <a:schemeClr val="bg1"/>
            </a:solidFill>
            <a:ln w="9525">
              <a:noFill/>
            </a:ln>
          </p:spPr>
          <p:txBody>
            <a:bodyPr wrap="none" bIns="0" anchor="t">
              <a:spAutoFit/>
            </a:bodyPr>
            <a:p>
              <a:pPr algn="just" fontAlgn="t">
                <a:spcBef>
                  <a:spcPct val="50000"/>
                </a:spcBef>
              </a:pPr>
              <a:r>
                <a:rPr lang="en-US" altLang="zh-CN" dirty="0">
                  <a:solidFill>
                    <a:srgbClr val="FF3300"/>
                  </a:solidFill>
                  <a:latin typeface="Times New Roman" panose="02020603050405020304" pitchFamily="18" charset="0"/>
                </a:rPr>
                <a:t>1</a:t>
              </a:r>
              <a:endParaRPr lang="en-US" altLang="zh-CN" dirty="0">
                <a:solidFill>
                  <a:srgbClr val="FF3300"/>
                </a:solidFill>
                <a:latin typeface="Times New Roman" panose="02020603050405020304" pitchFamily="18" charset="0"/>
              </a:endParaRPr>
            </a:p>
          </p:txBody>
        </p:sp>
        <p:sp>
          <p:nvSpPr>
            <p:cNvPr id="45091" name="Rectangle 36"/>
            <p:cNvSpPr/>
            <p:nvPr/>
          </p:nvSpPr>
          <p:spPr>
            <a:xfrm>
              <a:off x="2725" y="3260"/>
              <a:ext cx="212" cy="259"/>
            </a:xfrm>
            <a:prstGeom prst="rect">
              <a:avLst/>
            </a:prstGeom>
            <a:solidFill>
              <a:schemeClr val="bg1"/>
            </a:solidFill>
            <a:ln w="9525">
              <a:noFill/>
            </a:ln>
          </p:spPr>
          <p:txBody>
            <a:bodyPr wrap="none" bIns="0" anchor="t">
              <a:spAutoFit/>
            </a:bodyPr>
            <a:p>
              <a:pPr algn="just" fontAlgn="t">
                <a:spcBef>
                  <a:spcPct val="50000"/>
                </a:spcBef>
              </a:pPr>
              <a:r>
                <a:rPr lang="en-US" altLang="zh-CN" dirty="0">
                  <a:solidFill>
                    <a:srgbClr val="FF3300"/>
                  </a:solidFill>
                  <a:latin typeface="Times New Roman" panose="02020603050405020304" pitchFamily="18" charset="0"/>
                </a:rPr>
                <a:t>0</a:t>
              </a:r>
              <a:endParaRPr lang="en-US" altLang="zh-CN" dirty="0">
                <a:solidFill>
                  <a:srgbClr val="FF3300"/>
                </a:solidFill>
                <a:latin typeface="Times New Roman" panose="02020603050405020304" pitchFamily="18" charset="0"/>
              </a:endParaRPr>
            </a:p>
          </p:txBody>
        </p:sp>
      </p:grpSp>
      <p:grpSp>
        <p:nvGrpSpPr>
          <p:cNvPr id="4" name="Group 37"/>
          <p:cNvGrpSpPr/>
          <p:nvPr/>
        </p:nvGrpSpPr>
        <p:grpSpPr>
          <a:xfrm>
            <a:off x="3816350" y="3310255"/>
            <a:ext cx="638175" cy="1530350"/>
            <a:chOff x="2822" y="2336"/>
            <a:chExt cx="404" cy="964"/>
          </a:xfrm>
        </p:grpSpPr>
        <p:sp>
          <p:nvSpPr>
            <p:cNvPr id="45093" name="Line 38"/>
            <p:cNvSpPr/>
            <p:nvPr/>
          </p:nvSpPr>
          <p:spPr>
            <a:xfrm>
              <a:off x="2822" y="3003"/>
              <a:ext cx="0" cy="297"/>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4" name="Line 39"/>
            <p:cNvSpPr/>
            <p:nvPr/>
          </p:nvSpPr>
          <p:spPr>
            <a:xfrm>
              <a:off x="3226" y="3003"/>
              <a:ext cx="0" cy="297"/>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5" name="Line 40"/>
            <p:cNvSpPr/>
            <p:nvPr/>
          </p:nvSpPr>
          <p:spPr>
            <a:xfrm flipV="1">
              <a:off x="2822" y="2781"/>
              <a:ext cx="0" cy="214"/>
            </a:xfrm>
            <a:prstGeom prst="line">
              <a:avLst/>
            </a:prstGeom>
            <a:ln w="28575" cap="flat" cmpd="sng">
              <a:solidFill>
                <a:srgbClr val="FF3300"/>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6" name="Line 41"/>
            <p:cNvSpPr/>
            <p:nvPr/>
          </p:nvSpPr>
          <p:spPr>
            <a:xfrm flipV="1">
              <a:off x="3225" y="2782"/>
              <a:ext cx="0" cy="214"/>
            </a:xfrm>
            <a:prstGeom prst="line">
              <a:avLst/>
            </a:prstGeom>
            <a:ln w="28575" cap="flat" cmpd="sng">
              <a:solidFill>
                <a:srgbClr val="FF3300"/>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7" name="Line 42"/>
            <p:cNvSpPr/>
            <p:nvPr/>
          </p:nvSpPr>
          <p:spPr>
            <a:xfrm>
              <a:off x="2822" y="2798"/>
              <a:ext cx="403" cy="0"/>
            </a:xfrm>
            <a:prstGeom prst="line">
              <a:avLst/>
            </a:prstGeom>
            <a:ln w="28575" cap="flat" cmpd="sng">
              <a:solidFill>
                <a:srgbClr val="FF3300"/>
              </a:solidFill>
              <a:prstDash val="dash"/>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5098" name="Line 43"/>
            <p:cNvSpPr/>
            <p:nvPr/>
          </p:nvSpPr>
          <p:spPr>
            <a:xfrm flipV="1">
              <a:off x="3020" y="2336"/>
              <a:ext cx="0" cy="469"/>
            </a:xfrm>
            <a:prstGeom prst="line">
              <a:avLst/>
            </a:prstGeom>
            <a:ln w="28575" cap="flat" cmpd="sng">
              <a:solidFill>
                <a:srgbClr val="FF3300"/>
              </a:solidFill>
              <a:prstDash val="dash"/>
              <a:round/>
              <a:headEnd type="none" w="med" len="med"/>
              <a:tailEnd type="triangle" w="med" len="lg"/>
            </a:ln>
          </p:spPr>
          <p:txBody>
            <a:bodyPr anchor="t"/>
            <a:p>
              <a:pPr algn="ctr"/>
              <a:endParaRPr lang="zh-CN" altLang="en-US">
                <a:latin typeface="Arial" panose="020B0604020202020204" pitchFamily="34" charset="0"/>
                <a:ea typeface="黑体" panose="02010609060101010101" pitchFamily="2" charset="-122"/>
              </a:endParaRPr>
            </a:p>
          </p:txBody>
        </p:sp>
      </p:grpSp>
      <p:grpSp>
        <p:nvGrpSpPr>
          <p:cNvPr id="5" name="Group 44"/>
          <p:cNvGrpSpPr/>
          <p:nvPr/>
        </p:nvGrpSpPr>
        <p:grpSpPr>
          <a:xfrm>
            <a:off x="3540125" y="2932430"/>
            <a:ext cx="666750" cy="455613"/>
            <a:chOff x="2650" y="2098"/>
            <a:chExt cx="419" cy="287"/>
          </a:xfrm>
        </p:grpSpPr>
        <p:sp>
          <p:nvSpPr>
            <p:cNvPr id="45100" name="Rectangle 45"/>
            <p:cNvSpPr/>
            <p:nvPr/>
          </p:nvSpPr>
          <p:spPr>
            <a:xfrm>
              <a:off x="2724" y="2098"/>
              <a:ext cx="345" cy="271"/>
            </a:xfrm>
            <a:prstGeom prst="rect">
              <a:avLst/>
            </a:prstGeom>
            <a:solidFill>
              <a:schemeClr val="bg1"/>
            </a:solidFill>
            <a:ln w="9525">
              <a:noFill/>
            </a:ln>
          </p:spPr>
          <p:txBody>
            <a:bodyPr wrap="non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5101" name="Line 46"/>
            <p:cNvSpPr/>
            <p:nvPr/>
          </p:nvSpPr>
          <p:spPr>
            <a:xfrm flipH="1" flipV="1">
              <a:off x="2650" y="2304"/>
              <a:ext cx="419" cy="81"/>
            </a:xfrm>
            <a:prstGeom prst="line">
              <a:avLst/>
            </a:prstGeom>
            <a:ln w="28575" cap="flat" cmpd="sng">
              <a:solidFill>
                <a:srgbClr val="FF3300"/>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349232" name="Rectangle 48"/>
          <p:cNvSpPr/>
          <p:nvPr/>
        </p:nvSpPr>
        <p:spPr>
          <a:xfrm>
            <a:off x="5459413" y="3102293"/>
            <a:ext cx="1249362" cy="563880"/>
          </a:xfrm>
          <a:prstGeom prst="rect">
            <a:avLst/>
          </a:prstGeom>
          <a:solidFill>
            <a:schemeClr val="bg1"/>
          </a:solidFill>
          <a:ln w="9525">
            <a:noFill/>
          </a:ln>
        </p:spPr>
        <p:txBody>
          <a:bodyPr tIns="144000" bIns="144000" anchor="t">
            <a:spAutoFit/>
          </a:bodyPr>
          <a:p>
            <a:pPr algn="just">
              <a:spcBef>
                <a:spcPct val="50000"/>
              </a:spcBef>
            </a:pPr>
            <a:r>
              <a:rPr lang="en-US" altLang="zh-CN" i="1" dirty="0">
                <a:solidFill>
                  <a:srgbClr val="FF00FF"/>
                </a:solidFill>
                <a:latin typeface="Times New Roman" panose="02020603050405020304" pitchFamily="18" charset="0"/>
                <a:ea typeface="楷体_GB2312" pitchFamily="49" charset="-122"/>
              </a:rPr>
              <a:t>Y</a:t>
            </a:r>
            <a:r>
              <a:rPr lang="en-US" altLang="zh-CN" dirty="0">
                <a:solidFill>
                  <a:srgbClr val="FF00FF"/>
                </a:solidFill>
                <a:latin typeface="Times New Roman" panose="02020603050405020304" pitchFamily="18" charset="0"/>
                <a:ea typeface="楷体_GB2312" pitchFamily="49" charset="-122"/>
              </a:rPr>
              <a:t>=</a:t>
            </a:r>
            <a:r>
              <a:rPr lang="en-US" altLang="zh-CN" i="1" dirty="0">
                <a:solidFill>
                  <a:srgbClr val="FF00FF"/>
                </a:solidFill>
                <a:latin typeface="Times New Roman" panose="02020603050405020304" pitchFamily="18" charset="0"/>
                <a:ea typeface="楷体_GB2312" pitchFamily="49" charset="-122"/>
              </a:rPr>
              <a:t>D</a:t>
            </a:r>
            <a:r>
              <a:rPr lang="en-US" altLang="zh-CN" baseline="-25000" dirty="0">
                <a:solidFill>
                  <a:srgbClr val="FF00FF"/>
                </a:solidFill>
                <a:latin typeface="Times New Roman" panose="02020603050405020304" pitchFamily="18" charset="0"/>
                <a:ea typeface="楷体_GB2312" pitchFamily="49" charset="-122"/>
              </a:rPr>
              <a:t>1</a:t>
            </a:r>
            <a:endParaRPr lang="en-US" altLang="zh-CN" baseline="-25000" dirty="0">
              <a:solidFill>
                <a:srgbClr val="FF00FF"/>
              </a:solidFill>
              <a:latin typeface="Times New Roman" panose="02020603050405020304" pitchFamily="18" charset="0"/>
              <a:ea typeface="楷体_GB2312" pitchFamily="49" charset="-122"/>
            </a:endParaRPr>
          </a:p>
        </p:txBody>
      </p:sp>
      <p:sp>
        <p:nvSpPr>
          <p:cNvPr id="349233" name="Rectangle 49"/>
          <p:cNvSpPr/>
          <p:nvPr/>
        </p:nvSpPr>
        <p:spPr>
          <a:xfrm>
            <a:off x="2273300" y="2995930"/>
            <a:ext cx="422275" cy="368300"/>
          </a:xfrm>
          <a:prstGeom prst="rect">
            <a:avLst/>
          </a:prstGeom>
          <a:noFill/>
          <a:ln w="9525">
            <a:noFill/>
          </a:ln>
        </p:spPr>
        <p:txBody>
          <a:bodyPr wrap="none" anchor="t">
            <a:spAutoFit/>
          </a:bodyPr>
          <a:p>
            <a:pPr algn="just">
              <a:spcBef>
                <a:spcPct val="50000"/>
              </a:spcBef>
            </a:pPr>
            <a:r>
              <a:rPr lang="en-US" altLang="zh-CN" i="1" dirty="0">
                <a:solidFill>
                  <a:srgbClr val="FF00FF"/>
                </a:solidFill>
                <a:latin typeface="Times New Roman" panose="02020603050405020304" pitchFamily="18" charset="0"/>
                <a:ea typeface="楷体_GB2312" pitchFamily="49" charset="-122"/>
              </a:rPr>
              <a:t>D</a:t>
            </a:r>
            <a:r>
              <a:rPr lang="en-US" altLang="zh-CN" baseline="-25000" dirty="0">
                <a:solidFill>
                  <a:srgbClr val="FF00FF"/>
                </a:solidFill>
                <a:latin typeface="Times New Roman" panose="02020603050405020304" pitchFamily="18" charset="0"/>
                <a:ea typeface="楷体_GB2312" pitchFamily="49" charset="-122"/>
              </a:rPr>
              <a:t>1</a:t>
            </a:r>
            <a:endParaRPr lang="en-US" altLang="zh-CN" baseline="-25000" dirty="0">
              <a:solidFill>
                <a:srgbClr val="FF00FF"/>
              </a:solidFill>
              <a:latin typeface="Times New Roman" panose="02020603050405020304" pitchFamily="18" charset="0"/>
              <a:ea typeface="楷体_GB2312" pitchFamily="49" charset="-122"/>
            </a:endParaRPr>
          </a:p>
        </p:txBody>
      </p:sp>
      <p:sp>
        <p:nvSpPr>
          <p:cNvPr id="349234" name="Line 50"/>
          <p:cNvSpPr/>
          <p:nvPr/>
        </p:nvSpPr>
        <p:spPr>
          <a:xfrm>
            <a:off x="2703513" y="3246755"/>
            <a:ext cx="795337" cy="0"/>
          </a:xfrm>
          <a:prstGeom prst="line">
            <a:avLst/>
          </a:prstGeom>
          <a:ln w="57150" cap="flat" cmpd="sng">
            <a:solidFill>
              <a:srgbClr val="FF00FF"/>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9235" name="Line 51"/>
          <p:cNvSpPr/>
          <p:nvPr/>
        </p:nvSpPr>
        <p:spPr>
          <a:xfrm>
            <a:off x="4129088" y="3376930"/>
            <a:ext cx="1382712" cy="0"/>
          </a:xfrm>
          <a:prstGeom prst="line">
            <a:avLst/>
          </a:prstGeom>
          <a:ln w="57150" cap="flat" cmpd="sng">
            <a:solidFill>
              <a:srgbClr val="FF00FF"/>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9236" name="Line 52"/>
          <p:cNvSpPr/>
          <p:nvPr/>
        </p:nvSpPr>
        <p:spPr>
          <a:xfrm>
            <a:off x="3460750" y="3248343"/>
            <a:ext cx="679450" cy="130175"/>
          </a:xfrm>
          <a:prstGeom prst="line">
            <a:avLst/>
          </a:prstGeom>
          <a:ln w="57150" cap="flat" cmpd="sng">
            <a:solidFill>
              <a:srgbClr val="FF00FF"/>
            </a:solidFill>
            <a:prstDash val="solid"/>
            <a:round/>
            <a:headEnd type="none" w="med" len="med"/>
            <a:tailEnd type="triangl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349237" name="Text Box 53"/>
          <p:cNvSpPr txBox="1"/>
          <p:nvPr/>
        </p:nvSpPr>
        <p:spPr>
          <a:xfrm>
            <a:off x="1512570" y="5541328"/>
            <a:ext cx="5946775" cy="953135"/>
          </a:xfrm>
          <a:prstGeom prst="rect">
            <a:avLst/>
          </a:prstGeom>
          <a:noFill/>
          <a:ln w="9525">
            <a:noFill/>
          </a:ln>
        </p:spPr>
        <p:txBody>
          <a:bodyPr anchor="t">
            <a:spAutoFit/>
          </a:bodyPr>
          <a:p>
            <a:pPr>
              <a:spcBef>
                <a:spcPct val="50000"/>
              </a:spcBef>
            </a:pPr>
            <a:r>
              <a:rPr lang="zh-CN" altLang="en-US" sz="2800" dirty="0">
                <a:latin typeface="黑体" panose="02010609060101010101" pitchFamily="2" charset="-122"/>
                <a:ea typeface="黑体" panose="02010609060101010101" pitchFamily="2" charset="-122"/>
              </a:rPr>
              <a:t>　　常用 </a:t>
            </a:r>
            <a:r>
              <a:rPr lang="en-US" altLang="zh-CN" sz="2800" dirty="0">
                <a:latin typeface="黑体" panose="02010609060101010101" pitchFamily="2" charset="-122"/>
                <a:ea typeface="黑体" panose="02010609060101010101" pitchFamily="2" charset="-122"/>
              </a:rPr>
              <a:t>2 </a:t>
            </a:r>
            <a:r>
              <a:rPr lang="zh-CN" altLang="en-US" sz="2800" dirty="0">
                <a:latin typeface="黑体" panose="02010609060101010101" pitchFamily="2" charset="-122"/>
                <a:ea typeface="黑体" panose="02010609060101010101" pitchFamily="2" charset="-122"/>
              </a:rPr>
              <a:t>选 </a:t>
            </a:r>
            <a:r>
              <a:rPr lang="en-US" altLang="zh-CN" sz="2800" dirty="0">
                <a:latin typeface="黑体" panose="02010609060101010101" pitchFamily="2" charset="-122"/>
                <a:ea typeface="黑体" panose="02010609060101010101" pitchFamily="2" charset="-122"/>
              </a:rPr>
              <a:t>1</a:t>
            </a:r>
            <a:r>
              <a:rPr lang="zh-CN" altLang="en-US" sz="2800" dirty="0">
                <a:latin typeface="黑体" panose="02010609060101010101" pitchFamily="2" charset="-122"/>
                <a:ea typeface="黑体" panose="02010609060101010101" pitchFamily="2" charset="-122"/>
              </a:rPr>
              <a:t>、</a:t>
            </a:r>
            <a:r>
              <a:rPr lang="en-US" altLang="zh-CN" sz="2800" dirty="0">
                <a:latin typeface="黑体" panose="02010609060101010101" pitchFamily="2" charset="-122"/>
                <a:ea typeface="黑体" panose="02010609060101010101" pitchFamily="2" charset="-122"/>
              </a:rPr>
              <a:t>4 </a:t>
            </a:r>
            <a:r>
              <a:rPr lang="zh-CN" altLang="en-US" sz="2800" dirty="0">
                <a:latin typeface="黑体" panose="02010609060101010101" pitchFamily="2" charset="-122"/>
                <a:ea typeface="黑体" panose="02010609060101010101" pitchFamily="2" charset="-122"/>
              </a:rPr>
              <a:t>选 </a:t>
            </a:r>
            <a:r>
              <a:rPr lang="en-US" altLang="zh-CN" sz="2800" dirty="0">
                <a:latin typeface="黑体" panose="02010609060101010101" pitchFamily="2" charset="-122"/>
                <a:ea typeface="黑体" panose="02010609060101010101" pitchFamily="2" charset="-122"/>
              </a:rPr>
              <a:t>1</a:t>
            </a:r>
            <a:r>
              <a:rPr lang="zh-CN" altLang="en-US" sz="2800" dirty="0">
                <a:latin typeface="黑体" panose="02010609060101010101" pitchFamily="2" charset="-122"/>
                <a:ea typeface="黑体" panose="02010609060101010101" pitchFamily="2" charset="-122"/>
              </a:rPr>
              <a:t>、</a:t>
            </a:r>
            <a:r>
              <a:rPr lang="en-US" altLang="zh-CN" sz="2800" dirty="0">
                <a:latin typeface="黑体" panose="02010609060101010101" pitchFamily="2" charset="-122"/>
                <a:ea typeface="黑体" panose="02010609060101010101" pitchFamily="2" charset="-122"/>
              </a:rPr>
              <a:t>8 </a:t>
            </a:r>
            <a:r>
              <a:rPr lang="zh-CN" altLang="en-US" sz="2800" dirty="0">
                <a:latin typeface="黑体" panose="02010609060101010101" pitchFamily="2" charset="-122"/>
                <a:ea typeface="黑体" panose="02010609060101010101" pitchFamily="2" charset="-122"/>
              </a:rPr>
              <a:t>选 </a:t>
            </a:r>
            <a:r>
              <a:rPr lang="en-US" altLang="zh-CN" sz="2800" dirty="0">
                <a:latin typeface="黑体" panose="02010609060101010101" pitchFamily="2" charset="-122"/>
                <a:ea typeface="黑体" panose="02010609060101010101" pitchFamily="2" charset="-122"/>
              </a:rPr>
              <a:t>1</a:t>
            </a:r>
            <a:r>
              <a:rPr lang="zh-CN" altLang="en-US" sz="2800" dirty="0">
                <a:latin typeface="黑体" panose="02010609060101010101" pitchFamily="2" charset="-122"/>
                <a:ea typeface="黑体" panose="02010609060101010101" pitchFamily="2" charset="-122"/>
              </a:rPr>
              <a:t>和 </a:t>
            </a:r>
            <a:r>
              <a:rPr lang="en-US" altLang="zh-CN" sz="2800" dirty="0">
                <a:latin typeface="黑体" panose="02010609060101010101" pitchFamily="2" charset="-122"/>
                <a:ea typeface="黑体" panose="02010609060101010101" pitchFamily="2" charset="-122"/>
              </a:rPr>
              <a:t>16 </a:t>
            </a:r>
            <a:r>
              <a:rPr lang="zh-CN" altLang="en-US" sz="2800" dirty="0">
                <a:latin typeface="黑体" panose="02010609060101010101" pitchFamily="2" charset="-122"/>
                <a:ea typeface="黑体" panose="02010609060101010101" pitchFamily="2" charset="-122"/>
              </a:rPr>
              <a:t>选 </a:t>
            </a:r>
            <a:r>
              <a:rPr lang="en-US" altLang="zh-CN" sz="2800" dirty="0">
                <a:latin typeface="黑体" panose="02010609060101010101" pitchFamily="2" charset="-122"/>
                <a:ea typeface="黑体" panose="02010609060101010101" pitchFamily="2" charset="-122"/>
              </a:rPr>
              <a:t>1 </a:t>
            </a:r>
            <a:r>
              <a:rPr lang="zh-CN" altLang="en-US" sz="2800" dirty="0">
                <a:latin typeface="黑体" panose="02010609060101010101" pitchFamily="2" charset="-122"/>
                <a:ea typeface="黑体" panose="02010609060101010101" pitchFamily="2" charset="-122"/>
              </a:rPr>
              <a:t>等数据选择器。</a:t>
            </a:r>
            <a:r>
              <a:rPr lang="zh-CN" altLang="en-US" sz="2800" baseline="30000" dirty="0">
                <a:latin typeface="黑体" panose="02010609060101010101" pitchFamily="2" charset="-122"/>
                <a:ea typeface="黑体" panose="02010609060101010101" pitchFamily="2" charset="-122"/>
              </a:rPr>
              <a:t> </a:t>
            </a:r>
            <a:endParaRPr lang="zh-CN" altLang="en-US" sz="2800" baseline="30000" dirty="0">
              <a:latin typeface="黑体" panose="02010609060101010101" pitchFamily="2" charset="-122"/>
              <a:ea typeface="黑体" panose="02010609060101010101" pitchFamily="2" charset="-122"/>
            </a:endParaRPr>
          </a:p>
        </p:txBody>
      </p:sp>
      <p:sp>
        <p:nvSpPr>
          <p:cNvPr id="349239" name="AutoShape 55"/>
          <p:cNvSpPr>
            <a:spLocks noChangeArrowheads="1"/>
          </p:cNvSpPr>
          <p:nvPr/>
        </p:nvSpPr>
        <p:spPr bwMode="auto">
          <a:xfrm>
            <a:off x="6742113" y="3240405"/>
            <a:ext cx="1420813" cy="395288"/>
          </a:xfrm>
          <a:prstGeom prst="wedgeRectCallout">
            <a:avLst>
              <a:gd name="adj1" fmla="val -94579"/>
              <a:gd name="adj2" fmla="val -11847"/>
            </a:avLst>
          </a:prstGeom>
          <a:noFill/>
          <a:ln w="9525">
            <a:noFill/>
            <a:miter lim="800000"/>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rPr>
              <a:t>一路输出</a:t>
            </a:r>
            <a:endParaRPr kumimoji="1" lang="zh-CN" altLang="en-US" sz="2400" b="1" i="0"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黑体" panose="02010609060101010101" pitchFamily="2" charset="-122"/>
              <a:cs typeface="+mn-cs"/>
            </a:endParaRPr>
          </a:p>
        </p:txBody>
      </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6" name="AutoShape 30"/>
          <p:cNvSpPr/>
          <p:nvPr/>
        </p:nvSpPr>
        <p:spPr>
          <a:xfrm rot="16200000">
            <a:off x="1750695" y="3206647"/>
            <a:ext cx="1448435" cy="461852"/>
          </a:xfrm>
          <a:prstGeom prst="roundRect">
            <a:avLst>
              <a:gd name="adj" fmla="val 34858"/>
            </a:avLst>
          </a:prstGeom>
          <a:noFill/>
          <a:ln w="28575" cap="flat" cmpd="sng">
            <a:solidFill>
              <a:srgbClr val="FFCC00"/>
            </a:solidFill>
            <a:prstDash val="solid"/>
            <a:round/>
            <a:headEnd type="none" w="med" len="med"/>
            <a:tailEnd type="none" w="med" len="med"/>
          </a:ln>
        </p:spPr>
        <p:txBody>
          <a:bodyPr wrap="square"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7" name="AutoShape 47"/>
          <p:cNvSpPr/>
          <p:nvPr/>
        </p:nvSpPr>
        <p:spPr>
          <a:xfrm rot="10800000">
            <a:off x="3637915" y="4810831"/>
            <a:ext cx="965835" cy="408162"/>
          </a:xfrm>
          <a:prstGeom prst="roundRect">
            <a:avLst>
              <a:gd name="adj" fmla="val 16667"/>
            </a:avLst>
          </a:prstGeom>
          <a:noFill/>
          <a:ln w="28575" cap="flat" cmpd="sng">
            <a:solidFill>
              <a:srgbClr val="0000FF"/>
            </a:solidFill>
            <a:prstDash val="solid"/>
            <a:round/>
            <a:headEnd type="none" w="med" len="med"/>
            <a:tailEnd type="none" w="med" len="med"/>
          </a:ln>
        </p:spPr>
        <p:txBody>
          <a:bodyPr wrap="square" anchor="ctr">
            <a:spAutoFit/>
          </a:bodyPr>
          <a:p>
            <a:pPr algn="ctr"/>
            <a:endParaRPr lang="zh-CN" altLang="en-US"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9237"/>
                                        </p:tgtEl>
                                        <p:attrNameLst>
                                          <p:attrName>style.visibility</p:attrName>
                                        </p:attrNameLst>
                                      </p:cBhvr>
                                      <p:to>
                                        <p:strVal val="visible"/>
                                      </p:to>
                                    </p:set>
                                    <p:animEffect transition="in" filter="wipe(up)">
                                      <p:cBhvr>
                                        <p:cTn id="7" dur="1000"/>
                                        <p:tgtEl>
                                          <p:spTgt spid="34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3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0210" name="Object 2"/>
          <p:cNvGraphicFramePr/>
          <p:nvPr/>
        </p:nvGraphicFramePr>
        <p:xfrm>
          <a:off x="688023" y="2346325"/>
          <a:ext cx="4321175" cy="4033838"/>
        </p:xfrm>
        <a:graphic>
          <a:graphicData uri="http://schemas.openxmlformats.org/presentationml/2006/ole">
            <mc:AlternateContent xmlns:mc="http://schemas.openxmlformats.org/markup-compatibility/2006">
              <mc:Choice xmlns:v="urn:schemas-microsoft-com:vml" Requires="v">
                <p:oleObj spid="_x0000_s3122" name="" r:id="rId1" imgW="2381250" imgH="2261870" progId="Visio.Drawing.6">
                  <p:embed/>
                </p:oleObj>
              </mc:Choice>
              <mc:Fallback>
                <p:oleObj name="" r:id="rId1" imgW="2381250" imgH="2261870" progId="Visio.Drawing.6">
                  <p:embed/>
                  <p:pic>
                    <p:nvPicPr>
                      <p:cNvPr id="0" name="图片 3121"/>
                      <p:cNvPicPr/>
                      <p:nvPr/>
                    </p:nvPicPr>
                    <p:blipFill>
                      <a:blip r:embed="rId2"/>
                      <a:stretch>
                        <a:fillRect/>
                      </a:stretch>
                    </p:blipFill>
                    <p:spPr>
                      <a:xfrm>
                        <a:off x="688023" y="2346325"/>
                        <a:ext cx="4321175" cy="4033838"/>
                      </a:xfrm>
                      <a:prstGeom prst="rect">
                        <a:avLst/>
                      </a:prstGeom>
                      <a:noFill/>
                      <a:ln w="38100">
                        <a:noFill/>
                        <a:miter/>
                      </a:ln>
                    </p:spPr>
                  </p:pic>
                </p:oleObj>
              </mc:Fallback>
            </mc:AlternateContent>
          </a:graphicData>
        </a:graphic>
      </p:graphicFrame>
      <p:sp>
        <p:nvSpPr>
          <p:cNvPr id="46082" name="Text Box 3"/>
          <p:cNvSpPr txBox="1"/>
          <p:nvPr/>
        </p:nvSpPr>
        <p:spPr>
          <a:xfrm>
            <a:off x="827405" y="1193800"/>
            <a:ext cx="7792720" cy="583565"/>
          </a:xfrm>
          <a:prstGeom prst="rect">
            <a:avLst/>
          </a:prstGeom>
          <a:noFill/>
          <a:ln w="9525">
            <a:noFill/>
          </a:ln>
        </p:spPr>
        <p:txBody>
          <a:bodyPr wrap="square" anchor="t">
            <a:spAutoFit/>
          </a:bodyPr>
          <a:p>
            <a:pPr>
              <a:spcBef>
                <a:spcPct val="50000"/>
              </a:spcBef>
            </a:pPr>
            <a:r>
              <a:rPr lang="zh-CN" altLang="en-US" sz="3200" b="1" dirty="0">
                <a:solidFill>
                  <a:srgbClr val="3333CC"/>
                </a:solidFill>
                <a:latin typeface="黑体" panose="02010609060101010101" pitchFamily="2" charset="-122"/>
                <a:ea typeface="黑体" panose="02010609060101010101" pitchFamily="2" charset="-122"/>
              </a:rPr>
              <a:t>双</a:t>
            </a:r>
            <a:r>
              <a:rPr lang="en-US" altLang="zh-CN" sz="3200" b="1" dirty="0">
                <a:solidFill>
                  <a:srgbClr val="3333CC"/>
                </a:solidFill>
                <a:latin typeface="黑体" panose="02010609060101010101" pitchFamily="2" charset="-122"/>
                <a:ea typeface="黑体" panose="02010609060101010101" pitchFamily="2" charset="-122"/>
              </a:rPr>
              <a:t>4</a:t>
            </a:r>
            <a:r>
              <a:rPr lang="zh-CN" altLang="en-US" sz="3200" b="1" dirty="0">
                <a:solidFill>
                  <a:srgbClr val="3333CC"/>
                </a:solidFill>
                <a:latin typeface="黑体" panose="02010609060101010101" pitchFamily="2" charset="-122"/>
                <a:ea typeface="黑体" panose="02010609060101010101" pitchFamily="2" charset="-122"/>
              </a:rPr>
              <a:t>选</a:t>
            </a:r>
            <a:r>
              <a:rPr lang="en-US" altLang="zh-CN" sz="3200" b="1" dirty="0">
                <a:solidFill>
                  <a:srgbClr val="3333CC"/>
                </a:solidFill>
                <a:latin typeface="黑体" panose="02010609060101010101" pitchFamily="2" charset="-122"/>
                <a:ea typeface="黑体" panose="02010609060101010101" pitchFamily="2" charset="-122"/>
              </a:rPr>
              <a:t>1</a:t>
            </a:r>
            <a:r>
              <a:rPr lang="zh-CN" altLang="en-US" sz="3200" b="1" dirty="0">
                <a:solidFill>
                  <a:srgbClr val="3333CC"/>
                </a:solidFill>
                <a:latin typeface="黑体" panose="02010609060101010101" pitchFamily="2" charset="-122"/>
                <a:ea typeface="黑体" panose="02010609060101010101" pitchFamily="2" charset="-122"/>
              </a:rPr>
              <a:t>数据选择器 </a:t>
            </a:r>
            <a:r>
              <a:rPr lang="en-US" altLang="zh-CN" sz="3200" b="1" dirty="0">
                <a:solidFill>
                  <a:srgbClr val="3333CC"/>
                </a:solidFill>
                <a:latin typeface="黑体" panose="02010609060101010101" pitchFamily="2" charset="-122"/>
                <a:ea typeface="黑体" panose="02010609060101010101" pitchFamily="2" charset="-122"/>
              </a:rPr>
              <a:t>T4153</a:t>
            </a:r>
            <a:r>
              <a:rPr lang="zh-CN" altLang="en-US" sz="3200" b="1" dirty="0">
                <a:solidFill>
                  <a:srgbClr val="3333CC"/>
                </a:solidFill>
                <a:latin typeface="黑体" panose="02010609060101010101" pitchFamily="2" charset="-122"/>
                <a:ea typeface="黑体" panose="02010609060101010101" pitchFamily="2" charset="-122"/>
              </a:rPr>
              <a:t>（</a:t>
            </a:r>
            <a:r>
              <a:rPr lang="en-US" altLang="zh-CN" sz="3200" b="1" dirty="0">
                <a:solidFill>
                  <a:srgbClr val="3333CC"/>
                </a:solidFill>
                <a:latin typeface="黑体" panose="02010609060101010101" pitchFamily="2" charset="-122"/>
                <a:ea typeface="黑体" panose="02010609060101010101" pitchFamily="2" charset="-122"/>
                <a:sym typeface="+mn-ea"/>
              </a:rPr>
              <a:t>74LS153</a:t>
            </a:r>
            <a:r>
              <a:rPr lang="zh-CN" altLang="en-US" sz="3200" b="1" dirty="0">
                <a:solidFill>
                  <a:srgbClr val="3333CC"/>
                </a:solidFill>
                <a:latin typeface="黑体" panose="02010609060101010101" pitchFamily="2" charset="-122"/>
                <a:ea typeface="黑体" panose="02010609060101010101" pitchFamily="2" charset="-122"/>
                <a:sym typeface="+mn-ea"/>
              </a:rPr>
              <a:t>）</a:t>
            </a:r>
            <a:endParaRPr lang="zh-CN" altLang="en-US" sz="3200" b="1" dirty="0">
              <a:solidFill>
                <a:srgbClr val="3333CC"/>
              </a:solidFill>
              <a:latin typeface="黑体" panose="02010609060101010101" pitchFamily="2" charset="-122"/>
              <a:ea typeface="黑体" panose="02010609060101010101" pitchFamily="2" charset="-122"/>
              <a:sym typeface="+mn-ea"/>
            </a:endParaRPr>
          </a:p>
        </p:txBody>
      </p:sp>
      <p:grpSp>
        <p:nvGrpSpPr>
          <p:cNvPr id="2" name="Group 4"/>
          <p:cNvGrpSpPr/>
          <p:nvPr/>
        </p:nvGrpSpPr>
        <p:grpSpPr>
          <a:xfrm>
            <a:off x="472123" y="2419350"/>
            <a:ext cx="863600" cy="3384550"/>
            <a:chOff x="703" y="1253"/>
            <a:chExt cx="544" cy="2132"/>
          </a:xfrm>
        </p:grpSpPr>
        <p:sp>
          <p:nvSpPr>
            <p:cNvPr id="46084" name="Oval 5"/>
            <p:cNvSpPr/>
            <p:nvPr/>
          </p:nvSpPr>
          <p:spPr>
            <a:xfrm>
              <a:off x="748" y="1842"/>
              <a:ext cx="499" cy="1316"/>
            </a:xfrm>
            <a:prstGeom prst="ellipse">
              <a:avLst/>
            </a:prstGeom>
            <a:noFill/>
            <a:ln w="38100" cap="flat" cmpd="sng">
              <a:solidFill>
                <a:srgbClr val="CC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46085" name="Oval 6"/>
            <p:cNvSpPr/>
            <p:nvPr/>
          </p:nvSpPr>
          <p:spPr>
            <a:xfrm>
              <a:off x="748" y="3113"/>
              <a:ext cx="499" cy="272"/>
            </a:xfrm>
            <a:prstGeom prst="ellipse">
              <a:avLst/>
            </a:prstGeom>
            <a:noFill/>
            <a:ln w="38100" cap="flat" cmpd="sng">
              <a:solidFill>
                <a:srgbClr val="0000FF"/>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46086" name="Oval 7"/>
            <p:cNvSpPr/>
            <p:nvPr/>
          </p:nvSpPr>
          <p:spPr>
            <a:xfrm>
              <a:off x="703" y="1253"/>
              <a:ext cx="499" cy="317"/>
            </a:xfrm>
            <a:prstGeom prst="ellipse">
              <a:avLst/>
            </a:prstGeom>
            <a:noFill/>
            <a:ln w="38100" cap="flat" cmpd="sng">
              <a:solidFill>
                <a:srgbClr val="9900CC"/>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grpSp>
      <p:grpSp>
        <p:nvGrpSpPr>
          <p:cNvPr id="3" name="Group 8"/>
          <p:cNvGrpSpPr/>
          <p:nvPr/>
        </p:nvGrpSpPr>
        <p:grpSpPr>
          <a:xfrm>
            <a:off x="4288473" y="2922588"/>
            <a:ext cx="936625" cy="3384550"/>
            <a:chOff x="3107" y="1570"/>
            <a:chExt cx="590" cy="2132"/>
          </a:xfrm>
        </p:grpSpPr>
        <p:sp>
          <p:nvSpPr>
            <p:cNvPr id="46088" name="Oval 9"/>
            <p:cNvSpPr/>
            <p:nvPr/>
          </p:nvSpPr>
          <p:spPr>
            <a:xfrm>
              <a:off x="3152" y="2160"/>
              <a:ext cx="499" cy="1270"/>
            </a:xfrm>
            <a:prstGeom prst="ellipse">
              <a:avLst/>
            </a:prstGeom>
            <a:noFill/>
            <a:ln w="38100" cap="flat" cmpd="sng">
              <a:solidFill>
                <a:srgbClr val="CC3300"/>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46089" name="Oval 10"/>
            <p:cNvSpPr/>
            <p:nvPr/>
          </p:nvSpPr>
          <p:spPr>
            <a:xfrm>
              <a:off x="3198" y="3430"/>
              <a:ext cx="499" cy="272"/>
            </a:xfrm>
            <a:prstGeom prst="ellipse">
              <a:avLst/>
            </a:prstGeom>
            <a:noFill/>
            <a:ln w="38100" cap="flat" cmpd="sng">
              <a:solidFill>
                <a:srgbClr val="0000FF"/>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46090" name="Oval 11"/>
            <p:cNvSpPr/>
            <p:nvPr/>
          </p:nvSpPr>
          <p:spPr>
            <a:xfrm>
              <a:off x="3107" y="1570"/>
              <a:ext cx="499" cy="272"/>
            </a:xfrm>
            <a:prstGeom prst="ellipse">
              <a:avLst/>
            </a:prstGeom>
            <a:noFill/>
            <a:ln w="38100" cap="flat" cmpd="sng">
              <a:solidFill>
                <a:srgbClr val="9900CC"/>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grpSp>
      <p:grpSp>
        <p:nvGrpSpPr>
          <p:cNvPr id="4" name="Group 12"/>
          <p:cNvGrpSpPr/>
          <p:nvPr/>
        </p:nvGrpSpPr>
        <p:grpSpPr>
          <a:xfrm>
            <a:off x="543560" y="2995613"/>
            <a:ext cx="4537075" cy="862012"/>
            <a:chOff x="748" y="1616"/>
            <a:chExt cx="2858" cy="543"/>
          </a:xfrm>
        </p:grpSpPr>
        <p:grpSp>
          <p:nvGrpSpPr>
            <p:cNvPr id="46092" name="Group 13"/>
            <p:cNvGrpSpPr/>
            <p:nvPr/>
          </p:nvGrpSpPr>
          <p:grpSpPr>
            <a:xfrm>
              <a:off x="748" y="1616"/>
              <a:ext cx="2858" cy="543"/>
              <a:chOff x="748" y="1616"/>
              <a:chExt cx="2858" cy="543"/>
            </a:xfrm>
          </p:grpSpPr>
          <p:sp>
            <p:nvSpPr>
              <p:cNvPr id="46093" name="Oval 14"/>
              <p:cNvSpPr/>
              <p:nvPr/>
            </p:nvSpPr>
            <p:spPr>
              <a:xfrm>
                <a:off x="748" y="1616"/>
                <a:ext cx="408" cy="226"/>
              </a:xfrm>
              <a:prstGeom prst="ellipse">
                <a:avLst/>
              </a:prstGeom>
              <a:noFill/>
              <a:ln w="38100" cap="flat" cmpd="sng">
                <a:solidFill>
                  <a:srgbClr val="CC00FF"/>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46094" name="Oval 15"/>
              <p:cNvSpPr/>
              <p:nvPr/>
            </p:nvSpPr>
            <p:spPr>
              <a:xfrm>
                <a:off x="3198" y="1933"/>
                <a:ext cx="408" cy="226"/>
              </a:xfrm>
              <a:prstGeom prst="ellipse">
                <a:avLst/>
              </a:prstGeom>
              <a:noFill/>
              <a:ln w="38100" cap="flat" cmpd="sng">
                <a:solidFill>
                  <a:srgbClr val="CC00FF"/>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grpSp>
        <p:sp>
          <p:nvSpPr>
            <p:cNvPr id="46095" name="Line 16"/>
            <p:cNvSpPr/>
            <p:nvPr/>
          </p:nvSpPr>
          <p:spPr>
            <a:xfrm>
              <a:off x="1156" y="1706"/>
              <a:ext cx="2132" cy="318"/>
            </a:xfrm>
            <a:prstGeom prst="line">
              <a:avLst/>
            </a:prstGeom>
            <a:ln w="38100" cap="flat" cmpd="sng">
              <a:solidFill>
                <a:srgbClr val="CC00FF"/>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5" name="文本框 4"/>
          <p:cNvSpPr txBox="1"/>
          <p:nvPr/>
        </p:nvSpPr>
        <p:spPr>
          <a:xfrm>
            <a:off x="5911215" y="2904490"/>
            <a:ext cx="2872105" cy="829945"/>
          </a:xfrm>
          <a:prstGeom prst="rect">
            <a:avLst/>
          </a:prstGeom>
          <a:noFill/>
        </p:spPr>
        <p:txBody>
          <a:bodyPr wrap="square" rtlCol="0">
            <a:spAutoFit/>
          </a:bodyPr>
          <a:p>
            <a:r>
              <a:rPr lang="en-US" altLang="zh-CN" sz="2400" i="1">
                <a:solidFill>
                  <a:srgbClr val="FF0000"/>
                </a:solidFill>
                <a:latin typeface="Times New Roman" panose="02020603050405020304" pitchFamily="18" charset="0"/>
                <a:ea typeface="黑体" panose="02010609060101010101" pitchFamily="2" charset="-122"/>
                <a:cs typeface="Times New Roman" panose="02020603050405020304" pitchFamily="18" charset="0"/>
              </a:rPr>
              <a:t>A</a:t>
            </a:r>
            <a:r>
              <a:rPr lang="en-US" altLang="zh-CN"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0  </a:t>
            </a:r>
            <a:r>
              <a:rPr lang="zh-CN" altLang="en-US"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a:t>
            </a:r>
            <a:r>
              <a:rPr lang="en-US" altLang="zh-CN" sz="2400" i="1">
                <a:solidFill>
                  <a:srgbClr val="FF0000"/>
                </a:solidFill>
                <a:latin typeface="Times New Roman" panose="02020603050405020304" pitchFamily="18" charset="0"/>
                <a:ea typeface="黑体" panose="02010609060101010101" pitchFamily="2" charset="-122"/>
                <a:cs typeface="Times New Roman" panose="02020603050405020304" pitchFamily="18" charset="0"/>
              </a:rPr>
              <a:t>A</a:t>
            </a:r>
            <a:r>
              <a:rPr lang="en-US" altLang="zh-CN"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选择输入端，</a:t>
            </a:r>
            <a:r>
              <a:rPr lang="zh-CN" altLang="en-US" sz="2400">
                <a:latin typeface="Times New Roman" panose="02020603050405020304" pitchFamily="18" charset="0"/>
                <a:ea typeface="黑体" panose="02010609060101010101" pitchFamily="2" charset="-122"/>
                <a:cs typeface="Times New Roman" panose="02020603050405020304" pitchFamily="18" charset="0"/>
              </a:rPr>
              <a:t>共有</a:t>
            </a:r>
            <a:r>
              <a:rPr lang="zh-CN" altLang="en-US" sz="2400">
                <a:latin typeface="Times New Roman" panose="02020603050405020304" pitchFamily="18" charset="0"/>
                <a:ea typeface="黑体" panose="02010609060101010101" pitchFamily="2" charset="-122"/>
                <a:cs typeface="Times New Roman" panose="02020603050405020304" pitchFamily="18" charset="0"/>
              </a:rPr>
              <a:t>地址码</a:t>
            </a:r>
            <a:endParaRPr lang="zh-CN" altLang="en-US" sz="2400">
              <a:latin typeface="Times New Roman" panose="02020603050405020304" pitchFamily="18" charset="0"/>
              <a:ea typeface="黑体" panose="02010609060101010101" pitchFamily="2" charset="-122"/>
              <a:cs typeface="Times New Roman" panose="02020603050405020304" pitchFamily="18" charset="0"/>
            </a:endParaRPr>
          </a:p>
        </p:txBody>
      </p:sp>
      <p:grpSp>
        <p:nvGrpSpPr>
          <p:cNvPr id="8" name="组合 7"/>
          <p:cNvGrpSpPr/>
          <p:nvPr/>
        </p:nvGrpSpPr>
        <p:grpSpPr>
          <a:xfrm>
            <a:off x="5877560" y="2317115"/>
            <a:ext cx="2977515" cy="460375"/>
            <a:chOff x="9256" y="3649"/>
            <a:chExt cx="4153" cy="725"/>
          </a:xfrm>
        </p:grpSpPr>
        <p:sp>
          <p:nvSpPr>
            <p:cNvPr id="6" name="文本框 5"/>
            <p:cNvSpPr txBox="1"/>
            <p:nvPr/>
          </p:nvSpPr>
          <p:spPr>
            <a:xfrm>
              <a:off x="9256" y="3649"/>
              <a:ext cx="4153" cy="725"/>
            </a:xfrm>
            <a:prstGeom prst="rect">
              <a:avLst/>
            </a:prstGeom>
            <a:noFill/>
          </p:spPr>
          <p:txBody>
            <a:bodyPr wrap="square" rtlCol="0">
              <a:spAutoFit/>
            </a:bodyPr>
            <a:p>
              <a:r>
                <a:rPr lang="en-US" altLang="zh-CN" sz="2400">
                  <a:solidFill>
                    <a:srgbClr val="FF0000"/>
                  </a:solidFill>
                  <a:latin typeface="Times New Roman" panose="02020603050405020304" pitchFamily="18" charset="0"/>
                  <a:ea typeface="黑体" panose="02010609060101010101" pitchFamily="2" charset="-122"/>
                  <a:cs typeface="Times New Roman" panose="02020603050405020304" pitchFamily="18" charset="0"/>
                </a:rPr>
                <a:t>1S</a:t>
              </a:r>
              <a:r>
                <a:rPr lang="en-US" altLang="zh-CN"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  </a:t>
              </a:r>
              <a:r>
                <a:rPr lang="zh-CN" altLang="en-US"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a:t>
              </a:r>
              <a:r>
                <a:rPr lang="en-US" altLang="zh-CN" sz="2400">
                  <a:solidFill>
                    <a:srgbClr val="FF0000"/>
                  </a:solidFill>
                  <a:latin typeface="Times New Roman" panose="02020603050405020304" pitchFamily="18" charset="0"/>
                  <a:ea typeface="黑体" panose="02010609060101010101" pitchFamily="2" charset="-122"/>
                  <a:cs typeface="Times New Roman" panose="02020603050405020304" pitchFamily="18" charset="0"/>
                </a:rPr>
                <a:t>2S</a:t>
              </a:r>
              <a:r>
                <a:rPr lang="zh-CN" altLang="en-US"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使能选通端</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a:t>
              </a:r>
              <a:endParaRPr lang="zh-CN" altLang="en-US" sz="2400">
                <a:latin typeface="Times New Roman" panose="02020603050405020304" pitchFamily="18" charset="0"/>
                <a:ea typeface="黑体" panose="02010609060101010101" pitchFamily="2" charset="-122"/>
                <a:cs typeface="Times New Roman" panose="02020603050405020304" pitchFamily="18" charset="0"/>
              </a:endParaRPr>
            </a:p>
          </p:txBody>
        </p:sp>
        <p:sp>
          <p:nvSpPr>
            <p:cNvPr id="32923" name="Line 156"/>
            <p:cNvSpPr/>
            <p:nvPr/>
          </p:nvSpPr>
          <p:spPr>
            <a:xfrm>
              <a:off x="9494" y="3726"/>
              <a:ext cx="37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7" name="Line 156"/>
            <p:cNvSpPr/>
            <p:nvPr/>
          </p:nvSpPr>
          <p:spPr>
            <a:xfrm>
              <a:off x="10385" y="3700"/>
              <a:ext cx="37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9" name="文本框 8"/>
          <p:cNvSpPr txBox="1"/>
          <p:nvPr/>
        </p:nvSpPr>
        <p:spPr>
          <a:xfrm>
            <a:off x="5966460" y="3892550"/>
            <a:ext cx="2872105" cy="460375"/>
          </a:xfrm>
          <a:prstGeom prst="rect">
            <a:avLst/>
          </a:prstGeom>
          <a:noFill/>
        </p:spPr>
        <p:txBody>
          <a:bodyPr wrap="square" rtlCol="0">
            <a:spAutoFit/>
          </a:bodyPr>
          <a:p>
            <a:r>
              <a:rPr lang="en-US" altLang="zh-CN" sz="2400" i="1">
                <a:solidFill>
                  <a:srgbClr val="FF0000"/>
                </a:solidFill>
                <a:latin typeface="Times New Roman" panose="02020603050405020304" pitchFamily="18" charset="0"/>
                <a:ea typeface="黑体" panose="02010609060101010101" pitchFamily="2" charset="-122"/>
                <a:cs typeface="Times New Roman" panose="02020603050405020304" pitchFamily="18" charset="0"/>
              </a:rPr>
              <a:t>D</a:t>
            </a:r>
            <a:r>
              <a:rPr lang="en-US" altLang="zh-CN"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0  </a:t>
            </a:r>
            <a:r>
              <a:rPr lang="en-US" altLang="zh-CN" sz="24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a:t>
            </a:r>
            <a:r>
              <a:rPr lang="en-US" altLang="zh-CN" sz="2400" i="1">
                <a:solidFill>
                  <a:srgbClr val="FF0000"/>
                </a:solidFill>
                <a:latin typeface="Times New Roman" panose="02020603050405020304" pitchFamily="18" charset="0"/>
                <a:ea typeface="黑体" panose="02010609060101010101" pitchFamily="2" charset="-122"/>
                <a:cs typeface="Times New Roman" panose="02020603050405020304" pitchFamily="18" charset="0"/>
              </a:rPr>
              <a:t>D</a:t>
            </a:r>
            <a:r>
              <a:rPr lang="en-US" altLang="zh-CN"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4</a:t>
            </a:r>
            <a:r>
              <a:rPr lang="zh-CN" altLang="en-US"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数据</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输入端，</a:t>
            </a:r>
            <a:endParaRPr lang="zh-CN" altLang="en-US" sz="2400">
              <a:latin typeface="Times New Roman" panose="02020603050405020304" pitchFamily="18" charset="0"/>
              <a:ea typeface="黑体" panose="02010609060101010101" pitchFamily="2" charset="-122"/>
              <a:cs typeface="Times New Roman" panose="02020603050405020304" pitchFamily="18" charset="0"/>
            </a:endParaRPr>
          </a:p>
        </p:txBody>
      </p:sp>
      <p:sp>
        <p:nvSpPr>
          <p:cNvPr id="10" name="文本框 9"/>
          <p:cNvSpPr txBox="1"/>
          <p:nvPr/>
        </p:nvSpPr>
        <p:spPr>
          <a:xfrm>
            <a:off x="6667500" y="4450080"/>
            <a:ext cx="2113280" cy="460375"/>
          </a:xfrm>
          <a:prstGeom prst="rect">
            <a:avLst/>
          </a:prstGeom>
          <a:noFill/>
        </p:spPr>
        <p:txBody>
          <a:bodyPr wrap="square" rtlCol="0">
            <a:spAutoFit/>
          </a:bodyPr>
          <a:p>
            <a:r>
              <a:rPr lang="en-US" altLang="zh-CN" sz="2400" i="1">
                <a:solidFill>
                  <a:srgbClr val="FF0000"/>
                </a:solidFill>
                <a:latin typeface="Times New Roman" panose="02020603050405020304" pitchFamily="18" charset="0"/>
                <a:ea typeface="黑体" panose="02010609060101010101" pitchFamily="2" charset="-122"/>
                <a:cs typeface="Times New Roman" panose="02020603050405020304" pitchFamily="18" charset="0"/>
              </a:rPr>
              <a:t>Y</a:t>
            </a:r>
            <a:r>
              <a:rPr lang="zh-CN" altLang="en-US" sz="2400" baseline="-25000">
                <a:solidFill>
                  <a:srgbClr val="FF0000"/>
                </a:solidFill>
                <a:uFillTx/>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数据输出</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端，</a:t>
            </a:r>
            <a:endParaRPr lang="zh-CN" altLang="en-US" sz="2400">
              <a:latin typeface="Times New Roman" panose="02020603050405020304" pitchFamily="18" charset="0"/>
              <a:ea typeface="黑体" panose="02010609060101010101" pitchFamily="2" charset="-122"/>
              <a:cs typeface="Times New Roman" panose="02020603050405020304" pitchFamily="18" charset="0"/>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50210"/>
                                        </p:tgtEl>
                                        <p:attrNameLst>
                                          <p:attrName>style.visibility</p:attrName>
                                        </p:attrNameLst>
                                      </p:cBhvr>
                                      <p:to>
                                        <p:strVal val="visible"/>
                                      </p:to>
                                    </p:set>
                                    <p:anim calcmode="lin" valueType="num">
                                      <p:cBhvr>
                                        <p:cTn id="7" dur="500" fill="hold"/>
                                        <p:tgtEl>
                                          <p:spTgt spid="350210"/>
                                        </p:tgtEl>
                                        <p:attrNameLst>
                                          <p:attrName>ppt_w</p:attrName>
                                        </p:attrNameLst>
                                      </p:cBhvr>
                                      <p:tavLst>
                                        <p:tav tm="0">
                                          <p:val>
                                            <p:fltVal val="0.000000"/>
                                          </p:val>
                                        </p:tav>
                                        <p:tav tm="100000">
                                          <p:val>
                                            <p:strVal val="#ppt_w"/>
                                          </p:val>
                                        </p:tav>
                                      </p:tavLst>
                                    </p:anim>
                                    <p:anim calcmode="lin" valueType="num">
                                      <p:cBhvr>
                                        <p:cTn id="8" dur="500" fill="hold"/>
                                        <p:tgtEl>
                                          <p:spTgt spid="3502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00000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5" grpId="1"/>
      <p:bldP spid="9" grpId="1"/>
      <p:bldP spid="10"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2"/>
          <p:cNvSpPr/>
          <p:nvPr/>
        </p:nvSpPr>
        <p:spPr>
          <a:xfrm>
            <a:off x="2479675" y="3333115"/>
            <a:ext cx="127000" cy="276860"/>
          </a:xfrm>
          <a:prstGeom prst="rect">
            <a:avLst/>
          </a:prstGeom>
          <a:noFill/>
          <a:ln w="9525">
            <a:noFill/>
          </a:ln>
        </p:spPr>
        <p:txBody>
          <a:bodyPr wrap="none" lIns="0" tIns="0" rIns="0" bIns="0" anchor="t">
            <a:spAutoFit/>
          </a:bodyPr>
          <a:p>
            <a:pPr algn="ctr"/>
            <a:endParaRPr lang="zh-CN" altLang="en-US" dirty="0">
              <a:latin typeface="Times New Roman" panose="02020603050405020304" pitchFamily="18" charset="0"/>
              <a:ea typeface="宋体" panose="02010600030101010101" pitchFamily="2" charset="-122"/>
            </a:endParaRPr>
          </a:p>
        </p:txBody>
      </p:sp>
      <p:sp>
        <p:nvSpPr>
          <p:cNvPr id="47106" name="Rectangle 3"/>
          <p:cNvSpPr/>
          <p:nvPr/>
        </p:nvSpPr>
        <p:spPr>
          <a:xfrm>
            <a:off x="2479675" y="3333115"/>
            <a:ext cx="127000" cy="276860"/>
          </a:xfrm>
          <a:prstGeom prst="rect">
            <a:avLst/>
          </a:prstGeom>
          <a:noFill/>
          <a:ln w="9525">
            <a:noFill/>
          </a:ln>
        </p:spPr>
        <p:txBody>
          <a:bodyPr wrap="none" lIns="0" tIns="0" rIns="0" bIns="0" anchor="t">
            <a:spAutoFit/>
          </a:bodyPr>
          <a:p>
            <a:pPr algn="ctr"/>
            <a:endParaRPr lang="zh-CN" altLang="en-US" dirty="0">
              <a:latin typeface="Times New Roman" panose="02020603050405020304" pitchFamily="18" charset="0"/>
              <a:ea typeface="宋体" panose="02010600030101010101" pitchFamily="2" charset="-122"/>
            </a:endParaRPr>
          </a:p>
        </p:txBody>
      </p:sp>
      <p:grpSp>
        <p:nvGrpSpPr>
          <p:cNvPr id="2" name="Group 4"/>
          <p:cNvGrpSpPr/>
          <p:nvPr/>
        </p:nvGrpSpPr>
        <p:grpSpPr>
          <a:xfrm>
            <a:off x="1258888" y="2274253"/>
            <a:ext cx="5873750" cy="3235325"/>
            <a:chOff x="793" y="1344"/>
            <a:chExt cx="3700" cy="2038"/>
          </a:xfrm>
        </p:grpSpPr>
        <p:graphicFrame>
          <p:nvGraphicFramePr>
            <p:cNvPr id="47108" name="Object 5"/>
            <p:cNvGraphicFramePr/>
            <p:nvPr/>
          </p:nvGraphicFramePr>
          <p:xfrm>
            <a:off x="1176" y="1738"/>
            <a:ext cx="72" cy="138"/>
          </p:xfrm>
          <a:graphic>
            <a:graphicData uri="http://schemas.openxmlformats.org/presentationml/2006/ole">
              <mc:AlternateContent xmlns:mc="http://schemas.openxmlformats.org/markup-compatibility/2006">
                <mc:Choice xmlns:v="urn:schemas-microsoft-com:vml" Requires="v">
                  <p:oleObj spid="_x0000_s3123" name="" r:id="rId1" imgW="114300" imgH="215265" progId="Equation.DSMT4">
                    <p:embed/>
                  </p:oleObj>
                </mc:Choice>
                <mc:Fallback>
                  <p:oleObj name="" r:id="rId1" imgW="114300" imgH="215265" progId="Equation.DSMT4">
                    <p:embed/>
                    <p:pic>
                      <p:nvPicPr>
                        <p:cNvPr id="0" name="图片 3122"/>
                        <p:cNvPicPr/>
                        <p:nvPr/>
                      </p:nvPicPr>
                      <p:blipFill>
                        <a:blip r:embed="rId2"/>
                        <a:stretch>
                          <a:fillRect/>
                        </a:stretch>
                      </p:blipFill>
                      <p:spPr>
                        <a:xfrm>
                          <a:off x="1176" y="1738"/>
                          <a:ext cx="72" cy="138"/>
                        </a:xfrm>
                        <a:prstGeom prst="rect">
                          <a:avLst/>
                        </a:prstGeom>
                        <a:noFill/>
                        <a:ln w="38100">
                          <a:noFill/>
                          <a:miter/>
                        </a:ln>
                      </p:spPr>
                    </p:pic>
                  </p:oleObj>
                </mc:Fallback>
              </mc:AlternateContent>
            </a:graphicData>
          </a:graphic>
        </p:graphicFrame>
        <p:graphicFrame>
          <p:nvGraphicFramePr>
            <p:cNvPr id="47109" name="Object 6"/>
            <p:cNvGraphicFramePr/>
            <p:nvPr/>
          </p:nvGraphicFramePr>
          <p:xfrm>
            <a:off x="1156" y="1616"/>
            <a:ext cx="207" cy="317"/>
          </p:xfrm>
          <a:graphic>
            <a:graphicData uri="http://schemas.openxmlformats.org/presentationml/2006/ole">
              <mc:AlternateContent xmlns:mc="http://schemas.openxmlformats.org/markup-compatibility/2006">
                <mc:Choice xmlns:v="urn:schemas-microsoft-com:vml" Requires="v">
                  <p:oleObj spid="_x0000_s3124" name="" r:id="rId3" imgW="139700" imgH="215900" progId="Equation.DSMT4">
                    <p:embed/>
                  </p:oleObj>
                </mc:Choice>
                <mc:Fallback>
                  <p:oleObj name="" r:id="rId3" imgW="139700" imgH="215900" progId="Equation.DSMT4">
                    <p:embed/>
                    <p:pic>
                      <p:nvPicPr>
                        <p:cNvPr id="0" name="图片 3123"/>
                        <p:cNvPicPr/>
                        <p:nvPr/>
                      </p:nvPicPr>
                      <p:blipFill>
                        <a:blip r:embed="rId4"/>
                        <a:stretch>
                          <a:fillRect/>
                        </a:stretch>
                      </p:blipFill>
                      <p:spPr>
                        <a:xfrm>
                          <a:off x="1156" y="1616"/>
                          <a:ext cx="207" cy="317"/>
                        </a:xfrm>
                        <a:prstGeom prst="rect">
                          <a:avLst/>
                        </a:prstGeom>
                        <a:noFill/>
                        <a:ln w="38100">
                          <a:noFill/>
                          <a:miter/>
                        </a:ln>
                      </p:spPr>
                    </p:pic>
                  </p:oleObj>
                </mc:Fallback>
              </mc:AlternateContent>
            </a:graphicData>
          </a:graphic>
        </p:graphicFrame>
        <p:sp>
          <p:nvSpPr>
            <p:cNvPr id="47110" name="Rectangle 7"/>
            <p:cNvSpPr/>
            <p:nvPr/>
          </p:nvSpPr>
          <p:spPr>
            <a:xfrm>
              <a:off x="3568" y="1979"/>
              <a:ext cx="925" cy="1403"/>
            </a:xfrm>
            <a:prstGeom prst="rect">
              <a:avLst/>
            </a:prstGeom>
            <a:noFill/>
            <a:ln w="9525">
              <a:noFill/>
            </a:ln>
          </p:spPr>
          <p:txBody>
            <a:bodyPr lIns="0" tIns="0" rIns="0" bIns="0" anchor="t"/>
            <a:p>
              <a:pPr algn="ctr"/>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i="1" dirty="0">
                  <a:solidFill>
                    <a:srgbClr val="0000FF"/>
                  </a:solidFill>
                  <a:latin typeface="Times New Roman" panose="02020603050405020304" pitchFamily="18" charset="0"/>
                  <a:cs typeface="Times New Roman" panose="02020603050405020304" pitchFamily="18" charset="0"/>
                </a:rPr>
                <a:t>D</a:t>
              </a:r>
              <a:r>
                <a:rPr lang="en-US" altLang="zh-CN" sz="2800" b="0" baseline="-3000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i="1" dirty="0">
                  <a:solidFill>
                    <a:srgbClr val="0000FF"/>
                  </a:solidFill>
                  <a:latin typeface="Times New Roman" panose="02020603050405020304" pitchFamily="18" charset="0"/>
                  <a:cs typeface="Times New Roman" panose="02020603050405020304" pitchFamily="18" charset="0"/>
                </a:rPr>
                <a:t>D</a:t>
              </a:r>
              <a:r>
                <a:rPr lang="en-US" altLang="zh-CN" sz="2800" b="0" baseline="-30000" dirty="0">
                  <a:solidFill>
                    <a:srgbClr val="0000FF"/>
                  </a:solidFill>
                  <a:latin typeface="Arial" panose="020B0604020202020204" pitchFamily="34" charset="0"/>
                </a:rPr>
                <a:t>1</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i="1" dirty="0">
                  <a:solidFill>
                    <a:srgbClr val="0000FF"/>
                  </a:solidFill>
                  <a:latin typeface="Times New Roman" panose="02020603050405020304" pitchFamily="18" charset="0"/>
                  <a:cs typeface="Times New Roman" panose="02020603050405020304" pitchFamily="18" charset="0"/>
                </a:rPr>
                <a:t>D</a:t>
              </a:r>
              <a:r>
                <a:rPr lang="en-US" altLang="zh-CN" sz="2800" b="0" baseline="-30000" dirty="0">
                  <a:solidFill>
                    <a:srgbClr val="0000FF"/>
                  </a:solidFill>
                  <a:latin typeface="Arial" panose="020B0604020202020204" pitchFamily="34" charset="0"/>
                </a:rPr>
                <a:t>2</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i="1" dirty="0">
                  <a:solidFill>
                    <a:srgbClr val="0000FF"/>
                  </a:solidFill>
                  <a:latin typeface="Times New Roman" panose="02020603050405020304" pitchFamily="18" charset="0"/>
                  <a:cs typeface="Times New Roman" panose="02020603050405020304" pitchFamily="18" charset="0"/>
                </a:rPr>
                <a:t>D</a:t>
              </a:r>
              <a:r>
                <a:rPr lang="en-US" altLang="zh-CN" sz="2800" b="0" baseline="-30000" dirty="0">
                  <a:solidFill>
                    <a:srgbClr val="0000FF"/>
                  </a:solidFill>
                  <a:latin typeface="Arial" panose="020B0604020202020204" pitchFamily="34" charset="0"/>
                </a:rPr>
                <a:t>3</a:t>
              </a:r>
              <a:endParaRPr lang="en-US" altLang="zh-CN" sz="2800" b="0" dirty="0">
                <a:solidFill>
                  <a:srgbClr val="0000FF"/>
                </a:solidFill>
                <a:latin typeface="Arial" panose="020B0604020202020204" pitchFamily="34" charset="0"/>
              </a:endParaRPr>
            </a:p>
          </p:txBody>
        </p:sp>
        <p:sp>
          <p:nvSpPr>
            <p:cNvPr id="47111" name="Rectangle 8"/>
            <p:cNvSpPr/>
            <p:nvPr/>
          </p:nvSpPr>
          <p:spPr>
            <a:xfrm>
              <a:off x="2643" y="1979"/>
              <a:ext cx="925" cy="1403"/>
            </a:xfrm>
            <a:prstGeom prst="rect">
              <a:avLst/>
            </a:prstGeom>
            <a:noFill/>
            <a:ln w="9525">
              <a:noFill/>
            </a:ln>
          </p:spPr>
          <p:txBody>
            <a:bodyPr lIns="0" tIns="0" rIns="0" bIns="0" anchor="t"/>
            <a:p>
              <a:pPr algn="ctr"/>
              <a:r>
                <a:rPr lang="en-US" altLang="zh-CN" sz="2800" b="0" dirty="0">
                  <a:solidFill>
                    <a:srgbClr val="0000FF"/>
                  </a:solidFill>
                  <a:latin typeface="Times New Roman" panose="02020603050405020304" pitchFamily="18" charset="0"/>
                </a:rPr>
                <a:t>×</a:t>
              </a:r>
              <a:endParaRPr lang="en-US" altLang="zh-CN" sz="2800" b="0" dirty="0">
                <a:solidFill>
                  <a:srgbClr val="0000FF"/>
                </a:solidFill>
                <a:latin typeface="Times New Roman" panose="02020603050405020304" pitchFamily="18"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1</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1</a:t>
              </a:r>
              <a:endParaRPr lang="en-US" altLang="zh-CN" sz="2800" b="0" dirty="0">
                <a:solidFill>
                  <a:srgbClr val="0000FF"/>
                </a:solidFill>
                <a:latin typeface="Arial" panose="020B0604020202020204" pitchFamily="34" charset="0"/>
              </a:endParaRPr>
            </a:p>
          </p:txBody>
        </p:sp>
        <p:sp>
          <p:nvSpPr>
            <p:cNvPr id="47112" name="Rectangle 9"/>
            <p:cNvSpPr/>
            <p:nvPr/>
          </p:nvSpPr>
          <p:spPr>
            <a:xfrm>
              <a:off x="1718" y="1979"/>
              <a:ext cx="925" cy="1403"/>
            </a:xfrm>
            <a:prstGeom prst="rect">
              <a:avLst/>
            </a:prstGeom>
            <a:noFill/>
            <a:ln w="9525">
              <a:noFill/>
            </a:ln>
          </p:spPr>
          <p:txBody>
            <a:bodyPr lIns="0" tIns="0" rIns="0" bIns="0" anchor="t"/>
            <a:p>
              <a:pPr algn="ctr"/>
              <a:r>
                <a:rPr lang="en-US" altLang="zh-CN" sz="2800" b="0" dirty="0">
                  <a:solidFill>
                    <a:srgbClr val="0000FF"/>
                  </a:solidFill>
                  <a:latin typeface="Times New Roman" panose="02020603050405020304" pitchFamily="18" charset="0"/>
                </a:rPr>
                <a:t>×</a:t>
              </a:r>
              <a:endParaRPr lang="en-US" altLang="zh-CN" sz="2800" b="0" dirty="0">
                <a:solidFill>
                  <a:srgbClr val="0000FF"/>
                </a:solidFill>
                <a:latin typeface="Times New Roman" panose="02020603050405020304" pitchFamily="18"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1</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1</a:t>
              </a:r>
              <a:endParaRPr lang="en-US" altLang="zh-CN" sz="2800" b="0" dirty="0">
                <a:solidFill>
                  <a:srgbClr val="0000FF"/>
                </a:solidFill>
                <a:latin typeface="Arial" panose="020B0604020202020204" pitchFamily="34" charset="0"/>
              </a:endParaRPr>
            </a:p>
          </p:txBody>
        </p:sp>
        <p:sp>
          <p:nvSpPr>
            <p:cNvPr id="47113" name="Rectangle 10"/>
            <p:cNvSpPr/>
            <p:nvPr/>
          </p:nvSpPr>
          <p:spPr>
            <a:xfrm>
              <a:off x="793" y="1979"/>
              <a:ext cx="925" cy="1403"/>
            </a:xfrm>
            <a:prstGeom prst="rect">
              <a:avLst/>
            </a:prstGeom>
            <a:noFill/>
            <a:ln w="9525">
              <a:noFill/>
            </a:ln>
          </p:spPr>
          <p:txBody>
            <a:bodyPr lIns="0" tIns="0" rIns="0" bIns="0" anchor="t"/>
            <a:p>
              <a:pPr algn="ctr"/>
              <a:r>
                <a:rPr lang="en-US" altLang="zh-CN" sz="2800" b="0" dirty="0">
                  <a:solidFill>
                    <a:srgbClr val="0000FF"/>
                  </a:solidFill>
                  <a:latin typeface="Arial" panose="020B0604020202020204" pitchFamily="34" charset="0"/>
                </a:rPr>
                <a:t>1</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cs typeface="Times New Roman" panose="02020603050405020304" pitchFamily="18" charset="0"/>
              </a:endParaRPr>
            </a:p>
            <a:p>
              <a:pPr algn="ctr" eaLnBrk="0" hangingPunct="0"/>
              <a:r>
                <a:rPr lang="en-US" altLang="zh-CN" sz="2800" b="0" dirty="0">
                  <a:solidFill>
                    <a:srgbClr val="0000FF"/>
                  </a:solidFill>
                  <a:latin typeface="Arial" panose="020B0604020202020204" pitchFamily="34" charset="0"/>
                </a:rPr>
                <a:t>0</a:t>
              </a:r>
              <a:endParaRPr lang="en-US" altLang="zh-CN" sz="2800" b="0" dirty="0">
                <a:solidFill>
                  <a:srgbClr val="0000FF"/>
                </a:solidFill>
                <a:latin typeface="Arial" panose="020B0604020202020204" pitchFamily="34" charset="0"/>
              </a:endParaRPr>
            </a:p>
          </p:txBody>
        </p:sp>
        <p:sp>
          <p:nvSpPr>
            <p:cNvPr id="47114" name="Rectangle 11"/>
            <p:cNvSpPr/>
            <p:nvPr/>
          </p:nvSpPr>
          <p:spPr>
            <a:xfrm>
              <a:off x="3568" y="1613"/>
              <a:ext cx="925" cy="366"/>
            </a:xfrm>
            <a:prstGeom prst="rect">
              <a:avLst/>
            </a:prstGeom>
            <a:noFill/>
            <a:ln w="9525">
              <a:noFill/>
            </a:ln>
          </p:spPr>
          <p:txBody>
            <a:bodyPr lIns="0" tIns="0" rIns="0" bIns="0" anchor="ctr"/>
            <a:p>
              <a:pPr algn="ctr"/>
              <a:r>
                <a:rPr lang="en-US" altLang="zh-CN" sz="2800" i="1" dirty="0">
                  <a:solidFill>
                    <a:srgbClr val="230B03"/>
                  </a:solidFill>
                  <a:latin typeface="Times New Roman" panose="02020603050405020304" pitchFamily="18" charset="0"/>
                  <a:cs typeface="Times New Roman" panose="02020603050405020304" pitchFamily="18" charset="0"/>
                </a:rPr>
                <a:t>Y</a:t>
              </a:r>
              <a:endParaRPr lang="en-US" altLang="zh-CN" sz="2800" i="1" dirty="0">
                <a:solidFill>
                  <a:srgbClr val="230B03"/>
                </a:solidFill>
                <a:latin typeface="Times New Roman" panose="02020603050405020304" pitchFamily="18" charset="0"/>
                <a:ea typeface="Times New Roman" panose="02020603050405020304" pitchFamily="18" charset="0"/>
              </a:endParaRPr>
            </a:p>
          </p:txBody>
        </p:sp>
        <p:sp>
          <p:nvSpPr>
            <p:cNvPr id="47115" name="Rectangle 12"/>
            <p:cNvSpPr/>
            <p:nvPr/>
          </p:nvSpPr>
          <p:spPr>
            <a:xfrm>
              <a:off x="2643" y="1613"/>
              <a:ext cx="925" cy="366"/>
            </a:xfrm>
            <a:prstGeom prst="rect">
              <a:avLst/>
            </a:prstGeom>
            <a:noFill/>
            <a:ln w="9525">
              <a:noFill/>
            </a:ln>
          </p:spPr>
          <p:txBody>
            <a:bodyPr lIns="0" tIns="0" rIns="0" bIns="0" anchor="ctr"/>
            <a:p>
              <a:pPr algn="ctr"/>
              <a:r>
                <a:rPr lang="en-US" altLang="zh-CN" sz="2800" i="1" dirty="0">
                  <a:solidFill>
                    <a:srgbClr val="230B03"/>
                  </a:solidFill>
                  <a:latin typeface="Times New Roman" panose="02020603050405020304" pitchFamily="18" charset="0"/>
                  <a:cs typeface="Times New Roman" panose="02020603050405020304" pitchFamily="18" charset="0"/>
                </a:rPr>
                <a:t>A</a:t>
              </a:r>
              <a:r>
                <a:rPr lang="en-US" altLang="zh-CN" sz="2800" b="0" baseline="-30000" dirty="0">
                  <a:solidFill>
                    <a:srgbClr val="230B03"/>
                  </a:solidFill>
                  <a:latin typeface="Times New Roman" panose="02020603050405020304" pitchFamily="18" charset="0"/>
                  <a:cs typeface="Times New Roman" panose="02020603050405020304" pitchFamily="18" charset="0"/>
                </a:rPr>
                <a:t>0</a:t>
              </a:r>
              <a:endParaRPr lang="en-US" altLang="zh-CN" sz="2800" b="0" dirty="0">
                <a:solidFill>
                  <a:srgbClr val="230B03"/>
                </a:solidFill>
                <a:latin typeface="Times New Roman" panose="02020603050405020304" pitchFamily="18" charset="0"/>
                <a:ea typeface="Times New Roman" panose="02020603050405020304" pitchFamily="18" charset="0"/>
              </a:endParaRPr>
            </a:p>
          </p:txBody>
        </p:sp>
        <p:sp>
          <p:nvSpPr>
            <p:cNvPr id="47116" name="Rectangle 13"/>
            <p:cNvSpPr/>
            <p:nvPr/>
          </p:nvSpPr>
          <p:spPr>
            <a:xfrm>
              <a:off x="1718" y="1613"/>
              <a:ext cx="925" cy="366"/>
            </a:xfrm>
            <a:prstGeom prst="rect">
              <a:avLst/>
            </a:prstGeom>
            <a:noFill/>
            <a:ln w="9525">
              <a:noFill/>
            </a:ln>
          </p:spPr>
          <p:txBody>
            <a:bodyPr lIns="0" tIns="0" rIns="0" bIns="0" anchor="ctr"/>
            <a:p>
              <a:pPr algn="ctr"/>
              <a:r>
                <a:rPr lang="en-US" altLang="zh-CN" sz="2800" i="1" dirty="0">
                  <a:solidFill>
                    <a:srgbClr val="230B03"/>
                  </a:solidFill>
                  <a:latin typeface="Times New Roman" panose="02020603050405020304" pitchFamily="18" charset="0"/>
                  <a:cs typeface="Times New Roman" panose="02020603050405020304" pitchFamily="18" charset="0"/>
                </a:rPr>
                <a:t>A</a:t>
              </a:r>
              <a:r>
                <a:rPr lang="en-US" altLang="zh-CN" sz="2800" b="0" baseline="-30000" dirty="0">
                  <a:solidFill>
                    <a:srgbClr val="230B03"/>
                  </a:solidFill>
                  <a:latin typeface="Times New Roman" panose="02020603050405020304" pitchFamily="18" charset="0"/>
                  <a:cs typeface="Times New Roman" panose="02020603050405020304" pitchFamily="18" charset="0"/>
                </a:rPr>
                <a:t>1</a:t>
              </a:r>
              <a:endParaRPr lang="en-US" altLang="zh-CN" sz="2800" b="0" dirty="0">
                <a:solidFill>
                  <a:srgbClr val="230B03"/>
                </a:solidFill>
                <a:latin typeface="Times New Roman" panose="02020603050405020304" pitchFamily="18" charset="0"/>
                <a:ea typeface="Times New Roman" panose="02020603050405020304" pitchFamily="18" charset="0"/>
              </a:endParaRPr>
            </a:p>
          </p:txBody>
        </p:sp>
        <p:sp>
          <p:nvSpPr>
            <p:cNvPr id="47117" name="Rectangle 14"/>
            <p:cNvSpPr/>
            <p:nvPr/>
          </p:nvSpPr>
          <p:spPr>
            <a:xfrm>
              <a:off x="793" y="1613"/>
              <a:ext cx="925" cy="366"/>
            </a:xfrm>
            <a:prstGeom prst="rect">
              <a:avLst/>
            </a:prstGeom>
            <a:noFill/>
            <a:ln w="9525">
              <a:noFill/>
            </a:ln>
          </p:spPr>
          <p:txBody>
            <a:bodyPr lIns="0" tIns="0" rIns="0" bIns="0" anchor="t"/>
            <a:p>
              <a:pPr>
                <a:spcBef>
                  <a:spcPct val="20000"/>
                </a:spcBef>
              </a:pPr>
              <a:endParaRPr lang="zh-CN" altLang="en-US" sz="2800" b="0" dirty="0">
                <a:latin typeface="Arial" panose="020B0604020202020204" pitchFamily="34" charset="0"/>
                <a:ea typeface="黑体" panose="02010609060101010101" pitchFamily="2" charset="-122"/>
              </a:endParaRPr>
            </a:p>
          </p:txBody>
        </p:sp>
        <p:sp>
          <p:nvSpPr>
            <p:cNvPr id="47118" name="Rectangle 15"/>
            <p:cNvSpPr/>
            <p:nvPr/>
          </p:nvSpPr>
          <p:spPr>
            <a:xfrm>
              <a:off x="3568" y="1344"/>
              <a:ext cx="925" cy="269"/>
            </a:xfrm>
            <a:prstGeom prst="rect">
              <a:avLst/>
            </a:prstGeom>
            <a:noFill/>
            <a:ln w="9525">
              <a:noFill/>
            </a:ln>
          </p:spPr>
          <p:txBody>
            <a:bodyPr lIns="0" tIns="0" rIns="0" bIns="0" anchor="t"/>
            <a:p>
              <a:pPr algn="ctr"/>
              <a:r>
                <a:rPr lang="zh-CN" altLang="en-US" sz="2800" dirty="0">
                  <a:solidFill>
                    <a:srgbClr val="FF3300"/>
                  </a:solidFill>
                  <a:latin typeface="黑体" panose="02010609060101010101" pitchFamily="2" charset="-122"/>
                  <a:ea typeface="黑体" panose="02010609060101010101" pitchFamily="2" charset="-122"/>
                </a:rPr>
                <a:t>输   出</a:t>
              </a:r>
              <a:endParaRPr lang="zh-CN" altLang="en-US" sz="2800" dirty="0">
                <a:solidFill>
                  <a:srgbClr val="FF3300"/>
                </a:solidFill>
                <a:latin typeface="黑体" panose="02010609060101010101" pitchFamily="2" charset="-122"/>
                <a:ea typeface="黑体" panose="02010609060101010101" pitchFamily="2" charset="-122"/>
              </a:endParaRPr>
            </a:p>
          </p:txBody>
        </p:sp>
        <p:sp>
          <p:nvSpPr>
            <p:cNvPr id="47119" name="Rectangle 16"/>
            <p:cNvSpPr/>
            <p:nvPr/>
          </p:nvSpPr>
          <p:spPr>
            <a:xfrm>
              <a:off x="793" y="1344"/>
              <a:ext cx="2775" cy="269"/>
            </a:xfrm>
            <a:prstGeom prst="rect">
              <a:avLst/>
            </a:prstGeom>
            <a:noFill/>
            <a:ln w="9525">
              <a:noFill/>
            </a:ln>
          </p:spPr>
          <p:txBody>
            <a:bodyPr lIns="0" tIns="0" rIns="0" bIns="0" anchor="t"/>
            <a:p>
              <a:pPr algn="ctr"/>
              <a:r>
                <a:rPr lang="zh-CN" altLang="en-US" sz="2800" dirty="0">
                  <a:solidFill>
                    <a:srgbClr val="FF3300"/>
                  </a:solidFill>
                  <a:latin typeface="黑体" panose="02010609060101010101" pitchFamily="2" charset="-122"/>
                  <a:ea typeface="黑体" panose="02010609060101010101" pitchFamily="2" charset="-122"/>
                </a:rPr>
                <a:t>输  入</a:t>
              </a:r>
              <a:endParaRPr lang="zh-CN" altLang="en-US" sz="2800" dirty="0">
                <a:solidFill>
                  <a:srgbClr val="FF3300"/>
                </a:solidFill>
                <a:latin typeface="黑体" panose="02010609060101010101" pitchFamily="2" charset="-122"/>
                <a:ea typeface="黑体" panose="02010609060101010101" pitchFamily="2" charset="-122"/>
              </a:endParaRPr>
            </a:p>
          </p:txBody>
        </p:sp>
        <p:sp>
          <p:nvSpPr>
            <p:cNvPr id="47120" name="Line 17"/>
            <p:cNvSpPr/>
            <p:nvPr/>
          </p:nvSpPr>
          <p:spPr>
            <a:xfrm>
              <a:off x="793" y="1344"/>
              <a:ext cx="3700" cy="0"/>
            </a:xfrm>
            <a:prstGeom prst="line">
              <a:avLst/>
            </a:prstGeom>
            <a:ln w="12700"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1" name="Line 18"/>
            <p:cNvSpPr/>
            <p:nvPr/>
          </p:nvSpPr>
          <p:spPr>
            <a:xfrm>
              <a:off x="793" y="3382"/>
              <a:ext cx="3700" cy="0"/>
            </a:xfrm>
            <a:prstGeom prst="line">
              <a:avLst/>
            </a:prstGeom>
            <a:ln w="12700"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2" name="Line 19"/>
            <p:cNvSpPr/>
            <p:nvPr/>
          </p:nvSpPr>
          <p:spPr>
            <a:xfrm>
              <a:off x="793" y="1344"/>
              <a:ext cx="0" cy="269"/>
            </a:xfrm>
            <a:prstGeom prst="line">
              <a:avLst/>
            </a:prstGeom>
            <a:ln w="12700"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3" name="Line 20"/>
            <p:cNvSpPr/>
            <p:nvPr/>
          </p:nvSpPr>
          <p:spPr>
            <a:xfrm>
              <a:off x="4493" y="1344"/>
              <a:ext cx="0" cy="2038"/>
            </a:xfrm>
            <a:prstGeom prst="line">
              <a:avLst/>
            </a:prstGeom>
            <a:ln w="9525"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4" name="Line 21"/>
            <p:cNvSpPr/>
            <p:nvPr/>
          </p:nvSpPr>
          <p:spPr>
            <a:xfrm>
              <a:off x="793" y="1613"/>
              <a:ext cx="3700" cy="0"/>
            </a:xfrm>
            <a:prstGeom prst="line">
              <a:avLst/>
            </a:prstGeom>
            <a:ln w="12700"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5" name="Line 22"/>
            <p:cNvSpPr/>
            <p:nvPr/>
          </p:nvSpPr>
          <p:spPr>
            <a:xfrm>
              <a:off x="793" y="1613"/>
              <a:ext cx="0" cy="1769"/>
            </a:xfrm>
            <a:prstGeom prst="line">
              <a:avLst/>
            </a:prstGeom>
            <a:ln w="9525"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6" name="Line 23"/>
            <p:cNvSpPr/>
            <p:nvPr/>
          </p:nvSpPr>
          <p:spPr>
            <a:xfrm>
              <a:off x="3568" y="1344"/>
              <a:ext cx="0" cy="2038"/>
            </a:xfrm>
            <a:prstGeom prst="line">
              <a:avLst/>
            </a:prstGeom>
            <a:ln w="12700"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7" name="Line 24"/>
            <p:cNvSpPr/>
            <p:nvPr/>
          </p:nvSpPr>
          <p:spPr>
            <a:xfrm>
              <a:off x="793" y="1979"/>
              <a:ext cx="3700" cy="0"/>
            </a:xfrm>
            <a:prstGeom prst="line">
              <a:avLst/>
            </a:prstGeom>
            <a:ln w="12700"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8" name="Line 25"/>
            <p:cNvSpPr/>
            <p:nvPr/>
          </p:nvSpPr>
          <p:spPr>
            <a:xfrm>
              <a:off x="1718" y="1613"/>
              <a:ext cx="0" cy="1769"/>
            </a:xfrm>
            <a:prstGeom prst="line">
              <a:avLst/>
            </a:prstGeom>
            <a:ln w="12700"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7129" name="Line 26"/>
            <p:cNvSpPr/>
            <p:nvPr/>
          </p:nvSpPr>
          <p:spPr>
            <a:xfrm>
              <a:off x="2643" y="1613"/>
              <a:ext cx="0" cy="1769"/>
            </a:xfrm>
            <a:prstGeom prst="line">
              <a:avLst/>
            </a:prstGeom>
            <a:ln w="9525" cap="rnd" cmpd="sng">
              <a:solidFill>
                <a:srgbClr val="0000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47130" name="Text Box 27"/>
          <p:cNvSpPr txBox="1"/>
          <p:nvPr/>
        </p:nvSpPr>
        <p:spPr>
          <a:xfrm>
            <a:off x="366395" y="1122680"/>
            <a:ext cx="8776970" cy="492125"/>
          </a:xfrm>
          <a:prstGeom prst="rect">
            <a:avLst/>
          </a:prstGeom>
          <a:noFill/>
          <a:ln w="9525">
            <a:noFill/>
          </a:ln>
        </p:spPr>
        <p:txBody>
          <a:bodyPr wrap="square" lIns="0" tIns="0" rIns="0" bIns="0" anchor="t">
            <a:spAutoFit/>
          </a:bodyPr>
          <a:p>
            <a:pPr>
              <a:spcBef>
                <a:spcPct val="50000"/>
              </a:spcBef>
            </a:pPr>
            <a:r>
              <a:rPr lang="zh-CN" altLang="en-US" sz="3200" b="1" dirty="0">
                <a:solidFill>
                  <a:srgbClr val="3333CC"/>
                </a:solidFill>
                <a:latin typeface="黑体" panose="02010609060101010101" pitchFamily="2" charset="-122"/>
                <a:ea typeface="黑体" panose="02010609060101010101" pitchFamily="2" charset="-122"/>
              </a:rPr>
              <a:t>双</a:t>
            </a:r>
            <a:r>
              <a:rPr lang="en-US" altLang="zh-CN" sz="3200" b="1" dirty="0">
                <a:solidFill>
                  <a:srgbClr val="3333CC"/>
                </a:solidFill>
                <a:latin typeface="黑体" panose="02010609060101010101" pitchFamily="2" charset="-122"/>
                <a:ea typeface="黑体" panose="02010609060101010101" pitchFamily="2" charset="-122"/>
              </a:rPr>
              <a:t>4</a:t>
            </a:r>
            <a:r>
              <a:rPr lang="zh-CN" altLang="en-US" sz="3200" b="1" dirty="0">
                <a:solidFill>
                  <a:srgbClr val="3333CC"/>
                </a:solidFill>
                <a:latin typeface="黑体" panose="02010609060101010101" pitchFamily="2" charset="-122"/>
                <a:ea typeface="黑体" panose="02010609060101010101" pitchFamily="2" charset="-122"/>
              </a:rPr>
              <a:t>选</a:t>
            </a:r>
            <a:r>
              <a:rPr lang="en-US" altLang="zh-CN" sz="3200" b="1" dirty="0">
                <a:solidFill>
                  <a:srgbClr val="3333CC"/>
                </a:solidFill>
                <a:latin typeface="黑体" panose="02010609060101010101" pitchFamily="2" charset="-122"/>
                <a:ea typeface="黑体" panose="02010609060101010101" pitchFamily="2" charset="-122"/>
              </a:rPr>
              <a:t>1</a:t>
            </a:r>
            <a:r>
              <a:rPr lang="zh-CN" altLang="en-US" sz="3200" b="1" dirty="0">
                <a:solidFill>
                  <a:srgbClr val="3333CC"/>
                </a:solidFill>
                <a:latin typeface="黑体" panose="02010609060101010101" pitchFamily="2" charset="-122"/>
                <a:ea typeface="黑体" panose="02010609060101010101" pitchFamily="2" charset="-122"/>
              </a:rPr>
              <a:t>数据选择器</a:t>
            </a:r>
            <a:r>
              <a:rPr lang="en-US" altLang="zh-CN" sz="3200" b="1" dirty="0">
                <a:solidFill>
                  <a:srgbClr val="3333CC"/>
                </a:solidFill>
                <a:latin typeface="黑体" panose="02010609060101010101" pitchFamily="2" charset="-122"/>
                <a:ea typeface="黑体" panose="02010609060101010101" pitchFamily="2" charset="-122"/>
              </a:rPr>
              <a:t>T4153</a:t>
            </a:r>
            <a:r>
              <a:rPr lang="zh-CN" altLang="en-US" sz="3200" b="1" dirty="0">
                <a:solidFill>
                  <a:srgbClr val="3333CC"/>
                </a:solidFill>
                <a:latin typeface="黑体" panose="02010609060101010101" pitchFamily="2" charset="-122"/>
                <a:ea typeface="黑体" panose="02010609060101010101" pitchFamily="2" charset="-122"/>
                <a:sym typeface="+mn-ea"/>
              </a:rPr>
              <a:t>（</a:t>
            </a:r>
            <a:r>
              <a:rPr lang="en-US" altLang="zh-CN" sz="3200" b="1" dirty="0">
                <a:solidFill>
                  <a:srgbClr val="3333CC"/>
                </a:solidFill>
                <a:latin typeface="黑体" panose="02010609060101010101" pitchFamily="2" charset="-122"/>
                <a:ea typeface="黑体" panose="02010609060101010101" pitchFamily="2" charset="-122"/>
                <a:sym typeface="+mn-ea"/>
              </a:rPr>
              <a:t>74LS153</a:t>
            </a:r>
            <a:r>
              <a:rPr lang="zh-CN" altLang="en-US" sz="3200" b="1" dirty="0">
                <a:solidFill>
                  <a:srgbClr val="3333CC"/>
                </a:solidFill>
                <a:latin typeface="黑体" panose="02010609060101010101" pitchFamily="2" charset="-122"/>
                <a:ea typeface="黑体" panose="02010609060101010101" pitchFamily="2" charset="-122"/>
                <a:sym typeface="+mn-ea"/>
              </a:rPr>
              <a:t>）</a:t>
            </a:r>
            <a:r>
              <a:rPr lang="zh-CN" altLang="en-US" sz="3200" b="1" dirty="0">
                <a:solidFill>
                  <a:srgbClr val="3333CC"/>
                </a:solidFill>
                <a:latin typeface="黑体" panose="02010609060101010101" pitchFamily="2" charset="-122"/>
                <a:ea typeface="黑体" panose="02010609060101010101" pitchFamily="2" charset="-122"/>
              </a:rPr>
              <a:t>真值表 </a:t>
            </a:r>
            <a:endParaRPr lang="zh-CN" altLang="en-US" sz="3200" b="1" dirty="0">
              <a:solidFill>
                <a:srgbClr val="3333CC"/>
              </a:solidFill>
              <a:latin typeface="黑体" panose="02010609060101010101" pitchFamily="2" charset="-122"/>
              <a:ea typeface="黑体" panose="02010609060101010101" pitchFamily="2" charset="-122"/>
            </a:endParaRPr>
          </a:p>
        </p:txBody>
      </p:sp>
      <p:sp>
        <p:nvSpPr>
          <p:cNvPr id="47131" name="Rectangle 28"/>
          <p:cNvSpPr/>
          <p:nvPr/>
        </p:nvSpPr>
        <p:spPr>
          <a:xfrm>
            <a:off x="4508500" y="373602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51261" name="Object 29"/>
          <p:cNvGraphicFramePr/>
          <p:nvPr/>
        </p:nvGraphicFramePr>
        <p:xfrm>
          <a:off x="646748" y="5741988"/>
          <a:ext cx="7850187" cy="874712"/>
        </p:xfrm>
        <a:graphic>
          <a:graphicData uri="http://schemas.openxmlformats.org/presentationml/2006/ole">
            <mc:AlternateContent xmlns:mc="http://schemas.openxmlformats.org/markup-compatibility/2006">
              <mc:Choice xmlns:v="urn:schemas-microsoft-com:vml" Requires="v">
                <p:oleObj spid="_x0000_s3125" name="" r:id="rId5" imgW="2628900" imgH="254000" progId="Equation.DSMT4">
                  <p:embed/>
                </p:oleObj>
              </mc:Choice>
              <mc:Fallback>
                <p:oleObj name="" r:id="rId5" imgW="2628900" imgH="254000" progId="Equation.DSMT4">
                  <p:embed/>
                  <p:pic>
                    <p:nvPicPr>
                      <p:cNvPr id="0" name="图片 3124"/>
                      <p:cNvPicPr/>
                      <p:nvPr/>
                    </p:nvPicPr>
                    <p:blipFill>
                      <a:blip r:embed="rId6"/>
                      <a:stretch>
                        <a:fillRect/>
                      </a:stretch>
                    </p:blipFill>
                    <p:spPr>
                      <a:xfrm>
                        <a:off x="646748" y="5741988"/>
                        <a:ext cx="7850187" cy="874712"/>
                      </a:xfrm>
                      <a:prstGeom prst="rect">
                        <a:avLst/>
                      </a:prstGeom>
                      <a:noFill/>
                      <a:ln w="38100">
                        <a:noFill/>
                        <a:miter/>
                      </a:ln>
                    </p:spPr>
                  </p:pic>
                </p:oleObj>
              </mc:Fallback>
            </mc:AlternateContent>
          </a:graphicData>
        </a:graphic>
      </p:graphicFrame>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1261"/>
                                        </p:tgtEl>
                                        <p:attrNameLst>
                                          <p:attrName>style.visibility</p:attrName>
                                        </p:attrNameLst>
                                      </p:cBhvr>
                                      <p:to>
                                        <p:strVal val="visible"/>
                                      </p:to>
                                    </p:set>
                                    <p:animEffect transition="in" filter="wipe(left)">
                                      <p:cBhvr>
                                        <p:cTn id="12" dur="500"/>
                                        <p:tgtEl>
                                          <p:spTgt spid="351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Text Box 2"/>
          <p:cNvSpPr txBox="1"/>
          <p:nvPr/>
        </p:nvSpPr>
        <p:spPr>
          <a:xfrm>
            <a:off x="1252538" y="1100455"/>
            <a:ext cx="6840537" cy="583565"/>
          </a:xfrm>
          <a:prstGeom prst="rect">
            <a:avLst/>
          </a:prstGeom>
          <a:noFill/>
          <a:ln w="9525">
            <a:noFill/>
          </a:ln>
        </p:spPr>
        <p:txBody>
          <a:bodyPr anchor="t">
            <a:spAutoFit/>
          </a:bodyPr>
          <a:p>
            <a:pPr>
              <a:spcBef>
                <a:spcPct val="50000"/>
              </a:spcBef>
            </a:pPr>
            <a:r>
              <a:rPr lang="en-US" altLang="zh-CN" sz="3200" dirty="0">
                <a:solidFill>
                  <a:srgbClr val="3333CC"/>
                </a:solidFill>
                <a:latin typeface="黑体" panose="02010609060101010101" pitchFamily="2" charset="-122"/>
                <a:ea typeface="黑体" panose="02010609060101010101" pitchFamily="2" charset="-122"/>
              </a:rPr>
              <a:t>8</a:t>
            </a:r>
            <a:r>
              <a:rPr lang="zh-CN" altLang="en-US" sz="3200" dirty="0">
                <a:solidFill>
                  <a:srgbClr val="3333CC"/>
                </a:solidFill>
                <a:latin typeface="黑体" panose="02010609060101010101" pitchFamily="2" charset="-122"/>
                <a:ea typeface="黑体" panose="02010609060101010101" pitchFamily="2" charset="-122"/>
              </a:rPr>
              <a:t>选</a:t>
            </a:r>
            <a:r>
              <a:rPr lang="en-US" altLang="zh-CN" sz="3200" dirty="0">
                <a:solidFill>
                  <a:srgbClr val="3333CC"/>
                </a:solidFill>
                <a:latin typeface="黑体" panose="02010609060101010101" pitchFamily="2" charset="-122"/>
                <a:ea typeface="黑体" panose="02010609060101010101" pitchFamily="2" charset="-122"/>
              </a:rPr>
              <a:t>1 </a:t>
            </a:r>
            <a:r>
              <a:rPr lang="zh-CN" altLang="en-US" sz="3200" dirty="0">
                <a:solidFill>
                  <a:srgbClr val="3333CC"/>
                </a:solidFill>
                <a:latin typeface="黑体" panose="02010609060101010101" pitchFamily="2" charset="-122"/>
                <a:ea typeface="黑体" panose="02010609060101010101" pitchFamily="2" charset="-122"/>
              </a:rPr>
              <a:t>数据选择器 </a:t>
            </a:r>
            <a:r>
              <a:rPr lang="en-US" altLang="zh-CN" sz="3200" dirty="0">
                <a:solidFill>
                  <a:srgbClr val="3333CC"/>
                </a:solidFill>
                <a:latin typeface="黑体" panose="02010609060101010101" pitchFamily="2" charset="-122"/>
                <a:ea typeface="黑体" panose="02010609060101010101" pitchFamily="2" charset="-122"/>
              </a:rPr>
              <a:t>T4151 (74LS151)</a:t>
            </a:r>
            <a:endParaRPr lang="en-US" altLang="zh-CN" sz="3200" dirty="0">
              <a:solidFill>
                <a:srgbClr val="3333CC"/>
              </a:solidFill>
              <a:latin typeface="黑体" panose="02010609060101010101" pitchFamily="2" charset="-122"/>
              <a:ea typeface="黑体" panose="02010609060101010101" pitchFamily="2" charset="-122"/>
            </a:endParaRPr>
          </a:p>
        </p:txBody>
      </p:sp>
      <p:grpSp>
        <p:nvGrpSpPr>
          <p:cNvPr id="2" name="Group 3"/>
          <p:cNvGrpSpPr/>
          <p:nvPr/>
        </p:nvGrpSpPr>
        <p:grpSpPr>
          <a:xfrm>
            <a:off x="796925" y="2586673"/>
            <a:ext cx="4298950" cy="3063875"/>
            <a:chOff x="220" y="964"/>
            <a:chExt cx="2708" cy="1930"/>
          </a:xfrm>
        </p:grpSpPr>
        <p:graphicFrame>
          <p:nvGraphicFramePr>
            <p:cNvPr id="48131" name="Object 4"/>
            <p:cNvGraphicFramePr/>
            <p:nvPr/>
          </p:nvGraphicFramePr>
          <p:xfrm>
            <a:off x="542" y="1189"/>
            <a:ext cx="2364" cy="1464"/>
          </p:xfrm>
          <a:graphic>
            <a:graphicData uri="http://schemas.openxmlformats.org/presentationml/2006/ole">
              <mc:AlternateContent xmlns:mc="http://schemas.openxmlformats.org/markup-compatibility/2006">
                <mc:Choice xmlns:v="urn:schemas-microsoft-com:vml" Requires="v">
                  <p:oleObj spid="_x0000_s3126" name="" r:id="rId1" imgW="3752850" imgH="2324100" progId="Paint.Picture">
                    <p:embed/>
                  </p:oleObj>
                </mc:Choice>
                <mc:Fallback>
                  <p:oleObj name="" r:id="rId1" imgW="3752850" imgH="2324100" progId="Paint.Picture">
                    <p:embed/>
                    <p:pic>
                      <p:nvPicPr>
                        <p:cNvPr id="0" name="图片 3125"/>
                        <p:cNvPicPr/>
                        <p:nvPr/>
                      </p:nvPicPr>
                      <p:blipFill>
                        <a:blip r:embed="rId2"/>
                        <a:stretch>
                          <a:fillRect/>
                        </a:stretch>
                      </p:blipFill>
                      <p:spPr>
                        <a:xfrm>
                          <a:off x="542" y="1189"/>
                          <a:ext cx="2364" cy="1464"/>
                        </a:xfrm>
                        <a:prstGeom prst="rect">
                          <a:avLst/>
                        </a:prstGeom>
                        <a:noFill/>
                        <a:ln w="38100">
                          <a:noFill/>
                          <a:miter/>
                        </a:ln>
                      </p:spPr>
                    </p:pic>
                  </p:oleObj>
                </mc:Fallback>
              </mc:AlternateContent>
            </a:graphicData>
          </a:graphic>
        </p:graphicFrame>
        <p:sp>
          <p:nvSpPr>
            <p:cNvPr id="48132" name="AutoShape 5"/>
            <p:cNvSpPr/>
            <p:nvPr/>
          </p:nvSpPr>
          <p:spPr>
            <a:xfrm>
              <a:off x="220" y="964"/>
              <a:ext cx="2708" cy="1930"/>
            </a:xfrm>
            <a:prstGeom prst="flowChartProcess">
              <a:avLst/>
            </a:prstGeom>
            <a:noFill/>
            <a:ln w="57150" cap="flat" cmpd="sng">
              <a:pattFill prst="sphere">
                <a:fgClr>
                  <a:srgbClr val="CC99FF"/>
                </a:fgClr>
                <a:bgClr>
                  <a:srgbClr val="FFFFFF"/>
                </a:bgClr>
              </a:patt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48133" name="Rectangle 6"/>
            <p:cNvSpPr/>
            <p:nvPr/>
          </p:nvSpPr>
          <p:spPr>
            <a:xfrm>
              <a:off x="1291" y="1760"/>
              <a:ext cx="628" cy="288"/>
            </a:xfrm>
            <a:prstGeom prst="rect">
              <a:avLst/>
            </a:prstGeom>
            <a:noFill/>
            <a:ln w="9525">
              <a:noFill/>
            </a:ln>
          </p:spPr>
          <p:txBody>
            <a:bodyPr wrap="none" anchor="t">
              <a:spAutoFit/>
            </a:bodyPr>
            <a:p>
              <a:pPr algn="just" fontAlgn="t">
                <a:spcBef>
                  <a:spcPct val="50000"/>
                </a:spcBef>
              </a:pPr>
              <a:r>
                <a:rPr lang="en-US" altLang="zh-CN" dirty="0">
                  <a:latin typeface="Times New Roman" panose="02020603050405020304" pitchFamily="18" charset="0"/>
                </a:rPr>
                <a:t>T4151</a:t>
              </a:r>
              <a:endParaRPr lang="en-US" altLang="zh-CN" dirty="0">
                <a:latin typeface="Times New Roman" panose="02020603050405020304" pitchFamily="18" charset="0"/>
              </a:endParaRPr>
            </a:p>
          </p:txBody>
        </p:sp>
        <p:sp>
          <p:nvSpPr>
            <p:cNvPr id="48134" name="Rectangle 7"/>
            <p:cNvSpPr/>
            <p:nvPr/>
          </p:nvSpPr>
          <p:spPr>
            <a:xfrm>
              <a:off x="720" y="1361"/>
              <a:ext cx="351" cy="288"/>
            </a:xfrm>
            <a:prstGeom prst="rect">
              <a:avLst/>
            </a:prstGeom>
            <a:noFill/>
            <a:ln w="9525">
              <a:noFill/>
            </a:ln>
          </p:spPr>
          <p:txBody>
            <a:bodyPr wrap="none" anchor="t">
              <a:spAutoFit/>
            </a:bodyPr>
            <a:p>
              <a:pPr algn="just" fontAlgn="t">
                <a:spcBef>
                  <a:spcPct val="50000"/>
                </a:spcBef>
              </a:pPr>
              <a:r>
                <a:rPr lang="en-US" altLang="zh-CN" dirty="0">
                  <a:latin typeface="Times New Roman" panose="02020603050405020304" pitchFamily="18" charset="0"/>
                </a:rPr>
                <a:t>ST</a:t>
              </a:r>
              <a:endParaRPr lang="en-US" altLang="zh-CN" dirty="0">
                <a:latin typeface="Times New Roman" panose="02020603050405020304" pitchFamily="18" charset="0"/>
              </a:endParaRPr>
            </a:p>
          </p:txBody>
        </p:sp>
        <p:sp>
          <p:nvSpPr>
            <p:cNvPr id="48135" name="Rectangle 8"/>
            <p:cNvSpPr/>
            <p:nvPr/>
          </p:nvSpPr>
          <p:spPr>
            <a:xfrm>
              <a:off x="728" y="1566"/>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48136" name="Rectangle 9"/>
            <p:cNvSpPr/>
            <p:nvPr/>
          </p:nvSpPr>
          <p:spPr>
            <a:xfrm>
              <a:off x="728" y="1788"/>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48137" name="Rectangle 10"/>
            <p:cNvSpPr/>
            <p:nvPr/>
          </p:nvSpPr>
          <p:spPr>
            <a:xfrm>
              <a:off x="728" y="2019"/>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48138" name="Rectangle 11"/>
            <p:cNvSpPr/>
            <p:nvPr/>
          </p:nvSpPr>
          <p:spPr>
            <a:xfrm>
              <a:off x="893" y="2134"/>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48139" name="Rectangle 12"/>
            <p:cNvSpPr/>
            <p:nvPr/>
          </p:nvSpPr>
          <p:spPr>
            <a:xfrm>
              <a:off x="2488" y="2135"/>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48140" name="Rectangle 13"/>
            <p:cNvSpPr/>
            <p:nvPr/>
          </p:nvSpPr>
          <p:spPr>
            <a:xfrm>
              <a:off x="2257" y="2135"/>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48141" name="Rectangle 14"/>
            <p:cNvSpPr/>
            <p:nvPr/>
          </p:nvSpPr>
          <p:spPr>
            <a:xfrm>
              <a:off x="2034" y="2136"/>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48142" name="Rectangle 15"/>
            <p:cNvSpPr/>
            <p:nvPr/>
          </p:nvSpPr>
          <p:spPr>
            <a:xfrm>
              <a:off x="1794" y="2134"/>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48143" name="Rectangle 16"/>
            <p:cNvSpPr/>
            <p:nvPr/>
          </p:nvSpPr>
          <p:spPr>
            <a:xfrm>
              <a:off x="1564" y="2134"/>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48144" name="Rectangle 17"/>
            <p:cNvSpPr/>
            <p:nvPr/>
          </p:nvSpPr>
          <p:spPr>
            <a:xfrm>
              <a:off x="1311" y="2135"/>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48145" name="Rectangle 18"/>
            <p:cNvSpPr/>
            <p:nvPr/>
          </p:nvSpPr>
          <p:spPr>
            <a:xfrm>
              <a:off x="1097" y="2135"/>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48146" name="Rectangle 19"/>
            <p:cNvSpPr/>
            <p:nvPr/>
          </p:nvSpPr>
          <p:spPr>
            <a:xfrm>
              <a:off x="232" y="1368"/>
              <a:ext cx="340" cy="288"/>
            </a:xfrm>
            <a:prstGeom prst="rect">
              <a:avLst/>
            </a:prstGeom>
            <a:noFill/>
            <a:ln w="9525">
              <a:noFill/>
            </a:ln>
          </p:spPr>
          <p:txBody>
            <a:bodyPr wrap="none" anchor="t">
              <a:spAutoFit/>
            </a:bodyPr>
            <a:p>
              <a:pPr algn="just" fontAlgn="t">
                <a:spcBef>
                  <a:spcPct val="50000"/>
                </a:spcBef>
              </a:pPr>
              <a:r>
                <a:rPr lang="en-US" altLang="zh-CN" i="1" dirty="0">
                  <a:latin typeface="Times New Roman" panose="02020603050405020304" pitchFamily="18" charset="0"/>
                </a:rPr>
                <a:t>ST</a:t>
              </a:r>
              <a:endParaRPr lang="en-US" altLang="zh-CN" i="1" dirty="0">
                <a:latin typeface="Times New Roman" panose="02020603050405020304" pitchFamily="18" charset="0"/>
              </a:endParaRPr>
            </a:p>
          </p:txBody>
        </p:sp>
        <p:sp>
          <p:nvSpPr>
            <p:cNvPr id="48147" name="Rectangle 20"/>
            <p:cNvSpPr/>
            <p:nvPr/>
          </p:nvSpPr>
          <p:spPr>
            <a:xfrm>
              <a:off x="1284" y="1001"/>
              <a:ext cx="233" cy="288"/>
            </a:xfrm>
            <a:prstGeom prst="rect">
              <a:avLst/>
            </a:prstGeom>
            <a:noFill/>
            <a:ln w="9525">
              <a:noFill/>
            </a:ln>
          </p:spPr>
          <p:txBody>
            <a:bodyPr wrap="none" anchor="t">
              <a:spAutoFit/>
            </a:bodyPr>
            <a:p>
              <a:pPr algn="just" fontAlgn="t">
                <a:spcBef>
                  <a:spcPct val="50000"/>
                </a:spcBef>
              </a:pPr>
              <a:r>
                <a:rPr lang="en-US" altLang="zh-CN" i="1" dirty="0">
                  <a:latin typeface="Times New Roman" panose="02020603050405020304" pitchFamily="18" charset="0"/>
                </a:rPr>
                <a:t>Y</a:t>
              </a:r>
              <a:endParaRPr lang="en-US" altLang="zh-CN" i="1" dirty="0">
                <a:latin typeface="Times New Roman" panose="02020603050405020304" pitchFamily="18" charset="0"/>
              </a:endParaRPr>
            </a:p>
          </p:txBody>
        </p:sp>
        <p:sp>
          <p:nvSpPr>
            <p:cNvPr id="48148" name="Rectangle 21"/>
            <p:cNvSpPr/>
            <p:nvPr/>
          </p:nvSpPr>
          <p:spPr>
            <a:xfrm>
              <a:off x="2089" y="1000"/>
              <a:ext cx="233" cy="288"/>
            </a:xfrm>
            <a:prstGeom prst="rect">
              <a:avLst/>
            </a:prstGeom>
            <a:noFill/>
            <a:ln w="9525">
              <a:noFill/>
            </a:ln>
          </p:spPr>
          <p:txBody>
            <a:bodyPr wrap="none" anchor="t">
              <a:spAutoFit/>
            </a:bodyPr>
            <a:p>
              <a:pPr algn="just" fontAlgn="t">
                <a:spcBef>
                  <a:spcPct val="50000"/>
                </a:spcBef>
              </a:pPr>
              <a:r>
                <a:rPr lang="en-US" altLang="zh-CN" i="1" dirty="0">
                  <a:latin typeface="Times New Roman" panose="02020603050405020304" pitchFamily="18" charset="0"/>
                </a:rPr>
                <a:t>Y</a:t>
              </a:r>
              <a:endParaRPr lang="en-US" altLang="zh-CN" i="1" dirty="0">
                <a:latin typeface="Times New Roman" panose="02020603050405020304" pitchFamily="18" charset="0"/>
              </a:endParaRPr>
            </a:p>
          </p:txBody>
        </p:sp>
        <p:sp>
          <p:nvSpPr>
            <p:cNvPr id="48149" name="Line 22"/>
            <p:cNvSpPr/>
            <p:nvPr/>
          </p:nvSpPr>
          <p:spPr>
            <a:xfrm>
              <a:off x="2140" y="1030"/>
              <a:ext cx="131"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150" name="Line 23"/>
            <p:cNvSpPr/>
            <p:nvPr/>
          </p:nvSpPr>
          <p:spPr>
            <a:xfrm>
              <a:off x="304" y="1417"/>
              <a:ext cx="238"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151" name="Text Box 24"/>
            <p:cNvSpPr txBox="1"/>
            <p:nvPr/>
          </p:nvSpPr>
          <p:spPr>
            <a:xfrm>
              <a:off x="303" y="2645"/>
              <a:ext cx="2555" cy="230"/>
            </a:xfrm>
            <a:prstGeom prst="rect">
              <a:avLst/>
            </a:prstGeom>
            <a:noFill/>
            <a:ln w="9525">
              <a:noFill/>
            </a:ln>
          </p:spPr>
          <p:txBody>
            <a:bodyPr lIns="0" tIns="0" rIns="0" bIns="0" anchor="t">
              <a:spAutoFit/>
            </a:bodyPr>
            <a:p>
              <a:pPr>
                <a:spcBef>
                  <a:spcPct val="50000"/>
                </a:spcBef>
              </a:pPr>
              <a:endParaRPr lang="zh-CN" altLang="en-US" dirty="0">
                <a:latin typeface="Times New Roman" panose="02020603050405020304" pitchFamily="18" charset="0"/>
                <a:ea typeface="宋体" panose="02010600030101010101" pitchFamily="2" charset="-122"/>
              </a:endParaRPr>
            </a:p>
          </p:txBody>
        </p:sp>
      </p:grpSp>
      <p:sp>
        <p:nvSpPr>
          <p:cNvPr id="352281" name="Rectangle 25"/>
          <p:cNvSpPr/>
          <p:nvPr/>
        </p:nvSpPr>
        <p:spPr>
          <a:xfrm>
            <a:off x="1254125" y="3632835"/>
            <a:ext cx="757238" cy="1096963"/>
          </a:xfrm>
          <a:prstGeom prst="rect">
            <a:avLst/>
          </a:prstGeom>
          <a:noFill/>
          <a:ln w="28575" cap="flat" cmpd="sng">
            <a:solidFill>
              <a:srgbClr val="3366FF"/>
            </a:solidFill>
            <a:prstDash val="solid"/>
            <a:miter/>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52282" name="Rectangle 26"/>
          <p:cNvSpPr/>
          <p:nvPr/>
        </p:nvSpPr>
        <p:spPr>
          <a:xfrm>
            <a:off x="1854200" y="4496435"/>
            <a:ext cx="2978150" cy="796925"/>
          </a:xfrm>
          <a:prstGeom prst="rect">
            <a:avLst/>
          </a:prstGeom>
          <a:noFill/>
          <a:ln w="31750" cap="flat" cmpd="sng">
            <a:solidFill>
              <a:schemeClr val="hlink"/>
            </a:solidFill>
            <a:prstDash val="solid"/>
            <a:miter/>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52283" name="Rectangle 27"/>
          <p:cNvSpPr/>
          <p:nvPr/>
        </p:nvSpPr>
        <p:spPr>
          <a:xfrm>
            <a:off x="2448243" y="2606675"/>
            <a:ext cx="1685925" cy="352425"/>
          </a:xfrm>
          <a:prstGeom prst="rect">
            <a:avLst/>
          </a:prstGeom>
          <a:noFill/>
          <a:ln w="28575" cap="flat" cmpd="sng">
            <a:solidFill>
              <a:srgbClr val="339966"/>
            </a:solidFill>
            <a:prstDash val="solid"/>
            <a:miter/>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52284" name="Rectangle 28"/>
          <p:cNvSpPr/>
          <p:nvPr/>
        </p:nvSpPr>
        <p:spPr>
          <a:xfrm>
            <a:off x="796925" y="3229610"/>
            <a:ext cx="1295400" cy="365125"/>
          </a:xfrm>
          <a:prstGeom prst="rect">
            <a:avLst/>
          </a:prstGeom>
          <a:noFill/>
          <a:ln w="28575" cap="flat" cmpd="sng">
            <a:solidFill>
              <a:srgbClr val="0000FF"/>
            </a:solidFill>
            <a:prstDash val="solid"/>
            <a:miter/>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grpSp>
        <p:nvGrpSpPr>
          <p:cNvPr id="3" name="Group 29"/>
          <p:cNvGrpSpPr/>
          <p:nvPr/>
        </p:nvGrpSpPr>
        <p:grpSpPr>
          <a:xfrm>
            <a:off x="5580063" y="2255203"/>
            <a:ext cx="2952750" cy="4125913"/>
            <a:chOff x="473" y="1026"/>
            <a:chExt cx="1860" cy="2599"/>
          </a:xfrm>
        </p:grpSpPr>
        <p:sp>
          <p:nvSpPr>
            <p:cNvPr id="48157" name="Rectangle 30"/>
            <p:cNvSpPr/>
            <p:nvPr/>
          </p:nvSpPr>
          <p:spPr>
            <a:xfrm>
              <a:off x="1989" y="339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48158" name="Rectangle 31"/>
            <p:cNvSpPr/>
            <p:nvPr/>
          </p:nvSpPr>
          <p:spPr>
            <a:xfrm>
              <a:off x="1701" y="339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48159" name="Rectangle 32"/>
            <p:cNvSpPr/>
            <p:nvPr/>
          </p:nvSpPr>
          <p:spPr>
            <a:xfrm>
              <a:off x="1413" y="339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0" name="Rectangle 33"/>
            <p:cNvSpPr/>
            <p:nvPr/>
          </p:nvSpPr>
          <p:spPr>
            <a:xfrm>
              <a:off x="1126" y="339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1" name="Rectangle 34"/>
            <p:cNvSpPr/>
            <p:nvPr/>
          </p:nvSpPr>
          <p:spPr>
            <a:xfrm>
              <a:off x="822" y="339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2" name="Rectangle 35"/>
            <p:cNvSpPr/>
            <p:nvPr/>
          </p:nvSpPr>
          <p:spPr>
            <a:xfrm>
              <a:off x="473" y="339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63" name="Rectangle 36"/>
            <p:cNvSpPr/>
            <p:nvPr/>
          </p:nvSpPr>
          <p:spPr>
            <a:xfrm>
              <a:off x="1989" y="316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48164" name="Rectangle 37"/>
            <p:cNvSpPr/>
            <p:nvPr/>
          </p:nvSpPr>
          <p:spPr>
            <a:xfrm>
              <a:off x="1701" y="316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48165" name="Rectangle 38"/>
            <p:cNvSpPr/>
            <p:nvPr/>
          </p:nvSpPr>
          <p:spPr>
            <a:xfrm>
              <a:off x="1413" y="316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66" name="Rectangle 39"/>
            <p:cNvSpPr/>
            <p:nvPr/>
          </p:nvSpPr>
          <p:spPr>
            <a:xfrm>
              <a:off x="1126" y="316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7" name="Rectangle 40"/>
            <p:cNvSpPr/>
            <p:nvPr/>
          </p:nvSpPr>
          <p:spPr>
            <a:xfrm>
              <a:off x="822" y="316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8" name="Rectangle 41"/>
            <p:cNvSpPr/>
            <p:nvPr/>
          </p:nvSpPr>
          <p:spPr>
            <a:xfrm>
              <a:off x="473" y="316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69" name="Rectangle 42"/>
            <p:cNvSpPr/>
            <p:nvPr/>
          </p:nvSpPr>
          <p:spPr>
            <a:xfrm>
              <a:off x="1989" y="293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48170" name="Rectangle 43"/>
            <p:cNvSpPr/>
            <p:nvPr/>
          </p:nvSpPr>
          <p:spPr>
            <a:xfrm>
              <a:off x="1701" y="293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48171" name="Rectangle 44"/>
            <p:cNvSpPr/>
            <p:nvPr/>
          </p:nvSpPr>
          <p:spPr>
            <a:xfrm>
              <a:off x="1413" y="293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72" name="Rectangle 45"/>
            <p:cNvSpPr/>
            <p:nvPr/>
          </p:nvSpPr>
          <p:spPr>
            <a:xfrm>
              <a:off x="1126" y="293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73" name="Rectangle 46"/>
            <p:cNvSpPr/>
            <p:nvPr/>
          </p:nvSpPr>
          <p:spPr>
            <a:xfrm>
              <a:off x="822" y="293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74" name="Rectangle 47"/>
            <p:cNvSpPr/>
            <p:nvPr/>
          </p:nvSpPr>
          <p:spPr>
            <a:xfrm>
              <a:off x="473" y="293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75" name="Rectangle 48"/>
            <p:cNvSpPr/>
            <p:nvPr/>
          </p:nvSpPr>
          <p:spPr>
            <a:xfrm>
              <a:off x="1989" y="270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48176" name="Rectangle 49"/>
            <p:cNvSpPr/>
            <p:nvPr/>
          </p:nvSpPr>
          <p:spPr>
            <a:xfrm>
              <a:off x="1701" y="270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48177" name="Rectangle 50"/>
            <p:cNvSpPr/>
            <p:nvPr/>
          </p:nvSpPr>
          <p:spPr>
            <a:xfrm>
              <a:off x="1413" y="270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78" name="Rectangle 51"/>
            <p:cNvSpPr/>
            <p:nvPr/>
          </p:nvSpPr>
          <p:spPr>
            <a:xfrm>
              <a:off x="1126" y="270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79" name="Rectangle 52"/>
            <p:cNvSpPr/>
            <p:nvPr/>
          </p:nvSpPr>
          <p:spPr>
            <a:xfrm>
              <a:off x="822" y="270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80" name="Rectangle 53"/>
            <p:cNvSpPr/>
            <p:nvPr/>
          </p:nvSpPr>
          <p:spPr>
            <a:xfrm>
              <a:off x="473" y="270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81" name="Rectangle 54"/>
            <p:cNvSpPr/>
            <p:nvPr/>
          </p:nvSpPr>
          <p:spPr>
            <a:xfrm>
              <a:off x="1989" y="247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48182" name="Rectangle 55"/>
            <p:cNvSpPr/>
            <p:nvPr/>
          </p:nvSpPr>
          <p:spPr>
            <a:xfrm>
              <a:off x="1701" y="247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48183" name="Rectangle 56"/>
            <p:cNvSpPr/>
            <p:nvPr/>
          </p:nvSpPr>
          <p:spPr>
            <a:xfrm>
              <a:off x="1413" y="247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84" name="Rectangle 57"/>
            <p:cNvSpPr/>
            <p:nvPr/>
          </p:nvSpPr>
          <p:spPr>
            <a:xfrm>
              <a:off x="1126" y="247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85" name="Rectangle 58"/>
            <p:cNvSpPr/>
            <p:nvPr/>
          </p:nvSpPr>
          <p:spPr>
            <a:xfrm>
              <a:off x="822" y="247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86" name="Rectangle 59"/>
            <p:cNvSpPr/>
            <p:nvPr/>
          </p:nvSpPr>
          <p:spPr>
            <a:xfrm>
              <a:off x="473" y="247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87" name="Rectangle 60"/>
            <p:cNvSpPr/>
            <p:nvPr/>
          </p:nvSpPr>
          <p:spPr>
            <a:xfrm>
              <a:off x="1989" y="224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48188" name="Rectangle 61"/>
            <p:cNvSpPr/>
            <p:nvPr/>
          </p:nvSpPr>
          <p:spPr>
            <a:xfrm>
              <a:off x="1701" y="224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48189" name="Rectangle 62"/>
            <p:cNvSpPr/>
            <p:nvPr/>
          </p:nvSpPr>
          <p:spPr>
            <a:xfrm>
              <a:off x="1413" y="224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0" name="Rectangle 63"/>
            <p:cNvSpPr/>
            <p:nvPr/>
          </p:nvSpPr>
          <p:spPr>
            <a:xfrm>
              <a:off x="1126" y="224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91" name="Rectangle 64"/>
            <p:cNvSpPr/>
            <p:nvPr/>
          </p:nvSpPr>
          <p:spPr>
            <a:xfrm>
              <a:off x="822" y="224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2" name="Rectangle 65"/>
            <p:cNvSpPr/>
            <p:nvPr/>
          </p:nvSpPr>
          <p:spPr>
            <a:xfrm>
              <a:off x="473" y="224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3" name="Rectangle 66"/>
            <p:cNvSpPr/>
            <p:nvPr/>
          </p:nvSpPr>
          <p:spPr>
            <a:xfrm>
              <a:off x="1973" y="2024"/>
              <a:ext cx="296" cy="234"/>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48194" name="Rectangle 67"/>
            <p:cNvSpPr/>
            <p:nvPr/>
          </p:nvSpPr>
          <p:spPr>
            <a:xfrm>
              <a:off x="1701" y="2024"/>
              <a:ext cx="288" cy="234"/>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48195" name="Rectangle 68"/>
            <p:cNvSpPr/>
            <p:nvPr/>
          </p:nvSpPr>
          <p:spPr>
            <a:xfrm>
              <a:off x="1383" y="2024"/>
              <a:ext cx="288" cy="234"/>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96" name="Rectangle 69"/>
            <p:cNvSpPr/>
            <p:nvPr/>
          </p:nvSpPr>
          <p:spPr>
            <a:xfrm>
              <a:off x="1111" y="2024"/>
              <a:ext cx="287" cy="234"/>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7" name="Rectangle 70"/>
            <p:cNvSpPr/>
            <p:nvPr/>
          </p:nvSpPr>
          <p:spPr>
            <a:xfrm>
              <a:off x="839" y="2024"/>
              <a:ext cx="304" cy="234"/>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8" name="Rectangle 71"/>
            <p:cNvSpPr/>
            <p:nvPr/>
          </p:nvSpPr>
          <p:spPr>
            <a:xfrm>
              <a:off x="476" y="2024"/>
              <a:ext cx="349" cy="234"/>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9" name="Rectangle 72"/>
            <p:cNvSpPr/>
            <p:nvPr/>
          </p:nvSpPr>
          <p:spPr>
            <a:xfrm>
              <a:off x="1989" y="1755"/>
              <a:ext cx="296" cy="25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48200" name="Rectangle 73"/>
            <p:cNvSpPr/>
            <p:nvPr/>
          </p:nvSpPr>
          <p:spPr>
            <a:xfrm>
              <a:off x="1701" y="1755"/>
              <a:ext cx="288" cy="25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48201" name="Rectangle 74"/>
            <p:cNvSpPr/>
            <p:nvPr/>
          </p:nvSpPr>
          <p:spPr>
            <a:xfrm>
              <a:off x="1413" y="1755"/>
              <a:ext cx="288" cy="25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2" name="Rectangle 75"/>
            <p:cNvSpPr/>
            <p:nvPr/>
          </p:nvSpPr>
          <p:spPr>
            <a:xfrm>
              <a:off x="1126" y="1755"/>
              <a:ext cx="287" cy="25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3" name="Rectangle 76"/>
            <p:cNvSpPr/>
            <p:nvPr/>
          </p:nvSpPr>
          <p:spPr>
            <a:xfrm>
              <a:off x="822" y="1755"/>
              <a:ext cx="304" cy="25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4" name="Rectangle 77"/>
            <p:cNvSpPr/>
            <p:nvPr/>
          </p:nvSpPr>
          <p:spPr>
            <a:xfrm>
              <a:off x="473" y="1755"/>
              <a:ext cx="349" cy="25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5" name="Rectangle 78"/>
            <p:cNvSpPr/>
            <p:nvPr/>
          </p:nvSpPr>
          <p:spPr>
            <a:xfrm>
              <a:off x="1989" y="1525"/>
              <a:ext cx="29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206" name="Rectangle 79"/>
            <p:cNvSpPr/>
            <p:nvPr/>
          </p:nvSpPr>
          <p:spPr>
            <a:xfrm>
              <a:off x="1701" y="152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7" name="Rectangle 80"/>
            <p:cNvSpPr/>
            <p:nvPr/>
          </p:nvSpPr>
          <p:spPr>
            <a:xfrm>
              <a:off x="1413" y="152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48208" name="Rectangle 81"/>
            <p:cNvSpPr/>
            <p:nvPr/>
          </p:nvSpPr>
          <p:spPr>
            <a:xfrm>
              <a:off x="1126" y="152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48209" name="Rectangle 82"/>
            <p:cNvSpPr/>
            <p:nvPr/>
          </p:nvSpPr>
          <p:spPr>
            <a:xfrm>
              <a:off x="822" y="152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48210" name="Rectangle 83"/>
            <p:cNvSpPr/>
            <p:nvPr/>
          </p:nvSpPr>
          <p:spPr>
            <a:xfrm>
              <a:off x="473" y="152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211" name="Rectangle 84"/>
            <p:cNvSpPr/>
            <p:nvPr/>
          </p:nvSpPr>
          <p:spPr>
            <a:xfrm>
              <a:off x="1989" y="1301"/>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endParaRPr lang="en-US" altLang="zh-CN" i="1" dirty="0">
                <a:latin typeface="Times New Roman" panose="02020603050405020304" pitchFamily="18" charset="0"/>
              </a:endParaRPr>
            </a:p>
          </p:txBody>
        </p:sp>
        <p:sp>
          <p:nvSpPr>
            <p:cNvPr id="48212" name="Rectangle 85"/>
            <p:cNvSpPr/>
            <p:nvPr/>
          </p:nvSpPr>
          <p:spPr>
            <a:xfrm>
              <a:off x="1701" y="1301"/>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endParaRPr lang="en-US" altLang="zh-CN" i="1" dirty="0">
                <a:latin typeface="Times New Roman" panose="02020603050405020304" pitchFamily="18" charset="0"/>
              </a:endParaRPr>
            </a:p>
          </p:txBody>
        </p:sp>
        <p:sp>
          <p:nvSpPr>
            <p:cNvPr id="48213" name="Rectangle 86"/>
            <p:cNvSpPr/>
            <p:nvPr/>
          </p:nvSpPr>
          <p:spPr>
            <a:xfrm>
              <a:off x="1413" y="1301"/>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48214" name="Rectangle 87"/>
            <p:cNvSpPr/>
            <p:nvPr/>
          </p:nvSpPr>
          <p:spPr>
            <a:xfrm>
              <a:off x="1126" y="1301"/>
              <a:ext cx="287"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48215" name="Rectangle 88"/>
            <p:cNvSpPr/>
            <p:nvPr/>
          </p:nvSpPr>
          <p:spPr>
            <a:xfrm>
              <a:off x="822" y="1301"/>
              <a:ext cx="304"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48216" name="Rectangle 89"/>
            <p:cNvSpPr/>
            <p:nvPr/>
          </p:nvSpPr>
          <p:spPr>
            <a:xfrm>
              <a:off x="473" y="1301"/>
              <a:ext cx="349" cy="230"/>
            </a:xfrm>
            <a:prstGeom prst="rect">
              <a:avLst/>
            </a:prstGeom>
            <a:noFill/>
            <a:ln w="9525">
              <a:noFill/>
            </a:ln>
          </p:spPr>
          <p:txBody>
            <a:bodyPr lIns="0" tIns="0" rIns="0" bIns="0" anchor="t"/>
            <a:p>
              <a:pPr algn="ctr"/>
              <a:r>
                <a:rPr lang="en-US" altLang="zh-CN" i="1" dirty="0">
                  <a:latin typeface="Times New Roman" panose="02020603050405020304" pitchFamily="18" charset="0"/>
                </a:rPr>
                <a:t>ST</a:t>
              </a:r>
              <a:endParaRPr lang="en-US" altLang="zh-CN" i="1" dirty="0">
                <a:latin typeface="Times New Roman" panose="02020603050405020304" pitchFamily="18" charset="0"/>
              </a:endParaRPr>
            </a:p>
          </p:txBody>
        </p:sp>
        <p:sp>
          <p:nvSpPr>
            <p:cNvPr id="48217" name="Rectangle 90"/>
            <p:cNvSpPr/>
            <p:nvPr/>
          </p:nvSpPr>
          <p:spPr>
            <a:xfrm>
              <a:off x="1701" y="1071"/>
              <a:ext cx="584"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输 出</a:t>
              </a:r>
              <a:endParaRPr lang="zh-CN" altLang="en-US" dirty="0">
                <a:latin typeface="Times New Roman" panose="02020603050405020304" pitchFamily="18" charset="0"/>
                <a:ea typeface="宋体" panose="02010600030101010101" pitchFamily="2" charset="-122"/>
              </a:endParaRPr>
            </a:p>
          </p:txBody>
        </p:sp>
        <p:sp>
          <p:nvSpPr>
            <p:cNvPr id="48218" name="Rectangle 91"/>
            <p:cNvSpPr/>
            <p:nvPr/>
          </p:nvSpPr>
          <p:spPr>
            <a:xfrm>
              <a:off x="473" y="1071"/>
              <a:ext cx="1228"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输　　入</a:t>
              </a:r>
              <a:endParaRPr lang="zh-CN" altLang="en-US" dirty="0">
                <a:latin typeface="Times New Roman" panose="02020603050405020304" pitchFamily="18" charset="0"/>
                <a:ea typeface="宋体" panose="02010600030101010101" pitchFamily="2" charset="-122"/>
              </a:endParaRPr>
            </a:p>
          </p:txBody>
        </p:sp>
        <p:sp>
          <p:nvSpPr>
            <p:cNvPr id="48219" name="Line 92"/>
            <p:cNvSpPr/>
            <p:nvPr/>
          </p:nvSpPr>
          <p:spPr>
            <a:xfrm>
              <a:off x="521" y="1026"/>
              <a:ext cx="1812"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0" name="Line 93"/>
            <p:cNvSpPr/>
            <p:nvPr/>
          </p:nvSpPr>
          <p:spPr>
            <a:xfrm>
              <a:off x="473" y="1256"/>
              <a:ext cx="181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1" name="Line 94"/>
            <p:cNvSpPr/>
            <p:nvPr/>
          </p:nvSpPr>
          <p:spPr>
            <a:xfrm>
              <a:off x="473" y="1525"/>
              <a:ext cx="181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2" name="Line 95"/>
            <p:cNvSpPr/>
            <p:nvPr/>
          </p:nvSpPr>
          <p:spPr>
            <a:xfrm>
              <a:off x="473" y="3625"/>
              <a:ext cx="1812"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3" name="Line 96"/>
            <p:cNvSpPr/>
            <p:nvPr/>
          </p:nvSpPr>
          <p:spPr>
            <a:xfrm>
              <a:off x="476" y="1071"/>
              <a:ext cx="0" cy="2554"/>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4" name="Line 97"/>
            <p:cNvSpPr/>
            <p:nvPr/>
          </p:nvSpPr>
          <p:spPr>
            <a:xfrm>
              <a:off x="1701" y="1071"/>
              <a:ext cx="0" cy="2554"/>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5" name="Line 98"/>
            <p:cNvSpPr/>
            <p:nvPr/>
          </p:nvSpPr>
          <p:spPr>
            <a:xfrm>
              <a:off x="2285" y="1071"/>
              <a:ext cx="0" cy="2554"/>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6" name="Line 99"/>
            <p:cNvSpPr/>
            <p:nvPr/>
          </p:nvSpPr>
          <p:spPr>
            <a:xfrm>
              <a:off x="1989" y="1301"/>
              <a:ext cx="0" cy="2324"/>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7" name="Line 100"/>
            <p:cNvSpPr/>
            <p:nvPr/>
          </p:nvSpPr>
          <p:spPr>
            <a:xfrm>
              <a:off x="822" y="1301"/>
              <a:ext cx="0" cy="2324"/>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8" name="Line 101"/>
            <p:cNvSpPr/>
            <p:nvPr/>
          </p:nvSpPr>
          <p:spPr>
            <a:xfrm>
              <a:off x="2087" y="1294"/>
              <a:ext cx="131"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9" name="Line 102"/>
            <p:cNvSpPr/>
            <p:nvPr/>
          </p:nvSpPr>
          <p:spPr>
            <a:xfrm>
              <a:off x="540" y="1285"/>
              <a:ext cx="253"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0" name="Line 103"/>
            <p:cNvSpPr/>
            <p:nvPr/>
          </p:nvSpPr>
          <p:spPr>
            <a:xfrm>
              <a:off x="2029" y="1749"/>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1" name="Line 104"/>
            <p:cNvSpPr/>
            <p:nvPr/>
          </p:nvSpPr>
          <p:spPr>
            <a:xfrm>
              <a:off x="2029" y="2033"/>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2" name="Line 105"/>
            <p:cNvSpPr/>
            <p:nvPr/>
          </p:nvSpPr>
          <p:spPr>
            <a:xfrm>
              <a:off x="2029" y="2253"/>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3" name="Line 106"/>
            <p:cNvSpPr/>
            <p:nvPr/>
          </p:nvSpPr>
          <p:spPr>
            <a:xfrm>
              <a:off x="2029" y="2500"/>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4" name="Line 107"/>
            <p:cNvSpPr/>
            <p:nvPr/>
          </p:nvSpPr>
          <p:spPr>
            <a:xfrm>
              <a:off x="2029" y="2685"/>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5" name="Line 108"/>
            <p:cNvSpPr/>
            <p:nvPr/>
          </p:nvSpPr>
          <p:spPr>
            <a:xfrm>
              <a:off x="2029" y="2915"/>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6" name="Line 109"/>
            <p:cNvSpPr/>
            <p:nvPr/>
          </p:nvSpPr>
          <p:spPr>
            <a:xfrm>
              <a:off x="2029" y="3145"/>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7" name="Line 110"/>
            <p:cNvSpPr/>
            <p:nvPr/>
          </p:nvSpPr>
          <p:spPr>
            <a:xfrm>
              <a:off x="2029" y="3376"/>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transition>
    <p:fade/>
    <p:sndAc>
      <p:stSnd>
        <p:snd r:embed="rId4"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2282"/>
                                        </p:tgtEl>
                                        <p:attrNameLst>
                                          <p:attrName>style.visibility</p:attrName>
                                        </p:attrNameLst>
                                      </p:cBhvr>
                                      <p:to>
                                        <p:strVal val="visible"/>
                                      </p:to>
                                    </p:set>
                                    <p:anim calcmode="lin" valueType="num">
                                      <p:cBhvr>
                                        <p:cTn id="13" dur="500" fill="hold"/>
                                        <p:tgtEl>
                                          <p:spTgt spid="352282"/>
                                        </p:tgtEl>
                                        <p:attrNameLst>
                                          <p:attrName>ppt_w</p:attrName>
                                        </p:attrNameLst>
                                      </p:cBhvr>
                                      <p:tavLst>
                                        <p:tav tm="0">
                                          <p:val>
                                            <p:fltVal val="0.000000"/>
                                          </p:val>
                                        </p:tav>
                                        <p:tav tm="100000">
                                          <p:val>
                                            <p:strVal val="#ppt_w"/>
                                          </p:val>
                                        </p:tav>
                                      </p:tavLst>
                                    </p:anim>
                                    <p:anim calcmode="lin" valueType="num">
                                      <p:cBhvr>
                                        <p:cTn id="14" dur="500" fill="hold"/>
                                        <p:tgtEl>
                                          <p:spTgt spid="352282"/>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2281"/>
                                        </p:tgtEl>
                                        <p:attrNameLst>
                                          <p:attrName>style.visibility</p:attrName>
                                        </p:attrNameLst>
                                      </p:cBhvr>
                                      <p:to>
                                        <p:strVal val="visible"/>
                                      </p:to>
                                    </p:set>
                                    <p:anim calcmode="lin" valueType="num">
                                      <p:cBhvr>
                                        <p:cTn id="19" dur="500" fill="hold"/>
                                        <p:tgtEl>
                                          <p:spTgt spid="352281"/>
                                        </p:tgtEl>
                                        <p:attrNameLst>
                                          <p:attrName>ppt_w</p:attrName>
                                        </p:attrNameLst>
                                      </p:cBhvr>
                                      <p:tavLst>
                                        <p:tav tm="0">
                                          <p:val>
                                            <p:fltVal val="0.000000"/>
                                          </p:val>
                                        </p:tav>
                                        <p:tav tm="100000">
                                          <p:val>
                                            <p:strVal val="#ppt_w"/>
                                          </p:val>
                                        </p:tav>
                                      </p:tavLst>
                                    </p:anim>
                                    <p:anim calcmode="lin" valueType="num">
                                      <p:cBhvr>
                                        <p:cTn id="20" dur="500" fill="hold"/>
                                        <p:tgtEl>
                                          <p:spTgt spid="352281"/>
                                        </p:tgtEl>
                                        <p:attrNameLst>
                                          <p:attrName>ppt_h</p:attrName>
                                        </p:attrNameLst>
                                      </p:cBhvr>
                                      <p:tavLst>
                                        <p:tav tm="0">
                                          <p:val>
                                            <p:fltVal val="0.00000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2284"/>
                                        </p:tgtEl>
                                        <p:attrNameLst>
                                          <p:attrName>style.visibility</p:attrName>
                                        </p:attrNameLst>
                                      </p:cBhvr>
                                      <p:to>
                                        <p:strVal val="visible"/>
                                      </p:to>
                                    </p:set>
                                    <p:anim calcmode="lin" valueType="num">
                                      <p:cBhvr>
                                        <p:cTn id="25" dur="500" fill="hold"/>
                                        <p:tgtEl>
                                          <p:spTgt spid="352284"/>
                                        </p:tgtEl>
                                        <p:attrNameLst>
                                          <p:attrName>ppt_w</p:attrName>
                                        </p:attrNameLst>
                                      </p:cBhvr>
                                      <p:tavLst>
                                        <p:tav tm="0">
                                          <p:val>
                                            <p:fltVal val="0.000000"/>
                                          </p:val>
                                        </p:tav>
                                        <p:tav tm="100000">
                                          <p:val>
                                            <p:strVal val="#ppt_w"/>
                                          </p:val>
                                        </p:tav>
                                      </p:tavLst>
                                    </p:anim>
                                    <p:anim calcmode="lin" valueType="num">
                                      <p:cBhvr>
                                        <p:cTn id="26" dur="500" fill="hold"/>
                                        <p:tgtEl>
                                          <p:spTgt spid="352284"/>
                                        </p:tgtEl>
                                        <p:attrNameLst>
                                          <p:attrName>ppt_h</p:attrName>
                                        </p:attrNameLst>
                                      </p:cBhvr>
                                      <p:tavLst>
                                        <p:tav tm="0">
                                          <p:val>
                                            <p:fltVal val="0.00000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2283"/>
                                        </p:tgtEl>
                                        <p:attrNameLst>
                                          <p:attrName>style.visibility</p:attrName>
                                        </p:attrNameLst>
                                      </p:cBhvr>
                                      <p:to>
                                        <p:strVal val="visible"/>
                                      </p:to>
                                    </p:set>
                                    <p:anim calcmode="lin" valueType="num">
                                      <p:cBhvr>
                                        <p:cTn id="31" dur="500" fill="hold"/>
                                        <p:tgtEl>
                                          <p:spTgt spid="352283"/>
                                        </p:tgtEl>
                                        <p:attrNameLst>
                                          <p:attrName>ppt_w</p:attrName>
                                        </p:attrNameLst>
                                      </p:cBhvr>
                                      <p:tavLst>
                                        <p:tav tm="0">
                                          <p:val>
                                            <p:fltVal val="0.000000"/>
                                          </p:val>
                                        </p:tav>
                                        <p:tav tm="100000">
                                          <p:val>
                                            <p:strVal val="#ppt_w"/>
                                          </p:val>
                                        </p:tav>
                                      </p:tavLst>
                                    </p:anim>
                                    <p:anim calcmode="lin" valueType="num">
                                      <p:cBhvr>
                                        <p:cTn id="32" dur="500" fill="hold"/>
                                        <p:tgtEl>
                                          <p:spTgt spid="352283"/>
                                        </p:tgtEl>
                                        <p:attrNameLst>
                                          <p:attrName>ppt_h</p:attrName>
                                        </p:attrNameLst>
                                      </p:cBhvr>
                                      <p:tavLst>
                                        <p:tav tm="0">
                                          <p:val>
                                            <p:fltVal val="0.00000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lide(fromTop)">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81" grpId="0" bldLvl="0" animBg="1"/>
      <p:bldP spid="352282" grpId="0" bldLvl="0" animBg="1"/>
      <p:bldP spid="352283" grpId="0" bldLvl="0" animBg="1"/>
      <p:bldP spid="352284"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97" name="Rectangle 46"/>
          <p:cNvSpPr/>
          <p:nvPr/>
        </p:nvSpPr>
        <p:spPr>
          <a:xfrm>
            <a:off x="1166813" y="1156335"/>
            <a:ext cx="5256212" cy="583565"/>
          </a:xfrm>
          <a:prstGeom prst="rect">
            <a:avLst/>
          </a:prstGeom>
          <a:noFill/>
          <a:ln w="9525">
            <a:noFill/>
          </a:ln>
        </p:spPr>
        <p:txBody>
          <a:bodyPr anchor="t">
            <a:spAutoFit/>
          </a:bodyPr>
          <a:p>
            <a:pPr>
              <a:spcBef>
                <a:spcPct val="50000"/>
              </a:spcBef>
            </a:pPr>
            <a:r>
              <a:rPr lang="en-US" altLang="zh-CN" sz="3200" dirty="0">
                <a:solidFill>
                  <a:srgbClr val="0000FF"/>
                </a:solidFill>
                <a:latin typeface="黑体" panose="02010609060101010101" pitchFamily="2" charset="-122"/>
                <a:ea typeface="黑体" panose="02010609060101010101" pitchFamily="2" charset="-122"/>
              </a:rPr>
              <a:t>T4151 </a:t>
            </a:r>
            <a:r>
              <a:rPr lang="zh-CN" altLang="en-US" sz="3200" dirty="0">
                <a:solidFill>
                  <a:srgbClr val="0000FF"/>
                </a:solidFill>
                <a:latin typeface="黑体" panose="02010609060101010101" pitchFamily="2" charset="-122"/>
                <a:ea typeface="黑体" panose="02010609060101010101" pitchFamily="2" charset="-122"/>
              </a:rPr>
              <a:t>输出函数表达式</a:t>
            </a:r>
            <a:endParaRPr lang="zh-CN" altLang="en-US" sz="3200" dirty="0">
              <a:solidFill>
                <a:srgbClr val="0000FF"/>
              </a:solidFill>
              <a:latin typeface="黑体" panose="02010609060101010101" pitchFamily="2" charset="-122"/>
              <a:ea typeface="黑体" panose="02010609060101010101" pitchFamily="2" charset="-122"/>
            </a:endParaRPr>
          </a:p>
        </p:txBody>
      </p:sp>
      <p:graphicFrame>
        <p:nvGraphicFramePr>
          <p:cNvPr id="3" name="对象 2">
            <a:hlinkClick r:id="" action="ppaction://ole?verb="/>
          </p:cNvPr>
          <p:cNvGraphicFramePr>
            <a:graphicFrameLocks noChangeAspect="1"/>
          </p:cNvGraphicFramePr>
          <p:nvPr/>
        </p:nvGraphicFramePr>
        <p:xfrm>
          <a:off x="4243705" y="2116455"/>
          <a:ext cx="3476625" cy="2227580"/>
        </p:xfrm>
        <a:graphic>
          <a:graphicData uri="http://schemas.openxmlformats.org/presentationml/2006/ole">
            <mc:AlternateContent xmlns:mc="http://schemas.openxmlformats.org/markup-compatibility/2006">
              <mc:Choice xmlns:v="urn:schemas-microsoft-com:vml" Requires="v">
                <p:oleObj spid="_x0000_s2049" name="" r:id="rId1" imgW="1625600" imgH="1041400" progId="Equation.KSEE3">
                  <p:embed/>
                </p:oleObj>
              </mc:Choice>
              <mc:Fallback>
                <p:oleObj name="" r:id="rId1" imgW="1625600" imgH="1041400" progId="Equation.KSEE3">
                  <p:embed/>
                  <p:pic>
                    <p:nvPicPr>
                      <p:cNvPr id="0" name="图片 2048"/>
                      <p:cNvPicPr/>
                      <p:nvPr/>
                    </p:nvPicPr>
                    <p:blipFill>
                      <a:blip r:embed="rId2"/>
                      <a:stretch>
                        <a:fillRect/>
                      </a:stretch>
                    </p:blipFill>
                    <p:spPr>
                      <a:xfrm>
                        <a:off x="4243705" y="2116455"/>
                        <a:ext cx="3476625" cy="222758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4437380" y="4488815"/>
          <a:ext cx="4022725" cy="947420"/>
        </p:xfrm>
        <a:graphic>
          <a:graphicData uri="http://schemas.openxmlformats.org/presentationml/2006/ole">
            <mc:AlternateContent xmlns:mc="http://schemas.openxmlformats.org/markup-compatibility/2006">
              <mc:Choice xmlns:v="urn:schemas-microsoft-com:vml" Requires="v">
                <p:oleObj spid="_x0000_s2" name="" r:id="rId3" imgW="1511300" imgH="355600" progId="Equation.KSEE3">
                  <p:embed/>
                </p:oleObj>
              </mc:Choice>
              <mc:Fallback>
                <p:oleObj name="" r:id="rId3" imgW="1511300" imgH="355600" progId="Equation.KSEE3">
                  <p:embed/>
                  <p:pic>
                    <p:nvPicPr>
                      <p:cNvPr id="0" name="图片 2048"/>
                      <p:cNvPicPr/>
                      <p:nvPr/>
                    </p:nvPicPr>
                    <p:blipFill>
                      <a:blip r:embed="rId4"/>
                      <a:stretch>
                        <a:fillRect/>
                      </a:stretch>
                    </p:blipFill>
                    <p:spPr>
                      <a:xfrm>
                        <a:off x="4437380" y="4488815"/>
                        <a:ext cx="4022725" cy="947420"/>
                      </a:xfrm>
                      <a:prstGeom prst="rect">
                        <a:avLst/>
                      </a:prstGeom>
                      <a:ln w="25400" cmpd="sng">
                        <a:solidFill>
                          <a:schemeClr val="accent1">
                            <a:shade val="50000"/>
                          </a:schemeClr>
                        </a:solidFill>
                        <a:prstDash val="sysDash"/>
                      </a:ln>
                    </p:spPr>
                  </p:pic>
                </p:oleObj>
              </mc:Fallback>
            </mc:AlternateContent>
          </a:graphicData>
        </a:graphic>
      </p:graphicFrame>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grpSp>
        <p:nvGrpSpPr>
          <p:cNvPr id="5" name="Group 29"/>
          <p:cNvGrpSpPr/>
          <p:nvPr/>
        </p:nvGrpSpPr>
        <p:grpSpPr>
          <a:xfrm>
            <a:off x="341948" y="2183448"/>
            <a:ext cx="2952750" cy="4125913"/>
            <a:chOff x="473" y="1026"/>
            <a:chExt cx="1860" cy="2599"/>
          </a:xfrm>
        </p:grpSpPr>
        <p:sp>
          <p:nvSpPr>
            <p:cNvPr id="48157" name="Rectangle 30"/>
            <p:cNvSpPr/>
            <p:nvPr/>
          </p:nvSpPr>
          <p:spPr>
            <a:xfrm>
              <a:off x="1989" y="339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48158" name="Rectangle 31"/>
            <p:cNvSpPr/>
            <p:nvPr/>
          </p:nvSpPr>
          <p:spPr>
            <a:xfrm>
              <a:off x="1701" y="339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48159" name="Rectangle 32"/>
            <p:cNvSpPr/>
            <p:nvPr/>
          </p:nvSpPr>
          <p:spPr>
            <a:xfrm>
              <a:off x="1413" y="339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0" name="Rectangle 33"/>
            <p:cNvSpPr/>
            <p:nvPr/>
          </p:nvSpPr>
          <p:spPr>
            <a:xfrm>
              <a:off x="1126" y="339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1" name="Rectangle 34"/>
            <p:cNvSpPr/>
            <p:nvPr/>
          </p:nvSpPr>
          <p:spPr>
            <a:xfrm>
              <a:off x="822" y="339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2" name="Rectangle 35"/>
            <p:cNvSpPr/>
            <p:nvPr/>
          </p:nvSpPr>
          <p:spPr>
            <a:xfrm>
              <a:off x="473" y="339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63" name="Rectangle 36"/>
            <p:cNvSpPr/>
            <p:nvPr/>
          </p:nvSpPr>
          <p:spPr>
            <a:xfrm>
              <a:off x="1989" y="316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48164" name="Rectangle 37"/>
            <p:cNvSpPr/>
            <p:nvPr/>
          </p:nvSpPr>
          <p:spPr>
            <a:xfrm>
              <a:off x="1701" y="316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48165" name="Rectangle 38"/>
            <p:cNvSpPr/>
            <p:nvPr/>
          </p:nvSpPr>
          <p:spPr>
            <a:xfrm>
              <a:off x="1413" y="316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66" name="Rectangle 39"/>
            <p:cNvSpPr/>
            <p:nvPr/>
          </p:nvSpPr>
          <p:spPr>
            <a:xfrm>
              <a:off x="1126" y="316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7" name="Rectangle 40"/>
            <p:cNvSpPr/>
            <p:nvPr/>
          </p:nvSpPr>
          <p:spPr>
            <a:xfrm>
              <a:off x="822" y="316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68" name="Rectangle 41"/>
            <p:cNvSpPr/>
            <p:nvPr/>
          </p:nvSpPr>
          <p:spPr>
            <a:xfrm>
              <a:off x="473" y="316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69" name="Rectangle 42"/>
            <p:cNvSpPr/>
            <p:nvPr/>
          </p:nvSpPr>
          <p:spPr>
            <a:xfrm>
              <a:off x="1989" y="293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48170" name="Rectangle 43"/>
            <p:cNvSpPr/>
            <p:nvPr/>
          </p:nvSpPr>
          <p:spPr>
            <a:xfrm>
              <a:off x="1701" y="293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48171" name="Rectangle 44"/>
            <p:cNvSpPr/>
            <p:nvPr/>
          </p:nvSpPr>
          <p:spPr>
            <a:xfrm>
              <a:off x="1413" y="293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72" name="Rectangle 45"/>
            <p:cNvSpPr/>
            <p:nvPr/>
          </p:nvSpPr>
          <p:spPr>
            <a:xfrm>
              <a:off x="1126" y="293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73" name="Rectangle 46"/>
            <p:cNvSpPr/>
            <p:nvPr/>
          </p:nvSpPr>
          <p:spPr>
            <a:xfrm>
              <a:off x="822" y="293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74" name="Rectangle 47"/>
            <p:cNvSpPr/>
            <p:nvPr/>
          </p:nvSpPr>
          <p:spPr>
            <a:xfrm>
              <a:off x="473" y="293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75" name="Rectangle 48"/>
            <p:cNvSpPr/>
            <p:nvPr/>
          </p:nvSpPr>
          <p:spPr>
            <a:xfrm>
              <a:off x="1989" y="270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48176" name="Rectangle 49"/>
            <p:cNvSpPr/>
            <p:nvPr/>
          </p:nvSpPr>
          <p:spPr>
            <a:xfrm>
              <a:off x="1701" y="270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48177" name="Rectangle 50"/>
            <p:cNvSpPr/>
            <p:nvPr/>
          </p:nvSpPr>
          <p:spPr>
            <a:xfrm>
              <a:off x="1413" y="270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78" name="Rectangle 51"/>
            <p:cNvSpPr/>
            <p:nvPr/>
          </p:nvSpPr>
          <p:spPr>
            <a:xfrm>
              <a:off x="1126" y="270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79" name="Rectangle 52"/>
            <p:cNvSpPr/>
            <p:nvPr/>
          </p:nvSpPr>
          <p:spPr>
            <a:xfrm>
              <a:off x="822" y="270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80" name="Rectangle 53"/>
            <p:cNvSpPr/>
            <p:nvPr/>
          </p:nvSpPr>
          <p:spPr>
            <a:xfrm>
              <a:off x="473" y="270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81" name="Rectangle 54"/>
            <p:cNvSpPr/>
            <p:nvPr/>
          </p:nvSpPr>
          <p:spPr>
            <a:xfrm>
              <a:off x="1989" y="247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48182" name="Rectangle 55"/>
            <p:cNvSpPr/>
            <p:nvPr/>
          </p:nvSpPr>
          <p:spPr>
            <a:xfrm>
              <a:off x="1701" y="247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48183" name="Rectangle 56"/>
            <p:cNvSpPr/>
            <p:nvPr/>
          </p:nvSpPr>
          <p:spPr>
            <a:xfrm>
              <a:off x="1413" y="247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84" name="Rectangle 57"/>
            <p:cNvSpPr/>
            <p:nvPr/>
          </p:nvSpPr>
          <p:spPr>
            <a:xfrm>
              <a:off x="1126" y="247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85" name="Rectangle 58"/>
            <p:cNvSpPr/>
            <p:nvPr/>
          </p:nvSpPr>
          <p:spPr>
            <a:xfrm>
              <a:off x="822" y="247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86" name="Rectangle 59"/>
            <p:cNvSpPr/>
            <p:nvPr/>
          </p:nvSpPr>
          <p:spPr>
            <a:xfrm>
              <a:off x="473" y="247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87" name="Rectangle 60"/>
            <p:cNvSpPr/>
            <p:nvPr/>
          </p:nvSpPr>
          <p:spPr>
            <a:xfrm>
              <a:off x="1989" y="2245"/>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48188" name="Rectangle 61"/>
            <p:cNvSpPr/>
            <p:nvPr/>
          </p:nvSpPr>
          <p:spPr>
            <a:xfrm>
              <a:off x="1701" y="2245"/>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48189" name="Rectangle 62"/>
            <p:cNvSpPr/>
            <p:nvPr/>
          </p:nvSpPr>
          <p:spPr>
            <a:xfrm>
              <a:off x="1413" y="224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0" name="Rectangle 63"/>
            <p:cNvSpPr/>
            <p:nvPr/>
          </p:nvSpPr>
          <p:spPr>
            <a:xfrm>
              <a:off x="1126" y="224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91" name="Rectangle 64"/>
            <p:cNvSpPr/>
            <p:nvPr/>
          </p:nvSpPr>
          <p:spPr>
            <a:xfrm>
              <a:off x="822" y="224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2" name="Rectangle 65"/>
            <p:cNvSpPr/>
            <p:nvPr/>
          </p:nvSpPr>
          <p:spPr>
            <a:xfrm>
              <a:off x="473" y="224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3" name="Rectangle 66"/>
            <p:cNvSpPr/>
            <p:nvPr/>
          </p:nvSpPr>
          <p:spPr>
            <a:xfrm>
              <a:off x="1973" y="2024"/>
              <a:ext cx="296" cy="234"/>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48194" name="Rectangle 67"/>
            <p:cNvSpPr/>
            <p:nvPr/>
          </p:nvSpPr>
          <p:spPr>
            <a:xfrm>
              <a:off x="1701" y="2024"/>
              <a:ext cx="288" cy="234"/>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48195" name="Rectangle 68"/>
            <p:cNvSpPr/>
            <p:nvPr/>
          </p:nvSpPr>
          <p:spPr>
            <a:xfrm>
              <a:off x="1383" y="2024"/>
              <a:ext cx="288" cy="234"/>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196" name="Rectangle 69"/>
            <p:cNvSpPr/>
            <p:nvPr/>
          </p:nvSpPr>
          <p:spPr>
            <a:xfrm>
              <a:off x="1111" y="2024"/>
              <a:ext cx="287" cy="234"/>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7" name="Rectangle 70"/>
            <p:cNvSpPr/>
            <p:nvPr/>
          </p:nvSpPr>
          <p:spPr>
            <a:xfrm>
              <a:off x="839" y="2024"/>
              <a:ext cx="304" cy="234"/>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8" name="Rectangle 71"/>
            <p:cNvSpPr/>
            <p:nvPr/>
          </p:nvSpPr>
          <p:spPr>
            <a:xfrm>
              <a:off x="476" y="2024"/>
              <a:ext cx="349" cy="234"/>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199" name="Rectangle 72"/>
            <p:cNvSpPr/>
            <p:nvPr/>
          </p:nvSpPr>
          <p:spPr>
            <a:xfrm>
              <a:off x="1989" y="1755"/>
              <a:ext cx="296" cy="25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48200" name="Rectangle 73"/>
            <p:cNvSpPr/>
            <p:nvPr/>
          </p:nvSpPr>
          <p:spPr>
            <a:xfrm>
              <a:off x="1701" y="1755"/>
              <a:ext cx="288" cy="250"/>
            </a:xfrm>
            <a:prstGeom prst="rect">
              <a:avLst/>
            </a:prstGeom>
            <a:noFill/>
            <a:ln w="9525">
              <a:noFill/>
            </a:ln>
          </p:spPr>
          <p:txBody>
            <a:bodyPr lIns="0" tIns="0" rIns="0" bIns="0" anchor="t"/>
            <a:p>
              <a:pPr algn="ctr"/>
              <a:r>
                <a:rPr lang="en-US" altLang="zh-CN" i="1" dirty="0">
                  <a:latin typeface="Times New Roman" panose="02020603050405020304" pitchFamily="18" charset="0"/>
                </a:rPr>
                <a:t>D</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48201" name="Rectangle 74"/>
            <p:cNvSpPr/>
            <p:nvPr/>
          </p:nvSpPr>
          <p:spPr>
            <a:xfrm>
              <a:off x="1413" y="1755"/>
              <a:ext cx="288" cy="25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2" name="Rectangle 75"/>
            <p:cNvSpPr/>
            <p:nvPr/>
          </p:nvSpPr>
          <p:spPr>
            <a:xfrm>
              <a:off x="1126" y="1755"/>
              <a:ext cx="287" cy="25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3" name="Rectangle 76"/>
            <p:cNvSpPr/>
            <p:nvPr/>
          </p:nvSpPr>
          <p:spPr>
            <a:xfrm>
              <a:off x="822" y="1755"/>
              <a:ext cx="304" cy="25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4" name="Rectangle 77"/>
            <p:cNvSpPr/>
            <p:nvPr/>
          </p:nvSpPr>
          <p:spPr>
            <a:xfrm>
              <a:off x="473" y="1755"/>
              <a:ext cx="349" cy="25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5" name="Rectangle 78"/>
            <p:cNvSpPr/>
            <p:nvPr/>
          </p:nvSpPr>
          <p:spPr>
            <a:xfrm>
              <a:off x="1989" y="1525"/>
              <a:ext cx="296"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206" name="Rectangle 79"/>
            <p:cNvSpPr/>
            <p:nvPr/>
          </p:nvSpPr>
          <p:spPr>
            <a:xfrm>
              <a:off x="1701" y="152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0</a:t>
              </a:r>
              <a:endParaRPr lang="en-US" altLang="zh-CN" dirty="0">
                <a:latin typeface="Times New Roman" panose="02020603050405020304" pitchFamily="18" charset="0"/>
              </a:endParaRPr>
            </a:p>
          </p:txBody>
        </p:sp>
        <p:sp>
          <p:nvSpPr>
            <p:cNvPr id="48207" name="Rectangle 80"/>
            <p:cNvSpPr/>
            <p:nvPr/>
          </p:nvSpPr>
          <p:spPr>
            <a:xfrm>
              <a:off x="1413" y="1525"/>
              <a:ext cx="288"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48208" name="Rectangle 81"/>
            <p:cNvSpPr/>
            <p:nvPr/>
          </p:nvSpPr>
          <p:spPr>
            <a:xfrm>
              <a:off x="1126" y="1525"/>
              <a:ext cx="287"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48209" name="Rectangle 82"/>
            <p:cNvSpPr/>
            <p:nvPr/>
          </p:nvSpPr>
          <p:spPr>
            <a:xfrm>
              <a:off x="822" y="1525"/>
              <a:ext cx="304" cy="230"/>
            </a:xfrm>
            <a:prstGeom prst="rect">
              <a:avLst/>
            </a:prstGeom>
            <a:noFill/>
            <a:ln w="9525">
              <a:noFill/>
            </a:ln>
          </p:spPr>
          <p:txBody>
            <a:bodyPr lIns="0" tIns="0" rIns="0" bIns="0" anchor="t"/>
            <a:p>
              <a:pPr algn="ctr"/>
              <a:r>
                <a:rPr lang="en-US" altLang="zh-CN" dirty="0">
                  <a:latin typeface="Times New Roman" panose="02020603050405020304" pitchFamily="18" charset="0"/>
                </a:rPr>
                <a:t>×</a:t>
              </a:r>
              <a:endParaRPr lang="en-US" altLang="zh-CN" dirty="0">
                <a:latin typeface="Times New Roman" panose="02020603050405020304" pitchFamily="18" charset="0"/>
              </a:endParaRPr>
            </a:p>
          </p:txBody>
        </p:sp>
        <p:sp>
          <p:nvSpPr>
            <p:cNvPr id="48210" name="Rectangle 83"/>
            <p:cNvSpPr/>
            <p:nvPr/>
          </p:nvSpPr>
          <p:spPr>
            <a:xfrm>
              <a:off x="473" y="1525"/>
              <a:ext cx="349" cy="230"/>
            </a:xfrm>
            <a:prstGeom prst="rect">
              <a:avLst/>
            </a:prstGeom>
            <a:noFill/>
            <a:ln w="9525">
              <a:noFill/>
            </a:ln>
          </p:spPr>
          <p:txBody>
            <a:bodyPr lIns="0" tIns="0" rIns="0" bIns="0" anchor="t"/>
            <a:p>
              <a:pPr algn="ctr"/>
              <a:r>
                <a:rPr lang="en-US" altLang="zh-CN" dirty="0">
                  <a:latin typeface="Times New Roman" panose="02020603050405020304" pitchFamily="18" charset="0"/>
                </a:rPr>
                <a:t>1</a:t>
              </a:r>
              <a:endParaRPr lang="en-US" altLang="zh-CN" dirty="0">
                <a:latin typeface="Times New Roman" panose="02020603050405020304" pitchFamily="18" charset="0"/>
              </a:endParaRPr>
            </a:p>
          </p:txBody>
        </p:sp>
        <p:sp>
          <p:nvSpPr>
            <p:cNvPr id="48211" name="Rectangle 84"/>
            <p:cNvSpPr/>
            <p:nvPr/>
          </p:nvSpPr>
          <p:spPr>
            <a:xfrm>
              <a:off x="1989" y="1301"/>
              <a:ext cx="296"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endParaRPr lang="en-US" altLang="zh-CN" i="1" dirty="0">
                <a:latin typeface="Times New Roman" panose="02020603050405020304" pitchFamily="18" charset="0"/>
              </a:endParaRPr>
            </a:p>
          </p:txBody>
        </p:sp>
        <p:sp>
          <p:nvSpPr>
            <p:cNvPr id="48212" name="Rectangle 85"/>
            <p:cNvSpPr/>
            <p:nvPr/>
          </p:nvSpPr>
          <p:spPr>
            <a:xfrm>
              <a:off x="1701" y="1301"/>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Y</a:t>
              </a:r>
              <a:endParaRPr lang="en-US" altLang="zh-CN" i="1" dirty="0">
                <a:latin typeface="Times New Roman" panose="02020603050405020304" pitchFamily="18" charset="0"/>
              </a:endParaRPr>
            </a:p>
          </p:txBody>
        </p:sp>
        <p:sp>
          <p:nvSpPr>
            <p:cNvPr id="48213" name="Rectangle 86"/>
            <p:cNvSpPr/>
            <p:nvPr/>
          </p:nvSpPr>
          <p:spPr>
            <a:xfrm>
              <a:off x="1413" y="1301"/>
              <a:ext cx="288"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48214" name="Rectangle 87"/>
            <p:cNvSpPr/>
            <p:nvPr/>
          </p:nvSpPr>
          <p:spPr>
            <a:xfrm>
              <a:off x="1126" y="1301"/>
              <a:ext cx="287"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48215" name="Rectangle 88"/>
            <p:cNvSpPr/>
            <p:nvPr/>
          </p:nvSpPr>
          <p:spPr>
            <a:xfrm>
              <a:off x="822" y="1301"/>
              <a:ext cx="304" cy="230"/>
            </a:xfrm>
            <a:prstGeom prst="rect">
              <a:avLst/>
            </a:prstGeom>
            <a:noFill/>
            <a:ln w="9525">
              <a:noFill/>
            </a:ln>
          </p:spPr>
          <p:txBody>
            <a:bodyPr lIns="0" tIns="0" rIns="0" bIns="0" anchor="t"/>
            <a:p>
              <a:pPr algn="ctr"/>
              <a:r>
                <a:rPr lang="en-US" altLang="zh-CN" i="1" dirty="0">
                  <a:latin typeface="Times New Roman" panose="02020603050405020304" pitchFamily="18" charset="0"/>
                </a:rPr>
                <a:t>A</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48216" name="Rectangle 89"/>
            <p:cNvSpPr/>
            <p:nvPr/>
          </p:nvSpPr>
          <p:spPr>
            <a:xfrm>
              <a:off x="473" y="1301"/>
              <a:ext cx="349" cy="230"/>
            </a:xfrm>
            <a:prstGeom prst="rect">
              <a:avLst/>
            </a:prstGeom>
            <a:noFill/>
            <a:ln w="9525">
              <a:noFill/>
            </a:ln>
          </p:spPr>
          <p:txBody>
            <a:bodyPr lIns="0" tIns="0" rIns="0" bIns="0" anchor="t"/>
            <a:p>
              <a:pPr algn="ctr"/>
              <a:r>
                <a:rPr lang="en-US" altLang="zh-CN" i="1" dirty="0">
                  <a:latin typeface="Times New Roman" panose="02020603050405020304" pitchFamily="18" charset="0"/>
                </a:rPr>
                <a:t>ST</a:t>
              </a:r>
              <a:endParaRPr lang="en-US" altLang="zh-CN" i="1" dirty="0">
                <a:latin typeface="Times New Roman" panose="02020603050405020304" pitchFamily="18" charset="0"/>
              </a:endParaRPr>
            </a:p>
          </p:txBody>
        </p:sp>
        <p:sp>
          <p:nvSpPr>
            <p:cNvPr id="48217" name="Rectangle 90"/>
            <p:cNvSpPr/>
            <p:nvPr/>
          </p:nvSpPr>
          <p:spPr>
            <a:xfrm>
              <a:off x="1701" y="1071"/>
              <a:ext cx="584"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输 出</a:t>
              </a:r>
              <a:endParaRPr lang="zh-CN" altLang="en-US" dirty="0">
                <a:latin typeface="Times New Roman" panose="02020603050405020304" pitchFamily="18" charset="0"/>
                <a:ea typeface="宋体" panose="02010600030101010101" pitchFamily="2" charset="-122"/>
              </a:endParaRPr>
            </a:p>
          </p:txBody>
        </p:sp>
        <p:sp>
          <p:nvSpPr>
            <p:cNvPr id="48218" name="Rectangle 91"/>
            <p:cNvSpPr/>
            <p:nvPr/>
          </p:nvSpPr>
          <p:spPr>
            <a:xfrm>
              <a:off x="473" y="1071"/>
              <a:ext cx="1228" cy="230"/>
            </a:xfrm>
            <a:prstGeom prst="rect">
              <a:avLst/>
            </a:prstGeom>
            <a:noFill/>
            <a:ln w="9525">
              <a:noFill/>
            </a:ln>
          </p:spPr>
          <p:txBody>
            <a:bodyPr lIns="0" tIns="0" rIns="0" bIns="0" anchor="t"/>
            <a:p>
              <a:pPr algn="ctr"/>
              <a:r>
                <a:rPr lang="zh-CN" altLang="en-US" dirty="0">
                  <a:latin typeface="Times New Roman" panose="02020603050405020304" pitchFamily="18" charset="0"/>
                  <a:ea typeface="宋体" panose="02010600030101010101" pitchFamily="2" charset="-122"/>
                </a:rPr>
                <a:t>输　　入</a:t>
              </a:r>
              <a:endParaRPr lang="zh-CN" altLang="en-US" dirty="0">
                <a:latin typeface="Times New Roman" panose="02020603050405020304" pitchFamily="18" charset="0"/>
                <a:ea typeface="宋体" panose="02010600030101010101" pitchFamily="2" charset="-122"/>
              </a:endParaRPr>
            </a:p>
          </p:txBody>
        </p:sp>
        <p:sp>
          <p:nvSpPr>
            <p:cNvPr id="48219" name="Line 92"/>
            <p:cNvSpPr/>
            <p:nvPr/>
          </p:nvSpPr>
          <p:spPr>
            <a:xfrm>
              <a:off x="521" y="1026"/>
              <a:ext cx="1812"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0" name="Line 93"/>
            <p:cNvSpPr/>
            <p:nvPr/>
          </p:nvSpPr>
          <p:spPr>
            <a:xfrm>
              <a:off x="473" y="1256"/>
              <a:ext cx="181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1" name="Line 94"/>
            <p:cNvSpPr/>
            <p:nvPr/>
          </p:nvSpPr>
          <p:spPr>
            <a:xfrm>
              <a:off x="473" y="1525"/>
              <a:ext cx="1812" cy="0"/>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2" name="Line 95"/>
            <p:cNvSpPr/>
            <p:nvPr/>
          </p:nvSpPr>
          <p:spPr>
            <a:xfrm>
              <a:off x="473" y="3625"/>
              <a:ext cx="1812" cy="0"/>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3" name="Line 96"/>
            <p:cNvSpPr/>
            <p:nvPr/>
          </p:nvSpPr>
          <p:spPr>
            <a:xfrm>
              <a:off x="476" y="1071"/>
              <a:ext cx="0" cy="2554"/>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4" name="Line 97"/>
            <p:cNvSpPr/>
            <p:nvPr/>
          </p:nvSpPr>
          <p:spPr>
            <a:xfrm>
              <a:off x="1701" y="1071"/>
              <a:ext cx="0" cy="2554"/>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5" name="Line 98"/>
            <p:cNvSpPr/>
            <p:nvPr/>
          </p:nvSpPr>
          <p:spPr>
            <a:xfrm>
              <a:off x="2285" y="1071"/>
              <a:ext cx="0" cy="2554"/>
            </a:xfrm>
            <a:prstGeom prst="line">
              <a:avLst/>
            </a:prstGeom>
            <a:ln w="28575" cap="sq"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6" name="Line 99"/>
            <p:cNvSpPr/>
            <p:nvPr/>
          </p:nvSpPr>
          <p:spPr>
            <a:xfrm>
              <a:off x="1989" y="1301"/>
              <a:ext cx="0" cy="2324"/>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7" name="Line 100"/>
            <p:cNvSpPr/>
            <p:nvPr/>
          </p:nvSpPr>
          <p:spPr>
            <a:xfrm>
              <a:off x="822" y="1301"/>
              <a:ext cx="0" cy="2324"/>
            </a:xfrm>
            <a:prstGeom prst="line">
              <a:avLst/>
            </a:prstGeom>
            <a:ln w="1270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8" name="Line 101"/>
            <p:cNvSpPr/>
            <p:nvPr/>
          </p:nvSpPr>
          <p:spPr>
            <a:xfrm>
              <a:off x="2087" y="1294"/>
              <a:ext cx="131"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29" name="Line 102"/>
            <p:cNvSpPr/>
            <p:nvPr/>
          </p:nvSpPr>
          <p:spPr>
            <a:xfrm>
              <a:off x="540" y="1285"/>
              <a:ext cx="253"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0" name="Line 103"/>
            <p:cNvSpPr/>
            <p:nvPr/>
          </p:nvSpPr>
          <p:spPr>
            <a:xfrm>
              <a:off x="2029" y="1749"/>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1" name="Line 104"/>
            <p:cNvSpPr/>
            <p:nvPr/>
          </p:nvSpPr>
          <p:spPr>
            <a:xfrm>
              <a:off x="2029" y="2033"/>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2" name="Line 105"/>
            <p:cNvSpPr/>
            <p:nvPr/>
          </p:nvSpPr>
          <p:spPr>
            <a:xfrm>
              <a:off x="2029" y="2253"/>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3" name="Line 106"/>
            <p:cNvSpPr/>
            <p:nvPr/>
          </p:nvSpPr>
          <p:spPr>
            <a:xfrm>
              <a:off x="2029" y="2500"/>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4" name="Line 107"/>
            <p:cNvSpPr/>
            <p:nvPr/>
          </p:nvSpPr>
          <p:spPr>
            <a:xfrm>
              <a:off x="2029" y="2685"/>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5" name="Line 108"/>
            <p:cNvSpPr/>
            <p:nvPr/>
          </p:nvSpPr>
          <p:spPr>
            <a:xfrm>
              <a:off x="2029" y="2915"/>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6" name="Line 109"/>
            <p:cNvSpPr/>
            <p:nvPr/>
          </p:nvSpPr>
          <p:spPr>
            <a:xfrm>
              <a:off x="2029" y="3145"/>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48237" name="Line 110"/>
            <p:cNvSpPr/>
            <p:nvPr/>
          </p:nvSpPr>
          <p:spPr>
            <a:xfrm>
              <a:off x="2029" y="3376"/>
              <a:ext cx="206"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5026" name="Rectangle 2"/>
          <p:cNvSpPr>
            <a:spLocks noChangeArrowheads="1"/>
          </p:cNvSpPr>
          <p:nvPr/>
        </p:nvSpPr>
        <p:spPr bwMode="auto">
          <a:xfrm>
            <a:off x="1116013" y="1032193"/>
            <a:ext cx="3449320" cy="58356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None/>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数据选择器</a:t>
            </a:r>
            <a:r>
              <a:rPr kumimoji="0" lang="zh-CN" altLang="en-US" sz="32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mn-cs"/>
              </a:rPr>
              <a:t>的扩展</a:t>
            </a:r>
            <a:endParaRPr kumimoji="0" lang="en-US" altLang="zh-CN" sz="32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mn-cs"/>
            </a:endParaRPr>
          </a:p>
        </p:txBody>
      </p:sp>
      <p:sp>
        <p:nvSpPr>
          <p:cNvPr id="50178" name="Rectangle 7"/>
          <p:cNvSpPr/>
          <p:nvPr/>
        </p:nvSpPr>
        <p:spPr>
          <a:xfrm>
            <a:off x="4508500" y="204184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50179" name="Object 6"/>
          <p:cNvGraphicFramePr/>
          <p:nvPr/>
        </p:nvGraphicFramePr>
        <p:xfrm>
          <a:off x="1258888" y="1557973"/>
          <a:ext cx="6480175" cy="3355975"/>
        </p:xfrm>
        <a:graphic>
          <a:graphicData uri="http://schemas.openxmlformats.org/presentationml/2006/ole">
            <mc:AlternateContent xmlns:mc="http://schemas.openxmlformats.org/markup-compatibility/2006">
              <mc:Choice xmlns:v="urn:schemas-microsoft-com:vml" Requires="v">
                <p:oleObj spid="_x0000_s3127" name="" r:id="rId1" imgW="5531485" imgH="2877820" progId="Visio.Drawing.11">
                  <p:embed/>
                </p:oleObj>
              </mc:Choice>
              <mc:Fallback>
                <p:oleObj name="" r:id="rId1" imgW="5531485" imgH="2877820" progId="Visio.Drawing.11">
                  <p:embed/>
                  <p:pic>
                    <p:nvPicPr>
                      <p:cNvPr id="0" name="图片 3126"/>
                      <p:cNvPicPr/>
                      <p:nvPr/>
                    </p:nvPicPr>
                    <p:blipFill>
                      <a:blip r:embed="rId2"/>
                      <a:stretch>
                        <a:fillRect/>
                      </a:stretch>
                    </p:blipFill>
                    <p:spPr>
                      <a:xfrm>
                        <a:off x="1258888" y="1557973"/>
                        <a:ext cx="6480175" cy="3355975"/>
                      </a:xfrm>
                      <a:prstGeom prst="rect">
                        <a:avLst/>
                      </a:prstGeom>
                      <a:noFill/>
                      <a:ln w="38100">
                        <a:noFill/>
                        <a:miter/>
                      </a:ln>
                    </p:spPr>
                  </p:pic>
                </p:oleObj>
              </mc:Fallback>
            </mc:AlternateContent>
          </a:graphicData>
        </a:graphic>
      </p:graphicFrame>
      <p:sp>
        <p:nvSpPr>
          <p:cNvPr id="2" name="文本框 1"/>
          <p:cNvSpPr txBox="1"/>
          <p:nvPr/>
        </p:nvSpPr>
        <p:spPr>
          <a:xfrm>
            <a:off x="2336165" y="5137150"/>
            <a:ext cx="4954905" cy="460375"/>
          </a:xfrm>
          <a:prstGeom prst="rect">
            <a:avLst/>
          </a:prstGeom>
          <a:noFill/>
        </p:spPr>
        <p:txBody>
          <a:bodyPr wrap="square" rtlCol="0" anchor="t">
            <a:spAutoFit/>
          </a:bodyPr>
          <a:p>
            <a:r>
              <a:rPr lang="en-US" altLang="zh-CN" sz="2400" dirty="0">
                <a:solidFill>
                  <a:schemeClr val="tx1"/>
                </a:solidFill>
                <a:latin typeface="黑体" panose="02010609060101010101" pitchFamily="2" charset="-122"/>
                <a:ea typeface="黑体" panose="02010609060101010101" pitchFamily="2" charset="-122"/>
                <a:sym typeface="+mn-ea"/>
              </a:rPr>
              <a:t>16</a:t>
            </a:r>
            <a:r>
              <a:rPr lang="zh-CN" altLang="en-US" sz="2400" dirty="0">
                <a:solidFill>
                  <a:schemeClr val="tx1"/>
                </a:solidFill>
                <a:latin typeface="黑体" panose="02010609060101010101" pitchFamily="2" charset="-122"/>
                <a:ea typeface="黑体" panose="02010609060101010101" pitchFamily="2" charset="-122"/>
                <a:sym typeface="+mn-ea"/>
              </a:rPr>
              <a:t>选 </a:t>
            </a:r>
            <a:r>
              <a:rPr lang="en-US" altLang="zh-CN" sz="2400" dirty="0">
                <a:solidFill>
                  <a:schemeClr val="tx1"/>
                </a:solidFill>
                <a:latin typeface="黑体" panose="02010609060101010101" pitchFamily="2" charset="-122"/>
                <a:ea typeface="黑体" panose="02010609060101010101" pitchFamily="2" charset="-122"/>
                <a:sym typeface="+mn-ea"/>
              </a:rPr>
              <a:t>1</a:t>
            </a:r>
            <a:r>
              <a:rPr lang="zh-CN" altLang="en-US" sz="2400" dirty="0">
                <a:solidFill>
                  <a:schemeClr val="tx1"/>
                </a:solidFill>
                <a:latin typeface="黑体" panose="02010609060101010101" pitchFamily="2" charset="-122"/>
                <a:ea typeface="黑体" panose="02010609060101010101" pitchFamily="2" charset="-122"/>
                <a:sym typeface="+mn-ea"/>
              </a:rPr>
              <a:t>数据选择电路（两片</a:t>
            </a:r>
            <a:r>
              <a:rPr lang="en-US" altLang="zh-CN" sz="2400" dirty="0">
                <a:solidFill>
                  <a:schemeClr val="tx1"/>
                </a:solidFill>
                <a:latin typeface="黑体" panose="02010609060101010101" pitchFamily="2" charset="-122"/>
                <a:ea typeface="黑体" panose="02010609060101010101" pitchFamily="2" charset="-122"/>
                <a:sym typeface="+mn-ea"/>
              </a:rPr>
              <a:t>8</a:t>
            </a:r>
            <a:r>
              <a:rPr lang="zh-CN" altLang="en-US" sz="2400" dirty="0">
                <a:solidFill>
                  <a:schemeClr val="tx1"/>
                </a:solidFill>
                <a:latin typeface="黑体" panose="02010609060101010101" pitchFamily="2" charset="-122"/>
                <a:ea typeface="黑体" panose="02010609060101010101" pitchFamily="2" charset="-122"/>
                <a:sym typeface="+mn-ea"/>
              </a:rPr>
              <a:t>选</a:t>
            </a:r>
            <a:r>
              <a:rPr lang="en-US" altLang="zh-CN" sz="2400" dirty="0">
                <a:solidFill>
                  <a:schemeClr val="tx1"/>
                </a:solidFill>
                <a:latin typeface="黑体" panose="02010609060101010101" pitchFamily="2" charset="-122"/>
                <a:ea typeface="黑体" panose="02010609060101010101" pitchFamily="2" charset="-122"/>
                <a:sym typeface="+mn-ea"/>
              </a:rPr>
              <a:t>1</a:t>
            </a:r>
            <a:r>
              <a:rPr lang="zh-CN" altLang="en-US" sz="2400" dirty="0">
                <a:solidFill>
                  <a:schemeClr val="tx1"/>
                </a:solidFill>
                <a:latin typeface="黑体" panose="02010609060101010101" pitchFamily="2" charset="-122"/>
                <a:ea typeface="黑体" panose="02010609060101010101" pitchFamily="2" charset="-122"/>
                <a:sym typeface="+mn-ea"/>
              </a:rPr>
              <a:t>）</a:t>
            </a:r>
            <a:endParaRPr lang="zh-CN" altLang="en-US" sz="2400" dirty="0">
              <a:solidFill>
                <a:schemeClr val="tx1"/>
              </a:solidFill>
              <a:latin typeface="黑体" panose="02010609060101010101" pitchFamily="2" charset="-122"/>
              <a:ea typeface="黑体" panose="02010609060101010101" pitchFamily="2" charset="-122"/>
              <a:sym typeface="+mn-ea"/>
            </a:endParaRPr>
          </a:p>
        </p:txBody>
      </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71772" name="Text Box 60" descr="编织物"/>
          <p:cNvSpPr txBox="1">
            <a:spLocks noChangeArrowheads="1"/>
          </p:cNvSpPr>
          <p:nvPr/>
        </p:nvSpPr>
        <p:spPr bwMode="auto">
          <a:xfrm>
            <a:off x="468630" y="5987415"/>
            <a:ext cx="3267710" cy="521970"/>
          </a:xfrm>
          <a:prstGeom prst="rect">
            <a:avLst/>
          </a:prstGeom>
          <a:noFill/>
          <a:ln w="9525">
            <a:noFill/>
            <a:miter lim="800000"/>
          </a:ln>
          <a:effectLst/>
        </p:spPr>
        <p:txBody>
          <a:bodyPr wrap="square">
            <a:spAutoFit/>
          </a:bodyPr>
          <a:p>
            <a:pPr marR="0" algn="just" defTabSz="914400" rtl="0">
              <a:spcBef>
                <a:spcPct val="50000"/>
              </a:spcBef>
              <a:buClr>
                <a:srgbClr val="FF3300"/>
              </a:buClr>
              <a:buSzTx/>
              <a:buFont typeface="Wingdings" panose="05000000000000000000" pitchFamily="2" charset="2"/>
              <a:buNone/>
              <a:defRPr/>
            </a:pPr>
            <a:r>
              <a:rPr kumimoji="1" lang="zh-CN" altLang="en-US" sz="2800"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合理利用使能端</a:t>
            </a:r>
            <a:endParaRPr kumimoji="1" lang="zh-CN" altLang="en-US" sz="2800" kern="1200" cap="none" spc="0" normalizeH="0" baseline="0" noProof="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 name="文本框 2"/>
          <p:cNvSpPr txBox="1"/>
          <p:nvPr/>
        </p:nvSpPr>
        <p:spPr>
          <a:xfrm>
            <a:off x="4508500" y="5800725"/>
            <a:ext cx="4530090" cy="460375"/>
          </a:xfrm>
          <a:prstGeom prst="rect">
            <a:avLst/>
          </a:prstGeom>
          <a:noFill/>
        </p:spPr>
        <p:txBody>
          <a:bodyPr wrap="square" rtlCol="0">
            <a:spAutoFit/>
          </a:bodyPr>
          <a:p>
            <a:pPr marL="342900" indent="-342900">
              <a:buFont typeface="Wingdings" panose="05000000000000000000" charset="0"/>
              <a:buChar char="Ø"/>
            </a:pPr>
            <a:r>
              <a:rPr lang="en-US" altLang="zh-CN" sz="24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A</a:t>
            </a:r>
            <a:r>
              <a:rPr lang="en-US" altLang="zh-CN" sz="24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=0</a:t>
            </a:r>
            <a:r>
              <a:rPr lang="zh-CN" altLang="en-US" sz="24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时</a:t>
            </a:r>
            <a:r>
              <a:rPr lang="en-US" altLang="zh-CN" sz="2400">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rPr>
              <a:t>片</a:t>
            </a:r>
            <a:r>
              <a:rPr lang="en-US" altLang="zh-CN" sz="2400">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a:latin typeface="Times New Roman" panose="02020603050405020304" pitchFamily="18" charset="0"/>
                <a:ea typeface="黑体" panose="02010609060101010101" pitchFamily="2" charset="-122"/>
                <a:cs typeface="Times New Roman" panose="02020603050405020304" pitchFamily="18" charset="0"/>
              </a:rPr>
              <a:t>输出</a:t>
            </a:r>
            <a:r>
              <a:rPr lang="en-US" altLang="zh-CN" sz="2400">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片</a:t>
            </a:r>
            <a:r>
              <a:rPr lang="en-US" altLang="zh-CN" sz="2400">
                <a:latin typeface="Times New Roman" panose="02020603050405020304" pitchFamily="18" charset="0"/>
                <a:ea typeface="黑体" panose="02010609060101010101" pitchFamily="2" charset="-122"/>
                <a:cs typeface="Times New Roman" panose="02020603050405020304" pitchFamily="18" charset="0"/>
                <a:sym typeface="+mn-ea"/>
              </a:rPr>
              <a:t>(2)</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被禁止</a:t>
            </a:r>
            <a:endParaRPr lang="zh-CN" altLang="en-US" sz="2400">
              <a:latin typeface="Times New Roman" panose="02020603050405020304" pitchFamily="18" charset="0"/>
              <a:ea typeface="黑体" panose="02010609060101010101" pitchFamily="2" charset="-122"/>
              <a:cs typeface="Times New Roman" panose="02020603050405020304" pitchFamily="18" charset="0"/>
            </a:endParaRPr>
          </a:p>
        </p:txBody>
      </p:sp>
      <p:sp>
        <p:nvSpPr>
          <p:cNvPr id="4" name="文本框 3"/>
          <p:cNvSpPr txBox="1"/>
          <p:nvPr/>
        </p:nvSpPr>
        <p:spPr>
          <a:xfrm>
            <a:off x="4508500" y="6286500"/>
            <a:ext cx="4529455" cy="460375"/>
          </a:xfrm>
          <a:prstGeom prst="rect">
            <a:avLst/>
          </a:prstGeom>
          <a:noFill/>
        </p:spPr>
        <p:txBody>
          <a:bodyPr wrap="square" rtlCol="0">
            <a:spAutoFit/>
          </a:bodyPr>
          <a:p>
            <a:pPr marL="342900" indent="-342900">
              <a:buFont typeface="Wingdings" panose="05000000000000000000" charset="0"/>
              <a:buChar char="Ø"/>
            </a:pPr>
            <a:r>
              <a:rPr lang="en-US" altLang="zh-CN" sz="2400" i="1">
                <a:solidFill>
                  <a:srgbClr val="0000FF"/>
                </a:solidFill>
                <a:latin typeface="Times New Roman" panose="02020603050405020304" pitchFamily="18" charset="0"/>
                <a:ea typeface="黑体" panose="02010609060101010101" pitchFamily="2" charset="-122"/>
                <a:cs typeface="Times New Roman" panose="02020603050405020304" pitchFamily="18" charset="0"/>
              </a:rPr>
              <a:t>A</a:t>
            </a:r>
            <a:r>
              <a:rPr lang="en-US" altLang="zh-CN" sz="24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=1</a:t>
            </a:r>
            <a:r>
              <a:rPr lang="zh-CN" altLang="en-US" sz="2400">
                <a:solidFill>
                  <a:srgbClr val="0000FF"/>
                </a:solidFill>
                <a:latin typeface="Times New Roman" panose="02020603050405020304" pitchFamily="18" charset="0"/>
                <a:ea typeface="黑体" panose="02010609060101010101" pitchFamily="2" charset="-122"/>
                <a:cs typeface="Times New Roman" panose="02020603050405020304" pitchFamily="18" charset="0"/>
              </a:rPr>
              <a:t>时</a:t>
            </a:r>
            <a:r>
              <a:rPr lang="en-US" altLang="zh-CN" sz="2400">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rPr>
              <a:t>片</a:t>
            </a:r>
            <a:r>
              <a:rPr lang="en-US" altLang="zh-CN" sz="2400">
                <a:latin typeface="Times New Roman" panose="02020603050405020304" pitchFamily="18" charset="0"/>
                <a:ea typeface="黑体" panose="02010609060101010101" pitchFamily="2" charset="-122"/>
                <a:cs typeface="Times New Roman" panose="02020603050405020304" pitchFamily="18" charset="0"/>
              </a:rPr>
              <a:t>(2)</a:t>
            </a:r>
            <a:r>
              <a:rPr lang="zh-CN" altLang="en-US" sz="2400">
                <a:latin typeface="Times New Roman" panose="02020603050405020304" pitchFamily="18" charset="0"/>
                <a:ea typeface="黑体" panose="02010609060101010101" pitchFamily="2" charset="-122"/>
                <a:cs typeface="Times New Roman" panose="02020603050405020304" pitchFamily="18" charset="0"/>
              </a:rPr>
              <a:t>输出</a:t>
            </a:r>
            <a:r>
              <a:rPr lang="en-US" altLang="zh-CN" sz="2400">
                <a:latin typeface="Times New Roman" panose="02020603050405020304" pitchFamily="18" charset="0"/>
                <a:ea typeface="黑体" panose="02010609060101010101" pitchFamily="2" charset="-122"/>
                <a:cs typeface="Times New Roman" panose="02020603050405020304" pitchFamily="18" charset="0"/>
              </a:rPr>
              <a:t>,</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片</a:t>
            </a:r>
            <a:r>
              <a:rPr lang="en-US" altLang="zh-CN" sz="2400">
                <a:latin typeface="Times New Roman" panose="02020603050405020304" pitchFamily="18" charset="0"/>
                <a:ea typeface="黑体" panose="02010609060101010101" pitchFamily="2" charset="-122"/>
                <a:cs typeface="Times New Roman" panose="02020603050405020304" pitchFamily="18" charset="0"/>
                <a:sym typeface="+mn-ea"/>
              </a:rPr>
              <a:t>(1)</a:t>
            </a:r>
            <a:r>
              <a:rPr lang="zh-CN" altLang="en-US" sz="2400">
                <a:latin typeface="Times New Roman" panose="02020603050405020304" pitchFamily="18" charset="0"/>
                <a:ea typeface="黑体" panose="02010609060101010101" pitchFamily="2" charset="-122"/>
                <a:cs typeface="Times New Roman" panose="02020603050405020304" pitchFamily="18" charset="0"/>
                <a:sym typeface="+mn-ea"/>
              </a:rPr>
              <a:t>被禁止</a:t>
            </a:r>
            <a:endParaRPr lang="zh-CN" altLang="en-US" sz="2400">
              <a:latin typeface="Times New Roman" panose="02020603050405020304" pitchFamily="18" charset="0"/>
              <a:ea typeface="黑体" panose="02010609060101010101" pitchFamily="2" charset="-122"/>
              <a:cs typeface="Times New Roman" panose="02020603050405020304" pitchFamily="18" charset="0"/>
            </a:endParaRPr>
          </a:p>
        </p:txBody>
      </p:sp>
      <p:sp>
        <p:nvSpPr>
          <p:cNvPr id="6" name="矩形 5"/>
          <p:cNvSpPr/>
          <p:nvPr/>
        </p:nvSpPr>
        <p:spPr>
          <a:xfrm>
            <a:off x="1259840" y="2708910"/>
            <a:ext cx="431800" cy="1224280"/>
          </a:xfrm>
          <a:prstGeom prst="rect">
            <a:avLst/>
          </a:prstGeom>
          <a:noFill/>
          <a:ln w="254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1772"/>
                                        </p:tgtEl>
                                        <p:attrNameLst>
                                          <p:attrName>style.visibility</p:attrName>
                                        </p:attrNameLst>
                                      </p:cBhvr>
                                      <p:to>
                                        <p:strVal val="visible"/>
                                      </p:to>
                                    </p:set>
                                    <p:animEffect transition="in" filter="wipe(up)">
                                      <p:cBhvr>
                                        <p:cTn id="7" dur="1000"/>
                                        <p:tgtEl>
                                          <p:spTgt spid="37177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72" grpId="0" bldLvl="0" animBg="1"/>
      <p:bldP spid="3" grpId="0"/>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6050" name="Rectangle 2"/>
          <p:cNvSpPr>
            <a:spLocks noChangeArrowheads="1"/>
          </p:cNvSpPr>
          <p:nvPr/>
        </p:nvSpPr>
        <p:spPr bwMode="auto">
          <a:xfrm>
            <a:off x="1116013" y="1032193"/>
            <a:ext cx="3449320" cy="583565"/>
          </a:xfrm>
          <a:prstGeom prst="rect">
            <a:avLst/>
          </a:prstGeom>
          <a:no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None/>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数据选择器</a:t>
            </a:r>
            <a:r>
              <a:rPr kumimoji="0" lang="zh-CN" altLang="en-US" sz="32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mn-cs"/>
              </a:rPr>
              <a:t>的扩展</a:t>
            </a:r>
            <a:endParaRPr kumimoji="0" lang="en-US" altLang="zh-CN" sz="3200" b="1" i="0" u="none" strike="noStrike" kern="1200" cap="none" spc="0" normalizeH="0" baseline="0" noProof="0">
              <a:ln>
                <a:noFill/>
              </a:ln>
              <a:solidFill>
                <a:srgbClr val="0000FF"/>
              </a:solidFill>
              <a:effectLst/>
              <a:uLnTx/>
              <a:uFillTx/>
              <a:latin typeface="黑体" panose="02010609060101010101" pitchFamily="2" charset="-122"/>
              <a:ea typeface="黑体" panose="02010609060101010101" pitchFamily="2" charset="-122"/>
              <a:cs typeface="+mn-cs"/>
            </a:endParaRPr>
          </a:p>
        </p:txBody>
      </p:sp>
      <p:sp>
        <p:nvSpPr>
          <p:cNvPr id="51202" name="Rectangle 3"/>
          <p:cNvSpPr/>
          <p:nvPr/>
        </p:nvSpPr>
        <p:spPr>
          <a:xfrm>
            <a:off x="4508500" y="225710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51203" name="Rectangle 6"/>
          <p:cNvSpPr/>
          <p:nvPr/>
        </p:nvSpPr>
        <p:spPr>
          <a:xfrm>
            <a:off x="4508500" y="179990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51204" name="Object 5"/>
          <p:cNvGraphicFramePr/>
          <p:nvPr/>
        </p:nvGraphicFramePr>
        <p:xfrm>
          <a:off x="1187450" y="1055053"/>
          <a:ext cx="6624638" cy="4576762"/>
        </p:xfrm>
        <a:graphic>
          <a:graphicData uri="http://schemas.openxmlformats.org/presentationml/2006/ole">
            <mc:AlternateContent xmlns:mc="http://schemas.openxmlformats.org/markup-compatibility/2006">
              <mc:Choice xmlns:v="urn:schemas-microsoft-com:vml" Requires="v">
                <p:oleObj spid="_x0000_s3105" name="" r:id="rId1" imgW="3612515" imgH="2501265" progId="Visio.Drawing.11">
                  <p:embed/>
                </p:oleObj>
              </mc:Choice>
              <mc:Fallback>
                <p:oleObj name="" r:id="rId1" imgW="3612515" imgH="2501265" progId="Visio.Drawing.11">
                  <p:embed/>
                  <p:pic>
                    <p:nvPicPr>
                      <p:cNvPr id="0" name="图片 3104"/>
                      <p:cNvPicPr/>
                      <p:nvPr/>
                    </p:nvPicPr>
                    <p:blipFill>
                      <a:blip r:embed="rId2"/>
                      <a:stretch>
                        <a:fillRect/>
                      </a:stretch>
                    </p:blipFill>
                    <p:spPr>
                      <a:xfrm>
                        <a:off x="1187450" y="1055053"/>
                        <a:ext cx="6624638" cy="4576762"/>
                      </a:xfrm>
                      <a:prstGeom prst="rect">
                        <a:avLst/>
                      </a:prstGeom>
                      <a:noFill/>
                      <a:ln w="38100">
                        <a:noFill/>
                        <a:miter/>
                      </a:ln>
                    </p:spPr>
                  </p:pic>
                </p:oleObj>
              </mc:Fallback>
            </mc:AlternateContent>
          </a:graphicData>
        </a:graphic>
      </p:graphicFrame>
      <p:sp>
        <p:nvSpPr>
          <p:cNvPr id="2" name="文本框 1"/>
          <p:cNvSpPr txBox="1"/>
          <p:nvPr/>
        </p:nvSpPr>
        <p:spPr>
          <a:xfrm>
            <a:off x="1115695" y="6133465"/>
            <a:ext cx="7642225" cy="460375"/>
          </a:xfrm>
          <a:prstGeom prst="rect">
            <a:avLst/>
          </a:prstGeom>
          <a:noFill/>
        </p:spPr>
        <p:txBody>
          <a:bodyPr wrap="square" rtlCol="0" anchor="t">
            <a:spAutoFit/>
          </a:bodyPr>
          <a:p>
            <a:r>
              <a:rPr lang="en-US" altLang="zh-CN" sz="2400" dirty="0">
                <a:solidFill>
                  <a:schemeClr val="tx1"/>
                </a:solidFill>
                <a:latin typeface="黑体" panose="02010609060101010101" pitchFamily="2" charset="-122"/>
                <a:ea typeface="黑体" panose="02010609060101010101" pitchFamily="2" charset="-122"/>
                <a:sym typeface="+mn-ea"/>
              </a:rPr>
              <a:t>16</a:t>
            </a:r>
            <a:r>
              <a:rPr lang="zh-CN" altLang="en-US" sz="2400" dirty="0">
                <a:solidFill>
                  <a:schemeClr val="tx1"/>
                </a:solidFill>
                <a:latin typeface="黑体" panose="02010609060101010101" pitchFamily="2" charset="-122"/>
                <a:ea typeface="黑体" panose="02010609060101010101" pitchFamily="2" charset="-122"/>
                <a:sym typeface="+mn-ea"/>
              </a:rPr>
              <a:t>选 </a:t>
            </a:r>
            <a:r>
              <a:rPr lang="en-US" altLang="zh-CN" sz="2400" dirty="0">
                <a:solidFill>
                  <a:schemeClr val="tx1"/>
                </a:solidFill>
                <a:latin typeface="黑体" panose="02010609060101010101" pitchFamily="2" charset="-122"/>
                <a:ea typeface="黑体" panose="02010609060101010101" pitchFamily="2" charset="-122"/>
                <a:sym typeface="+mn-ea"/>
              </a:rPr>
              <a:t>1</a:t>
            </a:r>
            <a:r>
              <a:rPr lang="zh-CN" altLang="en-US" sz="2400" dirty="0">
                <a:solidFill>
                  <a:schemeClr val="tx1"/>
                </a:solidFill>
                <a:latin typeface="黑体" panose="02010609060101010101" pitchFamily="2" charset="-122"/>
                <a:ea typeface="黑体" panose="02010609060101010101" pitchFamily="2" charset="-122"/>
                <a:sym typeface="+mn-ea"/>
              </a:rPr>
              <a:t>数据选择电路</a:t>
            </a:r>
            <a:r>
              <a:rPr lang="zh-CN" altLang="en-US" sz="2400" dirty="0">
                <a:latin typeface="黑体" panose="02010609060101010101" pitchFamily="2" charset="-122"/>
                <a:ea typeface="黑体" panose="02010609060101010101" pitchFamily="2" charset="-122"/>
                <a:sym typeface="+mn-ea"/>
              </a:rPr>
              <a:t>（两片双</a:t>
            </a:r>
            <a:r>
              <a:rPr lang="en-US" altLang="zh-CN" sz="2400" dirty="0">
                <a:latin typeface="黑体" panose="02010609060101010101" pitchFamily="2" charset="-122"/>
                <a:ea typeface="黑体" panose="02010609060101010101" pitchFamily="2" charset="-122"/>
                <a:sym typeface="+mn-ea"/>
              </a:rPr>
              <a:t>4</a:t>
            </a:r>
            <a:r>
              <a:rPr lang="zh-CN" altLang="en-US" sz="2400" dirty="0">
                <a:latin typeface="黑体" panose="02010609060101010101" pitchFamily="2" charset="-122"/>
                <a:ea typeface="黑体" panose="02010609060101010101" pitchFamily="2" charset="-122"/>
                <a:sym typeface="+mn-ea"/>
              </a:rPr>
              <a:t>选</a:t>
            </a:r>
            <a:r>
              <a:rPr lang="en-US" altLang="zh-CN" sz="2400" dirty="0">
                <a:latin typeface="黑体" panose="02010609060101010101" pitchFamily="2" charset="-122"/>
                <a:ea typeface="黑体" panose="02010609060101010101" pitchFamily="2" charset="-122"/>
                <a:sym typeface="+mn-ea"/>
              </a:rPr>
              <a:t>1</a:t>
            </a:r>
            <a:r>
              <a:rPr lang="zh-CN" altLang="en-US" sz="2400" dirty="0">
                <a:latin typeface="黑体" panose="02010609060101010101" pitchFamily="2" charset="-122"/>
                <a:ea typeface="黑体" panose="02010609060101010101" pitchFamily="2" charset="-122"/>
                <a:sym typeface="+mn-ea"/>
              </a:rPr>
              <a:t>、一片</a:t>
            </a:r>
            <a:r>
              <a:rPr lang="en-US" altLang="zh-CN" sz="2400" dirty="0">
                <a:latin typeface="黑体" panose="02010609060101010101" pitchFamily="2" charset="-122"/>
                <a:ea typeface="黑体" panose="02010609060101010101" pitchFamily="2" charset="-122"/>
                <a:sym typeface="+mn-ea"/>
              </a:rPr>
              <a:t>3/8</a:t>
            </a:r>
            <a:r>
              <a:rPr lang="zh-CN" altLang="en-US" sz="2400" dirty="0">
                <a:latin typeface="黑体" panose="02010609060101010101" pitchFamily="2" charset="-122"/>
                <a:ea typeface="黑体" panose="02010609060101010101" pitchFamily="2" charset="-122"/>
                <a:sym typeface="+mn-ea"/>
              </a:rPr>
              <a:t>译码器</a:t>
            </a:r>
            <a:r>
              <a:rPr lang="zh-CN" altLang="en-US" sz="2400" dirty="0">
                <a:latin typeface="黑体" panose="02010609060101010101" pitchFamily="2" charset="-122"/>
                <a:ea typeface="黑体" panose="02010609060101010101" pitchFamily="2" charset="-122"/>
                <a:sym typeface="+mn-ea"/>
              </a:rPr>
              <a:t>）</a:t>
            </a:r>
            <a:endParaRPr lang="zh-CN" altLang="en-US" sz="2400" dirty="0">
              <a:solidFill>
                <a:schemeClr val="tx1"/>
              </a:solidFill>
              <a:latin typeface="黑体" panose="02010609060101010101" pitchFamily="2" charset="-122"/>
              <a:ea typeface="黑体" panose="02010609060101010101" pitchFamily="2" charset="-122"/>
              <a:sym typeface="+mn-ea"/>
            </a:endParaRPr>
          </a:p>
        </p:txBody>
      </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
        <p:nvSpPr>
          <p:cNvPr id="3" name="文本框 2"/>
          <p:cNvSpPr txBox="1"/>
          <p:nvPr/>
        </p:nvSpPr>
        <p:spPr>
          <a:xfrm>
            <a:off x="3696335" y="4478655"/>
            <a:ext cx="2099945" cy="368300"/>
          </a:xfrm>
          <a:prstGeom prst="rect">
            <a:avLst/>
          </a:prstGeom>
          <a:noFill/>
        </p:spPr>
        <p:txBody>
          <a:bodyPr wrap="square" rtlCol="0">
            <a:spAutoFit/>
          </a:bodyPr>
          <a:p>
            <a:r>
              <a:rPr lang="en-US" altLang="zh-CN"/>
              <a:t>A</a:t>
            </a:r>
            <a:r>
              <a:rPr lang="en-US" altLang="zh-CN" baseline="-25000">
                <a:solidFill>
                  <a:schemeClr val="tx1"/>
                </a:solidFill>
                <a:uFillTx/>
              </a:rPr>
              <a:t>2</a:t>
            </a:r>
            <a:r>
              <a:rPr lang="en-US" altLang="zh-CN"/>
              <a:t>    A</a:t>
            </a:r>
            <a:r>
              <a:rPr lang="en-US" altLang="zh-CN" baseline="-25000">
                <a:solidFill>
                  <a:schemeClr val="tx1"/>
                </a:solidFill>
                <a:uFillTx/>
              </a:rPr>
              <a:t>1</a:t>
            </a:r>
            <a:r>
              <a:rPr lang="en-US" altLang="zh-CN"/>
              <a:t>    A</a:t>
            </a:r>
            <a:r>
              <a:rPr lang="en-US" altLang="zh-CN" baseline="-25000">
                <a:solidFill>
                  <a:schemeClr val="tx1"/>
                </a:solidFill>
                <a:uFillTx/>
              </a:rPr>
              <a:t>0</a:t>
            </a:r>
            <a:endParaRPr lang="en-US" altLang="zh-CN" baseline="-25000">
              <a:solidFill>
                <a:schemeClr val="tx1"/>
              </a:solidFill>
              <a:uFillTx/>
            </a:endParaRPr>
          </a:p>
        </p:txBody>
      </p:sp>
      <p:grpSp>
        <p:nvGrpSpPr>
          <p:cNvPr id="12" name="组合 11"/>
          <p:cNvGrpSpPr/>
          <p:nvPr/>
        </p:nvGrpSpPr>
        <p:grpSpPr>
          <a:xfrm>
            <a:off x="3745230" y="4850130"/>
            <a:ext cx="1352550" cy="1356360"/>
            <a:chOff x="5898" y="7638"/>
            <a:chExt cx="2130" cy="2136"/>
          </a:xfrm>
        </p:grpSpPr>
        <p:sp>
          <p:nvSpPr>
            <p:cNvPr id="6" name="文本框 5"/>
            <p:cNvSpPr txBox="1"/>
            <p:nvPr/>
          </p:nvSpPr>
          <p:spPr>
            <a:xfrm>
              <a:off x="5924" y="7638"/>
              <a:ext cx="2104" cy="580"/>
            </a:xfrm>
            <a:prstGeom prst="rect">
              <a:avLst/>
            </a:prstGeom>
            <a:noFill/>
          </p:spPr>
          <p:txBody>
            <a:bodyPr wrap="square" rtlCol="0">
              <a:spAutoFit/>
            </a:bodyPr>
            <a:p>
              <a:r>
                <a:rPr lang="en-US" altLang="zh-CN" b="1">
                  <a:solidFill>
                    <a:srgbClr val="0000FF"/>
                  </a:solidFill>
                </a:rPr>
                <a:t>1     0      0 </a:t>
              </a:r>
              <a:endParaRPr lang="en-US" altLang="zh-CN" b="1">
                <a:solidFill>
                  <a:srgbClr val="0000FF"/>
                </a:solidFill>
              </a:endParaRPr>
            </a:p>
          </p:txBody>
        </p:sp>
        <p:sp>
          <p:nvSpPr>
            <p:cNvPr id="8" name="文本框 7"/>
            <p:cNvSpPr txBox="1"/>
            <p:nvPr/>
          </p:nvSpPr>
          <p:spPr>
            <a:xfrm>
              <a:off x="5898" y="8177"/>
              <a:ext cx="2130" cy="580"/>
            </a:xfrm>
            <a:prstGeom prst="rect">
              <a:avLst/>
            </a:prstGeom>
            <a:noFill/>
          </p:spPr>
          <p:txBody>
            <a:bodyPr wrap="square" rtlCol="0">
              <a:spAutoFit/>
            </a:bodyPr>
            <a:p>
              <a:r>
                <a:rPr lang="en-US" altLang="zh-CN" b="1">
                  <a:solidFill>
                    <a:srgbClr val="0000FF"/>
                  </a:solidFill>
                </a:rPr>
                <a:t>1      0     1</a:t>
              </a:r>
              <a:endParaRPr lang="en-US" altLang="zh-CN" b="1">
                <a:solidFill>
                  <a:srgbClr val="0000FF"/>
                </a:solidFill>
              </a:endParaRPr>
            </a:p>
          </p:txBody>
        </p:sp>
        <p:sp>
          <p:nvSpPr>
            <p:cNvPr id="10" name="文本框 9"/>
            <p:cNvSpPr txBox="1"/>
            <p:nvPr/>
          </p:nvSpPr>
          <p:spPr>
            <a:xfrm>
              <a:off x="5924" y="8655"/>
              <a:ext cx="2104" cy="580"/>
            </a:xfrm>
            <a:prstGeom prst="rect">
              <a:avLst/>
            </a:prstGeom>
            <a:noFill/>
          </p:spPr>
          <p:txBody>
            <a:bodyPr wrap="square" rtlCol="0">
              <a:spAutoFit/>
            </a:bodyPr>
            <a:p>
              <a:r>
                <a:rPr lang="en-US" altLang="zh-CN" b="1">
                  <a:solidFill>
                    <a:srgbClr val="0000FF"/>
                  </a:solidFill>
                </a:rPr>
                <a:t>1      1     0</a:t>
              </a:r>
              <a:endParaRPr lang="en-US" altLang="zh-CN" b="1">
                <a:solidFill>
                  <a:srgbClr val="0000FF"/>
                </a:solidFill>
              </a:endParaRPr>
            </a:p>
          </p:txBody>
        </p:sp>
        <p:sp>
          <p:nvSpPr>
            <p:cNvPr id="4" name="文本框 3"/>
            <p:cNvSpPr txBox="1"/>
            <p:nvPr/>
          </p:nvSpPr>
          <p:spPr>
            <a:xfrm>
              <a:off x="5898" y="9194"/>
              <a:ext cx="2104" cy="580"/>
            </a:xfrm>
            <a:prstGeom prst="rect">
              <a:avLst/>
            </a:prstGeom>
            <a:noFill/>
          </p:spPr>
          <p:txBody>
            <a:bodyPr wrap="square" rtlCol="0">
              <a:spAutoFit/>
            </a:bodyPr>
            <a:p>
              <a:r>
                <a:rPr lang="en-US" altLang="zh-CN" b="1">
                  <a:solidFill>
                    <a:srgbClr val="0000FF"/>
                  </a:solidFill>
                </a:rPr>
                <a:t>1      1     1</a:t>
              </a:r>
              <a:endParaRPr lang="en-US" altLang="zh-CN" b="1">
                <a:solidFill>
                  <a:srgbClr val="0000FF"/>
                </a:solidFill>
              </a:endParaRPr>
            </a:p>
          </p:txBody>
        </p:sp>
      </p:grpSp>
    </p:spTree>
    <p:custDataLst>
      <p:tags r:id="rId3"/>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p:cNvSpPr>
          <p:nvPr>
            <p:ph type="title" idx="4294967295"/>
          </p:nvPr>
        </p:nvSpPr>
        <p:spPr>
          <a:xfrm>
            <a:off x="502285" y="1110615"/>
            <a:ext cx="8227695" cy="706120"/>
          </a:xfrm>
        </p:spPr>
        <p:txBody>
          <a:bodyPr wrap="square" lIns="91440" tIns="45720" rIns="91440" bIns="45720" anchor="ctr"/>
          <a:p>
            <a:pPr algn="l" eaLnBrk="1" hangingPunct="1"/>
            <a:r>
              <a:rPr lang="zh-CN" altLang="en-US" sz="3200" b="1" dirty="0">
                <a:solidFill>
                  <a:srgbClr val="3333CC"/>
                </a:solidFill>
                <a:latin typeface="黑体" panose="02010609060101010101" pitchFamily="2" charset="-122"/>
                <a:ea typeface="黑体" panose="02010609060101010101" pitchFamily="2" charset="-122"/>
              </a:rPr>
              <a:t>用数据选择器实现组合逻辑函数 </a:t>
            </a:r>
            <a:endParaRPr lang="zh-CN" altLang="en-US" sz="3200" b="1" dirty="0">
              <a:solidFill>
                <a:srgbClr val="3333CC"/>
              </a:solidFill>
              <a:latin typeface="黑体" panose="02010609060101010101" pitchFamily="2" charset="-122"/>
              <a:ea typeface="黑体" panose="02010609060101010101" pitchFamily="2" charset="-122"/>
            </a:endParaRPr>
          </a:p>
        </p:txBody>
      </p:sp>
      <p:sp>
        <p:nvSpPr>
          <p:cNvPr id="354307" name="Text Box 3"/>
          <p:cNvSpPr txBox="1">
            <a:spLocks noChangeArrowheads="1"/>
          </p:cNvSpPr>
          <p:nvPr/>
        </p:nvSpPr>
        <p:spPr bwMode="auto">
          <a:xfrm>
            <a:off x="827088" y="3336608"/>
            <a:ext cx="7416800" cy="953135"/>
          </a:xfrm>
          <a:prstGeom prst="rect">
            <a:avLst/>
          </a:prstGeom>
          <a:noFill/>
          <a:ln w="9525">
            <a:noFill/>
            <a:miter lim="800000"/>
          </a:ln>
          <a:effectLst/>
        </p:spPr>
        <p:txBody>
          <a:bodyPr>
            <a:spAutoFit/>
          </a:bodyPr>
          <a:lstStyle/>
          <a:p>
            <a:pPr marR="0" defTabSz="914400" rtl="0">
              <a:spcBef>
                <a:spcPct val="30000"/>
              </a:spcBef>
              <a:buClrTx/>
              <a:buSzTx/>
              <a:buFontTx/>
              <a:buNone/>
              <a:defRPr/>
            </a:pPr>
            <a:r>
              <a:rPr kumimoji="1" lang="zh-CN" altLang="en-US" sz="2800" kern="1200" cap="none" spc="0" normalizeH="0" baseline="0" noProof="0">
                <a:solidFill>
                  <a:srgbClr val="00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数据选择器在输入数据全部为 </a:t>
            </a:r>
            <a:r>
              <a:rPr kumimoji="1" lang="en-US" altLang="zh-CN" sz="2800" kern="1200" cap="none" spc="0" normalizeH="0" baseline="0" noProof="0">
                <a:solidFill>
                  <a:srgbClr val="00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1 </a:t>
            </a:r>
            <a:r>
              <a:rPr kumimoji="1" lang="zh-CN" altLang="en-US" sz="2800" kern="1200" cap="none" spc="0" normalizeH="0" baseline="0" noProof="0">
                <a:solidFill>
                  <a:srgbClr val="00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时，输出为地址输入变量全体最小项的和。 </a:t>
            </a:r>
            <a:endParaRPr kumimoji="1" lang="zh-CN" altLang="en-US" sz="2800" kern="1200" cap="none" spc="0" normalizeH="0" baseline="0" noProof="0">
              <a:solidFill>
                <a:srgbClr val="00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54308" name="Text Box 4"/>
          <p:cNvSpPr txBox="1">
            <a:spLocks noChangeArrowheads="1"/>
          </p:cNvSpPr>
          <p:nvPr/>
        </p:nvSpPr>
        <p:spPr bwMode="auto">
          <a:xfrm>
            <a:off x="827405" y="4634548"/>
            <a:ext cx="7416800" cy="521970"/>
          </a:xfrm>
          <a:prstGeom prst="rect">
            <a:avLst/>
          </a:prstGeom>
          <a:noFill/>
          <a:ln w="9525">
            <a:noFill/>
            <a:miter lim="800000"/>
          </a:ln>
          <a:effectLst/>
        </p:spPr>
        <p:txBody>
          <a:bodyPr>
            <a:spAutoFit/>
          </a:bodyPr>
          <a:lstStyle/>
          <a:p>
            <a:pPr marR="0" defTabSz="914400" rtl="0">
              <a:buClrTx/>
              <a:buSzTx/>
              <a:buFontTx/>
              <a:buNone/>
              <a:defRPr/>
            </a:pPr>
            <a:r>
              <a:rPr kumimoji="1" lang="zh-CN" altLang="en-US" sz="2800" kern="1200" cap="none" spc="0" normalizeH="0" baseline="0" noProof="0">
                <a:effectLst>
                  <a:outerShdw blurRad="38100" dist="38100" dir="2700000" algn="tl">
                    <a:srgbClr val="C0C0C0"/>
                  </a:outerShdw>
                </a:effectLst>
                <a:latin typeface="黑体" panose="02010609060101010101" pitchFamily="2" charset="-122"/>
                <a:ea typeface="黑体" panose="02010609060101010101" pitchFamily="2" charset="-122"/>
                <a:cs typeface="+mn-cs"/>
              </a:rPr>
              <a:t>任何一个逻辑函数都可表示成最小项表达式</a:t>
            </a:r>
            <a:endParaRPr kumimoji="1" lang="zh-CN" altLang="en-US" sz="2800" kern="1200" cap="none" spc="0" normalizeH="0" baseline="-2500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354309" name="Text Box 5"/>
          <p:cNvSpPr txBox="1">
            <a:spLocks noChangeArrowheads="1"/>
          </p:cNvSpPr>
          <p:nvPr/>
        </p:nvSpPr>
        <p:spPr bwMode="auto">
          <a:xfrm>
            <a:off x="827723" y="5427345"/>
            <a:ext cx="7056438" cy="521970"/>
          </a:xfrm>
          <a:prstGeom prst="rect">
            <a:avLst/>
          </a:prstGeom>
          <a:noFill/>
          <a:ln w="9525">
            <a:noFill/>
            <a:miter lim="800000"/>
          </a:ln>
          <a:effectLst/>
        </p:spPr>
        <p:txBody>
          <a:bodyPr>
            <a:spAutoFit/>
          </a:bodyPr>
          <a:lstStyle/>
          <a:p>
            <a:pPr marR="0" defTabSz="914400" rtl="0">
              <a:buClrTx/>
              <a:buSzTx/>
              <a:buFontTx/>
              <a:buNone/>
              <a:defRPr/>
            </a:pPr>
            <a:r>
              <a:rPr kumimoji="1" lang="zh-CN" altLang="en-US" sz="2800" kern="1200" cap="none" spc="0" normalizeH="0" baseline="0" noProof="0">
                <a:solidFill>
                  <a:srgbClr val="FF33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用数据选择器可实现任何组合逻辑函数</a:t>
            </a:r>
            <a:endParaRPr kumimoji="1" lang="zh-CN" altLang="en-US" sz="2800" kern="1200" cap="none" spc="0" normalizeH="0" baseline="-25000" noProof="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graphicFrame>
        <p:nvGraphicFramePr>
          <p:cNvPr id="4" name="对象 3">
            <a:hlinkClick r:id="" action="ppaction://ole?verb="/>
          </p:cNvPr>
          <p:cNvGraphicFramePr>
            <a:graphicFrameLocks noChangeAspect="1"/>
          </p:cNvGraphicFramePr>
          <p:nvPr/>
        </p:nvGraphicFramePr>
        <p:xfrm>
          <a:off x="2212975" y="1905635"/>
          <a:ext cx="4022725" cy="947420"/>
        </p:xfrm>
        <a:graphic>
          <a:graphicData uri="http://schemas.openxmlformats.org/presentationml/2006/ole">
            <mc:AlternateContent xmlns:mc="http://schemas.openxmlformats.org/markup-compatibility/2006">
              <mc:Choice xmlns:v="urn:schemas-microsoft-com:vml" Requires="v">
                <p:oleObj spid="_x0000_s2" name="" r:id="rId1" imgW="1511300" imgH="355600" progId="Equation.KSEE3">
                  <p:embed/>
                </p:oleObj>
              </mc:Choice>
              <mc:Fallback>
                <p:oleObj name="" r:id="rId1" imgW="1511300" imgH="355600" progId="Equation.KSEE3">
                  <p:embed/>
                  <p:pic>
                    <p:nvPicPr>
                      <p:cNvPr id="0" name="图片 2048"/>
                      <p:cNvPicPr/>
                      <p:nvPr/>
                    </p:nvPicPr>
                    <p:blipFill>
                      <a:blip r:embed="rId2"/>
                      <a:stretch>
                        <a:fillRect/>
                      </a:stretch>
                    </p:blipFill>
                    <p:spPr>
                      <a:xfrm>
                        <a:off x="2212975" y="1905635"/>
                        <a:ext cx="4022725" cy="947420"/>
                      </a:xfrm>
                      <a:prstGeom prst="rect">
                        <a:avLst/>
                      </a:prstGeom>
                      <a:ln w="25400" cmpd="sng">
                        <a:solidFill>
                          <a:schemeClr val="accent1">
                            <a:shade val="50000"/>
                          </a:schemeClr>
                        </a:solidFill>
                        <a:prstDash val="sysDash"/>
                      </a:ln>
                    </p:spPr>
                  </p:pic>
                </p:oleObj>
              </mc:Fallback>
            </mc:AlternateContent>
          </a:graphicData>
        </a:graphic>
      </p:graphicFrame>
    </p:spTree>
    <p:custDataLst>
      <p:tags r:id="rId3"/>
    </p:custDataLst>
  </p:cSld>
  <p:clrMapOvr>
    <a:masterClrMapping/>
  </p:clrMapOvr>
  <p:transition>
    <p:fade/>
    <p:sndAc>
      <p:stSnd>
        <p:snd r:embed="rId4"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4307"/>
                                        </p:tgtEl>
                                        <p:attrNameLst>
                                          <p:attrName>style.visibility</p:attrName>
                                        </p:attrNameLst>
                                      </p:cBhvr>
                                      <p:to>
                                        <p:strVal val="visible"/>
                                      </p:to>
                                    </p:set>
                                    <p:animEffect transition="in" filter="wipe(up)">
                                      <p:cBhvr>
                                        <p:cTn id="7" dur="500"/>
                                        <p:tgtEl>
                                          <p:spTgt spid="35430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54308"/>
                                        </p:tgtEl>
                                        <p:attrNameLst>
                                          <p:attrName>style.visibility</p:attrName>
                                        </p:attrNameLst>
                                      </p:cBhvr>
                                      <p:to>
                                        <p:strVal val="visible"/>
                                      </p:to>
                                    </p:set>
                                    <p:anim calcmode="lin" valueType="num">
                                      <p:cBhvr>
                                        <p:cTn id="12" dur="500" fill="hold"/>
                                        <p:tgtEl>
                                          <p:spTgt spid="354308"/>
                                        </p:tgtEl>
                                        <p:attrNameLst>
                                          <p:attrName>ppt_w</p:attrName>
                                        </p:attrNameLst>
                                      </p:cBhvr>
                                      <p:tavLst>
                                        <p:tav tm="0">
                                          <p:val>
                                            <p:fltVal val="0.000000"/>
                                          </p:val>
                                        </p:tav>
                                        <p:tav tm="100000">
                                          <p:val>
                                            <p:strVal val="#ppt_w"/>
                                          </p:val>
                                        </p:tav>
                                      </p:tavLst>
                                    </p:anim>
                                    <p:anim calcmode="lin" valueType="num">
                                      <p:cBhvr>
                                        <p:cTn id="13" dur="500" fill="hold"/>
                                        <p:tgtEl>
                                          <p:spTgt spid="354308"/>
                                        </p:tgtEl>
                                        <p:attrNameLst>
                                          <p:attrName>ppt_h</p:attrName>
                                        </p:attrNameLst>
                                      </p:cBhvr>
                                      <p:tavLst>
                                        <p:tav tm="0">
                                          <p:val>
                                            <p:fltVal val="0.00000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4309"/>
                                        </p:tgtEl>
                                        <p:attrNameLst>
                                          <p:attrName>style.visibility</p:attrName>
                                        </p:attrNameLst>
                                      </p:cBhvr>
                                      <p:to>
                                        <p:strVal val="visible"/>
                                      </p:to>
                                    </p:set>
                                    <p:animEffect transition="in" filter="wipe(down)">
                                      <p:cBhvr>
                                        <p:cTn id="18" dur="500"/>
                                        <p:tgtEl>
                                          <p:spTgt spid="3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ldLvl="0" animBg="1"/>
      <p:bldP spid="354308" grpId="0" bldLvl="0" animBg="1"/>
      <p:bldP spid="354309"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p:nvPr/>
        </p:nvSpPr>
        <p:spPr>
          <a:xfrm>
            <a:off x="419100" y="984885"/>
            <a:ext cx="9078913" cy="521970"/>
          </a:xfrm>
          <a:prstGeom prst="rect">
            <a:avLst/>
          </a:prstGeom>
          <a:noFill/>
          <a:ln w="9525">
            <a:noFill/>
          </a:ln>
        </p:spPr>
        <p:txBody>
          <a:bodyPr anchor="t">
            <a:spAutoFit/>
          </a:bodyPr>
          <a:p>
            <a:r>
              <a:rPr lang="en-US" altLang="zh-CN" sz="2800" dirty="0">
                <a:solidFill>
                  <a:srgbClr val="3333CC"/>
                </a:solidFill>
                <a:latin typeface="黑体" panose="02010609060101010101" pitchFamily="2" charset="-122"/>
                <a:ea typeface="黑体" panose="02010609060101010101" pitchFamily="2" charset="-122"/>
              </a:rPr>
              <a:t>    </a:t>
            </a:r>
            <a:r>
              <a:rPr lang="zh-CN" altLang="en-US" sz="2800" dirty="0">
                <a:solidFill>
                  <a:srgbClr val="3333CC"/>
                </a:solidFill>
                <a:latin typeface="黑体" panose="02010609060101010101" pitchFamily="2" charset="-122"/>
                <a:ea typeface="黑体" panose="02010609060101010101" pitchFamily="2" charset="-122"/>
              </a:rPr>
              <a:t>试用数据选择器实现函数 </a:t>
            </a:r>
            <a:r>
              <a:rPr lang="en-US" altLang="zh-CN" sz="2800" i="1" dirty="0">
                <a:solidFill>
                  <a:srgbClr val="3333CC"/>
                </a:solidFill>
                <a:latin typeface="Times New Roman" panose="02020603050405020304" pitchFamily="18" charset="0"/>
                <a:ea typeface="黑体" panose="02010609060101010101" pitchFamily="2" charset="-122"/>
              </a:rPr>
              <a:t>Y </a:t>
            </a:r>
            <a:r>
              <a:rPr lang="en-US" altLang="zh-CN" sz="2800" dirty="0">
                <a:solidFill>
                  <a:srgbClr val="3333CC"/>
                </a:solidFill>
                <a:latin typeface="Times New Roman" panose="02020603050405020304" pitchFamily="18" charset="0"/>
                <a:ea typeface="黑体" panose="02010609060101010101" pitchFamily="2" charset="-122"/>
              </a:rPr>
              <a:t>= </a:t>
            </a:r>
            <a:r>
              <a:rPr lang="en-US" altLang="zh-CN" sz="2800" i="1" dirty="0">
                <a:solidFill>
                  <a:srgbClr val="3333CC"/>
                </a:solidFill>
                <a:latin typeface="Times New Roman" panose="02020603050405020304" pitchFamily="18" charset="0"/>
                <a:ea typeface="黑体" panose="02010609060101010101" pitchFamily="2" charset="-122"/>
              </a:rPr>
              <a:t>AB </a:t>
            </a:r>
            <a:r>
              <a:rPr lang="en-US" altLang="zh-CN" sz="2800" dirty="0">
                <a:solidFill>
                  <a:srgbClr val="3333CC"/>
                </a:solidFill>
                <a:latin typeface="Times New Roman" panose="02020603050405020304" pitchFamily="18" charset="0"/>
                <a:ea typeface="黑体" panose="02010609060101010101" pitchFamily="2" charset="-122"/>
              </a:rPr>
              <a:t>+ </a:t>
            </a:r>
            <a:r>
              <a:rPr lang="en-US" altLang="zh-CN" sz="2800" i="1" dirty="0">
                <a:solidFill>
                  <a:srgbClr val="3333CC"/>
                </a:solidFill>
                <a:latin typeface="Times New Roman" panose="02020603050405020304" pitchFamily="18" charset="0"/>
                <a:ea typeface="黑体" panose="02010609060101010101" pitchFamily="2" charset="-122"/>
              </a:rPr>
              <a:t>AC </a:t>
            </a:r>
            <a:r>
              <a:rPr lang="en-US" altLang="zh-CN" sz="2800" dirty="0">
                <a:solidFill>
                  <a:srgbClr val="3333CC"/>
                </a:solidFill>
                <a:latin typeface="Times New Roman" panose="02020603050405020304" pitchFamily="18" charset="0"/>
                <a:ea typeface="黑体" panose="02010609060101010101" pitchFamily="2" charset="-122"/>
              </a:rPr>
              <a:t>+ </a:t>
            </a:r>
            <a:r>
              <a:rPr lang="en-US" altLang="zh-CN" sz="2800" i="1" dirty="0">
                <a:solidFill>
                  <a:srgbClr val="3333CC"/>
                </a:solidFill>
                <a:latin typeface="Times New Roman" panose="02020603050405020304" pitchFamily="18" charset="0"/>
                <a:ea typeface="黑体" panose="02010609060101010101" pitchFamily="2" charset="-122"/>
              </a:rPr>
              <a:t>BC </a:t>
            </a:r>
            <a:r>
              <a:rPr lang="zh-CN" altLang="en-US" sz="2800" dirty="0">
                <a:solidFill>
                  <a:srgbClr val="3333CC"/>
                </a:solidFill>
                <a:latin typeface="黑体" panose="02010609060101010101" pitchFamily="2" charset="-122"/>
                <a:ea typeface="黑体" panose="02010609060101010101" pitchFamily="2" charset="-122"/>
              </a:rPr>
              <a:t>。</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356355" name="Rectangle 3"/>
          <p:cNvSpPr/>
          <p:nvPr/>
        </p:nvSpPr>
        <p:spPr>
          <a:xfrm>
            <a:off x="1401445" y="2461260"/>
            <a:ext cx="6861175" cy="460375"/>
          </a:xfrm>
          <a:prstGeom prst="rect">
            <a:avLst/>
          </a:prstGeom>
          <a:noFill/>
          <a:ln w="9525">
            <a:noFill/>
          </a:ln>
        </p:spPr>
        <p:txBody>
          <a:bodyPr anchor="t">
            <a:spAutoFit/>
          </a:bodyPr>
          <a:p>
            <a:r>
              <a:rPr lang="zh-CN" altLang="en-US" sz="2400" dirty="0">
                <a:latin typeface="Times New Roman" panose="02020603050405020304" pitchFamily="18" charset="0"/>
                <a:ea typeface="宋体" panose="02010600030101010101" pitchFamily="2" charset="-122"/>
              </a:rPr>
              <a:t>选用 </a:t>
            </a:r>
            <a:r>
              <a:rPr lang="en-US" altLang="zh-CN" sz="2400" dirty="0">
                <a:latin typeface="Times New Roman" panose="02020603050405020304" pitchFamily="18" charset="0"/>
              </a:rPr>
              <a:t>8 </a:t>
            </a:r>
            <a:r>
              <a:rPr lang="zh-CN" altLang="en-US" sz="2400" dirty="0">
                <a:latin typeface="Times New Roman" panose="02020603050405020304" pitchFamily="18" charset="0"/>
                <a:ea typeface="宋体" panose="02010600030101010101" pitchFamily="2" charset="-122"/>
              </a:rPr>
              <a:t>选 </a:t>
            </a:r>
            <a:r>
              <a:rPr lang="en-US" altLang="zh-CN" sz="2400" dirty="0">
                <a:latin typeface="Times New Roman" panose="02020603050405020304" pitchFamily="18" charset="0"/>
              </a:rPr>
              <a:t>1 </a:t>
            </a:r>
            <a:r>
              <a:rPr lang="zh-CN" altLang="en-US" sz="2400" dirty="0">
                <a:latin typeface="Times New Roman" panose="02020603050405020304" pitchFamily="18" charset="0"/>
                <a:ea typeface="宋体" panose="02010600030101010101" pitchFamily="2" charset="-122"/>
              </a:rPr>
              <a:t>数据选择器，现选用</a:t>
            </a:r>
            <a:r>
              <a:rPr lang="en-US" altLang="zh-CN" sz="2400" dirty="0">
                <a:latin typeface="Times New Roman" panose="02020603050405020304" pitchFamily="18" charset="0"/>
              </a:rPr>
              <a:t>74LS</a:t>
            </a:r>
            <a:r>
              <a:rPr lang="en-US" altLang="zh-CN" sz="2400" dirty="0">
                <a:latin typeface="Times New Roman" panose="02020603050405020304" pitchFamily="18" charset="0"/>
              </a:rPr>
              <a:t>151</a:t>
            </a:r>
            <a:r>
              <a:rPr lang="zh-CN" altLang="en-US" sz="2400" dirty="0">
                <a:latin typeface="Times New Roman" panose="02020603050405020304" pitchFamily="18" charset="0"/>
                <a:ea typeface="宋体" panose="02010600030101010101" pitchFamily="2" charset="-122"/>
              </a:rPr>
              <a:t>。</a:t>
            </a:r>
            <a:endParaRPr lang="zh-CN" altLang="en-US" sz="2400" dirty="0">
              <a:latin typeface="Times New Roman" panose="02020603050405020304" pitchFamily="18" charset="0"/>
              <a:ea typeface="宋体" panose="02010600030101010101" pitchFamily="2" charset="-122"/>
            </a:endParaRPr>
          </a:p>
        </p:txBody>
      </p:sp>
      <p:sp>
        <p:nvSpPr>
          <p:cNvPr id="356356" name="Rectangle 4"/>
          <p:cNvSpPr/>
          <p:nvPr/>
        </p:nvSpPr>
        <p:spPr>
          <a:xfrm>
            <a:off x="1000443" y="3164523"/>
            <a:ext cx="6091237" cy="430530"/>
          </a:xfrm>
          <a:prstGeom prst="rect">
            <a:avLst/>
          </a:prstGeom>
          <a:noFill/>
          <a:ln w="9525">
            <a:noFill/>
          </a:ln>
        </p:spPr>
        <p:txBody>
          <a:bodyPr tIns="0" bIns="0" anchor="t">
            <a:spAutoFit/>
          </a:bodyPr>
          <a:p>
            <a:r>
              <a:rPr lang="en-US" altLang="zh-CN" sz="2800" dirty="0">
                <a:solidFill>
                  <a:srgbClr val="FF3300"/>
                </a:solidFill>
                <a:latin typeface="黑体" panose="02010609060101010101" pitchFamily="2" charset="-122"/>
                <a:ea typeface="黑体" panose="02010609060101010101" pitchFamily="2" charset="-122"/>
              </a:rPr>
              <a:t>(2)</a:t>
            </a:r>
            <a:r>
              <a:rPr lang="zh-CN" altLang="en-US" sz="2800" dirty="0">
                <a:solidFill>
                  <a:srgbClr val="FF3300"/>
                </a:solidFill>
                <a:latin typeface="黑体" panose="02010609060101010101" pitchFamily="2" charset="-122"/>
                <a:ea typeface="黑体" panose="02010609060101010101" pitchFamily="2" charset="-122"/>
              </a:rPr>
              <a:t>写出逻辑函数的最小项表达式</a:t>
            </a:r>
            <a:endParaRPr lang="zh-CN" altLang="en-US" sz="2800" dirty="0">
              <a:solidFill>
                <a:srgbClr val="FF3300"/>
              </a:solidFill>
              <a:latin typeface="黑体" panose="02010609060101010101" pitchFamily="2" charset="-122"/>
              <a:ea typeface="黑体" panose="02010609060101010101" pitchFamily="2" charset="-122"/>
            </a:endParaRPr>
          </a:p>
        </p:txBody>
      </p:sp>
      <p:sp>
        <p:nvSpPr>
          <p:cNvPr id="356377" name="Rectangle 25"/>
          <p:cNvSpPr/>
          <p:nvPr/>
        </p:nvSpPr>
        <p:spPr>
          <a:xfrm>
            <a:off x="1061085" y="1858963"/>
            <a:ext cx="3725863" cy="452120"/>
          </a:xfrm>
          <a:prstGeom prst="rect">
            <a:avLst/>
          </a:prstGeom>
          <a:noFill/>
          <a:ln w="9525">
            <a:noFill/>
          </a:ln>
        </p:spPr>
        <p:txBody>
          <a:bodyPr tIns="10800" bIns="10800" anchor="t">
            <a:spAutoFit/>
          </a:bodyPr>
          <a:p>
            <a:r>
              <a:rPr lang="en-US" altLang="zh-CN" sz="2800" dirty="0">
                <a:solidFill>
                  <a:srgbClr val="FF3300"/>
                </a:solidFill>
                <a:latin typeface="黑体" panose="02010609060101010101" pitchFamily="2" charset="-122"/>
                <a:ea typeface="黑体" panose="02010609060101010101" pitchFamily="2" charset="-122"/>
              </a:rPr>
              <a:t>(1)</a:t>
            </a:r>
            <a:r>
              <a:rPr lang="zh-CN" altLang="en-US" sz="2800" dirty="0">
                <a:solidFill>
                  <a:srgbClr val="FF3300"/>
                </a:solidFill>
                <a:latin typeface="黑体" panose="02010609060101010101" pitchFamily="2" charset="-122"/>
                <a:ea typeface="黑体" panose="02010609060101010101" pitchFamily="2" charset="-122"/>
              </a:rPr>
              <a:t>选择数据选择器</a:t>
            </a:r>
            <a:endParaRPr lang="zh-CN" altLang="en-US" sz="2800" dirty="0">
              <a:solidFill>
                <a:srgbClr val="FF3300"/>
              </a:solidFill>
              <a:latin typeface="黑体" panose="02010609060101010101" pitchFamily="2" charset="-122"/>
              <a:ea typeface="黑体" panose="02010609060101010101" pitchFamily="2" charset="-122"/>
            </a:endParaRPr>
          </a:p>
        </p:txBody>
      </p:sp>
      <p:graphicFrame>
        <p:nvGraphicFramePr>
          <p:cNvPr id="5" name="对象 4">
            <a:hlinkClick r:id="" action="ppaction://ole?verb="/>
          </p:cNvPr>
          <p:cNvGraphicFramePr>
            <a:graphicFrameLocks noChangeAspect="1"/>
          </p:cNvGraphicFramePr>
          <p:nvPr/>
        </p:nvGraphicFramePr>
        <p:xfrm>
          <a:off x="1680528" y="3839210"/>
          <a:ext cx="5628640" cy="2059305"/>
        </p:xfrm>
        <a:graphic>
          <a:graphicData uri="http://schemas.openxmlformats.org/presentationml/2006/ole">
            <mc:AlternateContent xmlns:mc="http://schemas.openxmlformats.org/markup-compatibility/2006">
              <mc:Choice xmlns:v="urn:schemas-microsoft-com:vml" Requires="v">
                <p:oleObj spid="_x0000_s1025" name="" r:id="rId1" imgW="2819400" imgH="939800" progId="Equation.KSEE3">
                  <p:embed/>
                </p:oleObj>
              </mc:Choice>
              <mc:Fallback>
                <p:oleObj name="" r:id="rId1" imgW="2819400" imgH="939800" progId="Equation.KSEE3">
                  <p:embed/>
                  <p:pic>
                    <p:nvPicPr>
                      <p:cNvPr id="0" name="图片 1024"/>
                      <p:cNvPicPr/>
                      <p:nvPr/>
                    </p:nvPicPr>
                    <p:blipFill>
                      <a:blip r:embed="rId2"/>
                      <a:stretch>
                        <a:fillRect/>
                      </a:stretch>
                    </p:blipFill>
                    <p:spPr>
                      <a:xfrm>
                        <a:off x="1680528" y="3839210"/>
                        <a:ext cx="5628640" cy="2059305"/>
                      </a:xfrm>
                      <a:prstGeom prst="rect">
                        <a:avLst/>
                      </a:prstGeom>
                    </p:spPr>
                  </p:pic>
                </p:oleObj>
              </mc:Fallback>
            </mc:AlternateContent>
          </a:graphicData>
        </a:graphic>
      </p:graphicFrame>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6377"/>
                                        </p:tgtEl>
                                        <p:attrNameLst>
                                          <p:attrName>style.visibility</p:attrName>
                                        </p:attrNameLst>
                                      </p:cBhvr>
                                      <p:to>
                                        <p:strVal val="visible"/>
                                      </p:to>
                                    </p:set>
                                    <p:animEffect transition="in" filter="wipe(left)">
                                      <p:cBhvr>
                                        <p:cTn id="7" dur="500"/>
                                        <p:tgtEl>
                                          <p:spTgt spid="3563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6355"/>
                                        </p:tgtEl>
                                        <p:attrNameLst>
                                          <p:attrName>style.visibility</p:attrName>
                                        </p:attrNameLst>
                                      </p:cBhvr>
                                      <p:to>
                                        <p:strVal val="visible"/>
                                      </p:to>
                                    </p:set>
                                    <p:animEffect transition="in" filter="wipe(left)">
                                      <p:cBhvr>
                                        <p:cTn id="12" dur="500"/>
                                        <p:tgtEl>
                                          <p:spTgt spid="35635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56356"/>
                                        </p:tgtEl>
                                        <p:attrNameLst>
                                          <p:attrName>style.visibility</p:attrName>
                                        </p:attrNameLst>
                                      </p:cBhvr>
                                      <p:to>
                                        <p:strVal val="visible"/>
                                      </p:to>
                                    </p:set>
                                    <p:animEffect transition="in" filter="wipe(left)">
                                      <p:cBhvr>
                                        <p:cTn id="16" dur="5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p:bldP spid="356356" grpId="0"/>
      <p:bldP spid="3563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7" name="Rectangle 3"/>
          <p:cNvSpPr/>
          <p:nvPr/>
        </p:nvSpPr>
        <p:spPr>
          <a:xfrm>
            <a:off x="539750" y="2635250"/>
            <a:ext cx="7932738" cy="650875"/>
          </a:xfrm>
          <a:prstGeom prst="rect">
            <a:avLst/>
          </a:prstGeom>
          <a:noFill/>
          <a:ln w="9525">
            <a:noFill/>
          </a:ln>
        </p:spPr>
        <p:txBody>
          <a:bodyPr anchor="t">
            <a:spAutoFit/>
          </a:bodyPr>
          <a:p>
            <a:pPr>
              <a:lnSpc>
                <a:spcPct val="130000"/>
              </a:lnSpc>
            </a:pPr>
            <a:r>
              <a:rPr lang="en-US" altLang="zh-CN" sz="2800" b="1" dirty="0">
                <a:solidFill>
                  <a:srgbClr val="0000FF"/>
                </a:solidFill>
                <a:latin typeface="黑体" panose="02010609060101010101" pitchFamily="2" charset="-122"/>
                <a:ea typeface="黑体" panose="02010609060101010101" pitchFamily="2" charset="-122"/>
              </a:rPr>
              <a:t>1</a:t>
            </a:r>
            <a:r>
              <a:rPr lang="zh-CN" altLang="en-US" sz="2800" b="1" dirty="0">
                <a:solidFill>
                  <a:srgbClr val="0000FF"/>
                </a:solidFill>
                <a:latin typeface="黑体" panose="02010609060101010101" pitchFamily="2" charset="-122"/>
                <a:ea typeface="黑体" panose="02010609060101010101" pitchFamily="2" charset="-122"/>
              </a:rPr>
              <a:t>、 由逻辑图写出各输出端的</a:t>
            </a:r>
            <a:r>
              <a:rPr lang="zh-CN" altLang="en-US" sz="2800" b="1" dirty="0">
                <a:solidFill>
                  <a:srgbClr val="FF0000"/>
                </a:solidFill>
                <a:latin typeface="黑体" panose="02010609060101010101" pitchFamily="2" charset="-122"/>
                <a:ea typeface="黑体" panose="02010609060101010101" pitchFamily="2" charset="-122"/>
              </a:rPr>
              <a:t>逻辑表达式</a:t>
            </a:r>
            <a:r>
              <a:rPr lang="zh-CN" altLang="en-US" sz="2800" b="1" dirty="0">
                <a:solidFill>
                  <a:srgbClr val="0000FF"/>
                </a:solidFill>
                <a:latin typeface="黑体" panose="02010609060101010101" pitchFamily="2" charset="-122"/>
                <a:ea typeface="黑体" panose="02010609060101010101" pitchFamily="2" charset="-122"/>
              </a:rPr>
              <a:t>；</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277508" name="Rectangle 4"/>
          <p:cNvSpPr/>
          <p:nvPr/>
        </p:nvSpPr>
        <p:spPr>
          <a:xfrm>
            <a:off x="539750" y="3498850"/>
            <a:ext cx="6061075" cy="650875"/>
          </a:xfrm>
          <a:prstGeom prst="rect">
            <a:avLst/>
          </a:prstGeom>
          <a:noFill/>
          <a:ln w="9525">
            <a:noFill/>
          </a:ln>
        </p:spPr>
        <p:txBody>
          <a:bodyPr anchor="t">
            <a:spAutoFit/>
          </a:bodyPr>
          <a:p>
            <a:pPr>
              <a:lnSpc>
                <a:spcPct val="130000"/>
              </a:lnSpc>
            </a:pPr>
            <a:r>
              <a:rPr lang="en-US" altLang="zh-CN" sz="2800" b="1" dirty="0">
                <a:solidFill>
                  <a:srgbClr val="0000FF"/>
                </a:solidFill>
                <a:latin typeface="黑体" panose="02010609060101010101" pitchFamily="2" charset="-122"/>
                <a:ea typeface="黑体" panose="02010609060101010101" pitchFamily="2" charset="-122"/>
              </a:rPr>
              <a:t>2</a:t>
            </a:r>
            <a:r>
              <a:rPr lang="zh-CN" altLang="en-US" sz="2800" b="1" dirty="0">
                <a:solidFill>
                  <a:srgbClr val="0000FF"/>
                </a:solidFill>
                <a:latin typeface="黑体" panose="02010609060101010101" pitchFamily="2" charset="-122"/>
                <a:ea typeface="黑体" panose="02010609060101010101" pitchFamily="2" charset="-122"/>
              </a:rPr>
              <a:t>、 </a:t>
            </a:r>
            <a:r>
              <a:rPr lang="zh-CN" altLang="en-US" sz="2800" b="1" dirty="0">
                <a:solidFill>
                  <a:srgbClr val="FF0000"/>
                </a:solidFill>
                <a:latin typeface="黑体" panose="02010609060101010101" pitchFamily="2" charset="-122"/>
                <a:ea typeface="黑体" panose="02010609060101010101" pitchFamily="2" charset="-122"/>
              </a:rPr>
              <a:t>化简和变换</a:t>
            </a:r>
            <a:r>
              <a:rPr lang="zh-CN" altLang="en-US" sz="2800" b="1" dirty="0">
                <a:solidFill>
                  <a:srgbClr val="0000FF"/>
                </a:solidFill>
                <a:latin typeface="黑体" panose="02010609060101010101" pitchFamily="2" charset="-122"/>
                <a:ea typeface="黑体" panose="02010609060101010101" pitchFamily="2" charset="-122"/>
              </a:rPr>
              <a:t>逻辑表达式；</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277509" name="Rectangle 5"/>
          <p:cNvSpPr/>
          <p:nvPr/>
        </p:nvSpPr>
        <p:spPr>
          <a:xfrm>
            <a:off x="539750" y="4364038"/>
            <a:ext cx="3455988" cy="521970"/>
          </a:xfrm>
          <a:prstGeom prst="rect">
            <a:avLst/>
          </a:prstGeom>
          <a:noFill/>
          <a:ln w="9525">
            <a:noFill/>
          </a:ln>
        </p:spPr>
        <p:txBody>
          <a:bodyPr anchor="t">
            <a:spAutoFit/>
          </a:bodyPr>
          <a:p>
            <a:r>
              <a:rPr lang="en-US" altLang="zh-CN" sz="2800" b="1" dirty="0">
                <a:solidFill>
                  <a:srgbClr val="0000FF"/>
                </a:solidFill>
                <a:latin typeface="黑体" panose="02010609060101010101" pitchFamily="2" charset="-122"/>
                <a:ea typeface="黑体" panose="02010609060101010101" pitchFamily="2" charset="-122"/>
              </a:rPr>
              <a:t>3</a:t>
            </a:r>
            <a:r>
              <a:rPr lang="zh-CN" altLang="en-US" sz="2800" b="1" dirty="0">
                <a:solidFill>
                  <a:srgbClr val="0000FF"/>
                </a:solidFill>
                <a:latin typeface="黑体" panose="02010609060101010101" pitchFamily="2" charset="-122"/>
                <a:ea typeface="黑体" panose="02010609060101010101" pitchFamily="2" charset="-122"/>
              </a:rPr>
              <a:t>、 列出</a:t>
            </a:r>
            <a:r>
              <a:rPr lang="zh-CN" altLang="en-US" sz="2800" b="1" dirty="0">
                <a:solidFill>
                  <a:srgbClr val="FF0000"/>
                </a:solidFill>
                <a:latin typeface="黑体" panose="02010609060101010101" pitchFamily="2" charset="-122"/>
                <a:ea typeface="黑体" panose="02010609060101010101" pitchFamily="2" charset="-122"/>
              </a:rPr>
              <a:t>真值表</a:t>
            </a:r>
            <a:r>
              <a:rPr lang="zh-CN" altLang="en-US" sz="2800" b="1" dirty="0">
                <a:solidFill>
                  <a:srgbClr val="0000FF"/>
                </a:solidFill>
                <a:latin typeface="黑体" panose="02010609060101010101" pitchFamily="2" charset="-122"/>
                <a:ea typeface="黑体" panose="02010609060101010101" pitchFamily="2" charset="-122"/>
              </a:rPr>
              <a:t>；</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277510" name="Rectangle 6"/>
          <p:cNvSpPr/>
          <p:nvPr/>
        </p:nvSpPr>
        <p:spPr>
          <a:xfrm>
            <a:off x="539750" y="5083175"/>
            <a:ext cx="8016875" cy="650875"/>
          </a:xfrm>
          <a:prstGeom prst="rect">
            <a:avLst/>
          </a:prstGeom>
          <a:noFill/>
          <a:ln w="9525">
            <a:noFill/>
          </a:ln>
        </p:spPr>
        <p:txBody>
          <a:bodyPr anchor="t">
            <a:spAutoFit/>
          </a:bodyPr>
          <a:p>
            <a:pPr>
              <a:lnSpc>
                <a:spcPct val="130000"/>
              </a:lnSpc>
            </a:pPr>
            <a:r>
              <a:rPr lang="en-US" altLang="zh-CN" sz="2800" b="1" dirty="0">
                <a:solidFill>
                  <a:srgbClr val="0000FF"/>
                </a:solidFill>
                <a:latin typeface="黑体" panose="02010609060101010101" pitchFamily="2" charset="-122"/>
                <a:ea typeface="黑体" panose="02010609060101010101" pitchFamily="2" charset="-122"/>
              </a:rPr>
              <a:t>4</a:t>
            </a:r>
            <a:r>
              <a:rPr lang="zh-CN" altLang="en-US" sz="2800" b="1" dirty="0">
                <a:solidFill>
                  <a:srgbClr val="0000FF"/>
                </a:solidFill>
                <a:latin typeface="黑体" panose="02010609060101010101" pitchFamily="2" charset="-122"/>
                <a:ea typeface="黑体" panose="02010609060101010101" pitchFamily="2" charset="-122"/>
              </a:rPr>
              <a:t>、 根据真值表或逻辑表达式，</a:t>
            </a:r>
            <a:r>
              <a:rPr lang="zh-CN" altLang="en-US" sz="2800" b="1" dirty="0">
                <a:solidFill>
                  <a:srgbClr val="FF0000"/>
                </a:solidFill>
                <a:latin typeface="黑体" panose="02010609060101010101" pitchFamily="2" charset="-122"/>
                <a:ea typeface="黑体" panose="02010609060101010101" pitchFamily="2" charset="-122"/>
              </a:rPr>
              <a:t>分析确定其功能</a:t>
            </a:r>
            <a:r>
              <a:rPr lang="zh-CN" altLang="en-US" sz="2800" b="1" dirty="0">
                <a:solidFill>
                  <a:srgbClr val="0000FF"/>
                </a:solidFill>
                <a:latin typeface="黑体" panose="02010609060101010101" pitchFamily="2" charset="-122"/>
                <a:ea typeface="黑体" panose="02010609060101010101" pitchFamily="2" charset="-122"/>
              </a:rPr>
              <a:t>。</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10246" name="Rectangle 8"/>
          <p:cNvSpPr>
            <a:spLocks noGrp="1"/>
          </p:cNvSpPr>
          <p:nvPr>
            <p:ph type="title" idx="4294967295"/>
          </p:nvPr>
        </p:nvSpPr>
        <p:spPr>
          <a:xfrm>
            <a:off x="430530" y="986155"/>
            <a:ext cx="8227695" cy="583565"/>
          </a:xfrm>
        </p:spPr>
        <p:txBody>
          <a:bodyPr wrap="square" lIns="91440" tIns="45720" rIns="91440" bIns="45720" anchor="t">
            <a:spAutoFit/>
          </a:bodyPr>
          <a:p>
            <a:pPr indent="0" algn="l" eaLnBrk="1" hangingPunct="1">
              <a:spcBef>
                <a:spcPct val="50000"/>
              </a:spcBef>
              <a:buClr>
                <a:srgbClr val="FF3300"/>
              </a:buClr>
              <a:buFont typeface="Wingdings" panose="05000000000000000000" pitchFamily="2" charset="2"/>
            </a:pPr>
            <a:r>
              <a:rPr lang="en-US" altLang="zh-CN" sz="3200" b="1" dirty="0">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、组合逻辑电路的分析</a:t>
            </a:r>
            <a:endParaRPr lang="zh-CN" altLang="en-US" sz="3200" b="1" dirty="0">
              <a:latin typeface="黑体" panose="02010609060101010101" pitchFamily="2" charset="-122"/>
              <a:ea typeface="黑体" panose="02010609060101010101" pitchFamily="2" charset="-122"/>
            </a:endParaRPr>
          </a:p>
        </p:txBody>
      </p:sp>
      <p:sp>
        <p:nvSpPr>
          <p:cNvPr id="311298" name="Rectangle 2"/>
          <p:cNvSpPr>
            <a:spLocks noGrp="1"/>
          </p:cNvSpPr>
          <p:nvPr/>
        </p:nvSpPr>
        <p:spPr>
          <a:xfrm>
            <a:off x="408305" y="0"/>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grpSp>
        <p:nvGrpSpPr>
          <p:cNvPr id="3" name="组合 2"/>
          <p:cNvGrpSpPr/>
          <p:nvPr/>
        </p:nvGrpSpPr>
        <p:grpSpPr>
          <a:xfrm>
            <a:off x="395605" y="1772920"/>
            <a:ext cx="8568690" cy="791210"/>
            <a:chOff x="623" y="2792"/>
            <a:chExt cx="13494" cy="1246"/>
          </a:xfrm>
        </p:grpSpPr>
        <p:sp>
          <p:nvSpPr>
            <p:cNvPr id="277511" name="Rectangle 7"/>
            <p:cNvSpPr/>
            <p:nvPr/>
          </p:nvSpPr>
          <p:spPr>
            <a:xfrm>
              <a:off x="1078" y="3018"/>
              <a:ext cx="13022" cy="822"/>
            </a:xfrm>
            <a:prstGeom prst="rect">
              <a:avLst/>
            </a:prstGeom>
            <a:noFill/>
            <a:ln w="9525">
              <a:noFill/>
            </a:ln>
          </p:spPr>
          <p:txBody>
            <a:bodyPr anchor="t">
              <a:spAutoFit/>
            </a:bodyPr>
            <a:p>
              <a:r>
                <a:rPr lang="zh-CN" altLang="en-US" sz="2800" b="1" dirty="0">
                  <a:solidFill>
                    <a:srgbClr val="FF0000"/>
                  </a:solidFill>
                  <a:latin typeface="黑体" panose="02010609060101010101" pitchFamily="2" charset="-122"/>
                  <a:ea typeface="黑体" panose="02010609060101010101" pitchFamily="2" charset="-122"/>
                </a:rPr>
                <a:t>要求：</a:t>
              </a:r>
              <a:r>
                <a:rPr lang="zh-CN" altLang="en-US" sz="2800" b="1" dirty="0">
                  <a:solidFill>
                    <a:srgbClr val="0000FF"/>
                  </a:solidFill>
                  <a:latin typeface="黑体" panose="02010609060101010101" pitchFamily="2" charset="-122"/>
                  <a:ea typeface="黑体" panose="02010609060101010101" pitchFamily="2" charset="-122"/>
                </a:rPr>
                <a:t>根据已知逻辑电路，</a:t>
              </a:r>
              <a:r>
                <a:rPr lang="zh-CN" altLang="en-US" sz="2800" b="1" dirty="0">
                  <a:solidFill>
                    <a:srgbClr val="FF0000"/>
                  </a:solidFill>
                  <a:latin typeface="黑体" panose="02010609060101010101" pitchFamily="2" charset="-122"/>
                  <a:ea typeface="黑体" panose="02010609060101010101" pitchFamily="2" charset="-122"/>
                </a:rPr>
                <a:t>分析</a:t>
              </a:r>
              <a:r>
                <a:rPr lang="zh-CN" altLang="en-US" sz="2800" b="1" dirty="0">
                  <a:solidFill>
                    <a:srgbClr val="0000FF"/>
                  </a:solidFill>
                  <a:latin typeface="黑体" panose="02010609060101010101" pitchFamily="2" charset="-122"/>
                  <a:ea typeface="黑体" panose="02010609060101010101" pitchFamily="2" charset="-122"/>
                </a:rPr>
                <a:t>电路的的</a:t>
              </a:r>
              <a:r>
                <a:rPr lang="zh-CN" altLang="en-US" sz="2800" b="1" dirty="0">
                  <a:solidFill>
                    <a:srgbClr val="FF0000"/>
                  </a:solidFill>
                  <a:latin typeface="黑体" panose="02010609060101010101" pitchFamily="2" charset="-122"/>
                  <a:ea typeface="黑体" panose="02010609060101010101" pitchFamily="2" charset="-122"/>
                </a:rPr>
                <a:t>逻辑功能</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2" name="矩形 1"/>
            <p:cNvSpPr/>
            <p:nvPr/>
          </p:nvSpPr>
          <p:spPr>
            <a:xfrm>
              <a:off x="623" y="2792"/>
              <a:ext cx="13494" cy="1247"/>
            </a:xfrm>
            <a:prstGeom prst="rect">
              <a:avLst/>
            </a:prstGeom>
            <a:noFill/>
            <a:ln w="254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7507"/>
                                        </p:tgtEl>
                                        <p:attrNameLst>
                                          <p:attrName>style.visibility</p:attrName>
                                        </p:attrNameLst>
                                      </p:cBhvr>
                                      <p:to>
                                        <p:strVal val="visible"/>
                                      </p:to>
                                    </p:set>
                                    <p:animEffect transition="in" filter="strips(downRight)">
                                      <p:cBhvr>
                                        <p:cTn id="7" dur="500"/>
                                        <p:tgtEl>
                                          <p:spTgt spid="27750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7508"/>
                                        </p:tgtEl>
                                        <p:attrNameLst>
                                          <p:attrName>style.visibility</p:attrName>
                                        </p:attrNameLst>
                                      </p:cBhvr>
                                      <p:to>
                                        <p:strVal val="visible"/>
                                      </p:to>
                                    </p:set>
                                    <p:animEffect transition="in" filter="strips(downRight)">
                                      <p:cBhvr>
                                        <p:cTn id="12" dur="500"/>
                                        <p:tgtEl>
                                          <p:spTgt spid="27750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77509"/>
                                        </p:tgtEl>
                                        <p:attrNameLst>
                                          <p:attrName>style.visibility</p:attrName>
                                        </p:attrNameLst>
                                      </p:cBhvr>
                                      <p:to>
                                        <p:strVal val="visible"/>
                                      </p:to>
                                    </p:set>
                                    <p:animEffect transition="in" filter="strips(downRight)">
                                      <p:cBhvr>
                                        <p:cTn id="17" dur="500"/>
                                        <p:tgtEl>
                                          <p:spTgt spid="27750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77510"/>
                                        </p:tgtEl>
                                        <p:attrNameLst>
                                          <p:attrName>style.visibility</p:attrName>
                                        </p:attrNameLst>
                                      </p:cBhvr>
                                      <p:to>
                                        <p:strVal val="visible"/>
                                      </p:to>
                                    </p:set>
                                    <p:animEffect transition="in" filter="strips(downRight)">
                                      <p:cBhvr>
                                        <p:cTn id="22" dur="500"/>
                                        <p:tgtEl>
                                          <p:spTgt spid="2775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p:bldP spid="277508" grpId="0"/>
      <p:bldP spid="277509" grpId="0"/>
      <p:bldP spid="2775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p:nvPr/>
        </p:nvSpPr>
        <p:spPr>
          <a:xfrm>
            <a:off x="419100" y="1056640"/>
            <a:ext cx="9078913" cy="521970"/>
          </a:xfrm>
          <a:prstGeom prst="rect">
            <a:avLst/>
          </a:prstGeom>
          <a:noFill/>
          <a:ln w="9525">
            <a:noFill/>
          </a:ln>
        </p:spPr>
        <p:txBody>
          <a:bodyPr anchor="t">
            <a:spAutoFit/>
          </a:bodyPr>
          <a:p>
            <a:r>
              <a:rPr lang="en-US" altLang="zh-CN" sz="2800" dirty="0">
                <a:solidFill>
                  <a:srgbClr val="3333CC"/>
                </a:solidFill>
                <a:latin typeface="黑体" panose="02010609060101010101" pitchFamily="2" charset="-122"/>
                <a:ea typeface="黑体" panose="02010609060101010101" pitchFamily="2" charset="-122"/>
              </a:rPr>
              <a:t>    </a:t>
            </a:r>
            <a:r>
              <a:rPr lang="zh-CN" altLang="en-US" sz="2800" dirty="0">
                <a:solidFill>
                  <a:srgbClr val="3333CC"/>
                </a:solidFill>
                <a:latin typeface="黑体" panose="02010609060101010101" pitchFamily="2" charset="-122"/>
                <a:ea typeface="黑体" panose="02010609060101010101" pitchFamily="2" charset="-122"/>
              </a:rPr>
              <a:t>试用数据选择器实现函数 </a:t>
            </a:r>
            <a:r>
              <a:rPr lang="en-US" altLang="zh-CN" sz="2800" i="1" dirty="0">
                <a:solidFill>
                  <a:srgbClr val="3333CC"/>
                </a:solidFill>
                <a:latin typeface="Times New Roman" panose="02020603050405020304" pitchFamily="18" charset="0"/>
                <a:ea typeface="黑体" panose="02010609060101010101" pitchFamily="2" charset="-122"/>
              </a:rPr>
              <a:t>Y </a:t>
            </a:r>
            <a:r>
              <a:rPr lang="en-US" altLang="zh-CN" sz="2800" dirty="0">
                <a:solidFill>
                  <a:srgbClr val="3333CC"/>
                </a:solidFill>
                <a:latin typeface="Times New Roman" panose="02020603050405020304" pitchFamily="18" charset="0"/>
                <a:ea typeface="黑体" panose="02010609060101010101" pitchFamily="2" charset="-122"/>
              </a:rPr>
              <a:t>= </a:t>
            </a:r>
            <a:r>
              <a:rPr lang="en-US" altLang="zh-CN" sz="2800" i="1" dirty="0">
                <a:solidFill>
                  <a:srgbClr val="3333CC"/>
                </a:solidFill>
                <a:latin typeface="Times New Roman" panose="02020603050405020304" pitchFamily="18" charset="0"/>
                <a:ea typeface="黑体" panose="02010609060101010101" pitchFamily="2" charset="-122"/>
              </a:rPr>
              <a:t>AB </a:t>
            </a:r>
            <a:r>
              <a:rPr lang="en-US" altLang="zh-CN" sz="2800" dirty="0">
                <a:solidFill>
                  <a:srgbClr val="3333CC"/>
                </a:solidFill>
                <a:latin typeface="Times New Roman" panose="02020603050405020304" pitchFamily="18" charset="0"/>
                <a:ea typeface="黑体" panose="02010609060101010101" pitchFamily="2" charset="-122"/>
              </a:rPr>
              <a:t>+ </a:t>
            </a:r>
            <a:r>
              <a:rPr lang="en-US" altLang="zh-CN" sz="2800" i="1" dirty="0">
                <a:solidFill>
                  <a:srgbClr val="3333CC"/>
                </a:solidFill>
                <a:latin typeface="Times New Roman" panose="02020603050405020304" pitchFamily="18" charset="0"/>
                <a:ea typeface="黑体" panose="02010609060101010101" pitchFamily="2" charset="-122"/>
              </a:rPr>
              <a:t>AC </a:t>
            </a:r>
            <a:r>
              <a:rPr lang="en-US" altLang="zh-CN" sz="2800" dirty="0">
                <a:solidFill>
                  <a:srgbClr val="3333CC"/>
                </a:solidFill>
                <a:latin typeface="Times New Roman" panose="02020603050405020304" pitchFamily="18" charset="0"/>
                <a:ea typeface="黑体" panose="02010609060101010101" pitchFamily="2" charset="-122"/>
              </a:rPr>
              <a:t>+ </a:t>
            </a:r>
            <a:r>
              <a:rPr lang="en-US" altLang="zh-CN" sz="2800" i="1" dirty="0">
                <a:solidFill>
                  <a:srgbClr val="3333CC"/>
                </a:solidFill>
                <a:latin typeface="Times New Roman" panose="02020603050405020304" pitchFamily="18" charset="0"/>
                <a:ea typeface="黑体" panose="02010609060101010101" pitchFamily="2" charset="-122"/>
              </a:rPr>
              <a:t>BC </a:t>
            </a:r>
            <a:r>
              <a:rPr lang="zh-CN" altLang="en-US" sz="2800" dirty="0">
                <a:solidFill>
                  <a:srgbClr val="3333CC"/>
                </a:solidFill>
                <a:latin typeface="黑体" panose="02010609060101010101" pitchFamily="2" charset="-122"/>
                <a:ea typeface="黑体" panose="02010609060101010101" pitchFamily="2" charset="-122"/>
              </a:rPr>
              <a:t>。</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356376" name="Rectangle 24"/>
          <p:cNvSpPr/>
          <p:nvPr/>
        </p:nvSpPr>
        <p:spPr>
          <a:xfrm>
            <a:off x="705168" y="2511743"/>
            <a:ext cx="7442200" cy="430530"/>
          </a:xfrm>
          <a:prstGeom prst="rect">
            <a:avLst/>
          </a:prstGeom>
          <a:noFill/>
          <a:ln w="9525">
            <a:noFill/>
          </a:ln>
        </p:spPr>
        <p:txBody>
          <a:bodyPr tIns="0" bIns="0" anchor="t">
            <a:spAutoFit/>
          </a:bodyPr>
          <a:p>
            <a:r>
              <a:rPr lang="en-US" altLang="zh-CN" sz="2800" dirty="0">
                <a:solidFill>
                  <a:srgbClr val="FF3300"/>
                </a:solidFill>
                <a:latin typeface="黑体" panose="02010609060101010101" pitchFamily="2" charset="-122"/>
                <a:ea typeface="黑体" panose="02010609060101010101" pitchFamily="2" charset="-122"/>
              </a:rPr>
              <a:t>(4)</a:t>
            </a:r>
            <a:r>
              <a:rPr lang="zh-CN" altLang="en-US" sz="2800" dirty="0">
                <a:solidFill>
                  <a:srgbClr val="FF3300"/>
                </a:solidFill>
                <a:latin typeface="黑体" panose="02010609060101010101" pitchFamily="2" charset="-122"/>
                <a:ea typeface="黑体" panose="02010609060101010101" pitchFamily="2" charset="-122"/>
              </a:rPr>
              <a:t>比较 </a:t>
            </a:r>
            <a:r>
              <a:rPr lang="en-US" altLang="zh-CN" sz="2800" i="1" dirty="0">
                <a:solidFill>
                  <a:srgbClr val="FF3300"/>
                </a:solidFill>
                <a:latin typeface="Times New Roman" panose="02020603050405020304" pitchFamily="18" charset="0"/>
                <a:ea typeface="黑体" panose="02010609060101010101" pitchFamily="2" charset="-122"/>
              </a:rPr>
              <a:t>Y </a:t>
            </a:r>
            <a:r>
              <a:rPr lang="zh-CN" altLang="en-US" sz="2800" dirty="0">
                <a:solidFill>
                  <a:srgbClr val="FF3300"/>
                </a:solidFill>
                <a:latin typeface="Times New Roman" panose="02020603050405020304" pitchFamily="18" charset="0"/>
                <a:ea typeface="黑体" panose="02010609060101010101" pitchFamily="2" charset="-122"/>
              </a:rPr>
              <a:t>和 </a:t>
            </a:r>
            <a:r>
              <a:rPr lang="en-US" altLang="zh-CN" sz="2800" i="1" dirty="0">
                <a:solidFill>
                  <a:srgbClr val="FF3300"/>
                </a:solidFill>
                <a:latin typeface="Times New Roman" panose="02020603050405020304" pitchFamily="18" charset="0"/>
                <a:ea typeface="黑体" panose="02010609060101010101" pitchFamily="2" charset="-122"/>
              </a:rPr>
              <a:t>Y</a:t>
            </a:r>
            <a:r>
              <a:rPr lang="en-US" altLang="zh-CN" sz="2800" dirty="0">
                <a:solidFill>
                  <a:srgbClr val="FF3300"/>
                </a:solidFill>
                <a:latin typeface="Times New Roman" panose="02020603050405020304" pitchFamily="18" charset="0"/>
                <a:ea typeface="黑体" panose="02010609060101010101" pitchFamily="2" charset="-122"/>
              </a:rPr>
              <a:t>′</a:t>
            </a:r>
            <a:r>
              <a:rPr lang="zh-CN" altLang="en-US" sz="2800" dirty="0">
                <a:solidFill>
                  <a:srgbClr val="FF3300"/>
                </a:solidFill>
                <a:latin typeface="黑体" panose="02010609060101010101" pitchFamily="2" charset="-122"/>
                <a:ea typeface="黑体" panose="02010609060101010101" pitchFamily="2" charset="-122"/>
              </a:rPr>
              <a:t>两式中最小项的对应关系</a:t>
            </a:r>
            <a:endParaRPr lang="zh-CN" altLang="en-US" sz="2800" dirty="0">
              <a:solidFill>
                <a:srgbClr val="FF3300"/>
              </a:solidFill>
              <a:latin typeface="黑体" panose="02010609060101010101" pitchFamily="2" charset="-122"/>
              <a:ea typeface="黑体" panose="02010609060101010101" pitchFamily="2" charset="-122"/>
            </a:endParaRPr>
          </a:p>
        </p:txBody>
      </p:sp>
      <p:sp>
        <p:nvSpPr>
          <p:cNvPr id="356378" name="Rectangle 26"/>
          <p:cNvSpPr/>
          <p:nvPr/>
        </p:nvSpPr>
        <p:spPr>
          <a:xfrm>
            <a:off x="1002030" y="4449445"/>
            <a:ext cx="4363085" cy="521970"/>
          </a:xfrm>
          <a:prstGeom prst="rect">
            <a:avLst/>
          </a:prstGeom>
          <a:noFill/>
          <a:ln w="9525">
            <a:noFill/>
          </a:ln>
        </p:spPr>
        <p:txBody>
          <a:bodyPr wrap="square" anchor="t">
            <a:spAutoFit/>
          </a:bodyPr>
          <a:p>
            <a:r>
              <a:rPr lang="zh-CN" altLang="en-US" sz="2800" dirty="0">
                <a:latin typeface="Times New Roman" panose="02020603050405020304" pitchFamily="18" charset="0"/>
                <a:ea typeface="宋体" panose="02010600030101010101" pitchFamily="2" charset="-122"/>
              </a:rPr>
              <a:t>令 </a:t>
            </a:r>
            <a:r>
              <a:rPr lang="en-US" altLang="zh-CN" sz="2800" i="1" dirty="0">
                <a:latin typeface="Times New Roman" panose="02020603050405020304" pitchFamily="18" charset="0"/>
              </a:rPr>
              <a:t>A </a:t>
            </a:r>
            <a:r>
              <a:rPr lang="en-US" altLang="zh-CN" sz="2800" dirty="0">
                <a:latin typeface="Times New Roman" panose="02020603050405020304" pitchFamily="18" charset="0"/>
              </a:rPr>
              <a:t>= </a:t>
            </a:r>
            <a:r>
              <a:rPr lang="en-US" altLang="zh-CN" sz="2800" i="1" dirty="0">
                <a:latin typeface="Times New Roman" panose="02020603050405020304" pitchFamily="18" charset="0"/>
              </a:rPr>
              <a:t>A</a:t>
            </a:r>
            <a:r>
              <a:rPr lang="en-US" altLang="zh-CN" sz="2800" baseline="-25000" dirty="0">
                <a:latin typeface="Times New Roman" panose="02020603050405020304" pitchFamily="18" charset="0"/>
              </a:rPr>
              <a:t>2 </a:t>
            </a:r>
            <a:r>
              <a:rPr lang="zh-CN" altLang="en-US"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rPr>
              <a:t>B </a:t>
            </a:r>
            <a:r>
              <a:rPr lang="en-US" altLang="zh-CN" sz="2800" dirty="0">
                <a:latin typeface="Times New Roman" panose="02020603050405020304" pitchFamily="18" charset="0"/>
              </a:rPr>
              <a:t>= </a:t>
            </a:r>
            <a:r>
              <a:rPr lang="en-US" altLang="zh-CN" sz="2800" i="1" dirty="0">
                <a:latin typeface="Times New Roman" panose="02020603050405020304" pitchFamily="18" charset="0"/>
              </a:rPr>
              <a:t>A</a:t>
            </a:r>
            <a:r>
              <a:rPr lang="en-US" altLang="zh-CN" sz="2800" baseline="-25000" dirty="0">
                <a:latin typeface="Times New Roman" panose="02020603050405020304" pitchFamily="18" charset="0"/>
              </a:rPr>
              <a:t>1 </a:t>
            </a:r>
            <a:r>
              <a:rPr lang="zh-CN" altLang="en-US" sz="2800" dirty="0">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rPr>
              <a:t>C </a:t>
            </a:r>
            <a:r>
              <a:rPr lang="en-US" altLang="zh-CN" sz="2800" dirty="0">
                <a:latin typeface="Times New Roman" panose="02020603050405020304" pitchFamily="18" charset="0"/>
              </a:rPr>
              <a:t>= </a:t>
            </a:r>
            <a:r>
              <a:rPr lang="en-US" altLang="zh-CN" sz="2800" i="1" dirty="0">
                <a:latin typeface="Times New Roman" panose="02020603050405020304" pitchFamily="18" charset="0"/>
              </a:rPr>
              <a:t>A</a:t>
            </a:r>
            <a:r>
              <a:rPr lang="en-US" altLang="zh-CN" sz="2800" baseline="-25000" dirty="0">
                <a:latin typeface="Times New Roman" panose="02020603050405020304" pitchFamily="18" charset="0"/>
              </a:rPr>
              <a:t>0</a:t>
            </a:r>
            <a:endParaRPr lang="en-US" altLang="zh-CN" sz="2800" baseline="-25000" dirty="0">
              <a:latin typeface="Times New Roman" panose="02020603050405020304" pitchFamily="18" charset="0"/>
            </a:endParaRPr>
          </a:p>
        </p:txBody>
      </p:sp>
      <p:grpSp>
        <p:nvGrpSpPr>
          <p:cNvPr id="4" name="Group 27"/>
          <p:cNvGrpSpPr/>
          <p:nvPr/>
        </p:nvGrpSpPr>
        <p:grpSpPr>
          <a:xfrm>
            <a:off x="419100" y="5262880"/>
            <a:ext cx="7323455" cy="964847"/>
            <a:chOff x="376" y="3744"/>
            <a:chExt cx="4273" cy="444"/>
          </a:xfrm>
        </p:grpSpPr>
        <p:sp>
          <p:nvSpPr>
            <p:cNvPr id="53275" name="Rectangle 28"/>
            <p:cNvSpPr/>
            <p:nvPr/>
          </p:nvSpPr>
          <p:spPr>
            <a:xfrm>
              <a:off x="376" y="3872"/>
              <a:ext cx="2523" cy="212"/>
            </a:xfrm>
            <a:prstGeom prst="rect">
              <a:avLst/>
            </a:prstGeom>
            <a:noFill/>
            <a:ln w="9525">
              <a:noFill/>
            </a:ln>
          </p:spPr>
          <p:txBody>
            <a:bodyPr anchor="t">
              <a:spAutoFit/>
            </a:bodyPr>
            <a:p>
              <a:r>
                <a:rPr lang="zh-CN" altLang="en-US" dirty="0">
                  <a:latin typeface="Times New Roman" panose="02020603050405020304" pitchFamily="18" charset="0"/>
                  <a:ea typeface="宋体" panose="02010600030101010101" pitchFamily="2" charset="-122"/>
                </a:rPr>
                <a:t>             </a:t>
              </a:r>
              <a:r>
                <a:rPr lang="zh-CN" altLang="en-US" sz="2400" dirty="0">
                  <a:latin typeface="Times New Roman" panose="02020603050405020304" pitchFamily="18" charset="0"/>
                  <a:ea typeface="宋体" panose="02010600030101010101" pitchFamily="2" charset="-122"/>
                </a:rPr>
                <a:t>为使 </a:t>
              </a:r>
              <a:r>
                <a:rPr lang="en-US" altLang="zh-CN" sz="2400" i="1" dirty="0">
                  <a:latin typeface="Times New Roman" panose="02020603050405020304" pitchFamily="18" charset="0"/>
                </a:rPr>
                <a:t>Y </a:t>
              </a:r>
              <a:r>
                <a:rPr lang="en-US" altLang="zh-CN" sz="2400" dirty="0">
                  <a:latin typeface="Times New Roman" panose="02020603050405020304" pitchFamily="18" charset="0"/>
                </a:rPr>
                <a:t>= </a:t>
              </a:r>
              <a:r>
                <a:rPr lang="en-US" altLang="zh-CN" sz="2400" i="1" dirty="0">
                  <a:latin typeface="Times New Roman" panose="02020603050405020304" pitchFamily="18" charset="0"/>
                </a:rPr>
                <a:t>Y</a:t>
              </a:r>
              <a:r>
                <a:rPr lang="en-US" altLang="zh-CN" sz="2400" dirty="0">
                  <a:latin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rPr>
                <a:t>，应令</a:t>
              </a:r>
              <a:endParaRPr lang="zh-CN" altLang="en-US" sz="2400" dirty="0">
                <a:latin typeface="Times New Roman" panose="02020603050405020304" pitchFamily="18" charset="0"/>
                <a:ea typeface="宋体" panose="02010600030101010101" pitchFamily="2" charset="-122"/>
              </a:endParaRPr>
            </a:p>
          </p:txBody>
        </p:sp>
        <p:sp>
          <p:nvSpPr>
            <p:cNvPr id="53276" name="AutoShape 29"/>
            <p:cNvSpPr/>
            <p:nvPr/>
          </p:nvSpPr>
          <p:spPr>
            <a:xfrm>
              <a:off x="2764" y="3848"/>
              <a:ext cx="89" cy="320"/>
            </a:xfrm>
            <a:prstGeom prst="leftBrace">
              <a:avLst>
                <a:gd name="adj1" fmla="val 29945"/>
                <a:gd name="adj2" fmla="val 50000"/>
              </a:avLst>
            </a:prstGeom>
            <a:noFill/>
            <a:ln w="28575" cap="flat" cmpd="sng">
              <a:solidFill>
                <a:schemeClr val="tx1"/>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53277" name="Rectangle 30"/>
            <p:cNvSpPr/>
            <p:nvPr/>
          </p:nvSpPr>
          <p:spPr>
            <a:xfrm>
              <a:off x="2811" y="3744"/>
              <a:ext cx="1838" cy="212"/>
            </a:xfrm>
            <a:prstGeom prst="rect">
              <a:avLst/>
            </a:prstGeom>
            <a:noFill/>
            <a:ln w="9525">
              <a:noFill/>
            </a:ln>
          </p:spPr>
          <p:txBody>
            <a:bodyPr anchor="t">
              <a:spAutoFit/>
            </a:bodyPr>
            <a:p>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0 </a:t>
              </a:r>
              <a:r>
                <a:rPr lang="en-US" altLang="zh-CN" sz="2400" dirty="0">
                  <a:latin typeface="Times New Roman" panose="02020603050405020304" pitchFamily="18" charset="0"/>
                </a:rPr>
                <a:t>=</a:t>
              </a:r>
              <a:r>
                <a:rPr lang="en-US" altLang="zh-CN" sz="2400" baseline="-250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1 </a:t>
              </a:r>
              <a:r>
                <a:rPr lang="en-US" altLang="zh-CN" sz="24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2 </a:t>
              </a:r>
              <a:r>
                <a:rPr lang="en-US" altLang="zh-CN" sz="24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4</a:t>
              </a:r>
              <a:r>
                <a:rPr lang="en-US" altLang="zh-CN" sz="2400" dirty="0">
                  <a:latin typeface="Times New Roman" panose="02020603050405020304" pitchFamily="18" charset="0"/>
                </a:rPr>
                <a:t>= 0</a:t>
              </a:r>
              <a:endParaRPr lang="en-US" altLang="zh-CN" sz="2400" baseline="-25000" dirty="0">
                <a:latin typeface="Times New Roman" panose="02020603050405020304" pitchFamily="18" charset="0"/>
              </a:endParaRPr>
            </a:p>
          </p:txBody>
        </p:sp>
        <p:sp>
          <p:nvSpPr>
            <p:cNvPr id="53278" name="Rectangle 31"/>
            <p:cNvSpPr/>
            <p:nvPr/>
          </p:nvSpPr>
          <p:spPr>
            <a:xfrm>
              <a:off x="2811" y="3976"/>
              <a:ext cx="1831" cy="212"/>
            </a:xfrm>
            <a:prstGeom prst="rect">
              <a:avLst/>
            </a:prstGeom>
            <a:noFill/>
            <a:ln w="9525">
              <a:noFill/>
            </a:ln>
          </p:spPr>
          <p:txBody>
            <a:bodyPr anchor="t">
              <a:spAutoFit/>
            </a:bodyPr>
            <a:p>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3 </a:t>
              </a:r>
              <a:r>
                <a:rPr lang="en-US" altLang="zh-CN" sz="2400" dirty="0">
                  <a:latin typeface="Times New Roman" panose="02020603050405020304" pitchFamily="18" charset="0"/>
                </a:rPr>
                <a:t>=</a:t>
              </a:r>
              <a:r>
                <a:rPr lang="en-US" altLang="zh-CN" sz="2400" baseline="-250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5 </a:t>
              </a:r>
              <a:r>
                <a:rPr lang="en-US" altLang="zh-CN" sz="24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6 </a:t>
              </a:r>
              <a:r>
                <a:rPr lang="en-US" altLang="zh-CN" sz="24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7 </a:t>
              </a:r>
              <a:r>
                <a:rPr lang="en-US" altLang="zh-CN" sz="2400" dirty="0">
                  <a:latin typeface="Times New Roman" panose="02020603050405020304" pitchFamily="18" charset="0"/>
                </a:rPr>
                <a:t>= 1</a:t>
              </a:r>
              <a:endParaRPr lang="en-US" altLang="zh-CN" sz="2400" baseline="-25000" dirty="0">
                <a:latin typeface="Times New Roman" panose="02020603050405020304" pitchFamily="18" charset="0"/>
              </a:endParaRPr>
            </a:p>
          </p:txBody>
        </p:sp>
      </p:grpSp>
      <p:graphicFrame>
        <p:nvGraphicFramePr>
          <p:cNvPr id="5" name="对象 4">
            <a:hlinkClick r:id="" action="ppaction://ole?verb="/>
          </p:cNvPr>
          <p:cNvGraphicFramePr>
            <a:graphicFrameLocks noChangeAspect="1"/>
          </p:cNvGraphicFramePr>
          <p:nvPr/>
        </p:nvGraphicFramePr>
        <p:xfrm>
          <a:off x="1002030" y="1781810"/>
          <a:ext cx="6026785" cy="480695"/>
        </p:xfrm>
        <a:graphic>
          <a:graphicData uri="http://schemas.openxmlformats.org/presentationml/2006/ole">
            <mc:AlternateContent xmlns:mc="http://schemas.openxmlformats.org/markup-compatibility/2006">
              <mc:Choice xmlns:v="urn:schemas-microsoft-com:vml" Requires="v">
                <p:oleObj spid="_x0000_s1025" name="" r:id="rId1" imgW="2971800" imgH="215900" progId="Equation.KSEE3">
                  <p:embed/>
                </p:oleObj>
              </mc:Choice>
              <mc:Fallback>
                <p:oleObj name="" r:id="rId1" imgW="2971800" imgH="215900" progId="Equation.KSEE3">
                  <p:embed/>
                  <p:pic>
                    <p:nvPicPr>
                      <p:cNvPr id="0" name="图片 1024"/>
                      <p:cNvPicPr/>
                      <p:nvPr/>
                    </p:nvPicPr>
                    <p:blipFill>
                      <a:blip r:embed="rId2"/>
                      <a:stretch>
                        <a:fillRect/>
                      </a:stretch>
                    </p:blipFill>
                    <p:spPr>
                      <a:xfrm>
                        <a:off x="1002030" y="1781810"/>
                        <a:ext cx="6026785" cy="480695"/>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881380" y="3198495"/>
          <a:ext cx="6911975" cy="1133475"/>
        </p:xfrm>
        <a:graphic>
          <a:graphicData uri="http://schemas.openxmlformats.org/presentationml/2006/ole">
            <mc:AlternateContent xmlns:mc="http://schemas.openxmlformats.org/markup-compatibility/2006">
              <mc:Choice xmlns:v="urn:schemas-microsoft-com:vml" Requires="v">
                <p:oleObj spid="_x0000_s2049" name="" r:id="rId3" imgW="3098800" imgH="508000" progId="Equation.KSEE3">
                  <p:embed/>
                </p:oleObj>
              </mc:Choice>
              <mc:Fallback>
                <p:oleObj name="" r:id="rId3" imgW="3098800" imgH="508000" progId="Equation.KSEE3">
                  <p:embed/>
                  <p:pic>
                    <p:nvPicPr>
                      <p:cNvPr id="0" name="图片 2048"/>
                      <p:cNvPicPr/>
                      <p:nvPr/>
                    </p:nvPicPr>
                    <p:blipFill>
                      <a:blip r:embed="rId4"/>
                      <a:stretch>
                        <a:fillRect/>
                      </a:stretch>
                    </p:blipFill>
                    <p:spPr>
                      <a:xfrm>
                        <a:off x="881380" y="3198495"/>
                        <a:ext cx="6911975" cy="1133475"/>
                      </a:xfrm>
                      <a:prstGeom prst="rect">
                        <a:avLst/>
                      </a:prstGeom>
                    </p:spPr>
                  </p:pic>
                </p:oleObj>
              </mc:Fallback>
            </mc:AlternateContent>
          </a:graphicData>
        </a:graphic>
      </p:graphicFrame>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6376"/>
                                        </p:tgtEl>
                                        <p:attrNameLst>
                                          <p:attrName>style.visibility</p:attrName>
                                        </p:attrNameLst>
                                      </p:cBhvr>
                                      <p:to>
                                        <p:strVal val="visible"/>
                                      </p:to>
                                    </p:set>
                                    <p:animEffect transition="in" filter="wipe(left)">
                                      <p:cBhvr>
                                        <p:cTn id="7" dur="500"/>
                                        <p:tgtEl>
                                          <p:spTgt spid="3563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6378"/>
                                        </p:tgtEl>
                                        <p:attrNameLst>
                                          <p:attrName>style.visibility</p:attrName>
                                        </p:attrNameLst>
                                      </p:cBhvr>
                                      <p:to>
                                        <p:strVal val="visible"/>
                                      </p:to>
                                    </p:set>
                                    <p:animEffect transition="in" filter="wipe(left)">
                                      <p:cBhvr>
                                        <p:cTn id="12" dur="500"/>
                                        <p:tgtEl>
                                          <p:spTgt spid="3563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76" grpId="0"/>
      <p:bldP spid="35637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8" name="Rectangle 2"/>
          <p:cNvSpPr>
            <a:spLocks noChangeArrowheads="1"/>
          </p:cNvSpPr>
          <p:nvPr/>
        </p:nvSpPr>
        <p:spPr bwMode="auto">
          <a:xfrm>
            <a:off x="903288" y="1551940"/>
            <a:ext cx="2193925" cy="52197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rgbClr val="3333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(5)</a:t>
            </a:r>
            <a:r>
              <a:rPr kumimoji="1" lang="zh-CN" altLang="en-US" sz="2800" b="1" i="0" u="none" strike="noStrike" kern="1200" cap="none" spc="0" normalizeH="0" baseline="0" noProof="0">
                <a:ln>
                  <a:noFill/>
                </a:ln>
                <a:solidFill>
                  <a:srgbClr val="3333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画连线图</a:t>
            </a:r>
            <a:endParaRPr kumimoji="1" lang="zh-CN" altLang="en-US" sz="2800" b="1" i="0" u="none" strike="noStrike" kern="1200" cap="none" spc="0" normalizeH="0" baseline="0" noProof="0">
              <a:ln>
                <a:noFill/>
              </a:ln>
              <a:solidFill>
                <a:srgbClr val="3333CC"/>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grpSp>
        <p:nvGrpSpPr>
          <p:cNvPr id="2" name="Group 3"/>
          <p:cNvGrpSpPr/>
          <p:nvPr/>
        </p:nvGrpSpPr>
        <p:grpSpPr>
          <a:xfrm>
            <a:off x="1790700" y="2955290"/>
            <a:ext cx="4506913" cy="3241675"/>
            <a:chOff x="896" y="700"/>
            <a:chExt cx="2840" cy="2042"/>
          </a:xfrm>
        </p:grpSpPr>
        <p:graphicFrame>
          <p:nvGraphicFramePr>
            <p:cNvPr id="54275" name="Object 4"/>
            <p:cNvGraphicFramePr/>
            <p:nvPr/>
          </p:nvGraphicFramePr>
          <p:xfrm>
            <a:off x="1164" y="934"/>
            <a:ext cx="2520" cy="1668"/>
          </p:xfrm>
          <a:graphic>
            <a:graphicData uri="http://schemas.openxmlformats.org/presentationml/2006/ole">
              <mc:AlternateContent xmlns:mc="http://schemas.openxmlformats.org/markup-compatibility/2006">
                <mc:Choice xmlns:v="urn:schemas-microsoft-com:vml" Requires="v">
                  <p:oleObj spid="_x0000_s3106" name="" r:id="rId1" imgW="4000500" imgH="2647950" progId="Paint.Picture">
                    <p:embed/>
                  </p:oleObj>
                </mc:Choice>
                <mc:Fallback>
                  <p:oleObj name="" r:id="rId1" imgW="4000500" imgH="2647950" progId="Paint.Picture">
                    <p:embed/>
                    <p:pic>
                      <p:nvPicPr>
                        <p:cNvPr id="0" name="图片 3105"/>
                        <p:cNvPicPr/>
                        <p:nvPr/>
                      </p:nvPicPr>
                      <p:blipFill>
                        <a:blip r:embed="rId2"/>
                        <a:stretch>
                          <a:fillRect/>
                        </a:stretch>
                      </p:blipFill>
                      <p:spPr>
                        <a:xfrm>
                          <a:off x="1164" y="934"/>
                          <a:ext cx="2520" cy="1668"/>
                        </a:xfrm>
                        <a:prstGeom prst="rect">
                          <a:avLst/>
                        </a:prstGeom>
                        <a:noFill/>
                        <a:ln w="38100">
                          <a:noFill/>
                          <a:miter/>
                        </a:ln>
                      </p:spPr>
                    </p:pic>
                  </p:oleObj>
                </mc:Fallback>
              </mc:AlternateContent>
            </a:graphicData>
          </a:graphic>
        </p:graphicFrame>
        <p:sp>
          <p:nvSpPr>
            <p:cNvPr id="54276" name="AutoShape 5"/>
            <p:cNvSpPr/>
            <p:nvPr/>
          </p:nvSpPr>
          <p:spPr>
            <a:xfrm>
              <a:off x="896" y="700"/>
              <a:ext cx="2840" cy="2042"/>
            </a:xfrm>
            <a:prstGeom prst="flowChartProcess">
              <a:avLst/>
            </a:prstGeom>
            <a:noFill/>
            <a:ln w="57150" cap="flat" cmpd="sng">
              <a:pattFill prst="sphere">
                <a:fgClr>
                  <a:srgbClr val="CC99FF"/>
                </a:fgClr>
                <a:bgClr>
                  <a:srgbClr val="FFFFFF"/>
                </a:bgClr>
              </a:pattFill>
              <a:prstDash val="solid"/>
              <a:miter/>
              <a:headEnd type="none" w="med" len="med"/>
              <a:tailEnd type="none" w="med" len="med"/>
            </a:ln>
          </p:spPr>
          <p:txBody>
            <a:bodyPr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54277" name="Rectangle 6"/>
            <p:cNvSpPr/>
            <p:nvPr/>
          </p:nvSpPr>
          <p:spPr>
            <a:xfrm>
              <a:off x="2067" y="1512"/>
              <a:ext cx="1098" cy="288"/>
            </a:xfrm>
            <a:prstGeom prst="rect">
              <a:avLst/>
            </a:prstGeom>
            <a:noFill/>
            <a:ln w="9525">
              <a:noFill/>
            </a:ln>
          </p:spPr>
          <p:txBody>
            <a:bodyPr wrap="none" anchor="t">
              <a:spAutoFit/>
            </a:bodyPr>
            <a:p>
              <a:pPr algn="just" fontAlgn="t">
                <a:spcBef>
                  <a:spcPct val="50000"/>
                </a:spcBef>
              </a:pPr>
              <a:r>
                <a:rPr lang="en-US" altLang="zh-CN" dirty="0">
                  <a:latin typeface="Times New Roman" panose="02020603050405020304" pitchFamily="18" charset="0"/>
                </a:rPr>
                <a:t>CT74LS151</a:t>
              </a:r>
              <a:endParaRPr lang="en-US" altLang="zh-CN" dirty="0">
                <a:latin typeface="Times New Roman" panose="02020603050405020304" pitchFamily="18" charset="0"/>
              </a:endParaRPr>
            </a:p>
          </p:txBody>
        </p:sp>
        <p:sp>
          <p:nvSpPr>
            <p:cNvPr id="54278" name="Rectangle 7"/>
            <p:cNvSpPr/>
            <p:nvPr/>
          </p:nvSpPr>
          <p:spPr>
            <a:xfrm>
              <a:off x="1504" y="1318"/>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54279" name="Rectangle 8"/>
            <p:cNvSpPr/>
            <p:nvPr/>
          </p:nvSpPr>
          <p:spPr>
            <a:xfrm>
              <a:off x="1504" y="1540"/>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54280" name="Rectangle 9"/>
            <p:cNvSpPr/>
            <p:nvPr/>
          </p:nvSpPr>
          <p:spPr>
            <a:xfrm>
              <a:off x="1504" y="1771"/>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A</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54281" name="Rectangle 10"/>
            <p:cNvSpPr/>
            <p:nvPr/>
          </p:nvSpPr>
          <p:spPr>
            <a:xfrm>
              <a:off x="1669" y="1886"/>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0</a:t>
              </a:r>
              <a:endParaRPr lang="en-US" altLang="zh-CN" baseline="-25000" dirty="0">
                <a:latin typeface="Times New Roman" panose="02020603050405020304" pitchFamily="18" charset="0"/>
              </a:endParaRPr>
            </a:p>
          </p:txBody>
        </p:sp>
        <p:sp>
          <p:nvSpPr>
            <p:cNvPr id="54282" name="Rectangle 11"/>
            <p:cNvSpPr/>
            <p:nvPr/>
          </p:nvSpPr>
          <p:spPr>
            <a:xfrm>
              <a:off x="3264" y="1887"/>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7</a:t>
              </a:r>
              <a:endParaRPr lang="en-US" altLang="zh-CN" baseline="-25000" dirty="0">
                <a:latin typeface="Times New Roman" panose="02020603050405020304" pitchFamily="18" charset="0"/>
              </a:endParaRPr>
            </a:p>
          </p:txBody>
        </p:sp>
        <p:sp>
          <p:nvSpPr>
            <p:cNvPr id="54283" name="Rectangle 12"/>
            <p:cNvSpPr/>
            <p:nvPr/>
          </p:nvSpPr>
          <p:spPr>
            <a:xfrm>
              <a:off x="3033" y="1887"/>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6</a:t>
              </a:r>
              <a:endParaRPr lang="en-US" altLang="zh-CN" baseline="-25000" dirty="0">
                <a:latin typeface="Times New Roman" panose="02020603050405020304" pitchFamily="18" charset="0"/>
              </a:endParaRPr>
            </a:p>
          </p:txBody>
        </p:sp>
        <p:sp>
          <p:nvSpPr>
            <p:cNvPr id="54284" name="Rectangle 13"/>
            <p:cNvSpPr/>
            <p:nvPr/>
          </p:nvSpPr>
          <p:spPr>
            <a:xfrm>
              <a:off x="2810" y="1888"/>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5</a:t>
              </a:r>
              <a:endParaRPr lang="en-US" altLang="zh-CN" baseline="-25000" dirty="0">
                <a:latin typeface="Times New Roman" panose="02020603050405020304" pitchFamily="18" charset="0"/>
              </a:endParaRPr>
            </a:p>
          </p:txBody>
        </p:sp>
        <p:sp>
          <p:nvSpPr>
            <p:cNvPr id="54285" name="Rectangle 14"/>
            <p:cNvSpPr/>
            <p:nvPr/>
          </p:nvSpPr>
          <p:spPr>
            <a:xfrm>
              <a:off x="2570" y="1886"/>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4</a:t>
              </a:r>
              <a:endParaRPr lang="en-US" altLang="zh-CN" baseline="-25000" dirty="0">
                <a:latin typeface="Times New Roman" panose="02020603050405020304" pitchFamily="18" charset="0"/>
              </a:endParaRPr>
            </a:p>
          </p:txBody>
        </p:sp>
        <p:sp>
          <p:nvSpPr>
            <p:cNvPr id="54286" name="Rectangle 15"/>
            <p:cNvSpPr/>
            <p:nvPr/>
          </p:nvSpPr>
          <p:spPr>
            <a:xfrm>
              <a:off x="2340" y="1886"/>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3</a:t>
              </a:r>
              <a:endParaRPr lang="en-US" altLang="zh-CN" baseline="-25000" dirty="0">
                <a:latin typeface="Times New Roman" panose="02020603050405020304" pitchFamily="18" charset="0"/>
              </a:endParaRPr>
            </a:p>
          </p:txBody>
        </p:sp>
        <p:sp>
          <p:nvSpPr>
            <p:cNvPr id="54287" name="Rectangle 16"/>
            <p:cNvSpPr/>
            <p:nvPr/>
          </p:nvSpPr>
          <p:spPr>
            <a:xfrm>
              <a:off x="2087" y="1887"/>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2</a:t>
              </a:r>
              <a:endParaRPr lang="en-US" altLang="zh-CN" baseline="-25000" dirty="0">
                <a:latin typeface="Times New Roman" panose="02020603050405020304" pitchFamily="18" charset="0"/>
              </a:endParaRPr>
            </a:p>
          </p:txBody>
        </p:sp>
        <p:sp>
          <p:nvSpPr>
            <p:cNvPr id="54288" name="Rectangle 17"/>
            <p:cNvSpPr/>
            <p:nvPr/>
          </p:nvSpPr>
          <p:spPr>
            <a:xfrm>
              <a:off x="1873" y="1887"/>
              <a:ext cx="319"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D</a:t>
              </a:r>
              <a:r>
                <a:rPr lang="en-US" altLang="zh-CN" baseline="-25000" dirty="0">
                  <a:latin typeface="Times New Roman" panose="02020603050405020304" pitchFamily="18" charset="0"/>
                </a:rPr>
                <a:t>1</a:t>
              </a:r>
              <a:endParaRPr lang="en-US" altLang="zh-CN" baseline="-25000" dirty="0">
                <a:latin typeface="Times New Roman" panose="02020603050405020304" pitchFamily="18" charset="0"/>
              </a:endParaRPr>
            </a:p>
          </p:txBody>
        </p:sp>
        <p:sp>
          <p:nvSpPr>
            <p:cNvPr id="54289" name="Rectangle 18"/>
            <p:cNvSpPr/>
            <p:nvPr/>
          </p:nvSpPr>
          <p:spPr>
            <a:xfrm>
              <a:off x="1040" y="1024"/>
              <a:ext cx="340" cy="288"/>
            </a:xfrm>
            <a:prstGeom prst="rect">
              <a:avLst/>
            </a:prstGeom>
            <a:noFill/>
            <a:ln w="9525">
              <a:noFill/>
            </a:ln>
          </p:spPr>
          <p:txBody>
            <a:bodyPr wrap="none" anchor="t">
              <a:spAutoFit/>
            </a:bodyPr>
            <a:p>
              <a:pPr algn="just" fontAlgn="t">
                <a:spcBef>
                  <a:spcPct val="50000"/>
                </a:spcBef>
              </a:pPr>
              <a:r>
                <a:rPr lang="en-US" altLang="zh-CN" i="1" dirty="0">
                  <a:latin typeface="Times New Roman" panose="02020603050405020304" pitchFamily="18" charset="0"/>
                </a:rPr>
                <a:t>ST</a:t>
              </a:r>
              <a:endParaRPr lang="en-US" altLang="zh-CN" i="1" dirty="0">
                <a:latin typeface="Times New Roman" panose="02020603050405020304" pitchFamily="18" charset="0"/>
              </a:endParaRPr>
            </a:p>
          </p:txBody>
        </p:sp>
        <p:sp>
          <p:nvSpPr>
            <p:cNvPr id="54290" name="Rectangle 19"/>
            <p:cNvSpPr/>
            <p:nvPr/>
          </p:nvSpPr>
          <p:spPr>
            <a:xfrm>
              <a:off x="2060" y="708"/>
              <a:ext cx="233" cy="288"/>
            </a:xfrm>
            <a:prstGeom prst="rect">
              <a:avLst/>
            </a:prstGeom>
            <a:noFill/>
            <a:ln w="9525">
              <a:noFill/>
            </a:ln>
          </p:spPr>
          <p:txBody>
            <a:bodyPr wrap="none" anchor="t">
              <a:spAutoFit/>
            </a:bodyPr>
            <a:p>
              <a:pPr algn="just" fontAlgn="t">
                <a:spcBef>
                  <a:spcPct val="50000"/>
                </a:spcBef>
              </a:pPr>
              <a:r>
                <a:rPr lang="en-US" altLang="zh-CN" i="1" dirty="0">
                  <a:latin typeface="Times New Roman" panose="02020603050405020304" pitchFamily="18" charset="0"/>
                </a:rPr>
                <a:t>Y</a:t>
              </a:r>
              <a:endParaRPr lang="en-US" altLang="zh-CN" i="1" dirty="0">
                <a:latin typeface="Times New Roman" panose="02020603050405020304" pitchFamily="18" charset="0"/>
              </a:endParaRPr>
            </a:p>
          </p:txBody>
        </p:sp>
        <p:sp>
          <p:nvSpPr>
            <p:cNvPr id="54291" name="Rectangle 20"/>
            <p:cNvSpPr/>
            <p:nvPr/>
          </p:nvSpPr>
          <p:spPr>
            <a:xfrm>
              <a:off x="2865" y="707"/>
              <a:ext cx="233" cy="288"/>
            </a:xfrm>
            <a:prstGeom prst="rect">
              <a:avLst/>
            </a:prstGeom>
            <a:noFill/>
            <a:ln w="9525">
              <a:noFill/>
            </a:ln>
          </p:spPr>
          <p:txBody>
            <a:bodyPr wrap="none" anchor="t">
              <a:spAutoFit/>
            </a:bodyPr>
            <a:p>
              <a:pPr algn="just" fontAlgn="t">
                <a:spcBef>
                  <a:spcPct val="50000"/>
                </a:spcBef>
              </a:pPr>
              <a:r>
                <a:rPr lang="en-US" altLang="zh-CN" i="1" dirty="0">
                  <a:latin typeface="Times New Roman" panose="02020603050405020304" pitchFamily="18" charset="0"/>
                </a:rPr>
                <a:t>Y</a:t>
              </a:r>
              <a:endParaRPr lang="en-US" altLang="zh-CN" i="1" dirty="0">
                <a:latin typeface="Times New Roman" panose="02020603050405020304" pitchFamily="18" charset="0"/>
              </a:endParaRPr>
            </a:p>
          </p:txBody>
        </p:sp>
        <p:sp>
          <p:nvSpPr>
            <p:cNvPr id="54292" name="Line 21"/>
            <p:cNvSpPr/>
            <p:nvPr/>
          </p:nvSpPr>
          <p:spPr>
            <a:xfrm>
              <a:off x="2893" y="713"/>
              <a:ext cx="131"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54293" name="Line 22"/>
            <p:cNvSpPr/>
            <p:nvPr/>
          </p:nvSpPr>
          <p:spPr>
            <a:xfrm>
              <a:off x="1112" y="1073"/>
              <a:ext cx="238"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54294" name="Rectangle 23"/>
            <p:cNvSpPr/>
            <p:nvPr/>
          </p:nvSpPr>
          <p:spPr>
            <a:xfrm>
              <a:off x="2094" y="1173"/>
              <a:ext cx="333" cy="230"/>
            </a:xfrm>
            <a:prstGeom prst="rect">
              <a:avLst/>
            </a:prstGeom>
            <a:noFill/>
            <a:ln w="9525">
              <a:noFill/>
            </a:ln>
          </p:spPr>
          <p:txBody>
            <a:bodyPr wrap="none" lIns="0" tIns="0" rIns="0" bIns="0" anchor="t">
              <a:spAutoFit/>
            </a:bodyPr>
            <a:p>
              <a:pPr>
                <a:spcBef>
                  <a:spcPct val="20000"/>
                </a:spcBef>
              </a:pPr>
              <a:r>
                <a:rPr lang="en-US" altLang="zh-CN" dirty="0">
                  <a:latin typeface="Times New Roman" panose="02020603050405020304" pitchFamily="18" charset="0"/>
                </a:rPr>
                <a:t>Y′</a:t>
              </a:r>
              <a:endParaRPr lang="en-US" altLang="zh-CN" dirty="0">
                <a:latin typeface="Times New Roman" panose="02020603050405020304" pitchFamily="18" charset="0"/>
              </a:endParaRPr>
            </a:p>
          </p:txBody>
        </p:sp>
        <p:sp>
          <p:nvSpPr>
            <p:cNvPr id="54295" name="Rectangle 24"/>
            <p:cNvSpPr/>
            <p:nvPr/>
          </p:nvSpPr>
          <p:spPr>
            <a:xfrm>
              <a:off x="944" y="1358"/>
              <a:ext cx="244"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A</a:t>
              </a:r>
              <a:endParaRPr lang="en-US" altLang="zh-CN" i="1" baseline="-25000" dirty="0">
                <a:latin typeface="Times New Roman" panose="02020603050405020304" pitchFamily="18" charset="0"/>
              </a:endParaRPr>
            </a:p>
          </p:txBody>
        </p:sp>
        <p:sp>
          <p:nvSpPr>
            <p:cNvPr id="54296" name="Rectangle 25"/>
            <p:cNvSpPr/>
            <p:nvPr/>
          </p:nvSpPr>
          <p:spPr>
            <a:xfrm>
              <a:off x="944" y="1580"/>
              <a:ext cx="244"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B</a:t>
              </a:r>
              <a:endParaRPr lang="en-US" altLang="zh-CN" i="1" baseline="-25000" dirty="0">
                <a:latin typeface="Times New Roman" panose="02020603050405020304" pitchFamily="18" charset="0"/>
              </a:endParaRPr>
            </a:p>
          </p:txBody>
        </p:sp>
        <p:sp>
          <p:nvSpPr>
            <p:cNvPr id="54297" name="Rectangle 26"/>
            <p:cNvSpPr/>
            <p:nvPr/>
          </p:nvSpPr>
          <p:spPr>
            <a:xfrm>
              <a:off x="944" y="1803"/>
              <a:ext cx="244" cy="288"/>
            </a:xfrm>
            <a:prstGeom prst="rect">
              <a:avLst/>
            </a:prstGeom>
            <a:noFill/>
            <a:ln w="9525">
              <a:noFill/>
            </a:ln>
          </p:spPr>
          <p:txBody>
            <a:bodyPr wrap="none" anchor="t">
              <a:spAutoFit/>
            </a:bodyPr>
            <a:p>
              <a:pPr algn="just">
                <a:spcBef>
                  <a:spcPct val="50000"/>
                </a:spcBef>
              </a:pPr>
              <a:r>
                <a:rPr lang="en-US" altLang="zh-CN" i="1" dirty="0">
                  <a:latin typeface="Times New Roman" panose="02020603050405020304" pitchFamily="18" charset="0"/>
                </a:rPr>
                <a:t>C</a:t>
              </a:r>
              <a:endParaRPr lang="en-US" altLang="zh-CN" i="1" baseline="-25000" dirty="0">
                <a:latin typeface="Times New Roman" panose="02020603050405020304" pitchFamily="18" charset="0"/>
              </a:endParaRPr>
            </a:p>
          </p:txBody>
        </p:sp>
        <p:sp>
          <p:nvSpPr>
            <p:cNvPr id="54298" name="Rectangle 27"/>
            <p:cNvSpPr/>
            <p:nvPr/>
          </p:nvSpPr>
          <p:spPr>
            <a:xfrm>
              <a:off x="1165" y="2430"/>
              <a:ext cx="212" cy="288"/>
            </a:xfrm>
            <a:prstGeom prst="rect">
              <a:avLst/>
            </a:prstGeom>
            <a:noFill/>
            <a:ln w="9525">
              <a:noFill/>
            </a:ln>
          </p:spPr>
          <p:txBody>
            <a:bodyPr wrap="none" anchor="t">
              <a:spAutoFit/>
            </a:bodyPr>
            <a:p>
              <a:pPr algn="just">
                <a:spcBef>
                  <a:spcPct val="50000"/>
                </a:spcBef>
              </a:pPr>
              <a:r>
                <a:rPr lang="en-US" altLang="zh-CN" dirty="0">
                  <a:latin typeface="Times New Roman" panose="02020603050405020304" pitchFamily="18" charset="0"/>
                </a:rPr>
                <a:t>1</a:t>
              </a:r>
              <a:endParaRPr lang="en-US" altLang="zh-CN" baseline="-25000" dirty="0">
                <a:latin typeface="Times New Roman" panose="02020603050405020304" pitchFamily="18" charset="0"/>
              </a:endParaRPr>
            </a:p>
          </p:txBody>
        </p:sp>
      </p:grpSp>
      <p:sp>
        <p:nvSpPr>
          <p:cNvPr id="357404" name="AutoShape 28"/>
          <p:cNvSpPr/>
          <p:nvPr/>
        </p:nvSpPr>
        <p:spPr>
          <a:xfrm>
            <a:off x="1893888" y="4041140"/>
            <a:ext cx="1333500" cy="1104900"/>
          </a:xfrm>
          <a:prstGeom prst="roundRect">
            <a:avLst>
              <a:gd name="adj" fmla="val 16667"/>
            </a:avLst>
          </a:prstGeom>
          <a:noFill/>
          <a:ln w="28575" cap="flat" cmpd="sng">
            <a:solidFill>
              <a:schemeClr val="accent1"/>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57405" name="Oval 29"/>
          <p:cNvSpPr/>
          <p:nvPr/>
        </p:nvSpPr>
        <p:spPr>
          <a:xfrm>
            <a:off x="2019300" y="3342640"/>
            <a:ext cx="849313" cy="850900"/>
          </a:xfrm>
          <a:prstGeom prst="ellipse">
            <a:avLst/>
          </a:prstGeom>
          <a:noFill/>
          <a:ln w="28575" cap="flat" cmpd="sng">
            <a:solidFill>
              <a:srgbClr val="66CCFF"/>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357406" name="Oval 30"/>
          <p:cNvSpPr/>
          <p:nvPr/>
        </p:nvSpPr>
        <p:spPr>
          <a:xfrm>
            <a:off x="3608388" y="2872740"/>
            <a:ext cx="457200" cy="1308100"/>
          </a:xfrm>
          <a:prstGeom prst="ellipse">
            <a:avLst/>
          </a:prstGeom>
          <a:noFill/>
          <a:ln w="28575" cap="flat" cmpd="sng">
            <a:solidFill>
              <a:srgbClr val="0000FF"/>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grpSp>
        <p:nvGrpSpPr>
          <p:cNvPr id="3" name="Group 31"/>
          <p:cNvGrpSpPr/>
          <p:nvPr/>
        </p:nvGrpSpPr>
        <p:grpSpPr>
          <a:xfrm>
            <a:off x="2351088" y="4838065"/>
            <a:ext cx="2603500" cy="942975"/>
            <a:chOff x="1248" y="1886"/>
            <a:chExt cx="1641" cy="594"/>
          </a:xfrm>
        </p:grpSpPr>
        <p:sp>
          <p:nvSpPr>
            <p:cNvPr id="54303" name="Rectangle 32"/>
            <p:cNvSpPr/>
            <p:nvPr/>
          </p:nvSpPr>
          <p:spPr>
            <a:xfrm>
              <a:off x="1669" y="1886"/>
              <a:ext cx="319" cy="288"/>
            </a:xfrm>
            <a:prstGeom prst="rect">
              <a:avLst/>
            </a:prstGeom>
            <a:noFill/>
            <a:ln w="9525">
              <a:noFill/>
            </a:ln>
          </p:spPr>
          <p:txBody>
            <a:bodyPr wrap="none" anchor="t">
              <a:spAutoFit/>
            </a:bodyPr>
            <a:p>
              <a:pPr algn="just">
                <a:spcBef>
                  <a:spcPct val="50000"/>
                </a:spcBef>
              </a:pPr>
              <a:r>
                <a:rPr lang="en-US" altLang="zh-CN" dirty="0">
                  <a:solidFill>
                    <a:srgbClr val="FF3300"/>
                  </a:solidFill>
                  <a:latin typeface="Times New Roman" panose="02020603050405020304" pitchFamily="18" charset="0"/>
                </a:rPr>
                <a:t>D</a:t>
              </a:r>
              <a:r>
                <a:rPr lang="en-US" altLang="zh-CN" baseline="-25000" dirty="0">
                  <a:solidFill>
                    <a:srgbClr val="FF3300"/>
                  </a:solidFill>
                  <a:latin typeface="Times New Roman" panose="02020603050405020304" pitchFamily="18" charset="0"/>
                </a:rPr>
                <a:t>0</a:t>
              </a:r>
              <a:endParaRPr lang="en-US" altLang="zh-CN" baseline="-25000" dirty="0">
                <a:solidFill>
                  <a:srgbClr val="FF3300"/>
                </a:solidFill>
                <a:latin typeface="Times New Roman" panose="02020603050405020304" pitchFamily="18" charset="0"/>
              </a:endParaRPr>
            </a:p>
          </p:txBody>
        </p:sp>
        <p:sp>
          <p:nvSpPr>
            <p:cNvPr id="54304" name="Rectangle 33"/>
            <p:cNvSpPr/>
            <p:nvPr/>
          </p:nvSpPr>
          <p:spPr>
            <a:xfrm>
              <a:off x="2087" y="1887"/>
              <a:ext cx="319" cy="288"/>
            </a:xfrm>
            <a:prstGeom prst="rect">
              <a:avLst/>
            </a:prstGeom>
            <a:noFill/>
            <a:ln w="9525">
              <a:noFill/>
            </a:ln>
          </p:spPr>
          <p:txBody>
            <a:bodyPr wrap="none" anchor="t">
              <a:spAutoFit/>
            </a:bodyPr>
            <a:p>
              <a:pPr algn="just">
                <a:spcBef>
                  <a:spcPct val="50000"/>
                </a:spcBef>
              </a:pPr>
              <a:r>
                <a:rPr lang="en-US" altLang="zh-CN" dirty="0">
                  <a:solidFill>
                    <a:srgbClr val="FF3300"/>
                  </a:solidFill>
                  <a:latin typeface="Times New Roman" panose="02020603050405020304" pitchFamily="18" charset="0"/>
                </a:rPr>
                <a:t>D</a:t>
              </a:r>
              <a:r>
                <a:rPr lang="en-US" altLang="zh-CN" baseline="-25000" dirty="0">
                  <a:solidFill>
                    <a:srgbClr val="FF3300"/>
                  </a:solidFill>
                  <a:latin typeface="Times New Roman" panose="02020603050405020304" pitchFamily="18" charset="0"/>
                </a:rPr>
                <a:t>2</a:t>
              </a:r>
              <a:endParaRPr lang="en-US" altLang="zh-CN" baseline="-25000" dirty="0">
                <a:solidFill>
                  <a:srgbClr val="FF3300"/>
                </a:solidFill>
                <a:latin typeface="Times New Roman" panose="02020603050405020304" pitchFamily="18" charset="0"/>
              </a:endParaRPr>
            </a:p>
          </p:txBody>
        </p:sp>
        <p:sp>
          <p:nvSpPr>
            <p:cNvPr id="54305" name="Rectangle 34"/>
            <p:cNvSpPr/>
            <p:nvPr/>
          </p:nvSpPr>
          <p:spPr>
            <a:xfrm>
              <a:off x="1873" y="1887"/>
              <a:ext cx="319" cy="288"/>
            </a:xfrm>
            <a:prstGeom prst="rect">
              <a:avLst/>
            </a:prstGeom>
            <a:noFill/>
            <a:ln w="9525">
              <a:noFill/>
            </a:ln>
          </p:spPr>
          <p:txBody>
            <a:bodyPr wrap="none" anchor="t">
              <a:spAutoFit/>
            </a:bodyPr>
            <a:p>
              <a:pPr algn="just">
                <a:spcBef>
                  <a:spcPct val="50000"/>
                </a:spcBef>
              </a:pPr>
              <a:r>
                <a:rPr lang="en-US" altLang="zh-CN" dirty="0">
                  <a:solidFill>
                    <a:srgbClr val="FF3300"/>
                  </a:solidFill>
                  <a:latin typeface="Times New Roman" panose="02020603050405020304" pitchFamily="18" charset="0"/>
                </a:rPr>
                <a:t>D</a:t>
              </a:r>
              <a:r>
                <a:rPr lang="en-US" altLang="zh-CN" baseline="-25000" dirty="0">
                  <a:solidFill>
                    <a:srgbClr val="FF3300"/>
                  </a:solidFill>
                  <a:latin typeface="Times New Roman" panose="02020603050405020304" pitchFamily="18" charset="0"/>
                </a:rPr>
                <a:t>1</a:t>
              </a:r>
              <a:endParaRPr lang="en-US" altLang="zh-CN" baseline="-25000" dirty="0">
                <a:solidFill>
                  <a:srgbClr val="FF3300"/>
                </a:solidFill>
                <a:latin typeface="Times New Roman" panose="02020603050405020304" pitchFamily="18" charset="0"/>
              </a:endParaRPr>
            </a:p>
          </p:txBody>
        </p:sp>
        <p:sp>
          <p:nvSpPr>
            <p:cNvPr id="54306" name="Rectangle 35"/>
            <p:cNvSpPr/>
            <p:nvPr/>
          </p:nvSpPr>
          <p:spPr>
            <a:xfrm>
              <a:off x="2570" y="1886"/>
              <a:ext cx="319" cy="288"/>
            </a:xfrm>
            <a:prstGeom prst="rect">
              <a:avLst/>
            </a:prstGeom>
            <a:noFill/>
            <a:ln w="9525">
              <a:noFill/>
            </a:ln>
          </p:spPr>
          <p:txBody>
            <a:bodyPr wrap="none" anchor="t">
              <a:spAutoFit/>
            </a:bodyPr>
            <a:p>
              <a:pPr algn="just">
                <a:spcBef>
                  <a:spcPct val="50000"/>
                </a:spcBef>
              </a:pPr>
              <a:r>
                <a:rPr lang="en-US" altLang="zh-CN" dirty="0">
                  <a:solidFill>
                    <a:srgbClr val="FF3300"/>
                  </a:solidFill>
                  <a:latin typeface="Times New Roman" panose="02020603050405020304" pitchFamily="18" charset="0"/>
                </a:rPr>
                <a:t>D</a:t>
              </a:r>
              <a:r>
                <a:rPr lang="en-US" altLang="zh-CN" baseline="-25000" dirty="0">
                  <a:solidFill>
                    <a:srgbClr val="FF3300"/>
                  </a:solidFill>
                  <a:latin typeface="Times New Roman" panose="02020603050405020304" pitchFamily="18" charset="0"/>
                </a:rPr>
                <a:t>4</a:t>
              </a:r>
              <a:endParaRPr lang="en-US" altLang="zh-CN" baseline="-25000" dirty="0">
                <a:solidFill>
                  <a:srgbClr val="FF3300"/>
                </a:solidFill>
                <a:latin typeface="Times New Roman" panose="02020603050405020304" pitchFamily="18" charset="0"/>
              </a:endParaRPr>
            </a:p>
          </p:txBody>
        </p:sp>
        <p:sp>
          <p:nvSpPr>
            <p:cNvPr id="54307" name="Line 36"/>
            <p:cNvSpPr/>
            <p:nvPr/>
          </p:nvSpPr>
          <p:spPr>
            <a:xfrm flipH="1">
              <a:off x="1328" y="2376"/>
              <a:ext cx="1400" cy="0"/>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54308" name="Line 37"/>
            <p:cNvSpPr/>
            <p:nvPr/>
          </p:nvSpPr>
          <p:spPr>
            <a:xfrm>
              <a:off x="1744" y="2168"/>
              <a:ext cx="0" cy="208"/>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54309" name="Line 38"/>
            <p:cNvSpPr/>
            <p:nvPr/>
          </p:nvSpPr>
          <p:spPr>
            <a:xfrm>
              <a:off x="1984" y="2168"/>
              <a:ext cx="0" cy="208"/>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54310" name="Line 39"/>
            <p:cNvSpPr/>
            <p:nvPr/>
          </p:nvSpPr>
          <p:spPr>
            <a:xfrm>
              <a:off x="2232" y="2168"/>
              <a:ext cx="0" cy="208"/>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54311" name="Line 40"/>
            <p:cNvSpPr/>
            <p:nvPr/>
          </p:nvSpPr>
          <p:spPr>
            <a:xfrm>
              <a:off x="2712" y="2168"/>
              <a:ext cx="0" cy="208"/>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54312" name="Line 41"/>
            <p:cNvSpPr/>
            <p:nvPr/>
          </p:nvSpPr>
          <p:spPr>
            <a:xfrm>
              <a:off x="1336" y="2360"/>
              <a:ext cx="0" cy="112"/>
            </a:xfrm>
            <a:prstGeom prst="line">
              <a:avLst/>
            </a:prstGeom>
            <a:ln w="28575"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54313" name="Line 42"/>
            <p:cNvSpPr/>
            <p:nvPr/>
          </p:nvSpPr>
          <p:spPr>
            <a:xfrm>
              <a:off x="1248" y="2480"/>
              <a:ext cx="184" cy="0"/>
            </a:xfrm>
            <a:prstGeom prst="line">
              <a:avLst/>
            </a:prstGeom>
            <a:ln w="38100" cap="flat" cmpd="sng">
              <a:solidFill>
                <a:srgbClr val="FF3300"/>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53276" name="AutoShape 29"/>
          <p:cNvSpPr/>
          <p:nvPr/>
        </p:nvSpPr>
        <p:spPr>
          <a:xfrm>
            <a:off x="4747260" y="1316990"/>
            <a:ext cx="152400" cy="695325"/>
          </a:xfrm>
          <a:prstGeom prst="leftBrace">
            <a:avLst>
              <a:gd name="adj1" fmla="val 29945"/>
              <a:gd name="adj2" fmla="val 50000"/>
            </a:avLst>
          </a:prstGeom>
          <a:noFill/>
          <a:ln w="28575" cap="flat" cmpd="sng">
            <a:solidFill>
              <a:schemeClr val="tx1"/>
            </a:solidFill>
            <a:prstDash val="solid"/>
            <a:round/>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
        <p:nvSpPr>
          <p:cNvPr id="53277" name="Rectangle 30"/>
          <p:cNvSpPr/>
          <p:nvPr/>
        </p:nvSpPr>
        <p:spPr>
          <a:xfrm>
            <a:off x="4827905" y="1090930"/>
            <a:ext cx="3150235" cy="460375"/>
          </a:xfrm>
          <a:prstGeom prst="rect">
            <a:avLst/>
          </a:prstGeom>
          <a:noFill/>
          <a:ln w="9525">
            <a:noFill/>
          </a:ln>
        </p:spPr>
        <p:txBody>
          <a:bodyPr anchor="t">
            <a:spAutoFit/>
          </a:bodyPr>
          <a:p>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0 </a:t>
            </a:r>
            <a:r>
              <a:rPr lang="en-US" altLang="zh-CN" sz="2400" dirty="0">
                <a:latin typeface="Times New Roman" panose="02020603050405020304" pitchFamily="18" charset="0"/>
              </a:rPr>
              <a:t>=</a:t>
            </a:r>
            <a:r>
              <a:rPr lang="en-US" altLang="zh-CN" sz="2400" baseline="-250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1 </a:t>
            </a:r>
            <a:r>
              <a:rPr lang="en-US" altLang="zh-CN" sz="24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2 </a:t>
            </a:r>
            <a:r>
              <a:rPr lang="en-US" altLang="zh-CN" sz="24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4</a:t>
            </a:r>
            <a:r>
              <a:rPr lang="en-US" altLang="zh-CN" sz="2400" dirty="0">
                <a:latin typeface="Times New Roman" panose="02020603050405020304" pitchFamily="18" charset="0"/>
              </a:rPr>
              <a:t>= 0</a:t>
            </a:r>
            <a:endParaRPr lang="en-US" altLang="zh-CN" sz="2400" baseline="-25000" dirty="0">
              <a:latin typeface="Times New Roman" panose="02020603050405020304" pitchFamily="18" charset="0"/>
            </a:endParaRPr>
          </a:p>
        </p:txBody>
      </p:sp>
      <p:sp>
        <p:nvSpPr>
          <p:cNvPr id="53278" name="Rectangle 31"/>
          <p:cNvSpPr/>
          <p:nvPr/>
        </p:nvSpPr>
        <p:spPr>
          <a:xfrm>
            <a:off x="4827905" y="1595120"/>
            <a:ext cx="3138170" cy="460375"/>
          </a:xfrm>
          <a:prstGeom prst="rect">
            <a:avLst/>
          </a:prstGeom>
          <a:noFill/>
          <a:ln w="9525">
            <a:noFill/>
          </a:ln>
        </p:spPr>
        <p:txBody>
          <a:bodyPr anchor="t">
            <a:spAutoFit/>
          </a:bodyPr>
          <a:p>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3 </a:t>
            </a:r>
            <a:r>
              <a:rPr lang="en-US" altLang="zh-CN" sz="2400" dirty="0">
                <a:latin typeface="Times New Roman" panose="02020603050405020304" pitchFamily="18" charset="0"/>
              </a:rPr>
              <a:t>=</a:t>
            </a:r>
            <a:r>
              <a:rPr lang="en-US" altLang="zh-CN" sz="2400" baseline="-250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5 </a:t>
            </a:r>
            <a:r>
              <a:rPr lang="en-US" altLang="zh-CN" sz="24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6 </a:t>
            </a:r>
            <a:r>
              <a:rPr lang="en-US" altLang="zh-CN" sz="2400" dirty="0">
                <a:latin typeface="Times New Roman" panose="02020603050405020304" pitchFamily="18" charset="0"/>
              </a:rPr>
              <a:t>= </a:t>
            </a:r>
            <a:r>
              <a:rPr lang="en-US" altLang="zh-CN" sz="2400" i="1" dirty="0">
                <a:latin typeface="Times New Roman" panose="02020603050405020304" pitchFamily="18" charset="0"/>
              </a:rPr>
              <a:t>D</a:t>
            </a:r>
            <a:r>
              <a:rPr lang="en-US" altLang="zh-CN" sz="2400" baseline="-25000" dirty="0">
                <a:latin typeface="Times New Roman" panose="02020603050405020304" pitchFamily="18" charset="0"/>
              </a:rPr>
              <a:t>7 </a:t>
            </a:r>
            <a:r>
              <a:rPr lang="en-US" altLang="zh-CN" sz="2400" dirty="0">
                <a:latin typeface="Times New Roman" panose="02020603050405020304" pitchFamily="18" charset="0"/>
              </a:rPr>
              <a:t>= 1</a:t>
            </a:r>
            <a:endParaRPr lang="en-US" altLang="zh-CN" sz="2400" baseline="-25000" dirty="0">
              <a:latin typeface="Times New Roman" panose="02020603050405020304" pitchFamily="18" charset="0"/>
            </a:endParaRPr>
          </a:p>
        </p:txBody>
      </p:sp>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7404"/>
                                        </p:tgtEl>
                                        <p:attrNameLst>
                                          <p:attrName>style.visibility</p:attrName>
                                        </p:attrNameLst>
                                      </p:cBhvr>
                                      <p:to>
                                        <p:strVal val="visible"/>
                                      </p:to>
                                    </p:set>
                                    <p:anim calcmode="lin" valueType="num">
                                      <p:cBhvr>
                                        <p:cTn id="13" dur="500" fill="hold"/>
                                        <p:tgtEl>
                                          <p:spTgt spid="357404"/>
                                        </p:tgtEl>
                                        <p:attrNameLst>
                                          <p:attrName>ppt_w</p:attrName>
                                        </p:attrNameLst>
                                      </p:cBhvr>
                                      <p:tavLst>
                                        <p:tav tm="0">
                                          <p:val>
                                            <p:fltVal val="0.000000"/>
                                          </p:val>
                                        </p:tav>
                                        <p:tav tm="100000">
                                          <p:val>
                                            <p:strVal val="#ppt_w"/>
                                          </p:val>
                                        </p:tav>
                                      </p:tavLst>
                                    </p:anim>
                                    <p:anim calcmode="lin" valueType="num">
                                      <p:cBhvr>
                                        <p:cTn id="14" dur="500" fill="hold"/>
                                        <p:tgtEl>
                                          <p:spTgt spid="357404"/>
                                        </p:tgtEl>
                                        <p:attrNameLst>
                                          <p:attrName>ppt_h</p:attrName>
                                        </p:attrNameLst>
                                      </p:cBhvr>
                                      <p:tavLst>
                                        <p:tav tm="0">
                                          <p:val>
                                            <p:fltVal val="0.000000"/>
                                          </p:val>
                                        </p:tav>
                                        <p:tav tm="100000">
                                          <p:val>
                                            <p:strVal val="#ppt_h"/>
                                          </p:val>
                                        </p:tav>
                                      </p:tavLst>
                                    </p:anim>
                                  </p:childTnLst>
                                  <p:subTnLst>
                                    <p:set>
                                      <p:cBhvr override="childStyle">
                                        <p:cTn dur="1" fill="hold" display="0" masterRel="nextClick" afterEffect="1"/>
                                        <p:tgtEl>
                                          <p:spTgt spid="35740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57405"/>
                                        </p:tgtEl>
                                        <p:attrNameLst>
                                          <p:attrName>style.visibility</p:attrName>
                                        </p:attrNameLst>
                                      </p:cBhvr>
                                      <p:to>
                                        <p:strVal val="visible"/>
                                      </p:to>
                                    </p:set>
                                    <p:anim calcmode="lin" valueType="num">
                                      <p:cBhvr>
                                        <p:cTn id="24" dur="500" fill="hold"/>
                                        <p:tgtEl>
                                          <p:spTgt spid="357405"/>
                                        </p:tgtEl>
                                        <p:attrNameLst>
                                          <p:attrName>ppt_w</p:attrName>
                                        </p:attrNameLst>
                                      </p:cBhvr>
                                      <p:tavLst>
                                        <p:tav tm="0">
                                          <p:val>
                                            <p:fltVal val="0.000000"/>
                                          </p:val>
                                        </p:tav>
                                        <p:tav tm="100000">
                                          <p:val>
                                            <p:strVal val="#ppt_w"/>
                                          </p:val>
                                        </p:tav>
                                      </p:tavLst>
                                    </p:anim>
                                    <p:anim calcmode="lin" valueType="num">
                                      <p:cBhvr>
                                        <p:cTn id="25" dur="500" fill="hold"/>
                                        <p:tgtEl>
                                          <p:spTgt spid="357405"/>
                                        </p:tgtEl>
                                        <p:attrNameLst>
                                          <p:attrName>ppt_h</p:attrName>
                                        </p:attrNameLst>
                                      </p:cBhvr>
                                      <p:tavLst>
                                        <p:tav tm="0">
                                          <p:val>
                                            <p:fltVal val="0.00000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57406"/>
                                        </p:tgtEl>
                                        <p:attrNameLst>
                                          <p:attrName>style.visibility</p:attrName>
                                        </p:attrNameLst>
                                      </p:cBhvr>
                                      <p:to>
                                        <p:strVal val="visible"/>
                                      </p:to>
                                    </p:set>
                                    <p:anim calcmode="lin" valueType="num">
                                      <p:cBhvr>
                                        <p:cTn id="30" dur="500" fill="hold"/>
                                        <p:tgtEl>
                                          <p:spTgt spid="357406"/>
                                        </p:tgtEl>
                                        <p:attrNameLst>
                                          <p:attrName>ppt_w</p:attrName>
                                        </p:attrNameLst>
                                      </p:cBhvr>
                                      <p:tavLst>
                                        <p:tav tm="0">
                                          <p:val>
                                            <p:fltVal val="0.000000"/>
                                          </p:val>
                                        </p:tav>
                                        <p:tav tm="100000">
                                          <p:val>
                                            <p:strVal val="#ppt_w"/>
                                          </p:val>
                                        </p:tav>
                                      </p:tavLst>
                                    </p:anim>
                                    <p:anim calcmode="lin" valueType="num">
                                      <p:cBhvr>
                                        <p:cTn id="31" dur="500" fill="hold"/>
                                        <p:tgtEl>
                                          <p:spTgt spid="35740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404" grpId="0" bldLvl="0" animBg="1"/>
      <p:bldP spid="357405" grpId="0" bldLvl="0" animBg="1"/>
      <p:bldP spid="357406"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2"/>
          <p:cNvSpPr>
            <a:spLocks noGrp="1"/>
          </p:cNvSpPr>
          <p:nvPr>
            <p:ph type="title" idx="4294967295"/>
          </p:nvPr>
        </p:nvSpPr>
        <p:spPr>
          <a:xfrm>
            <a:off x="358775" y="1182370"/>
            <a:ext cx="8227695" cy="706120"/>
          </a:xfrm>
        </p:spPr>
        <p:txBody>
          <a:bodyPr wrap="square" lIns="91440" tIns="45720" rIns="91440" bIns="45720" anchor="ctr"/>
          <a:p>
            <a:pPr algn="l" eaLnBrk="1" hangingPunct="1"/>
            <a:r>
              <a:rPr lang="zh-CN" altLang="en-US" sz="3200" b="1" dirty="0">
                <a:solidFill>
                  <a:srgbClr val="3333CC"/>
                </a:solidFill>
                <a:latin typeface="黑体" panose="02010609060101010101" pitchFamily="2" charset="-122"/>
                <a:ea typeface="黑体" panose="02010609060101010101" pitchFamily="2" charset="-122"/>
              </a:rPr>
              <a:t>用数据选择器构成可编序列信号发生器</a:t>
            </a:r>
            <a:r>
              <a:rPr lang="zh-CN" altLang="en-US" dirty="0"/>
              <a:t> </a:t>
            </a:r>
            <a:endParaRPr lang="zh-CN" altLang="en-US" dirty="0"/>
          </a:p>
        </p:txBody>
      </p:sp>
      <p:sp>
        <p:nvSpPr>
          <p:cNvPr id="55298" name="Rectangle 7"/>
          <p:cNvSpPr/>
          <p:nvPr/>
        </p:nvSpPr>
        <p:spPr>
          <a:xfrm>
            <a:off x="4508500" y="307879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55299" name="Object 6"/>
          <p:cNvGraphicFramePr/>
          <p:nvPr/>
        </p:nvGraphicFramePr>
        <p:xfrm>
          <a:off x="1116013" y="2850515"/>
          <a:ext cx="3527425" cy="2955925"/>
        </p:xfrm>
        <a:graphic>
          <a:graphicData uri="http://schemas.openxmlformats.org/presentationml/2006/ole">
            <mc:AlternateContent xmlns:mc="http://schemas.openxmlformats.org/markup-compatibility/2006">
              <mc:Choice xmlns:v="urn:schemas-microsoft-com:vml" Requires="v">
                <p:oleObj spid="_x0000_s3108" name="" r:id="rId1" imgW="1958975" imgH="1874520" progId="Visio.Drawing.11">
                  <p:embed/>
                </p:oleObj>
              </mc:Choice>
              <mc:Fallback>
                <p:oleObj name="" r:id="rId1" imgW="1958975" imgH="1874520" progId="Visio.Drawing.11">
                  <p:embed/>
                  <p:pic>
                    <p:nvPicPr>
                      <p:cNvPr id="0" name="图片 3107"/>
                      <p:cNvPicPr/>
                      <p:nvPr/>
                    </p:nvPicPr>
                    <p:blipFill>
                      <a:blip r:embed="rId2"/>
                      <a:srcRect b="3625"/>
                      <a:stretch>
                        <a:fillRect/>
                      </a:stretch>
                    </p:blipFill>
                    <p:spPr>
                      <a:xfrm>
                        <a:off x="1116013" y="2850515"/>
                        <a:ext cx="3527425" cy="2955925"/>
                      </a:xfrm>
                      <a:prstGeom prst="rect">
                        <a:avLst/>
                      </a:prstGeom>
                      <a:noFill/>
                      <a:ln w="38100">
                        <a:noFill/>
                        <a:miter/>
                      </a:ln>
                    </p:spPr>
                  </p:pic>
                </p:oleObj>
              </mc:Fallback>
            </mc:AlternateContent>
          </a:graphicData>
        </a:graphic>
      </p:graphicFrame>
      <p:sp>
        <p:nvSpPr>
          <p:cNvPr id="55300" name="Rectangle 9"/>
          <p:cNvSpPr/>
          <p:nvPr/>
        </p:nvSpPr>
        <p:spPr>
          <a:xfrm>
            <a:off x="4508500" y="324072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55301" name="Object 8"/>
          <p:cNvGraphicFramePr/>
          <p:nvPr/>
        </p:nvGraphicFramePr>
        <p:xfrm>
          <a:off x="5003800" y="2779078"/>
          <a:ext cx="3313113" cy="2836862"/>
        </p:xfrm>
        <a:graphic>
          <a:graphicData uri="http://schemas.openxmlformats.org/presentationml/2006/ole">
            <mc:AlternateContent xmlns:mc="http://schemas.openxmlformats.org/markup-compatibility/2006">
              <mc:Choice xmlns:v="urn:schemas-microsoft-com:vml" Requires="v">
                <p:oleObj spid="_x0000_s3107" name="" r:id="rId3" imgW="1915795" imgH="1574165" progId="Visio.Drawing.11">
                  <p:embed/>
                </p:oleObj>
              </mc:Choice>
              <mc:Fallback>
                <p:oleObj name="" r:id="rId3" imgW="1915795" imgH="1574165" progId="Visio.Drawing.11">
                  <p:embed/>
                  <p:pic>
                    <p:nvPicPr>
                      <p:cNvPr id="0" name="图片 3106"/>
                      <p:cNvPicPr/>
                      <p:nvPr/>
                    </p:nvPicPr>
                    <p:blipFill>
                      <a:blip r:embed="rId4"/>
                      <a:srcRect b="-6387"/>
                      <a:stretch>
                        <a:fillRect/>
                      </a:stretch>
                    </p:blipFill>
                    <p:spPr>
                      <a:xfrm>
                        <a:off x="5003800" y="2779078"/>
                        <a:ext cx="3313113" cy="2836862"/>
                      </a:xfrm>
                      <a:prstGeom prst="rect">
                        <a:avLst/>
                      </a:prstGeom>
                      <a:noFill/>
                      <a:ln w="38100">
                        <a:noFill/>
                        <a:miter/>
                      </a:ln>
                    </p:spPr>
                  </p:pic>
                </p:oleObj>
              </mc:Fallback>
            </mc:AlternateContent>
          </a:graphicData>
        </a:graphic>
      </p:graphicFrame>
      <p:sp>
        <p:nvSpPr>
          <p:cNvPr id="10252" name="Text Box 49"/>
          <p:cNvSpPr txBox="1"/>
          <p:nvPr/>
        </p:nvSpPr>
        <p:spPr>
          <a:xfrm>
            <a:off x="395605" y="261620"/>
            <a:ext cx="4702175" cy="492125"/>
          </a:xfrm>
          <a:prstGeom prst="rect">
            <a:avLst/>
          </a:prstGeom>
          <a:noFill/>
          <a:ln w="9525">
            <a:noFill/>
          </a:ln>
        </p:spPr>
        <p:txBody>
          <a:bodyPr wrap="square" lIns="0" tIns="0" rIns="0" bIns="0" anchor="t">
            <a:spAutoFit/>
          </a:bodyPr>
          <a:p>
            <a:pPr algn="ctr">
              <a:spcBef>
                <a:spcPct val="50000"/>
              </a:spcBef>
            </a:pPr>
            <a:r>
              <a:rPr lang="en-US" altLang="zh-CN" sz="3200" b="1" dirty="0">
                <a:solidFill>
                  <a:schemeClr val="accent6">
                    <a:lumMod val="50000"/>
                  </a:schemeClr>
                </a:solidFill>
                <a:latin typeface="黑体" panose="02010609060101010101" pitchFamily="2" charset="-122"/>
                <a:ea typeface="黑体" panose="02010609060101010101" pitchFamily="2" charset="-122"/>
              </a:rPr>
              <a:t>7.2.5 </a:t>
            </a:r>
            <a:r>
              <a:rPr lang="zh-CN" altLang="en-US" sz="3200" b="1" dirty="0">
                <a:solidFill>
                  <a:schemeClr val="accent6">
                    <a:lumMod val="50000"/>
                  </a:schemeClr>
                </a:solidFill>
                <a:latin typeface="黑体" panose="02010609060101010101" pitchFamily="2" charset="-122"/>
                <a:ea typeface="黑体" panose="02010609060101010101" pitchFamily="2" charset="-122"/>
              </a:rPr>
              <a:t>数据选择器</a:t>
            </a:r>
            <a:r>
              <a:rPr lang="zh-CN" altLang="en-US"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r>
              <a:rPr lang="en-US" altLang="zh-CN" sz="3200" b="1" noProof="0" dirty="0">
                <a:ln>
                  <a:noFill/>
                </a:ln>
                <a:solidFill>
                  <a:srgbClr val="0000FF"/>
                </a:solidFill>
                <a:effectLst/>
                <a:uLnTx/>
                <a:uFillTx/>
                <a:latin typeface="Times New Roman" panose="02020603050405020304" pitchFamily="18" charset="0"/>
                <a:ea typeface="黑体" panose="02010609060101010101" pitchFamily="2" charset="-122"/>
                <a:cs typeface="Times New Roman" panose="02020603050405020304" pitchFamily="18" charset="0"/>
                <a:sym typeface="+mn-ea"/>
              </a:rPr>
              <a:t>MUX</a:t>
            </a:r>
            <a:r>
              <a:rPr lang="en-US" altLang="zh-CN" sz="3200" b="1" noProof="0" dirty="0">
                <a:ln>
                  <a:noFill/>
                </a:ln>
                <a:solidFill>
                  <a:srgbClr val="0000FF"/>
                </a:solidFill>
                <a:effectLst/>
                <a:uLnTx/>
                <a:uFillTx/>
                <a:latin typeface="黑体" panose="02010609060101010101" pitchFamily="2" charset="-122"/>
                <a:ea typeface="黑体" panose="02010609060101010101" pitchFamily="2" charset="-122"/>
                <a:sym typeface="+mn-ea"/>
              </a:rPr>
              <a:t>)</a:t>
            </a:r>
            <a:endParaRPr lang="zh-CN" altLang="en-US" sz="3200" b="1" dirty="0">
              <a:solidFill>
                <a:schemeClr val="accent6">
                  <a:lumMod val="50000"/>
                </a:schemeClr>
              </a:solidFill>
              <a:latin typeface="黑体" panose="02010609060101010101" pitchFamily="2" charset="-122"/>
              <a:ea typeface="黑体" panose="02010609060101010101" pitchFamily="2" charset="-122"/>
            </a:endParaRPr>
          </a:p>
        </p:txBody>
      </p:sp>
    </p:spTree>
    <p:custDataLst>
      <p:tags r:id="rId5"/>
    </p:custDataLst>
  </p:cSld>
  <p:clrMapOvr>
    <a:masterClrMapping/>
  </p:clrMapOvr>
  <p:transition>
    <p:fade/>
    <p:sndAc>
      <p:stSnd>
        <p:snd r:embed="rId6" name="PROJCTOR.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p:nvPr/>
        </p:nvSpPr>
        <p:spPr>
          <a:xfrm>
            <a:off x="61595" y="118110"/>
            <a:ext cx="7967980" cy="666750"/>
          </a:xfrm>
          <a:prstGeom prst="rect">
            <a:avLst/>
          </a:prstGeom>
          <a:noFill/>
          <a:ln w="9525">
            <a:noFill/>
          </a:ln>
        </p:spPr>
        <p:txBody>
          <a:bodyPr anchor="ctr">
            <a:scene3d>
              <a:camera prst="orthographicFront"/>
              <a:lightRig rig="threePt" dir="t"/>
            </a:scene3d>
          </a:bodyPr>
          <a:p>
            <a:pPr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7.3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中规模组合逻辑器件应用举例</a:t>
            </a: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
        <p:nvSpPr>
          <p:cNvPr id="321539" name="Rectangle 3"/>
          <p:cNvSpPr>
            <a:spLocks noChangeArrowheads="1"/>
          </p:cNvSpPr>
          <p:nvPr/>
        </p:nvSpPr>
        <p:spPr bwMode="auto">
          <a:xfrm>
            <a:off x="1187450" y="1991678"/>
            <a:ext cx="28082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加法器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0" name="Rectangle 4"/>
          <p:cNvSpPr>
            <a:spLocks noChangeArrowheads="1"/>
          </p:cNvSpPr>
          <p:nvPr/>
        </p:nvSpPr>
        <p:spPr bwMode="auto">
          <a:xfrm>
            <a:off x="1187450" y="2926715"/>
            <a:ext cx="28082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编码器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1" name="Rectangle 5"/>
          <p:cNvSpPr>
            <a:spLocks noChangeArrowheads="1"/>
          </p:cNvSpPr>
          <p:nvPr/>
        </p:nvSpPr>
        <p:spPr bwMode="auto">
          <a:xfrm>
            <a:off x="1187450" y="3790315"/>
            <a:ext cx="28082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译码器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2" name="Rectangle 6"/>
          <p:cNvSpPr>
            <a:spLocks noChangeArrowheads="1"/>
          </p:cNvSpPr>
          <p:nvPr/>
        </p:nvSpPr>
        <p:spPr bwMode="auto">
          <a:xfrm>
            <a:off x="4140200" y="3790315"/>
            <a:ext cx="3455988"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数据选择器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3" name="Rectangle 7"/>
          <p:cNvSpPr>
            <a:spLocks noChangeArrowheads="1"/>
          </p:cNvSpPr>
          <p:nvPr/>
        </p:nvSpPr>
        <p:spPr bwMode="auto">
          <a:xfrm>
            <a:off x="4211638" y="1990090"/>
            <a:ext cx="3600450"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数值比较器</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6" name="Rectangle 10"/>
          <p:cNvSpPr/>
          <p:nvPr/>
        </p:nvSpPr>
        <p:spPr>
          <a:xfrm>
            <a:off x="971550" y="3571875"/>
            <a:ext cx="6840538" cy="1079500"/>
          </a:xfrm>
          <a:prstGeom prst="rect">
            <a:avLst/>
          </a:prstGeom>
          <a:noFill/>
          <a:ln w="28575" cap="flat" cmpd="sng">
            <a:solidFill>
              <a:srgbClr val="FF3300"/>
            </a:solidFill>
            <a:prstDash val="solid"/>
            <a:miter/>
            <a:headEnd type="none" w="med" len="med"/>
            <a:tailEnd type="none" w="med" len="med"/>
          </a:ln>
        </p:spPr>
        <p:txBody>
          <a:bodyPr wrap="none" lIns="0" tIns="0" rIns="0" bIns="0" anchor="ctr"/>
          <a:p>
            <a:pPr algn="ctr"/>
            <a:endParaRPr lang="zh-CN" altLang="en-US"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1539">
                                            <p:txEl>
                                              <p:charRg st="0" end="6"/>
                                            </p:txEl>
                                          </p:spTgt>
                                        </p:tgtEl>
                                        <p:attrNameLst>
                                          <p:attrName>style.visibility</p:attrName>
                                        </p:attrNameLst>
                                      </p:cBhvr>
                                      <p:to>
                                        <p:strVal val="visible"/>
                                      </p:to>
                                    </p:set>
                                    <p:animEffect transition="in" filter="box(in)">
                                      <p:cBhvr>
                                        <p:cTn id="7" dur="500"/>
                                        <p:tgtEl>
                                          <p:spTgt spid="321539">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1543">
                                            <p:txEl>
                                              <p:charRg st="0" end="8"/>
                                            </p:txEl>
                                          </p:spTgt>
                                        </p:tgtEl>
                                        <p:attrNameLst>
                                          <p:attrName>style.visibility</p:attrName>
                                        </p:attrNameLst>
                                      </p:cBhvr>
                                      <p:to>
                                        <p:strVal val="visible"/>
                                      </p:to>
                                    </p:set>
                                    <p:animEffect transition="in" filter="box(in)">
                                      <p:cBhvr>
                                        <p:cTn id="12" dur="1000"/>
                                        <p:tgtEl>
                                          <p:spTgt spid="321543">
                                            <p:txEl>
                                              <p:charRg st="0"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21540">
                                            <p:txEl>
                                              <p:charRg st="0" end="6"/>
                                            </p:txEl>
                                          </p:spTgt>
                                        </p:tgtEl>
                                        <p:attrNameLst>
                                          <p:attrName>style.visibility</p:attrName>
                                        </p:attrNameLst>
                                      </p:cBhvr>
                                      <p:to>
                                        <p:strVal val="visible"/>
                                      </p:to>
                                    </p:set>
                                    <p:animEffect transition="in" filter="box(in)">
                                      <p:cBhvr>
                                        <p:cTn id="17" dur="1000"/>
                                        <p:tgtEl>
                                          <p:spTgt spid="321540">
                                            <p:txEl>
                                              <p:charRg st="0"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21541">
                                            <p:txEl>
                                              <p:charRg st="0" end="6"/>
                                            </p:txEl>
                                          </p:spTgt>
                                        </p:tgtEl>
                                        <p:attrNameLst>
                                          <p:attrName>style.visibility</p:attrName>
                                        </p:attrNameLst>
                                      </p:cBhvr>
                                      <p:to>
                                        <p:strVal val="visible"/>
                                      </p:to>
                                    </p:set>
                                    <p:animEffect transition="in" filter="box(in)">
                                      <p:cBhvr>
                                        <p:cTn id="22" dur="1000"/>
                                        <p:tgtEl>
                                          <p:spTgt spid="321541">
                                            <p:txEl>
                                              <p:charRg st="0"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21542">
                                            <p:txEl>
                                              <p:charRg st="0" end="8"/>
                                            </p:txEl>
                                          </p:spTgt>
                                        </p:tgtEl>
                                        <p:attrNameLst>
                                          <p:attrName>style.visibility</p:attrName>
                                        </p:attrNameLst>
                                      </p:cBhvr>
                                      <p:to>
                                        <p:strVal val="visible"/>
                                      </p:to>
                                    </p:set>
                                    <p:animEffect transition="in" filter="box(in)">
                                      <p:cBhvr>
                                        <p:cTn id="27" dur="1000"/>
                                        <p:tgtEl>
                                          <p:spTgt spid="321542">
                                            <p:txEl>
                                              <p:charRg st="0"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321546"/>
                                        </p:tgtEl>
                                        <p:attrNameLst>
                                          <p:attrName>style.visibility</p:attrName>
                                        </p:attrNameLst>
                                      </p:cBhvr>
                                      <p:to>
                                        <p:strVal val="visible"/>
                                      </p:to>
                                    </p:set>
                                    <p:anim calcmode="lin" valueType="num">
                                      <p:cBhvr>
                                        <p:cTn id="32" dur="1000" fill="hold"/>
                                        <p:tgtEl>
                                          <p:spTgt spid="321546"/>
                                        </p:tgtEl>
                                        <p:attrNameLst>
                                          <p:attrName>ppt_w</p:attrName>
                                        </p:attrNameLst>
                                      </p:cBhvr>
                                      <p:tavLst>
                                        <p:tav tm="0">
                                          <p:val>
                                            <p:fltVal val="0.000000"/>
                                          </p:val>
                                        </p:tav>
                                        <p:tav tm="100000">
                                          <p:val>
                                            <p:strVal val="#ppt_w"/>
                                          </p:val>
                                        </p:tav>
                                      </p:tavLst>
                                    </p:anim>
                                    <p:anim calcmode="lin" valueType="num">
                                      <p:cBhvr>
                                        <p:cTn id="33" dur="1000" fill="hold"/>
                                        <p:tgtEl>
                                          <p:spTgt spid="32154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6"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5" name="AutoShape 3"/>
          <p:cNvSpPr/>
          <p:nvPr/>
        </p:nvSpPr>
        <p:spPr>
          <a:xfrm>
            <a:off x="684213" y="2205038"/>
            <a:ext cx="7561262" cy="1938654"/>
          </a:xfrm>
          <a:prstGeom prst="wedgeRectCallout">
            <a:avLst>
              <a:gd name="adj1" fmla="val -28583"/>
              <a:gd name="adj2" fmla="val -47894"/>
            </a:avLst>
          </a:prstGeom>
          <a:solidFill>
            <a:schemeClr val="bg1"/>
          </a:solidFill>
          <a:ln w="28575">
            <a:noFill/>
          </a:ln>
        </p:spPr>
        <p:txBody>
          <a:bodyPr lIns="0" tIns="0" rIns="0" bIns="0" anchor="t">
            <a:spAutoFit/>
          </a:bodyPr>
          <a:p>
            <a:pPr>
              <a:lnSpc>
                <a:spcPct val="150000"/>
              </a:lnSpc>
            </a:pPr>
            <a:r>
              <a:rPr lang="zh-CN" altLang="en-US" sz="2800" dirty="0">
                <a:solidFill>
                  <a:srgbClr val="3333CC"/>
                </a:solidFill>
                <a:latin typeface="黑体" panose="02010609060101010101" pitchFamily="2" charset="-122"/>
                <a:ea typeface="黑体" panose="02010609060101010101" pitchFamily="2" charset="-122"/>
              </a:rPr>
              <a:t>　全加器和比较器的输出不包含全部输入变量的最小项，理论上不能用来实现所有的组合电路功能，在某些场合使用比较方便。</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10242" name="Text Box 49"/>
          <p:cNvSpPr txBox="1"/>
          <p:nvPr/>
        </p:nvSpPr>
        <p:spPr>
          <a:xfrm>
            <a:off x="395288" y="1051243"/>
            <a:ext cx="4752975" cy="492125"/>
          </a:xfrm>
          <a:prstGeom prst="rect">
            <a:avLst/>
          </a:prstGeom>
          <a:noFill/>
          <a:ln w="9525">
            <a:noFill/>
          </a:ln>
        </p:spPr>
        <p:txBody>
          <a:bodyPr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1</a:t>
            </a:r>
            <a:r>
              <a:rPr lang="zh-CN" altLang="en-US" sz="3200" dirty="0">
                <a:latin typeface="黑体" panose="02010609060101010101" pitchFamily="2" charset="-122"/>
                <a:ea typeface="黑体" panose="02010609060101010101" pitchFamily="2" charset="-122"/>
              </a:rPr>
              <a:t>、全加器和比较器应用</a:t>
            </a:r>
            <a:endParaRPr lang="zh-CN" altLang="en-US" sz="3200" dirty="0">
              <a:latin typeface="黑体" panose="02010609060101010101" pitchFamily="2" charset="-122"/>
              <a:ea typeface="黑体" panose="02010609060101010101" pitchFamily="2" charset="-122"/>
            </a:endParaRPr>
          </a:p>
        </p:txBody>
      </p:sp>
      <p:sp>
        <p:nvSpPr>
          <p:cNvPr id="10243" name="Rectangle 52"/>
          <p:cNvSpPr/>
          <p:nvPr/>
        </p:nvSpPr>
        <p:spPr>
          <a:xfrm>
            <a:off x="4508500" y="269049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9217" name="Rectangle 2"/>
          <p:cNvSpPr/>
          <p:nvPr/>
        </p:nvSpPr>
        <p:spPr>
          <a:xfrm>
            <a:off x="61595" y="118110"/>
            <a:ext cx="7967980" cy="666750"/>
          </a:xfrm>
          <a:prstGeom prst="rect">
            <a:avLst/>
          </a:prstGeom>
          <a:noFill/>
          <a:ln w="9525">
            <a:noFill/>
          </a:ln>
        </p:spPr>
        <p:txBody>
          <a:bodyPr anchor="ctr">
            <a:scene3d>
              <a:camera prst="orthographicFront"/>
              <a:lightRig rig="threePt" dir="t"/>
            </a:scene3d>
          </a:bodyPr>
          <a:p>
            <a:pPr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7.3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中规模组合逻辑器件应用举例</a:t>
            </a: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5"/>
                                        </p:tgtEl>
                                        <p:attrNameLst>
                                          <p:attrName>style.visibility</p:attrName>
                                        </p:attrNameLst>
                                      </p:cBhvr>
                                      <p:to>
                                        <p:strVal val="visible"/>
                                      </p:to>
                                    </p:set>
                                    <p:animEffect transition="in" filter="wipe(left)">
                                      <p:cBhvr>
                                        <p:cTn id="7" dur="500"/>
                                        <p:tgtEl>
                                          <p:spTgt spid="3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41"/>
          <p:cNvSpPr/>
          <p:nvPr/>
        </p:nvSpPr>
        <p:spPr>
          <a:xfrm>
            <a:off x="4508500" y="248253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63560" name="Object 40"/>
          <p:cNvGraphicFramePr/>
          <p:nvPr/>
        </p:nvGraphicFramePr>
        <p:xfrm>
          <a:off x="504032" y="1932940"/>
          <a:ext cx="8766810" cy="4057650"/>
        </p:xfrm>
        <a:graphic>
          <a:graphicData uri="http://schemas.openxmlformats.org/presentationml/2006/ole">
            <mc:AlternateContent xmlns:mc="http://schemas.openxmlformats.org/markup-compatibility/2006">
              <mc:Choice xmlns:v="urn:schemas-microsoft-com:vml" Requires="v">
                <p:oleObj spid="_x0000_s3077" name="" r:id="rId1" imgW="6442710" imgH="2559685" progId="Visio.Drawing.11">
                  <p:embed/>
                </p:oleObj>
              </mc:Choice>
              <mc:Fallback>
                <p:oleObj name="" r:id="rId1" imgW="6442710" imgH="2559685" progId="Visio.Drawing.11">
                  <p:embed/>
                  <p:pic>
                    <p:nvPicPr>
                      <p:cNvPr id="0" name="图片 3076"/>
                      <p:cNvPicPr/>
                      <p:nvPr/>
                    </p:nvPicPr>
                    <p:blipFill>
                      <a:blip r:embed="rId2"/>
                      <a:stretch>
                        <a:fillRect/>
                      </a:stretch>
                    </p:blipFill>
                    <p:spPr>
                      <a:xfrm>
                        <a:off x="504032" y="1932940"/>
                        <a:ext cx="8766810" cy="4057650"/>
                      </a:xfrm>
                      <a:prstGeom prst="rect">
                        <a:avLst/>
                      </a:prstGeom>
                      <a:noFill/>
                      <a:ln w="38100">
                        <a:noFill/>
                        <a:miter/>
                      </a:ln>
                    </p:spPr>
                  </p:pic>
                </p:oleObj>
              </mc:Fallback>
            </mc:AlternateContent>
          </a:graphicData>
        </a:graphic>
      </p:graphicFrame>
      <p:sp>
        <p:nvSpPr>
          <p:cNvPr id="363562" name="Text Box 42"/>
          <p:cNvSpPr txBox="1"/>
          <p:nvPr/>
        </p:nvSpPr>
        <p:spPr>
          <a:xfrm>
            <a:off x="500063" y="1074738"/>
            <a:ext cx="4752975" cy="984885"/>
          </a:xfrm>
          <a:prstGeom prst="rect">
            <a:avLst/>
          </a:prstGeom>
          <a:noFill/>
          <a:ln w="9525">
            <a:noFill/>
          </a:ln>
        </p:spPr>
        <p:txBody>
          <a:bodyPr lIns="0" tIns="0" rIns="0" bIns="0" anchor="t">
            <a:spAutoFit/>
          </a:bodyPr>
          <a:p>
            <a:pPr algn="ctr">
              <a:spcBef>
                <a:spcPct val="50000"/>
              </a:spcBef>
            </a:pPr>
            <a:r>
              <a:rPr lang="zh-CN" altLang="en-US" sz="3200" dirty="0">
                <a:solidFill>
                  <a:srgbClr val="3333CC"/>
                </a:solidFill>
                <a:latin typeface="黑体" panose="02010609060101010101" pitchFamily="2" charset="-122"/>
                <a:ea typeface="黑体" panose="02010609060101010101" pitchFamily="2" charset="-122"/>
              </a:rPr>
              <a:t>用全加器构成两个</a:t>
            </a:r>
            <a:r>
              <a:rPr lang="en-US" altLang="zh-CN" sz="3200" dirty="0">
                <a:solidFill>
                  <a:srgbClr val="3333CC"/>
                </a:solidFill>
                <a:latin typeface="黑体" panose="02010609060101010101" pitchFamily="2" charset="-122"/>
                <a:ea typeface="黑体" panose="02010609060101010101" pitchFamily="2" charset="-122"/>
              </a:rPr>
              <a:t>1</a:t>
            </a:r>
            <a:r>
              <a:rPr lang="zh-CN" altLang="en-US" sz="3200" dirty="0">
                <a:solidFill>
                  <a:srgbClr val="3333CC"/>
                </a:solidFill>
                <a:latin typeface="黑体" panose="02010609060101010101" pitchFamily="2" charset="-122"/>
                <a:ea typeface="黑体" panose="02010609060101010101" pitchFamily="2" charset="-122"/>
              </a:rPr>
              <a:t>位</a:t>
            </a:r>
            <a:r>
              <a:rPr lang="en-US" altLang="zh-CN" sz="3200" dirty="0">
                <a:solidFill>
                  <a:srgbClr val="3333CC"/>
                </a:solidFill>
                <a:latin typeface="Times New Roman" panose="02020603050405020304" pitchFamily="18" charset="0"/>
                <a:ea typeface="黑体" panose="02010609060101010101" pitchFamily="2" charset="-122"/>
              </a:rPr>
              <a:t>8421BCD</a:t>
            </a:r>
            <a:r>
              <a:rPr lang="zh-CN" altLang="en-US" sz="3200" dirty="0">
                <a:solidFill>
                  <a:srgbClr val="3333CC"/>
                </a:solidFill>
                <a:latin typeface="黑体" panose="02010609060101010101" pitchFamily="2" charset="-122"/>
                <a:ea typeface="黑体" panose="02010609060101010101" pitchFamily="2" charset="-122"/>
              </a:rPr>
              <a:t>码十进制加法器 </a:t>
            </a:r>
            <a:endParaRPr lang="zh-CN" altLang="en-US" sz="3200" dirty="0">
              <a:solidFill>
                <a:srgbClr val="3333CC"/>
              </a:solidFill>
              <a:latin typeface="黑体" panose="02010609060101010101" pitchFamily="2" charset="-122"/>
              <a:ea typeface="黑体" panose="02010609060101010101" pitchFamily="2" charset="-122"/>
            </a:endParaRPr>
          </a:p>
        </p:txBody>
      </p:sp>
      <p:sp>
        <p:nvSpPr>
          <p:cNvPr id="321542" name="Rectangle 6"/>
          <p:cNvSpPr>
            <a:spLocks noChangeArrowheads="1"/>
          </p:cNvSpPr>
          <p:nvPr/>
        </p:nvSpPr>
        <p:spPr bwMode="auto">
          <a:xfrm>
            <a:off x="6087745" y="947420"/>
            <a:ext cx="2615565" cy="521970"/>
          </a:xfrm>
          <a:prstGeom prst="rect">
            <a:avLst/>
          </a:prstGeom>
          <a:noFill/>
          <a:ln w="9525">
            <a:noFill/>
            <a:miter lim="800000"/>
          </a:ln>
          <a:effectLst/>
        </p:spPr>
        <p:txBody>
          <a:bodyPr wrap="square">
            <a:spAutoFit/>
          </a:bodyPr>
          <a:p>
            <a:pPr marL="457200" marR="0" lvl="0" indent="-457200" algn="l" defTabSz="914400" rtl="0" eaLnBrk="1" fontAlgn="base" latinLnBrk="0" hangingPunct="1">
              <a:lnSpc>
                <a:spcPct val="100000"/>
              </a:lnSpc>
              <a:spcBef>
                <a:spcPct val="0"/>
              </a:spcBef>
              <a:spcAft>
                <a:spcPct val="0"/>
              </a:spcAft>
              <a:buClr>
                <a:srgbClr val="FF3300"/>
              </a:buClr>
              <a:buSzTx/>
              <a:buFont typeface="Wingdings" panose="05000000000000000000" charset="0"/>
              <a:buChar char="Ø"/>
              <a:defRPr/>
            </a:pPr>
            <a:r>
              <a:rPr kumimoji="0" lang="zh-CN" altLang="en-US" sz="2800" b="1" i="0" u="none" strike="noStrike" kern="1200" cap="none" spc="0" normalizeH="0" baseline="0" noProof="0">
                <a:ln>
                  <a:noFill/>
                </a:ln>
                <a:gradFill>
                  <a:gsLst>
                    <a:gs pos="0">
                      <a:srgbClr val="7B32B2"/>
                    </a:gs>
                    <a:gs pos="100000">
                      <a:srgbClr val="401A5D"/>
                    </a:gs>
                  </a:gsLst>
                  <a:lin scaled="0"/>
                </a:gra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加</a:t>
            </a:r>
            <a:r>
              <a:rPr kumimoji="0" lang="en-US" altLang="zh-CN" sz="2800" b="1" i="0" u="none" strike="noStrike" kern="1200" cap="none" spc="0" normalizeH="0" baseline="0" noProof="0">
                <a:ln>
                  <a:noFill/>
                </a:ln>
                <a:gradFill>
                  <a:gsLst>
                    <a:gs pos="0">
                      <a:srgbClr val="7B32B2"/>
                    </a:gs>
                    <a:gs pos="100000">
                      <a:srgbClr val="401A5D"/>
                    </a:gs>
                  </a:gsLst>
                  <a:lin scaled="0"/>
                </a:gra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6</a:t>
            </a:r>
            <a:r>
              <a:rPr kumimoji="0" lang="zh-CN" altLang="en-US" sz="2800" b="1" i="0" u="none" strike="noStrike" kern="1200" cap="none" spc="0" normalizeH="0" baseline="0" noProof="0">
                <a:ln>
                  <a:noFill/>
                </a:ln>
                <a:gradFill>
                  <a:gsLst>
                    <a:gs pos="0">
                      <a:srgbClr val="7B32B2"/>
                    </a:gs>
                    <a:gs pos="100000">
                      <a:srgbClr val="401A5D"/>
                    </a:gs>
                  </a:gsLst>
                  <a:lin scaled="0"/>
                </a:gra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修正</a:t>
            </a:r>
            <a:endParaRPr kumimoji="0" lang="zh-CN" altLang="en-US" sz="2800" b="1" i="0" u="none" strike="noStrike" kern="1200" cap="none" spc="0" normalizeH="0" baseline="0" noProof="0">
              <a:ln>
                <a:noFill/>
              </a:ln>
              <a:gradFill>
                <a:gsLst>
                  <a:gs pos="0">
                    <a:srgbClr val="7B32B2"/>
                  </a:gs>
                  <a:gs pos="100000">
                    <a:srgbClr val="401A5D"/>
                  </a:gs>
                </a:gsLst>
                <a:lin scaled="0"/>
              </a:gra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graphicFrame>
        <p:nvGraphicFramePr>
          <p:cNvPr id="2" name="对象 1">
            <a:hlinkClick r:id="" action="ppaction://ole?verb="/>
          </p:cNvPr>
          <p:cNvGraphicFramePr>
            <a:graphicFrameLocks noChangeAspect="1"/>
          </p:cNvGraphicFramePr>
          <p:nvPr/>
        </p:nvGraphicFramePr>
        <p:xfrm>
          <a:off x="1473835" y="6181725"/>
          <a:ext cx="4753610" cy="559435"/>
        </p:xfrm>
        <a:graphic>
          <a:graphicData uri="http://schemas.openxmlformats.org/presentationml/2006/ole">
            <mc:AlternateContent xmlns:mc="http://schemas.openxmlformats.org/markup-compatibility/2006">
              <mc:Choice xmlns:v="urn:schemas-microsoft-com:vml" Requires="v">
                <p:oleObj spid="_x0000_s1025" name="" r:id="rId3" imgW="2374265" imgH="279400" progId="Equation.KSEE3">
                  <p:embed/>
                </p:oleObj>
              </mc:Choice>
              <mc:Fallback>
                <p:oleObj name="" r:id="rId3" imgW="2374265" imgH="279400" progId="Equation.KSEE3">
                  <p:embed/>
                  <p:pic>
                    <p:nvPicPr>
                      <p:cNvPr id="0" name="图片 1024"/>
                      <p:cNvPicPr/>
                      <p:nvPr/>
                    </p:nvPicPr>
                    <p:blipFill>
                      <a:blip r:embed="rId4"/>
                      <a:stretch>
                        <a:fillRect/>
                      </a:stretch>
                    </p:blipFill>
                    <p:spPr>
                      <a:xfrm>
                        <a:off x="1473835" y="6181725"/>
                        <a:ext cx="4753610" cy="559435"/>
                      </a:xfrm>
                      <a:prstGeom prst="rect">
                        <a:avLst/>
                      </a:prstGeom>
                    </p:spPr>
                  </p:pic>
                </p:oleObj>
              </mc:Fallback>
            </mc:AlternateContent>
          </a:graphicData>
        </a:graphic>
      </p:graphicFrame>
      <p:sp>
        <p:nvSpPr>
          <p:cNvPr id="10242" name="Text Box 49"/>
          <p:cNvSpPr txBox="1"/>
          <p:nvPr/>
        </p:nvSpPr>
        <p:spPr>
          <a:xfrm>
            <a:off x="395288" y="190183"/>
            <a:ext cx="4752975" cy="492125"/>
          </a:xfrm>
          <a:prstGeom prst="rect">
            <a:avLst/>
          </a:prstGeom>
          <a:noFill/>
          <a:ln w="9525">
            <a:noFill/>
          </a:ln>
        </p:spPr>
        <p:txBody>
          <a:bodyPr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1</a:t>
            </a:r>
            <a:r>
              <a:rPr lang="zh-CN" altLang="en-US" sz="3200" dirty="0">
                <a:latin typeface="黑体" panose="02010609060101010101" pitchFamily="2" charset="-122"/>
                <a:ea typeface="黑体" panose="02010609060101010101" pitchFamily="2" charset="-122"/>
              </a:rPr>
              <a:t>、全加器和比较器应用</a:t>
            </a:r>
            <a:endParaRPr lang="zh-CN" altLang="en-US" sz="3200" dirty="0">
              <a:latin typeface="黑体" panose="02010609060101010101" pitchFamily="2" charset="-122"/>
              <a:ea typeface="黑体" panose="02010609060101010101" pitchFamily="2" charset="-122"/>
            </a:endParaRPr>
          </a:p>
        </p:txBody>
      </p:sp>
    </p:spTree>
    <p:custDataLst>
      <p:tags r:id="rId5"/>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3562"/>
                                        </p:tgtEl>
                                        <p:attrNameLst>
                                          <p:attrName>style.visibility</p:attrName>
                                        </p:attrNameLst>
                                      </p:cBhvr>
                                      <p:to>
                                        <p:strVal val="visible"/>
                                      </p:to>
                                    </p:set>
                                    <p:animEffect transition="in" filter="blinds(horizontal)">
                                      <p:cBhvr>
                                        <p:cTn id="7" dur="500"/>
                                        <p:tgtEl>
                                          <p:spTgt spid="3635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3560"/>
                                        </p:tgtEl>
                                        <p:attrNameLst>
                                          <p:attrName>style.visibility</p:attrName>
                                        </p:attrNameLst>
                                      </p:cBhvr>
                                      <p:to>
                                        <p:strVal val="visible"/>
                                      </p:to>
                                    </p:set>
                                    <p:animEffect transition="in" filter="box(in)">
                                      <p:cBhvr>
                                        <p:cTn id="12" dur="500"/>
                                        <p:tgtEl>
                                          <p:spTgt spid="36356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21542">
                                            <p:txEl>
                                              <p:charRg st="0" end="8"/>
                                            </p:txEl>
                                          </p:spTgt>
                                        </p:tgtEl>
                                        <p:attrNameLst>
                                          <p:attrName>style.visibility</p:attrName>
                                        </p:attrNameLst>
                                      </p:cBhvr>
                                      <p:to>
                                        <p:strVal val="visible"/>
                                      </p:to>
                                    </p:set>
                                    <p:animEffect transition="in" filter="box(in)">
                                      <p:cBhvr>
                                        <p:cTn id="17" dur="1000"/>
                                        <p:tgtEl>
                                          <p:spTgt spid="321542">
                                            <p:txEl>
                                              <p:charRg st="0"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6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p:nvPr/>
        </p:nvSpPr>
        <p:spPr>
          <a:xfrm>
            <a:off x="4508500" y="212375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71716" name="Text Box 4"/>
          <p:cNvSpPr txBox="1"/>
          <p:nvPr/>
        </p:nvSpPr>
        <p:spPr>
          <a:xfrm>
            <a:off x="571500" y="1002348"/>
            <a:ext cx="6072188" cy="492125"/>
          </a:xfrm>
          <a:prstGeom prst="rect">
            <a:avLst/>
          </a:prstGeom>
          <a:noFill/>
          <a:ln w="9525">
            <a:noFill/>
          </a:ln>
        </p:spPr>
        <p:txBody>
          <a:bodyPr lIns="0" tIns="0" rIns="0" bIns="0" anchor="t">
            <a:spAutoFit/>
          </a:bodyPr>
          <a:p>
            <a:pPr algn="ctr">
              <a:spcBef>
                <a:spcPct val="50000"/>
              </a:spcBef>
            </a:pPr>
            <a:r>
              <a:rPr lang="zh-CN" altLang="en-US" sz="3200" dirty="0">
                <a:solidFill>
                  <a:srgbClr val="3333CC"/>
                </a:solidFill>
                <a:latin typeface="黑体" panose="02010609060101010101" pitchFamily="2" charset="-122"/>
                <a:ea typeface="黑体" panose="02010609060101010101" pitchFamily="2" charset="-122"/>
              </a:rPr>
              <a:t>分析全加器和比较器电路功能</a:t>
            </a:r>
            <a:endParaRPr lang="zh-CN" altLang="en-US" sz="3200" dirty="0">
              <a:solidFill>
                <a:srgbClr val="3333CC"/>
              </a:solidFill>
              <a:latin typeface="黑体" panose="02010609060101010101" pitchFamily="2" charset="-122"/>
              <a:ea typeface="黑体" panose="02010609060101010101" pitchFamily="2" charset="-122"/>
            </a:endParaRPr>
          </a:p>
        </p:txBody>
      </p:sp>
      <p:sp>
        <p:nvSpPr>
          <p:cNvPr id="12291" name="Rectangle 6"/>
          <p:cNvSpPr/>
          <p:nvPr/>
        </p:nvSpPr>
        <p:spPr>
          <a:xfrm>
            <a:off x="4508500" y="195230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71717" name="Object 5"/>
          <p:cNvGraphicFramePr/>
          <p:nvPr/>
        </p:nvGraphicFramePr>
        <p:xfrm>
          <a:off x="428625" y="1644650"/>
          <a:ext cx="8501063" cy="4714875"/>
        </p:xfrm>
        <a:graphic>
          <a:graphicData uri="http://schemas.openxmlformats.org/presentationml/2006/ole">
            <mc:AlternateContent xmlns:mc="http://schemas.openxmlformats.org/markup-compatibility/2006">
              <mc:Choice xmlns:v="urn:schemas-microsoft-com:vml" Requires="v">
                <p:oleObj spid="_x0000_s3078" name="" r:id="rId1" imgW="4629785" imgH="2851150" progId="Visio.Drawing.11">
                  <p:embed/>
                </p:oleObj>
              </mc:Choice>
              <mc:Fallback>
                <p:oleObj name="" r:id="rId1" imgW="4629785" imgH="2851150" progId="Visio.Drawing.11">
                  <p:embed/>
                  <p:pic>
                    <p:nvPicPr>
                      <p:cNvPr id="0" name="图片 3077"/>
                      <p:cNvPicPr/>
                      <p:nvPr/>
                    </p:nvPicPr>
                    <p:blipFill>
                      <a:blip r:embed="rId2"/>
                      <a:srcRect b="8099"/>
                      <a:stretch>
                        <a:fillRect/>
                      </a:stretch>
                    </p:blipFill>
                    <p:spPr>
                      <a:xfrm>
                        <a:off x="428625" y="1644650"/>
                        <a:ext cx="8501063" cy="4714875"/>
                      </a:xfrm>
                      <a:prstGeom prst="rect">
                        <a:avLst/>
                      </a:prstGeom>
                      <a:noFill/>
                      <a:ln w="38100">
                        <a:noFill/>
                        <a:miter/>
                      </a:ln>
                    </p:spPr>
                  </p:pic>
                </p:oleObj>
              </mc:Fallback>
            </mc:AlternateContent>
          </a:graphicData>
        </a:graphic>
      </p:graphicFrame>
      <p:sp>
        <p:nvSpPr>
          <p:cNvPr id="10242" name="Text Box 49"/>
          <p:cNvSpPr txBox="1"/>
          <p:nvPr/>
        </p:nvSpPr>
        <p:spPr>
          <a:xfrm>
            <a:off x="395288" y="261938"/>
            <a:ext cx="4752975" cy="492125"/>
          </a:xfrm>
          <a:prstGeom prst="rect">
            <a:avLst/>
          </a:prstGeom>
          <a:noFill/>
          <a:ln w="9525">
            <a:noFill/>
          </a:ln>
        </p:spPr>
        <p:txBody>
          <a:bodyPr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1</a:t>
            </a:r>
            <a:r>
              <a:rPr lang="zh-CN" altLang="en-US" sz="3200" dirty="0">
                <a:latin typeface="黑体" panose="02010609060101010101" pitchFamily="2" charset="-122"/>
                <a:ea typeface="黑体" panose="02010609060101010101" pitchFamily="2" charset="-122"/>
              </a:rPr>
              <a:t>、全加器和比较器应用</a:t>
            </a:r>
            <a:endParaRPr lang="zh-CN" altLang="en-US" sz="3200" dirty="0">
              <a:latin typeface="黑体" panose="02010609060101010101" pitchFamily="2" charset="-122"/>
              <a:ea typeface="黑体" panose="0201060906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6"/>
                                        </p:tgtEl>
                                        <p:attrNameLst>
                                          <p:attrName>style.visibility</p:attrName>
                                        </p:attrNameLst>
                                      </p:cBhvr>
                                      <p:to>
                                        <p:strVal val="visible"/>
                                      </p:to>
                                    </p:set>
                                    <p:anim calcmode="lin" valueType="num">
                                      <p:cBhvr additive="base">
                                        <p:cTn id="7" dur="500" fill="hold"/>
                                        <p:tgtEl>
                                          <p:spTgt spid="371716"/>
                                        </p:tgtEl>
                                        <p:attrNameLst>
                                          <p:attrName>ppt_x</p:attrName>
                                        </p:attrNameLst>
                                      </p:cBhvr>
                                      <p:tavLst>
                                        <p:tav tm="0">
                                          <p:val>
                                            <p:strVal val="0-#ppt_w/2"/>
                                          </p:val>
                                        </p:tav>
                                        <p:tav tm="100000">
                                          <p:val>
                                            <p:strVal val="#ppt_x"/>
                                          </p:val>
                                        </p:tav>
                                      </p:tavLst>
                                    </p:anim>
                                    <p:anim calcmode="lin" valueType="num">
                                      <p:cBhvr additive="base">
                                        <p:cTn id="8" dur="500" fill="hold"/>
                                        <p:tgtEl>
                                          <p:spTgt spid="3717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71717"/>
                                        </p:tgtEl>
                                        <p:attrNameLst>
                                          <p:attrName>style.visibility</p:attrName>
                                        </p:attrNameLst>
                                      </p:cBhvr>
                                      <p:to>
                                        <p:strVal val="visible"/>
                                      </p:to>
                                    </p:set>
                                    <p:animEffect transition="in" filter="checkerboard(across)">
                                      <p:cBhvr>
                                        <p:cTn id="13" dur="500"/>
                                        <p:tgtEl>
                                          <p:spTgt spid="37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2738" name="AutoShape 2"/>
          <p:cNvSpPr/>
          <p:nvPr/>
        </p:nvSpPr>
        <p:spPr>
          <a:xfrm>
            <a:off x="684213" y="2205038"/>
            <a:ext cx="7561262" cy="2585084"/>
          </a:xfrm>
          <a:prstGeom prst="wedgeRectCallout">
            <a:avLst>
              <a:gd name="adj1" fmla="val -28583"/>
              <a:gd name="adj2" fmla="val -47894"/>
            </a:avLst>
          </a:prstGeom>
          <a:solidFill>
            <a:schemeClr val="bg1"/>
          </a:solidFill>
          <a:ln w="28575">
            <a:noFill/>
          </a:ln>
        </p:spPr>
        <p:txBody>
          <a:bodyPr lIns="0" tIns="0" rIns="0" bIns="0" anchor="t">
            <a:spAutoFit/>
          </a:bodyPr>
          <a:p>
            <a:pPr>
              <a:lnSpc>
                <a:spcPct val="150000"/>
              </a:lnSpc>
            </a:pPr>
            <a:r>
              <a:rPr lang="zh-CN" altLang="en-US" sz="2800" dirty="0">
                <a:solidFill>
                  <a:srgbClr val="3333CC"/>
                </a:solidFill>
                <a:latin typeface="黑体" panose="02010609060101010101" pitchFamily="2" charset="-122"/>
                <a:ea typeface="黑体" panose="02010609060101010101" pitchFamily="2" charset="-122"/>
              </a:rPr>
              <a:t>　</a:t>
            </a:r>
            <a:r>
              <a:rPr lang="zh-CN" altLang="en-US" sz="2800" dirty="0">
                <a:solidFill>
                  <a:srgbClr val="3333CC"/>
                </a:solidFill>
                <a:latin typeface="Times New Roman" panose="02020603050405020304" pitchFamily="18" charset="0"/>
                <a:ea typeface="黑体" panose="02010609060101010101" pitchFamily="2" charset="-122"/>
              </a:rPr>
              <a:t>译码器的输出包含所有的最小项，可用于任何组合电路的实现。由于每个最小项都有对应的输出线，在设计组合电路时选取方便，</a:t>
            </a:r>
            <a:r>
              <a:rPr lang="zh-CN" altLang="en-US" sz="2800" dirty="0">
                <a:solidFill>
                  <a:srgbClr val="FF0000"/>
                </a:solidFill>
                <a:latin typeface="Times New Roman" panose="02020603050405020304" pitchFamily="18" charset="0"/>
                <a:ea typeface="黑体" panose="02010609060101010101" pitchFamily="2" charset="-122"/>
              </a:rPr>
              <a:t>特别适合设计多输出的组合逻辑电路</a:t>
            </a:r>
            <a:r>
              <a:rPr lang="zh-CN" altLang="en-US" sz="2800" dirty="0">
                <a:solidFill>
                  <a:srgbClr val="3333CC"/>
                </a:solidFill>
                <a:latin typeface="Times New Roman" panose="02020603050405020304" pitchFamily="18" charset="0"/>
                <a:ea typeface="黑体" panose="02010609060101010101" pitchFamily="2" charset="-122"/>
              </a:rPr>
              <a:t>。</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13314" name="Text Box 3"/>
          <p:cNvSpPr txBox="1"/>
          <p:nvPr/>
        </p:nvSpPr>
        <p:spPr>
          <a:xfrm>
            <a:off x="-104775" y="1051560"/>
            <a:ext cx="4033520"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2</a:t>
            </a:r>
            <a:r>
              <a:rPr lang="zh-CN" altLang="en-US" sz="3200" dirty="0">
                <a:latin typeface="黑体" panose="02010609060101010101" pitchFamily="2" charset="-122"/>
                <a:ea typeface="黑体" panose="02010609060101010101" pitchFamily="2" charset="-122"/>
              </a:rPr>
              <a:t>、译码器应用</a:t>
            </a:r>
            <a:endParaRPr lang="zh-CN" altLang="en-US" sz="3200" dirty="0">
              <a:latin typeface="黑体" panose="02010609060101010101" pitchFamily="2" charset="-122"/>
              <a:ea typeface="黑体" panose="02010609060101010101" pitchFamily="2" charset="-122"/>
            </a:endParaRPr>
          </a:p>
        </p:txBody>
      </p:sp>
      <p:sp>
        <p:nvSpPr>
          <p:cNvPr id="13315" name="Rectangle 4"/>
          <p:cNvSpPr/>
          <p:nvPr/>
        </p:nvSpPr>
        <p:spPr>
          <a:xfrm>
            <a:off x="4508500" y="269049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9217" name="Rectangle 2"/>
          <p:cNvSpPr/>
          <p:nvPr/>
        </p:nvSpPr>
        <p:spPr>
          <a:xfrm>
            <a:off x="61595" y="118110"/>
            <a:ext cx="7967980" cy="666750"/>
          </a:xfrm>
          <a:prstGeom prst="rect">
            <a:avLst/>
          </a:prstGeom>
          <a:noFill/>
          <a:ln w="9525">
            <a:noFill/>
          </a:ln>
        </p:spPr>
        <p:txBody>
          <a:bodyPr anchor="ctr">
            <a:scene3d>
              <a:camera prst="orthographicFront"/>
              <a:lightRig rig="threePt" dir="t"/>
            </a:scene3d>
          </a:bodyPr>
          <a:p>
            <a:pPr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7.3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中规模组合逻辑器件应用举例</a:t>
            </a: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2738"/>
                                        </p:tgtEl>
                                        <p:attrNameLst>
                                          <p:attrName>style.visibility</p:attrName>
                                        </p:attrNameLst>
                                      </p:cBhvr>
                                      <p:to>
                                        <p:strVal val="visible"/>
                                      </p:to>
                                    </p:set>
                                    <p:animEffect transition="in" filter="wipe(left)">
                                      <p:cBhvr>
                                        <p:cTn id="7" dur="500"/>
                                        <p:tgtEl>
                                          <p:spTgt spid="372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Rectangle 4"/>
          <p:cNvSpPr/>
          <p:nvPr/>
        </p:nvSpPr>
        <p:spPr>
          <a:xfrm>
            <a:off x="4508500" y="269049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32805" name="Rectangle 5"/>
          <p:cNvSpPr/>
          <p:nvPr/>
        </p:nvSpPr>
        <p:spPr>
          <a:xfrm>
            <a:off x="0" y="1051560"/>
            <a:ext cx="8532813" cy="492125"/>
          </a:xfrm>
          <a:prstGeom prst="rect">
            <a:avLst/>
          </a:prstGeom>
          <a:noFill/>
          <a:ln w="9525">
            <a:noFill/>
          </a:ln>
        </p:spPr>
        <p:txBody>
          <a:bodyPr lIns="0" tIns="0" rIns="0" bIns="0" anchor="t">
            <a:spAutoFit/>
          </a:bodyPr>
          <a:p>
            <a:pPr algn="ctr">
              <a:spcBef>
                <a:spcPct val="50000"/>
              </a:spcBef>
            </a:pPr>
            <a:r>
              <a:rPr lang="zh-CN" altLang="en-US" sz="3200" dirty="0">
                <a:solidFill>
                  <a:srgbClr val="3333CC"/>
                </a:solidFill>
                <a:latin typeface="黑体" panose="02010609060101010101" pitchFamily="2" charset="-122"/>
                <a:ea typeface="黑体" panose="02010609060101010101" pitchFamily="2" charset="-122"/>
              </a:rPr>
              <a:t>用</a:t>
            </a:r>
            <a:r>
              <a:rPr lang="en-US" altLang="zh-CN" sz="3200" dirty="0">
                <a:solidFill>
                  <a:srgbClr val="3333CC"/>
                </a:solidFill>
                <a:latin typeface="黑体" panose="02010609060101010101" pitchFamily="2" charset="-122"/>
                <a:ea typeface="黑体" panose="02010609060101010101" pitchFamily="2" charset="-122"/>
              </a:rPr>
              <a:t>3</a:t>
            </a:r>
            <a:r>
              <a:rPr lang="zh-CN" altLang="en-US" sz="3200" dirty="0">
                <a:solidFill>
                  <a:srgbClr val="3333CC"/>
                </a:solidFill>
                <a:latin typeface="黑体" panose="02010609060101010101" pitchFamily="2" charset="-122"/>
                <a:ea typeface="黑体" panose="02010609060101010101" pitchFamily="2" charset="-122"/>
              </a:rPr>
              <a:t>线</a:t>
            </a:r>
            <a:r>
              <a:rPr lang="en-US" altLang="zh-CN" sz="3200" dirty="0">
                <a:solidFill>
                  <a:srgbClr val="3333CC"/>
                </a:solidFill>
                <a:latin typeface="Times New Roman" panose="02020603050405020304" pitchFamily="18" charset="0"/>
                <a:ea typeface="黑体" panose="02010609060101010101" pitchFamily="2" charset="-122"/>
              </a:rPr>
              <a:t>—</a:t>
            </a:r>
            <a:r>
              <a:rPr lang="en-US" altLang="zh-CN" sz="3200" dirty="0">
                <a:solidFill>
                  <a:srgbClr val="3333CC"/>
                </a:solidFill>
                <a:latin typeface="黑体" panose="02010609060101010101" pitchFamily="2" charset="-122"/>
                <a:ea typeface="黑体" panose="02010609060101010101" pitchFamily="2" charset="-122"/>
              </a:rPr>
              <a:t>8</a:t>
            </a:r>
            <a:r>
              <a:rPr lang="zh-CN" altLang="en-US" sz="3200" dirty="0">
                <a:solidFill>
                  <a:srgbClr val="3333CC"/>
                </a:solidFill>
                <a:latin typeface="黑体" panose="02010609060101010101" pitchFamily="2" charset="-122"/>
                <a:ea typeface="黑体" panose="02010609060101010101" pitchFamily="2" charset="-122"/>
              </a:rPr>
              <a:t>线译码器实现单</a:t>
            </a:r>
            <a:r>
              <a:rPr lang="zh-CN" altLang="en-US" sz="3200" dirty="0">
                <a:solidFill>
                  <a:srgbClr val="3333CC"/>
                </a:solidFill>
                <a:latin typeface="Times New Roman" panose="02020603050405020304" pitchFamily="18" charset="0"/>
                <a:ea typeface="黑体" panose="02010609060101010101" pitchFamily="2" charset="-122"/>
              </a:rPr>
              <a:t>“</a:t>
            </a:r>
            <a:r>
              <a:rPr lang="en-US" altLang="zh-CN" sz="3200" dirty="0">
                <a:solidFill>
                  <a:srgbClr val="3333CC"/>
                </a:solidFill>
                <a:latin typeface="黑体" panose="02010609060101010101" pitchFamily="2" charset="-122"/>
                <a:ea typeface="黑体" panose="02010609060101010101" pitchFamily="2" charset="-122"/>
              </a:rPr>
              <a:t>1</a:t>
            </a:r>
            <a:r>
              <a:rPr lang="en-US" altLang="zh-CN" sz="3200" dirty="0">
                <a:solidFill>
                  <a:srgbClr val="3333CC"/>
                </a:solidFill>
                <a:latin typeface="Times New Roman" panose="02020603050405020304" pitchFamily="18" charset="0"/>
                <a:ea typeface="黑体" panose="02010609060101010101" pitchFamily="2" charset="-122"/>
              </a:rPr>
              <a:t>”</a:t>
            </a:r>
            <a:r>
              <a:rPr lang="zh-CN" altLang="en-US" sz="3200" dirty="0">
                <a:solidFill>
                  <a:srgbClr val="3333CC"/>
                </a:solidFill>
                <a:latin typeface="黑体" panose="02010609060101010101" pitchFamily="2" charset="-122"/>
                <a:ea typeface="黑体" panose="02010609060101010101" pitchFamily="2" charset="-122"/>
              </a:rPr>
              <a:t>检测电路。 </a:t>
            </a:r>
            <a:endParaRPr lang="zh-CN" altLang="en-US" sz="3200" dirty="0">
              <a:solidFill>
                <a:srgbClr val="3333CC"/>
              </a:solidFill>
              <a:latin typeface="黑体" panose="02010609060101010101" pitchFamily="2" charset="-122"/>
              <a:ea typeface="黑体" panose="02010609060101010101" pitchFamily="2" charset="-122"/>
            </a:endParaRPr>
          </a:p>
        </p:txBody>
      </p:sp>
      <p:sp>
        <p:nvSpPr>
          <p:cNvPr id="2" name="文本框 1"/>
          <p:cNvSpPr txBox="1"/>
          <p:nvPr/>
        </p:nvSpPr>
        <p:spPr>
          <a:xfrm>
            <a:off x="7145020" y="2163445"/>
            <a:ext cx="1583690" cy="3046095"/>
          </a:xfrm>
          <a:prstGeom prst="rect">
            <a:avLst/>
          </a:prstGeom>
          <a:noFill/>
        </p:spPr>
        <p:txBody>
          <a:bodyPr wrap="square" rtlCol="0">
            <a:spAutoFit/>
          </a:bodyPr>
          <a:p>
            <a:r>
              <a:rPr lang="en-US" altLang="zh-CN" sz="2400"/>
              <a:t>000  </a:t>
            </a:r>
            <a:r>
              <a:rPr lang="en-US" sz="2400"/>
              <a:t>m</a:t>
            </a:r>
            <a:r>
              <a:rPr lang="en-US" sz="2400" baseline="-25000"/>
              <a:t>0</a:t>
            </a:r>
            <a:endParaRPr lang="en-US" sz="2400" baseline="-25000"/>
          </a:p>
          <a:p>
            <a:r>
              <a:rPr lang="en-US" altLang="zh-CN" sz="2400">
                <a:solidFill>
                  <a:srgbClr val="FF0000"/>
                </a:solidFill>
              </a:rPr>
              <a:t>001  </a:t>
            </a:r>
            <a:r>
              <a:rPr lang="en-US" sz="2400">
                <a:solidFill>
                  <a:srgbClr val="FF0000"/>
                </a:solidFill>
                <a:sym typeface="+mn-ea"/>
              </a:rPr>
              <a:t>m</a:t>
            </a:r>
            <a:r>
              <a:rPr lang="en-US" sz="2400" baseline="-25000">
                <a:solidFill>
                  <a:srgbClr val="FF0000"/>
                </a:solidFill>
                <a:sym typeface="+mn-ea"/>
              </a:rPr>
              <a:t>1</a:t>
            </a:r>
            <a:r>
              <a:rPr lang="en-US" sz="2400" baseline="-25000">
                <a:sym typeface="+mn-ea"/>
              </a:rPr>
              <a:t>  </a:t>
            </a:r>
            <a:endParaRPr lang="en-US" altLang="zh-CN" sz="2400"/>
          </a:p>
          <a:p>
            <a:r>
              <a:rPr lang="en-US" altLang="zh-CN" sz="2400">
                <a:solidFill>
                  <a:srgbClr val="FF0000"/>
                </a:solidFill>
              </a:rPr>
              <a:t>010  </a:t>
            </a:r>
            <a:r>
              <a:rPr lang="en-US" sz="2400">
                <a:solidFill>
                  <a:srgbClr val="FF0000"/>
                </a:solidFill>
                <a:sym typeface="+mn-ea"/>
              </a:rPr>
              <a:t>m</a:t>
            </a:r>
            <a:r>
              <a:rPr lang="en-US" sz="2400" baseline="-25000">
                <a:solidFill>
                  <a:srgbClr val="FF0000"/>
                </a:solidFill>
                <a:sym typeface="+mn-ea"/>
              </a:rPr>
              <a:t>2</a:t>
            </a:r>
            <a:endParaRPr lang="en-US" altLang="zh-CN" sz="2400" baseline="-25000">
              <a:solidFill>
                <a:srgbClr val="FF0000"/>
              </a:solidFill>
            </a:endParaRPr>
          </a:p>
          <a:p>
            <a:r>
              <a:rPr lang="en-US" altLang="zh-CN" sz="2400"/>
              <a:t>011  </a:t>
            </a:r>
            <a:r>
              <a:rPr lang="en-US" sz="2400">
                <a:sym typeface="+mn-ea"/>
              </a:rPr>
              <a:t>m</a:t>
            </a:r>
            <a:r>
              <a:rPr lang="en-US" altLang="zh-CN" sz="2400" baseline="-25000"/>
              <a:t>3</a:t>
            </a:r>
            <a:endParaRPr lang="en-US" altLang="zh-CN" sz="2400"/>
          </a:p>
          <a:p>
            <a:r>
              <a:rPr lang="en-US" altLang="zh-CN" sz="2400">
                <a:solidFill>
                  <a:srgbClr val="FF0000"/>
                </a:solidFill>
              </a:rPr>
              <a:t>100  </a:t>
            </a:r>
            <a:r>
              <a:rPr lang="en-US" sz="2400">
                <a:solidFill>
                  <a:srgbClr val="FF0000"/>
                </a:solidFill>
                <a:sym typeface="+mn-ea"/>
              </a:rPr>
              <a:t>m</a:t>
            </a:r>
            <a:r>
              <a:rPr lang="en-US" sz="2400" baseline="-25000">
                <a:solidFill>
                  <a:srgbClr val="FF0000"/>
                </a:solidFill>
                <a:sym typeface="+mn-ea"/>
              </a:rPr>
              <a:t>4</a:t>
            </a:r>
            <a:endParaRPr lang="en-US" altLang="zh-CN" sz="2400">
              <a:solidFill>
                <a:srgbClr val="FF0000"/>
              </a:solidFill>
            </a:endParaRPr>
          </a:p>
          <a:p>
            <a:r>
              <a:rPr lang="en-US" altLang="zh-CN" sz="2400"/>
              <a:t>101  </a:t>
            </a:r>
            <a:r>
              <a:rPr lang="en-US" sz="2400">
                <a:sym typeface="+mn-ea"/>
              </a:rPr>
              <a:t>m</a:t>
            </a:r>
            <a:r>
              <a:rPr lang="en-US" sz="2400" baseline="-25000">
                <a:sym typeface="+mn-ea"/>
              </a:rPr>
              <a:t>5</a:t>
            </a:r>
            <a:endParaRPr lang="en-US" altLang="zh-CN" sz="2400"/>
          </a:p>
          <a:p>
            <a:r>
              <a:rPr lang="en-US" altLang="zh-CN" sz="2400"/>
              <a:t>110  </a:t>
            </a:r>
            <a:r>
              <a:rPr lang="en-US" sz="2400">
                <a:sym typeface="+mn-ea"/>
              </a:rPr>
              <a:t>m</a:t>
            </a:r>
            <a:r>
              <a:rPr lang="en-US" sz="2400" baseline="-25000">
                <a:sym typeface="+mn-ea"/>
              </a:rPr>
              <a:t>6</a:t>
            </a:r>
            <a:endParaRPr lang="en-US" altLang="zh-CN" sz="2400"/>
          </a:p>
          <a:p>
            <a:r>
              <a:rPr lang="en-US" altLang="zh-CN" sz="2400"/>
              <a:t>111  </a:t>
            </a:r>
            <a:r>
              <a:rPr lang="en-US" sz="2400">
                <a:sym typeface="+mn-ea"/>
              </a:rPr>
              <a:t>m</a:t>
            </a:r>
            <a:r>
              <a:rPr lang="en-US" sz="2400" baseline="-25000">
                <a:sym typeface="+mn-ea"/>
              </a:rPr>
              <a:t>7</a:t>
            </a:r>
            <a:endParaRPr lang="en-US" altLang="zh-CN" sz="2400"/>
          </a:p>
        </p:txBody>
      </p:sp>
      <p:graphicFrame>
        <p:nvGraphicFramePr>
          <p:cNvPr id="5" name="对象 4"/>
          <p:cNvGraphicFramePr/>
          <p:nvPr/>
        </p:nvGraphicFramePr>
        <p:xfrm>
          <a:off x="821690" y="1720850"/>
          <a:ext cx="5478145" cy="3756025"/>
        </p:xfrm>
        <a:graphic>
          <a:graphicData uri="http://schemas.openxmlformats.org/presentationml/2006/ole">
            <mc:AlternateContent xmlns:mc="http://schemas.openxmlformats.org/markup-compatibility/2006">
              <mc:Choice xmlns:v="urn:schemas-microsoft-com:vml" Requires="v">
                <p:oleObj spid="_x0000_s6" name="" r:id="rId1" imgW="5473700" imgH="3752850" progId="Paint.Picture">
                  <p:embed/>
                </p:oleObj>
              </mc:Choice>
              <mc:Fallback>
                <p:oleObj name="" r:id="rId1" imgW="5473700" imgH="3752850" progId="Paint.Picture">
                  <p:embed/>
                  <p:pic>
                    <p:nvPicPr>
                      <p:cNvPr id="0" name="图片 5"/>
                      <p:cNvPicPr/>
                      <p:nvPr/>
                    </p:nvPicPr>
                    <p:blipFill>
                      <a:blip r:embed="rId2"/>
                      <a:stretch>
                        <a:fillRect/>
                      </a:stretch>
                    </p:blipFill>
                    <p:spPr>
                      <a:xfrm>
                        <a:off x="821690" y="1720850"/>
                        <a:ext cx="5478145" cy="3756025"/>
                      </a:xfrm>
                      <a:prstGeom prst="rect">
                        <a:avLst/>
                      </a:prstGeom>
                    </p:spPr>
                  </p:pic>
                </p:oleObj>
              </mc:Fallback>
            </mc:AlternateContent>
          </a:graphicData>
        </a:graphic>
      </p:graphicFrame>
      <p:sp>
        <p:nvSpPr>
          <p:cNvPr id="13314" name="Text Box 3"/>
          <p:cNvSpPr txBox="1"/>
          <p:nvPr/>
        </p:nvSpPr>
        <p:spPr>
          <a:xfrm>
            <a:off x="756285" y="190500"/>
            <a:ext cx="4033520"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2</a:t>
            </a:r>
            <a:r>
              <a:rPr lang="zh-CN" altLang="en-US" sz="3200" dirty="0">
                <a:latin typeface="黑体" panose="02010609060101010101" pitchFamily="2" charset="-122"/>
                <a:ea typeface="黑体" panose="02010609060101010101" pitchFamily="2" charset="-122"/>
              </a:rPr>
              <a:t>、译码器应用</a:t>
            </a:r>
            <a:r>
              <a:rPr lang="zh-CN" altLang="en-US" sz="3200" dirty="0">
                <a:solidFill>
                  <a:srgbClr val="FF0000"/>
                </a:solidFill>
                <a:latin typeface="黑体" panose="02010609060101010101" pitchFamily="2" charset="-122"/>
                <a:ea typeface="黑体" panose="02010609060101010101" pitchFamily="2" charset="-122"/>
              </a:rPr>
              <a:t>（设计）</a:t>
            </a:r>
            <a:endParaRPr lang="zh-CN" altLang="en-US" sz="3200" dirty="0">
              <a:solidFill>
                <a:srgbClr val="FF0000"/>
              </a:solidFill>
              <a:latin typeface="黑体" panose="02010609060101010101" pitchFamily="2" charset="-122"/>
              <a:ea typeface="黑体" panose="02010609060101010101" pitchFamily="2" charset="-122"/>
            </a:endParaRPr>
          </a:p>
        </p:txBody>
      </p:sp>
      <p:sp>
        <p:nvSpPr>
          <p:cNvPr id="3" name="文本框 2"/>
          <p:cNvSpPr txBox="1"/>
          <p:nvPr/>
        </p:nvSpPr>
        <p:spPr>
          <a:xfrm>
            <a:off x="1588770" y="5590540"/>
            <a:ext cx="6367780" cy="460375"/>
          </a:xfrm>
          <a:prstGeom prst="rect">
            <a:avLst/>
          </a:prstGeom>
          <a:noFill/>
        </p:spPr>
        <p:txBody>
          <a:bodyPr wrap="square" rtlCol="0">
            <a:spAutoFit/>
          </a:bodyPr>
          <a:p>
            <a:r>
              <a:rPr lang="zh-CN" altLang="en-US" sz="2400">
                <a:latin typeface="黑体" panose="02010609060101010101" pitchFamily="2" charset="-122"/>
                <a:ea typeface="黑体" panose="02010609060101010101" pitchFamily="2" charset="-122"/>
                <a:cs typeface="黑体" panose="02010609060101010101" pitchFamily="2" charset="-122"/>
              </a:rPr>
              <a:t>只有唯一个输入</a:t>
            </a:r>
            <a:r>
              <a:rPr lang="zh-CN" altLang="en-US" sz="2400">
                <a:latin typeface="黑体" panose="02010609060101010101" pitchFamily="2" charset="-122"/>
                <a:ea typeface="黑体" panose="02010609060101010101" pitchFamily="2" charset="-122"/>
                <a:cs typeface="黑体" panose="02010609060101010101" pitchFamily="2" charset="-122"/>
                <a:sym typeface="+mn-ea"/>
              </a:rPr>
              <a:t>为</a:t>
            </a:r>
            <a:r>
              <a:rPr lang="en-US" altLang="zh-CN" sz="2400">
                <a:latin typeface="黑体" panose="02010609060101010101" pitchFamily="2" charset="-122"/>
                <a:ea typeface="黑体" panose="02010609060101010101" pitchFamily="2" charset="-122"/>
                <a:cs typeface="黑体" panose="02010609060101010101" pitchFamily="2" charset="-122"/>
                <a:sym typeface="+mn-ea"/>
              </a:rPr>
              <a:t>1</a:t>
            </a:r>
            <a:r>
              <a:rPr lang="zh-CN" altLang="en-US" sz="2400">
                <a:latin typeface="黑体" panose="02010609060101010101" pitchFamily="2" charset="-122"/>
                <a:ea typeface="黑体" panose="02010609060101010101" pitchFamily="2" charset="-122"/>
                <a:cs typeface="黑体" panose="02010609060101010101" pitchFamily="2" charset="-122"/>
                <a:sym typeface="+mn-ea"/>
              </a:rPr>
              <a:t>，</a:t>
            </a:r>
            <a:r>
              <a:rPr lang="zh-CN" altLang="en-US" sz="2400">
                <a:latin typeface="黑体" panose="02010609060101010101" pitchFamily="2" charset="-122"/>
                <a:ea typeface="黑体" panose="02010609060101010101" pitchFamily="2" charset="-122"/>
                <a:cs typeface="黑体" panose="02010609060101010101" pitchFamily="2" charset="-122"/>
              </a:rPr>
              <a:t>其他都为</a:t>
            </a:r>
            <a:r>
              <a:rPr lang="en-US" altLang="zh-CN" sz="2400">
                <a:latin typeface="黑体" panose="02010609060101010101" pitchFamily="2" charset="-122"/>
                <a:ea typeface="黑体" panose="02010609060101010101" pitchFamily="2" charset="-122"/>
                <a:cs typeface="黑体" panose="02010609060101010101" pitchFamily="2" charset="-122"/>
              </a:rPr>
              <a:t>0</a:t>
            </a:r>
            <a:r>
              <a:rPr lang="zh-CN" altLang="en-US" sz="2400">
                <a:latin typeface="黑体" panose="02010609060101010101" pitchFamily="2" charset="-122"/>
                <a:ea typeface="黑体" panose="02010609060101010101" pitchFamily="2" charset="-122"/>
                <a:cs typeface="黑体" panose="02010609060101010101" pitchFamily="2" charset="-122"/>
              </a:rPr>
              <a:t>时输出才为</a:t>
            </a:r>
            <a:r>
              <a:rPr lang="en-US" altLang="zh-CN" sz="2400">
                <a:latin typeface="黑体" panose="02010609060101010101" pitchFamily="2" charset="-122"/>
                <a:ea typeface="黑体" panose="02010609060101010101" pitchFamily="2" charset="-122"/>
                <a:cs typeface="黑体" panose="02010609060101010101" pitchFamily="2" charset="-122"/>
              </a:rPr>
              <a:t>1</a:t>
            </a:r>
            <a:endParaRPr lang="zh-CN" altLang="en-US" sz="2400">
              <a:latin typeface="黑体" panose="02010609060101010101" pitchFamily="2" charset="-122"/>
              <a:ea typeface="黑体" panose="02010609060101010101" pitchFamily="2" charset="-122"/>
              <a:cs typeface="黑体" panose="02010609060101010101" pitchFamily="2" charset="-122"/>
            </a:endParaRPr>
          </a:p>
        </p:txBody>
      </p:sp>
    </p:spTree>
    <p:custDataLst>
      <p:tags r:id="rId3"/>
    </p:custDataLst>
  </p:cSld>
  <p:clrMapOvr>
    <a:masterClrMapping/>
  </p:clrMapOvr>
  <p:transition>
    <p:fade/>
    <p:sndAc>
      <p:stSnd>
        <p:snd r:embed="rId4"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2805"/>
                                        </p:tgtEl>
                                        <p:attrNameLst>
                                          <p:attrName>style.visibility</p:attrName>
                                        </p:attrNameLst>
                                      </p:cBhvr>
                                      <p:to>
                                        <p:strVal val="visible"/>
                                      </p:to>
                                    </p:set>
                                    <p:animEffect transition="in" filter="wipe(down)">
                                      <p:cBhvr>
                                        <p:cTn id="7" dur="500"/>
                                        <p:tgtEl>
                                          <p:spTgt spid="33280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3280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p:bldP spid="332805" grpId="1"/>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Rectangle 4"/>
          <p:cNvSpPr/>
          <p:nvPr/>
        </p:nvSpPr>
        <p:spPr>
          <a:xfrm>
            <a:off x="4508500" y="312102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373762" name="Rectangle 2"/>
          <p:cNvSpPr/>
          <p:nvPr/>
        </p:nvSpPr>
        <p:spPr>
          <a:xfrm>
            <a:off x="71755" y="1006475"/>
            <a:ext cx="8532813" cy="492125"/>
          </a:xfrm>
          <a:prstGeom prst="rect">
            <a:avLst/>
          </a:prstGeom>
          <a:noFill/>
          <a:ln w="9525">
            <a:noFill/>
          </a:ln>
        </p:spPr>
        <p:txBody>
          <a:bodyPr lIns="0" tIns="0" rIns="0" bIns="0" anchor="t">
            <a:spAutoFit/>
          </a:bodyPr>
          <a:p>
            <a:pPr algn="ctr">
              <a:spcBef>
                <a:spcPct val="50000"/>
              </a:spcBef>
            </a:pPr>
            <a:r>
              <a:rPr lang="zh-CN" altLang="en-US" sz="3200" dirty="0">
                <a:solidFill>
                  <a:srgbClr val="3333CC"/>
                </a:solidFill>
                <a:latin typeface="黑体" panose="02010609060101010101" pitchFamily="2" charset="-122"/>
                <a:ea typeface="黑体" panose="02010609060101010101" pitchFamily="2" charset="-122"/>
              </a:rPr>
              <a:t>分析下图所示</a:t>
            </a:r>
            <a:r>
              <a:rPr lang="en-US" altLang="zh-CN" sz="3200" dirty="0">
                <a:solidFill>
                  <a:srgbClr val="3333CC"/>
                </a:solidFill>
                <a:latin typeface="黑体" panose="02010609060101010101" pitchFamily="2" charset="-122"/>
                <a:ea typeface="黑体" panose="02010609060101010101" pitchFamily="2" charset="-122"/>
              </a:rPr>
              <a:t>3</a:t>
            </a:r>
            <a:r>
              <a:rPr lang="zh-CN" altLang="en-US" sz="3200" dirty="0">
                <a:solidFill>
                  <a:srgbClr val="3333CC"/>
                </a:solidFill>
                <a:latin typeface="黑体" panose="02010609060101010101" pitchFamily="2" charset="-122"/>
                <a:ea typeface="黑体" panose="02010609060101010101" pitchFamily="2" charset="-122"/>
              </a:rPr>
              <a:t>线</a:t>
            </a:r>
            <a:r>
              <a:rPr lang="en-US" altLang="zh-CN" sz="3200" dirty="0">
                <a:solidFill>
                  <a:srgbClr val="3333CC"/>
                </a:solidFill>
                <a:latin typeface="Times New Roman" panose="02020603050405020304" pitchFamily="18" charset="0"/>
                <a:ea typeface="黑体" panose="02010609060101010101" pitchFamily="2" charset="-122"/>
              </a:rPr>
              <a:t>—</a:t>
            </a:r>
            <a:r>
              <a:rPr lang="en-US" altLang="zh-CN" sz="3200" dirty="0">
                <a:solidFill>
                  <a:srgbClr val="3333CC"/>
                </a:solidFill>
                <a:latin typeface="黑体" panose="02010609060101010101" pitchFamily="2" charset="-122"/>
                <a:ea typeface="黑体" panose="02010609060101010101" pitchFamily="2" charset="-122"/>
              </a:rPr>
              <a:t>8</a:t>
            </a:r>
            <a:r>
              <a:rPr lang="zh-CN" altLang="en-US" sz="3200" dirty="0">
                <a:solidFill>
                  <a:srgbClr val="3333CC"/>
                </a:solidFill>
                <a:latin typeface="黑体" panose="02010609060101010101" pitchFamily="2" charset="-122"/>
                <a:ea typeface="黑体" panose="02010609060101010101" pitchFamily="2" charset="-122"/>
              </a:rPr>
              <a:t>线译码器电路的功能。</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graphicFrame>
        <p:nvGraphicFramePr>
          <p:cNvPr id="373765" name="Object 5"/>
          <p:cNvGraphicFramePr/>
          <p:nvPr/>
        </p:nvGraphicFramePr>
        <p:xfrm>
          <a:off x="383858" y="1702753"/>
          <a:ext cx="6913562" cy="3894137"/>
        </p:xfrm>
        <a:graphic>
          <a:graphicData uri="http://schemas.openxmlformats.org/presentationml/2006/ole">
            <mc:AlternateContent xmlns:mc="http://schemas.openxmlformats.org/markup-compatibility/2006">
              <mc:Choice xmlns:v="urn:schemas-microsoft-com:vml" Requires="v">
                <p:oleObj spid="_x0000_s3079" name="" r:id="rId1" imgW="2438400" imgH="1219200" progId="Visio.Drawing.11">
                  <p:embed/>
                </p:oleObj>
              </mc:Choice>
              <mc:Fallback>
                <p:oleObj name="" r:id="rId1" imgW="2438400" imgH="1219200" progId="Visio.Drawing.11">
                  <p:embed/>
                  <p:pic>
                    <p:nvPicPr>
                      <p:cNvPr id="0" name="图片 3078"/>
                      <p:cNvPicPr/>
                      <p:nvPr/>
                    </p:nvPicPr>
                    <p:blipFill>
                      <a:blip r:embed="rId2"/>
                      <a:srcRect r="17088" b="4692"/>
                      <a:stretch>
                        <a:fillRect/>
                      </a:stretch>
                    </p:blipFill>
                    <p:spPr>
                      <a:xfrm>
                        <a:off x="383858" y="1702753"/>
                        <a:ext cx="6913562" cy="3894137"/>
                      </a:xfrm>
                      <a:prstGeom prst="rect">
                        <a:avLst/>
                      </a:prstGeom>
                      <a:noFill/>
                      <a:ln w="38100">
                        <a:noFill/>
                        <a:miter/>
                      </a:ln>
                    </p:spPr>
                  </p:pic>
                </p:oleObj>
              </mc:Fallback>
            </mc:AlternateContent>
          </a:graphicData>
        </a:graphic>
      </p:graphicFrame>
      <p:sp>
        <p:nvSpPr>
          <p:cNvPr id="2" name="文本框 1"/>
          <p:cNvSpPr txBox="1"/>
          <p:nvPr/>
        </p:nvSpPr>
        <p:spPr>
          <a:xfrm>
            <a:off x="7454900" y="1885950"/>
            <a:ext cx="1583690" cy="3046095"/>
          </a:xfrm>
          <a:prstGeom prst="rect">
            <a:avLst/>
          </a:prstGeom>
          <a:noFill/>
        </p:spPr>
        <p:txBody>
          <a:bodyPr wrap="square" rtlCol="0">
            <a:spAutoFit/>
          </a:bodyPr>
          <a:p>
            <a:r>
              <a:rPr lang="en-US" altLang="zh-CN" sz="2400"/>
              <a:t>000  </a:t>
            </a:r>
            <a:r>
              <a:rPr lang="en-US" sz="2400"/>
              <a:t>m</a:t>
            </a:r>
            <a:r>
              <a:rPr lang="en-US" sz="2400" baseline="-25000"/>
              <a:t>0</a:t>
            </a:r>
            <a:endParaRPr lang="en-US" sz="2400" baseline="-25000"/>
          </a:p>
          <a:p>
            <a:r>
              <a:rPr lang="en-US" altLang="zh-CN" sz="2400"/>
              <a:t>001  </a:t>
            </a:r>
            <a:r>
              <a:rPr lang="en-US" sz="2400">
                <a:sym typeface="+mn-ea"/>
              </a:rPr>
              <a:t>m</a:t>
            </a:r>
            <a:r>
              <a:rPr lang="en-US" sz="2400" baseline="-25000">
                <a:sym typeface="+mn-ea"/>
              </a:rPr>
              <a:t>1  </a:t>
            </a:r>
            <a:endParaRPr lang="en-US" altLang="zh-CN" sz="2400"/>
          </a:p>
          <a:p>
            <a:r>
              <a:rPr lang="en-US" altLang="zh-CN" sz="2400"/>
              <a:t>010  </a:t>
            </a:r>
            <a:r>
              <a:rPr lang="en-US" sz="2400">
                <a:sym typeface="+mn-ea"/>
              </a:rPr>
              <a:t>m</a:t>
            </a:r>
            <a:r>
              <a:rPr lang="en-US" sz="2400" baseline="-25000">
                <a:sym typeface="+mn-ea"/>
              </a:rPr>
              <a:t>2</a:t>
            </a:r>
            <a:endParaRPr lang="en-US" altLang="zh-CN" sz="2400" baseline="-25000"/>
          </a:p>
          <a:p>
            <a:r>
              <a:rPr lang="en-US" altLang="zh-CN" sz="2400"/>
              <a:t>011  </a:t>
            </a:r>
            <a:r>
              <a:rPr lang="en-US" sz="2400">
                <a:sym typeface="+mn-ea"/>
              </a:rPr>
              <a:t>m</a:t>
            </a:r>
            <a:r>
              <a:rPr lang="en-US" altLang="zh-CN" sz="2400" baseline="-25000"/>
              <a:t>3</a:t>
            </a:r>
            <a:endParaRPr lang="en-US" altLang="zh-CN" sz="2400"/>
          </a:p>
          <a:p>
            <a:r>
              <a:rPr lang="en-US" altLang="zh-CN" sz="2400"/>
              <a:t>100  </a:t>
            </a:r>
            <a:r>
              <a:rPr lang="en-US" sz="2400">
                <a:sym typeface="+mn-ea"/>
              </a:rPr>
              <a:t>m</a:t>
            </a:r>
            <a:r>
              <a:rPr lang="en-US" sz="2400" baseline="-25000">
                <a:sym typeface="+mn-ea"/>
              </a:rPr>
              <a:t>4</a:t>
            </a:r>
            <a:endParaRPr lang="en-US" altLang="zh-CN" sz="2400"/>
          </a:p>
          <a:p>
            <a:r>
              <a:rPr lang="en-US" altLang="zh-CN" sz="2400"/>
              <a:t>101  </a:t>
            </a:r>
            <a:r>
              <a:rPr lang="en-US" sz="2400">
                <a:sym typeface="+mn-ea"/>
              </a:rPr>
              <a:t>m</a:t>
            </a:r>
            <a:r>
              <a:rPr lang="en-US" sz="2400" baseline="-25000">
                <a:sym typeface="+mn-ea"/>
              </a:rPr>
              <a:t>5</a:t>
            </a:r>
            <a:endParaRPr lang="en-US" altLang="zh-CN" sz="2400"/>
          </a:p>
          <a:p>
            <a:r>
              <a:rPr lang="en-US" altLang="zh-CN" sz="2400"/>
              <a:t>110  </a:t>
            </a:r>
            <a:r>
              <a:rPr lang="en-US" sz="2400">
                <a:sym typeface="+mn-ea"/>
              </a:rPr>
              <a:t>m</a:t>
            </a:r>
            <a:r>
              <a:rPr lang="en-US" sz="2400" baseline="-25000">
                <a:sym typeface="+mn-ea"/>
              </a:rPr>
              <a:t>6</a:t>
            </a:r>
            <a:endParaRPr lang="en-US" altLang="zh-CN" sz="2400"/>
          </a:p>
          <a:p>
            <a:r>
              <a:rPr lang="en-US" altLang="zh-CN" sz="2400"/>
              <a:t>111  </a:t>
            </a:r>
            <a:r>
              <a:rPr lang="en-US" sz="2400">
                <a:sym typeface="+mn-ea"/>
              </a:rPr>
              <a:t>m</a:t>
            </a:r>
            <a:r>
              <a:rPr lang="en-US" sz="2400" baseline="-25000">
                <a:sym typeface="+mn-ea"/>
              </a:rPr>
              <a:t>7</a:t>
            </a:r>
            <a:endParaRPr lang="en-US" altLang="zh-CN" sz="2400"/>
          </a:p>
        </p:txBody>
      </p:sp>
      <p:graphicFrame>
        <p:nvGraphicFramePr>
          <p:cNvPr id="3" name="Object 7"/>
          <p:cNvGraphicFramePr/>
          <p:nvPr/>
        </p:nvGraphicFramePr>
        <p:xfrm>
          <a:off x="1905318" y="5071428"/>
          <a:ext cx="5761037" cy="695325"/>
        </p:xfrm>
        <a:graphic>
          <a:graphicData uri="http://schemas.openxmlformats.org/presentationml/2006/ole">
            <mc:AlternateContent xmlns:mc="http://schemas.openxmlformats.org/markup-compatibility/2006">
              <mc:Choice xmlns:v="urn:schemas-microsoft-com:vml" Requires="v">
                <p:oleObj spid="_x0000_s4" name="" r:id="rId3" imgW="2032000" imgH="241300" progId="Equation.DSMT4">
                  <p:embed/>
                </p:oleObj>
              </mc:Choice>
              <mc:Fallback>
                <p:oleObj name="" r:id="rId3" imgW="2032000" imgH="241300" progId="Equation.DSMT4">
                  <p:embed/>
                  <p:pic>
                    <p:nvPicPr>
                      <p:cNvPr id="0" name="图片 3079"/>
                      <p:cNvPicPr/>
                      <p:nvPr/>
                    </p:nvPicPr>
                    <p:blipFill>
                      <a:blip r:embed="rId4"/>
                      <a:stretch>
                        <a:fillRect/>
                      </a:stretch>
                    </p:blipFill>
                    <p:spPr>
                      <a:xfrm>
                        <a:off x="1905318" y="5071428"/>
                        <a:ext cx="5761037" cy="695325"/>
                      </a:xfrm>
                      <a:prstGeom prst="rect">
                        <a:avLst/>
                      </a:prstGeom>
                      <a:noFill/>
                      <a:ln w="38100">
                        <a:noFill/>
                        <a:miter/>
                      </a:ln>
                    </p:spPr>
                  </p:pic>
                </p:oleObj>
              </mc:Fallback>
            </mc:AlternateContent>
          </a:graphicData>
        </a:graphic>
      </p:graphicFrame>
      <p:graphicFrame>
        <p:nvGraphicFramePr>
          <p:cNvPr id="5" name="Object 6"/>
          <p:cNvGraphicFramePr/>
          <p:nvPr/>
        </p:nvGraphicFramePr>
        <p:xfrm>
          <a:off x="1905318" y="5869940"/>
          <a:ext cx="5905500" cy="708025"/>
        </p:xfrm>
        <a:graphic>
          <a:graphicData uri="http://schemas.openxmlformats.org/presentationml/2006/ole">
            <mc:AlternateContent xmlns:mc="http://schemas.openxmlformats.org/markup-compatibility/2006">
              <mc:Choice xmlns:v="urn:schemas-microsoft-com:vml" Requires="v">
                <p:oleObj spid="_x0000_s6" name="" r:id="rId5" imgW="2019300" imgH="241300" progId="Equation.DSMT4">
                  <p:embed/>
                </p:oleObj>
              </mc:Choice>
              <mc:Fallback>
                <p:oleObj name="" r:id="rId5" imgW="2019300" imgH="241300" progId="Equation.DSMT4">
                  <p:embed/>
                  <p:pic>
                    <p:nvPicPr>
                      <p:cNvPr id="0" name="图片 3080"/>
                      <p:cNvPicPr/>
                      <p:nvPr/>
                    </p:nvPicPr>
                    <p:blipFill>
                      <a:blip r:embed="rId6"/>
                      <a:stretch>
                        <a:fillRect/>
                      </a:stretch>
                    </p:blipFill>
                    <p:spPr>
                      <a:xfrm>
                        <a:off x="1905318" y="5869940"/>
                        <a:ext cx="5905500" cy="708025"/>
                      </a:xfrm>
                      <a:prstGeom prst="rect">
                        <a:avLst/>
                      </a:prstGeom>
                      <a:noFill/>
                      <a:ln w="38100">
                        <a:noFill/>
                        <a:miter/>
                      </a:ln>
                    </p:spPr>
                  </p:pic>
                </p:oleObj>
              </mc:Fallback>
            </mc:AlternateContent>
          </a:graphicData>
        </a:graphic>
      </p:graphicFrame>
      <p:sp>
        <p:nvSpPr>
          <p:cNvPr id="13314" name="Text Box 3"/>
          <p:cNvSpPr txBox="1"/>
          <p:nvPr/>
        </p:nvSpPr>
        <p:spPr>
          <a:xfrm>
            <a:off x="756285" y="190500"/>
            <a:ext cx="4033520"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2</a:t>
            </a:r>
            <a:r>
              <a:rPr lang="zh-CN" altLang="en-US" sz="3200" dirty="0">
                <a:latin typeface="黑体" panose="02010609060101010101" pitchFamily="2" charset="-122"/>
                <a:ea typeface="黑体" panose="02010609060101010101" pitchFamily="2" charset="-122"/>
              </a:rPr>
              <a:t>、译码器应用</a:t>
            </a:r>
            <a:r>
              <a:rPr lang="zh-CN" altLang="en-US" sz="3200" dirty="0">
                <a:solidFill>
                  <a:srgbClr val="FF0000"/>
                </a:solidFill>
                <a:latin typeface="黑体" panose="02010609060101010101" pitchFamily="2" charset="-122"/>
                <a:ea typeface="黑体" panose="02010609060101010101" pitchFamily="2" charset="-122"/>
                <a:sym typeface="+mn-ea"/>
              </a:rPr>
              <a:t>（分析</a:t>
            </a:r>
            <a:r>
              <a:rPr lang="zh-CN" altLang="en-US" sz="3200" dirty="0">
                <a:solidFill>
                  <a:srgbClr val="FF0000"/>
                </a:solidFill>
                <a:latin typeface="黑体" panose="02010609060101010101" pitchFamily="2" charset="-122"/>
                <a:ea typeface="黑体" panose="02010609060101010101" pitchFamily="2" charset="-122"/>
                <a:sym typeface="+mn-ea"/>
              </a:rPr>
              <a:t>）</a:t>
            </a:r>
            <a:endParaRPr lang="zh-CN" altLang="en-US" sz="3200" dirty="0">
              <a:latin typeface="黑体" panose="02010609060101010101" pitchFamily="2" charset="-122"/>
              <a:ea typeface="黑体" panose="02010609060101010101" pitchFamily="2" charset="-122"/>
            </a:endParaRPr>
          </a:p>
        </p:txBody>
      </p:sp>
    </p:spTree>
    <p:custDataLst>
      <p:tags r:id="rId7"/>
    </p:custDataLst>
  </p:cSld>
  <p:clrMapOvr>
    <a:masterClrMapping/>
  </p:clrMapOvr>
  <p:transition>
    <p:fade/>
    <p:sndAc>
      <p:stSnd>
        <p:snd r:embed="rId8"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3762"/>
                                        </p:tgtEl>
                                        <p:attrNameLst>
                                          <p:attrName>style.visibility</p:attrName>
                                        </p:attrNameLst>
                                      </p:cBhvr>
                                      <p:to>
                                        <p:strVal val="visible"/>
                                      </p:to>
                                    </p:set>
                                    <p:animEffect transition="in" filter="wipe(down)">
                                      <p:cBhvr>
                                        <p:cTn id="7" dur="500"/>
                                        <p:tgtEl>
                                          <p:spTgt spid="3737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3765"/>
                                        </p:tgtEl>
                                        <p:attrNameLst>
                                          <p:attrName>style.visibility</p:attrName>
                                        </p:attrNameLst>
                                      </p:cBhvr>
                                      <p:to>
                                        <p:strVal val="visible"/>
                                      </p:to>
                                    </p:set>
                                    <p:animEffect transition="in" filter="box(in)">
                                      <p:cBhvr>
                                        <p:cTn id="12" dur="500"/>
                                        <p:tgtEl>
                                          <p:spTgt spid="37376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1" name="AutoShape 3"/>
          <p:cNvSpPr/>
          <p:nvPr/>
        </p:nvSpPr>
        <p:spPr>
          <a:xfrm>
            <a:off x="801688" y="909320"/>
            <a:ext cx="228600" cy="228600"/>
          </a:xfrm>
          <a:prstGeom prst="sun">
            <a:avLst>
              <a:gd name="adj" fmla="val 25000"/>
            </a:avLst>
          </a:prstGeom>
          <a:solidFill>
            <a:schemeClr val="tx2"/>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278532" name="Rectangle 4"/>
          <p:cNvSpPr/>
          <p:nvPr/>
        </p:nvSpPr>
        <p:spPr>
          <a:xfrm>
            <a:off x="804863" y="3068320"/>
            <a:ext cx="1254125" cy="521970"/>
          </a:xfrm>
          <a:prstGeom prst="rect">
            <a:avLst/>
          </a:prstGeom>
          <a:noFill/>
          <a:ln w="9525">
            <a:noFill/>
          </a:ln>
        </p:spPr>
        <p:txBody>
          <a:bodyPr anchor="t">
            <a:spAutoFit/>
          </a:bodyPr>
          <a:p>
            <a:r>
              <a:rPr lang="zh-CN" altLang="en-US" sz="2800" b="1" dirty="0">
                <a:solidFill>
                  <a:srgbClr val="0000FF"/>
                </a:solidFill>
                <a:latin typeface="黑体" panose="02010609060101010101" pitchFamily="2" charset="-122"/>
                <a:ea typeface="黑体" panose="02010609060101010101" pitchFamily="2" charset="-122"/>
              </a:rPr>
              <a:t>解</a:t>
            </a:r>
            <a:r>
              <a:rPr lang="zh-CN" altLang="en-US" sz="2400" b="1" dirty="0">
                <a:latin typeface="Times New Roman" panose="02020603050405020304" pitchFamily="18" charset="0"/>
              </a:rPr>
              <a:t>：</a:t>
            </a:r>
            <a:endParaRPr lang="zh-CN" altLang="en-US" sz="2400" b="1" baseline="-25000" dirty="0">
              <a:solidFill>
                <a:srgbClr val="FF3300"/>
              </a:solidFill>
              <a:latin typeface="Times New Roman" panose="02020603050405020304" pitchFamily="18" charset="0"/>
            </a:endParaRPr>
          </a:p>
        </p:txBody>
      </p:sp>
      <p:sp>
        <p:nvSpPr>
          <p:cNvPr id="278533" name="Rectangle 5"/>
          <p:cNvSpPr/>
          <p:nvPr/>
        </p:nvSpPr>
        <p:spPr>
          <a:xfrm>
            <a:off x="1331913" y="3068320"/>
            <a:ext cx="4032250" cy="521970"/>
          </a:xfrm>
          <a:prstGeom prst="rect">
            <a:avLst/>
          </a:prstGeom>
          <a:noFill/>
          <a:ln w="9525">
            <a:noFill/>
          </a:ln>
        </p:spPr>
        <p:txBody>
          <a:bodyPr anchor="t">
            <a:spAutoFit/>
          </a:bodyPr>
          <a:p>
            <a:r>
              <a:rPr lang="en-US" altLang="zh-CN" sz="2800" b="1" dirty="0">
                <a:solidFill>
                  <a:srgbClr val="FF0000"/>
                </a:solidFill>
                <a:latin typeface="黑体" panose="02010609060101010101" pitchFamily="2" charset="-122"/>
                <a:ea typeface="黑体" panose="02010609060101010101" pitchFamily="2" charset="-122"/>
              </a:rPr>
              <a:t>(1)</a:t>
            </a:r>
            <a:r>
              <a:rPr lang="zh-CN" altLang="en-US" sz="2800" b="1" dirty="0">
                <a:solidFill>
                  <a:srgbClr val="FF0000"/>
                </a:solidFill>
                <a:latin typeface="黑体" panose="02010609060101010101" pitchFamily="2" charset="-122"/>
                <a:ea typeface="黑体" panose="02010609060101010101" pitchFamily="2" charset="-122"/>
              </a:rPr>
              <a:t>写出输出逻辑函数式</a:t>
            </a:r>
            <a:endParaRPr lang="zh-CN" altLang="en-US" sz="2800" b="1" dirty="0">
              <a:solidFill>
                <a:srgbClr val="FF0000"/>
              </a:solidFill>
              <a:latin typeface="黑体" panose="02010609060101010101" pitchFamily="2" charset="-122"/>
              <a:ea typeface="黑体" panose="02010609060101010101" pitchFamily="2" charset="-122"/>
            </a:endParaRPr>
          </a:p>
        </p:txBody>
      </p:sp>
      <p:graphicFrame>
        <p:nvGraphicFramePr>
          <p:cNvPr id="278534" name="Object 6"/>
          <p:cNvGraphicFramePr/>
          <p:nvPr/>
        </p:nvGraphicFramePr>
        <p:xfrm>
          <a:off x="1403350" y="3644583"/>
          <a:ext cx="1409700" cy="368300"/>
        </p:xfrm>
        <a:graphic>
          <a:graphicData uri="http://schemas.openxmlformats.org/presentationml/2006/ole">
            <mc:AlternateContent xmlns:mc="http://schemas.openxmlformats.org/markup-compatibility/2006">
              <mc:Choice xmlns:v="urn:schemas-microsoft-com:vml" Requires="v">
                <p:oleObj spid="_x0000_s3080" name="" r:id="rId1" imgW="1410335" imgH="368300" progId="Equation.3">
                  <p:embed/>
                </p:oleObj>
              </mc:Choice>
              <mc:Fallback>
                <p:oleObj name="" r:id="rId1" imgW="1410335" imgH="368300" progId="Equation.3">
                  <p:embed/>
                  <p:pic>
                    <p:nvPicPr>
                      <p:cNvPr id="0" name="图片 3079"/>
                      <p:cNvPicPr/>
                      <p:nvPr/>
                    </p:nvPicPr>
                    <p:blipFill>
                      <a:blip r:embed="rId2"/>
                      <a:stretch>
                        <a:fillRect/>
                      </a:stretch>
                    </p:blipFill>
                    <p:spPr>
                      <a:xfrm>
                        <a:off x="1403350" y="3644583"/>
                        <a:ext cx="1409700" cy="368300"/>
                      </a:xfrm>
                      <a:prstGeom prst="rect">
                        <a:avLst/>
                      </a:prstGeom>
                      <a:noFill/>
                      <a:ln w="38100">
                        <a:noFill/>
                        <a:miter/>
                      </a:ln>
                    </p:spPr>
                  </p:pic>
                </p:oleObj>
              </mc:Fallback>
            </mc:AlternateContent>
          </a:graphicData>
        </a:graphic>
      </p:graphicFrame>
      <p:graphicFrame>
        <p:nvGraphicFramePr>
          <p:cNvPr id="278535" name="Object 7"/>
          <p:cNvGraphicFramePr/>
          <p:nvPr/>
        </p:nvGraphicFramePr>
        <p:xfrm>
          <a:off x="1693863" y="4466908"/>
          <a:ext cx="3797300" cy="330200"/>
        </p:xfrm>
        <a:graphic>
          <a:graphicData uri="http://schemas.openxmlformats.org/presentationml/2006/ole">
            <mc:AlternateContent xmlns:mc="http://schemas.openxmlformats.org/markup-compatibility/2006">
              <mc:Choice xmlns:v="urn:schemas-microsoft-com:vml" Requires="v">
                <p:oleObj spid="_x0000_s3079" name="" r:id="rId3" imgW="3795395" imgH="330200" progId="Equation.3">
                  <p:embed/>
                </p:oleObj>
              </mc:Choice>
              <mc:Fallback>
                <p:oleObj name="" r:id="rId3" imgW="3795395" imgH="330200" progId="Equation.3">
                  <p:embed/>
                  <p:pic>
                    <p:nvPicPr>
                      <p:cNvPr id="0" name="图片 3078"/>
                      <p:cNvPicPr/>
                      <p:nvPr/>
                    </p:nvPicPr>
                    <p:blipFill>
                      <a:blip r:embed="rId4"/>
                      <a:stretch>
                        <a:fillRect/>
                      </a:stretch>
                    </p:blipFill>
                    <p:spPr>
                      <a:xfrm>
                        <a:off x="1693863" y="4466908"/>
                        <a:ext cx="3797300" cy="330200"/>
                      </a:xfrm>
                      <a:prstGeom prst="rect">
                        <a:avLst/>
                      </a:prstGeom>
                      <a:noFill/>
                      <a:ln w="38100">
                        <a:noFill/>
                        <a:miter/>
                      </a:ln>
                    </p:spPr>
                  </p:pic>
                </p:oleObj>
              </mc:Fallback>
            </mc:AlternateContent>
          </a:graphicData>
        </a:graphic>
      </p:graphicFrame>
      <p:graphicFrame>
        <p:nvGraphicFramePr>
          <p:cNvPr id="278537" name="Object 9"/>
          <p:cNvGraphicFramePr/>
          <p:nvPr/>
        </p:nvGraphicFramePr>
        <p:xfrm>
          <a:off x="1400175" y="3962083"/>
          <a:ext cx="1401763" cy="373062"/>
        </p:xfrm>
        <a:graphic>
          <a:graphicData uri="http://schemas.openxmlformats.org/presentationml/2006/ole">
            <mc:AlternateContent xmlns:mc="http://schemas.openxmlformats.org/markup-compatibility/2006">
              <mc:Choice xmlns:v="urn:schemas-microsoft-com:vml" Requires="v">
                <p:oleObj spid="_x0000_s3081" name="" r:id="rId5" imgW="1384935" imgH="368300" progId="Equation.3">
                  <p:embed/>
                </p:oleObj>
              </mc:Choice>
              <mc:Fallback>
                <p:oleObj name="" r:id="rId5" imgW="1384935" imgH="368300" progId="Equation.3">
                  <p:embed/>
                  <p:pic>
                    <p:nvPicPr>
                      <p:cNvPr id="0" name="图片 3080"/>
                      <p:cNvPicPr/>
                      <p:nvPr/>
                    </p:nvPicPr>
                    <p:blipFill>
                      <a:blip r:embed="rId6"/>
                      <a:stretch>
                        <a:fillRect/>
                      </a:stretch>
                    </p:blipFill>
                    <p:spPr>
                      <a:xfrm>
                        <a:off x="1400175" y="3962083"/>
                        <a:ext cx="1401763" cy="373062"/>
                      </a:xfrm>
                      <a:prstGeom prst="rect">
                        <a:avLst/>
                      </a:prstGeom>
                      <a:noFill/>
                      <a:ln w="38100">
                        <a:noFill/>
                        <a:miter/>
                      </a:ln>
                    </p:spPr>
                  </p:pic>
                </p:oleObj>
              </mc:Fallback>
            </mc:AlternateContent>
          </a:graphicData>
        </a:graphic>
      </p:graphicFrame>
      <p:sp>
        <p:nvSpPr>
          <p:cNvPr id="278538" name="Text Box 10"/>
          <p:cNvSpPr txBox="1"/>
          <p:nvPr/>
        </p:nvSpPr>
        <p:spPr>
          <a:xfrm>
            <a:off x="1908175" y="3931920"/>
            <a:ext cx="914400" cy="398780"/>
          </a:xfrm>
          <a:prstGeom prst="rect">
            <a:avLst/>
          </a:prstGeom>
          <a:solidFill>
            <a:schemeClr val="bg1"/>
          </a:solidFill>
          <a:ln w="9525">
            <a:noFill/>
          </a:ln>
        </p:spPr>
        <p:txBody>
          <a:bodyPr anchor="t">
            <a:spAutoFit/>
          </a:bodyPr>
          <a:p>
            <a:pPr>
              <a:spcBef>
                <a:spcPct val="50000"/>
              </a:spcBef>
            </a:pPr>
            <a:endParaRPr lang="zh-CN" altLang="en-US" sz="2000" b="1" dirty="0">
              <a:latin typeface="宋体" panose="02010600030101010101" pitchFamily="2" charset="-122"/>
            </a:endParaRPr>
          </a:p>
        </p:txBody>
      </p:sp>
      <p:graphicFrame>
        <p:nvGraphicFramePr>
          <p:cNvPr id="278539" name="Object 11"/>
          <p:cNvGraphicFramePr/>
          <p:nvPr/>
        </p:nvGraphicFramePr>
        <p:xfrm>
          <a:off x="1692275" y="4076383"/>
          <a:ext cx="1638300" cy="279400"/>
        </p:xfrm>
        <a:graphic>
          <a:graphicData uri="http://schemas.openxmlformats.org/presentationml/2006/ole">
            <mc:AlternateContent xmlns:mc="http://schemas.openxmlformats.org/markup-compatibility/2006">
              <mc:Choice xmlns:v="urn:schemas-microsoft-com:vml" Requires="v">
                <p:oleObj spid="_x0000_s3078" name="" r:id="rId7" imgW="1638300" imgH="279400" progId="Equation.3">
                  <p:embed/>
                </p:oleObj>
              </mc:Choice>
              <mc:Fallback>
                <p:oleObj name="" r:id="rId7" imgW="1638300" imgH="279400" progId="Equation.3">
                  <p:embed/>
                  <p:pic>
                    <p:nvPicPr>
                      <p:cNvPr id="0" name="图片 3077"/>
                      <p:cNvPicPr/>
                      <p:nvPr/>
                    </p:nvPicPr>
                    <p:blipFill>
                      <a:blip r:embed="rId8"/>
                      <a:stretch>
                        <a:fillRect/>
                      </a:stretch>
                    </p:blipFill>
                    <p:spPr>
                      <a:xfrm>
                        <a:off x="1692275" y="4076383"/>
                        <a:ext cx="1638300" cy="279400"/>
                      </a:xfrm>
                      <a:prstGeom prst="rect">
                        <a:avLst/>
                      </a:prstGeom>
                      <a:solidFill>
                        <a:schemeClr val="bg1"/>
                      </a:solidFill>
                      <a:ln w="38100">
                        <a:noFill/>
                        <a:miter/>
                      </a:ln>
                    </p:spPr>
                  </p:pic>
                </p:oleObj>
              </mc:Fallback>
            </mc:AlternateContent>
          </a:graphicData>
        </a:graphic>
      </p:graphicFrame>
      <p:grpSp>
        <p:nvGrpSpPr>
          <p:cNvPr id="2" name="Group 12"/>
          <p:cNvGrpSpPr/>
          <p:nvPr/>
        </p:nvGrpSpPr>
        <p:grpSpPr>
          <a:xfrm>
            <a:off x="1116013" y="907733"/>
            <a:ext cx="3297237" cy="1770062"/>
            <a:chOff x="888" y="683"/>
            <a:chExt cx="2078" cy="1115"/>
          </a:xfrm>
        </p:grpSpPr>
        <p:sp>
          <p:nvSpPr>
            <p:cNvPr id="11274" name="AutoShape 13"/>
            <p:cNvSpPr/>
            <p:nvPr/>
          </p:nvSpPr>
          <p:spPr>
            <a:xfrm>
              <a:off x="888" y="683"/>
              <a:ext cx="2078" cy="1115"/>
            </a:xfrm>
            <a:prstGeom prst="flowChartProcess">
              <a:avLst/>
            </a:prstGeom>
            <a:noFill/>
            <a:ln w="57150" cap="flat" cmpd="sng">
              <a:pattFill prst="sphere">
                <a:fgClr>
                  <a:srgbClr val="CC99FF"/>
                </a:fgClr>
                <a:bgClr>
                  <a:srgbClr val="FFFFFF"/>
                </a:bgClr>
              </a:pattFill>
              <a:prstDash val="solid"/>
              <a:miter/>
              <a:headEnd type="none" w="med" len="med"/>
              <a:tailEnd type="none" w="med" len="med"/>
            </a:ln>
          </p:spPr>
          <p:txBody>
            <a:bodyPr anchor="ctr">
              <a:spAutoFit/>
            </a:bodyPr>
            <a:p>
              <a:endParaRPr lang="zh-CN" altLang="en-US" dirty="0">
                <a:latin typeface="Arial" panose="020B0604020202020204" pitchFamily="34" charset="0"/>
              </a:endParaRPr>
            </a:p>
          </p:txBody>
        </p:sp>
        <p:graphicFrame>
          <p:nvGraphicFramePr>
            <p:cNvPr id="11275" name="Object 14"/>
            <p:cNvGraphicFramePr/>
            <p:nvPr/>
          </p:nvGraphicFramePr>
          <p:xfrm>
            <a:off x="1216" y="777"/>
            <a:ext cx="1392" cy="954"/>
          </p:xfrm>
          <a:graphic>
            <a:graphicData uri="http://schemas.openxmlformats.org/presentationml/2006/ole">
              <mc:AlternateContent xmlns:mc="http://schemas.openxmlformats.org/markup-compatibility/2006">
                <mc:Choice xmlns:v="urn:schemas-microsoft-com:vml" Requires="v">
                  <p:oleObj spid="_x0000_s3077" name="" r:id="rId9" imgW="2209800" imgH="1514475" progId="Paint.Picture">
                    <p:embed/>
                  </p:oleObj>
                </mc:Choice>
                <mc:Fallback>
                  <p:oleObj name="" r:id="rId9" imgW="2209800" imgH="1514475" progId="Paint.Picture">
                    <p:embed/>
                    <p:pic>
                      <p:nvPicPr>
                        <p:cNvPr id="0" name="图片 3076"/>
                        <p:cNvPicPr/>
                        <p:nvPr/>
                      </p:nvPicPr>
                      <p:blipFill>
                        <a:blip r:embed="rId10"/>
                        <a:stretch>
                          <a:fillRect/>
                        </a:stretch>
                      </p:blipFill>
                      <p:spPr>
                        <a:xfrm>
                          <a:off x="1216" y="777"/>
                          <a:ext cx="1392" cy="954"/>
                        </a:xfrm>
                        <a:prstGeom prst="rect">
                          <a:avLst/>
                        </a:prstGeom>
                        <a:noFill/>
                        <a:ln w="38100">
                          <a:noFill/>
                          <a:miter/>
                        </a:ln>
                      </p:spPr>
                    </p:pic>
                  </p:oleObj>
                </mc:Fallback>
              </mc:AlternateContent>
            </a:graphicData>
          </a:graphic>
        </p:graphicFrame>
        <p:sp>
          <p:nvSpPr>
            <p:cNvPr id="11276" name="Rectangle 15"/>
            <p:cNvSpPr/>
            <p:nvPr/>
          </p:nvSpPr>
          <p:spPr>
            <a:xfrm>
              <a:off x="1005" y="729"/>
              <a:ext cx="244" cy="288"/>
            </a:xfrm>
            <a:prstGeom prst="rect">
              <a:avLst/>
            </a:prstGeom>
            <a:noFill/>
            <a:ln w="9525">
              <a:noFill/>
            </a:ln>
          </p:spPr>
          <p:txBody>
            <a:bodyPr wrap="none" anchor="t">
              <a:spAutoFit/>
            </a:bodyPr>
            <a:p>
              <a:pPr algn="just">
                <a:spcBef>
                  <a:spcPct val="50000"/>
                </a:spcBef>
              </a:pPr>
              <a:r>
                <a:rPr lang="en-US" altLang="zh-CN" sz="2400" b="1" i="1" dirty="0">
                  <a:latin typeface="Times New Roman" panose="02020603050405020304" pitchFamily="18" charset="0"/>
                </a:rPr>
                <a:t>A</a:t>
              </a:r>
              <a:endParaRPr lang="en-US" altLang="zh-CN" sz="2400" b="1" i="1" dirty="0">
                <a:latin typeface="Times New Roman" panose="02020603050405020304" pitchFamily="18" charset="0"/>
              </a:endParaRPr>
            </a:p>
          </p:txBody>
        </p:sp>
        <p:sp>
          <p:nvSpPr>
            <p:cNvPr id="11277" name="Rectangle 16"/>
            <p:cNvSpPr/>
            <p:nvPr/>
          </p:nvSpPr>
          <p:spPr>
            <a:xfrm>
              <a:off x="997" y="992"/>
              <a:ext cx="244" cy="288"/>
            </a:xfrm>
            <a:prstGeom prst="rect">
              <a:avLst/>
            </a:prstGeom>
            <a:noFill/>
            <a:ln w="9525">
              <a:noFill/>
            </a:ln>
          </p:spPr>
          <p:txBody>
            <a:bodyPr wrap="none" anchor="t">
              <a:spAutoFit/>
            </a:bodyPr>
            <a:p>
              <a:pPr algn="just">
                <a:spcBef>
                  <a:spcPct val="50000"/>
                </a:spcBef>
              </a:pPr>
              <a:r>
                <a:rPr lang="en-US" altLang="zh-CN" sz="2400" b="1" i="1" dirty="0">
                  <a:latin typeface="Times New Roman" panose="02020603050405020304" pitchFamily="18" charset="0"/>
                </a:rPr>
                <a:t>B</a:t>
              </a:r>
              <a:endParaRPr lang="en-US" altLang="zh-CN" sz="2400" b="1" i="1" dirty="0">
                <a:latin typeface="Times New Roman" panose="02020603050405020304" pitchFamily="18" charset="0"/>
              </a:endParaRPr>
            </a:p>
          </p:txBody>
        </p:sp>
        <p:sp>
          <p:nvSpPr>
            <p:cNvPr id="11278" name="Rectangle 17"/>
            <p:cNvSpPr/>
            <p:nvPr/>
          </p:nvSpPr>
          <p:spPr>
            <a:xfrm>
              <a:off x="997" y="1411"/>
              <a:ext cx="244" cy="288"/>
            </a:xfrm>
            <a:prstGeom prst="rect">
              <a:avLst/>
            </a:prstGeom>
            <a:noFill/>
            <a:ln w="9525">
              <a:noFill/>
            </a:ln>
          </p:spPr>
          <p:txBody>
            <a:bodyPr wrap="none" anchor="t">
              <a:spAutoFit/>
            </a:bodyPr>
            <a:p>
              <a:pPr algn="just">
                <a:spcBef>
                  <a:spcPct val="50000"/>
                </a:spcBef>
              </a:pPr>
              <a:r>
                <a:rPr lang="en-US" altLang="zh-CN" sz="2400" b="1" i="1" dirty="0">
                  <a:latin typeface="Times New Roman" panose="02020603050405020304" pitchFamily="18" charset="0"/>
                </a:rPr>
                <a:t>C</a:t>
              </a:r>
              <a:endParaRPr lang="en-US" altLang="zh-CN" sz="2400" b="1" i="1" dirty="0">
                <a:latin typeface="Times New Roman" panose="02020603050405020304" pitchFamily="18" charset="0"/>
              </a:endParaRPr>
            </a:p>
          </p:txBody>
        </p:sp>
        <p:sp>
          <p:nvSpPr>
            <p:cNvPr id="11279" name="Rectangle 18"/>
            <p:cNvSpPr/>
            <p:nvPr/>
          </p:nvSpPr>
          <p:spPr>
            <a:xfrm>
              <a:off x="2634" y="1289"/>
              <a:ext cx="233" cy="288"/>
            </a:xfrm>
            <a:prstGeom prst="rect">
              <a:avLst/>
            </a:prstGeom>
            <a:noFill/>
            <a:ln w="9525">
              <a:noFill/>
            </a:ln>
          </p:spPr>
          <p:txBody>
            <a:bodyPr wrap="none" anchor="t">
              <a:spAutoFit/>
            </a:bodyPr>
            <a:p>
              <a:pPr algn="just">
                <a:spcBef>
                  <a:spcPct val="50000"/>
                </a:spcBef>
              </a:pPr>
              <a:r>
                <a:rPr lang="en-US" altLang="zh-CN" sz="2400" b="1" i="1" dirty="0">
                  <a:latin typeface="Times New Roman" panose="02020603050405020304" pitchFamily="18" charset="0"/>
                </a:rPr>
                <a:t>Y</a:t>
              </a:r>
              <a:endParaRPr lang="en-US" altLang="zh-CN" sz="2400" b="1" i="1" dirty="0">
                <a:latin typeface="Times New Roman" panose="02020603050405020304" pitchFamily="18" charset="0"/>
              </a:endParaRPr>
            </a:p>
          </p:txBody>
        </p:sp>
        <p:sp>
          <p:nvSpPr>
            <p:cNvPr id="11280" name="Rectangle 19"/>
            <p:cNvSpPr/>
            <p:nvPr/>
          </p:nvSpPr>
          <p:spPr>
            <a:xfrm>
              <a:off x="1751" y="738"/>
              <a:ext cx="297" cy="288"/>
            </a:xfrm>
            <a:prstGeom prst="rect">
              <a:avLst/>
            </a:prstGeom>
            <a:noFill/>
            <a:ln w="9525">
              <a:noFill/>
            </a:ln>
          </p:spPr>
          <p:txBody>
            <a:bodyPr wrap="none" anchor="t">
              <a:spAutoFit/>
            </a:bodyPr>
            <a:p>
              <a:pPr algn="just">
                <a:spcBef>
                  <a:spcPct val="50000"/>
                </a:spcBef>
              </a:pPr>
              <a:r>
                <a:rPr lang="en-US" altLang="zh-CN" sz="2400" b="1" i="1" dirty="0">
                  <a:latin typeface="Times New Roman" panose="02020603050405020304" pitchFamily="18" charset="0"/>
                </a:rPr>
                <a:t>Y</a:t>
              </a:r>
              <a:r>
                <a:rPr lang="en-US" altLang="zh-CN" sz="2400" b="1" baseline="-25000" dirty="0">
                  <a:latin typeface="Times New Roman" panose="02020603050405020304" pitchFamily="18" charset="0"/>
                </a:rPr>
                <a:t>1</a:t>
              </a:r>
              <a:endParaRPr lang="en-US" altLang="zh-CN" sz="2400" b="1" baseline="-25000" dirty="0">
                <a:latin typeface="Times New Roman" panose="02020603050405020304" pitchFamily="18" charset="0"/>
              </a:endParaRPr>
            </a:p>
          </p:txBody>
        </p:sp>
      </p:grpSp>
      <p:sp>
        <p:nvSpPr>
          <p:cNvPr id="278548" name="Rectangle 20"/>
          <p:cNvSpPr/>
          <p:nvPr/>
        </p:nvSpPr>
        <p:spPr>
          <a:xfrm>
            <a:off x="3885883" y="1869758"/>
            <a:ext cx="368935" cy="460375"/>
          </a:xfrm>
          <a:prstGeom prst="rect">
            <a:avLst/>
          </a:prstGeom>
          <a:noFill/>
          <a:ln w="9525">
            <a:noFill/>
          </a:ln>
        </p:spPr>
        <p:txBody>
          <a:bodyPr wrap="none" anchor="t">
            <a:spAutoFit/>
          </a:bodyPr>
          <a:p>
            <a:pPr algn="just">
              <a:spcBef>
                <a:spcPct val="50000"/>
              </a:spcBef>
            </a:pPr>
            <a:r>
              <a:rPr lang="en-US" altLang="zh-CN" sz="2400" b="1" i="1" dirty="0">
                <a:solidFill>
                  <a:srgbClr val="FF3300"/>
                </a:solidFill>
                <a:latin typeface="Times New Roman" panose="02020603050405020304" pitchFamily="18" charset="0"/>
              </a:rPr>
              <a:t>Y</a:t>
            </a:r>
            <a:endParaRPr lang="en-US" altLang="zh-CN" sz="2400" b="1" i="1" dirty="0">
              <a:solidFill>
                <a:srgbClr val="FF3300"/>
              </a:solidFill>
              <a:latin typeface="Times New Roman" panose="02020603050405020304" pitchFamily="18" charset="0"/>
            </a:endParaRPr>
          </a:p>
        </p:txBody>
      </p:sp>
      <p:sp>
        <p:nvSpPr>
          <p:cNvPr id="278549" name="Rectangle 21"/>
          <p:cNvSpPr/>
          <p:nvPr/>
        </p:nvSpPr>
        <p:spPr>
          <a:xfrm>
            <a:off x="2486978" y="995045"/>
            <a:ext cx="467995" cy="460375"/>
          </a:xfrm>
          <a:prstGeom prst="rect">
            <a:avLst/>
          </a:prstGeom>
          <a:noFill/>
          <a:ln w="9525">
            <a:noFill/>
          </a:ln>
        </p:spPr>
        <p:txBody>
          <a:bodyPr wrap="none" anchor="t">
            <a:spAutoFit/>
          </a:bodyPr>
          <a:p>
            <a:pPr algn="just">
              <a:spcBef>
                <a:spcPct val="50000"/>
              </a:spcBef>
            </a:pPr>
            <a:r>
              <a:rPr lang="en-US" altLang="zh-CN" sz="2400" b="1" i="1" dirty="0">
                <a:solidFill>
                  <a:srgbClr val="FF3300"/>
                </a:solidFill>
                <a:latin typeface="Times New Roman" panose="02020603050405020304" pitchFamily="18" charset="0"/>
              </a:rPr>
              <a:t>Y</a:t>
            </a:r>
            <a:r>
              <a:rPr lang="en-US" altLang="zh-CN" sz="2400" b="1" baseline="-25000" dirty="0">
                <a:solidFill>
                  <a:srgbClr val="FF3300"/>
                </a:solidFill>
                <a:latin typeface="Times New Roman" panose="02020603050405020304" pitchFamily="18" charset="0"/>
              </a:rPr>
              <a:t>1</a:t>
            </a:r>
            <a:endParaRPr lang="en-US" altLang="zh-CN" sz="2400" b="1" baseline="-25000" dirty="0">
              <a:solidFill>
                <a:srgbClr val="FF3300"/>
              </a:solidFill>
              <a:latin typeface="Times New Roman" panose="02020603050405020304" pitchFamily="18" charset="0"/>
            </a:endParaRPr>
          </a:p>
        </p:txBody>
      </p:sp>
      <p:grpSp>
        <p:nvGrpSpPr>
          <p:cNvPr id="3" name="Group 22"/>
          <p:cNvGrpSpPr/>
          <p:nvPr/>
        </p:nvGrpSpPr>
        <p:grpSpPr>
          <a:xfrm>
            <a:off x="1947863" y="5420995"/>
            <a:ext cx="3490912" cy="693738"/>
            <a:chOff x="1227" y="3218"/>
            <a:chExt cx="2198" cy="437"/>
          </a:xfrm>
        </p:grpSpPr>
        <p:sp>
          <p:nvSpPr>
            <p:cNvPr id="11284" name="AutoShape 23"/>
            <p:cNvSpPr/>
            <p:nvPr/>
          </p:nvSpPr>
          <p:spPr>
            <a:xfrm>
              <a:off x="1326" y="3218"/>
              <a:ext cx="165" cy="191"/>
            </a:xfrm>
            <a:prstGeom prst="downArrow">
              <a:avLst>
                <a:gd name="adj1" fmla="val 50000"/>
                <a:gd name="adj2" fmla="val 28934"/>
              </a:avLst>
            </a:prstGeom>
            <a:solidFill>
              <a:srgbClr val="CCCCFF"/>
            </a:solidFill>
            <a:ln w="9525" cap="flat" cmpd="sng">
              <a:solidFill>
                <a:schemeClr val="tx1"/>
              </a:solidFill>
              <a:prstDash val="solid"/>
              <a:miter/>
              <a:headEnd type="none" w="med" len="med"/>
              <a:tailEnd type="none" w="med" len="med"/>
            </a:ln>
          </p:spPr>
          <p:txBody>
            <a:bodyPr anchor="ctr">
              <a:spAutoFit/>
            </a:bodyPr>
            <a:p>
              <a:endParaRPr lang="zh-CN" altLang="en-US" dirty="0">
                <a:latin typeface="Arial" panose="020B0604020202020204" pitchFamily="34" charset="0"/>
              </a:endParaRPr>
            </a:p>
          </p:txBody>
        </p:sp>
        <p:sp>
          <p:nvSpPr>
            <p:cNvPr id="11285" name="Rectangle 24"/>
            <p:cNvSpPr/>
            <p:nvPr/>
          </p:nvSpPr>
          <p:spPr>
            <a:xfrm>
              <a:off x="1227" y="3367"/>
              <a:ext cx="404" cy="288"/>
            </a:xfrm>
            <a:prstGeom prst="rect">
              <a:avLst/>
            </a:prstGeom>
            <a:noFill/>
            <a:ln w="9525">
              <a:noFill/>
            </a:ln>
          </p:spPr>
          <p:txBody>
            <a:bodyPr wrap="none" anchor="t">
              <a:spAutoFit/>
            </a:bodyPr>
            <a:p>
              <a:pPr algn="just">
                <a:spcBef>
                  <a:spcPct val="50000"/>
                </a:spcBef>
              </a:pPr>
              <a:r>
                <a:rPr lang="en-US" altLang="zh-CN" sz="2400" b="1" dirty="0">
                  <a:latin typeface="Times New Roman" panose="02020603050405020304" pitchFamily="18" charset="0"/>
                </a:rPr>
                <a:t>001</a:t>
              </a:r>
              <a:endParaRPr lang="en-US" altLang="zh-CN" sz="2400" b="1" dirty="0">
                <a:latin typeface="Times New Roman" panose="02020603050405020304" pitchFamily="18" charset="0"/>
              </a:endParaRPr>
            </a:p>
          </p:txBody>
        </p:sp>
        <p:sp>
          <p:nvSpPr>
            <p:cNvPr id="11286" name="AutoShape 25"/>
            <p:cNvSpPr/>
            <p:nvPr/>
          </p:nvSpPr>
          <p:spPr>
            <a:xfrm>
              <a:off x="1911" y="3218"/>
              <a:ext cx="165" cy="191"/>
            </a:xfrm>
            <a:prstGeom prst="downArrow">
              <a:avLst>
                <a:gd name="adj1" fmla="val 50000"/>
                <a:gd name="adj2" fmla="val 28934"/>
              </a:avLst>
            </a:prstGeom>
            <a:solidFill>
              <a:srgbClr val="CCCCFF"/>
            </a:solidFill>
            <a:ln w="9525" cap="flat" cmpd="sng">
              <a:solidFill>
                <a:schemeClr val="tx1"/>
              </a:solidFill>
              <a:prstDash val="solid"/>
              <a:miter/>
              <a:headEnd type="none" w="med" len="med"/>
              <a:tailEnd type="none" w="med" len="med"/>
            </a:ln>
          </p:spPr>
          <p:txBody>
            <a:bodyPr anchor="ctr">
              <a:spAutoFit/>
            </a:bodyPr>
            <a:p>
              <a:endParaRPr lang="zh-CN" altLang="en-US" dirty="0">
                <a:latin typeface="Arial" panose="020B0604020202020204" pitchFamily="34" charset="0"/>
              </a:endParaRPr>
            </a:p>
          </p:txBody>
        </p:sp>
        <p:sp>
          <p:nvSpPr>
            <p:cNvPr id="11287" name="Rectangle 26"/>
            <p:cNvSpPr/>
            <p:nvPr/>
          </p:nvSpPr>
          <p:spPr>
            <a:xfrm>
              <a:off x="1812" y="3367"/>
              <a:ext cx="404" cy="288"/>
            </a:xfrm>
            <a:prstGeom prst="rect">
              <a:avLst/>
            </a:prstGeom>
            <a:noFill/>
            <a:ln w="9525">
              <a:noFill/>
            </a:ln>
          </p:spPr>
          <p:txBody>
            <a:bodyPr wrap="none" anchor="t">
              <a:spAutoFit/>
            </a:bodyPr>
            <a:p>
              <a:pPr algn="just">
                <a:spcBef>
                  <a:spcPct val="50000"/>
                </a:spcBef>
              </a:pPr>
              <a:r>
                <a:rPr lang="en-US" altLang="zh-CN" sz="2400" b="1" dirty="0">
                  <a:latin typeface="Times New Roman" panose="02020603050405020304" pitchFamily="18" charset="0"/>
                </a:rPr>
                <a:t>010</a:t>
              </a:r>
              <a:endParaRPr lang="en-US" altLang="zh-CN" sz="2400" b="1" dirty="0">
                <a:latin typeface="Times New Roman" panose="02020603050405020304" pitchFamily="18" charset="0"/>
              </a:endParaRPr>
            </a:p>
          </p:txBody>
        </p:sp>
        <p:sp>
          <p:nvSpPr>
            <p:cNvPr id="11288" name="AutoShape 27"/>
            <p:cNvSpPr/>
            <p:nvPr/>
          </p:nvSpPr>
          <p:spPr>
            <a:xfrm>
              <a:off x="2503" y="3218"/>
              <a:ext cx="165" cy="191"/>
            </a:xfrm>
            <a:prstGeom prst="downArrow">
              <a:avLst>
                <a:gd name="adj1" fmla="val 50000"/>
                <a:gd name="adj2" fmla="val 28934"/>
              </a:avLst>
            </a:prstGeom>
            <a:solidFill>
              <a:srgbClr val="CCCCFF"/>
            </a:solidFill>
            <a:ln w="9525" cap="flat" cmpd="sng">
              <a:solidFill>
                <a:schemeClr val="tx1"/>
              </a:solidFill>
              <a:prstDash val="solid"/>
              <a:miter/>
              <a:headEnd type="none" w="med" len="med"/>
              <a:tailEnd type="none" w="med" len="med"/>
            </a:ln>
          </p:spPr>
          <p:txBody>
            <a:bodyPr anchor="ctr">
              <a:spAutoFit/>
            </a:bodyPr>
            <a:p>
              <a:endParaRPr lang="zh-CN" altLang="en-US" dirty="0">
                <a:latin typeface="Arial" panose="020B0604020202020204" pitchFamily="34" charset="0"/>
              </a:endParaRPr>
            </a:p>
          </p:txBody>
        </p:sp>
        <p:sp>
          <p:nvSpPr>
            <p:cNvPr id="11289" name="Rectangle 28"/>
            <p:cNvSpPr/>
            <p:nvPr/>
          </p:nvSpPr>
          <p:spPr>
            <a:xfrm>
              <a:off x="2404" y="3367"/>
              <a:ext cx="404" cy="288"/>
            </a:xfrm>
            <a:prstGeom prst="rect">
              <a:avLst/>
            </a:prstGeom>
            <a:noFill/>
            <a:ln w="9525">
              <a:noFill/>
            </a:ln>
          </p:spPr>
          <p:txBody>
            <a:bodyPr wrap="none" anchor="t">
              <a:spAutoFit/>
            </a:bodyPr>
            <a:p>
              <a:pPr algn="just">
                <a:spcBef>
                  <a:spcPct val="50000"/>
                </a:spcBef>
              </a:pPr>
              <a:r>
                <a:rPr lang="en-US" altLang="zh-CN" sz="2400" b="1" dirty="0">
                  <a:latin typeface="Times New Roman" panose="02020603050405020304" pitchFamily="18" charset="0"/>
                </a:rPr>
                <a:t>100</a:t>
              </a:r>
              <a:endParaRPr lang="en-US" altLang="zh-CN" sz="2400" b="1" dirty="0">
                <a:latin typeface="Times New Roman" panose="02020603050405020304" pitchFamily="18" charset="0"/>
              </a:endParaRPr>
            </a:p>
          </p:txBody>
        </p:sp>
        <p:sp>
          <p:nvSpPr>
            <p:cNvPr id="11290" name="AutoShape 29"/>
            <p:cNvSpPr/>
            <p:nvPr/>
          </p:nvSpPr>
          <p:spPr>
            <a:xfrm>
              <a:off x="3120" y="3218"/>
              <a:ext cx="165" cy="191"/>
            </a:xfrm>
            <a:prstGeom prst="downArrow">
              <a:avLst>
                <a:gd name="adj1" fmla="val 50000"/>
                <a:gd name="adj2" fmla="val 28934"/>
              </a:avLst>
            </a:prstGeom>
            <a:solidFill>
              <a:srgbClr val="CCCCFF"/>
            </a:solidFill>
            <a:ln w="9525" cap="flat" cmpd="sng">
              <a:solidFill>
                <a:schemeClr val="tx1"/>
              </a:solidFill>
              <a:prstDash val="solid"/>
              <a:miter/>
              <a:headEnd type="none" w="med" len="med"/>
              <a:tailEnd type="none" w="med" len="med"/>
            </a:ln>
          </p:spPr>
          <p:txBody>
            <a:bodyPr anchor="ctr">
              <a:spAutoFit/>
            </a:bodyPr>
            <a:p>
              <a:endParaRPr lang="zh-CN" altLang="en-US" dirty="0">
                <a:latin typeface="Arial" panose="020B0604020202020204" pitchFamily="34" charset="0"/>
              </a:endParaRPr>
            </a:p>
          </p:txBody>
        </p:sp>
        <p:sp>
          <p:nvSpPr>
            <p:cNvPr id="11291" name="Rectangle 30"/>
            <p:cNvSpPr/>
            <p:nvPr/>
          </p:nvSpPr>
          <p:spPr>
            <a:xfrm>
              <a:off x="3021" y="3367"/>
              <a:ext cx="404" cy="288"/>
            </a:xfrm>
            <a:prstGeom prst="rect">
              <a:avLst/>
            </a:prstGeom>
            <a:noFill/>
            <a:ln w="9525">
              <a:noFill/>
            </a:ln>
          </p:spPr>
          <p:txBody>
            <a:bodyPr wrap="none" anchor="t">
              <a:spAutoFit/>
            </a:bodyPr>
            <a:p>
              <a:pPr algn="just">
                <a:spcBef>
                  <a:spcPct val="50000"/>
                </a:spcBef>
              </a:pPr>
              <a:r>
                <a:rPr lang="en-US" altLang="zh-CN" sz="2400" b="1" dirty="0">
                  <a:latin typeface="Times New Roman" panose="02020603050405020304" pitchFamily="18" charset="0"/>
                </a:rPr>
                <a:t>111</a:t>
              </a:r>
              <a:endParaRPr lang="en-US" altLang="zh-CN" sz="2400" b="1" dirty="0">
                <a:latin typeface="Times New Roman" panose="02020603050405020304" pitchFamily="18" charset="0"/>
              </a:endParaRPr>
            </a:p>
          </p:txBody>
        </p:sp>
      </p:grpSp>
      <p:sp>
        <p:nvSpPr>
          <p:cNvPr id="278559" name="Text Box 31"/>
          <p:cNvSpPr txBox="1"/>
          <p:nvPr/>
        </p:nvSpPr>
        <p:spPr>
          <a:xfrm>
            <a:off x="1763713" y="5371783"/>
            <a:ext cx="3581400" cy="1014730"/>
          </a:xfrm>
          <a:prstGeom prst="rect">
            <a:avLst/>
          </a:prstGeom>
          <a:solidFill>
            <a:srgbClr val="FFFFFF"/>
          </a:solidFill>
          <a:ln w="9525">
            <a:noFill/>
          </a:ln>
        </p:spPr>
        <p:txBody>
          <a:bodyPr anchor="t">
            <a:spAutoFit/>
          </a:bodyPr>
          <a:p>
            <a:pPr>
              <a:spcBef>
                <a:spcPct val="50000"/>
              </a:spcBef>
            </a:pPr>
            <a:endParaRPr lang="zh-CN" altLang="en-US" sz="2400" dirty="0">
              <a:latin typeface="Times New Roman" panose="02020603050405020304" pitchFamily="18" charset="0"/>
            </a:endParaRPr>
          </a:p>
          <a:p>
            <a:pPr>
              <a:spcBef>
                <a:spcPct val="50000"/>
              </a:spcBef>
            </a:pPr>
            <a:endParaRPr lang="zh-CN" altLang="en-US" sz="2400" dirty="0">
              <a:latin typeface="Times New Roman" panose="02020603050405020304" pitchFamily="18" charset="0"/>
            </a:endParaRPr>
          </a:p>
        </p:txBody>
      </p:sp>
      <p:sp>
        <p:nvSpPr>
          <p:cNvPr id="278560" name="Rectangle 32"/>
          <p:cNvSpPr/>
          <p:nvPr/>
        </p:nvSpPr>
        <p:spPr>
          <a:xfrm>
            <a:off x="1331913" y="5084445"/>
            <a:ext cx="3455987" cy="521970"/>
          </a:xfrm>
          <a:prstGeom prst="rect">
            <a:avLst/>
          </a:prstGeom>
          <a:noFill/>
          <a:ln w="9525">
            <a:noFill/>
          </a:ln>
        </p:spPr>
        <p:txBody>
          <a:bodyPr anchor="t">
            <a:spAutoFit/>
          </a:bodyPr>
          <a:p>
            <a:pPr algn="just"/>
            <a:r>
              <a:rPr lang="en-US" altLang="zh-CN" sz="2800" b="1" dirty="0">
                <a:solidFill>
                  <a:srgbClr val="FF0000"/>
                </a:solidFill>
                <a:latin typeface="黑体" panose="02010609060101010101" pitchFamily="2" charset="-122"/>
                <a:ea typeface="黑体" panose="02010609060101010101" pitchFamily="2" charset="-122"/>
              </a:rPr>
              <a:t>(3)</a:t>
            </a:r>
            <a:r>
              <a:rPr lang="zh-CN" altLang="en-US" sz="2800" b="1" dirty="0">
                <a:solidFill>
                  <a:srgbClr val="FF0000"/>
                </a:solidFill>
                <a:latin typeface="黑体" panose="02010609060101010101" pitchFamily="2" charset="-122"/>
                <a:ea typeface="黑体" panose="02010609060101010101" pitchFamily="2" charset="-122"/>
              </a:rPr>
              <a:t>分析逻辑功能</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278561" name="AutoShape 33"/>
          <p:cNvSpPr/>
          <p:nvPr/>
        </p:nvSpPr>
        <p:spPr>
          <a:xfrm rot="-5400000" flipH="1">
            <a:off x="5476875" y="4899239"/>
            <a:ext cx="190500" cy="395812"/>
          </a:xfrm>
          <a:prstGeom prst="downArrow">
            <a:avLst>
              <a:gd name="adj1" fmla="val 50000"/>
              <a:gd name="adj2" fmla="val 28885"/>
            </a:avLst>
          </a:prstGeom>
          <a:solidFill>
            <a:srgbClr val="FFCCFF"/>
          </a:solidFill>
          <a:ln w="9525" cap="flat" cmpd="sng">
            <a:solidFill>
              <a:schemeClr val="tx1"/>
            </a:solidFill>
            <a:prstDash val="solid"/>
            <a:miter/>
            <a:headEnd type="none" w="med" len="med"/>
            <a:tailEnd type="none" w="med" len="med"/>
          </a:ln>
        </p:spPr>
        <p:txBody>
          <a:bodyPr anchor="ctr">
            <a:spAutoFit/>
          </a:bodyPr>
          <a:p>
            <a:endParaRPr lang="zh-CN" altLang="en-US" dirty="0">
              <a:latin typeface="Arial" panose="020B0604020202020204" pitchFamily="34" charset="0"/>
            </a:endParaRPr>
          </a:p>
        </p:txBody>
      </p:sp>
      <p:sp>
        <p:nvSpPr>
          <p:cNvPr id="278563" name="Rectangle 35"/>
          <p:cNvSpPr/>
          <p:nvPr/>
        </p:nvSpPr>
        <p:spPr>
          <a:xfrm>
            <a:off x="5143500" y="715645"/>
            <a:ext cx="3673475" cy="521970"/>
          </a:xfrm>
          <a:prstGeom prst="rect">
            <a:avLst/>
          </a:prstGeom>
          <a:noFill/>
          <a:ln w="9525">
            <a:noFill/>
          </a:ln>
        </p:spPr>
        <p:txBody>
          <a:bodyPr anchor="t">
            <a:spAutoFit/>
          </a:bodyPr>
          <a:p>
            <a:r>
              <a:rPr lang="en-US" altLang="zh-CN" sz="2800" b="1" dirty="0">
                <a:solidFill>
                  <a:srgbClr val="FF0000"/>
                </a:solidFill>
                <a:latin typeface="黑体" panose="02010609060101010101" pitchFamily="2" charset="-122"/>
                <a:ea typeface="黑体" panose="02010609060101010101" pitchFamily="2" charset="-122"/>
              </a:rPr>
              <a:t>(2)</a:t>
            </a:r>
            <a:r>
              <a:rPr lang="zh-CN" altLang="en-US" sz="2800" b="1" dirty="0">
                <a:solidFill>
                  <a:srgbClr val="FF0000"/>
                </a:solidFill>
                <a:latin typeface="黑体" panose="02010609060101010101" pitchFamily="2" charset="-122"/>
                <a:ea typeface="黑体" panose="02010609060101010101" pitchFamily="2" charset="-122"/>
              </a:rPr>
              <a:t>列逻辑函数真值表</a:t>
            </a:r>
            <a:endParaRPr lang="zh-CN" altLang="en-US" sz="2800" b="1" baseline="-25000" dirty="0">
              <a:solidFill>
                <a:srgbClr val="FF0000"/>
              </a:solidFill>
              <a:latin typeface="黑体" panose="02010609060101010101" pitchFamily="2" charset="-122"/>
              <a:ea typeface="黑体" panose="02010609060101010101" pitchFamily="2" charset="-122"/>
            </a:endParaRPr>
          </a:p>
        </p:txBody>
      </p:sp>
      <p:grpSp>
        <p:nvGrpSpPr>
          <p:cNvPr id="4" name="Group 117"/>
          <p:cNvGrpSpPr/>
          <p:nvPr/>
        </p:nvGrpSpPr>
        <p:grpSpPr>
          <a:xfrm>
            <a:off x="5889625" y="1407795"/>
            <a:ext cx="2779713" cy="4573588"/>
            <a:chOff x="3507" y="736"/>
            <a:chExt cx="1751" cy="2881"/>
          </a:xfrm>
        </p:grpSpPr>
        <p:grpSp>
          <p:nvGrpSpPr>
            <p:cNvPr id="11297" name="Group 116"/>
            <p:cNvGrpSpPr/>
            <p:nvPr/>
          </p:nvGrpSpPr>
          <p:grpSpPr>
            <a:xfrm>
              <a:off x="3507" y="736"/>
              <a:ext cx="1751" cy="2881"/>
              <a:chOff x="3507" y="736"/>
              <a:chExt cx="1751" cy="2881"/>
            </a:xfrm>
          </p:grpSpPr>
          <p:grpSp>
            <p:nvGrpSpPr>
              <p:cNvPr id="11298" name="Group 36"/>
              <p:cNvGrpSpPr/>
              <p:nvPr/>
            </p:nvGrpSpPr>
            <p:grpSpPr>
              <a:xfrm>
                <a:off x="3507" y="736"/>
                <a:ext cx="1751" cy="2881"/>
                <a:chOff x="3456" y="635"/>
                <a:chExt cx="1751" cy="2881"/>
              </a:xfrm>
            </p:grpSpPr>
            <p:sp>
              <p:nvSpPr>
                <p:cNvPr id="11299" name="Rectangle 37"/>
                <p:cNvSpPr/>
                <p:nvPr/>
              </p:nvSpPr>
              <p:spPr>
                <a:xfrm>
                  <a:off x="4240" y="3229"/>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00" name="Rectangle 38"/>
                <p:cNvSpPr/>
                <p:nvPr/>
              </p:nvSpPr>
              <p:spPr>
                <a:xfrm>
                  <a:off x="3848" y="3229"/>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01" name="Rectangle 39"/>
                <p:cNvSpPr/>
                <p:nvPr/>
              </p:nvSpPr>
              <p:spPr>
                <a:xfrm>
                  <a:off x="3456" y="3229"/>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02" name="Rectangle 40"/>
                <p:cNvSpPr/>
                <p:nvPr/>
              </p:nvSpPr>
              <p:spPr>
                <a:xfrm>
                  <a:off x="4240" y="2942"/>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03" name="Rectangle 41"/>
                <p:cNvSpPr/>
                <p:nvPr/>
              </p:nvSpPr>
              <p:spPr>
                <a:xfrm>
                  <a:off x="3848" y="2942"/>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04" name="Rectangle 42"/>
                <p:cNvSpPr/>
                <p:nvPr/>
              </p:nvSpPr>
              <p:spPr>
                <a:xfrm>
                  <a:off x="3456" y="2942"/>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05" name="Rectangle 43"/>
                <p:cNvSpPr/>
                <p:nvPr/>
              </p:nvSpPr>
              <p:spPr>
                <a:xfrm>
                  <a:off x="4240" y="2655"/>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06" name="Rectangle 44"/>
                <p:cNvSpPr/>
                <p:nvPr/>
              </p:nvSpPr>
              <p:spPr>
                <a:xfrm>
                  <a:off x="3848" y="2655"/>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07" name="Rectangle 45"/>
                <p:cNvSpPr/>
                <p:nvPr/>
              </p:nvSpPr>
              <p:spPr>
                <a:xfrm>
                  <a:off x="3456" y="2655"/>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08" name="Rectangle 46"/>
                <p:cNvSpPr/>
                <p:nvPr/>
              </p:nvSpPr>
              <p:spPr>
                <a:xfrm>
                  <a:off x="4240" y="2368"/>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09" name="Rectangle 47"/>
                <p:cNvSpPr/>
                <p:nvPr/>
              </p:nvSpPr>
              <p:spPr>
                <a:xfrm>
                  <a:off x="3848" y="2368"/>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10" name="Rectangle 48"/>
                <p:cNvSpPr/>
                <p:nvPr/>
              </p:nvSpPr>
              <p:spPr>
                <a:xfrm>
                  <a:off x="3456" y="2368"/>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11" name="Rectangle 49"/>
                <p:cNvSpPr/>
                <p:nvPr/>
              </p:nvSpPr>
              <p:spPr>
                <a:xfrm>
                  <a:off x="4240" y="2081"/>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12" name="Rectangle 50"/>
                <p:cNvSpPr/>
                <p:nvPr/>
              </p:nvSpPr>
              <p:spPr>
                <a:xfrm>
                  <a:off x="3848" y="2081"/>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13" name="Rectangle 51"/>
                <p:cNvSpPr/>
                <p:nvPr/>
              </p:nvSpPr>
              <p:spPr>
                <a:xfrm>
                  <a:off x="3456" y="2081"/>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14" name="Rectangle 52"/>
                <p:cNvSpPr/>
                <p:nvPr/>
              </p:nvSpPr>
              <p:spPr>
                <a:xfrm>
                  <a:off x="4240" y="1794"/>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15" name="Rectangle 53"/>
                <p:cNvSpPr/>
                <p:nvPr/>
              </p:nvSpPr>
              <p:spPr>
                <a:xfrm>
                  <a:off x="3848" y="1794"/>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16" name="Rectangle 54"/>
                <p:cNvSpPr/>
                <p:nvPr/>
              </p:nvSpPr>
              <p:spPr>
                <a:xfrm>
                  <a:off x="3456" y="1794"/>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17" name="Rectangle 55"/>
                <p:cNvSpPr/>
                <p:nvPr/>
              </p:nvSpPr>
              <p:spPr>
                <a:xfrm>
                  <a:off x="4240" y="1507"/>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18" name="Rectangle 56"/>
                <p:cNvSpPr/>
                <p:nvPr/>
              </p:nvSpPr>
              <p:spPr>
                <a:xfrm>
                  <a:off x="3848" y="1507"/>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19" name="Rectangle 57"/>
                <p:cNvSpPr/>
                <p:nvPr/>
              </p:nvSpPr>
              <p:spPr>
                <a:xfrm>
                  <a:off x="3456" y="1507"/>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20" name="Rectangle 58"/>
                <p:cNvSpPr/>
                <p:nvPr/>
              </p:nvSpPr>
              <p:spPr>
                <a:xfrm>
                  <a:off x="4240" y="1209"/>
                  <a:ext cx="392" cy="298"/>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21" name="Rectangle 59"/>
                <p:cNvSpPr/>
                <p:nvPr/>
              </p:nvSpPr>
              <p:spPr>
                <a:xfrm>
                  <a:off x="3848" y="1209"/>
                  <a:ext cx="392" cy="298"/>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22" name="Rectangle 60"/>
                <p:cNvSpPr/>
                <p:nvPr/>
              </p:nvSpPr>
              <p:spPr>
                <a:xfrm>
                  <a:off x="3456" y="1209"/>
                  <a:ext cx="392" cy="298"/>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23" name="Rectangle 61"/>
                <p:cNvSpPr/>
                <p:nvPr/>
              </p:nvSpPr>
              <p:spPr>
                <a:xfrm>
                  <a:off x="4632" y="922"/>
                  <a:ext cx="575" cy="287"/>
                </a:xfrm>
                <a:prstGeom prst="rect">
                  <a:avLst/>
                </a:prstGeom>
                <a:noFill/>
                <a:ln w="9525">
                  <a:noFill/>
                </a:ln>
              </p:spPr>
              <p:txBody>
                <a:bodyPr anchor="t"/>
                <a:p>
                  <a:pPr algn="ctr"/>
                  <a:r>
                    <a:rPr lang="en-US" altLang="zh-CN" sz="2400" b="1" i="1" dirty="0">
                      <a:solidFill>
                        <a:srgbClr val="0033CC"/>
                      </a:solidFill>
                      <a:latin typeface="Times New Roman" panose="02020603050405020304" pitchFamily="18" charset="0"/>
                    </a:rPr>
                    <a:t>Y</a:t>
                  </a:r>
                  <a:endParaRPr lang="en-US" altLang="zh-CN" sz="2400" b="1" i="1" dirty="0">
                    <a:solidFill>
                      <a:srgbClr val="0033CC"/>
                    </a:solidFill>
                    <a:latin typeface="Times New Roman" panose="02020603050405020304" pitchFamily="18" charset="0"/>
                  </a:endParaRPr>
                </a:p>
              </p:txBody>
            </p:sp>
            <p:sp>
              <p:nvSpPr>
                <p:cNvPr id="11324" name="Rectangle 62"/>
                <p:cNvSpPr/>
                <p:nvPr/>
              </p:nvSpPr>
              <p:spPr>
                <a:xfrm>
                  <a:off x="4240" y="922"/>
                  <a:ext cx="392" cy="287"/>
                </a:xfrm>
                <a:prstGeom prst="rect">
                  <a:avLst/>
                </a:prstGeom>
                <a:noFill/>
                <a:ln w="9525">
                  <a:noFill/>
                </a:ln>
              </p:spPr>
              <p:txBody>
                <a:bodyPr anchor="t"/>
                <a:p>
                  <a:pPr algn="ctr"/>
                  <a:r>
                    <a:rPr lang="en-US" altLang="zh-CN" sz="2400" b="1" i="1" dirty="0">
                      <a:solidFill>
                        <a:srgbClr val="0033CC"/>
                      </a:solidFill>
                      <a:latin typeface="Times New Roman" panose="02020603050405020304" pitchFamily="18" charset="0"/>
                    </a:rPr>
                    <a:t>C</a:t>
                  </a:r>
                  <a:endParaRPr lang="en-US" altLang="zh-CN" sz="2400" b="1" i="1" dirty="0">
                    <a:solidFill>
                      <a:srgbClr val="0033CC"/>
                    </a:solidFill>
                    <a:latin typeface="Times New Roman" panose="02020603050405020304" pitchFamily="18" charset="0"/>
                  </a:endParaRPr>
                </a:p>
              </p:txBody>
            </p:sp>
            <p:sp>
              <p:nvSpPr>
                <p:cNvPr id="11325" name="Rectangle 63"/>
                <p:cNvSpPr/>
                <p:nvPr/>
              </p:nvSpPr>
              <p:spPr>
                <a:xfrm>
                  <a:off x="3848" y="922"/>
                  <a:ext cx="392" cy="287"/>
                </a:xfrm>
                <a:prstGeom prst="rect">
                  <a:avLst/>
                </a:prstGeom>
                <a:noFill/>
                <a:ln w="9525">
                  <a:noFill/>
                </a:ln>
              </p:spPr>
              <p:txBody>
                <a:bodyPr anchor="t"/>
                <a:p>
                  <a:pPr algn="ctr"/>
                  <a:r>
                    <a:rPr lang="en-US" altLang="zh-CN" sz="2400" b="1" i="1" dirty="0">
                      <a:solidFill>
                        <a:srgbClr val="0033CC"/>
                      </a:solidFill>
                      <a:latin typeface="Times New Roman" panose="02020603050405020304" pitchFamily="18" charset="0"/>
                    </a:rPr>
                    <a:t>B</a:t>
                  </a:r>
                  <a:endParaRPr lang="en-US" altLang="zh-CN" sz="2400" b="1" i="1" dirty="0">
                    <a:solidFill>
                      <a:srgbClr val="0033CC"/>
                    </a:solidFill>
                    <a:latin typeface="Times New Roman" panose="02020603050405020304" pitchFamily="18" charset="0"/>
                  </a:endParaRPr>
                </a:p>
              </p:txBody>
            </p:sp>
            <p:sp>
              <p:nvSpPr>
                <p:cNvPr id="11326" name="Rectangle 64"/>
                <p:cNvSpPr/>
                <p:nvPr/>
              </p:nvSpPr>
              <p:spPr>
                <a:xfrm>
                  <a:off x="3456" y="922"/>
                  <a:ext cx="392" cy="287"/>
                </a:xfrm>
                <a:prstGeom prst="rect">
                  <a:avLst/>
                </a:prstGeom>
                <a:noFill/>
                <a:ln w="9525">
                  <a:noFill/>
                </a:ln>
              </p:spPr>
              <p:txBody>
                <a:bodyPr anchor="t"/>
                <a:p>
                  <a:pPr algn="ctr"/>
                  <a:r>
                    <a:rPr lang="en-US" altLang="zh-CN" sz="2400" b="1" i="1" dirty="0">
                      <a:solidFill>
                        <a:srgbClr val="0033CC"/>
                      </a:solidFill>
                      <a:latin typeface="Times New Roman" panose="02020603050405020304" pitchFamily="18" charset="0"/>
                    </a:rPr>
                    <a:t>A</a:t>
                  </a:r>
                  <a:endParaRPr lang="en-US" altLang="zh-CN" sz="2400" b="1" i="1" dirty="0">
                    <a:solidFill>
                      <a:srgbClr val="0033CC"/>
                    </a:solidFill>
                    <a:latin typeface="Times New Roman" panose="02020603050405020304" pitchFamily="18" charset="0"/>
                  </a:endParaRPr>
                </a:p>
              </p:txBody>
            </p:sp>
            <p:sp>
              <p:nvSpPr>
                <p:cNvPr id="11327" name="Rectangle 65"/>
                <p:cNvSpPr/>
                <p:nvPr/>
              </p:nvSpPr>
              <p:spPr>
                <a:xfrm>
                  <a:off x="4632" y="635"/>
                  <a:ext cx="575" cy="287"/>
                </a:xfrm>
                <a:prstGeom prst="rect">
                  <a:avLst/>
                </a:prstGeom>
                <a:noFill/>
                <a:ln w="9525">
                  <a:noFill/>
                </a:ln>
              </p:spPr>
              <p:txBody>
                <a:bodyPr anchor="t"/>
                <a:p>
                  <a:pPr algn="ctr"/>
                  <a:r>
                    <a:rPr lang="zh-CN" altLang="en-US" sz="2400" b="1" dirty="0">
                      <a:solidFill>
                        <a:srgbClr val="0033CC"/>
                      </a:solidFill>
                      <a:latin typeface="Times New Roman" panose="02020603050405020304" pitchFamily="18" charset="0"/>
                    </a:rPr>
                    <a:t>输 出</a:t>
                  </a:r>
                  <a:endParaRPr lang="zh-CN" altLang="en-US" sz="2400" b="1" dirty="0">
                    <a:solidFill>
                      <a:srgbClr val="0033CC"/>
                    </a:solidFill>
                    <a:latin typeface="Times New Roman" panose="02020603050405020304" pitchFamily="18" charset="0"/>
                  </a:endParaRPr>
                </a:p>
              </p:txBody>
            </p:sp>
            <p:sp>
              <p:nvSpPr>
                <p:cNvPr id="11328" name="Rectangle 66"/>
                <p:cNvSpPr/>
                <p:nvPr/>
              </p:nvSpPr>
              <p:spPr>
                <a:xfrm>
                  <a:off x="3456" y="635"/>
                  <a:ext cx="1176" cy="287"/>
                </a:xfrm>
                <a:prstGeom prst="rect">
                  <a:avLst/>
                </a:prstGeom>
                <a:noFill/>
                <a:ln w="9525">
                  <a:noFill/>
                </a:ln>
              </p:spPr>
              <p:txBody>
                <a:bodyPr anchor="t"/>
                <a:p>
                  <a:pPr algn="ctr"/>
                  <a:r>
                    <a:rPr lang="zh-CN" altLang="en-US" sz="2400" b="1" dirty="0">
                      <a:solidFill>
                        <a:srgbClr val="0033CC"/>
                      </a:solidFill>
                      <a:latin typeface="Times New Roman" panose="02020603050405020304" pitchFamily="18" charset="0"/>
                    </a:rPr>
                    <a:t>输      入</a:t>
                  </a:r>
                  <a:endParaRPr lang="zh-CN" altLang="en-US" sz="2400" b="1" dirty="0">
                    <a:solidFill>
                      <a:srgbClr val="0033CC"/>
                    </a:solidFill>
                    <a:latin typeface="Times New Roman" panose="02020603050405020304" pitchFamily="18" charset="0"/>
                  </a:endParaRPr>
                </a:p>
              </p:txBody>
            </p:sp>
            <p:sp>
              <p:nvSpPr>
                <p:cNvPr id="11329" name="Line 67"/>
                <p:cNvSpPr/>
                <p:nvPr/>
              </p:nvSpPr>
              <p:spPr>
                <a:xfrm>
                  <a:off x="3456" y="635"/>
                  <a:ext cx="1751" cy="0"/>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1330" name="Line 68"/>
                <p:cNvSpPr/>
                <p:nvPr/>
              </p:nvSpPr>
              <p:spPr>
                <a:xfrm>
                  <a:off x="3456" y="922"/>
                  <a:ext cx="1751" cy="0"/>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1331" name="Line 69"/>
                <p:cNvSpPr/>
                <p:nvPr/>
              </p:nvSpPr>
              <p:spPr>
                <a:xfrm>
                  <a:off x="3456" y="1209"/>
                  <a:ext cx="1751" cy="0"/>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1332" name="Line 70"/>
                <p:cNvSpPr/>
                <p:nvPr/>
              </p:nvSpPr>
              <p:spPr>
                <a:xfrm>
                  <a:off x="3456" y="3516"/>
                  <a:ext cx="1751" cy="0"/>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1333" name="Line 71"/>
                <p:cNvSpPr/>
                <p:nvPr/>
              </p:nvSpPr>
              <p:spPr>
                <a:xfrm>
                  <a:off x="3456" y="635"/>
                  <a:ext cx="0" cy="2881"/>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1334" name="Line 72"/>
                <p:cNvSpPr/>
                <p:nvPr/>
              </p:nvSpPr>
              <p:spPr>
                <a:xfrm>
                  <a:off x="4632" y="635"/>
                  <a:ext cx="0" cy="2881"/>
                </a:xfrm>
                <a:prstGeom prst="line">
                  <a:avLst/>
                </a:prstGeom>
                <a:ln w="12700" cap="flat"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sp>
              <p:nvSpPr>
                <p:cNvPr id="11335" name="Line 73"/>
                <p:cNvSpPr/>
                <p:nvPr/>
              </p:nvSpPr>
              <p:spPr>
                <a:xfrm>
                  <a:off x="5207" y="635"/>
                  <a:ext cx="0" cy="2881"/>
                </a:xfrm>
                <a:prstGeom prst="line">
                  <a:avLst/>
                </a:prstGeom>
                <a:ln w="28575" cap="sq" cmpd="sng">
                  <a:solidFill>
                    <a:schemeClr val="tx1"/>
                  </a:solidFill>
                  <a:prstDash val="solid"/>
                  <a:round/>
                  <a:headEnd type="none" w="med" len="med"/>
                  <a:tailEnd type="none" w="med" len="med"/>
                </a:ln>
              </p:spPr>
              <p:txBody>
                <a:bodyPr anchor="t"/>
                <a:p>
                  <a:endParaRPr lang="zh-CN" altLang="en-US">
                    <a:latin typeface="Arial" panose="020B0604020202020204" pitchFamily="34" charset="0"/>
                  </a:endParaRPr>
                </a:p>
              </p:txBody>
            </p:sp>
          </p:grpSp>
          <p:grpSp>
            <p:nvGrpSpPr>
              <p:cNvPr id="11336" name="Group 74"/>
              <p:cNvGrpSpPr/>
              <p:nvPr/>
            </p:nvGrpSpPr>
            <p:grpSpPr>
              <a:xfrm>
                <a:off x="3507" y="1608"/>
                <a:ext cx="1176" cy="2009"/>
                <a:chOff x="3456" y="1507"/>
                <a:chExt cx="1176" cy="2009"/>
              </a:xfrm>
            </p:grpSpPr>
            <p:sp>
              <p:nvSpPr>
                <p:cNvPr id="11337" name="Rectangle 75"/>
                <p:cNvSpPr/>
                <p:nvPr/>
              </p:nvSpPr>
              <p:spPr>
                <a:xfrm>
                  <a:off x="4240" y="1794"/>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38" name="Rectangle 76"/>
                <p:cNvSpPr/>
                <p:nvPr/>
              </p:nvSpPr>
              <p:spPr>
                <a:xfrm>
                  <a:off x="3848" y="1794"/>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39" name="Rectangle 77"/>
                <p:cNvSpPr/>
                <p:nvPr/>
              </p:nvSpPr>
              <p:spPr>
                <a:xfrm>
                  <a:off x="3456" y="1794"/>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40" name="Rectangle 78"/>
                <p:cNvSpPr/>
                <p:nvPr/>
              </p:nvSpPr>
              <p:spPr>
                <a:xfrm>
                  <a:off x="4240" y="1507"/>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41" name="Rectangle 79"/>
                <p:cNvSpPr/>
                <p:nvPr/>
              </p:nvSpPr>
              <p:spPr>
                <a:xfrm>
                  <a:off x="3848" y="1507"/>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42" name="Rectangle 80"/>
                <p:cNvSpPr/>
                <p:nvPr/>
              </p:nvSpPr>
              <p:spPr>
                <a:xfrm>
                  <a:off x="3456" y="1507"/>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43" name="Rectangle 81"/>
                <p:cNvSpPr/>
                <p:nvPr/>
              </p:nvSpPr>
              <p:spPr>
                <a:xfrm>
                  <a:off x="4240" y="2368"/>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44" name="Rectangle 82"/>
                <p:cNvSpPr/>
                <p:nvPr/>
              </p:nvSpPr>
              <p:spPr>
                <a:xfrm>
                  <a:off x="3848" y="2368"/>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45" name="Rectangle 83"/>
                <p:cNvSpPr/>
                <p:nvPr/>
              </p:nvSpPr>
              <p:spPr>
                <a:xfrm>
                  <a:off x="3456" y="2368"/>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46" name="Rectangle 84"/>
                <p:cNvSpPr/>
                <p:nvPr/>
              </p:nvSpPr>
              <p:spPr>
                <a:xfrm>
                  <a:off x="4240" y="3229"/>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47" name="Rectangle 85"/>
                <p:cNvSpPr/>
                <p:nvPr/>
              </p:nvSpPr>
              <p:spPr>
                <a:xfrm>
                  <a:off x="3848" y="3229"/>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48" name="Rectangle 86"/>
                <p:cNvSpPr/>
                <p:nvPr/>
              </p:nvSpPr>
              <p:spPr>
                <a:xfrm>
                  <a:off x="3456" y="3229"/>
                  <a:ext cx="392"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grpSp>
          <p:grpSp>
            <p:nvGrpSpPr>
              <p:cNvPr id="11349" name="Group 87"/>
              <p:cNvGrpSpPr/>
              <p:nvPr/>
            </p:nvGrpSpPr>
            <p:grpSpPr>
              <a:xfrm>
                <a:off x="4683" y="1282"/>
                <a:ext cx="575" cy="2020"/>
                <a:chOff x="4632" y="1209"/>
                <a:chExt cx="575" cy="2020"/>
              </a:xfrm>
            </p:grpSpPr>
            <p:sp>
              <p:nvSpPr>
                <p:cNvPr id="11350" name="Rectangle 88"/>
                <p:cNvSpPr/>
                <p:nvPr/>
              </p:nvSpPr>
              <p:spPr>
                <a:xfrm>
                  <a:off x="4632" y="2942"/>
                  <a:ext cx="575"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51" name="Rectangle 89"/>
                <p:cNvSpPr/>
                <p:nvPr/>
              </p:nvSpPr>
              <p:spPr>
                <a:xfrm>
                  <a:off x="4632" y="2655"/>
                  <a:ext cx="575"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52" name="Rectangle 90"/>
                <p:cNvSpPr/>
                <p:nvPr/>
              </p:nvSpPr>
              <p:spPr>
                <a:xfrm>
                  <a:off x="4632" y="2081"/>
                  <a:ext cx="575"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sp>
              <p:nvSpPr>
                <p:cNvPr id="11353" name="Rectangle 91"/>
                <p:cNvSpPr/>
                <p:nvPr/>
              </p:nvSpPr>
              <p:spPr>
                <a:xfrm>
                  <a:off x="4632" y="1209"/>
                  <a:ext cx="575" cy="298"/>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0</a:t>
                  </a:r>
                  <a:endParaRPr lang="en-US" altLang="zh-CN" sz="2400" b="1" dirty="0">
                    <a:solidFill>
                      <a:srgbClr val="0033CC"/>
                    </a:solidFill>
                    <a:latin typeface="Times New Roman" panose="02020603050405020304" pitchFamily="18" charset="0"/>
                  </a:endParaRPr>
                </a:p>
              </p:txBody>
            </p:sp>
          </p:grpSp>
        </p:grpSp>
        <p:sp>
          <p:nvSpPr>
            <p:cNvPr id="11354" name="Rectangle 92"/>
            <p:cNvSpPr/>
            <p:nvPr/>
          </p:nvSpPr>
          <p:spPr>
            <a:xfrm>
              <a:off x="4679" y="1615"/>
              <a:ext cx="575"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55" name="Rectangle 93"/>
            <p:cNvSpPr/>
            <p:nvPr/>
          </p:nvSpPr>
          <p:spPr>
            <a:xfrm>
              <a:off x="4677" y="1890"/>
              <a:ext cx="575"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56" name="Rectangle 94"/>
            <p:cNvSpPr/>
            <p:nvPr/>
          </p:nvSpPr>
          <p:spPr>
            <a:xfrm>
              <a:off x="4682" y="3330"/>
              <a:ext cx="575"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sp>
          <p:nvSpPr>
            <p:cNvPr id="11357" name="Rectangle 95"/>
            <p:cNvSpPr/>
            <p:nvPr/>
          </p:nvSpPr>
          <p:spPr>
            <a:xfrm>
              <a:off x="4682" y="2465"/>
              <a:ext cx="575" cy="287"/>
            </a:xfrm>
            <a:prstGeom prst="rect">
              <a:avLst/>
            </a:prstGeom>
            <a:noFill/>
            <a:ln w="9525">
              <a:noFill/>
            </a:ln>
          </p:spPr>
          <p:txBody>
            <a:bodyPr anchor="t"/>
            <a:p>
              <a:pPr algn="ctr"/>
              <a:r>
                <a:rPr lang="en-US" altLang="zh-CN" sz="2400" b="1" dirty="0">
                  <a:solidFill>
                    <a:srgbClr val="0033CC"/>
                  </a:solidFill>
                  <a:latin typeface="Times New Roman" panose="02020603050405020304" pitchFamily="18" charset="0"/>
                </a:rPr>
                <a:t>1</a:t>
              </a:r>
              <a:endParaRPr lang="en-US" altLang="zh-CN" sz="2400" b="1" dirty="0">
                <a:solidFill>
                  <a:srgbClr val="0033CC"/>
                </a:solidFill>
                <a:latin typeface="Times New Roman" panose="02020603050405020304" pitchFamily="18" charset="0"/>
              </a:endParaRPr>
            </a:p>
          </p:txBody>
        </p:sp>
      </p:grpSp>
      <p:sp>
        <p:nvSpPr>
          <p:cNvPr id="278626" name="Rectangle 98"/>
          <p:cNvSpPr/>
          <p:nvPr/>
        </p:nvSpPr>
        <p:spPr>
          <a:xfrm>
            <a:off x="357188" y="6073458"/>
            <a:ext cx="8391525" cy="738505"/>
          </a:xfrm>
          <a:prstGeom prst="rect">
            <a:avLst/>
          </a:prstGeom>
          <a:noFill/>
          <a:ln w="9525">
            <a:noFill/>
          </a:ln>
        </p:spPr>
        <p:txBody>
          <a:bodyPr lIns="0" tIns="0" rIns="0" bIns="0" anchor="t">
            <a:spAutoFit/>
          </a:bodyPr>
          <a:p>
            <a:r>
              <a:rPr lang="zh-CN" altLang="en-US" sz="2400" b="1" i="1" dirty="0">
                <a:solidFill>
                  <a:srgbClr val="0033CC"/>
                </a:solidFill>
                <a:latin typeface="黑体" panose="02010609060101010101" pitchFamily="2" charset="-122"/>
                <a:ea typeface="黑体" panose="02010609060101010101" pitchFamily="2" charset="-122"/>
              </a:rPr>
              <a:t>　　</a:t>
            </a:r>
            <a:r>
              <a:rPr lang="en-US" altLang="zh-CN" sz="2400" b="1" i="1" dirty="0">
                <a:solidFill>
                  <a:srgbClr val="0033CC"/>
                </a:solidFill>
                <a:latin typeface="Times New Roman" panose="02020603050405020304" pitchFamily="18" charset="0"/>
                <a:ea typeface="黑体" panose="02010609060101010101" pitchFamily="2" charset="-122"/>
              </a:rPr>
              <a:t>A</a:t>
            </a:r>
            <a:r>
              <a:rPr lang="zh-CN" altLang="en-US" sz="2400" b="1" dirty="0">
                <a:solidFill>
                  <a:srgbClr val="0033CC"/>
                </a:solidFill>
                <a:latin typeface="Times New Roman" panose="02020603050405020304" pitchFamily="18" charset="0"/>
                <a:ea typeface="黑体" panose="02010609060101010101" pitchFamily="2" charset="-122"/>
              </a:rPr>
              <a:t>、</a:t>
            </a:r>
            <a:r>
              <a:rPr lang="en-US" altLang="zh-CN" sz="2400" b="1" i="1" dirty="0">
                <a:solidFill>
                  <a:srgbClr val="0033CC"/>
                </a:solidFill>
                <a:latin typeface="Times New Roman" panose="02020603050405020304" pitchFamily="18" charset="0"/>
                <a:ea typeface="黑体" panose="02010609060101010101" pitchFamily="2" charset="-122"/>
              </a:rPr>
              <a:t>B</a:t>
            </a:r>
            <a:r>
              <a:rPr lang="zh-CN" altLang="en-US" sz="2400" b="1" dirty="0">
                <a:solidFill>
                  <a:srgbClr val="0033CC"/>
                </a:solidFill>
                <a:latin typeface="Times New Roman" panose="02020603050405020304" pitchFamily="18" charset="0"/>
                <a:ea typeface="黑体" panose="02010609060101010101" pitchFamily="2" charset="-122"/>
              </a:rPr>
              <a:t>、</a:t>
            </a:r>
            <a:r>
              <a:rPr lang="en-US" altLang="zh-CN" sz="2400" b="1" i="1" dirty="0">
                <a:solidFill>
                  <a:srgbClr val="0033CC"/>
                </a:solidFill>
                <a:latin typeface="Times New Roman" panose="02020603050405020304" pitchFamily="18" charset="0"/>
                <a:ea typeface="黑体" panose="02010609060101010101" pitchFamily="2" charset="-122"/>
              </a:rPr>
              <a:t>C </a:t>
            </a:r>
            <a:r>
              <a:rPr lang="zh-CN" altLang="en-US" sz="2400" b="1" dirty="0">
                <a:solidFill>
                  <a:srgbClr val="0033CC"/>
                </a:solidFill>
                <a:latin typeface="Times New Roman" panose="02020603050405020304" pitchFamily="18" charset="0"/>
                <a:ea typeface="黑体" panose="02010609060101010101" pitchFamily="2" charset="-122"/>
              </a:rPr>
              <a:t>三个输入变量中，有奇数个 </a:t>
            </a:r>
            <a:r>
              <a:rPr lang="en-US" altLang="zh-CN" sz="2400" b="1" dirty="0">
                <a:solidFill>
                  <a:srgbClr val="0033CC"/>
                </a:solidFill>
                <a:latin typeface="Times New Roman" panose="02020603050405020304" pitchFamily="18" charset="0"/>
                <a:ea typeface="黑体" panose="02010609060101010101" pitchFamily="2" charset="-122"/>
              </a:rPr>
              <a:t>1</a:t>
            </a:r>
            <a:r>
              <a:rPr lang="zh-CN" altLang="en-US" sz="2400" b="1" dirty="0">
                <a:solidFill>
                  <a:srgbClr val="0033CC"/>
                </a:solidFill>
                <a:latin typeface="Times New Roman" panose="02020603050405020304" pitchFamily="18" charset="0"/>
                <a:ea typeface="黑体" panose="02010609060101010101" pitchFamily="2" charset="-122"/>
              </a:rPr>
              <a:t>时，输出为 </a:t>
            </a:r>
            <a:r>
              <a:rPr lang="en-US" altLang="zh-CN" sz="2400" b="1" dirty="0">
                <a:solidFill>
                  <a:srgbClr val="0033CC"/>
                </a:solidFill>
                <a:latin typeface="Times New Roman" panose="02020603050405020304" pitchFamily="18" charset="0"/>
                <a:ea typeface="黑体" panose="02010609060101010101" pitchFamily="2" charset="-122"/>
              </a:rPr>
              <a:t>1</a:t>
            </a:r>
            <a:r>
              <a:rPr lang="zh-CN" altLang="en-US" sz="2400" b="1" dirty="0">
                <a:solidFill>
                  <a:srgbClr val="0033CC"/>
                </a:solidFill>
                <a:latin typeface="Times New Roman" panose="02020603050405020304" pitchFamily="18" charset="0"/>
                <a:ea typeface="黑体" panose="02010609060101010101" pitchFamily="2" charset="-122"/>
              </a:rPr>
              <a:t>，否则输出为 </a:t>
            </a:r>
            <a:r>
              <a:rPr lang="en-US" altLang="zh-CN" sz="2400" b="1" dirty="0">
                <a:solidFill>
                  <a:srgbClr val="0033CC"/>
                </a:solidFill>
                <a:latin typeface="Times New Roman" panose="02020603050405020304" pitchFamily="18" charset="0"/>
                <a:ea typeface="黑体" panose="02010609060101010101" pitchFamily="2" charset="-122"/>
              </a:rPr>
              <a:t>0</a:t>
            </a:r>
            <a:r>
              <a:rPr lang="zh-CN" altLang="en-US" sz="2400" b="1" dirty="0">
                <a:solidFill>
                  <a:srgbClr val="0033CC"/>
                </a:solidFill>
                <a:latin typeface="Times New Roman" panose="02020603050405020304" pitchFamily="18" charset="0"/>
                <a:ea typeface="黑体" panose="02010609060101010101" pitchFamily="2" charset="-122"/>
              </a:rPr>
              <a:t>。电路为三位判奇电路，又称奇校验电路。</a:t>
            </a:r>
            <a:endParaRPr lang="zh-CN" altLang="en-US" sz="2400" b="1" dirty="0">
              <a:solidFill>
                <a:srgbClr val="0033CC"/>
              </a:solidFill>
              <a:latin typeface="Times New Roman" panose="02020603050405020304" pitchFamily="18" charset="0"/>
              <a:ea typeface="黑体" panose="02010609060101010101" pitchFamily="2" charset="-122"/>
            </a:endParaRPr>
          </a:p>
        </p:txBody>
      </p:sp>
      <p:grpSp>
        <p:nvGrpSpPr>
          <p:cNvPr id="9" name="Group 99"/>
          <p:cNvGrpSpPr/>
          <p:nvPr/>
        </p:nvGrpSpPr>
        <p:grpSpPr>
          <a:xfrm>
            <a:off x="5918200" y="2788920"/>
            <a:ext cx="2779713" cy="3189288"/>
            <a:chOff x="3456" y="1507"/>
            <a:chExt cx="1751" cy="2009"/>
          </a:xfrm>
        </p:grpSpPr>
        <p:sp>
          <p:nvSpPr>
            <p:cNvPr id="11360" name="Rectangle 100"/>
            <p:cNvSpPr/>
            <p:nvPr/>
          </p:nvSpPr>
          <p:spPr>
            <a:xfrm>
              <a:off x="4240" y="1794"/>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1361" name="Rectangle 101"/>
            <p:cNvSpPr/>
            <p:nvPr/>
          </p:nvSpPr>
          <p:spPr>
            <a:xfrm>
              <a:off x="3848" y="1794"/>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62" name="Rectangle 102"/>
            <p:cNvSpPr/>
            <p:nvPr/>
          </p:nvSpPr>
          <p:spPr>
            <a:xfrm>
              <a:off x="3456" y="1794"/>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1363" name="Rectangle 103"/>
            <p:cNvSpPr/>
            <p:nvPr/>
          </p:nvSpPr>
          <p:spPr>
            <a:xfrm>
              <a:off x="4240" y="1507"/>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64" name="Rectangle 104"/>
            <p:cNvSpPr/>
            <p:nvPr/>
          </p:nvSpPr>
          <p:spPr>
            <a:xfrm>
              <a:off x="3848" y="1507"/>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1365" name="Rectangle 105"/>
            <p:cNvSpPr/>
            <p:nvPr/>
          </p:nvSpPr>
          <p:spPr>
            <a:xfrm>
              <a:off x="3456" y="1507"/>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1366" name="Rectangle 106"/>
            <p:cNvSpPr/>
            <p:nvPr/>
          </p:nvSpPr>
          <p:spPr>
            <a:xfrm>
              <a:off x="4632" y="1794"/>
              <a:ext cx="575"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67" name="Rectangle 107"/>
            <p:cNvSpPr/>
            <p:nvPr/>
          </p:nvSpPr>
          <p:spPr>
            <a:xfrm>
              <a:off x="4632" y="1507"/>
              <a:ext cx="575"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68" name="Rectangle 108"/>
            <p:cNvSpPr/>
            <p:nvPr/>
          </p:nvSpPr>
          <p:spPr>
            <a:xfrm>
              <a:off x="4240" y="2368"/>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1369" name="Rectangle 109"/>
            <p:cNvSpPr/>
            <p:nvPr/>
          </p:nvSpPr>
          <p:spPr>
            <a:xfrm>
              <a:off x="3848" y="2368"/>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0</a:t>
              </a:r>
              <a:endParaRPr lang="en-US" altLang="zh-CN" sz="2400" b="1" dirty="0">
                <a:solidFill>
                  <a:srgbClr val="FF3300"/>
                </a:solidFill>
                <a:latin typeface="Times New Roman" panose="02020603050405020304" pitchFamily="18" charset="0"/>
              </a:endParaRPr>
            </a:p>
          </p:txBody>
        </p:sp>
        <p:sp>
          <p:nvSpPr>
            <p:cNvPr id="11370" name="Rectangle 110"/>
            <p:cNvSpPr/>
            <p:nvPr/>
          </p:nvSpPr>
          <p:spPr>
            <a:xfrm>
              <a:off x="3456" y="2368"/>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71" name="Rectangle 111"/>
            <p:cNvSpPr/>
            <p:nvPr/>
          </p:nvSpPr>
          <p:spPr>
            <a:xfrm>
              <a:off x="4632" y="2368"/>
              <a:ext cx="575"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72" name="Rectangle 112"/>
            <p:cNvSpPr/>
            <p:nvPr/>
          </p:nvSpPr>
          <p:spPr>
            <a:xfrm>
              <a:off x="4240" y="3229"/>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73" name="Rectangle 113"/>
            <p:cNvSpPr/>
            <p:nvPr/>
          </p:nvSpPr>
          <p:spPr>
            <a:xfrm>
              <a:off x="3848" y="3229"/>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74" name="Rectangle 114"/>
            <p:cNvSpPr/>
            <p:nvPr/>
          </p:nvSpPr>
          <p:spPr>
            <a:xfrm>
              <a:off x="3456" y="3229"/>
              <a:ext cx="392"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sp>
          <p:nvSpPr>
            <p:cNvPr id="11375" name="Rectangle 115"/>
            <p:cNvSpPr/>
            <p:nvPr/>
          </p:nvSpPr>
          <p:spPr>
            <a:xfrm>
              <a:off x="4632" y="3229"/>
              <a:ext cx="575" cy="287"/>
            </a:xfrm>
            <a:prstGeom prst="rect">
              <a:avLst/>
            </a:prstGeom>
            <a:solidFill>
              <a:srgbClr val="FF99FF">
                <a:alpha val="50195"/>
              </a:srgbClr>
            </a:solidFill>
            <a:ln w="9525">
              <a:noFill/>
            </a:ln>
          </p:spPr>
          <p:txBody>
            <a:bodyPr anchor="t"/>
            <a:p>
              <a:pPr algn="ctr"/>
              <a:r>
                <a:rPr lang="en-US" altLang="zh-CN" sz="2400" b="1" dirty="0">
                  <a:solidFill>
                    <a:srgbClr val="FF3300"/>
                  </a:solidFill>
                  <a:latin typeface="Times New Roman" panose="02020603050405020304" pitchFamily="18" charset="0"/>
                </a:rPr>
                <a:t>1</a:t>
              </a:r>
              <a:endParaRPr lang="en-US" altLang="zh-CN" sz="2400" b="1" dirty="0">
                <a:solidFill>
                  <a:srgbClr val="FF3300"/>
                </a:solidFill>
                <a:latin typeface="Times New Roman" panose="02020603050405020304" pitchFamily="18" charset="0"/>
              </a:endParaRPr>
            </a:p>
          </p:txBody>
        </p:sp>
      </p:grpSp>
      <p:sp>
        <p:nvSpPr>
          <p:cNvPr id="10246" name="Rectangle 8"/>
          <p:cNvSpPr>
            <a:spLocks noGrp="1"/>
          </p:cNvSpPr>
          <p:nvPr>
            <p:ph type="title" idx="4294967295"/>
          </p:nvPr>
        </p:nvSpPr>
        <p:spPr>
          <a:xfrm>
            <a:off x="430530" y="125095"/>
            <a:ext cx="8227695" cy="583565"/>
          </a:xfrm>
        </p:spPr>
        <p:txBody>
          <a:bodyPr wrap="square" lIns="91440" tIns="45720" rIns="91440" bIns="45720" anchor="t">
            <a:spAutoFit/>
          </a:bodyPr>
          <a:p>
            <a:pPr indent="0" algn="l" eaLnBrk="1" hangingPunct="1">
              <a:spcBef>
                <a:spcPct val="50000"/>
              </a:spcBef>
              <a:buClr>
                <a:srgbClr val="FF3300"/>
              </a:buClr>
              <a:buFont typeface="Wingdings" panose="05000000000000000000" pitchFamily="2" charset="2"/>
            </a:pPr>
            <a:r>
              <a:rPr lang="en-US" altLang="zh-CN" sz="3200" b="1" dirty="0">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、组合逻辑电路的分析</a:t>
            </a:r>
            <a:endParaRPr lang="zh-CN" altLang="en-US" sz="3200" b="1" dirty="0">
              <a:latin typeface="黑体" panose="02010609060101010101" pitchFamily="2" charset="-122"/>
              <a:ea typeface="黑体" panose="02010609060101010101" pitchFamily="2"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78531"/>
                                        </p:tgtEl>
                                        <p:attrNameLst>
                                          <p:attrName>style.visibility</p:attrName>
                                        </p:attrNameLst>
                                      </p:cBhvr>
                                      <p:to>
                                        <p:strVal val="visible"/>
                                      </p:to>
                                    </p:set>
                                    <p:anim calcmode="lin" valueType="num">
                                      <p:cBhvr>
                                        <p:cTn id="7" dur="1000" fill="hold"/>
                                        <p:tgtEl>
                                          <p:spTgt spid="278531"/>
                                        </p:tgtEl>
                                        <p:attrNameLst>
                                          <p:attrName>ppt_w</p:attrName>
                                        </p:attrNameLst>
                                      </p:cBhvr>
                                      <p:tavLst>
                                        <p:tav tm="0">
                                          <p:val>
                                            <p:fltVal val="0.000000"/>
                                          </p:val>
                                        </p:tav>
                                        <p:tav tm="100000">
                                          <p:val>
                                            <p:strVal val="#ppt_w"/>
                                          </p:val>
                                        </p:tav>
                                      </p:tavLst>
                                    </p:anim>
                                    <p:anim calcmode="lin" valueType="num">
                                      <p:cBhvr>
                                        <p:cTn id="8" dur="1000" fill="hold"/>
                                        <p:tgtEl>
                                          <p:spTgt spid="278531"/>
                                        </p:tgtEl>
                                        <p:attrNameLst>
                                          <p:attrName>ppt_h</p:attrName>
                                        </p:attrNameLst>
                                      </p:cBhvr>
                                      <p:tavLst>
                                        <p:tav tm="0">
                                          <p:val>
                                            <p:fltVal val="0.000000"/>
                                          </p:val>
                                        </p:tav>
                                        <p:tav tm="100000">
                                          <p:val>
                                            <p:strVal val="#ppt_h"/>
                                          </p:val>
                                        </p:tav>
                                      </p:tavLst>
                                    </p:anim>
                                    <p:anim calcmode="lin" valueType="num">
                                      <p:cBhvr>
                                        <p:cTn id="9" dur="1000" fill="hold"/>
                                        <p:tgtEl>
                                          <p:spTgt spid="278531"/>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78531"/>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8532"/>
                                        </p:tgtEl>
                                        <p:attrNameLst>
                                          <p:attrName>style.visibility</p:attrName>
                                        </p:attrNameLst>
                                      </p:cBhvr>
                                      <p:to>
                                        <p:strVal val="visible"/>
                                      </p:to>
                                    </p:set>
                                    <p:animEffect transition="in" filter="wipe(left)">
                                      <p:cBhvr>
                                        <p:cTn id="18" dur="500"/>
                                        <p:tgtEl>
                                          <p:spTgt spid="2785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8533"/>
                                        </p:tgtEl>
                                        <p:attrNameLst>
                                          <p:attrName>style.visibility</p:attrName>
                                        </p:attrNameLst>
                                      </p:cBhvr>
                                      <p:to>
                                        <p:strVal val="visible"/>
                                      </p:to>
                                    </p:set>
                                    <p:animEffect transition="in" filter="wipe(left)">
                                      <p:cBhvr>
                                        <p:cTn id="23" dur="500"/>
                                        <p:tgtEl>
                                          <p:spTgt spid="27853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78549"/>
                                        </p:tgtEl>
                                        <p:attrNameLst>
                                          <p:attrName>style.visibility</p:attrName>
                                        </p:attrNameLst>
                                      </p:cBhvr>
                                      <p:to>
                                        <p:strVal val="visible"/>
                                      </p:to>
                                    </p:set>
                                    <p:anim calcmode="lin" valueType="num">
                                      <p:cBhvr>
                                        <p:cTn id="28" dur="500" fill="hold"/>
                                        <p:tgtEl>
                                          <p:spTgt spid="278549"/>
                                        </p:tgtEl>
                                        <p:attrNameLst>
                                          <p:attrName>ppt_w</p:attrName>
                                        </p:attrNameLst>
                                      </p:cBhvr>
                                      <p:tavLst>
                                        <p:tav tm="0">
                                          <p:val>
                                            <p:fltVal val="0.000000"/>
                                          </p:val>
                                        </p:tav>
                                        <p:tav tm="100000">
                                          <p:val>
                                            <p:strVal val="#ppt_w"/>
                                          </p:val>
                                        </p:tav>
                                      </p:tavLst>
                                    </p:anim>
                                    <p:anim calcmode="lin" valueType="num">
                                      <p:cBhvr>
                                        <p:cTn id="29" dur="500" fill="hold"/>
                                        <p:tgtEl>
                                          <p:spTgt spid="278549"/>
                                        </p:tgtEl>
                                        <p:attrNameLst>
                                          <p:attrName>ppt_h</p:attrName>
                                        </p:attrNameLst>
                                      </p:cBhvr>
                                      <p:tavLst>
                                        <p:tav tm="0">
                                          <p:val>
                                            <p:fltVal val="0.000000"/>
                                          </p:val>
                                        </p:tav>
                                        <p:tav tm="100000">
                                          <p:val>
                                            <p:strVal val="#ppt_h"/>
                                          </p:val>
                                        </p:tav>
                                      </p:tavLst>
                                    </p:anim>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78534"/>
                                        </p:tgtEl>
                                        <p:attrNameLst>
                                          <p:attrName>style.visibility</p:attrName>
                                        </p:attrNameLst>
                                      </p:cBhvr>
                                      <p:to>
                                        <p:strVal val="visible"/>
                                      </p:to>
                                    </p:set>
                                    <p:animEffect transition="in" filter="wipe(left)">
                                      <p:cBhvr>
                                        <p:cTn id="33" dur="500"/>
                                        <p:tgtEl>
                                          <p:spTgt spid="27853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78548"/>
                                        </p:tgtEl>
                                        <p:attrNameLst>
                                          <p:attrName>style.visibility</p:attrName>
                                        </p:attrNameLst>
                                      </p:cBhvr>
                                      <p:to>
                                        <p:strVal val="visible"/>
                                      </p:to>
                                    </p:set>
                                    <p:anim calcmode="lin" valueType="num">
                                      <p:cBhvr>
                                        <p:cTn id="38" dur="500" fill="hold"/>
                                        <p:tgtEl>
                                          <p:spTgt spid="278548"/>
                                        </p:tgtEl>
                                        <p:attrNameLst>
                                          <p:attrName>ppt_w</p:attrName>
                                        </p:attrNameLst>
                                      </p:cBhvr>
                                      <p:tavLst>
                                        <p:tav tm="0">
                                          <p:val>
                                            <p:fltVal val="0.000000"/>
                                          </p:val>
                                        </p:tav>
                                        <p:tav tm="100000">
                                          <p:val>
                                            <p:strVal val="#ppt_w"/>
                                          </p:val>
                                        </p:tav>
                                      </p:tavLst>
                                    </p:anim>
                                    <p:anim calcmode="lin" valueType="num">
                                      <p:cBhvr>
                                        <p:cTn id="39" dur="500" fill="hold"/>
                                        <p:tgtEl>
                                          <p:spTgt spid="278548"/>
                                        </p:tgtEl>
                                        <p:attrNameLst>
                                          <p:attrName>ppt_h</p:attrName>
                                        </p:attrNameLst>
                                      </p:cBhvr>
                                      <p:tavLst>
                                        <p:tav tm="0">
                                          <p:val>
                                            <p:fltVal val="0.000000"/>
                                          </p:val>
                                        </p:tav>
                                        <p:tav tm="100000">
                                          <p:val>
                                            <p:strVal val="#ppt_h"/>
                                          </p:val>
                                        </p:tav>
                                      </p:tavLst>
                                    </p:anim>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78537"/>
                                        </p:tgtEl>
                                        <p:attrNameLst>
                                          <p:attrName>style.visibility</p:attrName>
                                        </p:attrNameLst>
                                      </p:cBhvr>
                                      <p:to>
                                        <p:strVal val="visible"/>
                                      </p:to>
                                    </p:set>
                                    <p:animEffect transition="in" filter="wipe(left)">
                                      <p:cBhvr>
                                        <p:cTn id="43" dur="500"/>
                                        <p:tgtEl>
                                          <p:spTgt spid="27853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78538"/>
                                        </p:tgtEl>
                                        <p:attrNameLst>
                                          <p:attrName>style.visibility</p:attrName>
                                        </p:attrNameLst>
                                      </p:cBhvr>
                                      <p:to>
                                        <p:strVal val="visible"/>
                                      </p:to>
                                    </p:se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78539"/>
                                        </p:tgtEl>
                                        <p:attrNameLst>
                                          <p:attrName>style.visibility</p:attrName>
                                        </p:attrNameLst>
                                      </p:cBhvr>
                                      <p:to>
                                        <p:strVal val="visible"/>
                                      </p:to>
                                    </p:set>
                                    <p:animEffect transition="in" filter="wipe(left)">
                                      <p:cBhvr>
                                        <p:cTn id="51" dur="500"/>
                                        <p:tgtEl>
                                          <p:spTgt spid="2785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78535"/>
                                        </p:tgtEl>
                                        <p:attrNameLst>
                                          <p:attrName>style.visibility</p:attrName>
                                        </p:attrNameLst>
                                      </p:cBhvr>
                                      <p:to>
                                        <p:strVal val="visible"/>
                                      </p:to>
                                    </p:set>
                                    <p:animEffect transition="in" filter="wipe(left)">
                                      <p:cBhvr>
                                        <p:cTn id="56" dur="500"/>
                                        <p:tgtEl>
                                          <p:spTgt spid="27853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85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ox(in)">
                                      <p:cBhvr>
                                        <p:cTn id="65" dur="5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1"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ppt_x</p:attrName>
                                        </p:attrNameLst>
                                      </p:cBhvr>
                                      <p:tavLst>
                                        <p:tav tm="0">
                                          <p:val>
                                            <p:strVal val="#ppt_x"/>
                                          </p:val>
                                        </p:tav>
                                        <p:tav tm="100000">
                                          <p:val>
                                            <p:strVal val="#ppt_x"/>
                                          </p:val>
                                        </p:tav>
                                      </p:tavLst>
                                    </p:anim>
                                    <p:anim calcmode="lin" valueType="num">
                                      <p:cBhvr>
                                        <p:cTn id="71" dur="500" fill="hold"/>
                                        <p:tgtEl>
                                          <p:spTgt spid="3"/>
                                        </p:tgtEl>
                                        <p:attrNameLst>
                                          <p:attrName>ppt_y</p:attrName>
                                        </p:attrNameLst>
                                      </p:cBhvr>
                                      <p:tavLst>
                                        <p:tav tm="0">
                                          <p:val>
                                            <p:strVal val="#ppt_y-#ppt_h/2"/>
                                          </p:val>
                                        </p:tav>
                                        <p:tav tm="100000">
                                          <p:val>
                                            <p:strVal val="#ppt_y"/>
                                          </p:val>
                                        </p:tav>
                                      </p:tavLst>
                                    </p:anim>
                                    <p:anim calcmode="lin" valueType="num">
                                      <p:cBhvr>
                                        <p:cTn id="72" dur="500" fill="hold"/>
                                        <p:tgtEl>
                                          <p:spTgt spid="3"/>
                                        </p:tgtEl>
                                        <p:attrNameLst>
                                          <p:attrName>ppt_w</p:attrName>
                                        </p:attrNameLst>
                                      </p:cBhvr>
                                      <p:tavLst>
                                        <p:tav tm="0">
                                          <p:val>
                                            <p:strVal val="#ppt_w"/>
                                          </p:val>
                                        </p:tav>
                                        <p:tav tm="100000">
                                          <p:val>
                                            <p:strVal val="#ppt_w"/>
                                          </p:val>
                                        </p:tav>
                                      </p:tavLst>
                                    </p:anim>
                                    <p:anim calcmode="lin" valueType="num">
                                      <p:cBhvr>
                                        <p:cTn id="73" dur="500" fill="hold"/>
                                        <p:tgtEl>
                                          <p:spTgt spid="3"/>
                                        </p:tgtEl>
                                        <p:attrNameLst>
                                          <p:attrName>ppt_h</p:attrName>
                                        </p:attrNameLst>
                                      </p:cBhvr>
                                      <p:tavLst>
                                        <p:tav tm="0">
                                          <p:val>
                                            <p:fltVal val="0.00000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78561"/>
                                        </p:tgtEl>
                                        <p:attrNameLst>
                                          <p:attrName>style.visibility</p:attrName>
                                        </p:attrNameLst>
                                      </p:cBhvr>
                                      <p:to>
                                        <p:strVal val="visible"/>
                                      </p:to>
                                    </p:set>
                                    <p:animEffect transition="in" filter="wipe(left)">
                                      <p:cBhvr>
                                        <p:cTn id="78" dur="500"/>
                                        <p:tgtEl>
                                          <p:spTgt spid="278561"/>
                                        </p:tgtEl>
                                      </p:cBhvr>
                                    </p:animEffect>
                                  </p:childTnLst>
                                  <p:subTnLst>
                                    <p:set>
                                      <p:cBhvr override="childStyle">
                                        <p:cTn dur="1" fill="hold" display="0" masterRel="nextClick" afterEffect="1"/>
                                        <p:tgtEl>
                                          <p:spTgt spid="278561"/>
                                        </p:tgtEl>
                                        <p:attrNameLst>
                                          <p:attrName>style.visibility</p:attrName>
                                        </p:attrNameLst>
                                      </p:cBhvr>
                                      <p:to>
                                        <p:strVal val="hidden"/>
                                      </p:to>
                                    </p:set>
                                  </p:subTnLst>
                                </p:cTn>
                              </p:par>
                            </p:childTnLst>
                          </p:cTn>
                        </p:par>
                        <p:par>
                          <p:cTn id="79" fill="hold">
                            <p:stCondLst>
                              <p:cond delay="500"/>
                            </p:stCondLst>
                            <p:childTnLst>
                              <p:par>
                                <p:cTn id="80" presetID="22" presetClass="entr" presetSubtype="8" fill="hold" nodeType="afterEffect">
                                  <p:stCondLst>
                                    <p:cond delay="1000"/>
                                  </p:stCondLst>
                                  <p:childTnLst>
                                    <p:set>
                                      <p:cBhvr>
                                        <p:cTn id="81" dur="1" fill="hold">
                                          <p:stCondLst>
                                            <p:cond delay="0"/>
                                          </p:stCondLst>
                                        </p:cTn>
                                        <p:tgtEl>
                                          <p:spTgt spid="9"/>
                                        </p:tgtEl>
                                        <p:attrNameLst>
                                          <p:attrName>style.visibility</p:attrName>
                                        </p:attrNameLst>
                                      </p:cBhvr>
                                      <p:to>
                                        <p:strVal val="visible"/>
                                      </p:to>
                                    </p:set>
                                    <p:animEffect transition="in" filter="wipe(left)">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278559"/>
                                        </p:tgtEl>
                                        <p:attrNameLst>
                                          <p:attrName>style.visibility</p:attrName>
                                        </p:attrNameLst>
                                      </p:cBhvr>
                                      <p:to>
                                        <p:strVal val="visible"/>
                                      </p:to>
                                    </p:se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78560"/>
                                        </p:tgtEl>
                                        <p:attrNameLst>
                                          <p:attrName>style.visibility</p:attrName>
                                        </p:attrNameLst>
                                      </p:cBhvr>
                                      <p:to>
                                        <p:strVal val="visible"/>
                                      </p:to>
                                    </p:set>
                                    <p:animEffect transition="in" filter="wipe(left)">
                                      <p:cBhvr>
                                        <p:cTn id="90" dur="500"/>
                                        <p:tgtEl>
                                          <p:spTgt spid="27856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78626"/>
                                        </p:tgtEl>
                                        <p:attrNameLst>
                                          <p:attrName>style.visibility</p:attrName>
                                        </p:attrNameLst>
                                      </p:cBhvr>
                                      <p:to>
                                        <p:strVal val="visible"/>
                                      </p:to>
                                    </p:set>
                                    <p:animEffect transition="in" filter="wipe(left)">
                                      <p:cBhvr>
                                        <p:cTn id="95" dur="500"/>
                                        <p:tgtEl>
                                          <p:spTgt spid="27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ldLvl="0" animBg="1"/>
      <p:bldP spid="278532" grpId="0"/>
      <p:bldP spid="278533" grpId="0"/>
      <p:bldP spid="278538" grpId="0" bldLvl="0" animBg="1"/>
      <p:bldP spid="278548" grpId="0"/>
      <p:bldP spid="278549" grpId="0"/>
      <p:bldP spid="278559" grpId="0" bldLvl="0" animBg="1"/>
      <p:bldP spid="278560" grpId="0"/>
      <p:bldP spid="278561" grpId="0" bldLvl="0" animBg="1"/>
      <p:bldP spid="278563" grpId="0"/>
      <p:bldP spid="27862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879" name="Rectangle 95"/>
          <p:cNvSpPr/>
          <p:nvPr/>
        </p:nvSpPr>
        <p:spPr>
          <a:xfrm>
            <a:off x="70485" y="4534535"/>
            <a:ext cx="4870450" cy="1938655"/>
          </a:xfrm>
          <a:prstGeom prst="rect">
            <a:avLst/>
          </a:prstGeom>
          <a:noFill/>
          <a:ln w="9525">
            <a:noFill/>
          </a:ln>
        </p:spPr>
        <p:txBody>
          <a:bodyPr wrap="square" lIns="0" tIns="0" rIns="0" bIns="0" anchor="ctr">
            <a:spAutoFit/>
          </a:bodyPr>
          <a:p>
            <a:pPr indent="269875">
              <a:lnSpc>
                <a:spcPct val="150000"/>
              </a:lnSpc>
            </a:pPr>
            <a:r>
              <a:rPr lang="zh-CN" altLang="en-US" sz="2800" dirty="0">
                <a:solidFill>
                  <a:srgbClr val="3333CC"/>
                </a:solidFill>
                <a:latin typeface="黑体" panose="02010609060101010101" pitchFamily="2" charset="-122"/>
                <a:ea typeface="黑体" panose="02010609060101010101" pitchFamily="2" charset="-122"/>
              </a:rPr>
              <a:t>（</a:t>
            </a:r>
            <a:r>
              <a:rPr lang="en-US" altLang="zh-CN" sz="2800" dirty="0">
                <a:solidFill>
                  <a:srgbClr val="3333CC"/>
                </a:solidFill>
                <a:latin typeface="黑体" panose="02010609060101010101" pitchFamily="2" charset="-122"/>
                <a:ea typeface="黑体" panose="02010609060101010101" pitchFamily="2" charset="-122"/>
              </a:rPr>
              <a:t>3</a:t>
            </a:r>
            <a:r>
              <a:rPr lang="zh-CN" altLang="en-US" sz="2800" dirty="0">
                <a:solidFill>
                  <a:srgbClr val="3333CC"/>
                </a:solidFill>
                <a:latin typeface="黑体" panose="02010609060101010101" pitchFamily="2" charset="-122"/>
                <a:ea typeface="黑体" panose="02010609060101010101" pitchFamily="2" charset="-122"/>
              </a:rPr>
              <a:t>）由表分析，这是实现</a:t>
            </a:r>
            <a:endParaRPr lang="zh-CN" altLang="en-US" sz="2800" dirty="0">
              <a:solidFill>
                <a:srgbClr val="3333CC"/>
              </a:solidFill>
              <a:latin typeface="黑体" panose="02010609060101010101" pitchFamily="2" charset="-122"/>
              <a:ea typeface="黑体" panose="02010609060101010101" pitchFamily="2" charset="-122"/>
            </a:endParaRPr>
          </a:p>
          <a:p>
            <a:pPr indent="269875">
              <a:lnSpc>
                <a:spcPct val="150000"/>
              </a:lnSpc>
            </a:pPr>
            <a:r>
              <a:rPr lang="en-US" altLang="zh-CN" sz="2800" dirty="0">
                <a:solidFill>
                  <a:srgbClr val="3333CC"/>
                </a:solidFill>
                <a:latin typeface="黑体" panose="02010609060101010101" pitchFamily="2" charset="-122"/>
                <a:ea typeface="黑体" panose="02010609060101010101" pitchFamily="2" charset="-122"/>
              </a:rPr>
              <a:t>   2</a:t>
            </a:r>
            <a:r>
              <a:rPr lang="zh-CN" altLang="en-US" sz="2800" dirty="0">
                <a:solidFill>
                  <a:srgbClr val="3333CC"/>
                </a:solidFill>
                <a:latin typeface="黑体" panose="02010609060101010101" pitchFamily="2" charset="-122"/>
                <a:ea typeface="黑体" panose="02010609060101010101" pitchFamily="2" charset="-122"/>
              </a:rPr>
              <a:t>个</a:t>
            </a:r>
            <a:r>
              <a:rPr lang="en-US" altLang="zh-CN" sz="2800" dirty="0">
                <a:solidFill>
                  <a:srgbClr val="3333CC"/>
                </a:solidFill>
                <a:latin typeface="黑体" panose="02010609060101010101" pitchFamily="2" charset="-122"/>
                <a:ea typeface="黑体" panose="02010609060101010101" pitchFamily="2" charset="-122"/>
              </a:rPr>
              <a:t>1</a:t>
            </a:r>
            <a:r>
              <a:rPr lang="zh-CN" altLang="en-US" sz="2800" dirty="0">
                <a:solidFill>
                  <a:srgbClr val="3333CC"/>
                </a:solidFill>
                <a:latin typeface="黑体" panose="02010609060101010101" pitchFamily="2" charset="-122"/>
                <a:ea typeface="黑体" panose="02010609060101010101" pitchFamily="2" charset="-122"/>
              </a:rPr>
              <a:t>位二进制的全加器，</a:t>
            </a:r>
            <a:endParaRPr lang="zh-CN" altLang="en-US" sz="2800" dirty="0">
              <a:solidFill>
                <a:srgbClr val="3333CC"/>
              </a:solidFill>
              <a:latin typeface="黑体" panose="02010609060101010101" pitchFamily="2" charset="-122"/>
              <a:ea typeface="黑体" panose="02010609060101010101" pitchFamily="2" charset="-122"/>
            </a:endParaRPr>
          </a:p>
          <a:p>
            <a:pPr indent="269875">
              <a:lnSpc>
                <a:spcPct val="150000"/>
              </a:lnSpc>
            </a:pPr>
            <a:r>
              <a:rPr lang="en-US" altLang="zh-CN" sz="2800" dirty="0">
                <a:solidFill>
                  <a:srgbClr val="3333CC"/>
                </a:solidFill>
                <a:latin typeface="黑体" panose="02010609060101010101" pitchFamily="2" charset="-122"/>
                <a:ea typeface="黑体" panose="02010609060101010101" pitchFamily="2" charset="-122"/>
              </a:rPr>
              <a:t>  </a:t>
            </a:r>
            <a:r>
              <a:rPr lang="en-US" altLang="zh-CN" sz="2800" i="1" dirty="0">
                <a:solidFill>
                  <a:srgbClr val="3333CC"/>
                </a:solidFill>
                <a:latin typeface="Times New Roman" panose="02020603050405020304" pitchFamily="18" charset="0"/>
                <a:ea typeface="黑体" panose="02010609060101010101" pitchFamily="2" charset="-122"/>
              </a:rPr>
              <a:t>L</a:t>
            </a:r>
            <a:r>
              <a:rPr lang="en-US" altLang="zh-CN" sz="2800" baseline="-25000" dirty="0">
                <a:solidFill>
                  <a:srgbClr val="3333CC"/>
                </a:solidFill>
                <a:latin typeface="Times New Roman" panose="02020603050405020304" pitchFamily="18" charset="0"/>
                <a:ea typeface="黑体" panose="02010609060101010101" pitchFamily="2" charset="-122"/>
              </a:rPr>
              <a:t>1</a:t>
            </a:r>
            <a:r>
              <a:rPr lang="zh-CN" altLang="en-US" sz="2800" dirty="0">
                <a:solidFill>
                  <a:srgbClr val="3333CC"/>
                </a:solidFill>
                <a:latin typeface="Times New Roman" panose="02020603050405020304" pitchFamily="18" charset="0"/>
                <a:ea typeface="黑体" panose="02010609060101010101" pitchFamily="2" charset="-122"/>
              </a:rPr>
              <a:t>为和，</a:t>
            </a:r>
            <a:r>
              <a:rPr lang="en-US" altLang="zh-CN" sz="2800" i="1" dirty="0">
                <a:solidFill>
                  <a:srgbClr val="3333CC"/>
                </a:solidFill>
                <a:latin typeface="Times New Roman" panose="02020603050405020304" pitchFamily="18" charset="0"/>
                <a:ea typeface="黑体" panose="02010609060101010101" pitchFamily="2" charset="-122"/>
              </a:rPr>
              <a:t>L</a:t>
            </a:r>
            <a:r>
              <a:rPr lang="en-US" altLang="zh-CN" sz="2800" baseline="-25000" dirty="0">
                <a:solidFill>
                  <a:srgbClr val="3333CC"/>
                </a:solidFill>
                <a:latin typeface="Times New Roman" panose="02020603050405020304" pitchFamily="18" charset="0"/>
                <a:ea typeface="黑体" panose="02010609060101010101" pitchFamily="2" charset="-122"/>
              </a:rPr>
              <a:t>2</a:t>
            </a:r>
            <a:r>
              <a:rPr lang="zh-CN" altLang="en-US" sz="2800" dirty="0">
                <a:solidFill>
                  <a:srgbClr val="3333CC"/>
                </a:solidFill>
                <a:latin typeface="黑体" panose="02010609060101010101" pitchFamily="2" charset="-122"/>
                <a:ea typeface="黑体" panose="02010609060101010101" pitchFamily="2" charset="-122"/>
              </a:rPr>
              <a:t>为向高位进位。  </a:t>
            </a:r>
            <a:endParaRPr lang="zh-CN" altLang="en-US" sz="2800" dirty="0">
              <a:solidFill>
                <a:srgbClr val="3333CC"/>
              </a:solidFill>
              <a:latin typeface="黑体" panose="02010609060101010101" pitchFamily="2" charset="-122"/>
              <a:ea typeface="黑体" panose="02010609060101010101" pitchFamily="2" charset="-122"/>
            </a:endParaRPr>
          </a:p>
        </p:txBody>
      </p:sp>
      <p:graphicFrame>
        <p:nvGraphicFramePr>
          <p:cNvPr id="2" name="Object 7"/>
          <p:cNvGraphicFramePr/>
          <p:nvPr/>
        </p:nvGraphicFramePr>
        <p:xfrm>
          <a:off x="273685" y="1014730"/>
          <a:ext cx="5530850" cy="556260"/>
        </p:xfrm>
        <a:graphic>
          <a:graphicData uri="http://schemas.openxmlformats.org/presentationml/2006/ole">
            <mc:AlternateContent xmlns:mc="http://schemas.openxmlformats.org/markup-compatibility/2006">
              <mc:Choice xmlns:v="urn:schemas-microsoft-com:vml" Requires="v">
                <p:oleObj spid="_x0000_s3" name="" r:id="rId1" imgW="2032000" imgH="241300" progId="Equation.DSMT4">
                  <p:embed/>
                </p:oleObj>
              </mc:Choice>
              <mc:Fallback>
                <p:oleObj name="" r:id="rId1" imgW="2032000" imgH="241300" progId="Equation.DSMT4">
                  <p:embed/>
                  <p:pic>
                    <p:nvPicPr>
                      <p:cNvPr id="0" name="图片 3079"/>
                      <p:cNvPicPr/>
                      <p:nvPr/>
                    </p:nvPicPr>
                    <p:blipFill>
                      <a:blip r:embed="rId2"/>
                      <a:stretch>
                        <a:fillRect/>
                      </a:stretch>
                    </p:blipFill>
                    <p:spPr>
                      <a:xfrm>
                        <a:off x="273685" y="1014730"/>
                        <a:ext cx="5530850" cy="556260"/>
                      </a:xfrm>
                      <a:prstGeom prst="rect">
                        <a:avLst/>
                      </a:prstGeom>
                      <a:noFill/>
                      <a:ln w="38100">
                        <a:noFill/>
                        <a:miter/>
                      </a:ln>
                    </p:spPr>
                  </p:pic>
                </p:oleObj>
              </mc:Fallback>
            </mc:AlternateContent>
          </a:graphicData>
        </a:graphic>
      </p:graphicFrame>
      <p:graphicFrame>
        <p:nvGraphicFramePr>
          <p:cNvPr id="4" name="Object 6"/>
          <p:cNvGraphicFramePr/>
          <p:nvPr/>
        </p:nvGraphicFramePr>
        <p:xfrm>
          <a:off x="383540" y="1717675"/>
          <a:ext cx="4894580" cy="588010"/>
        </p:xfrm>
        <a:graphic>
          <a:graphicData uri="http://schemas.openxmlformats.org/presentationml/2006/ole">
            <mc:AlternateContent xmlns:mc="http://schemas.openxmlformats.org/markup-compatibility/2006">
              <mc:Choice xmlns:v="urn:schemas-microsoft-com:vml" Requires="v">
                <p:oleObj spid="_x0000_s5" name="" r:id="rId3" imgW="2019300" imgH="241300" progId="Equation.DSMT4">
                  <p:embed/>
                </p:oleObj>
              </mc:Choice>
              <mc:Fallback>
                <p:oleObj name="" r:id="rId3" imgW="2019300" imgH="241300" progId="Equation.DSMT4">
                  <p:embed/>
                  <p:pic>
                    <p:nvPicPr>
                      <p:cNvPr id="0" name="图片 3080"/>
                      <p:cNvPicPr/>
                      <p:nvPr/>
                    </p:nvPicPr>
                    <p:blipFill>
                      <a:blip r:embed="rId4"/>
                      <a:stretch>
                        <a:fillRect/>
                      </a:stretch>
                    </p:blipFill>
                    <p:spPr>
                      <a:xfrm>
                        <a:off x="383540" y="1717675"/>
                        <a:ext cx="4894580" cy="588010"/>
                      </a:xfrm>
                      <a:prstGeom prst="rect">
                        <a:avLst/>
                      </a:prstGeom>
                      <a:noFill/>
                      <a:ln w="38100">
                        <a:noFill/>
                        <a:miter/>
                      </a:ln>
                    </p:spPr>
                  </p:pic>
                </p:oleObj>
              </mc:Fallback>
            </mc:AlternateContent>
          </a:graphicData>
        </a:graphic>
      </p:graphicFrame>
      <p:sp>
        <p:nvSpPr>
          <p:cNvPr id="7" name="Rectangle 10"/>
          <p:cNvSpPr/>
          <p:nvPr/>
        </p:nvSpPr>
        <p:spPr>
          <a:xfrm>
            <a:off x="383223" y="2452529"/>
            <a:ext cx="2581275" cy="430530"/>
          </a:xfrm>
          <a:prstGeom prst="rect">
            <a:avLst/>
          </a:prstGeom>
          <a:noFill/>
          <a:ln w="9525">
            <a:noFill/>
          </a:ln>
        </p:spPr>
        <p:txBody>
          <a:bodyPr wrap="none" lIns="0" tIns="0" rIns="0" bIns="0" anchor="ctr">
            <a:spAutoFit/>
          </a:bodyPr>
          <a:p>
            <a:pPr indent="269875"/>
            <a:r>
              <a:rPr lang="zh-CN" altLang="en-US" sz="2800" dirty="0">
                <a:solidFill>
                  <a:srgbClr val="3333CC"/>
                </a:solidFill>
                <a:latin typeface="黑体" panose="02010609060101010101" pitchFamily="2" charset="-122"/>
                <a:ea typeface="黑体" panose="02010609060101010101" pitchFamily="2" charset="-122"/>
              </a:rPr>
              <a:t>（</a:t>
            </a:r>
            <a:r>
              <a:rPr lang="en-US" altLang="zh-CN" sz="2800" dirty="0">
                <a:solidFill>
                  <a:srgbClr val="3333CC"/>
                </a:solidFill>
                <a:latin typeface="黑体" panose="02010609060101010101" pitchFamily="2" charset="-122"/>
                <a:ea typeface="黑体" panose="02010609060101010101" pitchFamily="2" charset="-122"/>
              </a:rPr>
              <a:t>2</a:t>
            </a:r>
            <a:r>
              <a:rPr lang="zh-CN" altLang="en-US" sz="2800" dirty="0">
                <a:solidFill>
                  <a:srgbClr val="3333CC"/>
                </a:solidFill>
                <a:latin typeface="黑体" panose="02010609060101010101" pitchFamily="2" charset="-122"/>
                <a:ea typeface="黑体" panose="02010609060101010101" pitchFamily="2" charset="-122"/>
              </a:rPr>
              <a:t>）列真值表 </a:t>
            </a:r>
            <a:endParaRPr lang="zh-CN" altLang="en-US" sz="2800" dirty="0">
              <a:solidFill>
                <a:srgbClr val="3333CC"/>
              </a:solidFill>
              <a:latin typeface="黑体" panose="02010609060101010101" pitchFamily="2" charset="-122"/>
              <a:ea typeface="黑体" panose="02010609060101010101" pitchFamily="2" charset="-122"/>
            </a:endParaRPr>
          </a:p>
        </p:txBody>
      </p:sp>
      <p:graphicFrame>
        <p:nvGraphicFramePr>
          <p:cNvPr id="365758" name="Group 190"/>
          <p:cNvGraphicFramePr>
            <a:graphicFrameLocks noGrp="1"/>
          </p:cNvGraphicFramePr>
          <p:nvPr>
            <p:custDataLst>
              <p:tags r:id="rId5"/>
            </p:custDataLst>
          </p:nvPr>
        </p:nvGraphicFramePr>
        <p:xfrm>
          <a:off x="5347970" y="1570673"/>
          <a:ext cx="3444904" cy="4639946"/>
        </p:xfrm>
        <a:graphic>
          <a:graphicData uri="http://schemas.openxmlformats.org/drawingml/2006/table">
            <a:tbl>
              <a:tblPr/>
              <a:tblGrid>
                <a:gridCol w="679432"/>
                <a:gridCol w="679432"/>
                <a:gridCol w="775074"/>
                <a:gridCol w="655353"/>
                <a:gridCol w="655613"/>
              </a:tblGrid>
              <a:tr h="465138">
                <a:tc gridSpan="3">
                  <a:txBody>
                    <a:bodyPr/>
                    <a:p>
                      <a:pPr marL="0" marR="0" lvl="0" indent="0" algn="ctr" defTabSz="914400" rtl="0" eaLnBrk="1" fontAlgn="base" latinLnBrk="0" hangingPunct="1">
                        <a:lnSpc>
                          <a:spcPct val="100000"/>
                        </a:lnSpc>
                        <a:spcBef>
                          <a:spcPct val="0"/>
                        </a:spcBef>
                        <a:spcAft>
                          <a:spcPct val="0"/>
                        </a:spcAft>
                        <a:buClrTx/>
                        <a:buSzTx/>
                        <a:buFontTx/>
                        <a:buNone/>
                      </a:pPr>
                      <a:r>
                        <a:rPr lang="zh-CN" altLang="en-US" sz="2400" b="1" i="0" u="none" baseline="0" dirty="0">
                          <a:solidFill>
                            <a:schemeClr val="tx1"/>
                          </a:solidFill>
                          <a:latin typeface="黑体" panose="02010609060101010101" pitchFamily="2" charset="-122"/>
                          <a:ea typeface="黑体" panose="02010609060101010101" pitchFamily="2" charset="-122"/>
                        </a:rPr>
                        <a:t>输入</a:t>
                      </a:r>
                      <a:endParaRPr kumimoji="0" lang="zh-CN" altLang="en-US" sz="24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cPr/>
                </a:tc>
                <a:tc gridSpan="2">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输出</a:t>
                      </a:r>
                      <a:endParaRPr kumimoji="0" lang="zh-CN" altLang="en-US"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cPr/>
                </a:tc>
              </a:tr>
              <a:tr h="4635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A</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B</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C</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L</a:t>
                      </a:r>
                      <a:r>
                        <a:rPr kumimoji="0" lang="en-US"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1</a:t>
                      </a:r>
                      <a:endParaRPr kumimoji="0" lang="en-US"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L</a:t>
                      </a:r>
                      <a:r>
                        <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 </a:t>
                      </a:r>
                      <a:r>
                        <a:rPr kumimoji="0" lang="en-US" altLang="zh-CN" sz="2400" b="0" i="0" u="none" strike="noStrike" cap="none" normalizeH="0" baseline="-3000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rPr>
                        <a:t>2</a:t>
                      </a:r>
                      <a:endParaRPr kumimoji="0" lang="en-US" altLang="zh-CN" sz="2400" b="0" i="0" u="none" strike="noStrike" cap="none" normalizeH="0" baseline="0" dirty="0" smtClean="0">
                        <a:ln>
                          <a:noFill/>
                        </a:ln>
                        <a:solidFill>
                          <a:schemeClr val="tx1"/>
                        </a:solidFill>
                        <a:effectLst/>
                        <a:latin typeface="Times New Roman" panose="02020603050405020304" pitchFamily="18" charset="0"/>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r h="46482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35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65138">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35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635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635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r>
              <a:tr h="4635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0</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tc>
              </a:tr>
              <a:tr h="463550">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1</a:t>
                      </a:r>
                      <a:endParaRPr kumimoji="0" lang="en-US" altLang="zh-CN" sz="2400" b="0" i="0" u="none" strike="noStrike" cap="none" normalizeH="0" baseline="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endParaRPr>
                    </a:p>
                  </a:txBody>
                  <a:tcPr marL="0" marR="0" marT="0" marB="0" anchor="ctr" horzOverflow="overflow">
                    <a:solidFill>
                      <a:schemeClr val="accent4">
                        <a:lumMod val="20000"/>
                        <a:lumOff val="80000"/>
                      </a:schemeClr>
                    </a:solidFill>
                  </a:tcPr>
                </a:tc>
              </a:tr>
            </a:tbl>
          </a:graphicData>
        </a:graphic>
      </p:graphicFrame>
      <p:sp>
        <p:nvSpPr>
          <p:cNvPr id="13314" name="Text Box 3"/>
          <p:cNvSpPr txBox="1"/>
          <p:nvPr/>
        </p:nvSpPr>
        <p:spPr>
          <a:xfrm>
            <a:off x="-104775" y="190500"/>
            <a:ext cx="4033520"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2</a:t>
            </a:r>
            <a:r>
              <a:rPr lang="zh-CN" altLang="en-US" sz="3200" dirty="0">
                <a:latin typeface="黑体" panose="02010609060101010101" pitchFamily="2" charset="-122"/>
                <a:ea typeface="黑体" panose="02010609060101010101" pitchFamily="2" charset="-122"/>
              </a:rPr>
              <a:t>、译码器应用</a:t>
            </a:r>
            <a:endParaRPr lang="zh-CN" altLang="en-US" sz="3200" dirty="0">
              <a:latin typeface="黑体" panose="02010609060101010101" pitchFamily="2" charset="-122"/>
              <a:ea typeface="黑体" panose="02010609060101010101" pitchFamily="2" charset="-122"/>
            </a:endParaRPr>
          </a:p>
        </p:txBody>
      </p:sp>
    </p:spTree>
    <p:custDataLst>
      <p:tags r:id="rId6"/>
    </p:custDataLst>
  </p:cSld>
  <p:clrMapOvr>
    <a:masterClrMapping/>
  </p:clrMapOvr>
  <p:transition>
    <p:fade/>
    <p:sndAc>
      <p:stSnd>
        <p:snd r:embed="rId7"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4879">
                                            <p:txEl>
                                              <p:charRg st="0" end="13"/>
                                            </p:txEl>
                                          </p:spTgt>
                                        </p:tgtEl>
                                        <p:attrNameLst>
                                          <p:attrName>style.visibility</p:attrName>
                                        </p:attrNameLst>
                                      </p:cBhvr>
                                      <p:to>
                                        <p:strVal val="visible"/>
                                      </p:to>
                                    </p:set>
                                    <p:anim calcmode="lin" valueType="num">
                                      <p:cBhvr additive="base">
                                        <p:cTn id="13" dur="500" fill="hold"/>
                                        <p:tgtEl>
                                          <p:spTgt spid="374879">
                                            <p:txEl>
                                              <p:charRg st="0" end="1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4879">
                                            <p:txEl>
                                              <p:charRg st="0" end="1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4879">
                                            <p:txEl>
                                              <p:charRg st="13" end="32"/>
                                            </p:txEl>
                                          </p:spTgt>
                                        </p:tgtEl>
                                        <p:attrNameLst>
                                          <p:attrName>style.visibility</p:attrName>
                                        </p:attrNameLst>
                                      </p:cBhvr>
                                      <p:to>
                                        <p:strVal val="visible"/>
                                      </p:to>
                                    </p:set>
                                    <p:anim calcmode="lin" valueType="num">
                                      <p:cBhvr additive="base">
                                        <p:cTn id="19" dur="500" fill="hold"/>
                                        <p:tgtEl>
                                          <p:spTgt spid="374879">
                                            <p:txEl>
                                              <p:charRg st="13" end="3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4879">
                                            <p:txEl>
                                              <p:charRg st="13" end="3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4879">
                                            <p:txEl>
                                              <p:charRg st="32" end="55"/>
                                            </p:txEl>
                                          </p:spTgt>
                                        </p:tgtEl>
                                        <p:attrNameLst>
                                          <p:attrName>style.visibility</p:attrName>
                                        </p:attrNameLst>
                                      </p:cBhvr>
                                      <p:to>
                                        <p:strVal val="visible"/>
                                      </p:to>
                                    </p:set>
                                    <p:anim calcmode="lin" valueType="num">
                                      <p:cBhvr additive="base">
                                        <p:cTn id="25" dur="500" fill="hold"/>
                                        <p:tgtEl>
                                          <p:spTgt spid="374879">
                                            <p:txEl>
                                              <p:charRg st="32" end="5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4879">
                                            <p:txEl>
                                              <p:charRg st="32" end="5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65758"/>
                                        </p:tgtEl>
                                        <p:attrNameLst>
                                          <p:attrName>style.visibility</p:attrName>
                                        </p:attrNameLst>
                                      </p:cBhvr>
                                      <p:to>
                                        <p:strVal val="visible"/>
                                      </p:to>
                                    </p:set>
                                    <p:animEffect transition="in" filter="blinds(horizontal)">
                                      <p:cBhvr>
                                        <p:cTn id="31" dur="500"/>
                                        <p:tgtEl>
                                          <p:spTgt spid="365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0" name="AutoShape 2"/>
          <p:cNvSpPr/>
          <p:nvPr/>
        </p:nvSpPr>
        <p:spPr>
          <a:xfrm>
            <a:off x="684213" y="1844675"/>
            <a:ext cx="7561262" cy="3231514"/>
          </a:xfrm>
          <a:prstGeom prst="wedgeRectCallout">
            <a:avLst>
              <a:gd name="adj1" fmla="val -28583"/>
              <a:gd name="adj2" fmla="val -38722"/>
            </a:avLst>
          </a:prstGeom>
          <a:solidFill>
            <a:schemeClr val="bg1"/>
          </a:solidFill>
          <a:ln w="28575">
            <a:noFill/>
          </a:ln>
        </p:spPr>
        <p:txBody>
          <a:bodyPr lIns="0" tIns="0" rIns="0" bIns="0" anchor="t">
            <a:spAutoFit/>
          </a:bodyPr>
          <a:p>
            <a:pPr>
              <a:lnSpc>
                <a:spcPct val="150000"/>
              </a:lnSpc>
            </a:pPr>
            <a:r>
              <a:rPr lang="zh-CN" altLang="en-US" sz="2800" dirty="0">
                <a:solidFill>
                  <a:srgbClr val="3333CC"/>
                </a:solidFill>
                <a:latin typeface="黑体" panose="02010609060101010101" pitchFamily="2" charset="-122"/>
                <a:ea typeface="黑体" panose="02010609060101010101" pitchFamily="2" charset="-122"/>
              </a:rPr>
              <a:t>　</a:t>
            </a:r>
            <a:r>
              <a:rPr lang="zh-CN" altLang="en-US" sz="2800" dirty="0">
                <a:solidFill>
                  <a:srgbClr val="3333CC"/>
                </a:solidFill>
                <a:latin typeface="Times New Roman" panose="02020603050405020304" pitchFamily="18" charset="0"/>
                <a:ea typeface="黑体" panose="02010609060101010101" pitchFamily="2" charset="-122"/>
              </a:rPr>
              <a:t>数据选择器的输出表达式包含输入变量的所有最小项组合，也</a:t>
            </a:r>
            <a:r>
              <a:rPr lang="zh-CN" altLang="en-US" sz="2800" dirty="0">
                <a:solidFill>
                  <a:srgbClr val="FF0000"/>
                </a:solidFill>
                <a:latin typeface="Times New Roman" panose="02020603050405020304" pitchFamily="18" charset="0"/>
                <a:ea typeface="黑体" panose="02010609060101010101" pitchFamily="2" charset="-122"/>
              </a:rPr>
              <a:t>可用于设计任何组合逻辑电路</a:t>
            </a:r>
            <a:r>
              <a:rPr lang="zh-CN" altLang="en-US" sz="2800" dirty="0">
                <a:solidFill>
                  <a:srgbClr val="3333CC"/>
                </a:solidFill>
                <a:latin typeface="Times New Roman" panose="02020603050405020304" pitchFamily="18" charset="0"/>
                <a:ea typeface="黑体" panose="02010609060101010101" pitchFamily="2" charset="-122"/>
              </a:rPr>
              <a:t>。所以数据选择器的应用很广，典型的有：实现组合逻辑、多路信号分时传送、数据传送并</a:t>
            </a:r>
            <a:r>
              <a:rPr lang="en-US" altLang="zh-CN" sz="2800" dirty="0">
                <a:solidFill>
                  <a:srgbClr val="3333CC"/>
                </a:solidFill>
                <a:latin typeface="Times New Roman" panose="02020603050405020304" pitchFamily="18" charset="0"/>
                <a:ea typeface="黑体" panose="02010609060101010101" pitchFamily="2" charset="-122"/>
              </a:rPr>
              <a:t>—</a:t>
            </a:r>
            <a:r>
              <a:rPr lang="zh-CN" altLang="en-US" sz="2800" dirty="0">
                <a:solidFill>
                  <a:srgbClr val="3333CC"/>
                </a:solidFill>
                <a:latin typeface="Times New Roman" panose="02020603050405020304" pitchFamily="18" charset="0"/>
                <a:ea typeface="黑体" panose="02010609060101010101" pitchFamily="2" charset="-122"/>
              </a:rPr>
              <a:t>串转换、产生序列信号等。 </a:t>
            </a:r>
            <a:endParaRPr lang="zh-CN" altLang="en-US" sz="2800" dirty="0">
              <a:solidFill>
                <a:srgbClr val="3333CC"/>
              </a:solidFill>
              <a:latin typeface="Times New Roman" panose="02020603050405020304" pitchFamily="18" charset="0"/>
              <a:ea typeface="黑体" panose="02010609060101010101" pitchFamily="2" charset="-122"/>
            </a:endParaRPr>
          </a:p>
        </p:txBody>
      </p:sp>
      <p:sp>
        <p:nvSpPr>
          <p:cNvPr id="17410" name="Text Box 3"/>
          <p:cNvSpPr txBox="1"/>
          <p:nvPr/>
        </p:nvSpPr>
        <p:spPr>
          <a:xfrm>
            <a:off x="130175" y="1051560"/>
            <a:ext cx="4372610"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3</a:t>
            </a:r>
            <a:r>
              <a:rPr lang="zh-CN" altLang="en-US" sz="3200" dirty="0">
                <a:latin typeface="黑体" panose="02010609060101010101" pitchFamily="2" charset="-122"/>
                <a:ea typeface="黑体" panose="02010609060101010101" pitchFamily="2" charset="-122"/>
              </a:rPr>
              <a:t>、数据选择器应用</a:t>
            </a:r>
            <a:endParaRPr lang="zh-CN" altLang="en-US" sz="3200" dirty="0">
              <a:latin typeface="黑体" panose="02010609060101010101" pitchFamily="2" charset="-122"/>
              <a:ea typeface="黑体" panose="02010609060101010101" pitchFamily="2" charset="-122"/>
            </a:endParaRPr>
          </a:p>
        </p:txBody>
      </p:sp>
      <p:sp>
        <p:nvSpPr>
          <p:cNvPr id="17411" name="Rectangle 4"/>
          <p:cNvSpPr/>
          <p:nvPr/>
        </p:nvSpPr>
        <p:spPr>
          <a:xfrm>
            <a:off x="4508500" y="269049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9217" name="Rectangle 2"/>
          <p:cNvSpPr/>
          <p:nvPr/>
        </p:nvSpPr>
        <p:spPr>
          <a:xfrm>
            <a:off x="61595" y="118110"/>
            <a:ext cx="7967980" cy="666750"/>
          </a:xfrm>
          <a:prstGeom prst="rect">
            <a:avLst/>
          </a:prstGeom>
          <a:noFill/>
          <a:ln w="9525">
            <a:noFill/>
          </a:ln>
        </p:spPr>
        <p:txBody>
          <a:bodyPr anchor="ctr">
            <a:scene3d>
              <a:camera prst="orthographicFront"/>
              <a:lightRig rig="threePt" dir="t"/>
            </a:scene3d>
          </a:bodyPr>
          <a:p>
            <a:pPr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7.3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中规模组合逻辑器件应用举例</a:t>
            </a: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Tree>
    <p:custDataLst>
      <p:tags r:id="rId1"/>
    </p:custDataLst>
  </p:cSld>
  <p:clrMapOvr>
    <a:masterClrMapping/>
  </p:clrMapOvr>
  <p:transition>
    <p:fade/>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5810"/>
                                        </p:tgtEl>
                                        <p:attrNameLst>
                                          <p:attrName>style.visibility</p:attrName>
                                        </p:attrNameLst>
                                      </p:cBhvr>
                                      <p:to>
                                        <p:strVal val="visible"/>
                                      </p:to>
                                    </p:set>
                                    <p:animEffect transition="in" filter="wipe(left)">
                                      <p:cBhvr>
                                        <p:cTn id="7" dur="500"/>
                                        <p:tgtEl>
                                          <p:spTgt spid="375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2" name="Text Box 2"/>
          <p:cNvSpPr txBox="1"/>
          <p:nvPr/>
        </p:nvSpPr>
        <p:spPr>
          <a:xfrm>
            <a:off x="500063" y="931228"/>
            <a:ext cx="4714875" cy="650875"/>
          </a:xfrm>
          <a:prstGeom prst="rect">
            <a:avLst/>
          </a:prstGeom>
          <a:noFill/>
          <a:ln w="19050">
            <a:noFill/>
          </a:ln>
        </p:spPr>
        <p:txBody>
          <a:bodyPr anchor="t">
            <a:spAutoFit/>
          </a:bodyPr>
          <a:p>
            <a:pPr>
              <a:lnSpc>
                <a:spcPct val="130000"/>
              </a:lnSpc>
              <a:spcBef>
                <a:spcPct val="50000"/>
              </a:spcBef>
            </a:pPr>
            <a:r>
              <a:rPr lang="zh-CN" altLang="en-US" sz="2800" dirty="0">
                <a:solidFill>
                  <a:srgbClr val="3333CC"/>
                </a:solidFill>
                <a:latin typeface="黑体" panose="02010609060101010101" pitchFamily="2" charset="-122"/>
                <a:ea typeface="黑体" panose="02010609060101010101" pitchFamily="2" charset="-122"/>
              </a:rPr>
              <a:t>用</a:t>
            </a:r>
            <a:r>
              <a:rPr lang="en-US" altLang="zh-CN" sz="2800" dirty="0">
                <a:solidFill>
                  <a:srgbClr val="3333CC"/>
                </a:solidFill>
                <a:latin typeface="黑体" panose="02010609060101010101" pitchFamily="2" charset="-122"/>
                <a:ea typeface="黑体" panose="02010609060101010101" pitchFamily="2" charset="-122"/>
              </a:rPr>
              <a:t>8</a:t>
            </a:r>
            <a:r>
              <a:rPr lang="zh-CN" altLang="en-US" sz="2800" dirty="0">
                <a:solidFill>
                  <a:srgbClr val="3333CC"/>
                </a:solidFill>
                <a:latin typeface="黑体" panose="02010609060101010101" pitchFamily="2" charset="-122"/>
                <a:ea typeface="黑体" panose="02010609060101010101" pitchFamily="2" charset="-122"/>
              </a:rPr>
              <a:t>选</a:t>
            </a:r>
            <a:r>
              <a:rPr lang="en-US" altLang="zh-CN" sz="2800" dirty="0">
                <a:solidFill>
                  <a:srgbClr val="3333CC"/>
                </a:solidFill>
                <a:latin typeface="黑体" panose="02010609060101010101" pitchFamily="2" charset="-122"/>
                <a:ea typeface="黑体" panose="02010609060101010101" pitchFamily="2" charset="-122"/>
              </a:rPr>
              <a:t>1</a:t>
            </a:r>
            <a:r>
              <a:rPr lang="zh-CN" altLang="en-US" sz="2800" dirty="0">
                <a:solidFill>
                  <a:srgbClr val="3333CC"/>
                </a:solidFill>
                <a:latin typeface="黑体" panose="02010609060101010101" pitchFamily="2" charset="-122"/>
                <a:ea typeface="黑体" panose="02010609060101010101" pitchFamily="2" charset="-122"/>
              </a:rPr>
              <a:t>数据选择器实现函数</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49155" name="Text Box 3"/>
          <p:cNvSpPr txBox="1"/>
          <p:nvPr/>
        </p:nvSpPr>
        <p:spPr>
          <a:xfrm>
            <a:off x="0" y="2431415"/>
            <a:ext cx="4757738" cy="650875"/>
          </a:xfrm>
          <a:prstGeom prst="rect">
            <a:avLst/>
          </a:prstGeom>
          <a:noFill/>
          <a:ln w="19050">
            <a:noFill/>
          </a:ln>
        </p:spPr>
        <p:txBody>
          <a:bodyPr anchor="t">
            <a:spAutoFit/>
          </a:bodyPr>
          <a:p>
            <a:pPr>
              <a:lnSpc>
                <a:spcPct val="130000"/>
              </a:lnSpc>
              <a:spcBef>
                <a:spcPct val="50000"/>
              </a:spcBef>
            </a:pPr>
            <a:r>
              <a:rPr lang="zh-CN" altLang="en-US" sz="2800" dirty="0">
                <a:latin typeface="Times New Roman" panose="02020603050405020304" pitchFamily="18" charset="0"/>
                <a:ea typeface="黑体" panose="02010609060101010101" pitchFamily="2" charset="-122"/>
              </a:rPr>
              <a:t>　　</a:t>
            </a:r>
            <a:r>
              <a:rPr lang="zh-CN" altLang="en-US" sz="2800" dirty="0">
                <a:solidFill>
                  <a:schemeClr val="accent2"/>
                </a:solidFill>
                <a:latin typeface="Times New Roman" panose="02020603050405020304" pitchFamily="18" charset="0"/>
                <a:ea typeface="黑体" panose="02010609060101010101" pitchFamily="2" charset="-122"/>
              </a:rPr>
              <a:t>解：</a:t>
            </a:r>
            <a:r>
              <a:rPr lang="zh-CN" altLang="en-US" sz="2800" dirty="0">
                <a:latin typeface="Times New Roman" panose="02020603050405020304" pitchFamily="18" charset="0"/>
                <a:ea typeface="黑体" panose="02010609060101010101" pitchFamily="2" charset="-122"/>
              </a:rPr>
              <a:t>第一步：作卡诺图。</a:t>
            </a:r>
            <a:endParaRPr lang="zh-CN" altLang="en-US" sz="2800" dirty="0">
              <a:latin typeface="Times New Roman" panose="02020603050405020304" pitchFamily="18" charset="0"/>
              <a:ea typeface="黑体" panose="02010609060101010101" pitchFamily="2" charset="-122"/>
            </a:endParaRPr>
          </a:p>
        </p:txBody>
      </p:sp>
      <p:graphicFrame>
        <p:nvGraphicFramePr>
          <p:cNvPr id="358404" name="Object 4"/>
          <p:cNvGraphicFramePr/>
          <p:nvPr/>
        </p:nvGraphicFramePr>
        <p:xfrm>
          <a:off x="1441450" y="1506855"/>
          <a:ext cx="3070225" cy="762635"/>
        </p:xfrm>
        <a:graphic>
          <a:graphicData uri="http://schemas.openxmlformats.org/presentationml/2006/ole">
            <mc:AlternateContent xmlns:mc="http://schemas.openxmlformats.org/markup-compatibility/2006">
              <mc:Choice xmlns:v="urn:schemas-microsoft-com:vml" Requires="v">
                <p:oleObj spid="_x0000_s3082" name="" r:id="rId1" imgW="1231265" imgH="241300" progId="Equation.3">
                  <p:embed/>
                </p:oleObj>
              </mc:Choice>
              <mc:Fallback>
                <p:oleObj name="" r:id="rId1" imgW="1231265" imgH="241300" progId="Equation.3">
                  <p:embed/>
                  <p:pic>
                    <p:nvPicPr>
                      <p:cNvPr id="0" name="图片 3081"/>
                      <p:cNvPicPr/>
                      <p:nvPr/>
                    </p:nvPicPr>
                    <p:blipFill>
                      <a:blip r:embed="rId2">
                        <a:clrChange>
                          <a:clrFrom>
                            <a:srgbClr val="000000"/>
                          </a:clrFrom>
                          <a:clrTo>
                            <a:srgbClr val="000000"/>
                          </a:clrTo>
                        </a:clrChange>
                      </a:blip>
                      <a:stretch>
                        <a:fillRect/>
                      </a:stretch>
                    </p:blipFill>
                    <p:spPr>
                      <a:xfrm>
                        <a:off x="1441450" y="1506855"/>
                        <a:ext cx="3070225" cy="762635"/>
                      </a:xfrm>
                      <a:prstGeom prst="rect">
                        <a:avLst/>
                      </a:prstGeom>
                      <a:noFill/>
                      <a:ln w="38100">
                        <a:noFill/>
                        <a:miter/>
                      </a:ln>
                    </p:spPr>
                  </p:pic>
                </p:oleObj>
              </mc:Fallback>
            </mc:AlternateContent>
          </a:graphicData>
        </a:graphic>
      </p:graphicFrame>
      <p:grpSp>
        <p:nvGrpSpPr>
          <p:cNvPr id="2" name="Group 7"/>
          <p:cNvGrpSpPr/>
          <p:nvPr/>
        </p:nvGrpSpPr>
        <p:grpSpPr>
          <a:xfrm>
            <a:off x="704215" y="3571240"/>
            <a:ext cx="2928938" cy="2143125"/>
            <a:chOff x="2400" y="1269"/>
            <a:chExt cx="1440" cy="795"/>
          </a:xfrm>
        </p:grpSpPr>
        <p:sp>
          <p:nvSpPr>
            <p:cNvPr id="18437" name="Rectangle 8"/>
            <p:cNvSpPr/>
            <p:nvPr/>
          </p:nvSpPr>
          <p:spPr>
            <a:xfrm>
              <a:off x="2688" y="1488"/>
              <a:ext cx="1152" cy="576"/>
            </a:xfrm>
            <a:prstGeom prst="rect">
              <a:avLst/>
            </a:prstGeom>
            <a:noFill/>
            <a:ln w="19050" cap="flat" cmpd="sng">
              <a:solidFill>
                <a:schemeClr val="tx1"/>
              </a:solidFill>
              <a:prstDash val="solid"/>
              <a:miter/>
              <a:headEnd type="none" w="med" len="med"/>
              <a:tailEnd type="none" w="med" len="med"/>
            </a:ln>
          </p:spPr>
          <p:txBody>
            <a:bodyPr anchor="ctr">
              <a:spAutoFit/>
            </a:bodyPr>
            <a:p>
              <a:endParaRPr lang="zh-CN" altLang="en-US" sz="1800" b="0" dirty="0">
                <a:latin typeface="Arial" panose="020B0604020202020204" pitchFamily="34" charset="0"/>
                <a:ea typeface="宋体" panose="02010600030101010101" pitchFamily="2" charset="-122"/>
              </a:endParaRPr>
            </a:p>
          </p:txBody>
        </p:sp>
        <p:sp>
          <p:nvSpPr>
            <p:cNvPr id="18438" name="Line 9"/>
            <p:cNvSpPr/>
            <p:nvPr/>
          </p:nvSpPr>
          <p:spPr>
            <a:xfrm>
              <a:off x="2688" y="1776"/>
              <a:ext cx="1152"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39" name="Line 10"/>
            <p:cNvSpPr/>
            <p:nvPr/>
          </p:nvSpPr>
          <p:spPr>
            <a:xfrm>
              <a:off x="3264" y="1488"/>
              <a:ext cx="0" cy="57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40" name="Line 11"/>
            <p:cNvSpPr/>
            <p:nvPr/>
          </p:nvSpPr>
          <p:spPr>
            <a:xfrm>
              <a:off x="2976" y="1488"/>
              <a:ext cx="0" cy="57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41" name="Line 12"/>
            <p:cNvSpPr/>
            <p:nvPr/>
          </p:nvSpPr>
          <p:spPr>
            <a:xfrm>
              <a:off x="3552" y="1488"/>
              <a:ext cx="0" cy="57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42" name="Line 13"/>
            <p:cNvSpPr/>
            <p:nvPr/>
          </p:nvSpPr>
          <p:spPr>
            <a:xfrm flipH="1" flipV="1">
              <a:off x="2400" y="1322"/>
              <a:ext cx="288" cy="167"/>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43" name="Text Box 14"/>
            <p:cNvSpPr txBox="1"/>
            <p:nvPr/>
          </p:nvSpPr>
          <p:spPr>
            <a:xfrm>
              <a:off x="2784" y="1584"/>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8444" name="Text Box 15"/>
            <p:cNvSpPr txBox="1"/>
            <p:nvPr/>
          </p:nvSpPr>
          <p:spPr>
            <a:xfrm>
              <a:off x="3072" y="1584"/>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45" name="Text Box 16"/>
            <p:cNvSpPr txBox="1"/>
            <p:nvPr/>
          </p:nvSpPr>
          <p:spPr>
            <a:xfrm>
              <a:off x="3360" y="1584"/>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46" name="Text Box 17"/>
            <p:cNvSpPr txBox="1"/>
            <p:nvPr/>
          </p:nvSpPr>
          <p:spPr>
            <a:xfrm>
              <a:off x="3648" y="1584"/>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47" name="Text Box 18"/>
            <p:cNvSpPr txBox="1"/>
            <p:nvPr/>
          </p:nvSpPr>
          <p:spPr>
            <a:xfrm>
              <a:off x="2784" y="1847"/>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48" name="Text Box 19"/>
            <p:cNvSpPr txBox="1"/>
            <p:nvPr/>
          </p:nvSpPr>
          <p:spPr>
            <a:xfrm>
              <a:off x="3072" y="1847"/>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49" name="Text Box 20"/>
            <p:cNvSpPr txBox="1"/>
            <p:nvPr/>
          </p:nvSpPr>
          <p:spPr>
            <a:xfrm>
              <a:off x="3360" y="1847"/>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8450" name="Text Box 21"/>
            <p:cNvSpPr txBox="1"/>
            <p:nvPr/>
          </p:nvSpPr>
          <p:spPr>
            <a:xfrm>
              <a:off x="3648" y="1847"/>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51" name="Text Box 22"/>
            <p:cNvSpPr txBox="1"/>
            <p:nvPr/>
          </p:nvSpPr>
          <p:spPr>
            <a:xfrm>
              <a:off x="2757" y="1344"/>
              <a:ext cx="144"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00</a:t>
              </a:r>
              <a:endParaRPr lang="en-US" altLang="zh-CN" sz="1600" dirty="0">
                <a:latin typeface="Times New Roman" panose="02020603050405020304" pitchFamily="18" charset="0"/>
                <a:ea typeface="宋体-方正超大字符集" pitchFamily="65" charset="-122"/>
              </a:endParaRPr>
            </a:p>
          </p:txBody>
        </p:sp>
        <p:sp>
          <p:nvSpPr>
            <p:cNvPr id="18452" name="Text Box 23"/>
            <p:cNvSpPr txBox="1"/>
            <p:nvPr/>
          </p:nvSpPr>
          <p:spPr>
            <a:xfrm>
              <a:off x="3051" y="1344"/>
              <a:ext cx="144"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01</a:t>
              </a:r>
              <a:endParaRPr lang="en-US" altLang="zh-CN" sz="1600" dirty="0">
                <a:latin typeface="Times New Roman" panose="02020603050405020304" pitchFamily="18" charset="0"/>
                <a:ea typeface="宋体-方正超大字符集" pitchFamily="65" charset="-122"/>
              </a:endParaRPr>
            </a:p>
          </p:txBody>
        </p:sp>
        <p:sp>
          <p:nvSpPr>
            <p:cNvPr id="18453" name="Text Box 24"/>
            <p:cNvSpPr txBox="1"/>
            <p:nvPr/>
          </p:nvSpPr>
          <p:spPr>
            <a:xfrm>
              <a:off x="3339" y="1344"/>
              <a:ext cx="144"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11</a:t>
              </a:r>
              <a:endParaRPr lang="en-US" altLang="zh-CN" sz="1600" dirty="0">
                <a:latin typeface="Times New Roman" panose="02020603050405020304" pitchFamily="18" charset="0"/>
                <a:ea typeface="宋体-方正超大字符集" pitchFamily="65" charset="-122"/>
              </a:endParaRPr>
            </a:p>
          </p:txBody>
        </p:sp>
        <p:sp>
          <p:nvSpPr>
            <p:cNvPr id="18454" name="Text Box 25"/>
            <p:cNvSpPr txBox="1"/>
            <p:nvPr/>
          </p:nvSpPr>
          <p:spPr>
            <a:xfrm>
              <a:off x="3627" y="1344"/>
              <a:ext cx="144"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10</a:t>
              </a:r>
              <a:endParaRPr lang="en-US" altLang="zh-CN" sz="1600" dirty="0">
                <a:latin typeface="Times New Roman" panose="02020603050405020304" pitchFamily="18" charset="0"/>
                <a:ea typeface="宋体-方正超大字符集" pitchFamily="65" charset="-122"/>
              </a:endParaRPr>
            </a:p>
          </p:txBody>
        </p:sp>
        <p:sp>
          <p:nvSpPr>
            <p:cNvPr id="18455" name="Text Box 26"/>
            <p:cNvSpPr txBox="1"/>
            <p:nvPr/>
          </p:nvSpPr>
          <p:spPr>
            <a:xfrm>
              <a:off x="2578" y="1584"/>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8456" name="Text Box 27"/>
            <p:cNvSpPr txBox="1"/>
            <p:nvPr/>
          </p:nvSpPr>
          <p:spPr>
            <a:xfrm>
              <a:off x="2578" y="1847"/>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57" name="Text Box 28"/>
            <p:cNvSpPr txBox="1"/>
            <p:nvPr/>
          </p:nvSpPr>
          <p:spPr>
            <a:xfrm>
              <a:off x="2496" y="1269"/>
              <a:ext cx="192" cy="99"/>
            </a:xfrm>
            <a:prstGeom prst="rect">
              <a:avLst/>
            </a:prstGeom>
            <a:noFill/>
            <a:ln w="19050">
              <a:noFill/>
            </a:ln>
          </p:spPr>
          <p:txBody>
            <a:bodyPr lIns="0" tIns="0" rIns="0" bIns="0" anchor="t">
              <a:spAutoFit/>
            </a:bodyPr>
            <a:p>
              <a:pPr algn="ctr">
                <a:lnSpc>
                  <a:spcPct val="90000"/>
                </a:lnSpc>
                <a:spcBef>
                  <a:spcPct val="50000"/>
                </a:spcBef>
              </a:pPr>
              <a:r>
                <a:rPr lang="en-US" altLang="zh-CN" sz="1600" i="1" dirty="0">
                  <a:latin typeface="Times New Roman" panose="02020603050405020304" pitchFamily="18" charset="0"/>
                  <a:ea typeface="宋体-方正超大字符集" pitchFamily="65" charset="-122"/>
                </a:rPr>
                <a:t>AB</a:t>
              </a:r>
              <a:endParaRPr lang="en-US" altLang="zh-CN" sz="1600" i="1" dirty="0">
                <a:latin typeface="Times New Roman" panose="02020603050405020304" pitchFamily="18" charset="0"/>
                <a:ea typeface="宋体-方正超大字符集" pitchFamily="65" charset="-122"/>
              </a:endParaRPr>
            </a:p>
          </p:txBody>
        </p:sp>
        <p:sp>
          <p:nvSpPr>
            <p:cNvPr id="18458" name="Text Box 29"/>
            <p:cNvSpPr txBox="1"/>
            <p:nvPr/>
          </p:nvSpPr>
          <p:spPr>
            <a:xfrm>
              <a:off x="2400" y="1428"/>
              <a:ext cx="176" cy="82"/>
            </a:xfrm>
            <a:prstGeom prst="rect">
              <a:avLst/>
            </a:prstGeom>
            <a:noFill/>
            <a:ln w="19050">
              <a:noFill/>
            </a:ln>
          </p:spPr>
          <p:txBody>
            <a:bodyPr lIns="0" tIns="0" rIns="0" bIns="0" anchor="t">
              <a:spAutoFit/>
            </a:bodyPr>
            <a:p>
              <a:pPr algn="ctr">
                <a:lnSpc>
                  <a:spcPct val="90000"/>
                </a:lnSpc>
                <a:spcBef>
                  <a:spcPct val="50000"/>
                </a:spcBef>
              </a:pPr>
              <a:r>
                <a:rPr lang="en-US" altLang="zh-CN" sz="1600" i="1" dirty="0">
                  <a:latin typeface="Times New Roman" panose="02020603050405020304" pitchFamily="18" charset="0"/>
                  <a:ea typeface="宋体-方正超大字符集" pitchFamily="65" charset="-122"/>
                </a:rPr>
                <a:t>C</a:t>
              </a:r>
              <a:endParaRPr lang="en-US" altLang="zh-CN" sz="1600" i="1" dirty="0">
                <a:latin typeface="Times New Roman" panose="02020603050405020304" pitchFamily="18" charset="0"/>
                <a:ea typeface="宋体-方正超大字符集" pitchFamily="65" charset="-122"/>
              </a:endParaRPr>
            </a:p>
          </p:txBody>
        </p:sp>
      </p:grpSp>
      <p:sp>
        <p:nvSpPr>
          <p:cNvPr id="49225" name="Text Box 73"/>
          <p:cNvSpPr txBox="1"/>
          <p:nvPr/>
        </p:nvSpPr>
        <p:spPr>
          <a:xfrm>
            <a:off x="4806950" y="2491740"/>
            <a:ext cx="3821113" cy="521970"/>
          </a:xfrm>
          <a:prstGeom prst="rect">
            <a:avLst/>
          </a:prstGeom>
          <a:noFill/>
          <a:ln w="19050">
            <a:noFill/>
          </a:ln>
        </p:spPr>
        <p:txBody>
          <a:bodyPr anchor="t">
            <a:spAutoFit/>
          </a:bodyPr>
          <a:p>
            <a:pPr algn="just">
              <a:spcBef>
                <a:spcPct val="50000"/>
              </a:spcBef>
            </a:pPr>
            <a:r>
              <a:rPr lang="zh-CN" altLang="en-US" sz="2800" dirty="0">
                <a:latin typeface="Times New Roman" panose="02020603050405020304" pitchFamily="18" charset="0"/>
                <a:ea typeface="黑体" panose="02010609060101010101" pitchFamily="2" charset="-122"/>
              </a:rPr>
              <a:t>　第二步：画接线图。</a:t>
            </a:r>
            <a:endParaRPr lang="zh-CN" altLang="en-US" sz="2800" dirty="0">
              <a:latin typeface="Times New Roman" panose="02020603050405020304" pitchFamily="18" charset="0"/>
              <a:ea typeface="黑体" panose="02010609060101010101" pitchFamily="2" charset="-122"/>
            </a:endParaRPr>
          </a:p>
        </p:txBody>
      </p:sp>
      <p:grpSp>
        <p:nvGrpSpPr>
          <p:cNvPr id="3" name="组合 73"/>
          <p:cNvGrpSpPr/>
          <p:nvPr/>
        </p:nvGrpSpPr>
        <p:grpSpPr>
          <a:xfrm>
            <a:off x="4771708" y="3319780"/>
            <a:ext cx="3763962" cy="2713038"/>
            <a:chOff x="4783138" y="2765425"/>
            <a:chExt cx="3763962" cy="2713038"/>
          </a:xfrm>
        </p:grpSpPr>
        <p:sp>
          <p:nvSpPr>
            <p:cNvPr id="18461" name="Text Box 63"/>
            <p:cNvSpPr txBox="1"/>
            <p:nvPr/>
          </p:nvSpPr>
          <p:spPr>
            <a:xfrm>
              <a:off x="7124700" y="2765425"/>
              <a:ext cx="168275" cy="244475"/>
            </a:xfrm>
            <a:prstGeom prst="rect">
              <a:avLst/>
            </a:prstGeom>
            <a:noFill/>
            <a:ln w="19050">
              <a:noFill/>
            </a:ln>
          </p:spPr>
          <p:txBody>
            <a:bodyPr lIns="0" tIns="0" rIns="0" bIns="0" anchor="t">
              <a:spAutoFit/>
            </a:bodyPr>
            <a:p>
              <a:pPr>
                <a:spcBef>
                  <a:spcPct val="50000"/>
                </a:spcBef>
              </a:pPr>
              <a:r>
                <a:rPr lang="en-US" altLang="zh-CN" sz="1600" i="1" dirty="0">
                  <a:latin typeface="Times New Roman" panose="02020603050405020304" pitchFamily="18" charset="0"/>
                  <a:ea typeface="宋体-方正超大字符集" pitchFamily="65" charset="-122"/>
                </a:rPr>
                <a:t>F</a:t>
              </a:r>
              <a:endParaRPr lang="en-US" altLang="zh-CN" sz="1600" i="1" dirty="0">
                <a:latin typeface="Times New Roman" panose="02020603050405020304" pitchFamily="18" charset="0"/>
                <a:ea typeface="宋体-方正超大字符集" pitchFamily="65" charset="-122"/>
              </a:endParaRPr>
            </a:p>
          </p:txBody>
        </p:sp>
        <p:grpSp>
          <p:nvGrpSpPr>
            <p:cNvPr id="18462" name="Group 32"/>
            <p:cNvGrpSpPr/>
            <p:nvPr/>
          </p:nvGrpSpPr>
          <p:grpSpPr>
            <a:xfrm>
              <a:off x="4783138" y="2792413"/>
              <a:ext cx="3763962" cy="2686050"/>
              <a:chOff x="3013" y="1759"/>
              <a:chExt cx="2371" cy="1692"/>
            </a:xfrm>
          </p:grpSpPr>
          <p:sp>
            <p:nvSpPr>
              <p:cNvPr id="18463" name="Rectangle 32"/>
              <p:cNvSpPr/>
              <p:nvPr/>
            </p:nvSpPr>
            <p:spPr>
              <a:xfrm>
                <a:off x="3593" y="2000"/>
                <a:ext cx="1791" cy="1028"/>
              </a:xfrm>
              <a:prstGeom prst="rect">
                <a:avLst/>
              </a:prstGeom>
              <a:noFill/>
              <a:ln w="19050" cap="flat" cmpd="sng">
                <a:solidFill>
                  <a:schemeClr val="tx1"/>
                </a:solidFill>
                <a:prstDash val="solid"/>
                <a:miter/>
                <a:headEnd type="none" w="med" len="med"/>
                <a:tailEnd type="none" w="med" len="med"/>
              </a:ln>
            </p:spPr>
            <p:txBody>
              <a:bodyPr wrap="none" anchor="ctr"/>
              <a:p>
                <a:endParaRPr lang="zh-CN" altLang="en-US" sz="1800" b="0" dirty="0">
                  <a:latin typeface="Arial" panose="020B0604020202020204" pitchFamily="34" charset="0"/>
                  <a:ea typeface="宋体" panose="02010600030101010101" pitchFamily="2" charset="-122"/>
                </a:endParaRPr>
              </a:p>
            </p:txBody>
          </p:sp>
          <p:sp>
            <p:nvSpPr>
              <p:cNvPr id="18464" name="Line 33"/>
              <p:cNvSpPr/>
              <p:nvPr/>
            </p:nvSpPr>
            <p:spPr>
              <a:xfrm>
                <a:off x="3811" y="3028"/>
                <a:ext cx="0" cy="302"/>
              </a:xfrm>
              <a:prstGeom prst="line">
                <a:avLst/>
              </a:prstGeom>
              <a:ln w="19050" cap="flat" cmpd="sng">
                <a:solidFill>
                  <a:schemeClr val="folHlink"/>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65" name="Line 34"/>
              <p:cNvSpPr/>
              <p:nvPr/>
            </p:nvSpPr>
            <p:spPr>
              <a:xfrm rot="-5400000">
                <a:off x="3380" y="2583"/>
                <a:ext cx="0" cy="421"/>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66" name="Line 35"/>
              <p:cNvSpPr/>
              <p:nvPr/>
            </p:nvSpPr>
            <p:spPr>
              <a:xfrm rot="-5400000" flipV="1">
                <a:off x="3467" y="2677"/>
                <a:ext cx="60" cy="158"/>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67" name="Line 36"/>
              <p:cNvSpPr/>
              <p:nvPr/>
            </p:nvSpPr>
            <p:spPr>
              <a:xfrm rot="-5400000" flipH="1">
                <a:off x="3388" y="2756"/>
                <a:ext cx="60"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68" name="Text Box 37"/>
              <p:cNvSpPr txBox="1"/>
              <p:nvPr/>
            </p:nvSpPr>
            <p:spPr>
              <a:xfrm>
                <a:off x="3728" y="2761"/>
                <a:ext cx="1656" cy="212"/>
              </a:xfrm>
              <a:prstGeom prst="rect">
                <a:avLst/>
              </a:prstGeom>
              <a:noFill/>
              <a:ln w="19050">
                <a:noFill/>
              </a:ln>
            </p:spPr>
            <p:txBody>
              <a:bodyPr anchor="t">
                <a:spAutoFit/>
              </a:bodyPr>
              <a:p>
                <a:pPr>
                  <a:spcBef>
                    <a:spcPct val="50000"/>
                  </a:spcBef>
                </a:pPr>
                <a:r>
                  <a:rPr lang="en-US" altLang="zh-CN" sz="1600" dirty="0">
                    <a:latin typeface="Times New Roman" panose="02020603050405020304" pitchFamily="18" charset="0"/>
                    <a:ea typeface="宋体-方正超大字符集" pitchFamily="65" charset="-122"/>
                  </a:rPr>
                  <a:t>0    1     2    3    4     5    6     7</a:t>
                </a:r>
                <a:endParaRPr lang="en-US" altLang="zh-CN" sz="1600" dirty="0">
                  <a:latin typeface="Times New Roman" panose="02020603050405020304" pitchFamily="18" charset="0"/>
                  <a:ea typeface="宋体-方正超大字符集" pitchFamily="65" charset="-122"/>
                </a:endParaRPr>
              </a:p>
            </p:txBody>
          </p:sp>
          <p:sp>
            <p:nvSpPr>
              <p:cNvPr id="18469" name="Line 38"/>
              <p:cNvSpPr/>
              <p:nvPr/>
            </p:nvSpPr>
            <p:spPr>
              <a:xfrm>
                <a:off x="4436" y="1759"/>
                <a:ext cx="0" cy="241"/>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70" name="Line 39"/>
              <p:cNvSpPr/>
              <p:nvPr/>
            </p:nvSpPr>
            <p:spPr>
              <a:xfrm>
                <a:off x="3171" y="2121"/>
                <a:ext cx="427"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71" name="Line 40"/>
              <p:cNvSpPr/>
              <p:nvPr/>
            </p:nvSpPr>
            <p:spPr>
              <a:xfrm>
                <a:off x="3171" y="2363"/>
                <a:ext cx="422"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72" name="Line 41"/>
              <p:cNvSpPr/>
              <p:nvPr/>
            </p:nvSpPr>
            <p:spPr>
              <a:xfrm>
                <a:off x="3171" y="2605"/>
                <a:ext cx="423"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73" name="AutoShape 43"/>
              <p:cNvSpPr/>
              <p:nvPr/>
            </p:nvSpPr>
            <p:spPr>
              <a:xfrm flipH="1">
                <a:off x="3774" y="2121"/>
                <a:ext cx="74" cy="484"/>
              </a:xfrm>
              <a:prstGeom prst="leftBrace">
                <a:avLst>
                  <a:gd name="adj1" fmla="val 54474"/>
                  <a:gd name="adj2" fmla="val 50000"/>
                </a:avLst>
              </a:prstGeom>
              <a:noFill/>
              <a:ln w="19050" cap="flat" cmpd="sng">
                <a:solidFill>
                  <a:schemeClr val="tx1"/>
                </a:solidFill>
                <a:prstDash val="solid"/>
                <a:round/>
                <a:headEnd type="none" w="med" len="med"/>
                <a:tailEnd type="none" w="med" len="med"/>
              </a:ln>
            </p:spPr>
            <p:txBody>
              <a:bodyPr wrap="none" anchor="ctr"/>
              <a:p>
                <a:endParaRPr lang="zh-CN" altLang="en-US" sz="1800" b="0" dirty="0">
                  <a:latin typeface="Arial" panose="020B0604020202020204" pitchFamily="34" charset="0"/>
                  <a:ea typeface="宋体" panose="02010600030101010101" pitchFamily="2" charset="-122"/>
                </a:endParaRPr>
              </a:p>
            </p:txBody>
          </p:sp>
          <p:sp>
            <p:nvSpPr>
              <p:cNvPr id="18474" name="Text Box 44"/>
              <p:cNvSpPr txBox="1"/>
              <p:nvPr/>
            </p:nvSpPr>
            <p:spPr>
              <a:xfrm>
                <a:off x="3818" y="2251"/>
                <a:ext cx="211"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G</a:t>
                </a:r>
                <a:endParaRPr lang="en-US" altLang="zh-CN" sz="1600" dirty="0">
                  <a:latin typeface="Times New Roman" panose="02020603050405020304" pitchFamily="18" charset="0"/>
                  <a:ea typeface="宋体-方正超大字符集" pitchFamily="65" charset="-122"/>
                </a:endParaRPr>
              </a:p>
            </p:txBody>
          </p:sp>
          <p:sp>
            <p:nvSpPr>
              <p:cNvPr id="18475" name="Text Box 45"/>
              <p:cNvSpPr txBox="1"/>
              <p:nvPr/>
            </p:nvSpPr>
            <p:spPr>
              <a:xfrm>
                <a:off x="3962" y="2162"/>
                <a:ext cx="210" cy="155"/>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8476" name="Text Box 46"/>
              <p:cNvSpPr txBox="1"/>
              <p:nvPr/>
            </p:nvSpPr>
            <p:spPr>
              <a:xfrm>
                <a:off x="3962" y="2362"/>
                <a:ext cx="210" cy="154"/>
              </a:xfrm>
              <a:prstGeom prst="rect">
                <a:avLst/>
              </a:prstGeom>
              <a:noFill/>
              <a:ln w="19050">
                <a:noFill/>
              </a:ln>
            </p:spPr>
            <p:txBody>
              <a:bodyPr lIns="0" tIns="0" rIns="0" bIns="0" anchor="t">
                <a:spAutoFit/>
              </a:bodyPr>
              <a:p>
                <a:pPr algn="ctr">
                  <a:spcBef>
                    <a:spcPct val="50000"/>
                  </a:spcBef>
                </a:pPr>
                <a:r>
                  <a:rPr lang="en-US" altLang="zh-CN" sz="1600" dirty="0">
                    <a:latin typeface="Times New Roman" panose="02020603050405020304" pitchFamily="18" charset="0"/>
                    <a:ea typeface="宋体-方正超大字符集" pitchFamily="65" charset="-122"/>
                  </a:rPr>
                  <a:t>7</a:t>
                </a:r>
                <a:endParaRPr lang="en-US" altLang="zh-CN" sz="1600" dirty="0">
                  <a:latin typeface="Times New Roman" panose="02020603050405020304" pitchFamily="18" charset="0"/>
                  <a:ea typeface="宋体-方正超大字符集" pitchFamily="65" charset="-122"/>
                </a:endParaRPr>
              </a:p>
            </p:txBody>
          </p:sp>
          <p:sp>
            <p:nvSpPr>
              <p:cNvPr id="18477" name="Line 47"/>
              <p:cNvSpPr/>
              <p:nvPr/>
            </p:nvSpPr>
            <p:spPr>
              <a:xfrm>
                <a:off x="3985" y="2361"/>
                <a:ext cx="158"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78" name="Text Box 48"/>
              <p:cNvSpPr txBox="1"/>
              <p:nvPr/>
            </p:nvSpPr>
            <p:spPr>
              <a:xfrm>
                <a:off x="4278" y="2363"/>
                <a:ext cx="474" cy="212"/>
              </a:xfrm>
              <a:prstGeom prst="rect">
                <a:avLst/>
              </a:prstGeom>
              <a:noFill/>
              <a:ln w="19050">
                <a:noFill/>
              </a:ln>
            </p:spPr>
            <p:txBody>
              <a:bodyPr anchor="t">
                <a:spAutoFit/>
              </a:bodyPr>
              <a:p>
                <a:pPr>
                  <a:spcBef>
                    <a:spcPct val="50000"/>
                  </a:spcBef>
                </a:pPr>
                <a:r>
                  <a:rPr lang="en-US" altLang="zh-CN" sz="1600" dirty="0">
                    <a:latin typeface="Times New Roman" panose="02020603050405020304" pitchFamily="18" charset="0"/>
                    <a:ea typeface="宋体-方正超大字符集" pitchFamily="65" charset="-122"/>
                  </a:rPr>
                  <a:t>MUX</a:t>
                </a:r>
                <a:endParaRPr lang="en-US" altLang="zh-CN" sz="1600" dirty="0">
                  <a:latin typeface="Times New Roman" panose="02020603050405020304" pitchFamily="18" charset="0"/>
                  <a:ea typeface="宋体-方正超大字符集" pitchFamily="65" charset="-122"/>
                </a:endParaRPr>
              </a:p>
            </p:txBody>
          </p:sp>
          <p:sp>
            <p:nvSpPr>
              <p:cNvPr id="18479" name="Text Box 49"/>
              <p:cNvSpPr txBox="1"/>
              <p:nvPr/>
            </p:nvSpPr>
            <p:spPr>
              <a:xfrm>
                <a:off x="4330" y="1975"/>
                <a:ext cx="211" cy="212"/>
              </a:xfrm>
              <a:prstGeom prst="rect">
                <a:avLst/>
              </a:prstGeom>
              <a:noFill/>
              <a:ln w="19050">
                <a:noFill/>
              </a:ln>
            </p:spPr>
            <p:txBody>
              <a:bodyPr anchor="t">
                <a:spAutoFit/>
              </a:bodyPr>
              <a:p>
                <a:pPr>
                  <a:spcBef>
                    <a:spcPct val="50000"/>
                  </a:spcBef>
                </a:pPr>
                <a:r>
                  <a:rPr lang="en-US" altLang="zh-CN" sz="1600" dirty="0">
                    <a:latin typeface="Times New Roman" panose="02020603050405020304" pitchFamily="18" charset="0"/>
                    <a:ea typeface="宋体-方正超大字符集" pitchFamily="65" charset="-122"/>
                  </a:rPr>
                  <a:t>Y</a:t>
                </a:r>
                <a:endParaRPr lang="en-US" altLang="zh-CN" sz="1600" dirty="0">
                  <a:latin typeface="Times New Roman" panose="02020603050405020304" pitchFamily="18" charset="0"/>
                  <a:ea typeface="宋体-方正超大字符集" pitchFamily="65" charset="-122"/>
                </a:endParaRPr>
              </a:p>
            </p:txBody>
          </p:sp>
          <p:sp>
            <p:nvSpPr>
              <p:cNvPr id="18480" name="Text Box 50"/>
              <p:cNvSpPr txBox="1"/>
              <p:nvPr/>
            </p:nvSpPr>
            <p:spPr>
              <a:xfrm>
                <a:off x="3617" y="1992"/>
                <a:ext cx="136" cy="155"/>
              </a:xfrm>
              <a:prstGeom prst="rect">
                <a:avLst/>
              </a:prstGeom>
              <a:noFill/>
              <a:ln w="19050">
                <a:noFill/>
              </a:ln>
            </p:spPr>
            <p:txBody>
              <a:bodyPr wrap="none" lIns="0" tIns="0" rIns="0" bIns="0" anchor="t">
                <a:spAutoFit/>
              </a:bodyPr>
              <a:p>
                <a:pPr>
                  <a:spcBef>
                    <a:spcPct val="50000"/>
                  </a:spcBef>
                </a:pPr>
                <a:r>
                  <a:rPr lang="en-US" altLang="zh-CN" sz="1600" dirty="0">
                    <a:latin typeface="Times New Roman" panose="02020603050405020304" pitchFamily="18" charset="0"/>
                    <a:ea typeface="宋体-方正超大字符集" pitchFamily="65" charset="-122"/>
                  </a:rPr>
                  <a:t>A</a:t>
                </a:r>
                <a:r>
                  <a:rPr lang="en-US" altLang="zh-CN" sz="1600" baseline="-25000" dirty="0">
                    <a:latin typeface="Times New Roman" panose="02020603050405020304" pitchFamily="18" charset="0"/>
                    <a:ea typeface="宋体-方正超大字符集" pitchFamily="65" charset="-122"/>
                  </a:rPr>
                  <a:t>0</a:t>
                </a:r>
                <a:endParaRPr lang="en-US" altLang="zh-CN" sz="1600" baseline="-25000" dirty="0">
                  <a:latin typeface="Times New Roman" panose="02020603050405020304" pitchFamily="18" charset="0"/>
                  <a:ea typeface="宋体-方正超大字符集" pitchFamily="65" charset="-122"/>
                </a:endParaRPr>
              </a:p>
            </p:txBody>
          </p:sp>
          <p:sp>
            <p:nvSpPr>
              <p:cNvPr id="18481" name="Line 51"/>
              <p:cNvSpPr/>
              <p:nvPr/>
            </p:nvSpPr>
            <p:spPr>
              <a:xfrm>
                <a:off x="5279" y="3028"/>
                <a:ext cx="0" cy="423"/>
              </a:xfrm>
              <a:prstGeom prst="line">
                <a:avLst/>
              </a:prstGeom>
              <a:ln w="19050" cap="flat" cmpd="sng">
                <a:solidFill>
                  <a:schemeClr val="folHlink"/>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nvGrpSpPr>
              <p:cNvPr id="18482" name="Group 52"/>
              <p:cNvGrpSpPr/>
              <p:nvPr/>
            </p:nvGrpSpPr>
            <p:grpSpPr>
              <a:xfrm>
                <a:off x="4014" y="3028"/>
                <a:ext cx="1054" cy="181"/>
                <a:chOff x="3984" y="3840"/>
                <a:chExt cx="960" cy="192"/>
              </a:xfrm>
            </p:grpSpPr>
            <p:sp>
              <p:nvSpPr>
                <p:cNvPr id="18483" name="Line 53"/>
                <p:cNvSpPr/>
                <p:nvPr/>
              </p:nvSpPr>
              <p:spPr>
                <a:xfrm>
                  <a:off x="3984" y="3840"/>
                  <a:ext cx="0" cy="192"/>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84" name="Line 54"/>
                <p:cNvSpPr/>
                <p:nvPr/>
              </p:nvSpPr>
              <p:spPr>
                <a:xfrm>
                  <a:off x="4368" y="3840"/>
                  <a:ext cx="0" cy="192"/>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85" name="Line 55"/>
                <p:cNvSpPr/>
                <p:nvPr/>
              </p:nvSpPr>
              <p:spPr>
                <a:xfrm>
                  <a:off x="4176" y="3840"/>
                  <a:ext cx="0" cy="192"/>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86" name="Line 56"/>
                <p:cNvSpPr/>
                <p:nvPr/>
              </p:nvSpPr>
              <p:spPr>
                <a:xfrm>
                  <a:off x="4752" y="3840"/>
                  <a:ext cx="0" cy="192"/>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87" name="Line 57"/>
                <p:cNvSpPr/>
                <p:nvPr/>
              </p:nvSpPr>
              <p:spPr>
                <a:xfrm>
                  <a:off x="4560" y="3840"/>
                  <a:ext cx="0" cy="192"/>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88" name="Line 58"/>
                <p:cNvSpPr/>
                <p:nvPr/>
              </p:nvSpPr>
              <p:spPr>
                <a:xfrm>
                  <a:off x="4944" y="3840"/>
                  <a:ext cx="0" cy="192"/>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sp>
            <p:nvSpPr>
              <p:cNvPr id="18489" name="Text Box 59"/>
              <p:cNvSpPr txBox="1"/>
              <p:nvPr/>
            </p:nvSpPr>
            <p:spPr>
              <a:xfrm>
                <a:off x="3608" y="2665"/>
                <a:ext cx="211" cy="192"/>
              </a:xfrm>
              <a:prstGeom prst="rect">
                <a:avLst/>
              </a:prstGeom>
              <a:noFill/>
              <a:ln w="19050">
                <a:noFill/>
              </a:ln>
            </p:spPr>
            <p:txBody>
              <a:bodyPr lIns="0" rIns="0" anchor="t">
                <a:spAutoFit/>
              </a:bodyPr>
              <a:p>
                <a:pPr>
                  <a:spcBef>
                    <a:spcPct val="50000"/>
                  </a:spcBef>
                </a:pPr>
                <a:r>
                  <a:rPr lang="en-US" altLang="zh-CN" sz="1400" dirty="0">
                    <a:latin typeface="Times New Roman" panose="02020603050405020304" pitchFamily="18" charset="0"/>
                    <a:ea typeface="宋体-方正超大字符集" pitchFamily="65" charset="-122"/>
                  </a:rPr>
                  <a:t>EN</a:t>
                </a:r>
                <a:endParaRPr lang="en-US" altLang="zh-CN" sz="1400" dirty="0">
                  <a:latin typeface="Times New Roman" panose="02020603050405020304" pitchFamily="18" charset="0"/>
                  <a:ea typeface="宋体-方正超大字符集" pitchFamily="65" charset="-122"/>
                </a:endParaRPr>
              </a:p>
            </p:txBody>
          </p:sp>
          <p:sp>
            <p:nvSpPr>
              <p:cNvPr id="18490" name="Text Box 60"/>
              <p:cNvSpPr txBox="1"/>
              <p:nvPr/>
            </p:nvSpPr>
            <p:spPr>
              <a:xfrm>
                <a:off x="3013" y="2061"/>
                <a:ext cx="105" cy="154"/>
              </a:xfrm>
              <a:prstGeom prst="rect">
                <a:avLst/>
              </a:prstGeom>
              <a:noFill/>
              <a:ln w="19050">
                <a:noFill/>
              </a:ln>
            </p:spPr>
            <p:txBody>
              <a:bodyPr lIns="0" tIns="0" rIns="0" bIns="0" anchor="t">
                <a:spAutoFit/>
              </a:bodyPr>
              <a:p>
                <a:pPr>
                  <a:spcBef>
                    <a:spcPct val="50000"/>
                  </a:spcBef>
                </a:pPr>
                <a:r>
                  <a:rPr lang="en-US" altLang="zh-CN" sz="1600" i="1" dirty="0">
                    <a:latin typeface="Times New Roman" panose="02020603050405020304" pitchFamily="18" charset="0"/>
                    <a:ea typeface="宋体-方正超大字符集" pitchFamily="65" charset="-122"/>
                  </a:rPr>
                  <a:t>C</a:t>
                </a:r>
                <a:endParaRPr lang="en-US" altLang="zh-CN" sz="1600" i="1" dirty="0">
                  <a:latin typeface="Times New Roman" panose="02020603050405020304" pitchFamily="18" charset="0"/>
                  <a:ea typeface="宋体-方正超大字符集" pitchFamily="65" charset="-122"/>
                </a:endParaRPr>
              </a:p>
            </p:txBody>
          </p:sp>
          <p:sp>
            <p:nvSpPr>
              <p:cNvPr id="18491" name="Text Box 61"/>
              <p:cNvSpPr txBox="1"/>
              <p:nvPr/>
            </p:nvSpPr>
            <p:spPr>
              <a:xfrm>
                <a:off x="3013" y="2260"/>
                <a:ext cx="105" cy="153"/>
              </a:xfrm>
              <a:prstGeom prst="rect">
                <a:avLst/>
              </a:prstGeom>
              <a:noFill/>
              <a:ln w="19050">
                <a:noFill/>
              </a:ln>
            </p:spPr>
            <p:txBody>
              <a:bodyPr lIns="0" tIns="0" rIns="0" bIns="0" anchor="t">
                <a:spAutoFit/>
              </a:bodyPr>
              <a:p>
                <a:pPr>
                  <a:spcBef>
                    <a:spcPct val="50000"/>
                  </a:spcBef>
                </a:pPr>
                <a:r>
                  <a:rPr lang="en-US" altLang="zh-CN" sz="1600" i="1" dirty="0">
                    <a:latin typeface="Times New Roman" panose="02020603050405020304" pitchFamily="18" charset="0"/>
                    <a:ea typeface="宋体-方正超大字符集" pitchFamily="65" charset="-122"/>
                  </a:rPr>
                  <a:t>B</a:t>
                </a:r>
                <a:endParaRPr lang="en-US" altLang="zh-CN" sz="1600" i="1" dirty="0">
                  <a:latin typeface="Times New Roman" panose="02020603050405020304" pitchFamily="18" charset="0"/>
                  <a:ea typeface="宋体-方正超大字符集" pitchFamily="65" charset="-122"/>
                </a:endParaRPr>
              </a:p>
            </p:txBody>
          </p:sp>
          <p:sp>
            <p:nvSpPr>
              <p:cNvPr id="18492" name="Text Box 62"/>
              <p:cNvSpPr txBox="1"/>
              <p:nvPr/>
            </p:nvSpPr>
            <p:spPr>
              <a:xfrm>
                <a:off x="3013" y="2484"/>
                <a:ext cx="105" cy="154"/>
              </a:xfrm>
              <a:prstGeom prst="rect">
                <a:avLst/>
              </a:prstGeom>
              <a:noFill/>
              <a:ln w="19050">
                <a:noFill/>
              </a:ln>
            </p:spPr>
            <p:txBody>
              <a:bodyPr lIns="0" tIns="0" rIns="0" bIns="0" anchor="t">
                <a:spAutoFit/>
              </a:bodyPr>
              <a:p>
                <a:pPr>
                  <a:spcBef>
                    <a:spcPct val="50000"/>
                  </a:spcBef>
                </a:pPr>
                <a:r>
                  <a:rPr lang="en-US" altLang="zh-CN" sz="1600" i="1" dirty="0">
                    <a:latin typeface="Times New Roman" panose="02020603050405020304" pitchFamily="18" charset="0"/>
                    <a:ea typeface="宋体-方正超大字符集" pitchFamily="65" charset="-122"/>
                  </a:rPr>
                  <a:t>A</a:t>
                </a:r>
                <a:endParaRPr lang="en-US" altLang="zh-CN" sz="1600" i="1" dirty="0">
                  <a:latin typeface="Times New Roman" panose="02020603050405020304" pitchFamily="18" charset="0"/>
                  <a:ea typeface="宋体-方正超大字符集" pitchFamily="65" charset="-122"/>
                </a:endParaRPr>
              </a:p>
            </p:txBody>
          </p:sp>
          <p:sp>
            <p:nvSpPr>
              <p:cNvPr id="18493" name="Line 64"/>
              <p:cNvSpPr/>
              <p:nvPr/>
            </p:nvSpPr>
            <p:spPr>
              <a:xfrm flipH="1">
                <a:off x="3487" y="3209"/>
                <a:ext cx="1581"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94" name="Line 65"/>
              <p:cNvSpPr/>
              <p:nvPr/>
            </p:nvSpPr>
            <p:spPr>
              <a:xfrm flipH="1">
                <a:off x="3803" y="3330"/>
                <a:ext cx="1476" cy="0"/>
              </a:xfrm>
              <a:prstGeom prst="line">
                <a:avLst/>
              </a:prstGeom>
              <a:ln w="19050" cap="flat" cmpd="sng">
                <a:solidFill>
                  <a:schemeClr val="folHlink"/>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95" name="Line 66"/>
              <p:cNvSpPr/>
              <p:nvPr/>
            </p:nvSpPr>
            <p:spPr>
              <a:xfrm>
                <a:off x="3171" y="2795"/>
                <a:ext cx="0" cy="233"/>
              </a:xfrm>
              <a:prstGeom prst="line">
                <a:avLst/>
              </a:prstGeom>
              <a:ln w="19050" cap="flat" cmpd="sng">
                <a:solidFill>
                  <a:schemeClr val="folHlink"/>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96" name="Line 67"/>
              <p:cNvSpPr/>
              <p:nvPr/>
            </p:nvSpPr>
            <p:spPr>
              <a:xfrm>
                <a:off x="3118" y="3028"/>
                <a:ext cx="106" cy="0"/>
              </a:xfrm>
              <a:prstGeom prst="line">
                <a:avLst/>
              </a:prstGeom>
              <a:ln w="38100" cap="flat" cmpd="sng">
                <a:solidFill>
                  <a:schemeClr val="folHlink"/>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97" name="Line 68"/>
              <p:cNvSpPr/>
              <p:nvPr/>
            </p:nvSpPr>
            <p:spPr>
              <a:xfrm>
                <a:off x="5226" y="3451"/>
                <a:ext cx="106" cy="0"/>
              </a:xfrm>
              <a:prstGeom prst="line">
                <a:avLst/>
              </a:prstGeom>
              <a:ln w="38100" cap="flat" cmpd="sng">
                <a:solidFill>
                  <a:schemeClr val="folHlink"/>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98" name="Oval 69"/>
              <p:cNvSpPr/>
              <p:nvPr/>
            </p:nvSpPr>
            <p:spPr>
              <a:xfrm>
                <a:off x="3435" y="3174"/>
                <a:ext cx="52" cy="61"/>
              </a:xfrm>
              <a:prstGeom prst="ellipse">
                <a:avLst/>
              </a:prstGeom>
              <a:noFill/>
              <a:ln w="19050" cap="flat" cmpd="sng">
                <a:solidFill>
                  <a:schemeClr val="tx1"/>
                </a:solidFill>
                <a:prstDash val="solid"/>
                <a:round/>
                <a:headEnd type="none" w="med" len="med"/>
                <a:tailEnd type="none" w="med" len="med"/>
              </a:ln>
            </p:spPr>
            <p:txBody>
              <a:bodyPr wrap="none" anchor="ctr">
                <a:spAutoFit/>
              </a:bodyPr>
              <a:p>
                <a:endParaRPr lang="zh-CN" altLang="en-US" sz="1800" b="0" dirty="0">
                  <a:latin typeface="Arial" panose="020B0604020202020204" pitchFamily="34" charset="0"/>
                  <a:ea typeface="宋体" panose="02010600030101010101" pitchFamily="2" charset="-122"/>
                </a:endParaRPr>
              </a:p>
            </p:txBody>
          </p:sp>
          <p:sp>
            <p:nvSpPr>
              <p:cNvPr id="18499" name="Text Box 70"/>
              <p:cNvSpPr txBox="1"/>
              <p:nvPr/>
            </p:nvSpPr>
            <p:spPr>
              <a:xfrm>
                <a:off x="3420" y="3270"/>
                <a:ext cx="106" cy="154"/>
              </a:xfrm>
              <a:prstGeom prst="rect">
                <a:avLst/>
              </a:prstGeom>
              <a:noFill/>
              <a:ln w="19050">
                <a:noFill/>
              </a:ln>
            </p:spPr>
            <p:txBody>
              <a:bodyPr lIns="0" tIns="0" rIns="0" bIns="0" anchor="t">
                <a:spAutoFit/>
              </a:bodyPr>
              <a:p>
                <a:pPr>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500" name="Text Box 0"/>
              <p:cNvSpPr txBox="1"/>
              <p:nvPr/>
            </p:nvSpPr>
            <p:spPr>
              <a:xfrm>
                <a:off x="3617" y="2254"/>
                <a:ext cx="136" cy="154"/>
              </a:xfrm>
              <a:prstGeom prst="rect">
                <a:avLst/>
              </a:prstGeom>
              <a:noFill/>
              <a:ln w="19050">
                <a:noFill/>
              </a:ln>
            </p:spPr>
            <p:txBody>
              <a:bodyPr wrap="none" lIns="0" tIns="0" rIns="0" bIns="0" anchor="t">
                <a:spAutoFit/>
              </a:bodyPr>
              <a:p>
                <a:pPr>
                  <a:spcBef>
                    <a:spcPct val="50000"/>
                  </a:spcBef>
                </a:pPr>
                <a:r>
                  <a:rPr lang="en-US" altLang="zh-CN" sz="1600" dirty="0">
                    <a:latin typeface="Times New Roman" panose="02020603050405020304" pitchFamily="18" charset="0"/>
                    <a:ea typeface="宋体-方正超大字符集" pitchFamily="65" charset="-122"/>
                  </a:rPr>
                  <a:t>A</a:t>
                </a:r>
                <a:r>
                  <a:rPr lang="en-US" altLang="zh-CN" sz="1600" baseline="-25000" dirty="0">
                    <a:latin typeface="Times New Roman" panose="02020603050405020304" pitchFamily="18" charset="0"/>
                    <a:ea typeface="宋体-方正超大字符集" pitchFamily="65" charset="-122"/>
                  </a:rPr>
                  <a:t>1</a:t>
                </a:r>
                <a:endParaRPr lang="en-US" altLang="zh-CN" sz="1600" baseline="-25000" dirty="0">
                  <a:latin typeface="Times New Roman" panose="02020603050405020304" pitchFamily="18" charset="0"/>
                  <a:ea typeface="宋体-方正超大字符集" pitchFamily="65" charset="-122"/>
                </a:endParaRPr>
              </a:p>
            </p:txBody>
          </p:sp>
          <p:sp>
            <p:nvSpPr>
              <p:cNvPr id="18501" name="Text Box 1"/>
              <p:cNvSpPr txBox="1"/>
              <p:nvPr/>
            </p:nvSpPr>
            <p:spPr>
              <a:xfrm>
                <a:off x="3617" y="2473"/>
                <a:ext cx="136" cy="155"/>
              </a:xfrm>
              <a:prstGeom prst="rect">
                <a:avLst/>
              </a:prstGeom>
              <a:noFill/>
              <a:ln w="19050">
                <a:noFill/>
              </a:ln>
            </p:spPr>
            <p:txBody>
              <a:bodyPr wrap="none" lIns="0" tIns="0" rIns="0" bIns="0" anchor="t">
                <a:spAutoFit/>
              </a:bodyPr>
              <a:p>
                <a:pPr>
                  <a:spcBef>
                    <a:spcPct val="50000"/>
                  </a:spcBef>
                </a:pPr>
                <a:r>
                  <a:rPr lang="en-US" altLang="zh-CN" sz="1600" dirty="0">
                    <a:latin typeface="Times New Roman" panose="02020603050405020304" pitchFamily="18" charset="0"/>
                    <a:ea typeface="宋体-方正超大字符集" pitchFamily="65" charset="-122"/>
                  </a:rPr>
                  <a:t>A</a:t>
                </a:r>
                <a:r>
                  <a:rPr lang="en-US" altLang="zh-CN" sz="1600" baseline="-25000" dirty="0">
                    <a:latin typeface="Times New Roman" panose="02020603050405020304" pitchFamily="18" charset="0"/>
                    <a:ea typeface="宋体-方正超大字符集" pitchFamily="65" charset="-122"/>
                  </a:rPr>
                  <a:t>2</a:t>
                </a:r>
                <a:endParaRPr lang="en-US" altLang="zh-CN" sz="1600" baseline="-25000" dirty="0">
                  <a:latin typeface="Times New Roman" panose="02020603050405020304" pitchFamily="18" charset="0"/>
                  <a:ea typeface="宋体-方正超大字符集" pitchFamily="65" charset="-122"/>
                </a:endParaRPr>
              </a:p>
            </p:txBody>
          </p:sp>
          <p:sp>
            <p:nvSpPr>
              <p:cNvPr id="18502" name="Text Box 2"/>
              <p:cNvSpPr txBox="1"/>
              <p:nvPr/>
            </p:nvSpPr>
            <p:spPr>
              <a:xfrm>
                <a:off x="3357" y="2814"/>
                <a:ext cx="210" cy="191"/>
              </a:xfrm>
              <a:prstGeom prst="rect">
                <a:avLst/>
              </a:prstGeom>
              <a:noFill/>
              <a:ln w="19050">
                <a:noFill/>
              </a:ln>
            </p:spPr>
            <p:txBody>
              <a:bodyPr lIns="0" rIns="0" anchor="t">
                <a:spAutoFit/>
              </a:bodyPr>
              <a:p>
                <a:pPr>
                  <a:spcBef>
                    <a:spcPct val="50000"/>
                  </a:spcBef>
                </a:pPr>
                <a:r>
                  <a:rPr lang="en-US" altLang="zh-CN" sz="1400" i="1" dirty="0">
                    <a:latin typeface="Times New Roman" panose="02020603050405020304" pitchFamily="18" charset="0"/>
                    <a:ea typeface="宋体-方正超大字符集" pitchFamily="65" charset="-122"/>
                  </a:rPr>
                  <a:t>ST</a:t>
                </a:r>
                <a:endParaRPr lang="en-US" altLang="zh-CN" sz="1400" i="1" dirty="0">
                  <a:latin typeface="Times New Roman" panose="02020603050405020304" pitchFamily="18" charset="0"/>
                  <a:ea typeface="宋体-方正超大字符集" pitchFamily="65" charset="-122"/>
                </a:endParaRPr>
              </a:p>
            </p:txBody>
          </p:sp>
          <p:sp>
            <p:nvSpPr>
              <p:cNvPr id="18503" name="Line 3"/>
              <p:cNvSpPr/>
              <p:nvPr/>
            </p:nvSpPr>
            <p:spPr>
              <a:xfrm flipV="1">
                <a:off x="3371" y="2821"/>
                <a:ext cx="145"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grpSp>
      </p:grpSp>
      <p:graphicFrame>
        <p:nvGraphicFramePr>
          <p:cNvPr id="4" name="对象 3"/>
          <p:cNvGraphicFramePr/>
          <p:nvPr/>
        </p:nvGraphicFramePr>
        <p:xfrm>
          <a:off x="1363345" y="1569720"/>
          <a:ext cx="3147695" cy="700405"/>
        </p:xfrm>
        <a:graphic>
          <a:graphicData uri="http://schemas.openxmlformats.org/presentationml/2006/ole">
            <mc:AlternateContent xmlns:mc="http://schemas.openxmlformats.org/markup-compatibility/2006">
              <mc:Choice xmlns:v="urn:schemas-microsoft-com:vml" Requires="v">
                <p:oleObj spid="_x0000_s5" name="" r:id="rId3" imgW="2540000" imgH="469900" progId="Paint.Picture">
                  <p:embed/>
                </p:oleObj>
              </mc:Choice>
              <mc:Fallback>
                <p:oleObj name="" r:id="rId3" imgW="2540000" imgH="469900" progId="Paint.Picture">
                  <p:embed/>
                  <p:pic>
                    <p:nvPicPr>
                      <p:cNvPr id="0" name="图片 4"/>
                      <p:cNvPicPr/>
                      <p:nvPr/>
                    </p:nvPicPr>
                    <p:blipFill>
                      <a:blip r:embed="rId4"/>
                      <a:stretch>
                        <a:fillRect/>
                      </a:stretch>
                    </p:blipFill>
                    <p:spPr>
                      <a:xfrm>
                        <a:off x="1363345" y="1569720"/>
                        <a:ext cx="3147695" cy="700405"/>
                      </a:xfrm>
                      <a:prstGeom prst="rect">
                        <a:avLst/>
                      </a:prstGeom>
                    </p:spPr>
                  </p:pic>
                </p:oleObj>
              </mc:Fallback>
            </mc:AlternateContent>
          </a:graphicData>
        </a:graphic>
      </p:graphicFrame>
      <p:sp>
        <p:nvSpPr>
          <p:cNvPr id="17410" name="Text Box 3"/>
          <p:cNvSpPr txBox="1"/>
          <p:nvPr/>
        </p:nvSpPr>
        <p:spPr>
          <a:xfrm>
            <a:off x="345440" y="262255"/>
            <a:ext cx="5455920"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3</a:t>
            </a:r>
            <a:r>
              <a:rPr lang="zh-CN" altLang="en-US" sz="3200" dirty="0">
                <a:latin typeface="黑体" panose="02010609060101010101" pitchFamily="2" charset="-122"/>
                <a:ea typeface="黑体" panose="02010609060101010101" pitchFamily="2" charset="-122"/>
              </a:rPr>
              <a:t>、数据选择器应用</a:t>
            </a:r>
            <a:r>
              <a:rPr lang="zh-CN" altLang="en-US" sz="3200" dirty="0">
                <a:solidFill>
                  <a:srgbClr val="FF0000"/>
                </a:solidFill>
                <a:latin typeface="黑体" panose="02010609060101010101" pitchFamily="2" charset="-122"/>
                <a:ea typeface="黑体" panose="02010609060101010101" pitchFamily="2" charset="-122"/>
                <a:sym typeface="+mn-ea"/>
              </a:rPr>
              <a:t>（设计）</a:t>
            </a:r>
            <a:endParaRPr lang="zh-CN" altLang="en-US" sz="3200" dirty="0">
              <a:latin typeface="黑体" panose="02010609060101010101" pitchFamily="2" charset="-122"/>
              <a:ea typeface="黑体" panose="0201060906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02"/>
                                        </p:tgtEl>
                                        <p:attrNameLst>
                                          <p:attrName>style.visibility</p:attrName>
                                        </p:attrNameLst>
                                      </p:cBhvr>
                                      <p:to>
                                        <p:strVal val="visible"/>
                                      </p:to>
                                    </p:set>
                                    <p:anim calcmode="lin" valueType="num">
                                      <p:cBhvr additive="base">
                                        <p:cTn id="7" dur="500" fill="hold"/>
                                        <p:tgtEl>
                                          <p:spTgt spid="358402"/>
                                        </p:tgtEl>
                                        <p:attrNameLst>
                                          <p:attrName>ppt_x</p:attrName>
                                        </p:attrNameLst>
                                      </p:cBhvr>
                                      <p:tavLst>
                                        <p:tav tm="0">
                                          <p:val>
                                            <p:strVal val="0-#ppt_w/2"/>
                                          </p:val>
                                        </p:tav>
                                        <p:tav tm="100000">
                                          <p:val>
                                            <p:strVal val="#ppt_x"/>
                                          </p:val>
                                        </p:tav>
                                      </p:tavLst>
                                    </p:anim>
                                    <p:anim calcmode="lin" valueType="num">
                                      <p:cBhvr additive="base">
                                        <p:cTn id="8" dur="500" fill="hold"/>
                                        <p:tgtEl>
                                          <p:spTgt spid="3584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04"/>
                                        </p:tgtEl>
                                        <p:attrNameLst>
                                          <p:attrName>style.visibility</p:attrName>
                                        </p:attrNameLst>
                                      </p:cBhvr>
                                      <p:to>
                                        <p:strVal val="visible"/>
                                      </p:to>
                                    </p:set>
                                    <p:anim calcmode="lin" valueType="num">
                                      <p:cBhvr additive="base">
                                        <p:cTn id="13" dur="500" fill="hold"/>
                                        <p:tgtEl>
                                          <p:spTgt spid="358404"/>
                                        </p:tgtEl>
                                        <p:attrNameLst>
                                          <p:attrName>ppt_x</p:attrName>
                                        </p:attrNameLst>
                                      </p:cBhvr>
                                      <p:tavLst>
                                        <p:tav tm="0">
                                          <p:val>
                                            <p:strVal val="#ppt_x"/>
                                          </p:val>
                                        </p:tav>
                                        <p:tav tm="100000">
                                          <p:val>
                                            <p:strVal val="#ppt_x"/>
                                          </p:val>
                                        </p:tav>
                                      </p:tavLst>
                                    </p:anim>
                                    <p:anim calcmode="lin" valueType="num">
                                      <p:cBhvr additive="base">
                                        <p:cTn id="14" dur="500" fill="hold"/>
                                        <p:tgtEl>
                                          <p:spTgt spid="3584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9155"/>
                                        </p:tgtEl>
                                        <p:attrNameLst>
                                          <p:attrName>style.visibility</p:attrName>
                                        </p:attrNameLst>
                                      </p:cBhvr>
                                      <p:to>
                                        <p:strVal val="visible"/>
                                      </p:to>
                                    </p:set>
                                    <p:animEffect transition="in" filter="wipe(up)">
                                      <p:cBhvr>
                                        <p:cTn id="19" dur="500"/>
                                        <p:tgtEl>
                                          <p:spTgt spid="4915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9225"/>
                                        </p:tgtEl>
                                        <p:attrNameLst>
                                          <p:attrName>style.visibility</p:attrName>
                                        </p:attrNameLst>
                                      </p:cBhvr>
                                      <p:to>
                                        <p:strVal val="visible"/>
                                      </p:to>
                                    </p:set>
                                    <p:animEffect transition="in" filter="wipe(up)">
                                      <p:cBhvr>
                                        <p:cTn id="29" dur="500"/>
                                        <p:tgtEl>
                                          <p:spTgt spid="492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p:bldP spid="4922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Text Box 2"/>
          <p:cNvSpPr txBox="1"/>
          <p:nvPr/>
        </p:nvSpPr>
        <p:spPr>
          <a:xfrm>
            <a:off x="192088" y="834708"/>
            <a:ext cx="4967287" cy="650875"/>
          </a:xfrm>
          <a:prstGeom prst="rect">
            <a:avLst/>
          </a:prstGeom>
          <a:noFill/>
          <a:ln w="19050">
            <a:noFill/>
          </a:ln>
        </p:spPr>
        <p:txBody>
          <a:bodyPr anchor="t">
            <a:spAutoFit/>
          </a:bodyPr>
          <a:p>
            <a:pPr>
              <a:lnSpc>
                <a:spcPct val="130000"/>
              </a:lnSpc>
              <a:spcBef>
                <a:spcPct val="50000"/>
              </a:spcBef>
            </a:pPr>
            <a:r>
              <a:rPr lang="zh-CN" altLang="en-US" sz="2800" dirty="0">
                <a:solidFill>
                  <a:srgbClr val="3333CC"/>
                </a:solidFill>
                <a:latin typeface="黑体" panose="02010609060101010101" pitchFamily="2" charset="-122"/>
                <a:ea typeface="黑体" panose="02010609060101010101" pitchFamily="2" charset="-122"/>
              </a:rPr>
              <a:t>用</a:t>
            </a:r>
            <a:r>
              <a:rPr lang="en-US" altLang="zh-CN" sz="2800" dirty="0">
                <a:solidFill>
                  <a:srgbClr val="3333CC"/>
                </a:solidFill>
                <a:latin typeface="黑体" panose="02010609060101010101" pitchFamily="2" charset="-122"/>
                <a:ea typeface="黑体" panose="02010609060101010101" pitchFamily="2" charset="-122"/>
              </a:rPr>
              <a:t>4</a:t>
            </a:r>
            <a:r>
              <a:rPr lang="zh-CN" altLang="en-US" sz="2800" dirty="0">
                <a:solidFill>
                  <a:srgbClr val="3333CC"/>
                </a:solidFill>
                <a:latin typeface="黑体" panose="02010609060101010101" pitchFamily="2" charset="-122"/>
                <a:ea typeface="黑体" panose="02010609060101010101" pitchFamily="2" charset="-122"/>
              </a:rPr>
              <a:t>选</a:t>
            </a:r>
            <a:r>
              <a:rPr lang="en-US" altLang="zh-CN" sz="2800" dirty="0">
                <a:solidFill>
                  <a:srgbClr val="3333CC"/>
                </a:solidFill>
                <a:latin typeface="黑体" panose="02010609060101010101" pitchFamily="2" charset="-122"/>
                <a:ea typeface="黑体" panose="02010609060101010101" pitchFamily="2" charset="-122"/>
              </a:rPr>
              <a:t>1</a:t>
            </a:r>
            <a:r>
              <a:rPr lang="zh-CN" altLang="en-US" sz="2800" dirty="0">
                <a:solidFill>
                  <a:srgbClr val="3333CC"/>
                </a:solidFill>
                <a:latin typeface="黑体" panose="02010609060101010101" pitchFamily="2" charset="-122"/>
                <a:ea typeface="黑体" panose="02010609060101010101" pitchFamily="2" charset="-122"/>
              </a:rPr>
              <a:t>数据选择器实现函数</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49155" name="Text Box 3"/>
          <p:cNvSpPr txBox="1"/>
          <p:nvPr/>
        </p:nvSpPr>
        <p:spPr>
          <a:xfrm>
            <a:off x="254953" y="1808163"/>
            <a:ext cx="1500187" cy="650875"/>
          </a:xfrm>
          <a:prstGeom prst="rect">
            <a:avLst/>
          </a:prstGeom>
          <a:noFill/>
          <a:ln w="19050">
            <a:noFill/>
          </a:ln>
        </p:spPr>
        <p:txBody>
          <a:bodyPr anchor="t">
            <a:spAutoFit/>
          </a:bodyPr>
          <a:p>
            <a:pPr>
              <a:lnSpc>
                <a:spcPct val="130000"/>
              </a:lnSpc>
              <a:spcBef>
                <a:spcPct val="50000"/>
              </a:spcBef>
            </a:pPr>
            <a:r>
              <a:rPr lang="zh-CN" altLang="en-US" sz="2800" dirty="0">
                <a:solidFill>
                  <a:schemeClr val="accent2"/>
                </a:solidFill>
                <a:latin typeface="Times New Roman" panose="02020603050405020304" pitchFamily="18" charset="0"/>
                <a:ea typeface="黑体" panose="02010609060101010101" pitchFamily="2" charset="-122"/>
              </a:rPr>
              <a:t>解：</a:t>
            </a:r>
            <a:endParaRPr lang="zh-CN" altLang="en-US" sz="2800" dirty="0">
              <a:latin typeface="Times New Roman" panose="02020603050405020304" pitchFamily="18" charset="0"/>
              <a:ea typeface="黑体" panose="02010609060101010101" pitchFamily="2" charset="-122"/>
            </a:endParaRPr>
          </a:p>
        </p:txBody>
      </p:sp>
      <p:sp>
        <p:nvSpPr>
          <p:cNvPr id="19459" name="Rectangle 73"/>
          <p:cNvSpPr/>
          <p:nvPr/>
        </p:nvSpPr>
        <p:spPr>
          <a:xfrm>
            <a:off x="4508500" y="389382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76904" name="Object 72"/>
          <p:cNvGraphicFramePr/>
          <p:nvPr/>
        </p:nvGraphicFramePr>
        <p:xfrm>
          <a:off x="2240280" y="1487170"/>
          <a:ext cx="4286250" cy="627063"/>
        </p:xfrm>
        <a:graphic>
          <a:graphicData uri="http://schemas.openxmlformats.org/presentationml/2006/ole">
            <mc:AlternateContent xmlns:mc="http://schemas.openxmlformats.org/markup-compatibility/2006">
              <mc:Choice xmlns:v="urn:schemas-microsoft-com:vml" Requires="v">
                <p:oleObj spid="_x0000_s3083" name="" r:id="rId1" imgW="1765300" imgH="254000" progId="Equation.DSMT4">
                  <p:embed/>
                </p:oleObj>
              </mc:Choice>
              <mc:Fallback>
                <p:oleObj name="" r:id="rId1" imgW="1765300" imgH="254000" progId="Equation.DSMT4">
                  <p:embed/>
                  <p:pic>
                    <p:nvPicPr>
                      <p:cNvPr id="0" name="图片 3082"/>
                      <p:cNvPicPr/>
                      <p:nvPr/>
                    </p:nvPicPr>
                    <p:blipFill>
                      <a:blip r:embed="rId2"/>
                      <a:stretch>
                        <a:fillRect/>
                      </a:stretch>
                    </p:blipFill>
                    <p:spPr>
                      <a:xfrm>
                        <a:off x="2240280" y="1487170"/>
                        <a:ext cx="4286250" cy="627063"/>
                      </a:xfrm>
                      <a:prstGeom prst="rect">
                        <a:avLst/>
                      </a:prstGeom>
                      <a:noFill/>
                      <a:ln w="38100">
                        <a:noFill/>
                        <a:miter/>
                      </a:ln>
                    </p:spPr>
                  </p:pic>
                </p:oleObj>
              </mc:Fallback>
            </mc:AlternateContent>
          </a:graphicData>
        </a:graphic>
      </p:graphicFrame>
      <p:sp>
        <p:nvSpPr>
          <p:cNvPr id="19461" name="Rectangle 75"/>
          <p:cNvSpPr/>
          <p:nvPr/>
        </p:nvSpPr>
        <p:spPr>
          <a:xfrm>
            <a:off x="4508500" y="371284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76906" name="Object 74"/>
          <p:cNvGraphicFramePr/>
          <p:nvPr/>
        </p:nvGraphicFramePr>
        <p:xfrm>
          <a:off x="192088" y="2402523"/>
          <a:ext cx="8459787" cy="1160462"/>
        </p:xfrm>
        <a:graphic>
          <a:graphicData uri="http://schemas.openxmlformats.org/presentationml/2006/ole">
            <mc:AlternateContent xmlns:mc="http://schemas.openxmlformats.org/markup-compatibility/2006">
              <mc:Choice xmlns:v="urn:schemas-microsoft-com:vml" Requires="v">
                <p:oleObj spid="_x0000_s3084" name="" r:id="rId3" imgW="4229100" imgH="635000" progId="Equation.DSMT4">
                  <p:embed/>
                </p:oleObj>
              </mc:Choice>
              <mc:Fallback>
                <p:oleObj name="" r:id="rId3" imgW="4229100" imgH="635000" progId="Equation.DSMT4">
                  <p:embed/>
                  <p:pic>
                    <p:nvPicPr>
                      <p:cNvPr id="0" name="图片 3083"/>
                      <p:cNvPicPr/>
                      <p:nvPr/>
                    </p:nvPicPr>
                    <p:blipFill>
                      <a:blip r:embed="rId4"/>
                      <a:srcRect b="9166"/>
                      <a:stretch>
                        <a:fillRect/>
                      </a:stretch>
                    </p:blipFill>
                    <p:spPr>
                      <a:xfrm>
                        <a:off x="192088" y="2402523"/>
                        <a:ext cx="8459787" cy="1160462"/>
                      </a:xfrm>
                      <a:prstGeom prst="rect">
                        <a:avLst/>
                      </a:prstGeom>
                      <a:noFill/>
                      <a:ln w="38100">
                        <a:noFill/>
                        <a:miter/>
                      </a:ln>
                    </p:spPr>
                  </p:pic>
                </p:oleObj>
              </mc:Fallback>
            </mc:AlternateContent>
          </a:graphicData>
        </a:graphic>
      </p:graphicFrame>
      <p:sp>
        <p:nvSpPr>
          <p:cNvPr id="19463" name="Rectangle 77"/>
          <p:cNvSpPr/>
          <p:nvPr/>
        </p:nvSpPr>
        <p:spPr>
          <a:xfrm>
            <a:off x="4508500" y="328422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76908" name="Object 76"/>
          <p:cNvGraphicFramePr/>
          <p:nvPr/>
        </p:nvGraphicFramePr>
        <p:xfrm>
          <a:off x="5456555" y="3040380"/>
          <a:ext cx="3513138" cy="2917825"/>
        </p:xfrm>
        <a:graphic>
          <a:graphicData uri="http://schemas.openxmlformats.org/presentationml/2006/ole">
            <mc:AlternateContent xmlns:mc="http://schemas.openxmlformats.org/markup-compatibility/2006">
              <mc:Choice xmlns:v="urn:schemas-microsoft-com:vml" Requires="v">
                <p:oleObj spid="_x0000_s3085" name="" r:id="rId5" imgW="1757045" imgH="1550670" progId="Visio.Drawing.11">
                  <p:embed/>
                </p:oleObj>
              </mc:Choice>
              <mc:Fallback>
                <p:oleObj name="" r:id="rId5" imgW="1757045" imgH="1550670" progId="Visio.Drawing.11">
                  <p:embed/>
                  <p:pic>
                    <p:nvPicPr>
                      <p:cNvPr id="0" name="图片 3084"/>
                      <p:cNvPicPr/>
                      <p:nvPr/>
                    </p:nvPicPr>
                    <p:blipFill>
                      <a:blip r:embed="rId6"/>
                      <a:srcRect b="12776"/>
                      <a:stretch>
                        <a:fillRect/>
                      </a:stretch>
                    </p:blipFill>
                    <p:spPr>
                      <a:xfrm>
                        <a:off x="5456555" y="3040380"/>
                        <a:ext cx="3513138" cy="2917825"/>
                      </a:xfrm>
                      <a:prstGeom prst="rect">
                        <a:avLst/>
                      </a:prstGeom>
                      <a:noFill/>
                      <a:ln w="38100">
                        <a:noFill/>
                        <a:miter/>
                      </a:ln>
                    </p:spPr>
                  </p:pic>
                </p:oleObj>
              </mc:Fallback>
            </mc:AlternateContent>
          </a:graphicData>
        </a:graphic>
      </p:graphicFrame>
      <p:sp>
        <p:nvSpPr>
          <p:cNvPr id="10" name="TextBox 9"/>
          <p:cNvSpPr txBox="1"/>
          <p:nvPr/>
        </p:nvSpPr>
        <p:spPr>
          <a:xfrm>
            <a:off x="3542665" y="5074920"/>
            <a:ext cx="1400175" cy="521970"/>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 pos="100000">
                <a:srgbClr val="FEE7F2">
                  <a:alpha val="100000"/>
                </a:srgbClr>
              </a:gs>
            </a:gsLst>
            <a:lin ang="5400000"/>
            <a:tileRect/>
          </a:gradFill>
          <a:ln w="9525">
            <a:noFill/>
          </a:ln>
        </p:spPr>
        <p:txBody>
          <a:bodyPr wrap="square" anchor="t">
            <a:spAutoFit/>
          </a:bodyPr>
          <a:p>
            <a:pPr algn="ctr"/>
            <a:r>
              <a:rPr lang="zh-CN" altLang="en-US" sz="2800" dirty="0">
                <a:solidFill>
                  <a:srgbClr val="FF0000"/>
                </a:solidFill>
                <a:latin typeface="Times New Roman" panose="02020603050405020304" pitchFamily="18" charset="0"/>
                <a:ea typeface="宋体" panose="02010600030101010101" pitchFamily="2" charset="-122"/>
              </a:rPr>
              <a:t>降维</a:t>
            </a:r>
            <a:endParaRPr lang="zh-CN" altLang="en-US" sz="2800" dirty="0">
              <a:solidFill>
                <a:srgbClr val="FF0000"/>
              </a:solidFill>
              <a:latin typeface="Times New Roman" panose="02020603050405020304" pitchFamily="18" charset="0"/>
              <a:ea typeface="宋体" panose="02010600030101010101" pitchFamily="2" charset="-122"/>
            </a:endParaRPr>
          </a:p>
        </p:txBody>
      </p:sp>
      <p:grpSp>
        <p:nvGrpSpPr>
          <p:cNvPr id="2" name="Group 7"/>
          <p:cNvGrpSpPr/>
          <p:nvPr/>
        </p:nvGrpSpPr>
        <p:grpSpPr>
          <a:xfrm>
            <a:off x="192405" y="3516630"/>
            <a:ext cx="2928938" cy="2143125"/>
            <a:chOff x="2400" y="1269"/>
            <a:chExt cx="1440" cy="795"/>
          </a:xfrm>
        </p:grpSpPr>
        <p:sp>
          <p:nvSpPr>
            <p:cNvPr id="18437" name="Rectangle 8"/>
            <p:cNvSpPr/>
            <p:nvPr/>
          </p:nvSpPr>
          <p:spPr>
            <a:xfrm>
              <a:off x="2688" y="1488"/>
              <a:ext cx="1152" cy="576"/>
            </a:xfrm>
            <a:prstGeom prst="rect">
              <a:avLst/>
            </a:prstGeom>
            <a:noFill/>
            <a:ln w="19050" cap="flat" cmpd="sng">
              <a:solidFill>
                <a:schemeClr val="tx1"/>
              </a:solidFill>
              <a:prstDash val="solid"/>
              <a:miter/>
              <a:headEnd type="none" w="med" len="med"/>
              <a:tailEnd type="none" w="med" len="med"/>
            </a:ln>
          </p:spPr>
          <p:txBody>
            <a:bodyPr anchor="ctr">
              <a:spAutoFit/>
            </a:bodyPr>
            <a:p>
              <a:endParaRPr lang="zh-CN" altLang="en-US" sz="1800" b="0" dirty="0">
                <a:latin typeface="Arial" panose="020B0604020202020204" pitchFamily="34" charset="0"/>
                <a:ea typeface="宋体" panose="02010600030101010101" pitchFamily="2" charset="-122"/>
              </a:endParaRPr>
            </a:p>
          </p:txBody>
        </p:sp>
        <p:sp>
          <p:nvSpPr>
            <p:cNvPr id="18438" name="Line 9"/>
            <p:cNvSpPr/>
            <p:nvPr/>
          </p:nvSpPr>
          <p:spPr>
            <a:xfrm>
              <a:off x="2688" y="1776"/>
              <a:ext cx="1152" cy="0"/>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39" name="Line 10"/>
            <p:cNvSpPr/>
            <p:nvPr/>
          </p:nvSpPr>
          <p:spPr>
            <a:xfrm>
              <a:off x="3264" y="1488"/>
              <a:ext cx="0" cy="57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40" name="Line 11"/>
            <p:cNvSpPr/>
            <p:nvPr/>
          </p:nvSpPr>
          <p:spPr>
            <a:xfrm>
              <a:off x="2976" y="1488"/>
              <a:ext cx="0" cy="57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41" name="Line 12"/>
            <p:cNvSpPr/>
            <p:nvPr/>
          </p:nvSpPr>
          <p:spPr>
            <a:xfrm>
              <a:off x="3552" y="1488"/>
              <a:ext cx="0" cy="576"/>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42" name="Line 13"/>
            <p:cNvSpPr/>
            <p:nvPr/>
          </p:nvSpPr>
          <p:spPr>
            <a:xfrm flipH="1" flipV="1">
              <a:off x="2400" y="1322"/>
              <a:ext cx="288" cy="167"/>
            </a:xfrm>
            <a:prstGeom prst="line">
              <a:avLst/>
            </a:prstGeom>
            <a:ln w="19050"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18443" name="Text Box 14"/>
            <p:cNvSpPr txBox="1"/>
            <p:nvPr/>
          </p:nvSpPr>
          <p:spPr>
            <a:xfrm>
              <a:off x="2784" y="1584"/>
              <a:ext cx="96" cy="82"/>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44" name="Text Box 15"/>
            <p:cNvSpPr txBox="1"/>
            <p:nvPr/>
          </p:nvSpPr>
          <p:spPr>
            <a:xfrm>
              <a:off x="3072" y="1584"/>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45" name="Text Box 16"/>
            <p:cNvSpPr txBox="1"/>
            <p:nvPr/>
          </p:nvSpPr>
          <p:spPr>
            <a:xfrm>
              <a:off x="3360" y="1584"/>
              <a:ext cx="96" cy="82"/>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8446" name="Text Box 17"/>
            <p:cNvSpPr txBox="1"/>
            <p:nvPr/>
          </p:nvSpPr>
          <p:spPr>
            <a:xfrm>
              <a:off x="3648" y="1584"/>
              <a:ext cx="96" cy="82"/>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8447" name="Text Box 18"/>
            <p:cNvSpPr txBox="1"/>
            <p:nvPr/>
          </p:nvSpPr>
          <p:spPr>
            <a:xfrm>
              <a:off x="2784" y="1847"/>
              <a:ext cx="96" cy="82"/>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8448" name="Text Box 19"/>
            <p:cNvSpPr txBox="1"/>
            <p:nvPr/>
          </p:nvSpPr>
          <p:spPr>
            <a:xfrm>
              <a:off x="3072" y="1847"/>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49" name="Text Box 20"/>
            <p:cNvSpPr txBox="1"/>
            <p:nvPr/>
          </p:nvSpPr>
          <p:spPr>
            <a:xfrm>
              <a:off x="3360" y="1847"/>
              <a:ext cx="96" cy="82"/>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50" name="Text Box 21"/>
            <p:cNvSpPr txBox="1"/>
            <p:nvPr/>
          </p:nvSpPr>
          <p:spPr>
            <a:xfrm>
              <a:off x="3648" y="1847"/>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51" name="Text Box 22"/>
            <p:cNvSpPr txBox="1"/>
            <p:nvPr/>
          </p:nvSpPr>
          <p:spPr>
            <a:xfrm>
              <a:off x="2757" y="1344"/>
              <a:ext cx="144"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00</a:t>
              </a:r>
              <a:endParaRPr lang="en-US" altLang="zh-CN" sz="1600" dirty="0">
                <a:latin typeface="Times New Roman" panose="02020603050405020304" pitchFamily="18" charset="0"/>
                <a:ea typeface="宋体-方正超大字符集" pitchFamily="65" charset="-122"/>
              </a:endParaRPr>
            </a:p>
          </p:txBody>
        </p:sp>
        <p:sp>
          <p:nvSpPr>
            <p:cNvPr id="18452" name="Text Box 23"/>
            <p:cNvSpPr txBox="1"/>
            <p:nvPr/>
          </p:nvSpPr>
          <p:spPr>
            <a:xfrm>
              <a:off x="3051" y="1344"/>
              <a:ext cx="144"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01</a:t>
              </a:r>
              <a:endParaRPr lang="en-US" altLang="zh-CN" sz="1600" dirty="0">
                <a:latin typeface="Times New Roman" panose="02020603050405020304" pitchFamily="18" charset="0"/>
                <a:ea typeface="宋体-方正超大字符集" pitchFamily="65" charset="-122"/>
              </a:endParaRPr>
            </a:p>
          </p:txBody>
        </p:sp>
        <p:sp>
          <p:nvSpPr>
            <p:cNvPr id="18453" name="Text Box 24"/>
            <p:cNvSpPr txBox="1"/>
            <p:nvPr/>
          </p:nvSpPr>
          <p:spPr>
            <a:xfrm>
              <a:off x="3339" y="1344"/>
              <a:ext cx="144"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11</a:t>
              </a:r>
              <a:endParaRPr lang="en-US" altLang="zh-CN" sz="1600" dirty="0">
                <a:latin typeface="Times New Roman" panose="02020603050405020304" pitchFamily="18" charset="0"/>
                <a:ea typeface="宋体-方正超大字符集" pitchFamily="65" charset="-122"/>
              </a:endParaRPr>
            </a:p>
          </p:txBody>
        </p:sp>
        <p:sp>
          <p:nvSpPr>
            <p:cNvPr id="18454" name="Text Box 25"/>
            <p:cNvSpPr txBox="1"/>
            <p:nvPr/>
          </p:nvSpPr>
          <p:spPr>
            <a:xfrm>
              <a:off x="3627" y="1344"/>
              <a:ext cx="144"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10</a:t>
              </a:r>
              <a:endParaRPr lang="en-US" altLang="zh-CN" sz="1600" dirty="0">
                <a:latin typeface="Times New Roman" panose="02020603050405020304" pitchFamily="18" charset="0"/>
                <a:ea typeface="宋体-方正超大字符集" pitchFamily="65" charset="-122"/>
              </a:endParaRPr>
            </a:p>
          </p:txBody>
        </p:sp>
        <p:sp>
          <p:nvSpPr>
            <p:cNvPr id="18455" name="Text Box 26"/>
            <p:cNvSpPr txBox="1"/>
            <p:nvPr/>
          </p:nvSpPr>
          <p:spPr>
            <a:xfrm>
              <a:off x="2578" y="1584"/>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0</a:t>
              </a:r>
              <a:endParaRPr lang="en-US" altLang="zh-CN" sz="1600" dirty="0">
                <a:latin typeface="Times New Roman" panose="02020603050405020304" pitchFamily="18" charset="0"/>
                <a:ea typeface="宋体-方正超大字符集" pitchFamily="65" charset="-122"/>
              </a:endParaRPr>
            </a:p>
          </p:txBody>
        </p:sp>
        <p:sp>
          <p:nvSpPr>
            <p:cNvPr id="18456" name="Text Box 27"/>
            <p:cNvSpPr txBox="1"/>
            <p:nvPr/>
          </p:nvSpPr>
          <p:spPr>
            <a:xfrm>
              <a:off x="2578" y="1847"/>
              <a:ext cx="96" cy="99"/>
            </a:xfrm>
            <a:prstGeom prst="rect">
              <a:avLst/>
            </a:prstGeom>
            <a:noFill/>
            <a:ln w="19050">
              <a:noFill/>
            </a:ln>
          </p:spPr>
          <p:txBody>
            <a:bodyPr lIns="0" tIns="0" rIns="0" bIns="0" anchor="t">
              <a:spAutoFit/>
            </a:bodyPr>
            <a:p>
              <a:pPr algn="ctr">
                <a:lnSpc>
                  <a:spcPct val="90000"/>
                </a:lnSpc>
                <a:spcBef>
                  <a:spcPct val="50000"/>
                </a:spcBef>
              </a:pPr>
              <a:r>
                <a:rPr lang="en-US" altLang="zh-CN" sz="1600" dirty="0">
                  <a:latin typeface="Times New Roman" panose="02020603050405020304" pitchFamily="18" charset="0"/>
                  <a:ea typeface="宋体-方正超大字符集" pitchFamily="65" charset="-122"/>
                </a:rPr>
                <a:t>1</a:t>
              </a:r>
              <a:endParaRPr lang="en-US" altLang="zh-CN" sz="1600" dirty="0">
                <a:latin typeface="Times New Roman" panose="02020603050405020304" pitchFamily="18" charset="0"/>
                <a:ea typeface="宋体-方正超大字符集" pitchFamily="65" charset="-122"/>
              </a:endParaRPr>
            </a:p>
          </p:txBody>
        </p:sp>
        <p:sp>
          <p:nvSpPr>
            <p:cNvPr id="18457" name="Text Box 28"/>
            <p:cNvSpPr txBox="1"/>
            <p:nvPr/>
          </p:nvSpPr>
          <p:spPr>
            <a:xfrm>
              <a:off x="2479" y="1269"/>
              <a:ext cx="209" cy="82"/>
            </a:xfrm>
            <a:prstGeom prst="rect">
              <a:avLst/>
            </a:prstGeom>
            <a:noFill/>
            <a:ln w="19050">
              <a:noFill/>
            </a:ln>
          </p:spPr>
          <p:txBody>
            <a:bodyPr wrap="square" lIns="0" tIns="0" rIns="0" bIns="0" anchor="t">
              <a:spAutoFit/>
            </a:bodyPr>
            <a:p>
              <a:pPr algn="ctr">
                <a:lnSpc>
                  <a:spcPct val="90000"/>
                </a:lnSpc>
                <a:spcBef>
                  <a:spcPct val="50000"/>
                </a:spcBef>
              </a:pPr>
              <a:r>
                <a:rPr lang="en-US" altLang="zh-CN" sz="1600" i="1" dirty="0">
                  <a:latin typeface="Times New Roman" panose="02020603050405020304" pitchFamily="18" charset="0"/>
                  <a:ea typeface="宋体-方正超大字符集" pitchFamily="65" charset="-122"/>
                </a:rPr>
                <a:t>BC</a:t>
              </a:r>
              <a:endParaRPr lang="en-US" altLang="zh-CN" sz="1600" i="1" dirty="0">
                <a:latin typeface="Times New Roman" panose="02020603050405020304" pitchFamily="18" charset="0"/>
                <a:ea typeface="宋体-方正超大字符集" pitchFamily="65" charset="-122"/>
              </a:endParaRPr>
            </a:p>
          </p:txBody>
        </p:sp>
        <p:sp>
          <p:nvSpPr>
            <p:cNvPr id="18458" name="Text Box 29"/>
            <p:cNvSpPr txBox="1"/>
            <p:nvPr/>
          </p:nvSpPr>
          <p:spPr>
            <a:xfrm>
              <a:off x="2400" y="1428"/>
              <a:ext cx="176" cy="82"/>
            </a:xfrm>
            <a:prstGeom prst="rect">
              <a:avLst/>
            </a:prstGeom>
            <a:noFill/>
            <a:ln w="19050">
              <a:noFill/>
            </a:ln>
          </p:spPr>
          <p:txBody>
            <a:bodyPr lIns="0" tIns="0" rIns="0" bIns="0" anchor="t">
              <a:spAutoFit/>
            </a:bodyPr>
            <a:p>
              <a:pPr algn="ctr">
                <a:lnSpc>
                  <a:spcPct val="90000"/>
                </a:lnSpc>
                <a:spcBef>
                  <a:spcPct val="50000"/>
                </a:spcBef>
              </a:pPr>
              <a:r>
                <a:rPr lang="en-US" altLang="zh-CN" sz="1600" i="1" dirty="0">
                  <a:latin typeface="Times New Roman" panose="02020603050405020304" pitchFamily="18" charset="0"/>
                  <a:ea typeface="宋体-方正超大字符集" pitchFamily="65" charset="-122"/>
                </a:rPr>
                <a:t>A</a:t>
              </a:r>
              <a:endParaRPr lang="en-US" altLang="zh-CN" sz="1600" i="1" dirty="0">
                <a:latin typeface="Times New Roman" panose="02020603050405020304" pitchFamily="18" charset="0"/>
                <a:ea typeface="宋体-方正超大字符集" pitchFamily="65" charset="-122"/>
              </a:endParaRPr>
            </a:p>
          </p:txBody>
        </p:sp>
      </p:grpSp>
      <p:graphicFrame>
        <p:nvGraphicFramePr>
          <p:cNvPr id="351261" name="Object 29"/>
          <p:cNvGraphicFramePr/>
          <p:nvPr/>
        </p:nvGraphicFramePr>
        <p:xfrm>
          <a:off x="778510" y="5958205"/>
          <a:ext cx="6929120" cy="651510"/>
        </p:xfrm>
        <a:graphic>
          <a:graphicData uri="http://schemas.openxmlformats.org/presentationml/2006/ole">
            <mc:AlternateContent xmlns:mc="http://schemas.openxmlformats.org/markup-compatibility/2006">
              <mc:Choice xmlns:v="urn:schemas-microsoft-com:vml" Requires="v">
                <p:oleObj spid="_x0000_s3125" name="" r:id="rId7" imgW="2628900" imgH="254000" progId="Equation.DSMT4">
                  <p:embed/>
                </p:oleObj>
              </mc:Choice>
              <mc:Fallback>
                <p:oleObj name="" r:id="rId7" imgW="2628900" imgH="254000" progId="Equation.DSMT4">
                  <p:embed/>
                  <p:pic>
                    <p:nvPicPr>
                      <p:cNvPr id="0" name="图片 3124"/>
                      <p:cNvPicPr/>
                      <p:nvPr/>
                    </p:nvPicPr>
                    <p:blipFill>
                      <a:blip r:embed="rId8"/>
                      <a:stretch>
                        <a:fillRect/>
                      </a:stretch>
                    </p:blipFill>
                    <p:spPr>
                      <a:xfrm>
                        <a:off x="778510" y="5958205"/>
                        <a:ext cx="6929120" cy="651510"/>
                      </a:xfrm>
                      <a:prstGeom prst="rect">
                        <a:avLst/>
                      </a:prstGeom>
                      <a:noFill/>
                      <a:ln w="38100">
                        <a:noFill/>
                        <a:miter/>
                      </a:ln>
                    </p:spPr>
                  </p:pic>
                </p:oleObj>
              </mc:Fallback>
            </mc:AlternateContent>
          </a:graphicData>
        </a:graphic>
      </p:graphicFrame>
      <p:sp>
        <p:nvSpPr>
          <p:cNvPr id="17410" name="Text Box 3"/>
          <p:cNvSpPr txBox="1"/>
          <p:nvPr/>
        </p:nvSpPr>
        <p:spPr>
          <a:xfrm>
            <a:off x="345440" y="262255"/>
            <a:ext cx="5326380"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3</a:t>
            </a:r>
            <a:r>
              <a:rPr lang="zh-CN" altLang="en-US" sz="3200" dirty="0">
                <a:latin typeface="黑体" panose="02010609060101010101" pitchFamily="2" charset="-122"/>
                <a:ea typeface="黑体" panose="02010609060101010101" pitchFamily="2" charset="-122"/>
              </a:rPr>
              <a:t>、数据选择器应用</a:t>
            </a:r>
            <a:r>
              <a:rPr lang="zh-CN" altLang="en-US" sz="3200" dirty="0">
                <a:solidFill>
                  <a:srgbClr val="FF0000"/>
                </a:solidFill>
                <a:latin typeface="黑体" panose="02010609060101010101" pitchFamily="2" charset="-122"/>
                <a:ea typeface="黑体" panose="02010609060101010101" pitchFamily="2" charset="-122"/>
                <a:sym typeface="+mn-ea"/>
              </a:rPr>
              <a:t>（设计）</a:t>
            </a:r>
            <a:endParaRPr lang="zh-CN" altLang="en-US" sz="3200" dirty="0">
              <a:latin typeface="黑体" panose="02010609060101010101" pitchFamily="2" charset="-122"/>
              <a:ea typeface="黑体" panose="02010609060101010101" pitchFamily="2" charset="-122"/>
            </a:endParaRPr>
          </a:p>
        </p:txBody>
      </p:sp>
    </p:spTree>
    <p:custDataLst>
      <p:tags r:id="rId9"/>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6834"/>
                                        </p:tgtEl>
                                        <p:attrNameLst>
                                          <p:attrName>style.visibility</p:attrName>
                                        </p:attrNameLst>
                                      </p:cBhvr>
                                      <p:to>
                                        <p:strVal val="visible"/>
                                      </p:to>
                                    </p:set>
                                    <p:anim calcmode="lin" valueType="num">
                                      <p:cBhvr additive="base">
                                        <p:cTn id="7" dur="500" fill="hold"/>
                                        <p:tgtEl>
                                          <p:spTgt spid="376834"/>
                                        </p:tgtEl>
                                        <p:attrNameLst>
                                          <p:attrName>ppt_x</p:attrName>
                                        </p:attrNameLst>
                                      </p:cBhvr>
                                      <p:tavLst>
                                        <p:tav tm="0">
                                          <p:val>
                                            <p:strVal val="0-#ppt_w/2"/>
                                          </p:val>
                                        </p:tav>
                                        <p:tav tm="100000">
                                          <p:val>
                                            <p:strVal val="#ppt_x"/>
                                          </p:val>
                                        </p:tav>
                                      </p:tavLst>
                                    </p:anim>
                                    <p:anim calcmode="lin" valueType="num">
                                      <p:cBhvr additive="base">
                                        <p:cTn id="8" dur="500" fill="hold"/>
                                        <p:tgtEl>
                                          <p:spTgt spid="3768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6904"/>
                                        </p:tgtEl>
                                        <p:attrNameLst>
                                          <p:attrName>style.visibility</p:attrName>
                                        </p:attrNameLst>
                                      </p:cBhvr>
                                      <p:to>
                                        <p:strVal val="visible"/>
                                      </p:to>
                                    </p:set>
                                    <p:anim calcmode="lin" valueType="num">
                                      <p:cBhvr additive="base">
                                        <p:cTn id="13" dur="500" fill="hold"/>
                                        <p:tgtEl>
                                          <p:spTgt spid="376904"/>
                                        </p:tgtEl>
                                        <p:attrNameLst>
                                          <p:attrName>ppt_x</p:attrName>
                                        </p:attrNameLst>
                                      </p:cBhvr>
                                      <p:tavLst>
                                        <p:tav tm="0">
                                          <p:val>
                                            <p:strVal val="#ppt_x"/>
                                          </p:val>
                                        </p:tav>
                                        <p:tav tm="100000">
                                          <p:val>
                                            <p:strVal val="#ppt_x"/>
                                          </p:val>
                                        </p:tav>
                                      </p:tavLst>
                                    </p:anim>
                                    <p:anim calcmode="lin" valueType="num">
                                      <p:cBhvr additive="base">
                                        <p:cTn id="14" dur="500" fill="hold"/>
                                        <p:tgtEl>
                                          <p:spTgt spid="3769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9155"/>
                                        </p:tgtEl>
                                        <p:attrNameLst>
                                          <p:attrName>style.visibility</p:attrName>
                                        </p:attrNameLst>
                                      </p:cBhvr>
                                      <p:to>
                                        <p:strVal val="visible"/>
                                      </p:to>
                                    </p:set>
                                    <p:animEffect transition="in" filter="wipe(up)">
                                      <p:cBhvr>
                                        <p:cTn id="19" dur="500"/>
                                        <p:tgtEl>
                                          <p:spTgt spid="4915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76906"/>
                                        </p:tgtEl>
                                        <p:attrNameLst>
                                          <p:attrName>style.visibility</p:attrName>
                                        </p:attrNameLst>
                                      </p:cBhvr>
                                      <p:to>
                                        <p:strVal val="visible"/>
                                      </p:to>
                                    </p:set>
                                    <p:anim calcmode="lin" valueType="num">
                                      <p:cBhvr additive="base">
                                        <p:cTn id="24" dur="500" fill="hold"/>
                                        <p:tgtEl>
                                          <p:spTgt spid="376906"/>
                                        </p:tgtEl>
                                        <p:attrNameLst>
                                          <p:attrName>ppt_x</p:attrName>
                                        </p:attrNameLst>
                                      </p:cBhvr>
                                      <p:tavLst>
                                        <p:tav tm="0">
                                          <p:val>
                                            <p:strVal val="#ppt_x"/>
                                          </p:val>
                                        </p:tav>
                                        <p:tav tm="100000">
                                          <p:val>
                                            <p:strVal val="#ppt_x"/>
                                          </p:val>
                                        </p:tav>
                                      </p:tavLst>
                                    </p:anim>
                                    <p:anim calcmode="lin" valueType="num">
                                      <p:cBhvr additive="base">
                                        <p:cTn id="25" dur="500" fill="hold"/>
                                        <p:tgtEl>
                                          <p:spTgt spid="37690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76908"/>
                                        </p:tgtEl>
                                        <p:attrNameLst>
                                          <p:attrName>style.visibility</p:attrName>
                                        </p:attrNameLst>
                                      </p:cBhvr>
                                      <p:to>
                                        <p:strVal val="visible"/>
                                      </p:to>
                                    </p:set>
                                    <p:animEffect transition="in" filter="blinds(horizontal)">
                                      <p:cBhvr>
                                        <p:cTn id="30" dur="500"/>
                                        <p:tgtEl>
                                          <p:spTgt spid="37690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linds(horizontal)">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51261"/>
                                        </p:tgtEl>
                                        <p:attrNameLst>
                                          <p:attrName>style.visibility</p:attrName>
                                        </p:attrNameLst>
                                      </p:cBhvr>
                                      <p:to>
                                        <p:strVal val="visible"/>
                                      </p:to>
                                    </p:set>
                                    <p:animEffect transition="in" filter="wipe(left)">
                                      <p:cBhvr>
                                        <p:cTn id="46" dur="500"/>
                                        <p:tgtEl>
                                          <p:spTgt spid="351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p:bldP spid="10"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Text Box 2"/>
          <p:cNvSpPr txBox="1"/>
          <p:nvPr/>
        </p:nvSpPr>
        <p:spPr>
          <a:xfrm>
            <a:off x="192088" y="834708"/>
            <a:ext cx="4967287" cy="650875"/>
          </a:xfrm>
          <a:prstGeom prst="rect">
            <a:avLst/>
          </a:prstGeom>
          <a:noFill/>
          <a:ln w="19050">
            <a:noFill/>
          </a:ln>
        </p:spPr>
        <p:txBody>
          <a:bodyPr anchor="t">
            <a:spAutoFit/>
          </a:bodyPr>
          <a:p>
            <a:pPr>
              <a:lnSpc>
                <a:spcPct val="130000"/>
              </a:lnSpc>
              <a:spcBef>
                <a:spcPct val="50000"/>
              </a:spcBef>
            </a:pPr>
            <a:r>
              <a:rPr lang="zh-CN" altLang="en-US" sz="2800" dirty="0">
                <a:solidFill>
                  <a:srgbClr val="3333CC"/>
                </a:solidFill>
                <a:latin typeface="黑体" panose="02010609060101010101" pitchFamily="2" charset="-122"/>
                <a:ea typeface="黑体" panose="02010609060101010101" pitchFamily="2" charset="-122"/>
              </a:rPr>
              <a:t>用</a:t>
            </a:r>
            <a:r>
              <a:rPr lang="en-US" altLang="zh-CN" sz="2800" dirty="0">
                <a:solidFill>
                  <a:srgbClr val="3333CC"/>
                </a:solidFill>
                <a:latin typeface="黑体" panose="02010609060101010101" pitchFamily="2" charset="-122"/>
                <a:ea typeface="黑体" panose="02010609060101010101" pitchFamily="2" charset="-122"/>
              </a:rPr>
              <a:t>4</a:t>
            </a:r>
            <a:r>
              <a:rPr lang="zh-CN" altLang="en-US" sz="2800" dirty="0">
                <a:solidFill>
                  <a:srgbClr val="3333CC"/>
                </a:solidFill>
                <a:latin typeface="黑体" panose="02010609060101010101" pitchFamily="2" charset="-122"/>
                <a:ea typeface="黑体" panose="02010609060101010101" pitchFamily="2" charset="-122"/>
              </a:rPr>
              <a:t>选</a:t>
            </a:r>
            <a:r>
              <a:rPr lang="en-US" altLang="zh-CN" sz="2800" dirty="0">
                <a:solidFill>
                  <a:srgbClr val="3333CC"/>
                </a:solidFill>
                <a:latin typeface="黑体" panose="02010609060101010101" pitchFamily="2" charset="-122"/>
                <a:ea typeface="黑体" panose="02010609060101010101" pitchFamily="2" charset="-122"/>
              </a:rPr>
              <a:t>1</a:t>
            </a:r>
            <a:r>
              <a:rPr lang="zh-CN" altLang="en-US" sz="2800" dirty="0">
                <a:solidFill>
                  <a:srgbClr val="3333CC"/>
                </a:solidFill>
                <a:latin typeface="黑体" panose="02010609060101010101" pitchFamily="2" charset="-122"/>
                <a:ea typeface="黑体" panose="02010609060101010101" pitchFamily="2" charset="-122"/>
              </a:rPr>
              <a:t>数据选择器实现函数</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49155" name="Text Box 3"/>
          <p:cNvSpPr txBox="1"/>
          <p:nvPr/>
        </p:nvSpPr>
        <p:spPr>
          <a:xfrm>
            <a:off x="254953" y="1608138"/>
            <a:ext cx="1500187" cy="650875"/>
          </a:xfrm>
          <a:prstGeom prst="rect">
            <a:avLst/>
          </a:prstGeom>
          <a:noFill/>
          <a:ln w="19050">
            <a:noFill/>
          </a:ln>
        </p:spPr>
        <p:txBody>
          <a:bodyPr anchor="t">
            <a:spAutoFit/>
          </a:bodyPr>
          <a:p>
            <a:pPr>
              <a:lnSpc>
                <a:spcPct val="130000"/>
              </a:lnSpc>
              <a:spcBef>
                <a:spcPct val="50000"/>
              </a:spcBef>
            </a:pPr>
            <a:r>
              <a:rPr lang="zh-CN" altLang="en-US" sz="2800" dirty="0">
                <a:solidFill>
                  <a:schemeClr val="accent2"/>
                </a:solidFill>
                <a:latin typeface="Times New Roman" panose="02020603050405020304" pitchFamily="18" charset="0"/>
                <a:ea typeface="黑体" panose="02010609060101010101" pitchFamily="2" charset="-122"/>
              </a:rPr>
              <a:t>解：</a:t>
            </a:r>
            <a:endParaRPr lang="zh-CN" altLang="en-US" sz="2800" dirty="0">
              <a:latin typeface="Times New Roman" panose="02020603050405020304" pitchFamily="18" charset="0"/>
              <a:ea typeface="黑体" panose="02010609060101010101" pitchFamily="2" charset="-122"/>
            </a:endParaRPr>
          </a:p>
        </p:txBody>
      </p:sp>
      <p:sp>
        <p:nvSpPr>
          <p:cNvPr id="19459" name="Rectangle 73"/>
          <p:cNvSpPr/>
          <p:nvPr/>
        </p:nvSpPr>
        <p:spPr>
          <a:xfrm>
            <a:off x="4508500" y="389382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19461" name="Rectangle 75"/>
          <p:cNvSpPr/>
          <p:nvPr/>
        </p:nvSpPr>
        <p:spPr>
          <a:xfrm>
            <a:off x="4508500" y="371284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19463" name="Rectangle 77"/>
          <p:cNvSpPr/>
          <p:nvPr/>
        </p:nvSpPr>
        <p:spPr>
          <a:xfrm>
            <a:off x="4508500" y="328422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 name="对象 2">
            <a:hlinkClick r:id="" action="ppaction://ole?verb="/>
          </p:cNvPr>
          <p:cNvGraphicFramePr>
            <a:graphicFrameLocks noChangeAspect="1"/>
          </p:cNvGraphicFramePr>
          <p:nvPr/>
        </p:nvGraphicFramePr>
        <p:xfrm>
          <a:off x="2251075" y="1487170"/>
          <a:ext cx="4264660" cy="557530"/>
        </p:xfrm>
        <a:graphic>
          <a:graphicData uri="http://schemas.openxmlformats.org/presentationml/2006/ole">
            <mc:AlternateContent xmlns:mc="http://schemas.openxmlformats.org/markup-compatibility/2006">
              <mc:Choice xmlns:v="urn:schemas-microsoft-com:vml" Requires="v">
                <p:oleObj spid="_x0000_s2049" name="" r:id="rId1" imgW="1943100" imgH="254000" progId="Equation.KSEE3">
                  <p:embed/>
                </p:oleObj>
              </mc:Choice>
              <mc:Fallback>
                <p:oleObj name="" r:id="rId1" imgW="1943100" imgH="254000" progId="Equation.KSEE3">
                  <p:embed/>
                  <p:pic>
                    <p:nvPicPr>
                      <p:cNvPr id="0" name="图片 2048"/>
                      <p:cNvPicPr/>
                      <p:nvPr/>
                    </p:nvPicPr>
                    <p:blipFill>
                      <a:blip r:embed="rId2"/>
                      <a:stretch>
                        <a:fillRect/>
                      </a:stretch>
                    </p:blipFill>
                    <p:spPr>
                      <a:xfrm>
                        <a:off x="2251075" y="1487170"/>
                        <a:ext cx="4264660" cy="55753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255270" y="2177415"/>
          <a:ext cx="8460105" cy="1673860"/>
        </p:xfrm>
        <a:graphic>
          <a:graphicData uri="http://schemas.openxmlformats.org/presentationml/2006/ole">
            <mc:AlternateContent xmlns:mc="http://schemas.openxmlformats.org/markup-compatibility/2006">
              <mc:Choice xmlns:v="urn:schemas-microsoft-com:vml" Requires="v">
                <p:oleObj spid="_x0000_s2" name="" r:id="rId3" imgW="4191000" imgH="762000" progId="Equation.KSEE3">
                  <p:embed/>
                </p:oleObj>
              </mc:Choice>
              <mc:Fallback>
                <p:oleObj name="" r:id="rId3" imgW="4191000" imgH="762000" progId="Equation.KSEE3">
                  <p:embed/>
                  <p:pic>
                    <p:nvPicPr>
                      <p:cNvPr id="0" name="图片 2048"/>
                      <p:cNvPicPr/>
                      <p:nvPr/>
                    </p:nvPicPr>
                    <p:blipFill>
                      <a:blip r:embed="rId4"/>
                      <a:stretch>
                        <a:fillRect/>
                      </a:stretch>
                    </p:blipFill>
                    <p:spPr>
                      <a:xfrm>
                        <a:off x="255270" y="2177415"/>
                        <a:ext cx="8460105" cy="167386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437198" y="4369753"/>
          <a:ext cx="2692400" cy="1061085"/>
        </p:xfrm>
        <a:graphic>
          <a:graphicData uri="http://schemas.openxmlformats.org/presentationml/2006/ole">
            <mc:AlternateContent xmlns:mc="http://schemas.openxmlformats.org/markup-compatibility/2006">
              <mc:Choice xmlns:v="urn:schemas-microsoft-com:vml" Requires="v">
                <p:oleObj spid="_x0000_s6" name="" r:id="rId5" imgW="1333500" imgH="482600" progId="Equation.KSEE3">
                  <p:embed/>
                </p:oleObj>
              </mc:Choice>
              <mc:Fallback>
                <p:oleObj name="" r:id="rId5" imgW="1333500" imgH="482600" progId="Equation.KSEE3">
                  <p:embed/>
                  <p:pic>
                    <p:nvPicPr>
                      <p:cNvPr id="0" name="图片 2048"/>
                      <p:cNvPicPr/>
                      <p:nvPr/>
                    </p:nvPicPr>
                    <p:blipFill>
                      <a:blip r:embed="rId6"/>
                      <a:stretch>
                        <a:fillRect/>
                      </a:stretch>
                    </p:blipFill>
                    <p:spPr>
                      <a:xfrm>
                        <a:off x="437198" y="4369753"/>
                        <a:ext cx="2692400" cy="1061085"/>
                      </a:xfrm>
                      <a:prstGeom prst="rect">
                        <a:avLst/>
                      </a:prstGeom>
                    </p:spPr>
                  </p:pic>
                </p:oleObj>
              </mc:Fallback>
            </mc:AlternateContent>
          </a:graphicData>
        </a:graphic>
      </p:graphicFrame>
      <p:graphicFrame>
        <p:nvGraphicFramePr>
          <p:cNvPr id="7" name="对象 6"/>
          <p:cNvGraphicFramePr/>
          <p:nvPr/>
        </p:nvGraphicFramePr>
        <p:xfrm>
          <a:off x="3296920" y="4032250"/>
          <a:ext cx="4942840" cy="2768600"/>
        </p:xfrm>
        <a:graphic>
          <a:graphicData uri="http://schemas.openxmlformats.org/presentationml/2006/ole">
            <mc:AlternateContent xmlns:mc="http://schemas.openxmlformats.org/markup-compatibility/2006">
              <mc:Choice xmlns:v="urn:schemas-microsoft-com:vml" Requires="v">
                <p:oleObj spid="_x0000_s8" name="" r:id="rId7" imgW="3968750" imgH="2216150" progId="Paint.Picture">
                  <p:embed/>
                </p:oleObj>
              </mc:Choice>
              <mc:Fallback>
                <p:oleObj name="" r:id="rId7" imgW="3968750" imgH="2216150" progId="Paint.Picture">
                  <p:embed/>
                  <p:pic>
                    <p:nvPicPr>
                      <p:cNvPr id="0" name="图片 7"/>
                      <p:cNvPicPr/>
                      <p:nvPr/>
                    </p:nvPicPr>
                    <p:blipFill>
                      <a:blip r:embed="rId8"/>
                      <a:stretch>
                        <a:fillRect/>
                      </a:stretch>
                    </p:blipFill>
                    <p:spPr>
                      <a:xfrm>
                        <a:off x="3296920" y="4032250"/>
                        <a:ext cx="4942840" cy="2768600"/>
                      </a:xfrm>
                      <a:prstGeom prst="rect">
                        <a:avLst/>
                      </a:prstGeom>
                    </p:spPr>
                  </p:pic>
                </p:oleObj>
              </mc:Fallback>
            </mc:AlternateContent>
          </a:graphicData>
        </a:graphic>
      </p:graphicFrame>
      <p:sp>
        <p:nvSpPr>
          <p:cNvPr id="17410" name="Text Box 3"/>
          <p:cNvSpPr txBox="1"/>
          <p:nvPr/>
        </p:nvSpPr>
        <p:spPr>
          <a:xfrm>
            <a:off x="130175" y="262255"/>
            <a:ext cx="5362575"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3</a:t>
            </a:r>
            <a:r>
              <a:rPr lang="zh-CN" altLang="en-US" sz="3200" dirty="0">
                <a:latin typeface="黑体" panose="02010609060101010101" pitchFamily="2" charset="-122"/>
                <a:ea typeface="黑体" panose="02010609060101010101" pitchFamily="2" charset="-122"/>
              </a:rPr>
              <a:t>、数据选择器应用</a:t>
            </a:r>
            <a:r>
              <a:rPr lang="zh-CN" altLang="en-US" sz="3200" dirty="0">
                <a:solidFill>
                  <a:srgbClr val="FF0000"/>
                </a:solidFill>
                <a:latin typeface="黑体" panose="02010609060101010101" pitchFamily="2" charset="-122"/>
                <a:ea typeface="黑体" panose="02010609060101010101" pitchFamily="2" charset="-122"/>
                <a:sym typeface="+mn-ea"/>
              </a:rPr>
              <a:t>（设计）</a:t>
            </a:r>
            <a:endParaRPr lang="zh-CN" altLang="en-US" sz="3200" dirty="0">
              <a:latin typeface="黑体" panose="02010609060101010101" pitchFamily="2" charset="-122"/>
              <a:ea typeface="黑体" panose="02010609060101010101" pitchFamily="2" charset="-122"/>
            </a:endParaRPr>
          </a:p>
        </p:txBody>
      </p:sp>
    </p:spTree>
    <p:custDataLst>
      <p:tags r:id="rId9"/>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6834"/>
                                        </p:tgtEl>
                                        <p:attrNameLst>
                                          <p:attrName>style.visibility</p:attrName>
                                        </p:attrNameLst>
                                      </p:cBhvr>
                                      <p:to>
                                        <p:strVal val="visible"/>
                                      </p:to>
                                    </p:set>
                                    <p:anim calcmode="lin" valueType="num">
                                      <p:cBhvr additive="base">
                                        <p:cTn id="7" dur="500" fill="hold"/>
                                        <p:tgtEl>
                                          <p:spTgt spid="376834"/>
                                        </p:tgtEl>
                                        <p:attrNameLst>
                                          <p:attrName>ppt_x</p:attrName>
                                        </p:attrNameLst>
                                      </p:cBhvr>
                                      <p:tavLst>
                                        <p:tav tm="0">
                                          <p:val>
                                            <p:strVal val="0-#ppt_w/2"/>
                                          </p:val>
                                        </p:tav>
                                        <p:tav tm="100000">
                                          <p:val>
                                            <p:strVal val="#ppt_x"/>
                                          </p:val>
                                        </p:tav>
                                      </p:tavLst>
                                    </p:anim>
                                    <p:anim calcmode="lin" valueType="num">
                                      <p:cBhvr additive="base">
                                        <p:cTn id="8" dur="500" fill="hold"/>
                                        <p:tgtEl>
                                          <p:spTgt spid="3768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9155"/>
                                        </p:tgtEl>
                                        <p:attrNameLst>
                                          <p:attrName>style.visibility</p:attrName>
                                        </p:attrNameLst>
                                      </p:cBhvr>
                                      <p:to>
                                        <p:strVal val="visible"/>
                                      </p:to>
                                    </p:set>
                                    <p:animEffect transition="in" filter="wipe(up)">
                                      <p:cBhvr>
                                        <p:cTn id="13"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7858" name="Text Box 2"/>
          <p:cNvSpPr txBox="1"/>
          <p:nvPr/>
        </p:nvSpPr>
        <p:spPr>
          <a:xfrm>
            <a:off x="715645" y="1750378"/>
            <a:ext cx="8001000" cy="1198880"/>
          </a:xfrm>
          <a:prstGeom prst="rect">
            <a:avLst/>
          </a:prstGeom>
          <a:noFill/>
          <a:ln w="9525">
            <a:noFill/>
          </a:ln>
        </p:spPr>
        <p:txBody>
          <a:bodyPr anchor="t">
            <a:spAutoFit/>
          </a:bodyPr>
          <a:p>
            <a:pPr algn="just">
              <a:lnSpc>
                <a:spcPct val="150000"/>
              </a:lnSpc>
              <a:spcBef>
                <a:spcPct val="50000"/>
              </a:spcBef>
            </a:pPr>
            <a:r>
              <a:rPr lang="zh-CN" altLang="en-US" sz="2400" b="0" dirty="0">
                <a:latin typeface="黑体" panose="02010609060101010101" pitchFamily="2" charset="-122"/>
                <a:ea typeface="黑体" panose="02010609060101010101" pitchFamily="2" charset="-122"/>
              </a:rPr>
              <a:t>利用一片八选一数据选择器，只需</a:t>
            </a:r>
            <a:r>
              <a:rPr lang="en-US" altLang="zh-CN" sz="2400" b="0" i="1" dirty="0">
                <a:latin typeface="Times New Roman" panose="02020603050405020304" pitchFamily="18" charset="0"/>
                <a:ea typeface="黑体" panose="02010609060101010101" pitchFamily="2" charset="-122"/>
              </a:rPr>
              <a:t>D</a:t>
            </a:r>
            <a:r>
              <a:rPr lang="en-US" altLang="zh-CN" sz="2400" b="0" baseline="-25000" dirty="0">
                <a:latin typeface="Times New Roman" panose="02020603050405020304" pitchFamily="18" charset="0"/>
                <a:ea typeface="黑体" panose="02010609060101010101" pitchFamily="2" charset="-122"/>
              </a:rPr>
              <a:t>0</a:t>
            </a:r>
            <a:r>
              <a:rPr lang="en-US" altLang="zh-CN" sz="2400" b="0" dirty="0">
                <a:latin typeface="Times New Roman" panose="02020603050405020304" pitchFamily="18" charset="0"/>
                <a:ea typeface="黑体" panose="02010609060101010101" pitchFamily="2" charset="-122"/>
              </a:rPr>
              <a:t>=</a:t>
            </a:r>
            <a:r>
              <a:rPr lang="en-US" altLang="zh-CN" sz="2400" b="0" i="1" dirty="0">
                <a:latin typeface="Times New Roman" panose="02020603050405020304" pitchFamily="18" charset="0"/>
                <a:ea typeface="黑体" panose="02010609060101010101" pitchFamily="2" charset="-122"/>
              </a:rPr>
              <a:t>D</a:t>
            </a:r>
            <a:r>
              <a:rPr lang="en-US" altLang="zh-CN" sz="2400" b="0" baseline="-25000" dirty="0">
                <a:latin typeface="Times New Roman" panose="02020603050405020304" pitchFamily="18" charset="0"/>
                <a:ea typeface="黑体" panose="02010609060101010101" pitchFamily="2" charset="-122"/>
              </a:rPr>
              <a:t>3</a:t>
            </a:r>
            <a:r>
              <a:rPr lang="en-US" altLang="zh-CN" sz="2400" b="0" dirty="0">
                <a:latin typeface="Times New Roman" panose="02020603050405020304" pitchFamily="18" charset="0"/>
                <a:ea typeface="黑体" panose="02010609060101010101" pitchFamily="2" charset="-122"/>
              </a:rPr>
              <a:t>=</a:t>
            </a:r>
            <a:r>
              <a:rPr lang="en-US" altLang="zh-CN" sz="2400" b="0" i="1" dirty="0">
                <a:latin typeface="Times New Roman" panose="02020603050405020304" pitchFamily="18" charset="0"/>
                <a:ea typeface="黑体" panose="02010609060101010101" pitchFamily="2" charset="-122"/>
              </a:rPr>
              <a:t>D</a:t>
            </a:r>
            <a:r>
              <a:rPr lang="en-US" altLang="zh-CN" sz="2400" b="0" baseline="-25000" dirty="0">
                <a:latin typeface="Times New Roman" panose="02020603050405020304" pitchFamily="18" charset="0"/>
                <a:ea typeface="黑体" panose="02010609060101010101" pitchFamily="2" charset="-122"/>
              </a:rPr>
              <a:t>5</a:t>
            </a:r>
            <a:r>
              <a:rPr lang="en-US" altLang="zh-CN" sz="2400" b="0" dirty="0">
                <a:latin typeface="Times New Roman" panose="02020603050405020304" pitchFamily="18" charset="0"/>
                <a:ea typeface="黑体" panose="02010609060101010101" pitchFamily="2" charset="-122"/>
              </a:rPr>
              <a:t>=</a:t>
            </a:r>
            <a:r>
              <a:rPr lang="en-US" altLang="zh-CN" sz="2400" b="0" i="1" dirty="0">
                <a:latin typeface="Times New Roman" panose="02020603050405020304" pitchFamily="18" charset="0"/>
                <a:ea typeface="黑体" panose="02010609060101010101" pitchFamily="2" charset="-122"/>
              </a:rPr>
              <a:t>D</a:t>
            </a:r>
            <a:r>
              <a:rPr lang="en-US" altLang="zh-CN" sz="2400" b="0" baseline="-25000" dirty="0">
                <a:latin typeface="Times New Roman" panose="02020603050405020304" pitchFamily="18" charset="0"/>
                <a:ea typeface="黑体" panose="02010609060101010101" pitchFamily="2" charset="-122"/>
              </a:rPr>
              <a:t>6</a:t>
            </a:r>
            <a:r>
              <a:rPr lang="en-US" altLang="zh-CN" sz="2400" b="0" dirty="0">
                <a:latin typeface="Times New Roman" panose="02020603050405020304" pitchFamily="18" charset="0"/>
                <a:ea typeface="黑体" panose="02010609060101010101" pitchFamily="2" charset="-122"/>
              </a:rPr>
              <a:t>=0</a:t>
            </a:r>
            <a:r>
              <a:rPr lang="zh-CN" altLang="en-US" sz="2400" b="0" dirty="0">
                <a:latin typeface="黑体" panose="02010609060101010101" pitchFamily="2" charset="-122"/>
                <a:ea typeface="黑体" panose="02010609060101010101" pitchFamily="2" charset="-122"/>
              </a:rPr>
              <a:t>， </a:t>
            </a:r>
            <a:r>
              <a:rPr lang="en-US" altLang="zh-CN" sz="2400" b="0" i="1" dirty="0">
                <a:latin typeface="Times New Roman" panose="02020603050405020304" pitchFamily="18" charset="0"/>
                <a:ea typeface="黑体" panose="02010609060101010101" pitchFamily="2" charset="-122"/>
              </a:rPr>
              <a:t>D</a:t>
            </a:r>
            <a:r>
              <a:rPr lang="en-US" altLang="zh-CN" sz="2400" b="0" baseline="-25000" dirty="0">
                <a:latin typeface="Times New Roman" panose="02020603050405020304" pitchFamily="18" charset="0"/>
                <a:ea typeface="黑体" panose="02010609060101010101" pitchFamily="2" charset="-122"/>
              </a:rPr>
              <a:t>1</a:t>
            </a:r>
            <a:r>
              <a:rPr lang="en-US" altLang="zh-CN" sz="2400" b="0" dirty="0">
                <a:latin typeface="Times New Roman" panose="02020603050405020304" pitchFamily="18" charset="0"/>
                <a:ea typeface="黑体" panose="02010609060101010101" pitchFamily="2" charset="-122"/>
              </a:rPr>
              <a:t>=</a:t>
            </a:r>
            <a:r>
              <a:rPr lang="en-US" altLang="zh-CN" sz="2400" b="0" i="1" dirty="0">
                <a:latin typeface="Times New Roman" panose="02020603050405020304" pitchFamily="18" charset="0"/>
                <a:ea typeface="黑体" panose="02010609060101010101" pitchFamily="2" charset="-122"/>
              </a:rPr>
              <a:t>D</a:t>
            </a:r>
            <a:r>
              <a:rPr lang="en-US" altLang="zh-CN" sz="2400" b="0" baseline="-25000" dirty="0">
                <a:latin typeface="Times New Roman" panose="02020603050405020304" pitchFamily="18" charset="0"/>
                <a:ea typeface="黑体" panose="02010609060101010101" pitchFamily="2" charset="-122"/>
              </a:rPr>
              <a:t>2</a:t>
            </a:r>
            <a:r>
              <a:rPr lang="en-US" altLang="zh-CN" sz="2400" b="0" dirty="0">
                <a:latin typeface="Times New Roman" panose="02020603050405020304" pitchFamily="18" charset="0"/>
                <a:ea typeface="黑体" panose="02010609060101010101" pitchFamily="2" charset="-122"/>
              </a:rPr>
              <a:t>=</a:t>
            </a:r>
            <a:r>
              <a:rPr lang="en-US" altLang="zh-CN" sz="2400" b="0" i="1" dirty="0">
                <a:latin typeface="Times New Roman" panose="02020603050405020304" pitchFamily="18" charset="0"/>
                <a:ea typeface="黑体" panose="02010609060101010101" pitchFamily="2" charset="-122"/>
              </a:rPr>
              <a:t>D</a:t>
            </a:r>
            <a:r>
              <a:rPr lang="en-US" altLang="zh-CN" sz="2400" b="0" baseline="-25000" dirty="0">
                <a:latin typeface="Times New Roman" panose="02020603050405020304" pitchFamily="18" charset="0"/>
                <a:ea typeface="黑体" panose="02010609060101010101" pitchFamily="2" charset="-122"/>
              </a:rPr>
              <a:t>4</a:t>
            </a:r>
            <a:r>
              <a:rPr lang="en-US" altLang="zh-CN" sz="2400" b="0" dirty="0">
                <a:latin typeface="Times New Roman" panose="02020603050405020304" pitchFamily="18" charset="0"/>
                <a:ea typeface="黑体" panose="02010609060101010101" pitchFamily="2" charset="-122"/>
              </a:rPr>
              <a:t>=</a:t>
            </a:r>
            <a:r>
              <a:rPr lang="en-US" altLang="zh-CN" sz="2400" b="0" i="1" dirty="0">
                <a:latin typeface="Times New Roman" panose="02020603050405020304" pitchFamily="18" charset="0"/>
                <a:ea typeface="黑体" panose="02010609060101010101" pitchFamily="2" charset="-122"/>
              </a:rPr>
              <a:t>D</a:t>
            </a:r>
            <a:r>
              <a:rPr lang="en-US" altLang="zh-CN" sz="2400" b="0" baseline="-25000" dirty="0">
                <a:latin typeface="Times New Roman" panose="02020603050405020304" pitchFamily="18" charset="0"/>
                <a:ea typeface="黑体" panose="02010609060101010101" pitchFamily="2" charset="-122"/>
              </a:rPr>
              <a:t>7</a:t>
            </a:r>
            <a:r>
              <a:rPr lang="en-US" altLang="zh-CN" sz="2400" b="0" dirty="0">
                <a:latin typeface="Times New Roman" panose="02020603050405020304" pitchFamily="18" charset="0"/>
                <a:ea typeface="黑体" panose="02010609060101010101" pitchFamily="2" charset="-122"/>
              </a:rPr>
              <a:t>=1</a:t>
            </a:r>
            <a:r>
              <a:rPr lang="zh-CN" altLang="en-US" sz="2400" b="0" dirty="0">
                <a:latin typeface="Times New Roman" panose="02020603050405020304" pitchFamily="18" charset="0"/>
                <a:ea typeface="黑体" panose="02010609060101010101" pitchFamily="2" charset="-122"/>
              </a:rPr>
              <a:t>即可产生 </a:t>
            </a:r>
            <a:r>
              <a:rPr lang="en-US" altLang="zh-CN" sz="2400" b="0" dirty="0">
                <a:latin typeface="Times New Roman" panose="02020603050405020304" pitchFamily="18" charset="0"/>
                <a:ea typeface="黑体" panose="02010609060101010101" pitchFamily="2" charset="-122"/>
              </a:rPr>
              <a:t>01101001 </a:t>
            </a:r>
            <a:r>
              <a:rPr lang="zh-CN" altLang="en-US" sz="2400" b="0" dirty="0">
                <a:latin typeface="黑体" panose="02010609060101010101" pitchFamily="2" charset="-122"/>
                <a:ea typeface="黑体" panose="02010609060101010101" pitchFamily="2" charset="-122"/>
              </a:rPr>
              <a:t>序列。 </a:t>
            </a:r>
            <a:endParaRPr lang="zh-CN" altLang="en-US" sz="2400" b="0" dirty="0">
              <a:latin typeface="黑体" panose="02010609060101010101" pitchFamily="2" charset="-122"/>
              <a:ea typeface="黑体" panose="02010609060101010101" pitchFamily="2" charset="-122"/>
            </a:endParaRPr>
          </a:p>
        </p:txBody>
      </p:sp>
      <p:sp>
        <p:nvSpPr>
          <p:cNvPr id="20482" name="Rectangle 4"/>
          <p:cNvSpPr/>
          <p:nvPr/>
        </p:nvSpPr>
        <p:spPr>
          <a:xfrm>
            <a:off x="253683" y="1050608"/>
            <a:ext cx="7489825" cy="521970"/>
          </a:xfrm>
          <a:prstGeom prst="rect">
            <a:avLst/>
          </a:prstGeom>
          <a:noFill/>
          <a:ln w="9525">
            <a:noFill/>
          </a:ln>
        </p:spPr>
        <p:txBody>
          <a:bodyPr anchor="t">
            <a:spAutoFit/>
          </a:bodyPr>
          <a:p>
            <a:r>
              <a:rPr lang="zh-CN" altLang="en-US" sz="2800" dirty="0">
                <a:solidFill>
                  <a:srgbClr val="3333CC"/>
                </a:solidFill>
                <a:latin typeface="黑体" panose="02010609060101010101" pitchFamily="2" charset="-122"/>
                <a:ea typeface="黑体" panose="02010609060101010101" pitchFamily="2" charset="-122"/>
              </a:rPr>
              <a:t>  用数据选择器产生 </a:t>
            </a:r>
            <a:r>
              <a:rPr lang="en-US" altLang="zh-CN" sz="2800" dirty="0">
                <a:solidFill>
                  <a:srgbClr val="3333CC"/>
                </a:solidFill>
                <a:latin typeface="黑体" panose="02010609060101010101" pitchFamily="2" charset="-122"/>
                <a:ea typeface="黑体" panose="02010609060101010101" pitchFamily="2" charset="-122"/>
              </a:rPr>
              <a:t>01101001 </a:t>
            </a:r>
            <a:r>
              <a:rPr lang="zh-CN" altLang="en-US" sz="2800" dirty="0">
                <a:solidFill>
                  <a:srgbClr val="3333CC"/>
                </a:solidFill>
                <a:latin typeface="黑体" panose="02010609060101010101" pitchFamily="2" charset="-122"/>
                <a:ea typeface="黑体" panose="02010609060101010101" pitchFamily="2" charset="-122"/>
              </a:rPr>
              <a:t>序列。</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20483" name="Rectangle 6"/>
          <p:cNvSpPr/>
          <p:nvPr/>
        </p:nvSpPr>
        <p:spPr>
          <a:xfrm>
            <a:off x="4508500" y="324104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77861" name="Object 5"/>
          <p:cNvGraphicFramePr/>
          <p:nvPr/>
        </p:nvGraphicFramePr>
        <p:xfrm>
          <a:off x="428625" y="3293110"/>
          <a:ext cx="3460750" cy="2744788"/>
        </p:xfrm>
        <a:graphic>
          <a:graphicData uri="http://schemas.openxmlformats.org/presentationml/2006/ole">
            <mc:AlternateContent xmlns:mc="http://schemas.openxmlformats.org/markup-compatibility/2006">
              <mc:Choice xmlns:v="urn:schemas-microsoft-com:vml" Requires="v">
                <p:oleObj spid="_x0000_s3086" name="" r:id="rId1" imgW="1631315" imgH="1344930" progId="Visio.Drawing.11">
                  <p:embed/>
                </p:oleObj>
              </mc:Choice>
              <mc:Fallback>
                <p:oleObj name="" r:id="rId1" imgW="1631315" imgH="1344930" progId="Visio.Drawing.11">
                  <p:embed/>
                  <p:pic>
                    <p:nvPicPr>
                      <p:cNvPr id="0" name="图片 3085"/>
                      <p:cNvPicPr/>
                      <p:nvPr/>
                    </p:nvPicPr>
                    <p:blipFill>
                      <a:blip r:embed="rId2"/>
                      <a:stretch>
                        <a:fillRect/>
                      </a:stretch>
                    </p:blipFill>
                    <p:spPr>
                      <a:xfrm>
                        <a:off x="428625" y="3293110"/>
                        <a:ext cx="3460750" cy="2744788"/>
                      </a:xfrm>
                      <a:prstGeom prst="rect">
                        <a:avLst/>
                      </a:prstGeom>
                      <a:noFill/>
                      <a:ln w="38100">
                        <a:noFill/>
                        <a:miter/>
                      </a:ln>
                    </p:spPr>
                  </p:pic>
                </p:oleObj>
              </mc:Fallback>
            </mc:AlternateContent>
          </a:graphicData>
        </a:graphic>
      </p:graphicFrame>
      <p:sp>
        <p:nvSpPr>
          <p:cNvPr id="20485" name="Rectangle 8"/>
          <p:cNvSpPr/>
          <p:nvPr/>
        </p:nvSpPr>
        <p:spPr>
          <a:xfrm>
            <a:off x="4508500" y="323151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77863" name="Object 7"/>
          <p:cNvGraphicFramePr/>
          <p:nvPr/>
        </p:nvGraphicFramePr>
        <p:xfrm>
          <a:off x="4071938" y="3293110"/>
          <a:ext cx="4549775" cy="2714625"/>
        </p:xfrm>
        <a:graphic>
          <a:graphicData uri="http://schemas.openxmlformats.org/presentationml/2006/ole">
            <mc:AlternateContent xmlns:mc="http://schemas.openxmlformats.org/markup-compatibility/2006">
              <mc:Choice xmlns:v="urn:schemas-microsoft-com:vml" Requires="v">
                <p:oleObj spid="_x0000_s3087" name="" r:id="rId3" imgW="1739265" imgH="1066800" progId="Visio.Drawing.11">
                  <p:embed/>
                </p:oleObj>
              </mc:Choice>
              <mc:Fallback>
                <p:oleObj name="" r:id="rId3" imgW="1739265" imgH="1066800" progId="Visio.Drawing.11">
                  <p:embed/>
                  <p:pic>
                    <p:nvPicPr>
                      <p:cNvPr id="0" name="图片 3086"/>
                      <p:cNvPicPr/>
                      <p:nvPr/>
                    </p:nvPicPr>
                    <p:blipFill>
                      <a:blip r:embed="rId4"/>
                      <a:stretch>
                        <a:fillRect/>
                      </a:stretch>
                    </p:blipFill>
                    <p:spPr>
                      <a:xfrm>
                        <a:off x="4071938" y="3293110"/>
                        <a:ext cx="4549775" cy="2714625"/>
                      </a:xfrm>
                      <a:prstGeom prst="rect">
                        <a:avLst/>
                      </a:prstGeom>
                      <a:noFill/>
                      <a:ln w="38100">
                        <a:noFill/>
                        <a:miter/>
                      </a:ln>
                    </p:spPr>
                  </p:pic>
                </p:oleObj>
              </mc:Fallback>
            </mc:AlternateContent>
          </a:graphicData>
        </a:graphic>
      </p:graphicFrame>
      <p:sp>
        <p:nvSpPr>
          <p:cNvPr id="17410" name="Text Box 3"/>
          <p:cNvSpPr txBox="1"/>
          <p:nvPr/>
        </p:nvSpPr>
        <p:spPr>
          <a:xfrm>
            <a:off x="130175" y="262255"/>
            <a:ext cx="4372610" cy="492125"/>
          </a:xfrm>
          <a:prstGeom prst="rect">
            <a:avLst/>
          </a:prstGeom>
          <a:noFill/>
          <a:ln w="9525">
            <a:noFill/>
          </a:ln>
        </p:spPr>
        <p:txBody>
          <a:bodyPr wrap="square" lIns="0" tIns="0" rIns="0" bIns="0" anchor="t">
            <a:spAutoFit/>
          </a:bodyPr>
          <a:p>
            <a:pPr algn="ctr">
              <a:spcBef>
                <a:spcPct val="50000"/>
              </a:spcBef>
            </a:pPr>
            <a:r>
              <a:rPr lang="en-US" altLang="zh-CN" sz="3200" dirty="0">
                <a:latin typeface="黑体" panose="02010609060101010101" pitchFamily="2" charset="-122"/>
                <a:ea typeface="黑体" panose="02010609060101010101" pitchFamily="2" charset="-122"/>
              </a:rPr>
              <a:t>3</a:t>
            </a:r>
            <a:r>
              <a:rPr lang="zh-CN" altLang="en-US" sz="3200" dirty="0">
                <a:latin typeface="黑体" panose="02010609060101010101" pitchFamily="2" charset="-122"/>
                <a:ea typeface="黑体" panose="02010609060101010101" pitchFamily="2" charset="-122"/>
              </a:rPr>
              <a:t>、数据选择器应用</a:t>
            </a:r>
            <a:endParaRPr lang="zh-CN" altLang="en-US" sz="3200" dirty="0">
              <a:latin typeface="黑体" panose="02010609060101010101" pitchFamily="2" charset="-122"/>
              <a:ea typeface="黑体" panose="02010609060101010101" pitchFamily="2"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blinds(horizontal)">
                                      <p:cBhvr>
                                        <p:cTn id="7" dur="500"/>
                                        <p:tgtEl>
                                          <p:spTgt spid="3778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7861"/>
                                        </p:tgtEl>
                                        <p:attrNameLst>
                                          <p:attrName>style.visibility</p:attrName>
                                        </p:attrNameLst>
                                      </p:cBhvr>
                                      <p:to>
                                        <p:strVal val="visible"/>
                                      </p:to>
                                    </p:set>
                                    <p:animEffect transition="in" filter="blinds(horizontal)">
                                      <p:cBhvr>
                                        <p:cTn id="12" dur="500"/>
                                        <p:tgtEl>
                                          <p:spTgt spid="3778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77863"/>
                                        </p:tgtEl>
                                        <p:attrNameLst>
                                          <p:attrName>style.visibility</p:attrName>
                                        </p:attrNameLst>
                                      </p:cBhvr>
                                      <p:to>
                                        <p:strVal val="visible"/>
                                      </p:to>
                                    </p:set>
                                    <p:animEffect transition="in" filter="box(in)">
                                      <p:cBhvr>
                                        <p:cTn id="17" dur="500"/>
                                        <p:tgtEl>
                                          <p:spTgt spid="377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27405" y="1144905"/>
            <a:ext cx="6123305" cy="583565"/>
          </a:xfrm>
          <a:prstGeom prst="rect">
            <a:avLst/>
          </a:prstGeom>
          <a:noFill/>
        </p:spPr>
        <p:txBody>
          <a:bodyPr wrap="none" rtlCol="0" anchor="t">
            <a:spAutoFit/>
          </a:bodyPr>
          <a:p>
            <a:r>
              <a:rPr lang="en-US" altLang="zh-CN" sz="3200" b="1" dirty="0">
                <a:solidFill>
                  <a:srgbClr val="FF3300"/>
                </a:solidFill>
                <a:latin typeface="黑体" panose="02010609060101010101" pitchFamily="2" charset="-122"/>
                <a:ea typeface="黑体" panose="02010609060101010101" pitchFamily="2" charset="-122"/>
                <a:sym typeface="+mn-ea"/>
              </a:rPr>
              <a:t>3 /8 </a:t>
            </a:r>
            <a:r>
              <a:rPr lang="zh-CN" altLang="en-US" sz="3200" b="1" dirty="0">
                <a:solidFill>
                  <a:srgbClr val="FF3300"/>
                </a:solidFill>
                <a:latin typeface="黑体" panose="02010609060101010101" pitchFamily="2" charset="-122"/>
                <a:ea typeface="黑体" panose="02010609060101010101" pitchFamily="2" charset="-122"/>
                <a:sym typeface="+mn-ea"/>
              </a:rPr>
              <a:t>线</a:t>
            </a:r>
            <a:r>
              <a:rPr lang="zh-CN" altLang="en-US" sz="3200" b="1" dirty="0">
                <a:solidFill>
                  <a:srgbClr val="0033CC"/>
                </a:solidFill>
                <a:latin typeface="黑体" panose="02010609060101010101" pitchFamily="2" charset="-122"/>
                <a:ea typeface="黑体" panose="02010609060101010101" pitchFamily="2" charset="-122"/>
                <a:sym typeface="+mn-ea"/>
              </a:rPr>
              <a:t>译码器 </a:t>
            </a:r>
            <a:r>
              <a:rPr lang="en-US" altLang="zh-CN" sz="3200" b="1" dirty="0">
                <a:solidFill>
                  <a:srgbClr val="0033CC"/>
                </a:solidFill>
                <a:latin typeface="黑体" panose="02010609060101010101" pitchFamily="2" charset="-122"/>
                <a:ea typeface="黑体" panose="02010609060101010101" pitchFamily="2" charset="-122"/>
                <a:sym typeface="+mn-ea"/>
              </a:rPr>
              <a:t>T4138(74LS138 )</a:t>
            </a:r>
            <a:endParaRPr lang="zh-CN" altLang="en-US" sz="3200" b="1"/>
          </a:p>
        </p:txBody>
      </p:sp>
      <p:sp>
        <p:nvSpPr>
          <p:cNvPr id="46082" name="Text Box 3"/>
          <p:cNvSpPr txBox="1"/>
          <p:nvPr/>
        </p:nvSpPr>
        <p:spPr>
          <a:xfrm>
            <a:off x="827405" y="2388870"/>
            <a:ext cx="7792720" cy="583565"/>
          </a:xfrm>
          <a:prstGeom prst="rect">
            <a:avLst/>
          </a:prstGeom>
          <a:noFill/>
          <a:ln w="9525">
            <a:noFill/>
          </a:ln>
        </p:spPr>
        <p:txBody>
          <a:bodyPr wrap="square" anchor="t">
            <a:spAutoFit/>
          </a:bodyPr>
          <a:p>
            <a:pPr>
              <a:spcBef>
                <a:spcPct val="50000"/>
              </a:spcBef>
            </a:pPr>
            <a:r>
              <a:rPr lang="zh-CN" altLang="en-US" sz="3200" b="1" dirty="0">
                <a:solidFill>
                  <a:srgbClr val="3333CC"/>
                </a:solidFill>
                <a:latin typeface="黑体" panose="02010609060101010101" pitchFamily="2" charset="-122"/>
                <a:ea typeface="黑体" panose="02010609060101010101" pitchFamily="2" charset="-122"/>
              </a:rPr>
              <a:t>双</a:t>
            </a:r>
            <a:r>
              <a:rPr lang="en-US" altLang="zh-CN" sz="3200" b="1" dirty="0">
                <a:solidFill>
                  <a:srgbClr val="3333CC"/>
                </a:solidFill>
                <a:latin typeface="黑体" panose="02010609060101010101" pitchFamily="2" charset="-122"/>
                <a:ea typeface="黑体" panose="02010609060101010101" pitchFamily="2" charset="-122"/>
              </a:rPr>
              <a:t>4</a:t>
            </a:r>
            <a:r>
              <a:rPr lang="zh-CN" altLang="en-US" sz="3200" b="1" dirty="0">
                <a:solidFill>
                  <a:srgbClr val="3333CC"/>
                </a:solidFill>
                <a:latin typeface="黑体" panose="02010609060101010101" pitchFamily="2" charset="-122"/>
                <a:ea typeface="黑体" panose="02010609060101010101" pitchFamily="2" charset="-122"/>
              </a:rPr>
              <a:t>选</a:t>
            </a:r>
            <a:r>
              <a:rPr lang="en-US" altLang="zh-CN" sz="3200" b="1" dirty="0">
                <a:solidFill>
                  <a:srgbClr val="3333CC"/>
                </a:solidFill>
                <a:latin typeface="黑体" panose="02010609060101010101" pitchFamily="2" charset="-122"/>
                <a:ea typeface="黑体" panose="02010609060101010101" pitchFamily="2" charset="-122"/>
              </a:rPr>
              <a:t>1</a:t>
            </a:r>
            <a:r>
              <a:rPr lang="zh-CN" altLang="en-US" sz="3200" b="1" dirty="0">
                <a:solidFill>
                  <a:srgbClr val="3333CC"/>
                </a:solidFill>
                <a:latin typeface="黑体" panose="02010609060101010101" pitchFamily="2" charset="-122"/>
                <a:ea typeface="黑体" panose="02010609060101010101" pitchFamily="2" charset="-122"/>
              </a:rPr>
              <a:t>数据选择器 </a:t>
            </a:r>
            <a:r>
              <a:rPr lang="en-US" altLang="zh-CN" sz="3200" b="1" dirty="0">
                <a:solidFill>
                  <a:srgbClr val="3333CC"/>
                </a:solidFill>
                <a:latin typeface="黑体" panose="02010609060101010101" pitchFamily="2" charset="-122"/>
                <a:ea typeface="黑体" panose="02010609060101010101" pitchFamily="2" charset="-122"/>
              </a:rPr>
              <a:t>T4153</a:t>
            </a:r>
            <a:r>
              <a:rPr lang="zh-CN" altLang="en-US" sz="3200" b="1" dirty="0">
                <a:solidFill>
                  <a:srgbClr val="3333CC"/>
                </a:solidFill>
                <a:latin typeface="黑体" panose="02010609060101010101" pitchFamily="2" charset="-122"/>
                <a:ea typeface="黑体" panose="02010609060101010101" pitchFamily="2" charset="-122"/>
              </a:rPr>
              <a:t>（</a:t>
            </a:r>
            <a:r>
              <a:rPr lang="en-US" altLang="zh-CN" sz="3200" b="1" dirty="0">
                <a:solidFill>
                  <a:srgbClr val="3333CC"/>
                </a:solidFill>
                <a:latin typeface="黑体" panose="02010609060101010101" pitchFamily="2" charset="-122"/>
                <a:ea typeface="黑体" panose="02010609060101010101" pitchFamily="2" charset="-122"/>
                <a:sym typeface="+mn-ea"/>
              </a:rPr>
              <a:t>74LS153</a:t>
            </a:r>
            <a:r>
              <a:rPr lang="zh-CN" altLang="en-US" sz="3200" b="1" dirty="0">
                <a:solidFill>
                  <a:srgbClr val="3333CC"/>
                </a:solidFill>
                <a:latin typeface="黑体" panose="02010609060101010101" pitchFamily="2" charset="-122"/>
                <a:ea typeface="黑体" panose="02010609060101010101" pitchFamily="2" charset="-122"/>
                <a:sym typeface="+mn-ea"/>
              </a:rPr>
              <a:t>）</a:t>
            </a:r>
            <a:endParaRPr lang="zh-CN" altLang="en-US" sz="3200" b="1" dirty="0">
              <a:solidFill>
                <a:srgbClr val="3333CC"/>
              </a:solidFill>
              <a:latin typeface="黑体" panose="02010609060101010101" pitchFamily="2" charset="-122"/>
              <a:ea typeface="黑体" panose="02010609060101010101" pitchFamily="2" charset="-122"/>
              <a:sym typeface="+mn-ea"/>
            </a:endParaRPr>
          </a:p>
        </p:txBody>
      </p:sp>
      <p:sp>
        <p:nvSpPr>
          <p:cNvPr id="48129" name="Text Box 2"/>
          <p:cNvSpPr txBox="1"/>
          <p:nvPr/>
        </p:nvSpPr>
        <p:spPr>
          <a:xfrm>
            <a:off x="907733" y="3652520"/>
            <a:ext cx="6840537" cy="583565"/>
          </a:xfrm>
          <a:prstGeom prst="rect">
            <a:avLst/>
          </a:prstGeom>
          <a:noFill/>
          <a:ln w="9525">
            <a:noFill/>
          </a:ln>
        </p:spPr>
        <p:txBody>
          <a:bodyPr anchor="t">
            <a:spAutoFit/>
          </a:bodyPr>
          <a:p>
            <a:pPr>
              <a:spcBef>
                <a:spcPct val="50000"/>
              </a:spcBef>
            </a:pPr>
            <a:r>
              <a:rPr lang="en-US" altLang="zh-CN" sz="3200" b="1" dirty="0">
                <a:solidFill>
                  <a:srgbClr val="3333CC"/>
                </a:solidFill>
                <a:latin typeface="黑体" panose="02010609060101010101" pitchFamily="2" charset="-122"/>
                <a:ea typeface="黑体" panose="02010609060101010101" pitchFamily="2" charset="-122"/>
              </a:rPr>
              <a:t>8</a:t>
            </a:r>
            <a:r>
              <a:rPr lang="zh-CN" altLang="en-US" sz="3200" b="1" dirty="0">
                <a:solidFill>
                  <a:srgbClr val="3333CC"/>
                </a:solidFill>
                <a:latin typeface="黑体" panose="02010609060101010101" pitchFamily="2" charset="-122"/>
                <a:ea typeface="黑体" panose="02010609060101010101" pitchFamily="2" charset="-122"/>
              </a:rPr>
              <a:t>选</a:t>
            </a:r>
            <a:r>
              <a:rPr lang="en-US" altLang="zh-CN" sz="3200" b="1" dirty="0">
                <a:solidFill>
                  <a:srgbClr val="3333CC"/>
                </a:solidFill>
                <a:latin typeface="黑体" panose="02010609060101010101" pitchFamily="2" charset="-122"/>
                <a:ea typeface="黑体" panose="02010609060101010101" pitchFamily="2" charset="-122"/>
              </a:rPr>
              <a:t>1 </a:t>
            </a:r>
            <a:r>
              <a:rPr lang="zh-CN" altLang="en-US" sz="3200" b="1" dirty="0">
                <a:solidFill>
                  <a:srgbClr val="3333CC"/>
                </a:solidFill>
                <a:latin typeface="黑体" panose="02010609060101010101" pitchFamily="2" charset="-122"/>
                <a:ea typeface="黑体" panose="02010609060101010101" pitchFamily="2" charset="-122"/>
              </a:rPr>
              <a:t>数据选择器 </a:t>
            </a:r>
            <a:r>
              <a:rPr lang="en-US" altLang="zh-CN" sz="3200" b="1" dirty="0">
                <a:solidFill>
                  <a:srgbClr val="3333CC"/>
                </a:solidFill>
                <a:latin typeface="黑体" panose="02010609060101010101" pitchFamily="2" charset="-122"/>
                <a:ea typeface="黑体" panose="02010609060101010101" pitchFamily="2" charset="-122"/>
              </a:rPr>
              <a:t>T4151 (74LS151)</a:t>
            </a:r>
            <a:endParaRPr lang="en-US" altLang="zh-CN" sz="3200" b="1" dirty="0">
              <a:solidFill>
                <a:srgbClr val="3333CC"/>
              </a:solidFill>
              <a:latin typeface="黑体" panose="02010609060101010101" pitchFamily="2" charset="-122"/>
              <a:ea typeface="黑体" panose="02010609060101010101" pitchFamily="2" charset="-122"/>
            </a:endParaRPr>
          </a:p>
        </p:txBody>
      </p:sp>
      <p:sp>
        <p:nvSpPr>
          <p:cNvPr id="3" name="文本框 2"/>
          <p:cNvSpPr txBox="1"/>
          <p:nvPr/>
        </p:nvSpPr>
        <p:spPr>
          <a:xfrm>
            <a:off x="811530" y="150495"/>
            <a:ext cx="3590925" cy="583565"/>
          </a:xfrm>
          <a:prstGeom prst="rect">
            <a:avLst/>
          </a:prstGeom>
          <a:noFill/>
        </p:spPr>
        <p:txBody>
          <a:bodyPr wrap="square" rtlCol="0">
            <a:spAutoFit/>
          </a:bodyPr>
          <a:p>
            <a:r>
              <a:rPr lang="zh-CN" altLang="en-US" sz="3200" b="1">
                <a:latin typeface="黑体" panose="02010609060101010101" pitchFamily="2" charset="-122"/>
                <a:ea typeface="黑体" panose="02010609060101010101" pitchFamily="2" charset="-122"/>
              </a:rPr>
              <a:t>重点掌握</a:t>
            </a:r>
            <a:endParaRPr lang="zh-CN" altLang="en-US" sz="3200" b="1">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p:nvPr/>
        </p:nvSpPr>
        <p:spPr>
          <a:xfrm>
            <a:off x="-273050" y="443865"/>
            <a:ext cx="7681595" cy="666750"/>
          </a:xfrm>
          <a:prstGeom prst="rect">
            <a:avLst/>
          </a:prstGeom>
          <a:noFill/>
          <a:ln w="9525">
            <a:noFill/>
          </a:ln>
        </p:spPr>
        <p:txBody>
          <a:bodyPr anchor="ctr">
            <a:scene3d>
              <a:camera prst="orthographicFront"/>
              <a:lightRig rig="threePt" dir="t"/>
            </a:scene3d>
          </a:bodyPr>
          <a:p>
            <a:pPr marL="838200" indent="-838200"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7.4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组合电路中的竞争与冒险</a:t>
            </a:r>
            <a:b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b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
        <p:nvSpPr>
          <p:cNvPr id="321539" name="Rectangle 3"/>
          <p:cNvSpPr>
            <a:spLocks noChangeArrowheads="1"/>
          </p:cNvSpPr>
          <p:nvPr/>
        </p:nvSpPr>
        <p:spPr bwMode="auto">
          <a:xfrm>
            <a:off x="1187450" y="2493963"/>
            <a:ext cx="3816350"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冒险的识别</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321540" name="Rectangle 4"/>
          <p:cNvSpPr>
            <a:spLocks noChangeArrowheads="1"/>
          </p:cNvSpPr>
          <p:nvPr/>
        </p:nvSpPr>
        <p:spPr bwMode="auto">
          <a:xfrm>
            <a:off x="1187450" y="3429000"/>
            <a:ext cx="4105275" cy="64516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冒险的消除</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2" name="Rectangle 3"/>
          <p:cNvSpPr>
            <a:spLocks noChangeArrowheads="1"/>
          </p:cNvSpPr>
          <p:nvPr/>
        </p:nvSpPr>
        <p:spPr bwMode="auto">
          <a:xfrm>
            <a:off x="1187450" y="1494790"/>
            <a:ext cx="7222490" cy="645160"/>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什么是竞争、</a:t>
            </a:r>
            <a:r>
              <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冒险</a:t>
            </a:r>
            <a:endParaRPr kumimoji="0" lang="zh-CN" altLang="en-US" sz="36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charRg st="0" end="8"/>
                                            </p:txEl>
                                          </p:spTgt>
                                        </p:tgtEl>
                                        <p:attrNameLst>
                                          <p:attrName>style.visibility</p:attrName>
                                        </p:attrNameLst>
                                      </p:cBhvr>
                                      <p:to>
                                        <p:strVal val="visible"/>
                                      </p:to>
                                    </p:set>
                                    <p:animEffect transition="in" filter="box(in)">
                                      <p:cBhvr>
                                        <p:cTn id="7" dur="500"/>
                                        <p:tgtEl>
                                          <p:spTgt spid="2">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1539">
                                            <p:txEl>
                                              <p:charRg st="0" end="8"/>
                                            </p:txEl>
                                          </p:spTgt>
                                        </p:tgtEl>
                                        <p:attrNameLst>
                                          <p:attrName>style.visibility</p:attrName>
                                        </p:attrNameLst>
                                      </p:cBhvr>
                                      <p:to>
                                        <p:strVal val="visible"/>
                                      </p:to>
                                    </p:set>
                                    <p:animEffect transition="in" filter="box(in)">
                                      <p:cBhvr>
                                        <p:cTn id="12" dur="500"/>
                                        <p:tgtEl>
                                          <p:spTgt spid="321539">
                                            <p:txEl>
                                              <p:charRg st="0"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21540">
                                            <p:txEl>
                                              <p:charRg st="0" end="8"/>
                                            </p:txEl>
                                          </p:spTgt>
                                        </p:tgtEl>
                                        <p:attrNameLst>
                                          <p:attrName>style.visibility</p:attrName>
                                        </p:attrNameLst>
                                      </p:cBhvr>
                                      <p:to>
                                        <p:strVal val="visible"/>
                                      </p:to>
                                    </p:set>
                                    <p:animEffect transition="in" filter="box(in)">
                                      <p:cBhvr>
                                        <p:cTn id="17" dur="1000"/>
                                        <p:tgtEl>
                                          <p:spTgt spid="321540">
                                            <p:txEl>
                                              <p:charRg st="0"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30935" y="1644650"/>
            <a:ext cx="6838315" cy="5021580"/>
          </a:xfrm>
          <a:prstGeom prst="rect">
            <a:avLst/>
          </a:prstGeom>
        </p:spPr>
      </p:pic>
      <p:sp>
        <p:nvSpPr>
          <p:cNvPr id="3" name="Rectangle 3"/>
          <p:cNvSpPr>
            <a:spLocks noChangeArrowheads="1"/>
          </p:cNvSpPr>
          <p:nvPr/>
        </p:nvSpPr>
        <p:spPr bwMode="auto">
          <a:xfrm>
            <a:off x="541655" y="992505"/>
            <a:ext cx="7222490" cy="583565"/>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产生竞争冒险的原因</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9217" name="Rectangle 2"/>
          <p:cNvSpPr/>
          <p:nvPr/>
        </p:nvSpPr>
        <p:spPr>
          <a:xfrm>
            <a:off x="-273050" y="443865"/>
            <a:ext cx="7681595" cy="666750"/>
          </a:xfrm>
          <a:prstGeom prst="rect">
            <a:avLst/>
          </a:prstGeom>
          <a:noFill/>
          <a:ln w="9525">
            <a:noFill/>
          </a:ln>
        </p:spPr>
        <p:txBody>
          <a:bodyPr anchor="ctr">
            <a:scene3d>
              <a:camera prst="orthographicFront"/>
              <a:lightRig rig="threePt" dir="t"/>
            </a:scene3d>
          </a:bodyPr>
          <a:p>
            <a:pPr marL="838200" indent="-838200"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7.4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组合电路中的竞争与冒险</a:t>
            </a:r>
            <a:b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b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0" end="8"/>
                                            </p:txEl>
                                          </p:spTgt>
                                        </p:tgtEl>
                                        <p:attrNameLst>
                                          <p:attrName>style.visibility</p:attrName>
                                        </p:attrNameLst>
                                      </p:cBhvr>
                                      <p:to>
                                        <p:strVal val="visible"/>
                                      </p:to>
                                    </p:set>
                                    <p:animEffect transition="in" filter="box(in)">
                                      <p:cBhvr>
                                        <p:cTn id="7" dur="500"/>
                                        <p:tgtEl>
                                          <p:spTgt spid="3">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83" name="Text Box 27"/>
          <p:cNvSpPr txBox="1">
            <a:spLocks noChangeArrowheads="1"/>
          </p:cNvSpPr>
          <p:nvPr/>
        </p:nvSpPr>
        <p:spPr bwMode="auto">
          <a:xfrm>
            <a:off x="643255" y="1502410"/>
            <a:ext cx="8077835" cy="1783715"/>
          </a:xfrm>
          <a:prstGeom prst="rect">
            <a:avLst/>
          </a:prstGeom>
          <a:noFill/>
          <a:ln w="12700" cap="sq">
            <a:noFill/>
            <a:miter lim="800000"/>
            <a:headEnd type="none" w="sm" len="sm"/>
            <a:tailEnd type="none" w="sm" len="sm"/>
          </a:ln>
          <a:effectLst/>
        </p:spPr>
        <p:txBody>
          <a:bodyPr wrap="square">
            <a:spAutoFit/>
          </a:bodyPr>
          <a:lstStyle/>
          <a:p>
            <a:pPr marR="0" algn="just" defTabSz="914400" rtl="0">
              <a:lnSpc>
                <a:spcPct val="125000"/>
              </a:lnSpc>
              <a:buClrTx/>
              <a:buSzTx/>
              <a:buFontTx/>
              <a:buNone/>
              <a:defRPr/>
            </a:pPr>
            <a:r>
              <a:rPr kumimoji="1" lang="zh-CN" altLang="en-US" sz="2800" kern="1200" cap="none" spc="0" normalizeH="0" baseline="0" noProof="0" dirty="0">
                <a:solidFill>
                  <a:schemeClr val="bg2"/>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zh-CN" altLang="zh-CN" sz="2800"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信号通过连线及集成门都有一定的</a:t>
            </a:r>
            <a:r>
              <a:rPr kumimoji="1" lang="zh-CN" altLang="zh-CN" sz="3200" kern="1200" cap="none" spc="0" normalizeH="0" baseline="0" noProof="0" dirty="0">
                <a:solidFill>
                  <a:srgbClr val="3333CC"/>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延迟时间</a:t>
            </a:r>
            <a:r>
              <a:rPr kumimoji="1" lang="zh-CN" altLang="zh-CN" sz="2800"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，多个输入信号发生变化时，也可能有先后快慢的差异</a:t>
            </a:r>
            <a:r>
              <a:rPr kumimoji="1" lang="zh-CN" altLang="en-US" sz="2800"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1" lang="zh-CN" altLang="en-US" sz="2800" kern="1200" cap="none" spc="0" normalizeH="0" baseline="0" noProof="0" dirty="0" smtClean="0">
                <a:effectLst>
                  <a:outerShdw blurRad="38100" dist="38100" dir="2700000" algn="tl">
                    <a:srgbClr val="C0C0C0"/>
                  </a:outerShdw>
                </a:effectLst>
                <a:latin typeface="黑体" panose="02010609060101010101" pitchFamily="2" charset="-122"/>
                <a:ea typeface="黑体" panose="02010609060101010101" pitchFamily="2" charset="-122"/>
                <a:cs typeface="+mn-cs"/>
              </a:rPr>
              <a:t>即存在</a:t>
            </a:r>
            <a:r>
              <a:rPr kumimoji="1" lang="zh-CN" altLang="en-US" sz="2800" kern="1200" cap="none" spc="0" normalizeH="0" baseline="0" noProof="0" dirty="0" smtClean="0">
                <a:solidFill>
                  <a:srgbClr val="CC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竞争</a:t>
            </a:r>
            <a:r>
              <a:rPr kumimoji="1" lang="zh-CN" altLang="zh-CN" sz="2800" kern="1200" cap="none" spc="0" normalizeH="0" baseline="0" noProof="0" dirty="0" smtClean="0">
                <a:effectLst>
                  <a:outerShdw blurRad="38100" dist="38100" dir="2700000" algn="tl">
                    <a:srgbClr val="C0C0C0"/>
                  </a:outerShdw>
                </a:effectLst>
                <a:latin typeface="黑体" panose="02010609060101010101" pitchFamily="2" charset="-122"/>
                <a:ea typeface="黑体" panose="02010609060101010101" pitchFamily="2" charset="-122"/>
                <a:cs typeface="+mn-cs"/>
              </a:rPr>
              <a:t>。</a:t>
            </a:r>
            <a:endParaRPr kumimoji="1" lang="zh-CN" altLang="en-US" sz="2800"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sp>
        <p:nvSpPr>
          <p:cNvPr id="9217" name="Rectangle 2"/>
          <p:cNvSpPr/>
          <p:nvPr/>
        </p:nvSpPr>
        <p:spPr>
          <a:xfrm>
            <a:off x="-273050" y="443865"/>
            <a:ext cx="7681595" cy="666750"/>
          </a:xfrm>
          <a:prstGeom prst="rect">
            <a:avLst/>
          </a:prstGeom>
          <a:noFill/>
          <a:ln w="9525">
            <a:noFill/>
          </a:ln>
        </p:spPr>
        <p:txBody>
          <a:bodyPr anchor="ctr">
            <a:scene3d>
              <a:camera prst="orthographicFront"/>
              <a:lightRig rig="threePt" dir="t"/>
            </a:scene3d>
          </a:bodyPr>
          <a:p>
            <a:pPr marL="838200" indent="-838200"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7.4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组合电路中的竞争与冒险</a:t>
            </a:r>
            <a:b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b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
        <p:nvSpPr>
          <p:cNvPr id="3" name="Rectangle 3"/>
          <p:cNvSpPr>
            <a:spLocks noChangeArrowheads="1"/>
          </p:cNvSpPr>
          <p:nvPr/>
        </p:nvSpPr>
        <p:spPr bwMode="auto">
          <a:xfrm>
            <a:off x="541655" y="992505"/>
            <a:ext cx="7222490" cy="583565"/>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竞争、冒险的概念</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
        <p:nvSpPr>
          <p:cNvPr id="2" name="Text Box 27"/>
          <p:cNvSpPr txBox="1">
            <a:spLocks noChangeArrowheads="1"/>
          </p:cNvSpPr>
          <p:nvPr/>
        </p:nvSpPr>
        <p:spPr bwMode="auto">
          <a:xfrm>
            <a:off x="541020" y="3239770"/>
            <a:ext cx="8068945" cy="1168400"/>
          </a:xfrm>
          <a:prstGeom prst="rect">
            <a:avLst/>
          </a:prstGeom>
          <a:noFill/>
          <a:ln w="12700" cap="sq">
            <a:noFill/>
            <a:miter lim="800000"/>
            <a:headEnd type="none" w="sm" len="sm"/>
            <a:tailEnd type="none" w="sm" len="sm"/>
          </a:ln>
          <a:effectLst/>
        </p:spPr>
        <p:txBody>
          <a:bodyPr wrap="square">
            <a:spAutoFit/>
          </a:bodyPr>
          <a:p>
            <a:pPr marR="0" algn="just" defTabSz="914400" rtl="0">
              <a:lnSpc>
                <a:spcPct val="125000"/>
              </a:lnSpc>
              <a:buClrTx/>
              <a:buSzTx/>
              <a:buFontTx/>
              <a:buNone/>
              <a:defRPr/>
            </a:pPr>
            <a:r>
              <a:rPr kumimoji="1" lang="zh-CN" altLang="zh-CN" sz="2800" kern="1200" cap="none" spc="0" normalizeH="0" baseline="0" noProof="0" dirty="0" smtClean="0">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r>
              <a:rPr kumimoji="1" lang="zh-CN" altLang="en-US" sz="2800" kern="1200" cap="none" spc="0" normalizeH="0" baseline="0" noProof="0" dirty="0" smtClean="0">
                <a:effectLst>
                  <a:outerShdw blurRad="38100" dist="38100" dir="2700000" algn="tl">
                    <a:srgbClr val="C0C0C0"/>
                  </a:outerShdw>
                </a:effectLst>
                <a:latin typeface="黑体" panose="02010609060101010101" pitchFamily="2" charset="-122"/>
                <a:ea typeface="黑体" panose="02010609060101010101" pitchFamily="2" charset="-122"/>
                <a:cs typeface="+mn-cs"/>
              </a:rPr>
              <a:t>电路中有</a:t>
            </a:r>
            <a:r>
              <a:rPr kumimoji="1" lang="zh-CN" altLang="en-US" sz="2800" kern="1200" cap="none" spc="0" normalizeH="0" baseline="0" noProof="0" dirty="0" smtClean="0">
                <a:solidFill>
                  <a:srgbClr val="CC00FF"/>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竞争，</a:t>
            </a:r>
            <a:r>
              <a:rPr kumimoji="1" lang="zh-CN" altLang="en-US" sz="2800" kern="1200" cap="none" spc="0" normalizeH="0" baseline="0" noProof="0" dirty="0" smtClean="0">
                <a:effectLst>
                  <a:outerShdw blurRad="38100" dist="38100" dir="2700000" algn="tl">
                    <a:srgbClr val="C0C0C0"/>
                  </a:outerShdw>
                </a:effectLst>
                <a:latin typeface="黑体" panose="02010609060101010101" pitchFamily="2" charset="-122"/>
                <a:ea typeface="黑体" panose="02010609060101010101" pitchFamily="2" charset="-122"/>
                <a:cs typeface="+mn-cs"/>
              </a:rPr>
              <a:t>则</a:t>
            </a:r>
            <a:r>
              <a:rPr kumimoji="1" lang="zh-CN" altLang="zh-CN" sz="2800" kern="1200" cap="none" spc="0" normalizeH="0" baseline="0" noProof="0" dirty="0" smtClean="0">
                <a:effectLst>
                  <a:outerShdw blurRad="38100" dist="38100" dir="2700000" algn="tl">
                    <a:srgbClr val="C0C0C0"/>
                  </a:outerShdw>
                </a:effectLst>
                <a:latin typeface="黑体" panose="02010609060101010101" pitchFamily="2" charset="-122"/>
                <a:ea typeface="黑体" panose="02010609060101010101" pitchFamily="2" charset="-122"/>
                <a:cs typeface="+mn-cs"/>
              </a:rPr>
              <a:t>在</a:t>
            </a:r>
            <a:r>
              <a:rPr kumimoji="1" lang="zh-CN" altLang="zh-CN" sz="2800"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输入信号变化的瞬间，输出端出现一些不正确的尖峰信号，称为</a:t>
            </a:r>
            <a:r>
              <a:rPr kumimoji="1" lang="zh-CN" altLang="zh-CN" sz="2800" kern="1200" cap="none" spc="0" normalizeH="0" baseline="0" noProof="0" dirty="0">
                <a:solidFill>
                  <a:srgbClr val="FF0000"/>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冒险现象</a:t>
            </a:r>
            <a:r>
              <a:rPr kumimoji="1" lang="zh-CN" altLang="zh-CN" sz="2800"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1" lang="zh-CN" altLang="en-US" sz="2800"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rPr>
              <a:t>　　</a:t>
            </a:r>
            <a:endParaRPr kumimoji="1" lang="zh-CN" altLang="en-US" sz="2800" kern="1200" cap="none" spc="0" normalizeH="0" baseline="0" noProof="0" dirty="0">
              <a:effectLst>
                <a:outerShdw blurRad="38100" dist="38100" dir="2700000" algn="tl">
                  <a:srgbClr val="C0C0C0"/>
                </a:outerShdw>
              </a:effectLst>
              <a:latin typeface="黑体" panose="02010609060101010101" pitchFamily="2" charset="-122"/>
              <a:ea typeface="黑体" panose="02010609060101010101" pitchFamily="2" charset="-122"/>
              <a:cs typeface="+mn-cs"/>
            </a:endParaRPr>
          </a:p>
        </p:txBody>
      </p:sp>
      <p:pic>
        <p:nvPicPr>
          <p:cNvPr id="4" name="图片 3"/>
          <p:cNvPicPr>
            <a:picLocks noChangeAspect="1"/>
          </p:cNvPicPr>
          <p:nvPr/>
        </p:nvPicPr>
        <p:blipFill>
          <a:blip r:embed="rId1"/>
          <a:stretch>
            <a:fillRect/>
          </a:stretch>
        </p:blipFill>
        <p:spPr>
          <a:xfrm>
            <a:off x="1671955" y="4584700"/>
            <a:ext cx="4530725" cy="2175510"/>
          </a:xfrm>
          <a:prstGeom prst="rect">
            <a:avLst/>
          </a:prstGeom>
        </p:spPr>
      </p:pic>
      <p:sp>
        <p:nvSpPr>
          <p:cNvPr id="5" name="文本框 4"/>
          <p:cNvSpPr txBox="1"/>
          <p:nvPr/>
        </p:nvSpPr>
        <p:spPr>
          <a:xfrm>
            <a:off x="759460" y="4928235"/>
            <a:ext cx="932180" cy="706755"/>
          </a:xfrm>
          <a:prstGeom prst="rect">
            <a:avLst/>
          </a:prstGeom>
          <a:noFill/>
          <a:ln w="25400" cmpd="sng">
            <a:solidFill>
              <a:schemeClr val="accent1">
                <a:shade val="50000"/>
              </a:schemeClr>
            </a:solidFill>
            <a:prstDash val="sysDash"/>
          </a:ln>
        </p:spPr>
        <p:txBody>
          <a:bodyPr wrap="square" rtlCol="0">
            <a:spAutoFit/>
          </a:bodyPr>
          <a:p>
            <a:pPr algn="ctr"/>
            <a:r>
              <a:rPr lang="zh-CN" altLang="en-US" sz="2000" b="1">
                <a:solidFill>
                  <a:srgbClr val="FF0000"/>
                </a:solidFill>
                <a:latin typeface="黑体" panose="02010609060101010101" pitchFamily="2" charset="-122"/>
                <a:ea typeface="黑体" panose="02010609060101010101" pitchFamily="2" charset="-122"/>
              </a:rPr>
              <a:t>竞争</a:t>
            </a:r>
            <a:r>
              <a:rPr lang="zh-CN" altLang="en-US" sz="2000" b="1">
                <a:solidFill>
                  <a:srgbClr val="FF0000"/>
                </a:solidFill>
                <a:latin typeface="黑体" panose="02010609060101010101" pitchFamily="2" charset="-122"/>
                <a:ea typeface="黑体" panose="02010609060101010101" pitchFamily="2" charset="-122"/>
                <a:sym typeface="+mn-ea"/>
              </a:rPr>
              <a:t>产生</a:t>
            </a:r>
            <a:endParaRPr lang="zh-CN" altLang="en-US" sz="2000" b="1">
              <a:solidFill>
                <a:srgbClr val="FF0000"/>
              </a:solidFill>
              <a:latin typeface="黑体" panose="02010609060101010101" pitchFamily="2" charset="-122"/>
              <a:ea typeface="黑体" panose="02010609060101010101" pitchFamily="2" charset="-122"/>
              <a:sym typeface="+mn-ea"/>
            </a:endParaRPr>
          </a:p>
        </p:txBody>
      </p:sp>
      <p:sp>
        <p:nvSpPr>
          <p:cNvPr id="6" name="文本框 5"/>
          <p:cNvSpPr txBox="1"/>
          <p:nvPr/>
        </p:nvSpPr>
        <p:spPr>
          <a:xfrm>
            <a:off x="759460" y="6038850"/>
            <a:ext cx="932180" cy="706755"/>
          </a:xfrm>
          <a:prstGeom prst="rect">
            <a:avLst/>
          </a:prstGeom>
          <a:noFill/>
          <a:ln w="25400" cmpd="sng">
            <a:solidFill>
              <a:schemeClr val="accent1">
                <a:shade val="50000"/>
              </a:schemeClr>
            </a:solidFill>
            <a:prstDash val="sysDash"/>
          </a:ln>
        </p:spPr>
        <p:txBody>
          <a:bodyPr wrap="square" rtlCol="0">
            <a:spAutoFit/>
          </a:bodyPr>
          <a:p>
            <a:pPr algn="ctr"/>
            <a:r>
              <a:rPr lang="zh-CN" altLang="en-US" sz="2000" b="1">
                <a:solidFill>
                  <a:srgbClr val="FF0000"/>
                </a:solidFill>
                <a:latin typeface="黑体" panose="02010609060101010101" pitchFamily="2" charset="-122"/>
                <a:ea typeface="黑体" panose="02010609060101010101" pitchFamily="2" charset="-122"/>
              </a:rPr>
              <a:t>冒险</a:t>
            </a:r>
            <a:r>
              <a:rPr lang="zh-CN" altLang="en-US" sz="2000" b="1">
                <a:solidFill>
                  <a:srgbClr val="FF0000"/>
                </a:solidFill>
                <a:latin typeface="黑体" panose="02010609060101010101" pitchFamily="2" charset="-122"/>
                <a:ea typeface="黑体" panose="02010609060101010101" pitchFamily="2" charset="-122"/>
                <a:sym typeface="+mn-ea"/>
              </a:rPr>
              <a:t>产生</a:t>
            </a:r>
            <a:endParaRPr lang="zh-CN" altLang="en-US" sz="2000" b="1">
              <a:solidFill>
                <a:srgbClr val="FF0000"/>
              </a:solidFill>
              <a:latin typeface="黑体" panose="02010609060101010101" pitchFamily="2" charset="-122"/>
              <a:ea typeface="黑体" panose="02010609060101010101" pitchFamily="2" charset="-122"/>
              <a:sym typeface="+mn-ea"/>
            </a:endParaRPr>
          </a:p>
        </p:txBody>
      </p:sp>
    </p:spTree>
    <p:custDataLst>
      <p:tags r:id="rId2"/>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0" end="8"/>
                                            </p:txEl>
                                          </p:spTgt>
                                        </p:tgtEl>
                                        <p:attrNameLst>
                                          <p:attrName>style.visibility</p:attrName>
                                        </p:attrNameLst>
                                      </p:cBhvr>
                                      <p:to>
                                        <p:strVal val="visible"/>
                                      </p:to>
                                    </p:set>
                                    <p:animEffect transition="in" filter="box(in)">
                                      <p:cBhvr>
                                        <p:cTn id="7" dur="500"/>
                                        <p:tgtEl>
                                          <p:spTgt spid="3">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9483">
                                            <p:txEl>
                                              <p:charRg st="0" end="97"/>
                                            </p:txEl>
                                          </p:spTgt>
                                        </p:tgtEl>
                                        <p:attrNameLst>
                                          <p:attrName>style.visibility</p:attrName>
                                        </p:attrNameLst>
                                      </p:cBhvr>
                                      <p:to>
                                        <p:strVal val="visible"/>
                                      </p:to>
                                    </p:set>
                                    <p:anim calcmode="discrete" valueType="clr">
                                      <p:cBhvr override="childStyle">
                                        <p:cTn id="12" dur="80"/>
                                        <p:tgtEl>
                                          <p:spTgt spid="19483">
                                            <p:txEl>
                                              <p:charRg st="0" end="9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483">
                                            <p:txEl>
                                              <p:charRg st="0" end="97"/>
                                            </p:txEl>
                                          </p:spTgt>
                                        </p:tgtEl>
                                        <p:attrNameLst>
                                          <p:attrName>fillcolor</p:attrName>
                                        </p:attrNameLst>
                                      </p:cBhvr>
                                      <p:tavLst>
                                        <p:tav tm="0">
                                          <p:val>
                                            <p:clrVal>
                                              <a:schemeClr val="accent2"/>
                                            </p:clrVal>
                                          </p:val>
                                        </p:tav>
                                        <p:tav tm="50000">
                                          <p:val>
                                            <p:clrVal>
                                              <a:schemeClr val="hlink"/>
                                            </p:clrVal>
                                          </p:val>
                                        </p:tav>
                                      </p:tavLst>
                                    </p:anim>
                                    <p:set>
                                      <p:cBhvr>
                                        <p:cTn id="14" dur="80"/>
                                        <p:tgtEl>
                                          <p:spTgt spid="19483">
                                            <p:txEl>
                                              <p:charRg st="0" end="97"/>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2">
                                            <p:txEl>
                                              <p:charRg st="1" end="1"/>
                                            </p:txEl>
                                          </p:spTgt>
                                        </p:tgtEl>
                                        <p:attrNameLst>
                                          <p:attrName>style.visibility</p:attrName>
                                        </p:attrNameLst>
                                      </p:cBhvr>
                                      <p:to>
                                        <p:strVal val="visible"/>
                                      </p:to>
                                    </p:set>
                                    <p:anim calcmode="discrete" valueType="clr">
                                      <p:cBhvr override="childStyle">
                                        <p:cTn id="19" dur="80"/>
                                        <p:tgtEl>
                                          <p:spTgt spid="2">
                                            <p:txEl>
                                              <p:char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xEl>
                                              <p:char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2">
                                            <p:txEl>
                                              <p:char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Rectangle 2"/>
          <p:cNvSpPr>
            <a:spLocks noGrp="1"/>
          </p:cNvSpPr>
          <p:nvPr>
            <p:ph type="title" idx="4294967295"/>
          </p:nvPr>
        </p:nvSpPr>
        <p:spPr>
          <a:xfrm>
            <a:off x="143510" y="895350"/>
            <a:ext cx="8227695" cy="583565"/>
          </a:xfrm>
        </p:spPr>
        <p:txBody>
          <a:bodyPr wrap="square" lIns="91440" tIns="45720" rIns="91440" bIns="45720" anchor="t">
            <a:spAutoFit/>
          </a:bodyPr>
          <a:p>
            <a:pPr indent="0" algn="l" eaLnBrk="1" hangingPunct="1">
              <a:spcBef>
                <a:spcPct val="50000"/>
              </a:spcBef>
              <a:buClr>
                <a:srgbClr val="FF3300"/>
              </a:buClr>
              <a:buFont typeface="Wingdings" panose="05000000000000000000" pitchFamily="2" charset="2"/>
            </a:pPr>
            <a:r>
              <a:rPr lang="en-US" altLang="zh-CN" sz="3200" b="1" dirty="0">
                <a:latin typeface="黑体" panose="02010609060101010101" pitchFamily="2" charset="-122"/>
                <a:ea typeface="黑体" panose="02010609060101010101" pitchFamily="2" charset="-122"/>
              </a:rPr>
              <a:t> 3</a:t>
            </a:r>
            <a:r>
              <a:rPr lang="zh-CN" altLang="en-US" sz="3200" b="1" dirty="0">
                <a:latin typeface="黑体" panose="02010609060101010101" pitchFamily="2" charset="-122"/>
                <a:ea typeface="黑体" panose="02010609060101010101" pitchFamily="2" charset="-122"/>
              </a:rPr>
              <a:t>、组合逻辑电路的设计 </a:t>
            </a:r>
            <a:endParaRPr lang="zh-CN" altLang="en-US" sz="3200" b="1" dirty="0">
              <a:latin typeface="黑体" panose="02010609060101010101" pitchFamily="2" charset="-122"/>
              <a:ea typeface="黑体" panose="02010609060101010101" pitchFamily="2" charset="-122"/>
            </a:endParaRPr>
          </a:p>
        </p:txBody>
      </p:sp>
      <p:sp>
        <p:nvSpPr>
          <p:cNvPr id="279556" name="Text Box 4"/>
          <p:cNvSpPr txBox="1"/>
          <p:nvPr/>
        </p:nvSpPr>
        <p:spPr>
          <a:xfrm>
            <a:off x="755650" y="2708275"/>
            <a:ext cx="1441450" cy="521970"/>
          </a:xfrm>
          <a:prstGeom prst="rect">
            <a:avLst/>
          </a:prstGeom>
          <a:noFill/>
          <a:ln w="9525">
            <a:noFill/>
          </a:ln>
        </p:spPr>
        <p:txBody>
          <a:bodyPr anchor="t">
            <a:spAutoFit/>
          </a:bodyPr>
          <a:p>
            <a:r>
              <a:rPr lang="zh-CN" altLang="en-US" sz="2800" b="1" dirty="0">
                <a:solidFill>
                  <a:srgbClr val="FF0000"/>
                </a:solidFill>
                <a:latin typeface="黑体" panose="02010609060101010101" pitchFamily="2" charset="-122"/>
                <a:ea typeface="黑体" panose="02010609060101010101" pitchFamily="2" charset="-122"/>
              </a:rPr>
              <a:t>步骤：</a:t>
            </a:r>
            <a:r>
              <a:rPr lang="zh-CN" altLang="en-US" sz="2800" b="1" dirty="0">
                <a:solidFill>
                  <a:srgbClr val="0033CC"/>
                </a:solidFill>
                <a:latin typeface="黑体" panose="02010609060101010101" pitchFamily="2" charset="-122"/>
                <a:ea typeface="黑体" panose="02010609060101010101" pitchFamily="2" charset="-122"/>
              </a:rPr>
              <a:t> </a:t>
            </a:r>
            <a:endParaRPr lang="zh-CN" altLang="en-US" sz="2800" b="1" dirty="0">
              <a:solidFill>
                <a:srgbClr val="0033CC"/>
              </a:solidFill>
              <a:latin typeface="黑体" panose="02010609060101010101" pitchFamily="2" charset="-122"/>
              <a:ea typeface="黑体" panose="02010609060101010101" pitchFamily="2" charset="-122"/>
            </a:endParaRPr>
          </a:p>
        </p:txBody>
      </p:sp>
      <p:sp>
        <p:nvSpPr>
          <p:cNvPr id="279558" name="Text Box 6"/>
          <p:cNvSpPr txBox="1"/>
          <p:nvPr/>
        </p:nvSpPr>
        <p:spPr>
          <a:xfrm>
            <a:off x="1765935" y="2780030"/>
            <a:ext cx="6676390" cy="953135"/>
          </a:xfrm>
          <a:prstGeom prst="rect">
            <a:avLst/>
          </a:prstGeom>
          <a:noFill/>
          <a:ln w="28575">
            <a:noFill/>
          </a:ln>
        </p:spPr>
        <p:txBody>
          <a:bodyPr wrap="square" anchor="t">
            <a:spAutoFit/>
          </a:bodyPr>
          <a:p>
            <a:pPr>
              <a:spcBef>
                <a:spcPct val="50000"/>
              </a:spcBef>
            </a:pPr>
            <a:r>
              <a:rPr lang="zh-CN" altLang="en-US" sz="2800" b="1" dirty="0">
                <a:solidFill>
                  <a:srgbClr val="0000FF"/>
                </a:solidFill>
                <a:latin typeface="黑体" panose="02010609060101010101" pitchFamily="2" charset="-122"/>
                <a:ea typeface="黑体" panose="02010609060101010101" pitchFamily="2" charset="-122"/>
              </a:rPr>
              <a:t>分析设计要求</a:t>
            </a:r>
            <a:r>
              <a:rPr lang="en-US" altLang="zh-CN" sz="2800" b="1" dirty="0">
                <a:solidFill>
                  <a:srgbClr val="0000FF"/>
                </a:solidFill>
                <a:latin typeface="黑体" panose="02010609060101010101" pitchFamily="2" charset="-122"/>
                <a:ea typeface="黑体" panose="02010609060101010101" pitchFamily="2" charset="-122"/>
                <a:sym typeface="+mn-ea"/>
              </a:rPr>
              <a:t>→</a:t>
            </a:r>
            <a:r>
              <a:rPr lang="zh-CN" altLang="en-US" sz="2800" b="1" dirty="0">
                <a:solidFill>
                  <a:srgbClr val="0000FF"/>
                </a:solidFill>
                <a:latin typeface="黑体" panose="02010609060101010101" pitchFamily="2" charset="-122"/>
                <a:ea typeface="黑体" panose="02010609060101010101" pitchFamily="2" charset="-122"/>
              </a:rPr>
              <a:t>并列出真值表</a:t>
            </a:r>
            <a:r>
              <a:rPr lang="en-US" altLang="zh-CN" sz="2800" b="1" dirty="0">
                <a:solidFill>
                  <a:srgbClr val="0000FF"/>
                </a:solidFill>
                <a:latin typeface="黑体" panose="02010609060101010101" pitchFamily="2" charset="-122"/>
                <a:ea typeface="黑体" panose="02010609060101010101" pitchFamily="2" charset="-122"/>
              </a:rPr>
              <a:t>→</a:t>
            </a:r>
            <a:r>
              <a:rPr lang="zh-CN" altLang="en-US" sz="2800" b="1" dirty="0">
                <a:solidFill>
                  <a:srgbClr val="0000FF"/>
                </a:solidFill>
                <a:latin typeface="黑体" panose="02010609060101010101" pitchFamily="2" charset="-122"/>
                <a:ea typeface="黑体" panose="02010609060101010101" pitchFamily="2" charset="-122"/>
              </a:rPr>
              <a:t>求最简输出逻辑式</a:t>
            </a:r>
            <a:r>
              <a:rPr lang="en-US" altLang="zh-CN" sz="2800" b="1" dirty="0">
                <a:solidFill>
                  <a:srgbClr val="0000FF"/>
                </a:solidFill>
                <a:latin typeface="黑体" panose="02010609060101010101" pitchFamily="2" charset="-122"/>
                <a:ea typeface="黑体" panose="02010609060101010101" pitchFamily="2" charset="-122"/>
              </a:rPr>
              <a:t>→</a:t>
            </a:r>
            <a:r>
              <a:rPr lang="zh-CN" altLang="en-US" sz="2800" b="1" dirty="0">
                <a:solidFill>
                  <a:srgbClr val="0000FF"/>
                </a:solidFill>
                <a:latin typeface="黑体" panose="02010609060101010101" pitchFamily="2" charset="-122"/>
                <a:ea typeface="黑体" panose="02010609060101010101" pitchFamily="2" charset="-122"/>
              </a:rPr>
              <a:t>画逻辑图。 </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279559" name="AutoShape 7"/>
          <p:cNvSpPr/>
          <p:nvPr/>
        </p:nvSpPr>
        <p:spPr>
          <a:xfrm>
            <a:off x="1331913" y="3859213"/>
            <a:ext cx="7394575" cy="1477009"/>
          </a:xfrm>
          <a:prstGeom prst="wedgeRectCallout">
            <a:avLst>
              <a:gd name="adj1" fmla="val 472"/>
              <a:gd name="adj2" fmla="val -90171"/>
            </a:avLst>
          </a:prstGeom>
          <a:noFill/>
          <a:ln w="28575" cap="flat" cmpd="sng">
            <a:solidFill>
              <a:srgbClr val="FF9933"/>
            </a:solidFill>
            <a:prstDash val="solid"/>
            <a:miter/>
            <a:headEnd type="none" w="med" len="med"/>
            <a:tailEnd type="none" w="med" len="med"/>
          </a:ln>
        </p:spPr>
        <p:txBody>
          <a:bodyPr lIns="0" tIns="0" rIns="0" bIns="0" anchor="t">
            <a:spAutoFit/>
          </a:bodyPr>
          <a:p>
            <a:r>
              <a:rPr lang="zh-CN" altLang="en-US" sz="2400" b="1" dirty="0">
                <a:latin typeface="黑体" panose="02010609060101010101" pitchFamily="2" charset="-122"/>
                <a:ea typeface="黑体" panose="02010609060101010101" pitchFamily="2" charset="-122"/>
              </a:rPr>
              <a:t>　　首先分析给定问题，弄清楚</a:t>
            </a:r>
            <a:r>
              <a:rPr lang="zh-CN" altLang="en-US" sz="2400" b="1" dirty="0">
                <a:solidFill>
                  <a:srgbClr val="FF0000"/>
                </a:solidFill>
                <a:latin typeface="黑体" panose="02010609060101010101" pitchFamily="2" charset="-122"/>
                <a:ea typeface="黑体" panose="02010609060101010101" pitchFamily="2" charset="-122"/>
              </a:rPr>
              <a:t>输入变量</a:t>
            </a:r>
            <a:r>
              <a:rPr lang="zh-CN" altLang="en-US" sz="2400" b="1" dirty="0">
                <a:latin typeface="黑体" panose="02010609060101010101" pitchFamily="2" charset="-122"/>
                <a:ea typeface="黑体" panose="02010609060101010101" pitchFamily="2" charset="-122"/>
              </a:rPr>
              <a:t>和</a:t>
            </a:r>
            <a:r>
              <a:rPr lang="zh-CN" altLang="en-US" sz="2400" b="1" dirty="0">
                <a:solidFill>
                  <a:srgbClr val="FF0000"/>
                </a:solidFill>
                <a:latin typeface="黑体" panose="02010609060101010101" pitchFamily="2" charset="-122"/>
                <a:ea typeface="黑体" panose="02010609060101010101" pitchFamily="2" charset="-122"/>
              </a:rPr>
              <a:t>输出变量</a:t>
            </a:r>
            <a:r>
              <a:rPr lang="zh-CN" altLang="en-US" sz="2400" b="1" dirty="0">
                <a:latin typeface="黑体" panose="02010609060101010101" pitchFamily="2" charset="-122"/>
                <a:ea typeface="黑体" panose="02010609060101010101" pitchFamily="2" charset="-122"/>
              </a:rPr>
              <a:t>是哪些，并规定它们的符号与逻辑取值</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即规定它们何时取值 </a:t>
            </a:r>
            <a:r>
              <a:rPr lang="en-US" altLang="zh-CN" sz="2400" b="1" dirty="0">
                <a:latin typeface="黑体" panose="02010609060101010101" pitchFamily="2" charset="-122"/>
                <a:ea typeface="黑体" panose="02010609060101010101" pitchFamily="2" charset="-122"/>
              </a:rPr>
              <a:t>0 </a:t>
            </a:r>
            <a:r>
              <a:rPr lang="zh-CN" altLang="en-US" sz="2400" b="1" dirty="0">
                <a:latin typeface="黑体" panose="02010609060101010101" pitchFamily="2" charset="-122"/>
                <a:ea typeface="黑体" panose="02010609060101010101" pitchFamily="2" charset="-122"/>
              </a:rPr>
              <a:t>，何时取值</a:t>
            </a:r>
            <a:r>
              <a:rPr lang="en-US" altLang="zh-CN" sz="2400" b="1" dirty="0">
                <a:latin typeface="黑体" panose="02010609060101010101" pitchFamily="2" charset="-122"/>
                <a:ea typeface="黑体" panose="02010609060101010101" pitchFamily="2" charset="-122"/>
              </a:rPr>
              <a:t>1) </a:t>
            </a:r>
            <a:r>
              <a:rPr lang="zh-CN" altLang="en-US" sz="2400" b="1" dirty="0">
                <a:latin typeface="黑体" panose="02010609060101010101" pitchFamily="2" charset="-122"/>
                <a:ea typeface="黑体" panose="02010609060101010101" pitchFamily="2" charset="-122"/>
              </a:rPr>
              <a:t>。然后分析输出变量和输入变量间的</a:t>
            </a:r>
            <a:r>
              <a:rPr lang="zh-CN" altLang="en-US" sz="2400" b="1" dirty="0">
                <a:solidFill>
                  <a:srgbClr val="FF0000"/>
                </a:solidFill>
                <a:latin typeface="黑体" panose="02010609060101010101" pitchFamily="2" charset="-122"/>
                <a:ea typeface="黑体" panose="02010609060101010101" pitchFamily="2" charset="-122"/>
              </a:rPr>
              <a:t>逻辑关系</a:t>
            </a:r>
            <a:r>
              <a:rPr lang="zh-CN" altLang="en-US" sz="2400" b="1" dirty="0">
                <a:latin typeface="黑体" panose="02010609060101010101" pitchFamily="2" charset="-122"/>
                <a:ea typeface="黑体" panose="02010609060101010101" pitchFamily="2" charset="-122"/>
              </a:rPr>
              <a:t>，列出</a:t>
            </a:r>
            <a:r>
              <a:rPr lang="zh-CN" altLang="en-US" sz="2400" b="1" dirty="0">
                <a:solidFill>
                  <a:srgbClr val="FF0000"/>
                </a:solidFill>
                <a:latin typeface="黑体" panose="02010609060101010101" pitchFamily="2" charset="-122"/>
                <a:ea typeface="黑体" panose="02010609060101010101" pitchFamily="2" charset="-122"/>
              </a:rPr>
              <a:t>真值表</a:t>
            </a:r>
            <a:r>
              <a:rPr lang="zh-CN" altLang="en-US" sz="2400" b="1" dirty="0">
                <a:latin typeface="黑体" panose="02010609060101010101" pitchFamily="2" charset="-122"/>
                <a:ea typeface="黑体" panose="02010609060101010101" pitchFamily="2" charset="-122"/>
              </a:rPr>
              <a:t>。</a:t>
            </a:r>
            <a:endParaRPr lang="zh-CN" altLang="en-US" sz="2400" b="1" dirty="0">
              <a:latin typeface="黑体" panose="02010609060101010101" pitchFamily="2" charset="-122"/>
              <a:ea typeface="黑体" panose="02010609060101010101" pitchFamily="2" charset="-122"/>
            </a:endParaRPr>
          </a:p>
        </p:txBody>
      </p:sp>
      <p:sp>
        <p:nvSpPr>
          <p:cNvPr id="279560" name="AutoShape 8"/>
          <p:cNvSpPr/>
          <p:nvPr/>
        </p:nvSpPr>
        <p:spPr>
          <a:xfrm>
            <a:off x="1366838" y="5489575"/>
            <a:ext cx="7283450" cy="1138238"/>
          </a:xfrm>
          <a:prstGeom prst="wedgeRectCallout">
            <a:avLst>
              <a:gd name="adj1" fmla="val 38731"/>
              <a:gd name="adj2" fmla="val -245537"/>
            </a:avLst>
          </a:prstGeom>
          <a:noFill/>
          <a:ln w="28575" cap="flat" cmpd="sng">
            <a:solidFill>
              <a:srgbClr val="FF9933"/>
            </a:solidFill>
            <a:prstDash val="solid"/>
            <a:miter/>
            <a:headEnd type="none" w="med" len="med"/>
            <a:tailEnd type="none" w="med" len="med"/>
          </a:ln>
        </p:spPr>
        <p:txBody>
          <a:bodyPr lIns="0" tIns="0" rIns="0" bIns="0" anchor="t"/>
          <a:p>
            <a:pPr algn="just"/>
            <a:r>
              <a:rPr lang="zh-CN" altLang="en-US" sz="2400" b="1" dirty="0">
                <a:latin typeface="黑体" panose="02010609060101010101" pitchFamily="2" charset="-122"/>
                <a:ea typeface="黑体" panose="02010609060101010101" pitchFamily="2" charset="-122"/>
              </a:rPr>
              <a:t>　　根据真值表用代数法或卡诺图法求</a:t>
            </a:r>
            <a:r>
              <a:rPr lang="zh-CN" altLang="en-US" sz="2400" b="1" dirty="0">
                <a:solidFill>
                  <a:srgbClr val="FF0000"/>
                </a:solidFill>
                <a:latin typeface="黑体" panose="02010609060101010101" pitchFamily="2" charset="-122"/>
                <a:ea typeface="黑体" panose="02010609060101010101" pitchFamily="2" charset="-122"/>
              </a:rPr>
              <a:t>最简与或式</a:t>
            </a:r>
            <a:r>
              <a:rPr lang="zh-CN" altLang="en-US" sz="2400" b="1" dirty="0">
                <a:latin typeface="黑体" panose="02010609060101010101" pitchFamily="2" charset="-122"/>
                <a:ea typeface="黑体" panose="02010609060101010101" pitchFamily="2" charset="-122"/>
              </a:rPr>
              <a:t>，然后根据题中对门电路类型的要求，将最简与或式变换为与门类型对应的最简式。 </a:t>
            </a:r>
            <a:endParaRPr lang="zh-CN" altLang="en-US" sz="2400" b="1" dirty="0">
              <a:latin typeface="黑体" panose="02010609060101010101" pitchFamily="2" charset="-122"/>
              <a:ea typeface="黑体" panose="02010609060101010101" pitchFamily="2" charset="-122"/>
            </a:endParaRPr>
          </a:p>
        </p:txBody>
      </p:sp>
      <p:sp>
        <p:nvSpPr>
          <p:cNvPr id="311298" name="Rectangle 2"/>
          <p:cNvSpPr>
            <a:spLocks noGrp="1"/>
          </p:cNvSpPr>
          <p:nvPr/>
        </p:nvSpPr>
        <p:spPr>
          <a:xfrm>
            <a:off x="408305" y="71755"/>
            <a:ext cx="8821420" cy="748665"/>
          </a:xfrm>
          <a:prstGeom prst="rect">
            <a:avLst/>
          </a:prstGeom>
          <a:noFill/>
          <a:ln w="9525">
            <a:noFill/>
          </a:ln>
        </p:spPr>
        <p:txBody>
          <a:bodyPr vert="horz" wrap="square" lIns="91440" tIns="45720" rIns="91440" bIns="45720" anchor="ctr">
            <a:scene3d>
              <a:camera prst="orthographicFront"/>
              <a:lightRig rig="threePt" dir="t"/>
            </a:scene3d>
          </a:bodyPr>
          <a:lst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eaLnBrk="1" hangingPunct="1">
              <a:buFont typeface="Arial" panose="020B0604020202020204" pitchFamily="34" charset="0"/>
            </a:pPr>
            <a:r>
              <a:rPr lang="en-US" altLang="zh-CN" sz="3600" dirty="0">
                <a:solidFill>
                  <a:srgbClr val="F02402"/>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sym typeface="+mn-ea"/>
              </a:rPr>
              <a:t>7.1</a:t>
            </a:r>
            <a:r>
              <a:rPr lang="en-US" altLang="zh-CN"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 </a:t>
            </a:r>
            <a:r>
              <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rPr>
              <a:t>组合逻辑电路的分析和设计</a:t>
            </a:r>
            <a:endParaRPr lang="zh-CN" altLang="en-US" sz="3600" b="1" kern="1200"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mj-cs"/>
              <a:sym typeface="Arial" panose="020B0604020202020204" pitchFamily="34" charset="0"/>
            </a:endParaRPr>
          </a:p>
        </p:txBody>
      </p:sp>
      <p:grpSp>
        <p:nvGrpSpPr>
          <p:cNvPr id="3" name="组合 2"/>
          <p:cNvGrpSpPr/>
          <p:nvPr/>
        </p:nvGrpSpPr>
        <p:grpSpPr>
          <a:xfrm>
            <a:off x="826770" y="1484630"/>
            <a:ext cx="7849235" cy="1080135"/>
            <a:chOff x="1076" y="2338"/>
            <a:chExt cx="12361" cy="1701"/>
          </a:xfrm>
        </p:grpSpPr>
        <p:sp>
          <p:nvSpPr>
            <p:cNvPr id="279555" name="Text Box 3"/>
            <p:cNvSpPr txBox="1"/>
            <p:nvPr/>
          </p:nvSpPr>
          <p:spPr>
            <a:xfrm>
              <a:off x="1078" y="2450"/>
              <a:ext cx="1703" cy="822"/>
            </a:xfrm>
            <a:prstGeom prst="rect">
              <a:avLst/>
            </a:prstGeom>
            <a:noFill/>
            <a:ln w="9525">
              <a:noFill/>
            </a:ln>
          </p:spPr>
          <p:txBody>
            <a:bodyPr wrap="square" anchor="t">
              <a:spAutoFit/>
            </a:bodyPr>
            <a:p>
              <a:r>
                <a:rPr lang="zh-CN" altLang="en-US" sz="2800" b="1" dirty="0">
                  <a:solidFill>
                    <a:srgbClr val="FF0000"/>
                  </a:solidFill>
                  <a:latin typeface="Times New Roman" panose="02020603050405020304" pitchFamily="18" charset="0"/>
                  <a:ea typeface="黑体" panose="02010609060101010101" pitchFamily="2" charset="-122"/>
                </a:rPr>
                <a:t>要求</a:t>
              </a:r>
              <a:r>
                <a:rPr lang="zh-CN" altLang="en-US" sz="2800" b="1" dirty="0">
                  <a:solidFill>
                    <a:srgbClr val="FF0000"/>
                  </a:solidFill>
                  <a:latin typeface="Times New Roman" panose="02020603050405020304" pitchFamily="18" charset="0"/>
                  <a:ea typeface="黑体" panose="02010609060101010101" pitchFamily="2" charset="-122"/>
                </a:rPr>
                <a:t>：</a:t>
              </a:r>
              <a:endParaRPr lang="zh-CN" altLang="en-US" sz="2800" b="1" dirty="0">
                <a:solidFill>
                  <a:srgbClr val="FF0000"/>
                </a:solidFill>
                <a:latin typeface="Times New Roman" panose="02020603050405020304" pitchFamily="18" charset="0"/>
                <a:ea typeface="黑体" panose="02010609060101010101" pitchFamily="2" charset="-122"/>
              </a:endParaRPr>
            </a:p>
          </p:txBody>
        </p:sp>
        <p:sp>
          <p:nvSpPr>
            <p:cNvPr id="279557" name="Text Box 5"/>
            <p:cNvSpPr txBox="1"/>
            <p:nvPr/>
          </p:nvSpPr>
          <p:spPr>
            <a:xfrm>
              <a:off x="2629" y="2451"/>
              <a:ext cx="10603" cy="1501"/>
            </a:xfrm>
            <a:prstGeom prst="rect">
              <a:avLst/>
            </a:prstGeom>
            <a:noFill/>
            <a:ln w="28575">
              <a:noFill/>
            </a:ln>
          </p:spPr>
          <p:txBody>
            <a:bodyPr wrap="square" anchor="t">
              <a:spAutoFit/>
            </a:bodyPr>
            <a:p>
              <a:pPr>
                <a:spcBef>
                  <a:spcPct val="50000"/>
                </a:spcBef>
              </a:pPr>
              <a:r>
                <a:rPr lang="zh-CN" altLang="en-US" sz="2800" b="1" dirty="0">
                  <a:solidFill>
                    <a:srgbClr val="0000FF"/>
                  </a:solidFill>
                  <a:latin typeface="黑体" panose="02010609060101010101" pitchFamily="2" charset="-122"/>
                  <a:ea typeface="黑体" panose="02010609060101010101" pitchFamily="2" charset="-122"/>
                </a:rPr>
                <a:t>分析给定逻辑要求，</a:t>
              </a:r>
              <a:r>
                <a:rPr lang="zh-CN" altLang="en-US" sz="2800" b="1" dirty="0">
                  <a:solidFill>
                    <a:srgbClr val="FF0000"/>
                  </a:solidFill>
                  <a:latin typeface="黑体" panose="02010609060101010101" pitchFamily="2" charset="-122"/>
                  <a:ea typeface="黑体" panose="02010609060101010101" pitchFamily="2" charset="-122"/>
                </a:rPr>
                <a:t>设计</a:t>
              </a:r>
              <a:r>
                <a:rPr lang="zh-CN" altLang="en-US" sz="2800" b="1" dirty="0">
                  <a:solidFill>
                    <a:srgbClr val="0000FF"/>
                  </a:solidFill>
                  <a:latin typeface="黑体" panose="02010609060101010101" pitchFamily="2" charset="-122"/>
                  <a:ea typeface="黑体" panose="02010609060101010101" pitchFamily="2" charset="-122"/>
                </a:rPr>
                <a:t>出能实现该功能的组合</a:t>
              </a:r>
              <a:r>
                <a:rPr lang="zh-CN" altLang="en-US" sz="2800" b="1" dirty="0">
                  <a:solidFill>
                    <a:srgbClr val="FF0000"/>
                  </a:solidFill>
                  <a:latin typeface="黑体" panose="02010609060101010101" pitchFamily="2" charset="-122"/>
                  <a:ea typeface="黑体" panose="02010609060101010101" pitchFamily="2" charset="-122"/>
                </a:rPr>
                <a:t>逻辑电路</a:t>
              </a:r>
              <a:r>
                <a:rPr lang="zh-CN" altLang="en-US" sz="2800" b="1" dirty="0">
                  <a:solidFill>
                    <a:srgbClr val="0000FF"/>
                  </a:solidFill>
                  <a:latin typeface="黑体" panose="02010609060101010101" pitchFamily="2" charset="-122"/>
                  <a:ea typeface="黑体" panose="02010609060101010101" pitchFamily="2" charset="-122"/>
                </a:rPr>
                <a:t>。 </a:t>
              </a:r>
              <a:endParaRPr lang="zh-CN" altLang="en-US" sz="2800" b="1" dirty="0">
                <a:solidFill>
                  <a:srgbClr val="0000FF"/>
                </a:solidFill>
                <a:latin typeface="黑体" panose="02010609060101010101" pitchFamily="2" charset="-122"/>
                <a:ea typeface="黑体" panose="02010609060101010101" pitchFamily="2" charset="-122"/>
              </a:endParaRPr>
            </a:p>
          </p:txBody>
        </p:sp>
        <p:sp>
          <p:nvSpPr>
            <p:cNvPr id="2" name="矩形 1"/>
            <p:cNvSpPr/>
            <p:nvPr/>
          </p:nvSpPr>
          <p:spPr>
            <a:xfrm>
              <a:off x="1076" y="2338"/>
              <a:ext cx="12361" cy="1701"/>
            </a:xfrm>
            <a:prstGeom prst="rect">
              <a:avLst/>
            </a:prstGeom>
            <a:noFill/>
            <a:ln w="254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wipe(left)">
                                      <p:cBhvr>
                                        <p:cTn id="7" dur="500"/>
                                        <p:tgtEl>
                                          <p:spTgt spid="2795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9556"/>
                                        </p:tgtEl>
                                        <p:attrNameLst>
                                          <p:attrName>style.visibility</p:attrName>
                                        </p:attrNameLst>
                                      </p:cBhvr>
                                      <p:to>
                                        <p:strVal val="visible"/>
                                      </p:to>
                                    </p:set>
                                    <p:animEffect transition="in" filter="blinds(horizontal)">
                                      <p:cBhvr>
                                        <p:cTn id="16" dur="500"/>
                                        <p:tgtEl>
                                          <p:spTgt spid="27955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9558"/>
                                        </p:tgtEl>
                                        <p:attrNameLst>
                                          <p:attrName>style.visibility</p:attrName>
                                        </p:attrNameLst>
                                      </p:cBhvr>
                                      <p:to>
                                        <p:strVal val="visible"/>
                                      </p:to>
                                    </p:set>
                                    <p:animEffect transition="in" filter="wipe(left)">
                                      <p:cBhvr>
                                        <p:cTn id="20" dur="500"/>
                                        <p:tgtEl>
                                          <p:spTgt spid="27955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9559"/>
                                        </p:tgtEl>
                                        <p:attrNameLst>
                                          <p:attrName>style.visibility</p:attrName>
                                        </p:attrNameLst>
                                      </p:cBhvr>
                                      <p:to>
                                        <p:strVal val="visible"/>
                                      </p:to>
                                    </p:set>
                                    <p:anim calcmode="lin" valueType="num">
                                      <p:cBhvr additive="base">
                                        <p:cTn id="25" dur="500" fill="hold"/>
                                        <p:tgtEl>
                                          <p:spTgt spid="279559"/>
                                        </p:tgtEl>
                                        <p:attrNameLst>
                                          <p:attrName>ppt_x</p:attrName>
                                        </p:attrNameLst>
                                      </p:cBhvr>
                                      <p:tavLst>
                                        <p:tav tm="0">
                                          <p:val>
                                            <p:strVal val="#ppt_x"/>
                                          </p:val>
                                        </p:tav>
                                        <p:tav tm="100000">
                                          <p:val>
                                            <p:strVal val="#ppt_x"/>
                                          </p:val>
                                        </p:tav>
                                      </p:tavLst>
                                    </p:anim>
                                    <p:anim calcmode="lin" valueType="num">
                                      <p:cBhvr additive="base">
                                        <p:cTn id="26" dur="500" fill="hold"/>
                                        <p:tgtEl>
                                          <p:spTgt spid="27955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955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9560"/>
                                        </p:tgtEl>
                                        <p:attrNameLst>
                                          <p:attrName>style.visibility</p:attrName>
                                        </p:attrNameLst>
                                      </p:cBhvr>
                                      <p:to>
                                        <p:strVal val="visible"/>
                                      </p:to>
                                    </p:set>
                                    <p:anim calcmode="lin" valueType="num">
                                      <p:cBhvr additive="base">
                                        <p:cTn id="31" dur="500" fill="hold"/>
                                        <p:tgtEl>
                                          <p:spTgt spid="279560"/>
                                        </p:tgtEl>
                                        <p:attrNameLst>
                                          <p:attrName>ppt_x</p:attrName>
                                        </p:attrNameLst>
                                      </p:cBhvr>
                                      <p:tavLst>
                                        <p:tav tm="0">
                                          <p:val>
                                            <p:strVal val="#ppt_x"/>
                                          </p:val>
                                        </p:tav>
                                        <p:tav tm="100000">
                                          <p:val>
                                            <p:strVal val="#ppt_x"/>
                                          </p:val>
                                        </p:tav>
                                      </p:tavLst>
                                    </p:anim>
                                    <p:anim calcmode="lin" valueType="num">
                                      <p:cBhvr additive="base">
                                        <p:cTn id="32" dur="500" fill="hold"/>
                                        <p:tgtEl>
                                          <p:spTgt spid="279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P spid="279556" grpId="0"/>
      <p:bldP spid="279558" grpId="0"/>
      <p:bldP spid="279559" grpId="0" bldLvl="0" animBg="1"/>
      <p:bldP spid="279560" grpId="0" bldLvl="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 Box 49"/>
          <p:cNvSpPr txBox="1"/>
          <p:nvPr/>
        </p:nvSpPr>
        <p:spPr>
          <a:xfrm>
            <a:off x="395288" y="1266508"/>
            <a:ext cx="4752975" cy="492125"/>
          </a:xfrm>
          <a:prstGeom prst="rect">
            <a:avLst/>
          </a:prstGeom>
          <a:noFill/>
          <a:ln w="9525">
            <a:noFill/>
          </a:ln>
        </p:spPr>
        <p:txBody>
          <a:bodyPr lIns="0" tIns="0" rIns="0" bIns="0" anchor="t">
            <a:spAutoFit/>
          </a:bodyPr>
          <a:p>
            <a:pPr algn="ctr">
              <a:spcBef>
                <a:spcPct val="50000"/>
              </a:spcBef>
            </a:pPr>
            <a:r>
              <a:rPr lang="zh-CN" altLang="en-US" sz="3200" dirty="0">
                <a:solidFill>
                  <a:srgbClr val="3333CC"/>
                </a:solidFill>
                <a:latin typeface="黑体" panose="02010609060101010101" pitchFamily="2" charset="-122"/>
                <a:ea typeface="黑体" panose="02010609060101010101" pitchFamily="2" charset="-122"/>
              </a:rPr>
              <a:t>竞争与冒险示例电路</a:t>
            </a:r>
            <a:r>
              <a:rPr lang="zh-CN" altLang="en-US" dirty="0">
                <a:solidFill>
                  <a:srgbClr val="3333CC"/>
                </a:solidFill>
                <a:latin typeface="Times New Roman" panose="02020603050405020304" pitchFamily="18" charset="0"/>
                <a:ea typeface="宋体" panose="02010600030101010101" pitchFamily="2" charset="-122"/>
              </a:rPr>
              <a:t> </a:t>
            </a:r>
            <a:endParaRPr lang="zh-CN" altLang="en-US" dirty="0">
              <a:solidFill>
                <a:srgbClr val="3333CC"/>
              </a:solidFill>
              <a:latin typeface="Times New Roman" panose="02020603050405020304" pitchFamily="18" charset="0"/>
              <a:ea typeface="宋体" panose="02010600030101010101" pitchFamily="2" charset="-122"/>
            </a:endParaRPr>
          </a:p>
        </p:txBody>
      </p:sp>
      <p:sp>
        <p:nvSpPr>
          <p:cNvPr id="11266" name="Rectangle 52"/>
          <p:cNvSpPr/>
          <p:nvPr/>
        </p:nvSpPr>
        <p:spPr>
          <a:xfrm>
            <a:off x="4508500" y="261874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11267" name="Rectangle 54"/>
          <p:cNvSpPr/>
          <p:nvPr/>
        </p:nvSpPr>
        <p:spPr>
          <a:xfrm>
            <a:off x="4508500" y="2628265"/>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30805" name="Object 53"/>
          <p:cNvGraphicFramePr/>
          <p:nvPr/>
        </p:nvGraphicFramePr>
        <p:xfrm>
          <a:off x="900113" y="2133283"/>
          <a:ext cx="3529012" cy="2752725"/>
        </p:xfrm>
        <a:graphic>
          <a:graphicData uri="http://schemas.openxmlformats.org/presentationml/2006/ole">
            <mc:AlternateContent xmlns:mc="http://schemas.openxmlformats.org/markup-compatibility/2006">
              <mc:Choice xmlns:v="urn:schemas-microsoft-com:vml" Requires="v">
                <p:oleObj spid="_x0000_s3076" name="" r:id="rId1" imgW="1837690" imgH="1308735" progId="Visio.Drawing.11">
                  <p:embed/>
                </p:oleObj>
              </mc:Choice>
              <mc:Fallback>
                <p:oleObj name="" r:id="rId1" imgW="1837690" imgH="1308735" progId="Visio.Drawing.11">
                  <p:embed/>
                  <p:pic>
                    <p:nvPicPr>
                      <p:cNvPr id="0" name="图片 3075"/>
                      <p:cNvPicPr/>
                      <p:nvPr/>
                    </p:nvPicPr>
                    <p:blipFill>
                      <a:blip r:embed="rId2"/>
                      <a:stretch>
                        <a:fillRect/>
                      </a:stretch>
                    </p:blipFill>
                    <p:spPr>
                      <a:xfrm>
                        <a:off x="900113" y="2133283"/>
                        <a:ext cx="3529012" cy="2752725"/>
                      </a:xfrm>
                      <a:prstGeom prst="rect">
                        <a:avLst/>
                      </a:prstGeom>
                      <a:noFill/>
                      <a:ln w="38100">
                        <a:noFill/>
                        <a:miter/>
                      </a:ln>
                    </p:spPr>
                  </p:pic>
                </p:oleObj>
              </mc:Fallback>
            </mc:AlternateContent>
          </a:graphicData>
        </a:graphic>
      </p:graphicFrame>
      <p:sp>
        <p:nvSpPr>
          <p:cNvPr id="11269" name="Rectangle 56"/>
          <p:cNvSpPr/>
          <p:nvPr/>
        </p:nvSpPr>
        <p:spPr>
          <a:xfrm>
            <a:off x="4508500" y="2504440"/>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30807" name="Object 55"/>
          <p:cNvGraphicFramePr/>
          <p:nvPr/>
        </p:nvGraphicFramePr>
        <p:xfrm>
          <a:off x="4857750" y="1920558"/>
          <a:ext cx="3386138" cy="3278187"/>
        </p:xfrm>
        <a:graphic>
          <a:graphicData uri="http://schemas.openxmlformats.org/presentationml/2006/ole">
            <mc:AlternateContent xmlns:mc="http://schemas.openxmlformats.org/markup-compatibility/2006">
              <mc:Choice xmlns:v="urn:schemas-microsoft-com:vml" Requires="v">
                <p:oleObj spid="_x0000_s3077" name="" r:id="rId3" imgW="1317625" imgH="1274445" progId="Visio.Drawing.11">
                  <p:embed/>
                </p:oleObj>
              </mc:Choice>
              <mc:Fallback>
                <p:oleObj name="" r:id="rId3" imgW="1317625" imgH="1274445" progId="Visio.Drawing.11">
                  <p:embed/>
                  <p:pic>
                    <p:nvPicPr>
                      <p:cNvPr id="0" name="图片 3076"/>
                      <p:cNvPicPr/>
                      <p:nvPr/>
                    </p:nvPicPr>
                    <p:blipFill>
                      <a:blip r:embed="rId4"/>
                      <a:stretch>
                        <a:fillRect/>
                      </a:stretch>
                    </p:blipFill>
                    <p:spPr>
                      <a:xfrm>
                        <a:off x="4857750" y="1920558"/>
                        <a:ext cx="3386138" cy="3278187"/>
                      </a:xfrm>
                      <a:prstGeom prst="rect">
                        <a:avLst/>
                      </a:prstGeom>
                      <a:noFill/>
                      <a:ln w="38100">
                        <a:noFill/>
                        <a:miter/>
                      </a:ln>
                    </p:spPr>
                  </p:pic>
                </p:oleObj>
              </mc:Fallback>
            </mc:AlternateContent>
          </a:graphicData>
        </a:graphic>
      </p:graphicFrame>
      <p:sp>
        <p:nvSpPr>
          <p:cNvPr id="9217" name="Rectangle 2"/>
          <p:cNvSpPr/>
          <p:nvPr/>
        </p:nvSpPr>
        <p:spPr>
          <a:xfrm>
            <a:off x="-273050" y="443865"/>
            <a:ext cx="7681595" cy="666750"/>
          </a:xfrm>
          <a:prstGeom prst="rect">
            <a:avLst/>
          </a:prstGeom>
          <a:noFill/>
          <a:ln w="9525">
            <a:noFill/>
          </a:ln>
        </p:spPr>
        <p:txBody>
          <a:bodyPr anchor="ctr">
            <a:scene3d>
              <a:camera prst="orthographicFront"/>
              <a:lightRig rig="threePt" dir="t"/>
            </a:scene3d>
          </a:bodyPr>
          <a:p>
            <a:pPr marL="838200" indent="-838200"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7.4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组合电路中的竞争与冒险</a:t>
            </a:r>
            <a:b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b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Tree>
    <p:custDataLst>
      <p:tags r:id="rId5"/>
    </p:custDataLst>
  </p:cSld>
  <p:clrMapOvr>
    <a:masterClrMapping/>
  </p:clrMapOvr>
  <p:transition>
    <p:wipe dir="d"/>
    <p:sndAc>
      <p:stSnd>
        <p:snd r:embed="rId6"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0805"/>
                                        </p:tgtEl>
                                        <p:attrNameLst>
                                          <p:attrName>style.visibility</p:attrName>
                                        </p:attrNameLst>
                                      </p:cBhvr>
                                      <p:to>
                                        <p:strVal val="visible"/>
                                      </p:to>
                                    </p:set>
                                    <p:animEffect transition="in" filter="blinds(horizontal)">
                                      <p:cBhvr>
                                        <p:cTn id="7" dur="500"/>
                                        <p:tgtEl>
                                          <p:spTgt spid="33080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30807"/>
                                        </p:tgtEl>
                                        <p:attrNameLst>
                                          <p:attrName>style.visibility</p:attrName>
                                        </p:attrNameLst>
                                      </p:cBhvr>
                                      <p:to>
                                        <p:strVal val="visible"/>
                                      </p:to>
                                    </p:set>
                                    <p:animEffect transition="in" filter="diamond(in)">
                                      <p:cBhvr>
                                        <p:cTn id="12" dur="2000"/>
                                        <p:tgtEl>
                                          <p:spTgt spid="330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6" name="Text Box 8"/>
          <p:cNvSpPr txBox="1"/>
          <p:nvPr/>
        </p:nvSpPr>
        <p:spPr>
          <a:xfrm>
            <a:off x="0" y="1771333"/>
            <a:ext cx="7096125" cy="737235"/>
          </a:xfrm>
          <a:prstGeom prst="rect">
            <a:avLst/>
          </a:prstGeom>
          <a:noFill/>
          <a:ln w="9525">
            <a:noFill/>
          </a:ln>
        </p:spPr>
        <p:txBody>
          <a:bodyPr anchor="t">
            <a:spAutoFit/>
          </a:bodyPr>
          <a:p>
            <a:pPr algn="just">
              <a:lnSpc>
                <a:spcPct val="150000"/>
              </a:lnSpc>
              <a:spcBef>
                <a:spcPct val="50000"/>
              </a:spcBef>
            </a:pPr>
            <a:r>
              <a:rPr lang="en-US" altLang="zh-CN" sz="2800" dirty="0">
                <a:solidFill>
                  <a:srgbClr val="FF3300"/>
                </a:solidFill>
                <a:latin typeface="黑体" panose="02010609060101010101" pitchFamily="2" charset="-122"/>
                <a:ea typeface="黑体" panose="02010609060101010101" pitchFamily="2" charset="-122"/>
              </a:rPr>
              <a:t>   ① </a:t>
            </a:r>
            <a:r>
              <a:rPr lang="zh-CN" altLang="en-US" sz="2800" dirty="0">
                <a:solidFill>
                  <a:srgbClr val="FF3300"/>
                </a:solidFill>
                <a:latin typeface="黑体" panose="02010609060101010101" pitchFamily="2" charset="-122"/>
                <a:ea typeface="黑体" panose="02010609060101010101" pitchFamily="2" charset="-122"/>
              </a:rPr>
              <a:t>代数法。</a:t>
            </a:r>
            <a:r>
              <a:rPr lang="zh-CN" altLang="en-US" sz="2800" dirty="0">
                <a:latin typeface="黑体" panose="02010609060101010101" pitchFamily="2" charset="-122"/>
                <a:ea typeface="黑体" panose="02010609060101010101" pitchFamily="2" charset="-122"/>
              </a:rPr>
              <a:t> </a:t>
            </a:r>
            <a:endParaRPr lang="zh-CN" altLang="en-US" sz="2800" dirty="0">
              <a:latin typeface="黑体" panose="02010609060101010101" pitchFamily="2" charset="-122"/>
              <a:ea typeface="黑体" panose="02010609060101010101" pitchFamily="2" charset="-122"/>
            </a:endParaRPr>
          </a:p>
        </p:txBody>
      </p:sp>
      <p:sp>
        <p:nvSpPr>
          <p:cNvPr id="68617" name="Text Box 9"/>
          <p:cNvSpPr txBox="1"/>
          <p:nvPr/>
        </p:nvSpPr>
        <p:spPr>
          <a:xfrm>
            <a:off x="606425" y="2482533"/>
            <a:ext cx="8258175" cy="1964690"/>
          </a:xfrm>
          <a:prstGeom prst="rect">
            <a:avLst/>
          </a:prstGeom>
          <a:noFill/>
          <a:ln w="9525">
            <a:noFill/>
          </a:ln>
        </p:spPr>
        <p:txBody>
          <a:bodyPr anchor="t">
            <a:spAutoFit/>
          </a:bodyPr>
          <a:p>
            <a:pPr algn="just">
              <a:lnSpc>
                <a:spcPct val="145000"/>
              </a:lnSpc>
              <a:spcBef>
                <a:spcPct val="50000"/>
              </a:spcBef>
            </a:pPr>
            <a:r>
              <a:rPr lang="en-US" altLang="zh-CN" sz="2800" dirty="0">
                <a:solidFill>
                  <a:schemeClr val="tx2"/>
                </a:solidFill>
                <a:latin typeface="黑体" panose="02010609060101010101" pitchFamily="2" charset="-122"/>
                <a:ea typeface="黑体" panose="02010609060101010101" pitchFamily="2" charset="-122"/>
              </a:rPr>
              <a:t>    </a:t>
            </a:r>
            <a:r>
              <a:rPr lang="zh-CN" altLang="en-US" sz="2800" dirty="0">
                <a:solidFill>
                  <a:schemeClr val="tx2"/>
                </a:solidFill>
                <a:latin typeface="黑体" panose="02010609060101010101" pitchFamily="2" charset="-122"/>
                <a:ea typeface="黑体" panose="02010609060101010101" pitchFamily="2" charset="-122"/>
              </a:rPr>
              <a:t>首先，找出具有竞争能力的变量，然后逐次改变其它变量（使其为</a:t>
            </a:r>
            <a:r>
              <a:rPr lang="en-US" altLang="zh-CN" sz="2800" dirty="0">
                <a:solidFill>
                  <a:schemeClr val="tx2"/>
                </a:solidFill>
                <a:latin typeface="黑体" panose="02010609060101010101" pitchFamily="2" charset="-122"/>
                <a:ea typeface="黑体" panose="02010609060101010101" pitchFamily="2" charset="-122"/>
              </a:rPr>
              <a:t>1</a:t>
            </a:r>
            <a:r>
              <a:rPr lang="zh-CN" altLang="en-US" sz="2800" dirty="0">
                <a:solidFill>
                  <a:schemeClr val="tx2"/>
                </a:solidFill>
                <a:latin typeface="黑体" panose="02010609060101010101" pitchFamily="2" charset="-122"/>
                <a:ea typeface="黑体" panose="02010609060101010101" pitchFamily="2" charset="-122"/>
              </a:rPr>
              <a:t>或</a:t>
            </a:r>
            <a:r>
              <a:rPr lang="en-US" altLang="zh-CN" sz="2800" dirty="0">
                <a:solidFill>
                  <a:schemeClr val="tx2"/>
                </a:solidFill>
                <a:latin typeface="黑体" panose="02010609060101010101" pitchFamily="2" charset="-122"/>
                <a:ea typeface="黑体" panose="02010609060101010101" pitchFamily="2" charset="-122"/>
              </a:rPr>
              <a:t>0</a:t>
            </a:r>
            <a:r>
              <a:rPr lang="zh-CN" altLang="en-US" sz="2800" dirty="0">
                <a:solidFill>
                  <a:schemeClr val="tx2"/>
                </a:solidFill>
                <a:latin typeface="黑体" panose="02010609060101010101" pitchFamily="2" charset="-122"/>
                <a:ea typeface="黑体" panose="02010609060101010101" pitchFamily="2" charset="-122"/>
              </a:rPr>
              <a:t>）</a:t>
            </a:r>
            <a:r>
              <a:rPr lang="zh-CN" altLang="en-US" sz="2800" dirty="0">
                <a:solidFill>
                  <a:schemeClr val="tx2"/>
                </a:solidFill>
                <a:latin typeface="黑体" panose="02010609060101010101" pitchFamily="2" charset="-122"/>
                <a:ea typeface="黑体" panose="02010609060101010101" pitchFamily="2" charset="-122"/>
              </a:rPr>
              <a:t>，判断是否存在冒险，是何种冒险。</a:t>
            </a:r>
            <a:endParaRPr lang="zh-CN" altLang="en-US" sz="2800" dirty="0">
              <a:solidFill>
                <a:schemeClr val="tx2"/>
              </a:solidFill>
              <a:latin typeface="黑体" panose="02010609060101010101" pitchFamily="2" charset="-122"/>
              <a:ea typeface="黑体" panose="02010609060101010101" pitchFamily="2" charset="-122"/>
            </a:endParaRPr>
          </a:p>
        </p:txBody>
      </p:sp>
      <p:graphicFrame>
        <p:nvGraphicFramePr>
          <p:cNvPr id="68618" name="Object 10"/>
          <p:cNvGraphicFramePr/>
          <p:nvPr/>
        </p:nvGraphicFramePr>
        <p:xfrm>
          <a:off x="1643063" y="4640580"/>
          <a:ext cx="1676400" cy="469900"/>
        </p:xfrm>
        <a:graphic>
          <a:graphicData uri="http://schemas.openxmlformats.org/presentationml/2006/ole">
            <mc:AlternateContent xmlns:mc="http://schemas.openxmlformats.org/markup-compatibility/2006">
              <mc:Choice xmlns:v="urn:schemas-microsoft-com:vml" Requires="v">
                <p:oleObj spid="_x0000_s3079" name="" r:id="rId1" imgW="723900" imgH="203200" progId="Equation.3">
                  <p:embed/>
                </p:oleObj>
              </mc:Choice>
              <mc:Fallback>
                <p:oleObj name="" r:id="rId1" imgW="723900" imgH="203200" progId="Equation.3">
                  <p:embed/>
                  <p:pic>
                    <p:nvPicPr>
                      <p:cNvPr id="0" name="图片 3078"/>
                      <p:cNvPicPr/>
                      <p:nvPr/>
                    </p:nvPicPr>
                    <p:blipFill>
                      <a:blip r:embed="rId2"/>
                      <a:stretch>
                        <a:fillRect/>
                      </a:stretch>
                    </p:blipFill>
                    <p:spPr>
                      <a:xfrm>
                        <a:off x="1643063" y="4640580"/>
                        <a:ext cx="1676400" cy="469900"/>
                      </a:xfrm>
                      <a:prstGeom prst="rect">
                        <a:avLst/>
                      </a:prstGeom>
                      <a:noFill/>
                      <a:ln w="38100">
                        <a:noFill/>
                        <a:miter/>
                      </a:ln>
                    </p:spPr>
                  </p:pic>
                </p:oleObj>
              </mc:Fallback>
            </mc:AlternateContent>
          </a:graphicData>
        </a:graphic>
      </p:graphicFrame>
      <p:graphicFrame>
        <p:nvGraphicFramePr>
          <p:cNvPr id="68619" name="Object 11"/>
          <p:cNvGraphicFramePr/>
          <p:nvPr/>
        </p:nvGraphicFramePr>
        <p:xfrm>
          <a:off x="4714875" y="4640580"/>
          <a:ext cx="1354138" cy="469900"/>
        </p:xfrm>
        <a:graphic>
          <a:graphicData uri="http://schemas.openxmlformats.org/presentationml/2006/ole">
            <mc:AlternateContent xmlns:mc="http://schemas.openxmlformats.org/markup-compatibility/2006">
              <mc:Choice xmlns:v="urn:schemas-microsoft-com:vml" Requires="v">
                <p:oleObj spid="_x0000_s3080" name="" r:id="rId3" imgW="584200" imgH="203200" progId="Equation.3">
                  <p:embed/>
                </p:oleObj>
              </mc:Choice>
              <mc:Fallback>
                <p:oleObj name="" r:id="rId3" imgW="584200" imgH="203200" progId="Equation.3">
                  <p:embed/>
                  <p:pic>
                    <p:nvPicPr>
                      <p:cNvPr id="0" name="图片 3079"/>
                      <p:cNvPicPr/>
                      <p:nvPr/>
                    </p:nvPicPr>
                    <p:blipFill>
                      <a:blip r:embed="rId4"/>
                      <a:stretch>
                        <a:fillRect/>
                      </a:stretch>
                    </p:blipFill>
                    <p:spPr>
                      <a:xfrm>
                        <a:off x="4714875" y="4640580"/>
                        <a:ext cx="1354138" cy="469900"/>
                      </a:xfrm>
                      <a:prstGeom prst="rect">
                        <a:avLst/>
                      </a:prstGeom>
                      <a:noFill/>
                      <a:ln w="38100">
                        <a:noFill/>
                        <a:miter/>
                      </a:ln>
                    </p:spPr>
                  </p:pic>
                </p:oleObj>
              </mc:Fallback>
            </mc:AlternateContent>
          </a:graphicData>
        </a:graphic>
      </p:graphicFrame>
      <p:sp>
        <p:nvSpPr>
          <p:cNvPr id="9217" name="Rectangle 2"/>
          <p:cNvSpPr/>
          <p:nvPr/>
        </p:nvSpPr>
        <p:spPr>
          <a:xfrm>
            <a:off x="-273050" y="443865"/>
            <a:ext cx="7681595" cy="666750"/>
          </a:xfrm>
          <a:prstGeom prst="rect">
            <a:avLst/>
          </a:prstGeom>
          <a:noFill/>
          <a:ln w="9525">
            <a:noFill/>
          </a:ln>
        </p:spPr>
        <p:txBody>
          <a:bodyPr anchor="ctr">
            <a:scene3d>
              <a:camera prst="orthographicFront"/>
              <a:lightRig rig="threePt" dir="t"/>
            </a:scene3d>
          </a:bodyPr>
          <a:p>
            <a:pPr marL="838200" indent="-838200"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7.4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组合电路中的竞争与冒险</a:t>
            </a:r>
            <a:b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b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
        <p:nvSpPr>
          <p:cNvPr id="3" name="Rectangle 3"/>
          <p:cNvSpPr>
            <a:spLocks noChangeArrowheads="1"/>
          </p:cNvSpPr>
          <p:nvPr/>
        </p:nvSpPr>
        <p:spPr bwMode="auto">
          <a:xfrm>
            <a:off x="606425" y="1003300"/>
            <a:ext cx="7222490" cy="583565"/>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冒险的识别</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0" end="8"/>
                                            </p:txEl>
                                          </p:spTgt>
                                        </p:tgtEl>
                                        <p:attrNameLst>
                                          <p:attrName>style.visibility</p:attrName>
                                        </p:attrNameLst>
                                      </p:cBhvr>
                                      <p:to>
                                        <p:strVal val="visible"/>
                                      </p:to>
                                    </p:set>
                                    <p:animEffect transition="in" filter="box(in)">
                                      <p:cBhvr>
                                        <p:cTn id="7" dur="500"/>
                                        <p:tgtEl>
                                          <p:spTgt spid="3">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7"/>
                                        </p:tgtEl>
                                        <p:attrNameLst>
                                          <p:attrName>style.visibility</p:attrName>
                                        </p:attrNameLst>
                                      </p:cBhvr>
                                      <p:to>
                                        <p:strVal val="visible"/>
                                      </p:to>
                                    </p:set>
                                    <p:animEffect transition="in" filter="blinds(horizontal)">
                                      <p:cBhvr>
                                        <p:cTn id="12" dur="500"/>
                                        <p:tgtEl>
                                          <p:spTgt spid="686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8616"/>
                                        </p:tgtEl>
                                        <p:attrNameLst>
                                          <p:attrName>style.visibility</p:attrName>
                                        </p:attrNameLst>
                                      </p:cBhvr>
                                      <p:to>
                                        <p:strVal val="visible"/>
                                      </p:to>
                                    </p:set>
                                    <p:animEffect transition="in" filter="blinds(horizontal)">
                                      <p:cBhvr>
                                        <p:cTn id="15" dur="500"/>
                                        <p:tgtEl>
                                          <p:spTgt spid="686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8618"/>
                                        </p:tgtEl>
                                        <p:attrNameLst>
                                          <p:attrName>style.visibility</p:attrName>
                                        </p:attrNameLst>
                                      </p:cBhvr>
                                      <p:to>
                                        <p:strVal val="visible"/>
                                      </p:to>
                                    </p:set>
                                    <p:animEffect transition="in" filter="blinds(horizontal)">
                                      <p:cBhvr>
                                        <p:cTn id="20" dur="500"/>
                                        <p:tgtEl>
                                          <p:spTgt spid="68618"/>
                                        </p:tgtEl>
                                      </p:cBhvr>
                                    </p:animEffect>
                                  </p:childTnLst>
                                </p:cTn>
                              </p:par>
                              <p:par>
                                <p:cTn id="21" presetID="3" presetClass="entr" presetSubtype="10" fill="hold" nodeType="withEffect">
                                  <p:stCondLst>
                                    <p:cond delay="0"/>
                                  </p:stCondLst>
                                  <p:childTnLst>
                                    <p:set>
                                      <p:cBhvr>
                                        <p:cTn id="22" dur="1" fill="hold">
                                          <p:stCondLst>
                                            <p:cond delay="0"/>
                                          </p:stCondLst>
                                        </p:cTn>
                                        <p:tgtEl>
                                          <p:spTgt spid="68619"/>
                                        </p:tgtEl>
                                        <p:attrNameLst>
                                          <p:attrName>style.visibility</p:attrName>
                                        </p:attrNameLst>
                                      </p:cBhvr>
                                      <p:to>
                                        <p:strVal val="visible"/>
                                      </p:to>
                                    </p:set>
                                    <p:animEffect transition="in" filter="blinds(horizontal)">
                                      <p:cBhvr>
                                        <p:cTn id="23" dur="500"/>
                                        <p:tgtEl>
                                          <p:spTgt spid="6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p:bldP spid="6861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11"/>
          <p:cNvGrpSpPr/>
          <p:nvPr/>
        </p:nvGrpSpPr>
        <p:grpSpPr>
          <a:xfrm>
            <a:off x="1077913" y="1217930"/>
            <a:ext cx="7620000" cy="717567"/>
            <a:chOff x="1077913" y="428604"/>
            <a:chExt cx="7620000" cy="717611"/>
          </a:xfrm>
        </p:grpSpPr>
        <p:sp>
          <p:nvSpPr>
            <p:cNvPr id="4" name="Text Box 3"/>
            <p:cNvSpPr txBox="1"/>
            <p:nvPr/>
          </p:nvSpPr>
          <p:spPr>
            <a:xfrm>
              <a:off x="1077913" y="495300"/>
              <a:ext cx="7620000" cy="650915"/>
            </a:xfrm>
            <a:prstGeom prst="rect">
              <a:avLst/>
            </a:prstGeom>
            <a:noFill/>
            <a:ln w="9525">
              <a:noFill/>
            </a:ln>
          </p:spPr>
          <p:txBody>
            <a:bodyPr anchor="t">
              <a:spAutoFit/>
            </a:bodyPr>
            <a:p>
              <a:pPr algn="just">
                <a:lnSpc>
                  <a:spcPct val="130000"/>
                </a:lnSpc>
                <a:spcBef>
                  <a:spcPct val="50000"/>
                </a:spcBef>
              </a:pPr>
              <a:r>
                <a:rPr lang="zh-CN" altLang="en-US" sz="2800" b="1" dirty="0">
                  <a:latin typeface="黑体" panose="02010609060101010101" pitchFamily="2" charset="-122"/>
                  <a:ea typeface="黑体" panose="02010609060101010101" pitchFamily="2" charset="-122"/>
                </a:rPr>
                <a:t>判断                  是否存在冒险现象。</a:t>
              </a:r>
              <a:endParaRPr lang="zh-CN" altLang="en-US" sz="2800" b="1" dirty="0">
                <a:latin typeface="黑体" panose="02010609060101010101" pitchFamily="2" charset="-122"/>
                <a:ea typeface="黑体" panose="02010609060101010101" pitchFamily="2" charset="-122"/>
              </a:endParaRPr>
            </a:p>
          </p:txBody>
        </p:sp>
        <p:graphicFrame>
          <p:nvGraphicFramePr>
            <p:cNvPr id="5" name="Object 4"/>
            <p:cNvGraphicFramePr/>
            <p:nvPr/>
          </p:nvGraphicFramePr>
          <p:xfrm>
            <a:off x="2071670" y="428604"/>
            <a:ext cx="2893706" cy="655165"/>
          </p:xfrm>
          <a:graphic>
            <a:graphicData uri="http://schemas.openxmlformats.org/presentationml/2006/ole">
              <mc:AlternateContent xmlns:mc="http://schemas.openxmlformats.org/markup-compatibility/2006">
                <mc:Choice xmlns:v="urn:schemas-microsoft-com:vml" Requires="v">
                  <p:oleObj spid="_x0000_s6" name="" r:id="rId1" imgW="1270000" imgH="279400" progId="Equation.3">
                    <p:embed/>
                  </p:oleObj>
                </mc:Choice>
                <mc:Fallback>
                  <p:oleObj name="" r:id="rId1" imgW="1270000" imgH="279400" progId="Equation.3">
                    <p:embed/>
                    <p:pic>
                      <p:nvPicPr>
                        <p:cNvPr id="0" name="图片 3077"/>
                        <p:cNvPicPr/>
                        <p:nvPr/>
                      </p:nvPicPr>
                      <p:blipFill>
                        <a:blip r:embed="rId2"/>
                        <a:stretch>
                          <a:fillRect/>
                        </a:stretch>
                      </p:blipFill>
                      <p:spPr>
                        <a:xfrm>
                          <a:off x="2071670" y="428604"/>
                          <a:ext cx="2893706" cy="655165"/>
                        </a:xfrm>
                        <a:prstGeom prst="rect">
                          <a:avLst/>
                        </a:prstGeom>
                        <a:noFill/>
                        <a:ln w="38100">
                          <a:noFill/>
                          <a:miter/>
                        </a:ln>
                      </p:spPr>
                    </p:pic>
                  </p:oleObj>
                </mc:Fallback>
              </mc:AlternateContent>
            </a:graphicData>
          </a:graphic>
        </p:graphicFrame>
      </p:grpSp>
      <p:sp>
        <p:nvSpPr>
          <p:cNvPr id="7" name="Text Box 5"/>
          <p:cNvSpPr txBox="1"/>
          <p:nvPr/>
        </p:nvSpPr>
        <p:spPr>
          <a:xfrm>
            <a:off x="2890838" y="2770505"/>
            <a:ext cx="3505200" cy="521970"/>
          </a:xfrm>
          <a:prstGeom prst="rect">
            <a:avLst/>
          </a:prstGeom>
          <a:noFill/>
          <a:ln w="9525">
            <a:noFill/>
          </a:ln>
        </p:spPr>
        <p:txBody>
          <a:bodyPr anchor="t">
            <a:spAutoFit/>
          </a:bodyPr>
          <a:p>
            <a:pPr algn="just">
              <a:spcBef>
                <a:spcPct val="50000"/>
              </a:spcBef>
            </a:pPr>
            <a:r>
              <a:rPr lang="zh-CN" altLang="en-US" sz="2800" b="0" dirty="0">
                <a:latin typeface="黑体" panose="02010609060101010101" pitchFamily="2" charset="-122"/>
                <a:ea typeface="黑体" panose="02010609060101010101" pitchFamily="2" charset="-122"/>
              </a:rPr>
              <a:t>当</a:t>
            </a:r>
            <a:r>
              <a:rPr lang="zh-CN" altLang="en-US" sz="2800" b="0" dirty="0">
                <a:latin typeface="Times New Roman" panose="02020603050405020304" pitchFamily="18" charset="0"/>
              </a:rPr>
              <a:t>  </a:t>
            </a:r>
            <a:r>
              <a:rPr lang="en-US" altLang="zh-CN" sz="2800" b="0" i="1" dirty="0">
                <a:latin typeface="Times New Roman" panose="02020603050405020304" pitchFamily="18" charset="0"/>
              </a:rPr>
              <a:t>BC</a:t>
            </a:r>
            <a:r>
              <a:rPr lang="en-US" altLang="zh-CN" sz="2800" b="0" dirty="0">
                <a:latin typeface="Times New Roman" panose="02020603050405020304" pitchFamily="18" charset="0"/>
              </a:rPr>
              <a:t>=11  </a:t>
            </a:r>
            <a:r>
              <a:rPr lang="zh-CN" altLang="en-US" sz="2800" b="0" dirty="0">
                <a:latin typeface="黑体" panose="02010609060101010101" pitchFamily="2" charset="-122"/>
                <a:ea typeface="黑体" panose="02010609060101010101" pitchFamily="2" charset="-122"/>
              </a:rPr>
              <a:t>时</a:t>
            </a:r>
            <a:endParaRPr lang="zh-CN" altLang="en-US" sz="2800" b="0" dirty="0">
              <a:latin typeface="黑体" panose="02010609060101010101" pitchFamily="2" charset="-122"/>
              <a:ea typeface="黑体" panose="02010609060101010101" pitchFamily="2" charset="-122"/>
            </a:endParaRPr>
          </a:p>
        </p:txBody>
      </p:sp>
      <p:sp>
        <p:nvSpPr>
          <p:cNvPr id="9" name="矩形 8"/>
          <p:cNvSpPr/>
          <p:nvPr/>
        </p:nvSpPr>
        <p:spPr>
          <a:xfrm>
            <a:off x="635635" y="2056765"/>
            <a:ext cx="8062595" cy="521970"/>
          </a:xfrm>
          <a:prstGeom prst="rect">
            <a:avLst/>
          </a:prstGeom>
          <a:noFill/>
          <a:ln w="9525">
            <a:noFill/>
          </a:ln>
        </p:spPr>
        <p:txBody>
          <a:bodyPr wrap="square" anchor="t">
            <a:spAutoFit/>
          </a:bodyPr>
          <a:p>
            <a:pPr algn="ctr"/>
            <a:r>
              <a:rPr lang="zh-CN" altLang="en-US" sz="2800" b="1" dirty="0">
                <a:solidFill>
                  <a:srgbClr val="3333CC"/>
                </a:solidFill>
                <a:latin typeface="黑体" panose="02010609060101010101" pitchFamily="2" charset="-122"/>
                <a:ea typeface="黑体" panose="02010609060101010101" pitchFamily="2" charset="-122"/>
              </a:rPr>
              <a:t>解：</a:t>
            </a:r>
            <a:r>
              <a:rPr lang="zh-CN" altLang="en-US" sz="2800" b="1" dirty="0">
                <a:latin typeface="黑体" panose="02010609060101010101" pitchFamily="2" charset="-122"/>
                <a:ea typeface="黑体" panose="02010609060101010101" pitchFamily="2" charset="-122"/>
              </a:rPr>
              <a:t>由函数可看出变量</a:t>
            </a:r>
            <a:r>
              <a:rPr lang="en-US" altLang="zh-CN" sz="2800" b="1" i="1" dirty="0">
                <a:solidFill>
                  <a:srgbClr val="FF3300"/>
                </a:solidFill>
                <a:latin typeface="Times New Roman" panose="02020603050405020304" pitchFamily="18" charset="0"/>
                <a:ea typeface="黑体" panose="02010609060101010101" pitchFamily="2" charset="-122"/>
              </a:rPr>
              <a:t>A</a:t>
            </a:r>
            <a:r>
              <a:rPr lang="zh-CN" altLang="en-US" sz="2800" b="1" dirty="0">
                <a:solidFill>
                  <a:srgbClr val="FF3300"/>
                </a:solidFill>
                <a:latin typeface="Times New Roman" panose="02020603050405020304" pitchFamily="18" charset="0"/>
                <a:ea typeface="黑体" panose="02010609060101010101" pitchFamily="2" charset="-122"/>
              </a:rPr>
              <a:t>和</a:t>
            </a:r>
            <a:r>
              <a:rPr lang="en-US" altLang="zh-CN" sz="2800" b="1" i="1" dirty="0">
                <a:solidFill>
                  <a:srgbClr val="FF3300"/>
                </a:solidFill>
                <a:latin typeface="Times New Roman" panose="02020603050405020304" pitchFamily="18" charset="0"/>
                <a:ea typeface="黑体" panose="02010609060101010101" pitchFamily="2" charset="-122"/>
              </a:rPr>
              <a:t>C</a:t>
            </a:r>
            <a:r>
              <a:rPr lang="zh-CN" altLang="en-US" sz="2800" b="1" dirty="0">
                <a:latin typeface="黑体" panose="02010609060101010101" pitchFamily="2" charset="-122"/>
                <a:ea typeface="黑体" panose="02010609060101010101" pitchFamily="2" charset="-122"/>
              </a:rPr>
              <a:t>具有竞争能力，且有 </a:t>
            </a:r>
            <a:endParaRPr lang="zh-CN" altLang="en-US" sz="2800" b="1" dirty="0">
              <a:latin typeface="Times New Roman" panose="02020603050405020304" pitchFamily="18" charset="0"/>
              <a:ea typeface="宋体" panose="02010600030101010101" pitchFamily="2" charset="-122"/>
            </a:endParaRPr>
          </a:p>
        </p:txBody>
      </p:sp>
      <p:sp>
        <p:nvSpPr>
          <p:cNvPr id="10" name="矩形 9"/>
          <p:cNvSpPr/>
          <p:nvPr/>
        </p:nvSpPr>
        <p:spPr>
          <a:xfrm>
            <a:off x="1572895" y="4410710"/>
            <a:ext cx="3693160" cy="521970"/>
          </a:xfrm>
          <a:prstGeom prst="rect">
            <a:avLst/>
          </a:prstGeom>
          <a:noFill/>
          <a:ln w="9525">
            <a:noFill/>
          </a:ln>
        </p:spPr>
        <p:txBody>
          <a:bodyPr wrap="square" anchor="t">
            <a:spAutoFit/>
          </a:bodyPr>
          <a:p>
            <a:pPr algn="l"/>
            <a:r>
              <a:rPr lang="zh-CN" altLang="en-US" sz="2800" b="1" dirty="0">
                <a:solidFill>
                  <a:srgbClr val="3333CC"/>
                </a:solidFill>
                <a:latin typeface="黑体" panose="02010609060101010101" pitchFamily="2" charset="-122"/>
                <a:ea typeface="黑体" panose="02010609060101010101" pitchFamily="2" charset="-122"/>
              </a:rPr>
              <a:t>故存在冒险现象</a:t>
            </a:r>
            <a:endParaRPr lang="zh-CN" altLang="en-US" sz="2800" b="1" dirty="0">
              <a:solidFill>
                <a:srgbClr val="3333CC"/>
              </a:solidFill>
              <a:latin typeface="黑体" panose="02010609060101010101" pitchFamily="2" charset="-122"/>
              <a:ea typeface="黑体" panose="02010609060101010101" pitchFamily="2" charset="-122"/>
            </a:endParaRPr>
          </a:p>
        </p:txBody>
      </p:sp>
      <p:sp>
        <p:nvSpPr>
          <p:cNvPr id="12" name="Rectangle 3"/>
          <p:cNvSpPr>
            <a:spLocks noChangeArrowheads="1"/>
          </p:cNvSpPr>
          <p:nvPr/>
        </p:nvSpPr>
        <p:spPr bwMode="auto">
          <a:xfrm>
            <a:off x="541655" y="131445"/>
            <a:ext cx="7222490" cy="583565"/>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冒险的识别</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grpSp>
        <p:nvGrpSpPr>
          <p:cNvPr id="11" name="组合 10"/>
          <p:cNvGrpSpPr/>
          <p:nvPr/>
        </p:nvGrpSpPr>
        <p:grpSpPr>
          <a:xfrm>
            <a:off x="2587625" y="3399790"/>
            <a:ext cx="1896110" cy="521970"/>
            <a:chOff x="4075" y="5354"/>
            <a:chExt cx="2986" cy="822"/>
          </a:xfrm>
        </p:grpSpPr>
        <p:sp>
          <p:nvSpPr>
            <p:cNvPr id="8" name="Line 6"/>
            <p:cNvSpPr/>
            <p:nvPr/>
          </p:nvSpPr>
          <p:spPr>
            <a:xfrm>
              <a:off x="6058" y="5400"/>
              <a:ext cx="240" cy="0"/>
            </a:xfrm>
            <a:prstGeom prst="line">
              <a:avLst/>
            </a:prstGeom>
            <a:ln w="9525" cap="flat" cmpd="sng">
              <a:solidFill>
                <a:schemeClr val="tx1"/>
              </a:solidFill>
              <a:prstDash val="solid"/>
              <a:round/>
              <a:headEnd type="none" w="med" len="med"/>
              <a:tailEnd type="none" w="med" len="med"/>
            </a:ln>
          </p:spPr>
          <p:txBody>
            <a:bodyPr anchor="t"/>
            <a:p>
              <a:pPr algn="ctr"/>
              <a:endParaRPr lang="zh-CN" altLang="en-US">
                <a:latin typeface="Arial" panose="020B0604020202020204" pitchFamily="34" charset="0"/>
                <a:ea typeface="黑体" panose="02010609060101010101" pitchFamily="2" charset="-122"/>
              </a:endParaRPr>
            </a:p>
          </p:txBody>
        </p:sp>
        <p:sp>
          <p:nvSpPr>
            <p:cNvPr id="2" name="Text Box 5"/>
            <p:cNvSpPr txBox="1"/>
            <p:nvPr/>
          </p:nvSpPr>
          <p:spPr>
            <a:xfrm>
              <a:off x="4075" y="5354"/>
              <a:ext cx="2987" cy="822"/>
            </a:xfrm>
            <a:prstGeom prst="rect">
              <a:avLst/>
            </a:prstGeom>
            <a:noFill/>
            <a:ln w="9525">
              <a:noFill/>
            </a:ln>
          </p:spPr>
          <p:txBody>
            <a:bodyPr wrap="square" anchor="t">
              <a:spAutoFit/>
            </a:bodyPr>
            <a:p>
              <a:pPr algn="just">
                <a:spcBef>
                  <a:spcPct val="50000"/>
                </a:spcBef>
              </a:pPr>
              <a:r>
                <a:rPr lang="en-US" altLang="zh-CN" sz="2800" b="0" dirty="0">
                  <a:latin typeface="Times New Roman" panose="02020603050405020304" pitchFamily="18" charset="0"/>
                </a:rPr>
                <a:t>  </a:t>
              </a:r>
              <a:r>
                <a:rPr lang="en-US" altLang="zh-CN" sz="2800" b="0" i="1" dirty="0">
                  <a:latin typeface="Times New Roman" panose="02020603050405020304" pitchFamily="18" charset="0"/>
                </a:rPr>
                <a:t> F</a:t>
              </a:r>
              <a:r>
                <a:rPr lang="en-US" altLang="zh-CN" sz="2800" b="0" dirty="0">
                  <a:latin typeface="Times New Roman" panose="02020603050405020304" pitchFamily="18" charset="0"/>
                </a:rPr>
                <a:t>=</a:t>
              </a:r>
              <a:r>
                <a:rPr lang="en-US" altLang="zh-CN" sz="2800" b="0" i="1" dirty="0">
                  <a:latin typeface="Times New Roman" panose="02020603050405020304" pitchFamily="18" charset="0"/>
                </a:rPr>
                <a:t>A</a:t>
              </a:r>
              <a:r>
                <a:rPr lang="en-US" altLang="zh-CN" sz="2800" b="0" dirty="0">
                  <a:latin typeface="Times New Roman" panose="02020603050405020304" pitchFamily="18" charset="0"/>
                </a:rPr>
                <a:t>+</a:t>
              </a:r>
              <a:r>
                <a:rPr lang="en-US" altLang="zh-CN" sz="2800" b="0" i="1" dirty="0">
                  <a:latin typeface="Times New Roman" panose="02020603050405020304" pitchFamily="18" charset="0"/>
                </a:rPr>
                <a:t>A</a:t>
              </a:r>
              <a:endParaRPr lang="en-US" altLang="zh-CN" sz="2800" b="0" dirty="0">
                <a:latin typeface="Times New Roman" panose="02020603050405020304" pitchFamily="18" charset="0"/>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1954" name="Text Box 2"/>
          <p:cNvSpPr txBox="1"/>
          <p:nvPr/>
        </p:nvSpPr>
        <p:spPr>
          <a:xfrm>
            <a:off x="642938" y="1720533"/>
            <a:ext cx="8077200" cy="1706880"/>
          </a:xfrm>
          <a:prstGeom prst="rect">
            <a:avLst/>
          </a:prstGeom>
          <a:noFill/>
          <a:ln w="9525">
            <a:noFill/>
          </a:ln>
        </p:spPr>
        <p:txBody>
          <a:bodyPr anchor="t">
            <a:spAutoFit/>
          </a:bodyPr>
          <a:p>
            <a:pPr algn="just">
              <a:lnSpc>
                <a:spcPct val="125000"/>
              </a:lnSpc>
              <a:spcBef>
                <a:spcPts val="0"/>
              </a:spcBef>
            </a:pPr>
            <a:r>
              <a:rPr lang="en-US" altLang="zh-CN" sz="2800" dirty="0">
                <a:solidFill>
                  <a:srgbClr val="FF3300"/>
                </a:solidFill>
                <a:latin typeface="黑体" panose="02010609060101010101" pitchFamily="2" charset="-122"/>
                <a:ea typeface="黑体" panose="02010609060101010101" pitchFamily="2" charset="-122"/>
              </a:rPr>
              <a:t>②K</a:t>
            </a:r>
            <a:r>
              <a:rPr lang="zh-CN" altLang="en-US" sz="2800" dirty="0">
                <a:solidFill>
                  <a:srgbClr val="FF3300"/>
                </a:solidFill>
                <a:latin typeface="黑体" panose="02010609060101010101" pitchFamily="2" charset="-122"/>
                <a:ea typeface="黑体" panose="02010609060101010101" pitchFamily="2" charset="-122"/>
              </a:rPr>
              <a:t>图法。</a:t>
            </a:r>
            <a:endParaRPr lang="en-US" altLang="zh-CN" sz="2800" dirty="0">
              <a:solidFill>
                <a:srgbClr val="FF3300"/>
              </a:solidFill>
              <a:latin typeface="黑体" panose="02010609060101010101" pitchFamily="2" charset="-122"/>
              <a:ea typeface="黑体" panose="02010609060101010101" pitchFamily="2" charset="-122"/>
            </a:endParaRPr>
          </a:p>
          <a:p>
            <a:pPr algn="just">
              <a:lnSpc>
                <a:spcPct val="125000"/>
              </a:lnSpc>
              <a:spcBef>
                <a:spcPts val="0"/>
              </a:spcBef>
            </a:pPr>
            <a:r>
              <a:rPr lang="zh-CN" altLang="en-US" sz="2800" dirty="0">
                <a:solidFill>
                  <a:srgbClr val="3333CC"/>
                </a:solidFill>
                <a:latin typeface="黑体" panose="02010609060101010101" pitchFamily="2" charset="-122"/>
                <a:ea typeface="黑体" panose="02010609060101010101" pitchFamily="2" charset="-122"/>
              </a:rPr>
              <a:t>    如果两</a:t>
            </a:r>
            <a:r>
              <a:rPr lang="zh-CN" altLang="en-US" sz="2800" dirty="0">
                <a:solidFill>
                  <a:srgbClr val="FF0000"/>
                </a:solidFill>
                <a:latin typeface="黑体" panose="02010609060101010101" pitchFamily="2" charset="-122"/>
                <a:ea typeface="黑体" panose="02010609060101010101" pitchFamily="2" charset="-122"/>
              </a:rPr>
              <a:t>卡诺圈相切</a:t>
            </a:r>
            <a:r>
              <a:rPr lang="zh-CN" altLang="en-US" sz="2800" dirty="0">
                <a:solidFill>
                  <a:srgbClr val="3333CC"/>
                </a:solidFill>
                <a:latin typeface="黑体" panose="02010609060101010101" pitchFamily="2" charset="-122"/>
                <a:ea typeface="黑体" panose="02010609060101010101" pitchFamily="2" charset="-122"/>
              </a:rPr>
              <a:t>，而相切处又未被其它卡诺圈包围，则可能发生冒险现象。</a:t>
            </a:r>
            <a:r>
              <a:rPr lang="zh-CN" altLang="en-US" dirty="0">
                <a:latin typeface="黑体" panose="02010609060101010101" pitchFamily="2" charset="-122"/>
                <a:ea typeface="黑体" panose="02010609060101010101" pitchFamily="2" charset="-122"/>
              </a:rPr>
              <a:t> </a:t>
            </a:r>
            <a:endParaRPr lang="zh-CN" altLang="en-US" dirty="0">
              <a:latin typeface="黑体" panose="02010609060101010101" pitchFamily="2" charset="-122"/>
              <a:ea typeface="黑体" panose="02010609060101010101" pitchFamily="2" charset="-122"/>
            </a:endParaRPr>
          </a:p>
        </p:txBody>
      </p:sp>
      <p:sp>
        <p:nvSpPr>
          <p:cNvPr id="9217" name="Rectangle 2"/>
          <p:cNvSpPr/>
          <p:nvPr/>
        </p:nvSpPr>
        <p:spPr>
          <a:xfrm>
            <a:off x="-273050" y="443865"/>
            <a:ext cx="7681595" cy="666750"/>
          </a:xfrm>
          <a:prstGeom prst="rect">
            <a:avLst/>
          </a:prstGeom>
          <a:noFill/>
          <a:ln w="9525">
            <a:noFill/>
          </a:ln>
        </p:spPr>
        <p:txBody>
          <a:bodyPr anchor="ctr">
            <a:scene3d>
              <a:camera prst="orthographicFront"/>
              <a:lightRig rig="threePt" dir="t"/>
            </a:scene3d>
          </a:bodyPr>
          <a:p>
            <a:pPr marL="838200" indent="-838200" algn="ctr"/>
            <a:r>
              <a:rPr lang="en-US" altLang="zh-CN"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7.4 </a:t>
            </a:r>
            <a: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t>组合电路中的竞争与冒险</a:t>
            </a:r>
            <a:br>
              <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rPr>
            </a:br>
            <a:endParaRPr lang="zh-CN" altLang="en-US" sz="3600" b="1" dirty="0">
              <a:solidFill>
                <a:srgbClr val="FF0000"/>
              </a:solidFill>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endParaRPr>
          </a:p>
        </p:txBody>
      </p:sp>
      <p:sp>
        <p:nvSpPr>
          <p:cNvPr id="3" name="Rectangle 3"/>
          <p:cNvSpPr>
            <a:spLocks noChangeArrowheads="1"/>
          </p:cNvSpPr>
          <p:nvPr/>
        </p:nvSpPr>
        <p:spPr bwMode="auto">
          <a:xfrm>
            <a:off x="541655" y="920750"/>
            <a:ext cx="7222490" cy="706755"/>
          </a:xfrm>
          <a:prstGeom prst="rect">
            <a:avLst/>
          </a:prstGeom>
          <a:noFill/>
          <a:ln w="9525">
            <a:noFill/>
            <a:miter lim="800000"/>
          </a:ln>
          <a:effectLst/>
        </p:spPr>
        <p:txBody>
          <a:bodyPr wrap="square">
            <a:spAutoFit/>
          </a:bodyPr>
          <a:p>
            <a:pPr marL="0" marR="0" lvl="0" indent="0" algn="l" defTabSz="914400" rtl="0">
              <a:lnSpc>
                <a:spcPct val="125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冒险的识别</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graphicFrame>
        <p:nvGraphicFramePr>
          <p:cNvPr id="1073743874" name="Object 62"/>
          <p:cNvGraphicFramePr/>
          <p:nvPr/>
        </p:nvGraphicFramePr>
        <p:xfrm>
          <a:off x="2500630" y="3428365"/>
          <a:ext cx="4285615" cy="3058160"/>
        </p:xfrm>
        <a:graphic>
          <a:graphicData uri="http://schemas.openxmlformats.org/presentationml/2006/ole">
            <mc:AlternateContent xmlns:mc="http://schemas.openxmlformats.org/markup-compatibility/2006">
              <mc:Choice xmlns:v="urn:schemas-microsoft-com:vml" Requires="v">
                <p:oleObj spid="_x0000_s3076" name="" r:id="rId1" imgW="3939540" imgH="1287780" progId="Visio.Drawing.4">
                  <p:embed/>
                </p:oleObj>
              </mc:Choice>
              <mc:Fallback>
                <p:oleObj name="" r:id="rId1" imgW="3939540" imgH="1287780" progId="Visio.Drawing.4">
                  <p:embed/>
                  <p:pic>
                    <p:nvPicPr>
                      <p:cNvPr id="0" name="图片 3075"/>
                      <p:cNvPicPr/>
                      <p:nvPr/>
                    </p:nvPicPr>
                    <p:blipFill>
                      <a:blip r:embed="rId2"/>
                      <a:srcRect r="50803"/>
                      <a:stretch>
                        <a:fillRect/>
                      </a:stretch>
                    </p:blipFill>
                    <p:spPr>
                      <a:xfrm>
                        <a:off x="2500630" y="3428365"/>
                        <a:ext cx="4285615" cy="3058160"/>
                      </a:xfrm>
                      <a:prstGeom prst="rect">
                        <a:avLst/>
                      </a:prstGeom>
                      <a:noFill/>
                      <a:ln w="38100">
                        <a:noFill/>
                        <a:miter/>
                      </a:ln>
                    </p:spPr>
                  </p:pic>
                </p:oleObj>
              </mc:Fallback>
            </mc:AlternateContent>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1954">
                                            <p:txEl>
                                              <p:charRg st="0" end="6"/>
                                            </p:txEl>
                                          </p:spTgt>
                                        </p:tgtEl>
                                        <p:attrNameLst>
                                          <p:attrName>style.visibility</p:attrName>
                                        </p:attrNameLst>
                                      </p:cBhvr>
                                      <p:to>
                                        <p:strVal val="visible"/>
                                      </p:to>
                                    </p:set>
                                    <p:anim calcmode="lin" valueType="num">
                                      <p:cBhvr additive="base">
                                        <p:cTn id="7" dur="500" fill="hold"/>
                                        <p:tgtEl>
                                          <p:spTgt spid="381954">
                                            <p:txEl>
                                              <p:charRg st="0"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4">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81954">
                                            <p:txEl>
                                              <p:charRg st="6" end="46"/>
                                            </p:txEl>
                                          </p:spTgt>
                                        </p:tgtEl>
                                        <p:attrNameLst>
                                          <p:attrName>style.visibility</p:attrName>
                                        </p:attrNameLst>
                                      </p:cBhvr>
                                      <p:to>
                                        <p:strVal val="visible"/>
                                      </p:to>
                                    </p:set>
                                    <p:anim calcmode="discrete" valueType="clr">
                                      <p:cBhvr override="childStyle">
                                        <p:cTn id="13" dur="80"/>
                                        <p:tgtEl>
                                          <p:spTgt spid="381954">
                                            <p:txEl>
                                              <p:charRg st="6" end="4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81954">
                                            <p:txEl>
                                              <p:charRg st="6" end="46"/>
                                            </p:txEl>
                                          </p:spTgt>
                                        </p:tgtEl>
                                        <p:attrNameLst>
                                          <p:attrName>fillcolor</p:attrName>
                                        </p:attrNameLst>
                                      </p:cBhvr>
                                      <p:tavLst>
                                        <p:tav tm="0">
                                          <p:val>
                                            <p:clrVal>
                                              <a:schemeClr val="accent2"/>
                                            </p:clrVal>
                                          </p:val>
                                        </p:tav>
                                        <p:tav tm="50000">
                                          <p:val>
                                            <p:clrVal>
                                              <a:schemeClr val="hlink"/>
                                            </p:clrVal>
                                          </p:val>
                                        </p:tav>
                                      </p:tavLst>
                                    </p:anim>
                                    <p:set>
                                      <p:cBhvr>
                                        <p:cTn id="15" dur="80"/>
                                        <p:tgtEl>
                                          <p:spTgt spid="381954">
                                            <p:txEl>
                                              <p:charRg st="6" end="46"/>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charRg st="0" end="8"/>
                                            </p:txEl>
                                          </p:spTgt>
                                        </p:tgtEl>
                                        <p:attrNameLst>
                                          <p:attrName>style.visibility</p:attrName>
                                        </p:attrNameLst>
                                      </p:cBhvr>
                                      <p:to>
                                        <p:strVal val="visible"/>
                                      </p:to>
                                    </p:set>
                                    <p:animEffect transition="in" filter="box(in)">
                                      <p:cBhvr>
                                        <p:cTn id="20" dur="500"/>
                                        <p:tgtEl>
                                          <p:spTgt spid="3">
                                            <p:txEl>
                                              <p:charRg st="0"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Text Box 2"/>
          <p:cNvSpPr txBox="1"/>
          <p:nvPr/>
        </p:nvSpPr>
        <p:spPr>
          <a:xfrm>
            <a:off x="285750" y="1217295"/>
            <a:ext cx="8458200" cy="3665220"/>
          </a:xfrm>
          <a:prstGeom prst="rect">
            <a:avLst/>
          </a:prstGeom>
          <a:noFill/>
          <a:ln w="9525">
            <a:noFill/>
          </a:ln>
        </p:spPr>
        <p:txBody>
          <a:bodyPr anchor="t">
            <a:spAutoFit/>
          </a:bodyPr>
          <a:p>
            <a:pPr algn="just">
              <a:lnSpc>
                <a:spcPct val="130000"/>
              </a:lnSpc>
              <a:spcBef>
                <a:spcPct val="50000"/>
              </a:spcBef>
            </a:pPr>
            <a:r>
              <a:rPr lang="en-US" altLang="zh-CN" sz="2800" dirty="0">
                <a:solidFill>
                  <a:srgbClr val="FF3300"/>
                </a:solidFill>
                <a:latin typeface="黑体" panose="02010609060101010101" pitchFamily="2" charset="-122"/>
                <a:ea typeface="黑体" panose="02010609060101010101" pitchFamily="2" charset="-122"/>
              </a:rPr>
              <a:t>③ </a:t>
            </a:r>
            <a:r>
              <a:rPr lang="zh-CN" altLang="en-US" sz="2800" dirty="0">
                <a:solidFill>
                  <a:srgbClr val="FF3300"/>
                </a:solidFill>
                <a:latin typeface="黑体" panose="02010609060101010101" pitchFamily="2" charset="-122"/>
                <a:ea typeface="黑体" panose="02010609060101010101" pitchFamily="2" charset="-122"/>
              </a:rPr>
              <a:t>实验法。</a:t>
            </a:r>
            <a:endParaRPr lang="en-US" altLang="zh-CN" sz="2800" dirty="0">
              <a:solidFill>
                <a:srgbClr val="FF3300"/>
              </a:solidFill>
              <a:latin typeface="黑体" panose="02010609060101010101" pitchFamily="2" charset="-122"/>
              <a:ea typeface="黑体" panose="02010609060101010101" pitchFamily="2" charset="-122"/>
            </a:endParaRPr>
          </a:p>
          <a:p>
            <a:pPr algn="just">
              <a:lnSpc>
                <a:spcPct val="130000"/>
              </a:lnSpc>
              <a:spcBef>
                <a:spcPct val="50000"/>
              </a:spcBef>
            </a:pPr>
            <a:r>
              <a:rPr lang="zh-CN" altLang="en-US" sz="2800" dirty="0">
                <a:solidFill>
                  <a:srgbClr val="3333CC"/>
                </a:solidFill>
                <a:latin typeface="黑体" panose="02010609060101010101" pitchFamily="2" charset="-122"/>
                <a:ea typeface="黑体" panose="02010609060101010101" pitchFamily="2" charset="-122"/>
              </a:rPr>
              <a:t>    两个以上的输入变量同时变化引起的功能冒险难以用上述方法判断。因而发现冒险现象最有效的方法是实验。 利用示波器仔细观察在输入信号各种变化情况下的输出信号，发现毛刺则分析原因并加以消除，这是经常采用的办法。 </a:t>
            </a:r>
            <a:endParaRPr lang="zh-CN" altLang="en-US" sz="2800" dirty="0">
              <a:solidFill>
                <a:srgbClr val="3333CC"/>
              </a:solidFill>
              <a:latin typeface="黑体" panose="02010609060101010101" pitchFamily="2" charset="-122"/>
              <a:ea typeface="黑体" panose="02010609060101010101" pitchFamily="2" charset="-122"/>
            </a:endParaRPr>
          </a:p>
        </p:txBody>
      </p:sp>
      <p:sp>
        <p:nvSpPr>
          <p:cNvPr id="12" name="Rectangle 3"/>
          <p:cNvSpPr>
            <a:spLocks noChangeArrowheads="1"/>
          </p:cNvSpPr>
          <p:nvPr/>
        </p:nvSpPr>
        <p:spPr bwMode="auto">
          <a:xfrm>
            <a:off x="541655" y="131445"/>
            <a:ext cx="7222490" cy="583565"/>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冒险的识别</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2978">
                                            <p:txEl>
                                              <p:charRg st="0" end="7"/>
                                            </p:txEl>
                                          </p:spTgt>
                                        </p:tgtEl>
                                        <p:attrNameLst>
                                          <p:attrName>style.visibility</p:attrName>
                                        </p:attrNameLst>
                                      </p:cBhvr>
                                      <p:to>
                                        <p:strVal val="visible"/>
                                      </p:to>
                                    </p:set>
                                    <p:anim calcmode="lin" valueType="num">
                                      <p:cBhvr additive="base">
                                        <p:cTn id="7" dur="500" fill="hold"/>
                                        <p:tgtEl>
                                          <p:spTgt spid="382978">
                                            <p:txEl>
                                              <p:charRg st="0"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2978">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82978">
                                            <p:txEl>
                                              <p:charRg st="7" end="114"/>
                                            </p:txEl>
                                          </p:spTgt>
                                        </p:tgtEl>
                                        <p:attrNameLst>
                                          <p:attrName>style.visibility</p:attrName>
                                        </p:attrNameLst>
                                      </p:cBhvr>
                                      <p:to>
                                        <p:strVal val="visible"/>
                                      </p:to>
                                    </p:set>
                                    <p:anim calcmode="discrete" valueType="clr">
                                      <p:cBhvr override="childStyle">
                                        <p:cTn id="13" dur="80"/>
                                        <p:tgtEl>
                                          <p:spTgt spid="382978">
                                            <p:txEl>
                                              <p:charRg st="7" end="1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82978">
                                            <p:txEl>
                                              <p:charRg st="7" end="114"/>
                                            </p:txEl>
                                          </p:spTgt>
                                        </p:tgtEl>
                                        <p:attrNameLst>
                                          <p:attrName>fillcolor</p:attrName>
                                        </p:attrNameLst>
                                      </p:cBhvr>
                                      <p:tavLst>
                                        <p:tav tm="0">
                                          <p:val>
                                            <p:clrVal>
                                              <a:schemeClr val="accent2"/>
                                            </p:clrVal>
                                          </p:val>
                                        </p:tav>
                                        <p:tav tm="50000">
                                          <p:val>
                                            <p:clrVal>
                                              <a:schemeClr val="hlink"/>
                                            </p:clrVal>
                                          </p:val>
                                        </p:tav>
                                      </p:tavLst>
                                    </p:anim>
                                    <p:set>
                                      <p:cBhvr>
                                        <p:cTn id="15" dur="80"/>
                                        <p:tgtEl>
                                          <p:spTgt spid="382978">
                                            <p:txEl>
                                              <p:charRg st="7" end="114"/>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2">
                                            <p:txEl>
                                              <p:charRg st="0" end="8"/>
                                            </p:txEl>
                                          </p:spTgt>
                                        </p:tgtEl>
                                        <p:attrNameLst>
                                          <p:attrName>style.visibility</p:attrName>
                                        </p:attrNameLst>
                                      </p:cBhvr>
                                      <p:to>
                                        <p:strVal val="visible"/>
                                      </p:to>
                                    </p:set>
                                    <p:animEffect transition="in" filter="box(in)">
                                      <p:cBhvr>
                                        <p:cTn id="20" dur="500"/>
                                        <p:tgtEl>
                                          <p:spTgt spid="12">
                                            <p:txEl>
                                              <p:charRg st="0"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6" name="Text Box 8"/>
          <p:cNvSpPr txBox="1"/>
          <p:nvPr/>
        </p:nvSpPr>
        <p:spPr>
          <a:xfrm>
            <a:off x="714375" y="1125538"/>
            <a:ext cx="3357563" cy="737235"/>
          </a:xfrm>
          <a:prstGeom prst="rect">
            <a:avLst/>
          </a:prstGeom>
          <a:noFill/>
          <a:ln w="9525">
            <a:noFill/>
          </a:ln>
        </p:spPr>
        <p:txBody>
          <a:bodyPr anchor="t">
            <a:spAutoFit/>
          </a:bodyPr>
          <a:p>
            <a:pPr>
              <a:lnSpc>
                <a:spcPct val="150000"/>
              </a:lnSpc>
              <a:spcBef>
                <a:spcPct val="50000"/>
              </a:spcBef>
            </a:pPr>
            <a:r>
              <a:rPr lang="en-US" altLang="zh-CN" sz="2800" dirty="0">
                <a:solidFill>
                  <a:srgbClr val="FF3300"/>
                </a:solidFill>
                <a:latin typeface="黑体" panose="02010609060101010101" pitchFamily="2" charset="-122"/>
                <a:ea typeface="黑体" panose="02010609060101010101" pitchFamily="2" charset="-122"/>
              </a:rPr>
              <a:t>① </a:t>
            </a:r>
            <a:r>
              <a:rPr lang="zh-CN" altLang="en-US" sz="2800" dirty="0">
                <a:solidFill>
                  <a:srgbClr val="FF3300"/>
                </a:solidFill>
                <a:latin typeface="黑体" panose="02010609060101010101" pitchFamily="2" charset="-122"/>
                <a:ea typeface="黑体" panose="02010609060101010101" pitchFamily="2" charset="-122"/>
              </a:rPr>
              <a:t>加滤波电容法 。</a:t>
            </a:r>
            <a:r>
              <a:rPr lang="zh-CN" altLang="en-US" sz="2800" dirty="0">
                <a:latin typeface="黑体" panose="02010609060101010101" pitchFamily="2" charset="-122"/>
                <a:ea typeface="黑体" panose="02010609060101010101" pitchFamily="2" charset="-122"/>
              </a:rPr>
              <a:t> </a:t>
            </a:r>
            <a:endParaRPr lang="zh-CN" altLang="en-US" sz="2800" dirty="0">
              <a:latin typeface="黑体" panose="02010609060101010101" pitchFamily="2" charset="-122"/>
              <a:ea typeface="黑体" panose="02010609060101010101" pitchFamily="2" charset="-122"/>
            </a:endParaRPr>
          </a:p>
        </p:txBody>
      </p:sp>
      <p:sp>
        <p:nvSpPr>
          <p:cNvPr id="16387" name="Rectangle 6"/>
          <p:cNvSpPr/>
          <p:nvPr/>
        </p:nvSpPr>
        <p:spPr>
          <a:xfrm>
            <a:off x="4508500" y="236505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85031" name="Object 7"/>
          <p:cNvGraphicFramePr/>
          <p:nvPr/>
        </p:nvGraphicFramePr>
        <p:xfrm>
          <a:off x="1071563" y="2284413"/>
          <a:ext cx="6878637" cy="2933700"/>
        </p:xfrm>
        <a:graphic>
          <a:graphicData uri="http://schemas.openxmlformats.org/presentationml/2006/ole">
            <mc:AlternateContent xmlns:mc="http://schemas.openxmlformats.org/markup-compatibility/2006">
              <mc:Choice xmlns:v="urn:schemas-microsoft-com:vml" Requires="v">
                <p:oleObj spid="_x0000_s3083" name="" r:id="rId1" imgW="3612515" imgH="1326515" progId="Visio.Drawing.11">
                  <p:embed/>
                </p:oleObj>
              </mc:Choice>
              <mc:Fallback>
                <p:oleObj name="" r:id="rId1" imgW="3612515" imgH="1326515" progId="Visio.Drawing.11">
                  <p:embed/>
                  <p:pic>
                    <p:nvPicPr>
                      <p:cNvPr id="0" name="图片 3082"/>
                      <p:cNvPicPr/>
                      <p:nvPr/>
                    </p:nvPicPr>
                    <p:blipFill>
                      <a:blip r:embed="rId2"/>
                      <a:stretch>
                        <a:fillRect/>
                      </a:stretch>
                    </p:blipFill>
                    <p:spPr>
                      <a:xfrm>
                        <a:off x="1071563" y="2284413"/>
                        <a:ext cx="6878637" cy="2933700"/>
                      </a:xfrm>
                      <a:prstGeom prst="rect">
                        <a:avLst/>
                      </a:prstGeom>
                      <a:noFill/>
                      <a:ln w="38100">
                        <a:noFill/>
                        <a:miter/>
                      </a:ln>
                    </p:spPr>
                  </p:pic>
                </p:oleObj>
              </mc:Fallback>
            </mc:AlternateContent>
          </a:graphicData>
        </a:graphic>
      </p:graphicFrame>
      <p:sp>
        <p:nvSpPr>
          <p:cNvPr id="12" name="Rectangle 3"/>
          <p:cNvSpPr>
            <a:spLocks noChangeArrowheads="1"/>
          </p:cNvSpPr>
          <p:nvPr/>
        </p:nvSpPr>
        <p:spPr bwMode="auto">
          <a:xfrm>
            <a:off x="541655" y="142240"/>
            <a:ext cx="7222490" cy="583565"/>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冒险的消除</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blinds(horizontal)">
                                      <p:cBhvr>
                                        <p:cTn id="7" dur="500"/>
                                        <p:tgtEl>
                                          <p:spTgt spid="686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85031"/>
                                        </p:tgtEl>
                                        <p:attrNameLst>
                                          <p:attrName>style.visibility</p:attrName>
                                        </p:attrNameLst>
                                      </p:cBhvr>
                                      <p:to>
                                        <p:strVal val="visible"/>
                                      </p:to>
                                    </p:set>
                                    <p:animEffect transition="in" filter="box(in)">
                                      <p:cBhvr>
                                        <p:cTn id="12" dur="500"/>
                                        <p:tgtEl>
                                          <p:spTgt spid="38503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charRg st="0" end="8"/>
                                            </p:txEl>
                                          </p:spTgt>
                                        </p:tgtEl>
                                        <p:attrNameLst>
                                          <p:attrName>style.visibility</p:attrName>
                                        </p:attrNameLst>
                                      </p:cBhvr>
                                      <p:to>
                                        <p:strVal val="visible"/>
                                      </p:to>
                                    </p:set>
                                    <p:animEffect transition="in" filter="box(in)">
                                      <p:cBhvr>
                                        <p:cTn id="17" dur="500"/>
                                        <p:tgtEl>
                                          <p:spTgt spid="12">
                                            <p:txEl>
                                              <p:charRg st="0"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6052" name="Rectangle 4"/>
          <p:cNvSpPr/>
          <p:nvPr/>
        </p:nvSpPr>
        <p:spPr>
          <a:xfrm>
            <a:off x="857250" y="1428750"/>
            <a:ext cx="3743325" cy="430530"/>
          </a:xfrm>
          <a:prstGeom prst="rect">
            <a:avLst/>
          </a:prstGeom>
          <a:noFill/>
          <a:ln w="9525">
            <a:noFill/>
          </a:ln>
        </p:spPr>
        <p:txBody>
          <a:bodyPr lIns="0" tIns="0" rIns="0" bIns="0" anchor="t">
            <a:spAutoFit/>
          </a:bodyPr>
          <a:p>
            <a:pPr algn="ctr"/>
            <a:r>
              <a:rPr lang="en-US" altLang="zh-CN" sz="2800" dirty="0">
                <a:solidFill>
                  <a:srgbClr val="FF3300"/>
                </a:solidFill>
                <a:latin typeface="黑体" panose="02010609060101010101" pitchFamily="2" charset="-122"/>
                <a:ea typeface="黑体" panose="02010609060101010101" pitchFamily="2" charset="-122"/>
              </a:rPr>
              <a:t>②</a:t>
            </a:r>
            <a:r>
              <a:rPr lang="zh-CN" altLang="en-US" sz="2800" dirty="0">
                <a:solidFill>
                  <a:srgbClr val="FF3300"/>
                </a:solidFill>
                <a:latin typeface="黑体" panose="02010609060101010101" pitchFamily="2" charset="-122"/>
                <a:ea typeface="黑体" panose="02010609060101010101" pitchFamily="2" charset="-122"/>
              </a:rPr>
              <a:t>加选通信号法。 </a:t>
            </a:r>
            <a:endParaRPr lang="zh-CN" altLang="en-US" sz="2800" dirty="0">
              <a:solidFill>
                <a:srgbClr val="FF3300"/>
              </a:solidFill>
              <a:latin typeface="黑体" panose="02010609060101010101" pitchFamily="2" charset="-122"/>
              <a:ea typeface="黑体" panose="02010609060101010101" pitchFamily="2" charset="-122"/>
            </a:endParaRPr>
          </a:p>
        </p:txBody>
      </p:sp>
      <p:sp>
        <p:nvSpPr>
          <p:cNvPr id="17411" name="Rectangle 6"/>
          <p:cNvSpPr/>
          <p:nvPr/>
        </p:nvSpPr>
        <p:spPr>
          <a:xfrm>
            <a:off x="4508500" y="272383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17412" name="Rectangle 9"/>
          <p:cNvSpPr/>
          <p:nvPr/>
        </p:nvSpPr>
        <p:spPr>
          <a:xfrm>
            <a:off x="4508500" y="261905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86056" name="Object 8"/>
          <p:cNvGraphicFramePr/>
          <p:nvPr/>
        </p:nvGraphicFramePr>
        <p:xfrm>
          <a:off x="1928813" y="2286000"/>
          <a:ext cx="4735512" cy="3478213"/>
        </p:xfrm>
        <a:graphic>
          <a:graphicData uri="http://schemas.openxmlformats.org/presentationml/2006/ole">
            <mc:AlternateContent xmlns:mc="http://schemas.openxmlformats.org/markup-compatibility/2006">
              <mc:Choice xmlns:v="urn:schemas-microsoft-com:vml" Requires="v">
                <p:oleObj spid="_x0000_s3084" name="" r:id="rId1" imgW="2384425" imgH="1550670" progId="Visio.Drawing.11">
                  <p:embed/>
                </p:oleObj>
              </mc:Choice>
              <mc:Fallback>
                <p:oleObj name="" r:id="rId1" imgW="2384425" imgH="1550670" progId="Visio.Drawing.11">
                  <p:embed/>
                  <p:pic>
                    <p:nvPicPr>
                      <p:cNvPr id="0" name="图片 3083"/>
                      <p:cNvPicPr/>
                      <p:nvPr/>
                    </p:nvPicPr>
                    <p:blipFill>
                      <a:blip r:embed="rId2"/>
                      <a:stretch>
                        <a:fillRect/>
                      </a:stretch>
                    </p:blipFill>
                    <p:spPr>
                      <a:xfrm>
                        <a:off x="1928813" y="2286000"/>
                        <a:ext cx="4735512" cy="3478213"/>
                      </a:xfrm>
                      <a:prstGeom prst="rect">
                        <a:avLst/>
                      </a:prstGeom>
                      <a:noFill/>
                      <a:ln w="38100">
                        <a:noFill/>
                        <a:miter/>
                      </a:ln>
                    </p:spPr>
                  </p:pic>
                </p:oleObj>
              </mc:Fallback>
            </mc:AlternateContent>
          </a:graphicData>
        </a:graphic>
      </p:graphicFrame>
      <p:sp>
        <p:nvSpPr>
          <p:cNvPr id="2" name="Rectangle 3"/>
          <p:cNvSpPr>
            <a:spLocks noChangeArrowheads="1"/>
          </p:cNvSpPr>
          <p:nvPr/>
        </p:nvSpPr>
        <p:spPr bwMode="auto">
          <a:xfrm>
            <a:off x="541655" y="131445"/>
            <a:ext cx="7222490" cy="583565"/>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冒险的消除</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gtEl>
                                        <p:attrNameLst>
                                          <p:attrName>style.visibility</p:attrName>
                                        </p:attrNameLst>
                                      </p:cBhvr>
                                      <p:to>
                                        <p:strVal val="visible"/>
                                      </p:to>
                                    </p:set>
                                    <p:anim calcmode="lin" valueType="num">
                                      <p:cBhvr additive="base">
                                        <p:cTn id="7" dur="500" fill="hold"/>
                                        <p:tgtEl>
                                          <p:spTgt spid="386052"/>
                                        </p:tgtEl>
                                        <p:attrNameLst>
                                          <p:attrName>ppt_x</p:attrName>
                                        </p:attrNameLst>
                                      </p:cBhvr>
                                      <p:tavLst>
                                        <p:tav tm="0">
                                          <p:val>
                                            <p:strVal val="0-#ppt_w/2"/>
                                          </p:val>
                                        </p:tav>
                                        <p:tav tm="100000">
                                          <p:val>
                                            <p:strVal val="#ppt_x"/>
                                          </p:val>
                                        </p:tav>
                                      </p:tavLst>
                                    </p:anim>
                                    <p:anim calcmode="lin" valueType="num">
                                      <p:cBhvr additive="base">
                                        <p:cTn id="8" dur="500" fill="hold"/>
                                        <p:tgtEl>
                                          <p:spTgt spid="3860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86056"/>
                                        </p:tgtEl>
                                        <p:attrNameLst>
                                          <p:attrName>style.visibility</p:attrName>
                                        </p:attrNameLst>
                                      </p:cBhvr>
                                      <p:to>
                                        <p:strVal val="visible"/>
                                      </p:to>
                                    </p:set>
                                    <p:animEffect transition="in" filter="diamond(in)">
                                      <p:cBhvr>
                                        <p:cTn id="13" dur="2000"/>
                                        <p:tgtEl>
                                          <p:spTgt spid="38605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xEl>
                                              <p:charRg st="0" end="8"/>
                                            </p:txEl>
                                          </p:spTgt>
                                        </p:tgtEl>
                                        <p:attrNameLst>
                                          <p:attrName>style.visibility</p:attrName>
                                        </p:attrNameLst>
                                      </p:cBhvr>
                                      <p:to>
                                        <p:strVal val="visible"/>
                                      </p:to>
                                    </p:set>
                                    <p:animEffect transition="in" filter="box(in)">
                                      <p:cBhvr>
                                        <p:cTn id="18" dur="500"/>
                                        <p:tgtEl>
                                          <p:spTgt spid="2">
                                            <p:txEl>
                                              <p:charRg st="0"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4010" name="Rectangle 10"/>
          <p:cNvSpPr/>
          <p:nvPr/>
        </p:nvSpPr>
        <p:spPr>
          <a:xfrm>
            <a:off x="900906" y="1428750"/>
            <a:ext cx="2489200" cy="430530"/>
          </a:xfrm>
          <a:prstGeom prst="rect">
            <a:avLst/>
          </a:prstGeom>
          <a:noFill/>
          <a:ln w="9525">
            <a:noFill/>
          </a:ln>
        </p:spPr>
        <p:txBody>
          <a:bodyPr wrap="none" lIns="0" tIns="0" rIns="0" bIns="0" anchor="t">
            <a:spAutoFit/>
          </a:bodyPr>
          <a:p>
            <a:pPr algn="ctr"/>
            <a:r>
              <a:rPr lang="en-US" altLang="zh-CN" sz="2800" dirty="0">
                <a:solidFill>
                  <a:srgbClr val="FF3300"/>
                </a:solidFill>
                <a:latin typeface="黑体" panose="02010609060101010101" pitchFamily="2" charset="-122"/>
                <a:ea typeface="黑体" panose="02010609060101010101" pitchFamily="2" charset="-122"/>
              </a:rPr>
              <a:t>③</a:t>
            </a:r>
            <a:r>
              <a:rPr lang="zh-CN" altLang="en-US" sz="2800" dirty="0">
                <a:solidFill>
                  <a:srgbClr val="FF3300"/>
                </a:solidFill>
                <a:latin typeface="黑体" panose="02010609060101010101" pitchFamily="2" charset="-122"/>
                <a:ea typeface="黑体" panose="02010609060101010101" pitchFamily="2" charset="-122"/>
              </a:rPr>
              <a:t>增加冗余项法</a:t>
            </a: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18435" name="Rectangle 12"/>
          <p:cNvSpPr/>
          <p:nvPr/>
        </p:nvSpPr>
        <p:spPr>
          <a:xfrm>
            <a:off x="4508500" y="2723833"/>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sp>
        <p:nvSpPr>
          <p:cNvPr id="18436" name="Rectangle 14"/>
          <p:cNvSpPr/>
          <p:nvPr/>
        </p:nvSpPr>
        <p:spPr>
          <a:xfrm>
            <a:off x="4508500" y="2542858"/>
            <a:ext cx="127000" cy="276860"/>
          </a:xfrm>
          <a:prstGeom prst="rect">
            <a:avLst/>
          </a:prstGeom>
          <a:noFill/>
          <a:ln w="9525">
            <a:noFill/>
          </a:ln>
        </p:spPr>
        <p:txBody>
          <a:bodyPr wrap="none" lIns="0" tIns="0" rIns="0" bIns="0" anchor="ctr">
            <a:spAutoFit/>
          </a:bodyPr>
          <a:p>
            <a:pPr algn="ctr"/>
            <a:endParaRPr lang="zh-CN" altLang="en-US" dirty="0">
              <a:latin typeface="Times New Roman" panose="02020603050405020304" pitchFamily="18" charset="0"/>
              <a:ea typeface="宋体" panose="02010600030101010101" pitchFamily="2" charset="-122"/>
            </a:endParaRPr>
          </a:p>
        </p:txBody>
      </p:sp>
      <p:graphicFrame>
        <p:nvGraphicFramePr>
          <p:cNvPr id="384013" name="Object 13"/>
          <p:cNvGraphicFramePr/>
          <p:nvPr/>
        </p:nvGraphicFramePr>
        <p:xfrm>
          <a:off x="2195513" y="2565400"/>
          <a:ext cx="3889375" cy="3230563"/>
        </p:xfrm>
        <a:graphic>
          <a:graphicData uri="http://schemas.openxmlformats.org/presentationml/2006/ole">
            <mc:AlternateContent xmlns:mc="http://schemas.openxmlformats.org/markup-compatibility/2006">
              <mc:Choice xmlns:v="urn:schemas-microsoft-com:vml" Requires="v">
                <p:oleObj spid="_x0000_s3082" name="" r:id="rId1" imgW="1900555" imgH="1577975" progId="Visio.Drawing.11">
                  <p:embed/>
                </p:oleObj>
              </mc:Choice>
              <mc:Fallback>
                <p:oleObj name="" r:id="rId1" imgW="1900555" imgH="1577975" progId="Visio.Drawing.11">
                  <p:embed/>
                  <p:pic>
                    <p:nvPicPr>
                      <p:cNvPr id="0" name="图片 3081"/>
                      <p:cNvPicPr/>
                      <p:nvPr/>
                    </p:nvPicPr>
                    <p:blipFill>
                      <a:blip r:embed="rId2"/>
                      <a:stretch>
                        <a:fillRect/>
                      </a:stretch>
                    </p:blipFill>
                    <p:spPr>
                      <a:xfrm>
                        <a:off x="2195513" y="2565400"/>
                        <a:ext cx="3889375" cy="3230563"/>
                      </a:xfrm>
                      <a:prstGeom prst="rect">
                        <a:avLst/>
                      </a:prstGeom>
                      <a:noFill/>
                      <a:ln w="38100">
                        <a:noFill/>
                        <a:miter/>
                      </a:ln>
                    </p:spPr>
                  </p:pic>
                </p:oleObj>
              </mc:Fallback>
            </mc:AlternateContent>
          </a:graphicData>
        </a:graphic>
      </p:graphicFrame>
      <p:sp>
        <p:nvSpPr>
          <p:cNvPr id="12" name="Rectangle 3"/>
          <p:cNvSpPr>
            <a:spLocks noChangeArrowheads="1"/>
          </p:cNvSpPr>
          <p:nvPr/>
        </p:nvSpPr>
        <p:spPr bwMode="auto">
          <a:xfrm>
            <a:off x="541655" y="131445"/>
            <a:ext cx="7222490" cy="583565"/>
          </a:xfrm>
          <a:prstGeom prst="rect">
            <a:avLst/>
          </a:prstGeom>
          <a:noFill/>
          <a:ln w="9525">
            <a:noFill/>
            <a:miter lim="800000"/>
          </a:ln>
          <a:effectLst/>
        </p:spPr>
        <p:txBody>
          <a:bodyPr wrap="square">
            <a:spAutoFit/>
          </a:bodyPr>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n"/>
              <a:defRPr/>
            </a:pPr>
            <a:r>
              <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rPr>
              <a:t> 冒险的消除</a:t>
            </a:r>
            <a:endParaRPr kumimoji="0" lang="zh-CN" altLang="en-US" sz="3200" b="1" i="0" u="none" strike="noStrike" kern="1200" cap="none" spc="0" normalizeH="0" baseline="0" noProof="0">
              <a:ln>
                <a:noFill/>
              </a:ln>
              <a:solidFill>
                <a:srgbClr val="0033CC"/>
              </a:solidFill>
              <a:effectLst>
                <a:outerShdw blurRad="38100" dist="38100" dir="2700000" algn="tl">
                  <a:srgbClr val="C0C0C0"/>
                </a:outerShdw>
              </a:effectLst>
              <a:uLnTx/>
              <a:uFillTx/>
              <a:latin typeface="Verdana" panose="020B0604030504040204" pitchFamily="34" charset="0"/>
              <a:ea typeface="黑体" panose="02010609060101010101" pitchFamily="2" charset="-122"/>
              <a:cs typeface="+mn-cs"/>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4010"/>
                                        </p:tgtEl>
                                        <p:attrNameLst>
                                          <p:attrName>style.visibility</p:attrName>
                                        </p:attrNameLst>
                                      </p:cBhvr>
                                      <p:to>
                                        <p:strVal val="visible"/>
                                      </p:to>
                                    </p:set>
                                    <p:anim calcmode="lin" valueType="num">
                                      <p:cBhvr additive="base">
                                        <p:cTn id="7" dur="500" fill="hold"/>
                                        <p:tgtEl>
                                          <p:spTgt spid="384010"/>
                                        </p:tgtEl>
                                        <p:attrNameLst>
                                          <p:attrName>ppt_x</p:attrName>
                                        </p:attrNameLst>
                                      </p:cBhvr>
                                      <p:tavLst>
                                        <p:tav tm="0">
                                          <p:val>
                                            <p:strVal val="0-#ppt_w/2"/>
                                          </p:val>
                                        </p:tav>
                                        <p:tav tm="100000">
                                          <p:val>
                                            <p:strVal val="#ppt_x"/>
                                          </p:val>
                                        </p:tav>
                                      </p:tavLst>
                                    </p:anim>
                                    <p:anim calcmode="lin" valueType="num">
                                      <p:cBhvr additive="base">
                                        <p:cTn id="8" dur="500" fill="hold"/>
                                        <p:tgtEl>
                                          <p:spTgt spid="3840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84013"/>
                                        </p:tgtEl>
                                        <p:attrNameLst>
                                          <p:attrName>style.visibility</p:attrName>
                                        </p:attrNameLst>
                                      </p:cBhvr>
                                      <p:to>
                                        <p:strVal val="visible"/>
                                      </p:to>
                                    </p:set>
                                    <p:animEffect transition="in" filter="blinds(horizontal)">
                                      <p:cBhvr>
                                        <p:cTn id="13" dur="500"/>
                                        <p:tgtEl>
                                          <p:spTgt spid="38401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2">
                                            <p:txEl>
                                              <p:charRg st="0" end="8"/>
                                            </p:txEl>
                                          </p:spTgt>
                                        </p:tgtEl>
                                        <p:attrNameLst>
                                          <p:attrName>style.visibility</p:attrName>
                                        </p:attrNameLst>
                                      </p:cBhvr>
                                      <p:to>
                                        <p:strVal val="visible"/>
                                      </p:to>
                                    </p:set>
                                    <p:animEffect transition="in" filter="box(in)">
                                      <p:cBhvr>
                                        <p:cTn id="18" dur="500"/>
                                        <p:tgtEl>
                                          <p:spTgt spid="12">
                                            <p:txEl>
                                              <p:charRg st="0"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nvSpPr>
        <p:spPr>
          <a:xfrm>
            <a:off x="468303" y="189545"/>
            <a:ext cx="8540750" cy="1142999"/>
          </a:xfrm>
          <a:prstGeom prst="rect">
            <a:avLst/>
          </a:prstGeom>
        </p:spPr>
        <p:txBody>
          <a:bodyPr vert="horz" wrap="square" lIns="91440" tIns="45720" rIns="91440" bIns="45720" rtlCol="0" anchor="ctr">
            <a:normAutofit fontScale="90000"/>
          </a:bodyPr>
          <a:lstStyle>
            <a:lvl1pPr algn="l" rtl="0" fontAlgn="base">
              <a:lnSpc>
                <a:spcPct val="90000"/>
              </a:lnSpc>
              <a:spcBef>
                <a:spcPct val="0"/>
              </a:spcBef>
              <a:spcAft>
                <a:spcPct val="0"/>
              </a:spcAft>
              <a:defRPr lang="en-US" altLang="en-US" sz="3200" b="1" kern="1200" dirty="0">
                <a:ln w="12700">
                  <a:solidFill>
                    <a:schemeClr val="bg1">
                      <a:alpha val="75000"/>
                    </a:schemeClr>
                  </a:solidFill>
                </a:ln>
                <a:solidFill>
                  <a:srgbClr val="382E77"/>
                </a:solidFill>
                <a:effectLst>
                  <a:glow rad="139700">
                    <a:schemeClr val="accent4">
                      <a:satMod val="175000"/>
                      <a:alpha val="15000"/>
                    </a:schemeClr>
                  </a:glow>
                </a:effectLst>
                <a:latin typeface="Arial" panose="020B0604020202020204" pitchFamily="34" charset="0"/>
                <a:ea typeface="黑体" panose="02010609060101010101" pitchFamily="2" charset="-122"/>
                <a:cs typeface="+mj-cs"/>
              </a:defRPr>
            </a:lvl1pPr>
            <a:lvl2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2pPr>
            <a:lvl3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3pPr>
            <a:lvl4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4pPr>
            <a:lvl5pPr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5pPr>
            <a:lvl6pPr marL="4572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6pPr>
            <a:lvl7pPr marL="9144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7pPr>
            <a:lvl8pPr marL="13716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8pPr>
            <a:lvl9pPr marL="1828800" algn="l" rtl="0" fontAlgn="base">
              <a:lnSpc>
                <a:spcPct val="90000"/>
              </a:lnSpc>
              <a:spcBef>
                <a:spcPct val="0"/>
              </a:spcBef>
              <a:spcAft>
                <a:spcPct val="0"/>
              </a:spcAft>
              <a:defRPr sz="3200" b="1">
                <a:solidFill>
                  <a:srgbClr val="382E77"/>
                </a:solidFill>
                <a:latin typeface="Arial" panose="020B0604020202020204" pitchFamily="34" charset="0"/>
                <a:ea typeface="黑体" panose="02010609060101010101" pitchFamily="2" charset="-122"/>
              </a:defRPr>
            </a:lvl9pPr>
          </a:lstStyle>
          <a:p>
            <a:pPr marL="838200" indent="-838200" algn="l" eaLnBrk="1" fontAlgn="base" hangingPunct="1"/>
            <a:r>
              <a:rPr lang="zh-CN" altLang="en-US" sz="4000" b="1" i="1" strike="noStrike" noProof="1" dirty="0"/>
              <a:t>作业</a:t>
            </a:r>
            <a:br>
              <a:rPr lang="zh-CN" altLang="en-US" sz="4000" b="1" i="1" dirty="0"/>
            </a:br>
            <a:endParaRPr lang="zh-CN" altLang="en-US" sz="4000" b="1" i="1" strike="noStrike" noProof="1" dirty="0"/>
          </a:p>
        </p:txBody>
      </p:sp>
      <p:sp>
        <p:nvSpPr>
          <p:cNvPr id="117762" name="Rectangle 3"/>
          <p:cNvSpPr>
            <a:spLocks noGrp="1"/>
          </p:cNvSpPr>
          <p:nvPr/>
        </p:nvSpPr>
        <p:spPr>
          <a:xfrm>
            <a:off x="457200" y="1600200"/>
            <a:ext cx="8229600" cy="3268663"/>
          </a:xfrm>
          <a:prstGeom prst="rect">
            <a:avLst/>
          </a:prstGeom>
          <a:noFill/>
          <a:ln w="9525">
            <a:noFill/>
          </a:ln>
        </p:spPr>
        <p:txBody>
          <a:bodyPr wrap="square" lIns="91440" tIns="45720" rIns="91440" bIns="45720" anchor="t" anchorCtr="0"/>
          <a:lstStyle>
            <a:lvl1pPr marL="0" indent="0" algn="just" rtl="0" fontAlgn="base">
              <a:lnSpc>
                <a:spcPct val="150000"/>
              </a:lnSpc>
              <a:spcBef>
                <a:spcPts val="0"/>
              </a:spcBef>
              <a:spcAft>
                <a:spcPts val="0"/>
              </a:spcAft>
              <a:buClr>
                <a:schemeClr val="accent1"/>
              </a:buClr>
              <a:buSzPct val="60000"/>
              <a:buFontTx/>
              <a:buNone/>
              <a:defRPr sz="2400" kern="1200">
                <a:solidFill>
                  <a:schemeClr val="tx1"/>
                </a:solidFill>
                <a:latin typeface="Arial" panose="020B0604020202020204" pitchFamily="34" charset="0"/>
                <a:ea typeface="黑体" panose="02010609060101010101" pitchFamily="2" charset="-122"/>
                <a:cs typeface="+mn-cs"/>
              </a:defRPr>
            </a:lvl1pPr>
            <a:lvl2pPr marL="457200" indent="0" algn="just" rtl="0" fontAlgn="base">
              <a:lnSpc>
                <a:spcPct val="150000"/>
              </a:lnSpc>
              <a:spcBef>
                <a:spcPts val="0"/>
              </a:spcBef>
              <a:spcAft>
                <a:spcPts val="0"/>
              </a:spcAft>
              <a:buClr>
                <a:schemeClr val="tx1"/>
              </a:buClr>
              <a:buFontTx/>
              <a:buNone/>
              <a:defRPr sz="2000" kern="1200">
                <a:solidFill>
                  <a:schemeClr val="tx1"/>
                </a:solidFill>
                <a:latin typeface="幼圆" panose="02010509060101010101" pitchFamily="49" charset="-122"/>
                <a:ea typeface="黑体" panose="02010609060101010101" pitchFamily="2" charset="-122"/>
                <a:cs typeface="+mn-cs"/>
              </a:defRPr>
            </a:lvl2pPr>
            <a:lvl3pPr marL="914400" indent="0" algn="l" rtl="0" fontAlgn="base">
              <a:lnSpc>
                <a:spcPct val="90000"/>
              </a:lnSpc>
              <a:spcBef>
                <a:spcPts val="0"/>
              </a:spcBef>
              <a:spcAft>
                <a:spcPct val="0"/>
              </a:spcAft>
              <a:buFontTx/>
              <a:buNone/>
              <a:defRPr sz="1800" kern="1200">
                <a:solidFill>
                  <a:schemeClr val="tx1"/>
                </a:solidFill>
                <a:latin typeface="+mn-lt"/>
                <a:ea typeface="+mn-ea"/>
                <a:cs typeface="+mn-cs"/>
              </a:defRPr>
            </a:lvl3pPr>
            <a:lvl4pPr marL="1371600" indent="0" algn="l" rtl="0" fontAlgn="base">
              <a:lnSpc>
                <a:spcPct val="90000"/>
              </a:lnSpc>
              <a:spcBef>
                <a:spcPts val="500"/>
              </a:spcBef>
              <a:spcAft>
                <a:spcPct val="0"/>
              </a:spcAft>
              <a:buFontTx/>
              <a:buNone/>
              <a:defRPr sz="1800" kern="1200">
                <a:solidFill>
                  <a:schemeClr val="tx1"/>
                </a:solidFill>
                <a:latin typeface="+mn-lt"/>
                <a:ea typeface="+mn-ea"/>
                <a:cs typeface="+mn-cs"/>
              </a:defRPr>
            </a:lvl4pPr>
            <a:lvl5pPr marL="1828800" indent="0" algn="l" rtl="0" fontAlgn="base">
              <a:lnSpc>
                <a:spcPct val="90000"/>
              </a:lnSpc>
              <a:spcBef>
                <a:spcPts val="500"/>
              </a:spcBef>
              <a:spcAft>
                <a:spcPct val="0"/>
              </a:spcAft>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ct val="0"/>
              </a:spcBef>
              <a:buSzPct val="60000"/>
              <a:buFont typeface="Wingdings" panose="05000000000000000000" pitchFamily="2" charset="2"/>
            </a:pPr>
            <a:r>
              <a:rPr lang="zh-CN" altLang="en-US" sz="2800" b="1" kern="1200" dirty="0">
                <a:solidFill>
                  <a:srgbClr val="0000FF"/>
                </a:solidFill>
                <a:latin typeface="楷体" panose="02010609060101010101" charset="-122"/>
                <a:ea typeface="楷体" panose="02010609060101010101" charset="-122"/>
                <a:cs typeface="+mn-cs"/>
              </a:rPr>
              <a:t>必做：</a:t>
            </a:r>
            <a:r>
              <a:rPr lang="en-US" altLang="zh-CN" sz="2800" b="1" kern="1200" dirty="0">
                <a:solidFill>
                  <a:srgbClr val="0000FF"/>
                </a:solidFill>
                <a:latin typeface="楷体" panose="02010609060101010101" charset="-122"/>
                <a:ea typeface="楷体" panose="02010609060101010101" charset="-122"/>
                <a:cs typeface="+mn-cs"/>
              </a:rPr>
              <a:t>第</a:t>
            </a:r>
            <a:r>
              <a:rPr lang="zh-CN" altLang="en-US" sz="2800" b="1" kern="1200" dirty="0">
                <a:solidFill>
                  <a:srgbClr val="0000FF"/>
                </a:solidFill>
                <a:latin typeface="楷体" panose="02010609060101010101" charset="-122"/>
                <a:ea typeface="楷体" panose="02010609060101010101" charset="-122"/>
                <a:cs typeface="+mn-cs"/>
              </a:rPr>
              <a:t>七</a:t>
            </a:r>
            <a:r>
              <a:rPr lang="en-US" altLang="zh-CN" sz="2800" b="1" kern="1200" dirty="0">
                <a:solidFill>
                  <a:srgbClr val="0000FF"/>
                </a:solidFill>
                <a:latin typeface="楷体" panose="02010609060101010101" charset="-122"/>
                <a:ea typeface="楷体" panose="02010609060101010101" charset="-122"/>
                <a:cs typeface="+mn-cs"/>
              </a:rPr>
              <a:t>章课后习题</a:t>
            </a:r>
            <a:r>
              <a:rPr lang="zh-CN" altLang="en-US" sz="2800" b="1" kern="1200" dirty="0">
                <a:solidFill>
                  <a:srgbClr val="0000FF"/>
                </a:solidFill>
                <a:latin typeface="楷体" panose="02010609060101010101" charset="-122"/>
                <a:ea typeface="楷体" panose="02010609060101010101" charset="-122"/>
                <a:cs typeface="+mn-cs"/>
              </a:rPr>
              <a:t>（</a:t>
            </a:r>
            <a:r>
              <a:rPr lang="en-US" altLang="zh-CN" sz="2800" b="1" kern="1200" dirty="0">
                <a:solidFill>
                  <a:srgbClr val="0000FF"/>
                </a:solidFill>
                <a:latin typeface="楷体" panose="02010609060101010101" charset="-122"/>
                <a:ea typeface="楷体" panose="02010609060101010101" charset="-122"/>
                <a:cs typeface="+mn-cs"/>
              </a:rPr>
              <a:t>7-1</a:t>
            </a:r>
            <a:r>
              <a:rPr lang="zh-CN" altLang="en-US" sz="2800" b="1" kern="1200" dirty="0">
                <a:solidFill>
                  <a:srgbClr val="0000FF"/>
                </a:solidFill>
                <a:latin typeface="楷体" panose="02010609060101010101" charset="-122"/>
                <a:ea typeface="楷体" panose="02010609060101010101" charset="-122"/>
                <a:cs typeface="+mn-cs"/>
              </a:rPr>
              <a:t>，</a:t>
            </a:r>
            <a:r>
              <a:rPr lang="en-US" altLang="zh-CN" sz="2800" b="1" kern="1200" dirty="0">
                <a:solidFill>
                  <a:srgbClr val="0000FF"/>
                </a:solidFill>
                <a:latin typeface="楷体" panose="02010609060101010101" charset="-122"/>
                <a:ea typeface="楷体" panose="02010609060101010101" charset="-122"/>
                <a:cs typeface="+mn-cs"/>
              </a:rPr>
              <a:t>7-4，7-5，7-7，7-9，7-15，</a:t>
            </a:r>
            <a:r>
              <a:rPr lang="en-US" sz="2800" b="1" kern="1200" dirty="0">
                <a:solidFill>
                  <a:srgbClr val="0000FF"/>
                </a:solidFill>
                <a:latin typeface="楷体" panose="02010609060101010101" charset="-122"/>
                <a:ea typeface="楷体" panose="02010609060101010101" charset="-122"/>
                <a:cs typeface="+mn-cs"/>
              </a:rPr>
              <a:t>7</a:t>
            </a:r>
            <a:r>
              <a:rPr lang="en-US" altLang="zh-CN" sz="2800" b="1" kern="1200" dirty="0">
                <a:solidFill>
                  <a:srgbClr val="0000FF"/>
                </a:solidFill>
                <a:latin typeface="楷体" panose="02010609060101010101" charset="-122"/>
                <a:ea typeface="楷体" panose="02010609060101010101" charset="-122"/>
                <a:cs typeface="+mn-cs"/>
              </a:rPr>
              <a:t>-18</a:t>
            </a:r>
            <a:r>
              <a:rPr lang="zh-CN" altLang="en-US" sz="2800" b="1" kern="1200" dirty="0">
                <a:solidFill>
                  <a:srgbClr val="0000FF"/>
                </a:solidFill>
                <a:latin typeface="楷体" panose="02010609060101010101" charset="-122"/>
                <a:ea typeface="楷体" panose="02010609060101010101" charset="-122"/>
                <a:cs typeface="+mn-cs"/>
              </a:rPr>
              <a:t>，</a:t>
            </a:r>
            <a:r>
              <a:rPr lang="en-US" altLang="zh-CN" sz="2800" b="1" kern="1200" dirty="0">
                <a:solidFill>
                  <a:srgbClr val="0000FF"/>
                </a:solidFill>
                <a:latin typeface="楷体" panose="02010609060101010101" charset="-122"/>
                <a:ea typeface="楷体" panose="02010609060101010101" charset="-122"/>
                <a:cs typeface="+mn-cs"/>
              </a:rPr>
              <a:t>7</a:t>
            </a:r>
            <a:r>
              <a:rPr lang="en-US" altLang="zh-CN" sz="2800" b="1" kern="1200" dirty="0">
                <a:solidFill>
                  <a:srgbClr val="0000FF"/>
                </a:solidFill>
                <a:latin typeface="楷体" panose="02010609060101010101" charset="-122"/>
                <a:ea typeface="楷体" panose="02010609060101010101" charset="-122"/>
                <a:cs typeface="+mn-cs"/>
              </a:rPr>
              <a:t>-22</a:t>
            </a:r>
            <a:r>
              <a:rPr lang="zh-CN" altLang="en-US" sz="2800" b="1" kern="1200" dirty="0">
                <a:solidFill>
                  <a:srgbClr val="0000FF"/>
                </a:solidFill>
                <a:latin typeface="楷体" panose="02010609060101010101" charset="-122"/>
                <a:ea typeface="楷体" panose="02010609060101010101" charset="-122"/>
                <a:cs typeface="+mn-cs"/>
              </a:rPr>
              <a:t>）</a:t>
            </a:r>
            <a:endParaRPr lang="en-US" altLang="zh-CN" sz="2800" b="1" kern="1200" dirty="0">
              <a:solidFill>
                <a:srgbClr val="0000FF"/>
              </a:solidFill>
              <a:latin typeface="楷体" panose="02010609060101010101" charset="-122"/>
              <a:ea typeface="楷体" panose="02010609060101010101" charset="-122"/>
              <a:cs typeface="+mn-cs"/>
            </a:endParaRPr>
          </a:p>
          <a:p>
            <a:pPr>
              <a:lnSpc>
                <a:spcPct val="120000"/>
              </a:lnSpc>
              <a:spcBef>
                <a:spcPct val="0"/>
              </a:spcBef>
              <a:buSzPct val="60000"/>
              <a:buFont typeface="Wingdings" panose="05000000000000000000" pitchFamily="2" charset="2"/>
            </a:pPr>
            <a:endParaRPr lang="en-US" altLang="zh-CN" sz="2800" b="1" kern="1200" dirty="0">
              <a:solidFill>
                <a:srgbClr val="0000FF"/>
              </a:solidFill>
              <a:latin typeface="楷体" panose="02010609060101010101" charset="-122"/>
              <a:ea typeface="楷体" panose="02010609060101010101" charset="-122"/>
              <a:cs typeface="+mn-cs"/>
            </a:endParaRPr>
          </a:p>
          <a:p>
            <a:pPr>
              <a:lnSpc>
                <a:spcPct val="120000"/>
              </a:lnSpc>
              <a:spcBef>
                <a:spcPct val="0"/>
              </a:spcBef>
              <a:buSzPct val="60000"/>
              <a:buFont typeface="Wingdings" panose="05000000000000000000" pitchFamily="2" charset="2"/>
            </a:pPr>
            <a:endParaRPr lang="en-US" altLang="zh-CN" sz="2800" kern="1200" dirty="0">
              <a:solidFill>
                <a:srgbClr val="0000FF"/>
              </a:solidFill>
              <a:latin typeface="楷体" panose="02010609060101010101" charset="-122"/>
              <a:ea typeface="楷体" panose="02010609060101010101" charset="-122"/>
              <a:cs typeface="+mn-cs"/>
            </a:endParaRP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p="http://schemas.openxmlformats.org/presentationml/2006/main">
  <p:tag name="KSO_WM_TEMPLATE_CATEGORY" val="custom"/>
  <p:tag name="KSO_WM_TEMPLATE_INDEX" val="160009"/>
</p:tagLst>
</file>

<file path=ppt/tags/tag100.xml><?xml version="1.0" encoding="utf-8"?>
<p:tagLst xmlns:p="http://schemas.openxmlformats.org/presentationml/2006/main">
  <p:tag name="KSO_WM_TEMPLATE_CATEGORY" val="custom"/>
  <p:tag name="KSO_WM_TEMPLATE_INDEX" val="9"/>
</p:tagLst>
</file>

<file path=ppt/tags/tag101.xml><?xml version="1.0" encoding="utf-8"?>
<p:tagLst xmlns:p="http://schemas.openxmlformats.org/presentationml/2006/main">
  <p:tag name="KSO_WM_BEAUTIFY_FLAG" val="#wm#"/>
  <p:tag name="KSO_WM_TEMPLATE_CATEGORY" val="custom"/>
  <p:tag name="KSO_WM_TEMPLATE_INDEX" val="9"/>
</p:tagLst>
</file>

<file path=ppt/tags/tag102.xml><?xml version="1.0" encoding="utf-8"?>
<p:tagLst xmlns:p="http://schemas.openxmlformats.org/presentationml/2006/main">
  <p:tag name="KSO_WM_TEMPLATE_CATEGORY" val="custom"/>
  <p:tag name="KSO_WM_TEMPLATE_INDEX" val="9"/>
</p:tagLst>
</file>

<file path=ppt/tags/tag103.xml><?xml version="1.0" encoding="utf-8"?>
<p:tagLst xmlns:p="http://schemas.openxmlformats.org/presentationml/2006/main">
  <p:tag name="KSO_WM_TEMPLATE_CATEGORY" val="custom"/>
  <p:tag name="KSO_WM_TEMPLATE_INDEX" val="9"/>
</p:tagLst>
</file>

<file path=ppt/tags/tag104.xml><?xml version="1.0" encoding="utf-8"?>
<p:tagLst xmlns:p="http://schemas.openxmlformats.org/presentationml/2006/main">
  <p:tag name="KSO_WM_TEMPLATE_CATEGORY" val="custom"/>
  <p:tag name="KSO_WM_TEMPLATE_INDEX" val="9"/>
</p:tagLst>
</file>

<file path=ppt/tags/tag105.xml><?xml version="1.0" encoding="utf-8"?>
<p:tagLst xmlns:p="http://schemas.openxmlformats.org/presentationml/2006/main">
  <p:tag name="KSO_WM_TEMPLATE_CATEGORY" val="custom"/>
  <p:tag name="KSO_WM_TEMPLATE_INDEX" val="9"/>
</p:tagLst>
</file>

<file path=ppt/tags/tag106.xml><?xml version="1.0" encoding="utf-8"?>
<p:tagLst xmlns:p="http://schemas.openxmlformats.org/presentationml/2006/main">
  <p:tag name="KSO_WM_TEMPLATE_CATEGORY" val="custom"/>
  <p:tag name="KSO_WM_TEMPLATE_INDEX" val="9"/>
</p:tagLst>
</file>

<file path=ppt/tags/tag107.xml><?xml version="1.0" encoding="utf-8"?>
<p:tagLst xmlns:p="http://schemas.openxmlformats.org/presentationml/2006/main">
  <p:tag name="KSO_WM_TEMPLATE_CATEGORY" val="custom"/>
  <p:tag name="KSO_WM_TEMPLATE_INDEX" val="9"/>
</p:tagLst>
</file>

<file path=ppt/tags/tag108.xml><?xml version="1.0" encoding="utf-8"?>
<p:tagLst xmlns:p="http://schemas.openxmlformats.org/presentationml/2006/main">
  <p:tag name="KSO_WM_TEMPLATE_CATEGORY" val="custom"/>
  <p:tag name="KSO_WM_TEMPLATE_INDEX" val="9"/>
</p:tagLst>
</file>

<file path=ppt/tags/tag109.xml><?xml version="1.0" encoding="utf-8"?>
<p:tagLst xmlns:p="http://schemas.openxmlformats.org/presentationml/2006/main">
  <p:tag name="KSO_WM_TEMPLATE_CATEGORY" val="custom"/>
  <p:tag name="KSO_WM_TEMPLATE_INDEX" val="9"/>
</p:tagLst>
</file>

<file path=ppt/tags/tag11.xml><?xml version="1.0" encoding="utf-8"?>
<p:tagLst xmlns:p="http://schemas.openxmlformats.org/presentationml/2006/main">
  <p:tag name="KSO_WM_BEAUTIFY_FLAG" val="#wm#"/>
  <p:tag name="KSO_WM_TEMPLATE_CATEGORY" val="custom"/>
  <p:tag name="KSO_WM_TEMPLATE_INDEX" val="160009"/>
</p:tagLst>
</file>

<file path=ppt/tags/tag110.xml><?xml version="1.0" encoding="utf-8"?>
<p:tagLst xmlns:p="http://schemas.openxmlformats.org/presentationml/2006/main">
  <p:tag name="KSO_WM_TEMPLATE_CATEGORY" val="custom"/>
  <p:tag name="KSO_WM_TEMPLATE_INDEX" val="9"/>
</p:tagLst>
</file>

<file path=ppt/tags/tag111.xml><?xml version="1.0" encoding="utf-8"?>
<p:tagLst xmlns:p="http://schemas.openxmlformats.org/presentationml/2006/main">
  <p:tag name="KSO_WM_TEMPLATE_CATEGORY" val="custom"/>
  <p:tag name="KSO_WM_TEMPLATE_INDEX" val="9"/>
</p:tagLst>
</file>

<file path=ppt/tags/tag12.xml><?xml version="1.0" encoding="utf-8"?>
<p:tagLst xmlns:p="http://schemas.openxmlformats.org/presentationml/2006/main">
  <p:tag name="KSO_WM_TEMPLATE_CATEGORY" val="custom"/>
  <p:tag name="KSO_WM_TEMPLATE_INDEX" val="160009"/>
</p:tagLst>
</file>

<file path=ppt/tags/tag13.xml><?xml version="1.0" encoding="utf-8"?>
<p:tagLst xmlns:p="http://schemas.openxmlformats.org/presentationml/2006/main">
  <p:tag name="KSO_WM_TEMPLATE_CATEGORY" val="custom"/>
  <p:tag name="KSO_WM_TEMPLATE_INDEX" val="160009"/>
</p:tagLst>
</file>

<file path=ppt/tags/tag14.xml><?xml version="1.0" encoding="utf-8"?>
<p:tagLst xmlns:p="http://schemas.openxmlformats.org/presentationml/2006/main">
  <p:tag name="KSO_WM_TEMPLATE_CATEGORY" val="custom"/>
  <p:tag name="KSO_WM_TEMPLATE_INDEX" val="160009"/>
</p:tagLst>
</file>

<file path=ppt/tags/tag15.xml><?xml version="1.0" encoding="utf-8"?>
<p:tagLst xmlns:p="http://schemas.openxmlformats.org/presentationml/2006/main">
  <p:tag name="KSO_WM_TEMPLATE_CATEGORY" val="custom"/>
  <p:tag name="KSO_WM_TEMPLATE_INDEX" val="160009"/>
</p:tagLst>
</file>

<file path=ppt/tags/tag16.xml><?xml version="1.0" encoding="utf-8"?>
<p:tagLst xmlns:p="http://schemas.openxmlformats.org/presentationml/2006/main">
  <p:tag name="KSO_WM_TEMPLATE_CATEGORY" val="custom"/>
  <p:tag name="KSO_WM_TEMPLATE_INDEX" val="160009"/>
</p:tagLst>
</file>

<file path=ppt/tags/tag17.xml><?xml version="1.0" encoding="utf-8"?>
<p:tagLst xmlns:p="http://schemas.openxmlformats.org/presentationml/2006/main">
  <p:tag name="KSO_WM_TEMPLATE_CATEGORY" val="custom"/>
  <p:tag name="KSO_WM_TEMPLATE_INDEX" val="160009"/>
</p:tagLst>
</file>

<file path=ppt/tags/tag18.xml><?xml version="1.0" encoding="utf-8"?>
<p:tagLst xmlns:p="http://schemas.openxmlformats.org/presentationml/2006/main">
  <p:tag name="KSO_WM_TEMPLATE_CATEGORY" val="custom"/>
  <p:tag name="KSO_WM_TEMPLATE_INDEX" val="160009"/>
</p:tagLst>
</file>

<file path=ppt/tags/tag19.xml><?xml version="1.0" encoding="utf-8"?>
<p:tagLst xmlns:p="http://schemas.openxmlformats.org/presentationml/2006/main">
  <p:tag name="KSO_WM_TEMPLATE_CATEGORY" val="custom"/>
  <p:tag name="KSO_WM_TEMPLATE_INDEX" val="16000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p="http://schemas.openxmlformats.org/presentationml/2006/main">
  <p:tag name="KSO_WM_TEMPLATE_CATEGORY" val="custom"/>
  <p:tag name="KSO_WM_TEMPLATE_INDEX" val="9"/>
</p:tagLst>
</file>

<file path=ppt/tags/tag21.xml><?xml version="1.0" encoding="utf-8"?>
<p:tagLst xmlns:p="http://schemas.openxmlformats.org/presentationml/2006/main">
  <p:tag name="KSO_WM_UNIT_PLACING_PICTURE_USER_VIEWPORT" val="{&quot;height&quot;:6045,&quot;width&quot;:8565}"/>
</p:tagLst>
</file>

<file path=ppt/tags/tag22.xml><?xml version="1.0" encoding="utf-8"?>
<p:tagLst xmlns:p="http://schemas.openxmlformats.org/presentationml/2006/main">
  <p:tag name="KSO_WM_TEMPLATE_CATEGORY" val="custom"/>
  <p:tag name="KSO_WM_TEMPLATE_INDEX" val="9"/>
</p:tagLst>
</file>

<file path=ppt/tags/tag23.xml><?xml version="1.0" encoding="utf-8"?>
<p:tagLst xmlns:p="http://schemas.openxmlformats.org/presentationml/2006/main">
  <p:tag name="KSO_WM_TEMPLATE_CATEGORY" val="custom"/>
  <p:tag name="KSO_WM_TEMPLATE_INDEX" val="9"/>
</p:tagLst>
</file>

<file path=ppt/tags/tag24.xml><?xml version="1.0" encoding="utf-8"?>
<p:tagLst xmlns:p="http://schemas.openxmlformats.org/presentationml/2006/main">
  <p:tag name="KSO_WM_TEMPLATE_CATEGORY" val="custom"/>
  <p:tag name="KSO_WM_TEMPLATE_INDEX" val="9"/>
</p:tagLst>
</file>

<file path=ppt/tags/tag25.xml><?xml version="1.0" encoding="utf-8"?>
<p:tagLst xmlns:p="http://schemas.openxmlformats.org/presentationml/2006/main">
  <p:tag name="KSO_WM_TEMPLATE_CATEGORY" val="custom"/>
  <p:tag name="KSO_WM_TEMPLATE_INDEX" val="9"/>
</p:tagLst>
</file>

<file path=ppt/tags/tag26.xml><?xml version="1.0" encoding="utf-8"?>
<p:tagLst xmlns:p="http://schemas.openxmlformats.org/presentationml/2006/main">
  <p:tag name="KSO_WM_UNIT_TABLE_BEAUTIFY" val="smartTable{19405fc5-5704-48f2-9195-d51b72310cf0}"/>
</p:tagLst>
</file>

<file path=ppt/tags/tag27.xml><?xml version="1.0" encoding="utf-8"?>
<p:tagLst xmlns:p="http://schemas.openxmlformats.org/presentationml/2006/main">
  <p:tag name="KSO_WM_TEMPLATE_CATEGORY" val="custom"/>
  <p:tag name="KSO_WM_TEMPLATE_INDEX" val="9"/>
</p:tagLst>
</file>

<file path=ppt/tags/tag28.xml><?xml version="1.0" encoding="utf-8"?>
<p:tagLst xmlns:p="http://schemas.openxmlformats.org/presentationml/2006/main">
  <p:tag name="KSO_WM_TEMPLATE_CATEGORY" val="custom"/>
  <p:tag name="KSO_WM_TEMPLATE_INDEX" val="9"/>
</p:tagLst>
</file>

<file path=ppt/tags/tag29.xml><?xml version="1.0" encoding="utf-8"?>
<p:tagLst xmlns:p="http://schemas.openxmlformats.org/presentationml/2006/main">
  <p:tag name="KSO_WM_TEMPLATE_CATEGORY" val="custom"/>
  <p:tag name="KSO_WM_TEMPLATE_INDEX" val="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TEMPLATE_CATEGORY" val="custom"/>
  <p:tag name="KSO_WM_TEMPLATE_INDEX" val="9"/>
</p:tagLst>
</file>

<file path=ppt/tags/tag31.xml><?xml version="1.0" encoding="utf-8"?>
<p:tagLst xmlns:p="http://schemas.openxmlformats.org/presentationml/2006/main">
  <p:tag name="KSO_WM_TEMPLATE_CATEGORY" val="custom"/>
  <p:tag name="KSO_WM_TEMPLATE_INDEX" val="9"/>
</p:tagLst>
</file>

<file path=ppt/tags/tag32.xml><?xml version="1.0" encoding="utf-8"?>
<p:tagLst xmlns:p="http://schemas.openxmlformats.org/presentationml/2006/main">
  <p:tag name="KSO_WM_TEMPLATE_CATEGORY" val="custom"/>
  <p:tag name="KSO_WM_TEMPLATE_INDEX" val="9"/>
</p:tagLst>
</file>

<file path=ppt/tags/tag33.xml><?xml version="1.0" encoding="utf-8"?>
<p:tagLst xmlns:p="http://schemas.openxmlformats.org/presentationml/2006/main">
  <p:tag name="KSO_WM_TEMPLATE_CATEGORY" val="custom"/>
  <p:tag name="KSO_WM_TEMPLATE_INDEX" val="9"/>
</p:tagLst>
</file>

<file path=ppt/tags/tag34.xml><?xml version="1.0" encoding="utf-8"?>
<p:tagLst xmlns:p="http://schemas.openxmlformats.org/presentationml/2006/main">
  <p:tag name="KSO_WM_UNIT_TABLE_BEAUTIFY" val="{d279af96-d727-41a7-bc7e-00e0e7180289}"/>
</p:tagLst>
</file>

<file path=ppt/tags/tag35.xml><?xml version="1.0" encoding="utf-8"?>
<p:tagLst xmlns:p="http://schemas.openxmlformats.org/presentationml/2006/main">
  <p:tag name="KSO_WM_TEMPLATE_CATEGORY" val="custom"/>
  <p:tag name="KSO_WM_TEMPLATE_INDEX" val="9"/>
</p:tagLst>
</file>

<file path=ppt/tags/tag36.xml><?xml version="1.0" encoding="utf-8"?>
<p:tagLst xmlns:p="http://schemas.openxmlformats.org/presentationml/2006/main">
  <p:tag name="KSO_WM_TEMPLATE_CATEGORY" val="custom"/>
  <p:tag name="KSO_WM_TEMPLATE_INDEX" val="9"/>
</p:tagLst>
</file>

<file path=ppt/tags/tag37.xml><?xml version="1.0" encoding="utf-8"?>
<p:tagLst xmlns:p="http://schemas.openxmlformats.org/presentationml/2006/main">
  <p:tag name="KSO_WM_TEMPLATE_CATEGORY" val="custom"/>
  <p:tag name="KSO_WM_TEMPLATE_INDEX" val="9"/>
</p:tagLst>
</file>

<file path=ppt/tags/tag38.xml><?xml version="1.0" encoding="utf-8"?>
<p:tagLst xmlns:p="http://schemas.openxmlformats.org/presentationml/2006/main">
  <p:tag name="KSO_WM_UNIT_TABLE_BEAUTIFY" val="{180d99bb-0b35-43ac-a2bd-887e6c3f868f}"/>
</p:tagLst>
</file>

<file path=ppt/tags/tag39.xml><?xml version="1.0" encoding="utf-8"?>
<p:tagLst xmlns:p="http://schemas.openxmlformats.org/presentationml/2006/main">
  <p:tag name="KSO_WM_TEMPLATE_CATEGORY" val="custom"/>
  <p:tag name="KSO_WM_TEMPLATE_INDEX" val="9"/>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TEMPLATE_CATEGORY" val="custom"/>
  <p:tag name="KSO_WM_TEMPLATE_INDEX" val="9"/>
</p:tagLst>
</file>

<file path=ppt/tags/tag41.xml><?xml version="1.0" encoding="utf-8"?>
<p:tagLst xmlns:p="http://schemas.openxmlformats.org/presentationml/2006/main">
  <p:tag name="KSO_WM_TEMPLATE_CATEGORY" val="custom"/>
  <p:tag name="KSO_WM_TEMPLATE_INDEX" val="9"/>
</p:tagLst>
</file>

<file path=ppt/tags/tag42.xml><?xml version="1.0" encoding="utf-8"?>
<p:tagLst xmlns:p="http://schemas.openxmlformats.org/presentationml/2006/main">
  <p:tag name="KSO_WM_TEMPLATE_CATEGORY" val="custom"/>
  <p:tag name="KSO_WM_TEMPLATE_INDEX" val="9"/>
</p:tagLst>
</file>

<file path=ppt/tags/tag43.xml><?xml version="1.0" encoding="utf-8"?>
<p:tagLst xmlns:p="http://schemas.openxmlformats.org/presentationml/2006/main">
  <p:tag name="KSO_WM_TEMPLATE_CATEGORY" val="custom"/>
  <p:tag name="KSO_WM_TEMPLATE_INDEX" val="9"/>
</p:tagLst>
</file>

<file path=ppt/tags/tag44.xml><?xml version="1.0" encoding="utf-8"?>
<p:tagLst xmlns:p="http://schemas.openxmlformats.org/presentationml/2006/main">
  <p:tag name="KSO_WM_BEAUTIFY_FLAG" val="#wm#"/>
  <p:tag name="KSO_WM_TEMPLATE_CATEGORY" val="custom"/>
  <p:tag name="KSO_WM_TEMPLATE_INDEX" val="9"/>
</p:tagLst>
</file>

<file path=ppt/tags/tag45.xml><?xml version="1.0" encoding="utf-8"?>
<p:tagLst xmlns:p="http://schemas.openxmlformats.org/presentationml/2006/main">
  <p:tag name="KSO_WM_TEMPLATE_CATEGORY" val="custom"/>
  <p:tag name="KSO_WM_TEMPLATE_INDEX" val="9"/>
</p:tagLst>
</file>

<file path=ppt/tags/tag46.xml><?xml version="1.0" encoding="utf-8"?>
<p:tagLst xmlns:p="http://schemas.openxmlformats.org/presentationml/2006/main">
  <p:tag name="KSO_WM_UNIT_TABLE_BEAUTIFY" val="{a5322bfe-5527-4691-bf1c-58cd862eadc3}"/>
</p:tagLst>
</file>

<file path=ppt/tags/tag47.xml><?xml version="1.0" encoding="utf-8"?>
<p:tagLst xmlns:p="http://schemas.openxmlformats.org/presentationml/2006/main">
  <p:tag name="KSO_WM_TEMPLATE_CATEGORY" val="custom"/>
  <p:tag name="KSO_WM_TEMPLATE_INDEX" val="9"/>
</p:tagLst>
</file>

<file path=ppt/tags/tag48.xml><?xml version="1.0" encoding="utf-8"?>
<p:tagLst xmlns:p="http://schemas.openxmlformats.org/presentationml/2006/main">
  <p:tag name="KSO_WM_TEMPLATE_CATEGORY" val="custom"/>
  <p:tag name="KSO_WM_TEMPLATE_INDEX" val="9"/>
</p:tagLst>
</file>

<file path=ppt/tags/tag49.xml><?xml version="1.0" encoding="utf-8"?>
<p:tagLst xmlns:p="http://schemas.openxmlformats.org/presentationml/2006/main">
  <p:tag name="KSO_WM_BEAUTIFY_FLAG" val="#wm#"/>
  <p:tag name="KSO_WM_TEMPLATE_CATEGORY" val="custom"/>
  <p:tag name="KSO_WM_TEMPLATE_INDEX" val="9"/>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TEMPLATE_CATEGORY" val="custom"/>
  <p:tag name="KSO_WM_TEMPLATE_INDEX" val="9"/>
</p:tagLst>
</file>

<file path=ppt/tags/tag51.xml><?xml version="1.0" encoding="utf-8"?>
<p:tagLst xmlns:p="http://schemas.openxmlformats.org/presentationml/2006/main">
  <p:tag name="KSO_WM_UNIT_TABLE_BEAUTIFY" val="{9e646588-b05f-4664-84fe-0e9035a7f38a}"/>
</p:tagLst>
</file>

<file path=ppt/tags/tag52.xml><?xml version="1.0" encoding="utf-8"?>
<p:tagLst xmlns:p="http://schemas.openxmlformats.org/presentationml/2006/main">
  <p:tag name="KSO_WM_TEMPLATE_CATEGORY" val="custom"/>
  <p:tag name="KSO_WM_TEMPLATE_INDEX" val="9"/>
</p:tagLst>
</file>

<file path=ppt/tags/tag53.xml><?xml version="1.0" encoding="utf-8"?>
<p:tagLst xmlns:p="http://schemas.openxmlformats.org/presentationml/2006/main">
  <p:tag name="KSO_WM_TEMPLATE_CATEGORY" val="custom"/>
  <p:tag name="KSO_WM_TEMPLATE_INDEX" val="9"/>
</p:tagLst>
</file>

<file path=ppt/tags/tag54.xml><?xml version="1.0" encoding="utf-8"?>
<p:tagLst xmlns:p="http://schemas.openxmlformats.org/presentationml/2006/main">
  <p:tag name="KSO_WM_BEAUTIFY_FLAG" val="#wm#"/>
  <p:tag name="KSO_WM_TEMPLATE_CATEGORY" val="custom"/>
  <p:tag name="KSO_WM_TEMPLATE_INDEX" val="9"/>
</p:tagLst>
</file>

<file path=ppt/tags/tag55.xml><?xml version="1.0" encoding="utf-8"?>
<p:tagLst xmlns:p="http://schemas.openxmlformats.org/presentationml/2006/main">
  <p:tag name="KSO_WM_TEMPLATE_CATEGORY" val="custom"/>
  <p:tag name="KSO_WM_TEMPLATE_INDEX" val="9"/>
</p:tagLst>
</file>

<file path=ppt/tags/tag56.xml><?xml version="1.0" encoding="utf-8"?>
<p:tagLst xmlns:p="http://schemas.openxmlformats.org/presentationml/2006/main">
  <p:tag name="KSO_WM_TEMPLATE_CATEGORY" val="custom"/>
  <p:tag name="KSO_WM_TEMPLATE_INDEX" val="9"/>
</p:tagLst>
</file>

<file path=ppt/tags/tag57.xml><?xml version="1.0" encoding="utf-8"?>
<p:tagLst xmlns:p="http://schemas.openxmlformats.org/presentationml/2006/main">
  <p:tag name="KSO_WM_TEMPLATE_CATEGORY" val="custom"/>
  <p:tag name="KSO_WM_TEMPLATE_INDEX" val="9"/>
</p:tagLst>
</file>

<file path=ppt/tags/tag58.xml><?xml version="1.0" encoding="utf-8"?>
<p:tagLst xmlns:p="http://schemas.openxmlformats.org/presentationml/2006/main">
  <p:tag name="KSO_WM_TEMPLATE_CATEGORY" val="custom"/>
  <p:tag name="KSO_WM_TEMPLATE_INDEX" val="9"/>
</p:tagLst>
</file>

<file path=ppt/tags/tag59.xml><?xml version="1.0" encoding="utf-8"?>
<p:tagLst xmlns:p="http://schemas.openxmlformats.org/presentationml/2006/main">
  <p:tag name="KSO_WM_TEMPLATE_CATEGORY" val="custom"/>
  <p:tag name="KSO_WM_TEMPLATE_INDEX" val="9"/>
</p:tagLst>
</file>

<file path=ppt/tags/tag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p="http://schemas.openxmlformats.org/presentationml/2006/main">
  <p:tag name="KSO_WM_TEMPLATE_CATEGORY" val="custom"/>
  <p:tag name="KSO_WM_TEMPLATE_INDEX" val="9"/>
</p:tagLst>
</file>

<file path=ppt/tags/tag61.xml><?xml version="1.0" encoding="utf-8"?>
<p:tagLst xmlns:p="http://schemas.openxmlformats.org/presentationml/2006/main">
  <p:tag name="KSO_WM_TEMPLATE_CATEGORY" val="custom"/>
  <p:tag name="KSO_WM_TEMPLATE_INDEX" val="9"/>
</p:tagLst>
</file>

<file path=ppt/tags/tag62.xml><?xml version="1.0" encoding="utf-8"?>
<p:tagLst xmlns:p="http://schemas.openxmlformats.org/presentationml/2006/main">
  <p:tag name="KSO_WM_TEMPLATE_CATEGORY" val="custom"/>
  <p:tag name="KSO_WM_TEMPLATE_INDEX" val="9"/>
</p:tagLst>
</file>

<file path=ppt/tags/tag63.xml><?xml version="1.0" encoding="utf-8"?>
<p:tagLst xmlns:p="http://schemas.openxmlformats.org/presentationml/2006/main">
  <p:tag name="KSO_WM_TEMPLATE_CATEGORY" val="custom"/>
  <p:tag name="KSO_WM_TEMPLATE_INDEX" val="9"/>
</p:tagLst>
</file>

<file path=ppt/tags/tag64.xml><?xml version="1.0" encoding="utf-8"?>
<p:tagLst xmlns:p="http://schemas.openxmlformats.org/presentationml/2006/main">
  <p:tag name="KSO_WM_TEMPLATE_CATEGORY" val="custom"/>
  <p:tag name="KSO_WM_TEMPLATE_INDEX" val="9"/>
</p:tagLst>
</file>

<file path=ppt/tags/tag65.xml><?xml version="1.0" encoding="utf-8"?>
<p:tagLst xmlns:p="http://schemas.openxmlformats.org/presentationml/2006/main">
  <p:tag name="KSO_WM_TEMPLATE_CATEGORY" val="custom"/>
  <p:tag name="KSO_WM_TEMPLATE_INDEX" val="9"/>
</p:tagLst>
</file>

<file path=ppt/tags/tag66.xml><?xml version="1.0" encoding="utf-8"?>
<p:tagLst xmlns:p="http://schemas.openxmlformats.org/presentationml/2006/main">
  <p:tag name="KSO_WM_TEMPLATE_CATEGORY" val="custom"/>
  <p:tag name="KSO_WM_TEMPLATE_INDEX" val="9"/>
</p:tagLst>
</file>

<file path=ppt/tags/tag67.xml><?xml version="1.0" encoding="utf-8"?>
<p:tagLst xmlns:p="http://schemas.openxmlformats.org/presentationml/2006/main">
  <p:tag name="KSO_WM_TEMPLATE_CATEGORY" val="custom"/>
  <p:tag name="KSO_WM_TEMPLATE_INDEX" val="9"/>
</p:tagLst>
</file>

<file path=ppt/tags/tag68.xml><?xml version="1.0" encoding="utf-8"?>
<p:tagLst xmlns:p="http://schemas.openxmlformats.org/presentationml/2006/main">
  <p:tag name="KSO_WM_TEMPLATE_CATEGORY" val="custom"/>
  <p:tag name="KSO_WM_TEMPLATE_INDEX" val="9"/>
</p:tagLst>
</file>

<file path=ppt/tags/tag69.xml><?xml version="1.0" encoding="utf-8"?>
<p:tagLst xmlns:p="http://schemas.openxmlformats.org/presentationml/2006/main">
  <p:tag name="KSO_WM_BEAUTIFY_FLAG" val="#wm#"/>
  <p:tag name="KSO_WM_TEMPLATE_CATEGORY" val="custom"/>
  <p:tag name="KSO_WM_TEMPLATE_INDEX" val="9"/>
</p:tagLst>
</file>

<file path=ppt/tags/tag7.xml><?xml version="1.0" encoding="utf-8"?>
<p:tagLst xmlns:p="http://schemas.openxmlformats.org/presentationml/2006/main">
  <p:tag name="KSO_WM_BEAUTIFY_FLAG" val="#wm#"/>
  <p:tag name="KSO_WM_TEMPLATE_CATEGORY" val="custom"/>
  <p:tag name="KSO_WM_TEMPLATE_INDEX" val="160009"/>
</p:tagLst>
</file>

<file path=ppt/tags/tag70.xml><?xml version="1.0" encoding="utf-8"?>
<p:tagLst xmlns:p="http://schemas.openxmlformats.org/presentationml/2006/main">
  <p:tag name="KSO_WM_BEAUTIFY_FLAG" val="#wm#"/>
  <p:tag name="KSO_WM_TEMPLATE_CATEGORY" val="custom"/>
  <p:tag name="KSO_WM_TEMPLATE_INDEX" val="9"/>
</p:tagLst>
</file>

<file path=ppt/tags/tag71.xml><?xml version="1.0" encoding="utf-8"?>
<p:tagLst xmlns:p="http://schemas.openxmlformats.org/presentationml/2006/main">
  <p:tag name="KSO_WM_TEMPLATE_CATEGORY" val="custom"/>
  <p:tag name="KSO_WM_TEMPLATE_INDEX" val="9"/>
</p:tagLst>
</file>

<file path=ppt/tags/tag72.xml><?xml version="1.0" encoding="utf-8"?>
<p:tagLst xmlns:p="http://schemas.openxmlformats.org/presentationml/2006/main">
  <p:tag name="KSO_WM_TEMPLATE_CATEGORY" val="custom"/>
  <p:tag name="KSO_WM_TEMPLATE_INDEX" val="9"/>
</p:tagLst>
</file>

<file path=ppt/tags/tag73.xml><?xml version="1.0" encoding="utf-8"?>
<p:tagLst xmlns:p="http://schemas.openxmlformats.org/presentationml/2006/main">
  <p:tag name="KSO_WM_TEMPLATE_CATEGORY" val="custom"/>
  <p:tag name="KSO_WM_TEMPLATE_INDEX" val="9"/>
</p:tagLst>
</file>

<file path=ppt/tags/tag74.xml><?xml version="1.0" encoding="utf-8"?>
<p:tagLst xmlns:p="http://schemas.openxmlformats.org/presentationml/2006/main">
  <p:tag name="KSO_WM_TEMPLATE_CATEGORY" val="custom"/>
  <p:tag name="KSO_WM_TEMPLATE_INDEX" val="9"/>
</p:tagLst>
</file>

<file path=ppt/tags/tag75.xml><?xml version="1.0" encoding="utf-8"?>
<p:tagLst xmlns:p="http://schemas.openxmlformats.org/presentationml/2006/main">
  <p:tag name="KSO_WM_TEMPLATE_CATEGORY" val="custom"/>
  <p:tag name="KSO_WM_TEMPLATE_INDEX" val="9"/>
</p:tagLst>
</file>

<file path=ppt/tags/tag76.xml><?xml version="1.0" encoding="utf-8"?>
<p:tagLst xmlns:p="http://schemas.openxmlformats.org/presentationml/2006/main">
  <p:tag name="KSO_WM_TEMPLATE_CATEGORY" val="custom"/>
  <p:tag name="KSO_WM_TEMPLATE_INDEX" val="9"/>
</p:tagLst>
</file>

<file path=ppt/tags/tag77.xml><?xml version="1.0" encoding="utf-8"?>
<p:tagLst xmlns:p="http://schemas.openxmlformats.org/presentationml/2006/main">
  <p:tag name="KSO_WM_TEMPLATE_CATEGORY" val="custom"/>
  <p:tag name="KSO_WM_TEMPLATE_INDEX" val="9"/>
</p:tagLst>
</file>

<file path=ppt/tags/tag78.xml><?xml version="1.0" encoding="utf-8"?>
<p:tagLst xmlns:p="http://schemas.openxmlformats.org/presentationml/2006/main">
  <p:tag name="KSO_WM_TEMPLATE_CATEGORY" val="custom"/>
  <p:tag name="KSO_WM_TEMPLATE_INDEX" val="9"/>
</p:tagLst>
</file>

<file path=ppt/tags/tag79.xml><?xml version="1.0" encoding="utf-8"?>
<p:tagLst xmlns:p="http://schemas.openxmlformats.org/presentationml/2006/main">
  <p:tag name="KSO_WM_TEMPLATE_CATEGORY" val="custom"/>
  <p:tag name="KSO_WM_TEMPLATE_INDEX" val="9"/>
</p:tagLst>
</file>

<file path=ppt/tags/tag8.xml><?xml version="1.0" encoding="utf-8"?>
<p:tagLst xmlns:p="http://schemas.openxmlformats.org/presentationml/2006/main">
  <p:tag name="KSO_WM_TEMPLATE_CATEGORY" val="custom"/>
  <p:tag name="KSO_WM_TEMPLATE_INDEX" val="160009"/>
</p:tagLst>
</file>

<file path=ppt/tags/tag80.xml><?xml version="1.0" encoding="utf-8"?>
<p:tagLst xmlns:p="http://schemas.openxmlformats.org/presentationml/2006/main">
  <p:tag name="KSO_WM_TEMPLATE_CATEGORY" val="custom"/>
  <p:tag name="KSO_WM_TEMPLATE_INDEX" val="9"/>
</p:tagLst>
</file>

<file path=ppt/tags/tag81.xml><?xml version="1.0" encoding="utf-8"?>
<p:tagLst xmlns:p="http://schemas.openxmlformats.org/presentationml/2006/main">
  <p:tag name="KSO_WM_TEMPLATE_CATEGORY" val="custom"/>
  <p:tag name="KSO_WM_TEMPLATE_INDEX" val="9"/>
</p:tagLst>
</file>

<file path=ppt/tags/tag82.xml><?xml version="1.0" encoding="utf-8"?>
<p:tagLst xmlns:p="http://schemas.openxmlformats.org/presentationml/2006/main">
  <p:tag name="KSO_WM_TEMPLATE_CATEGORY" val="custom"/>
  <p:tag name="KSO_WM_TEMPLATE_INDEX" val="9"/>
</p:tagLst>
</file>

<file path=ppt/tags/tag83.xml><?xml version="1.0" encoding="utf-8"?>
<p:tagLst xmlns:p="http://schemas.openxmlformats.org/presentationml/2006/main">
  <p:tag name="KSO_WM_TEMPLATE_CATEGORY" val="custom"/>
  <p:tag name="KSO_WM_TEMPLATE_INDEX" val="9"/>
</p:tagLst>
</file>

<file path=ppt/tags/tag84.xml><?xml version="1.0" encoding="utf-8"?>
<p:tagLst xmlns:p="http://schemas.openxmlformats.org/presentationml/2006/main">
  <p:tag name="KSO_WM_TEMPLATE_CATEGORY" val="custom"/>
  <p:tag name="KSO_WM_TEMPLATE_INDEX" val="9"/>
</p:tagLst>
</file>

<file path=ppt/tags/tag85.xml><?xml version="1.0" encoding="utf-8"?>
<p:tagLst xmlns:p="http://schemas.openxmlformats.org/presentationml/2006/main">
  <p:tag name="KSO_WM_TEMPLATE_CATEGORY" val="custom"/>
  <p:tag name="KSO_WM_TEMPLATE_INDEX" val="9"/>
</p:tagLst>
</file>

<file path=ppt/tags/tag86.xml><?xml version="1.0" encoding="utf-8"?>
<p:tagLst xmlns:p="http://schemas.openxmlformats.org/presentationml/2006/main">
  <p:tag name="KSO_WM_TEMPLATE_CATEGORY" val="custom"/>
  <p:tag name="KSO_WM_TEMPLATE_INDEX" val="9"/>
</p:tagLst>
</file>

<file path=ppt/tags/tag87.xml><?xml version="1.0" encoding="utf-8"?>
<p:tagLst xmlns:p="http://schemas.openxmlformats.org/presentationml/2006/main">
  <p:tag name="KSO_WM_TEMPLATE_CATEGORY" val="custom"/>
  <p:tag name="KSO_WM_TEMPLATE_INDEX" val="9"/>
</p:tagLst>
</file>

<file path=ppt/tags/tag88.xml><?xml version="1.0" encoding="utf-8"?>
<p:tagLst xmlns:p="http://schemas.openxmlformats.org/presentationml/2006/main">
  <p:tag name="KSO_WM_TEMPLATE_CATEGORY" val="custom"/>
  <p:tag name="KSO_WM_TEMPLATE_INDEX" val="9"/>
</p:tagLst>
</file>

<file path=ppt/tags/tag89.xml><?xml version="1.0" encoding="utf-8"?>
<p:tagLst xmlns:p="http://schemas.openxmlformats.org/presentationml/2006/main">
  <p:tag name="KSO_WM_TEMPLATE_CATEGORY" val="custom"/>
  <p:tag name="KSO_WM_TEMPLATE_INDEX" val="9"/>
</p:tagLst>
</file>

<file path=ppt/tags/tag9.xml><?xml version="1.0" encoding="utf-8"?>
<p:tagLst xmlns:p="http://schemas.openxmlformats.org/presentationml/2006/main">
  <p:tag name="KSO_WM_TEMPLATE_CATEGORY" val="custom"/>
  <p:tag name="KSO_WM_TEMPLATE_INDEX" val="160009"/>
</p:tagLst>
</file>

<file path=ppt/tags/tag90.xml><?xml version="1.0" encoding="utf-8"?>
<p:tagLst xmlns:p="http://schemas.openxmlformats.org/presentationml/2006/main">
  <p:tag name="KSO_WM_TEMPLATE_CATEGORY" val="custom"/>
  <p:tag name="KSO_WM_TEMPLATE_INDEX" val="9"/>
</p:tagLst>
</file>

<file path=ppt/tags/tag91.xml><?xml version="1.0" encoding="utf-8"?>
<p:tagLst xmlns:p="http://schemas.openxmlformats.org/presentationml/2006/main">
  <p:tag name="KSO_WM_TEMPLATE_CATEGORY" val="custom"/>
  <p:tag name="KSO_WM_TEMPLATE_INDEX" val="9"/>
</p:tagLst>
</file>

<file path=ppt/tags/tag92.xml><?xml version="1.0" encoding="utf-8"?>
<p:tagLst xmlns:p="http://schemas.openxmlformats.org/presentationml/2006/main">
  <p:tag name="KSO_WM_UNIT_TABLE_BEAUTIFY" val="{d279af96-d727-41a7-bc7e-00e0e7180289}"/>
</p:tagLst>
</file>

<file path=ppt/tags/tag93.xml><?xml version="1.0" encoding="utf-8"?>
<p:tagLst xmlns:p="http://schemas.openxmlformats.org/presentationml/2006/main">
  <p:tag name="KSO_WM_TEMPLATE_CATEGORY" val="custom"/>
  <p:tag name="KSO_WM_TEMPLATE_INDEX" val="9"/>
</p:tagLst>
</file>

<file path=ppt/tags/tag94.xml><?xml version="1.0" encoding="utf-8"?>
<p:tagLst xmlns:p="http://schemas.openxmlformats.org/presentationml/2006/main">
  <p:tag name="KSO_WM_TEMPLATE_CATEGORY" val="custom"/>
  <p:tag name="KSO_WM_TEMPLATE_INDEX" val="9"/>
</p:tagLst>
</file>

<file path=ppt/tags/tag95.xml><?xml version="1.0" encoding="utf-8"?>
<p:tagLst xmlns:p="http://schemas.openxmlformats.org/presentationml/2006/main">
  <p:tag name="KSO_WM_TEMPLATE_CATEGORY" val="custom"/>
  <p:tag name="KSO_WM_TEMPLATE_INDEX" val="9"/>
</p:tagLst>
</file>

<file path=ppt/tags/tag96.xml><?xml version="1.0" encoding="utf-8"?>
<p:tagLst xmlns:p="http://schemas.openxmlformats.org/presentationml/2006/main">
  <p:tag name="KSO_WM_TEMPLATE_CATEGORY" val="custom"/>
  <p:tag name="KSO_WM_TEMPLATE_INDEX" val="9"/>
</p:tagLst>
</file>

<file path=ppt/tags/tag97.xml><?xml version="1.0" encoding="utf-8"?>
<p:tagLst xmlns:p="http://schemas.openxmlformats.org/presentationml/2006/main">
  <p:tag name="KSO_WM_TEMPLATE_CATEGORY" val="custom"/>
  <p:tag name="KSO_WM_TEMPLATE_INDEX" val="9"/>
</p:tagLst>
</file>

<file path=ppt/tags/tag98.xml><?xml version="1.0" encoding="utf-8"?>
<p:tagLst xmlns:p="http://schemas.openxmlformats.org/presentationml/2006/main">
  <p:tag name="KSO_WM_TEMPLATE_CATEGORY" val="custom"/>
  <p:tag name="KSO_WM_TEMPLATE_INDEX" val="9"/>
</p:tagLst>
</file>

<file path=ppt/tags/tag99.xml><?xml version="1.0" encoding="utf-8"?>
<p:tagLst xmlns:p="http://schemas.openxmlformats.org/presentationml/2006/main">
  <p:tag name="KSO_WM_BEAUTIFY_FLAG" val="#wm#"/>
  <p:tag name="KSO_WM_TEMPLATE_CATEGORY" val="custom"/>
  <p:tag name="KSO_WM_TEMPLATE_INDEX" val="9"/>
</p:tagLst>
</file>

<file path=ppt/theme/theme1.xml><?xml version="1.0" encoding="utf-8"?>
<a:theme xmlns:a="http://schemas.openxmlformats.org/drawingml/2006/main" name="1_空白设计模板">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8403</Words>
  <Application>WPS 演示</Application>
  <PresentationFormat>全屏显示(4:3)</PresentationFormat>
  <Paragraphs>3255</Paragraphs>
  <Slides>98</Slides>
  <Notes>0</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115</vt:i4>
      </vt:variant>
      <vt:variant>
        <vt:lpstr>幻灯片标题</vt:lpstr>
      </vt:variant>
      <vt:variant>
        <vt:i4>98</vt:i4>
      </vt:variant>
    </vt:vector>
  </HeadingPairs>
  <TitlesOfParts>
    <vt:vector size="231" baseType="lpstr">
      <vt:lpstr>Arial</vt:lpstr>
      <vt:lpstr>宋体</vt:lpstr>
      <vt:lpstr>Wingdings</vt:lpstr>
      <vt:lpstr>微软雅黑</vt:lpstr>
      <vt:lpstr>Wingdings</vt:lpstr>
      <vt:lpstr>黑体</vt:lpstr>
      <vt:lpstr>Times New Roman</vt:lpstr>
      <vt:lpstr>楷体_GB2312</vt:lpstr>
      <vt:lpstr>新宋体</vt:lpstr>
      <vt:lpstr>Arial Unicode MS</vt:lpstr>
      <vt:lpstr>Verdana</vt:lpstr>
      <vt:lpstr>宋体-方正超大字符集</vt:lpstr>
      <vt:lpstr>Symbol</vt:lpstr>
      <vt:lpstr>Calibri</vt:lpstr>
      <vt:lpstr>隶书</vt:lpstr>
      <vt:lpstr>幼圆</vt:lpstr>
      <vt:lpstr>楷体</vt:lpstr>
      <vt:lpstr>1_空白设计模板</vt:lpstr>
      <vt:lpstr>Word.Picture.8</vt:lpstr>
      <vt:lpstr>Paint.Picture</vt:lpstr>
      <vt:lpstr>Equation.DSMT4</vt:lpstr>
      <vt:lpstr>Equation.KSEE3</vt:lpstr>
      <vt:lpstr>Equation.KSEE3</vt:lpstr>
      <vt:lpstr>Equation.KSEE3</vt:lpstr>
      <vt:lpstr>Paint.Picture</vt:lpstr>
      <vt:lpstr>Visio.Drawing.11</vt:lpstr>
      <vt:lpstr>Visio.Drawing.11</vt:lpstr>
      <vt:lpstr>Visio.Drawing.11</vt:lpstr>
      <vt:lpstr>Visio.Drawing.11</vt:lpstr>
      <vt:lpstr>Equation.3</vt:lpstr>
      <vt:lpstr>Visio.Drawing.11</vt:lpstr>
      <vt:lpstr>Equation.3</vt:lpstr>
      <vt:lpstr>Equation.3</vt:lpstr>
      <vt:lpstr>Visio.Drawing.4</vt:lpstr>
      <vt:lpstr>Visio.Drawing.11</vt:lpstr>
      <vt:lpstr>Visio.Drawing.11</vt:lpstr>
      <vt:lpstr>Visio.Drawing.11</vt:lpstr>
      <vt:lpstr>Equation.DSMT4</vt:lpstr>
      <vt:lpstr>Visio.Drawing.11</vt:lpstr>
      <vt:lpstr>Paint.Picture</vt:lpstr>
      <vt:lpstr>Equation.KSEE3</vt:lpstr>
      <vt:lpstr>Equation.KSEE3</vt:lpstr>
      <vt:lpstr>Equation.KSEE3</vt:lpstr>
      <vt:lpstr>Equation.KSEE3</vt:lpstr>
      <vt:lpstr>Paint.Picture</vt:lpstr>
      <vt:lpstr>Equation.3</vt:lpstr>
      <vt:lpstr>Equation.KSEE3</vt:lpstr>
      <vt:lpstr>Equation.KSEE3</vt:lpstr>
      <vt:lpstr>Paint.Picture</vt:lpstr>
      <vt:lpstr>Paint.Picture</vt:lpstr>
      <vt:lpstr>Equation.DSMT4</vt:lpstr>
      <vt:lpstr>Paint.Picture</vt:lpstr>
      <vt:lpstr>Paint.Picture</vt:lpstr>
      <vt:lpstr>Visio.Drawing.11</vt:lpstr>
      <vt:lpstr>Paint.Picture</vt:lpstr>
      <vt:lpstr>Paint.Picture</vt:lpstr>
      <vt:lpstr>Equation.3</vt:lpstr>
      <vt:lpstr>Paint.Picture</vt:lpstr>
      <vt:lpstr>Paint.Picture</vt:lpstr>
      <vt:lpstr>Equation.DSMT4</vt:lpstr>
      <vt:lpstr>Equation.DSMT4</vt:lpstr>
      <vt:lpstr>Visio.Drawing.6</vt:lpstr>
      <vt:lpstr>Visio.Drawing.6</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Visio.Drawing.6</vt:lpstr>
      <vt:lpstr>Paint.Picture</vt:lpstr>
      <vt:lpstr>Visio.Drawing.11</vt:lpstr>
      <vt:lpstr>Visio.Drawing.11</vt:lpstr>
      <vt:lpstr>Visio.Drawing.11</vt:lpstr>
      <vt:lpstr>Equation.3</vt:lpstr>
      <vt:lpstr>Equation.3</vt:lpstr>
      <vt:lpstr>Equation.3</vt:lpstr>
      <vt:lpstr>Equation.3</vt:lpstr>
      <vt:lpstr>Paint.Picture</vt:lpstr>
      <vt:lpstr>Equation.3</vt:lpstr>
      <vt:lpstr>Paint.Picture</vt:lpstr>
      <vt:lpstr>Equation.3</vt:lpstr>
      <vt:lpstr>Equation.3</vt:lpstr>
      <vt:lpstr>Equation.3</vt:lpstr>
      <vt:lpstr>Equation.DSMT4</vt:lpstr>
      <vt:lpstr>Equation.DSMT4</vt:lpstr>
      <vt:lpstr>Visio.Drawing.6</vt:lpstr>
      <vt:lpstr>Paint.Picture</vt:lpstr>
      <vt:lpstr>Paint.Picture</vt:lpstr>
      <vt:lpstr>Paint.Picture</vt:lpstr>
      <vt:lpstr>Visio.Drawing.6</vt:lpstr>
      <vt:lpstr>Equation.DSMT4</vt:lpstr>
      <vt:lpstr>Equation.DSMT4</vt:lpstr>
      <vt:lpstr>Equation.DSMT4</vt:lpstr>
      <vt:lpstr>Paint.Picture</vt:lpstr>
      <vt:lpstr>Equation.KSEE3</vt:lpstr>
      <vt:lpstr>Equation.KSEE3</vt:lpstr>
      <vt:lpstr>Visio.Drawing.11</vt:lpstr>
      <vt:lpstr>Visio.Drawing.11</vt:lpstr>
      <vt:lpstr>Equation.KSEE3</vt:lpstr>
      <vt:lpstr>Visio.Drawing.11</vt:lpstr>
      <vt:lpstr>Equation.KSEE3</vt:lpstr>
      <vt:lpstr>Equation.KSEE3</vt:lpstr>
      <vt:lpstr>Equation.KSEE3</vt:lpstr>
      <vt:lpstr>Paint.Picture</vt:lpstr>
      <vt:lpstr>Visio.Drawing.11</vt:lpstr>
      <vt:lpstr>Visio.Drawing.11</vt:lpstr>
      <vt:lpstr>Visio.Drawing.11</vt:lpstr>
      <vt:lpstr>Equation.KSEE3</vt:lpstr>
      <vt:lpstr>Visio.Drawing.11</vt:lpstr>
      <vt:lpstr>Paint.Picture</vt:lpstr>
      <vt:lpstr>Visio.Drawing.11</vt:lpstr>
      <vt:lpstr>Visio.Drawing.11</vt:lpstr>
      <vt:lpstr>Equation.DSMT4</vt:lpstr>
      <vt:lpstr>Equation.DSMT4</vt:lpstr>
      <vt:lpstr>Equation.DSMT4</vt:lpstr>
      <vt:lpstr>Equation.DSMT4</vt:lpstr>
      <vt:lpstr>Equation.3</vt:lpstr>
      <vt:lpstr>Paint.Picture</vt:lpstr>
      <vt:lpstr>Equation.DSMT4</vt:lpstr>
      <vt:lpstr>Equation.DSMT4</vt:lpstr>
      <vt:lpstr>Visio.Drawing.11</vt:lpstr>
      <vt:lpstr>PowerPoint 演示文稿</vt:lpstr>
      <vt:lpstr>PowerPoint 演示文稿</vt:lpstr>
      <vt:lpstr>7.1 组合逻辑电路的分析和设计</vt:lpstr>
      <vt:lpstr>PowerPoint 演示文稿</vt:lpstr>
      <vt:lpstr>PowerPoint 演示文稿</vt:lpstr>
      <vt:lpstr>PowerPoint 演示文稿</vt:lpstr>
      <vt:lpstr>2、组合逻辑电路的分析</vt:lpstr>
      <vt:lpstr>2、组合逻辑电路的分析</vt:lpstr>
      <vt:lpstr> 3、组合逻辑电路的设计 </vt:lpstr>
      <vt:lpstr> 3、组合逻辑电路的设计 </vt:lpstr>
      <vt:lpstr> 3、组合逻辑电路的设计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数据选择器作用</vt:lpstr>
      <vt:lpstr>数据选择器作用</vt:lpstr>
      <vt:lpstr>PowerPoint 演示文稿</vt:lpstr>
      <vt:lpstr>PowerPoint 演示文稿</vt:lpstr>
      <vt:lpstr>PowerPoint 演示文稿</vt:lpstr>
      <vt:lpstr>PowerPoint 演示文稿</vt:lpstr>
      <vt:lpstr>PowerPoint 演示文稿</vt:lpstr>
      <vt:lpstr>PowerPoint 演示文稿</vt:lpstr>
      <vt:lpstr>用数据选择器实现组合逻辑函数 </vt:lpstr>
      <vt:lpstr>PowerPoint 演示文稿</vt:lpstr>
      <vt:lpstr>PowerPoint 演示文稿</vt:lpstr>
      <vt:lpstr>PowerPoint 演示文稿</vt:lpstr>
      <vt:lpstr>用数据选择器构成可编序列信号发生器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第七章组合逻辑电路</dc:title>
  <dc:creator>mark</dc:creator>
  <cp:lastModifiedBy>Jane</cp:lastModifiedBy>
  <cp:revision>197</cp:revision>
  <dcterms:created xsi:type="dcterms:W3CDTF">2006-07-22T09:18:00Z</dcterms:created>
  <dcterms:modified xsi:type="dcterms:W3CDTF">2022-05-29T16:10:36Z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2</vt:r8>
  </property>
  <property fmtid="{D5CDD505-2E9C-101B-9397-08002B2CF9AE}" pid="3" name="KSOProductBuildVer">
    <vt:lpwstr>2052-11.1.0.10314</vt:lpwstr>
  </property>
</Properties>
</file>