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9"/>
  </p:notesMasterIdLst>
  <p:sldIdLst>
    <p:sldId id="257" r:id="rId3"/>
    <p:sldId id="287" r:id="rId4"/>
    <p:sldId id="259" r:id="rId5"/>
    <p:sldId id="288" r:id="rId6"/>
    <p:sldId id="289" r:id="rId7"/>
    <p:sldId id="273" r:id="rId8"/>
    <p:sldId id="264" r:id="rId9"/>
    <p:sldId id="262" r:id="rId10"/>
    <p:sldId id="299" r:id="rId11"/>
    <p:sldId id="301" r:id="rId12"/>
    <p:sldId id="302" r:id="rId13"/>
    <p:sldId id="303" r:id="rId14"/>
    <p:sldId id="304" r:id="rId15"/>
    <p:sldId id="305" r:id="rId16"/>
    <p:sldId id="306" r:id="rId17"/>
    <p:sldId id="376" r:id="rId18"/>
    <p:sldId id="377" r:id="rId19"/>
    <p:sldId id="378" r:id="rId20"/>
    <p:sldId id="300" r:id="rId21"/>
    <p:sldId id="379" r:id="rId22"/>
    <p:sldId id="266" r:id="rId23"/>
    <p:sldId id="380" r:id="rId24"/>
    <p:sldId id="381" r:id="rId25"/>
    <p:sldId id="382" r:id="rId26"/>
    <p:sldId id="270" r:id="rId27"/>
    <p:sldId id="405" r:id="rId28"/>
    <p:sldId id="407" r:id="rId29"/>
    <p:sldId id="406" r:id="rId30"/>
    <p:sldId id="261" r:id="rId31"/>
    <p:sldId id="408" r:id="rId32"/>
    <p:sldId id="384" r:id="rId33"/>
    <p:sldId id="385" r:id="rId34"/>
    <p:sldId id="386" r:id="rId35"/>
    <p:sldId id="387" r:id="rId36"/>
    <p:sldId id="388" r:id="rId37"/>
    <p:sldId id="271" r:id="rId38"/>
    <p:sldId id="389" r:id="rId39"/>
    <p:sldId id="274" r:id="rId40"/>
    <p:sldId id="390" r:id="rId41"/>
    <p:sldId id="391" r:id="rId42"/>
    <p:sldId id="392" r:id="rId43"/>
    <p:sldId id="394" r:id="rId44"/>
    <p:sldId id="393" r:id="rId45"/>
    <p:sldId id="395" r:id="rId46"/>
    <p:sldId id="396" r:id="rId47"/>
    <p:sldId id="398" r:id="rId48"/>
    <p:sldId id="399" r:id="rId49"/>
    <p:sldId id="400" r:id="rId50"/>
    <p:sldId id="401" r:id="rId51"/>
    <p:sldId id="402" r:id="rId52"/>
    <p:sldId id="403" r:id="rId53"/>
    <p:sldId id="411" r:id="rId54"/>
    <p:sldId id="409" r:id="rId55"/>
    <p:sldId id="412" r:id="rId56"/>
    <p:sldId id="414" r:id="rId57"/>
    <p:sldId id="410" r:id="rId58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DC22A"/>
    <a:srgbClr val="595959"/>
    <a:srgbClr val="5EB571"/>
    <a:srgbClr val="FFFFFF"/>
    <a:srgbClr val="C0E399"/>
    <a:srgbClr val="4BAF31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2710D-61E6-4223-950B-9526F74434E3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B6C45-3B8A-431D-A266-AED690276E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12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CE49C-2114-404F-AF2A-058CF607A9D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76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B6C45-3B8A-431D-A266-AED690276E3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017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B6C45-3B8A-431D-A266-AED690276E3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4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88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0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F47C7-E24C-4589-8CB0-B447ED6B95EC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14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3AF89-8069-4AD0-BD3C-553789D2405E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93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2BC9D-A3E2-4F30-9202-5703F2B9FA0F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52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C0B9F4F-EAF3-47AD-961A-2A8C39F17CBF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15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189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04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214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054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102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251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4BAF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圆角矩形 5"/>
          <p:cNvSpPr/>
          <p:nvPr userDrawn="1"/>
        </p:nvSpPr>
        <p:spPr>
          <a:xfrm>
            <a:off x="489585" y="320040"/>
            <a:ext cx="11212830" cy="6217920"/>
          </a:xfrm>
          <a:prstGeom prst="roundRect">
            <a:avLst>
              <a:gd name="adj" fmla="val 5638"/>
            </a:avLst>
          </a:prstGeom>
          <a:blipFill>
            <a:blip r:embed="rId2"/>
            <a:stretch>
              <a:fillRect/>
            </a:stretch>
          </a:blipFill>
          <a:ln w="152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EFC63DF-944D-4501-ADD6-E352B6CBBD65}"/>
              </a:ext>
            </a:extLst>
          </p:cNvPr>
          <p:cNvGrpSpPr/>
          <p:nvPr userDrawn="1"/>
        </p:nvGrpSpPr>
        <p:grpSpPr>
          <a:xfrm>
            <a:off x="830997" y="902970"/>
            <a:ext cx="10530005" cy="0"/>
            <a:chOff x="1028775" y="591989"/>
            <a:chExt cx="11106475" cy="0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DA94FAEB-EE7B-4475-AB2B-2DF7B90D9FC6}"/>
                </a:ext>
              </a:extLst>
            </p:cNvPr>
            <p:cNvCxnSpPr/>
            <p:nvPr/>
          </p:nvCxnSpPr>
          <p:spPr>
            <a:xfrm>
              <a:off x="1028775" y="591989"/>
              <a:ext cx="3985027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338732C8-B932-434E-B28E-6ABA578CD43B}"/>
                </a:ext>
              </a:extLst>
            </p:cNvPr>
            <p:cNvCxnSpPr/>
            <p:nvPr/>
          </p:nvCxnSpPr>
          <p:spPr>
            <a:xfrm>
              <a:off x="8319181" y="591989"/>
              <a:ext cx="3816069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882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51FC3-745E-4066-B59E-9AAFA9E82CC4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16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618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967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01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482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C0B9F4F-EAF3-47AD-961A-2A8C39F17CBF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0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F83DC-0823-4312-AF6B-6C03678F4F40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4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C084D-DF29-4DD3-A87A-DE9913954DBD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5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F96A6-722C-46A2-8211-4052CCE89656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26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41D09-533E-43D3-ABD3-81BB1B328DEF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0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3A437-A7CB-4680-9829-97542A16EA36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0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CE00D-BB71-4A93-A339-8480AAEE6C9F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1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6CCF6-6DE8-492E-BC4F-5B9FA53AAFCD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9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>
                <a:sym typeface="Calibri Light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>
                <a:sym typeface="Calibri" pitchFamily="34" charset="0"/>
              </a:rPr>
              <a:t>第二级</a:t>
            </a:r>
          </a:p>
          <a:p>
            <a:pPr lvl="2"/>
            <a:r>
              <a:rPr lang="zh-CN">
                <a:sym typeface="Calibri" pitchFamily="34" charset="0"/>
              </a:rPr>
              <a:t>第三级</a:t>
            </a:r>
          </a:p>
          <a:p>
            <a:pPr lvl="3"/>
            <a:r>
              <a:rPr lang="zh-CN">
                <a:sym typeface="Calibri" pitchFamily="34" charset="0"/>
              </a:rPr>
              <a:t>第四级</a:t>
            </a:r>
          </a:p>
          <a:p>
            <a:pPr lvl="4"/>
            <a:r>
              <a:rPr lang="zh-CN">
                <a:sym typeface="Calibri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B12B3E37-8609-4CF4-9BAD-34EC28738C5B}" type="datetime1">
              <a:rPr lang="zh-CN" altLang="en-US"/>
              <a:pPr/>
              <a:t>2022/5/10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C9CDB0B-94A1-489F-B75D-C5429A90C0AF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itchFamily="34" charset="0"/>
        </a:defRPr>
      </a:lvl1pPr>
      <a:lvl2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2pPr>
      <a:lvl3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3pPr>
      <a:lvl4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4pPr>
      <a:lvl5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55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直角三角形 6"/>
          <p:cNvSpPr>
            <a:spLocks noChangeArrowheads="1"/>
          </p:cNvSpPr>
          <p:nvPr/>
        </p:nvSpPr>
        <p:spPr bwMode="auto">
          <a:xfrm flipV="1">
            <a:off x="0" y="0"/>
            <a:ext cx="1430338" cy="2463800"/>
          </a:xfrm>
          <a:prstGeom prst="rt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3077" name="图片 14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8857" y="1801019"/>
            <a:ext cx="7293539" cy="4521994"/>
          </a:xfrm>
          <a:custGeom>
            <a:avLst/>
            <a:gdLst>
              <a:gd name="T0" fmla="*/ 986745 w 4381332"/>
              <a:gd name="T1" fmla="*/ 0 h 5852736"/>
              <a:gd name="T2" fmla="*/ 4381332 w 4381332"/>
              <a:gd name="T3" fmla="*/ 5852736 h 5852736"/>
              <a:gd name="T4" fmla="*/ 0 w 4381332"/>
              <a:gd name="T5" fmla="*/ 5852736 h 5852736"/>
              <a:gd name="T6" fmla="*/ 0 w 4381332"/>
              <a:gd name="T7" fmla="*/ 1701284 h 5852736"/>
              <a:gd name="T8" fmla="*/ 0 w 4381332"/>
              <a:gd name="T9" fmla="*/ 0 h 5852736"/>
              <a:gd name="T10" fmla="*/ 4381332 w 4381332"/>
              <a:gd name="T11" fmla="*/ 5852736 h 5852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4381332" h="5852736">
                <a:moveTo>
                  <a:pt x="986745" y="0"/>
                </a:moveTo>
                <a:lnTo>
                  <a:pt x="4381332" y="5852736"/>
                </a:lnTo>
                <a:lnTo>
                  <a:pt x="0" y="5852736"/>
                </a:lnTo>
                <a:lnTo>
                  <a:pt x="0" y="170128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8" name="等腰三角形 2"/>
          <p:cNvSpPr>
            <a:spLocks noChangeArrowheads="1"/>
          </p:cNvSpPr>
          <p:nvPr/>
        </p:nvSpPr>
        <p:spPr bwMode="auto">
          <a:xfrm>
            <a:off x="1563688" y="2343150"/>
            <a:ext cx="4616450" cy="3979863"/>
          </a:xfrm>
          <a:prstGeom prst="triangle">
            <a:avLst>
              <a:gd name="adj" fmla="val 5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079" name="等腰三角形 3"/>
          <p:cNvSpPr>
            <a:spLocks noChangeArrowheads="1"/>
          </p:cNvSpPr>
          <p:nvPr/>
        </p:nvSpPr>
        <p:spPr bwMode="auto">
          <a:xfrm flipV="1">
            <a:off x="638175" y="196850"/>
            <a:ext cx="5334000" cy="4598988"/>
          </a:xfrm>
          <a:prstGeom prst="triangle">
            <a:avLst>
              <a:gd name="adj" fmla="val 50000"/>
            </a:avLst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8DC22A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080" name="文本框 1"/>
          <p:cNvSpPr>
            <a:spLocks noChangeArrowheads="1"/>
          </p:cNvSpPr>
          <p:nvPr/>
        </p:nvSpPr>
        <p:spPr bwMode="auto">
          <a:xfrm>
            <a:off x="6119497" y="1372662"/>
            <a:ext cx="531427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96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学益友</a:t>
            </a:r>
            <a:endParaRPr lang="en-US" altLang="zh-CN" sz="9600" b="1" dirty="0">
              <a:solidFill>
                <a:srgbClr val="8DC22A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r>
              <a:rPr lang="zh-CN" altLang="zh-CN" sz="40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等线" panose="02010600030101010101" pitchFamily="2" charset="-122"/>
                <a:ea typeface="汉仪雅酷黑 75W"/>
                <a:cs typeface="汉仪雅酷黑 75W"/>
              </a:rPr>
              <a:t>打造广东乡村城市</a:t>
            </a:r>
            <a:endParaRPr lang="en-US" altLang="zh-CN" sz="4000" b="1" kern="100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汉仪雅酷黑 75W"/>
              <a:cs typeface="汉仪雅酷黑 75W"/>
            </a:endParaRPr>
          </a:p>
          <a:p>
            <a:r>
              <a:rPr lang="zh-CN" altLang="zh-CN" sz="40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等线" panose="02010600030101010101" pitchFamily="2" charset="-122"/>
                <a:ea typeface="汉仪雅酷黑 75W"/>
                <a:cs typeface="汉仪雅酷黑 75W"/>
              </a:rPr>
              <a:t>一站式智慧研学新纪元</a:t>
            </a:r>
            <a:endParaRPr lang="zh-CN" altLang="zh-CN" sz="40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82" name="图片 19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8729" y="534987"/>
            <a:ext cx="3191509" cy="3191509"/>
          </a:xfrm>
          <a:custGeom>
            <a:avLst/>
            <a:gdLst>
              <a:gd name="T0" fmla="*/ 1085235 w 2170470"/>
              <a:gd name="T1" fmla="*/ 0 h 2170470"/>
              <a:gd name="T2" fmla="*/ 2170470 w 2170470"/>
              <a:gd name="T3" fmla="*/ 1085235 h 2170470"/>
              <a:gd name="T4" fmla="*/ 1085235 w 2170470"/>
              <a:gd name="T5" fmla="*/ 2170470 h 2170470"/>
              <a:gd name="T6" fmla="*/ 0 w 2170470"/>
              <a:gd name="T7" fmla="*/ 1085235 h 2170470"/>
              <a:gd name="T8" fmla="*/ 1085235 w 2170470"/>
              <a:gd name="T9" fmla="*/ 0 h 2170470"/>
              <a:gd name="T10" fmla="*/ 0 w 2170470"/>
              <a:gd name="T11" fmla="*/ 0 h 2170470"/>
              <a:gd name="T12" fmla="*/ 2170470 w 2170470"/>
              <a:gd name="T13" fmla="*/ 2170470 h 2170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70470" h="2170470">
                <a:moveTo>
                  <a:pt x="1085235" y="0"/>
                </a:moveTo>
                <a:cubicBezTo>
                  <a:pt x="1684594" y="0"/>
                  <a:pt x="2170470" y="485876"/>
                  <a:pt x="2170470" y="1085235"/>
                </a:cubicBezTo>
                <a:cubicBezTo>
                  <a:pt x="2170470" y="1684594"/>
                  <a:pt x="1684594" y="2170470"/>
                  <a:pt x="1085235" y="2170470"/>
                </a:cubicBezTo>
                <a:cubicBezTo>
                  <a:pt x="485876" y="2170470"/>
                  <a:pt x="0" y="1684594"/>
                  <a:pt x="0" y="1085235"/>
                </a:cubicBezTo>
                <a:cubicBezTo>
                  <a:pt x="0" y="485876"/>
                  <a:pt x="485876" y="0"/>
                  <a:pt x="1085235" y="0"/>
                </a:cubicBezTo>
                <a:close/>
              </a:path>
            </a:pathLst>
          </a:custGeom>
          <a:noFill/>
          <a:ln w="88900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3E15A56-B8A7-878B-E5C2-BCF2F97F3E9D}"/>
              </a:ext>
            </a:extLst>
          </p:cNvPr>
          <p:cNvSpPr txBox="1"/>
          <p:nvPr/>
        </p:nvSpPr>
        <p:spPr>
          <a:xfrm>
            <a:off x="6180138" y="4507131"/>
            <a:ext cx="49352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2800" b="1" dirty="0">
                <a:solidFill>
                  <a:srgbClr val="002060"/>
                </a:solidFill>
                <a:latin typeface="微软雅黑"/>
                <a:ea typeface="微软雅黑"/>
              </a:rPr>
              <a:t>小组组长： 祖白代</a:t>
            </a:r>
            <a:endParaRPr lang="en-US" altLang="zh-CN" sz="2800" b="1" dirty="0">
              <a:solidFill>
                <a:srgbClr val="002060"/>
              </a:solidFill>
              <a:latin typeface="微软雅黑"/>
              <a:ea typeface="微软雅黑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2800" b="1" dirty="0">
                <a:solidFill>
                  <a:srgbClr val="002060"/>
                </a:solidFill>
                <a:latin typeface="微软雅黑"/>
                <a:ea typeface="微软雅黑"/>
              </a:rPr>
              <a:t>小组成员： 张瑀东  杨晓婷  </a:t>
            </a:r>
            <a:endParaRPr lang="en-US" altLang="zh-CN" sz="2800" b="1" dirty="0">
              <a:solidFill>
                <a:srgbClr val="002060"/>
              </a:solidFill>
              <a:latin typeface="微软雅黑"/>
              <a:ea typeface="微软雅黑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800" b="1" dirty="0">
                <a:solidFill>
                  <a:srgbClr val="002060"/>
                </a:solidFill>
                <a:latin typeface="微软雅黑"/>
                <a:ea typeface="微软雅黑"/>
              </a:rPr>
              <a:t>                  </a:t>
            </a:r>
            <a:r>
              <a:rPr lang="zh-CN" altLang="en-US" sz="2800" b="1" dirty="0">
                <a:solidFill>
                  <a:srgbClr val="002060"/>
                </a:solidFill>
                <a:latin typeface="微软雅黑"/>
                <a:ea typeface="微软雅黑"/>
              </a:rPr>
              <a:t>唐商格</a:t>
            </a:r>
            <a:r>
              <a:rPr lang="en-US" altLang="zh-CN" sz="2800" b="1" dirty="0">
                <a:solidFill>
                  <a:srgbClr val="002060"/>
                </a:solidFill>
                <a:latin typeface="微软雅黑"/>
                <a:ea typeface="微软雅黑"/>
              </a:rPr>
              <a:t>  </a:t>
            </a:r>
            <a:r>
              <a:rPr lang="zh-CN" altLang="en-US" sz="2800" b="1" dirty="0">
                <a:solidFill>
                  <a:srgbClr val="002060"/>
                </a:solidFill>
                <a:latin typeface="微软雅黑"/>
                <a:ea typeface="微软雅黑"/>
              </a:rPr>
              <a:t>李建霆 </a:t>
            </a:r>
            <a:endParaRPr lang="en-US" altLang="zh-CN" sz="2800" b="1" dirty="0">
              <a:solidFill>
                <a:srgbClr val="002060"/>
              </a:solidFill>
              <a:latin typeface="微软雅黑"/>
              <a:ea typeface="微软雅黑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800" b="1" dirty="0">
                <a:solidFill>
                  <a:srgbClr val="002060"/>
                </a:solidFill>
                <a:latin typeface="微软雅黑"/>
                <a:ea typeface="微软雅黑"/>
              </a:rPr>
              <a:t>                  </a:t>
            </a:r>
            <a:r>
              <a:rPr lang="zh-CN" altLang="en-US" sz="2800" b="1" dirty="0">
                <a:solidFill>
                  <a:srgbClr val="002060"/>
                </a:solidFill>
                <a:latin typeface="微软雅黑"/>
                <a:ea typeface="微软雅黑"/>
              </a:rPr>
              <a:t>周露莹  吐尔洪江</a:t>
            </a:r>
            <a:endParaRPr lang="en-US" altLang="zh-CN" sz="2800" b="1" dirty="0">
              <a:solidFill>
                <a:srgbClr val="002060"/>
              </a:solidFill>
              <a:latin typeface="微软雅黑"/>
              <a:ea typeface="微软雅黑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/>
          <p:cNvSpPr/>
          <p:nvPr/>
        </p:nvSpPr>
        <p:spPr>
          <a:xfrm>
            <a:off x="1074614" y="2003328"/>
            <a:ext cx="10729594" cy="37856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       从参加研学旅行的意愿调查来看，</a:t>
            </a:r>
            <a:r>
              <a:rPr lang="en-US" altLang="zh-CN" sz="2400" b="1" dirty="0">
                <a:solidFill>
                  <a:srgbClr val="8DC22A"/>
                </a:solidFill>
              </a:rPr>
              <a:t>70%</a:t>
            </a:r>
            <a:r>
              <a:rPr lang="zh-CN" altLang="en-US" sz="2400" b="1" dirty="0">
                <a:solidFill>
                  <a:srgbClr val="8DC22A"/>
                </a:solidFill>
              </a:rPr>
              <a:t>的人期望旅行时长是</a:t>
            </a:r>
            <a:r>
              <a:rPr lang="en-US" altLang="zh-CN" sz="2400" b="1" dirty="0">
                <a:solidFill>
                  <a:srgbClr val="8DC22A"/>
                </a:solidFill>
              </a:rPr>
              <a:t>6-10</a:t>
            </a:r>
            <a:r>
              <a:rPr lang="zh-CN" altLang="en-US" sz="2400" b="1" dirty="0">
                <a:solidFill>
                  <a:srgbClr val="8DC22A"/>
                </a:solidFill>
              </a:rPr>
              <a:t>天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，</a:t>
            </a:r>
            <a:r>
              <a:rPr lang="zh-CN" alt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人均花费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能接受</a:t>
            </a:r>
            <a:r>
              <a:rPr lang="zh-CN" altLang="en-US" sz="2400" b="1" dirty="0">
                <a:solidFill>
                  <a:srgbClr val="8DC22A"/>
                </a:solidFill>
              </a:rPr>
              <a:t>在</a:t>
            </a:r>
            <a:r>
              <a:rPr lang="en-US" altLang="zh-CN" sz="2400" b="1" dirty="0">
                <a:solidFill>
                  <a:srgbClr val="8DC22A"/>
                </a:solidFill>
              </a:rPr>
              <a:t>3000-10000</a:t>
            </a:r>
            <a:r>
              <a:rPr lang="zh-CN" altLang="en-US" sz="2400" b="1" dirty="0">
                <a:solidFill>
                  <a:srgbClr val="8DC22A"/>
                </a:solidFill>
              </a:rPr>
              <a:t>元的所占比例达</a:t>
            </a:r>
            <a:r>
              <a:rPr lang="en-US" altLang="zh-CN" sz="2400" b="1" dirty="0">
                <a:solidFill>
                  <a:srgbClr val="8DC22A"/>
                </a:solidFill>
              </a:rPr>
              <a:t>88%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，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64%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的人认为目前市场上的</a:t>
            </a:r>
            <a:r>
              <a:rPr lang="zh-CN" alt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研学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旅行产品能满足需求。</a:t>
            </a:r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       各区域主要热门旅游城市如</a:t>
            </a:r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北京、上海、广州、深圳、成都、</a:t>
            </a:r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沈阳、武汉、西安等</a:t>
            </a:r>
            <a:r>
              <a:rPr lang="zh-CN" altLang="en-US" sz="2400" b="1" dirty="0">
                <a:solidFill>
                  <a:srgbClr val="8DC22A"/>
                </a:solidFill>
              </a:rPr>
              <a:t>愿意参与</a:t>
            </a:r>
            <a:r>
              <a:rPr lang="zh-CN" altLang="en-US" sz="2400" b="1" dirty="0" smtClean="0">
                <a:solidFill>
                  <a:srgbClr val="8DC22A"/>
                </a:solidFill>
              </a:rPr>
              <a:t>研</a:t>
            </a:r>
            <a:endParaRPr lang="en-US" altLang="zh-CN" sz="2400" b="1" dirty="0" smtClean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 smtClean="0">
                <a:solidFill>
                  <a:srgbClr val="8DC22A"/>
                </a:solidFill>
              </a:rPr>
              <a:t>学旅行的比例基本达到</a:t>
            </a:r>
            <a:r>
              <a:rPr lang="en-US" altLang="zh-CN" sz="2400" b="1" dirty="0" smtClean="0">
                <a:solidFill>
                  <a:srgbClr val="8DC22A"/>
                </a:solidFill>
              </a:rPr>
              <a:t>70%</a:t>
            </a:r>
            <a:r>
              <a:rPr lang="zh-CN" altLang="en-US" sz="2400" b="1" dirty="0" smtClean="0">
                <a:solidFill>
                  <a:srgbClr val="8DC22A"/>
                </a:solidFill>
              </a:rPr>
              <a:t>以上</a:t>
            </a:r>
            <a:r>
              <a:rPr lang="zh-CN" alt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。</a:t>
            </a:r>
          </a:p>
          <a:p>
            <a:pPr lvl="0"/>
            <a:r>
              <a:rPr lang="zh-CN" alt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      </a:t>
            </a:r>
            <a:r>
              <a:rPr lang="zh-CN" altLang="en-US" sz="2400" b="1" dirty="0">
                <a:solidFill>
                  <a:srgbClr val="8DC22A"/>
                </a:solidFill>
              </a:rPr>
              <a:t>未来</a:t>
            </a:r>
            <a:r>
              <a:rPr lang="en-US" altLang="zh-CN" sz="2400" b="1" dirty="0">
                <a:solidFill>
                  <a:srgbClr val="8DC22A"/>
                </a:solidFill>
              </a:rPr>
              <a:t>5</a:t>
            </a:r>
            <a:r>
              <a:rPr lang="zh-CN" altLang="en-US" sz="2400" b="1" dirty="0">
                <a:solidFill>
                  <a:srgbClr val="8DC22A"/>
                </a:solidFill>
              </a:rPr>
              <a:t>年，我国研学旅行的市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8DC22A"/>
                </a:solidFill>
              </a:rPr>
              <a:t>场规模可以达到千亿元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，市场空</a:t>
            </a:r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间巨大。</a:t>
            </a:r>
          </a:p>
        </p:txBody>
      </p:sp>
      <p:sp>
        <p:nvSpPr>
          <p:cNvPr id="68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4284582" y="422909"/>
            <a:ext cx="3753072" cy="16921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6000" b="1" i="0" u="none" strike="noStrike" kern="1200" cap="none" spc="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行业背景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61646D-D2CE-84FE-D4A7-B46DD51F6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1"/>
          <a:stretch/>
        </p:blipFill>
        <p:spPr bwMode="auto">
          <a:xfrm>
            <a:off x="6128773" y="3211483"/>
            <a:ext cx="5408868" cy="314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8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/>
          <p:cNvSpPr/>
          <p:nvPr/>
        </p:nvSpPr>
        <p:spPr>
          <a:xfrm>
            <a:off x="849383" y="1814290"/>
            <a:ext cx="10729594" cy="45243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        </a:t>
            </a:r>
            <a:r>
              <a:rPr lang="zh-CN" altLang="en-US" sz="2400" b="1" dirty="0">
                <a:solidFill>
                  <a:srgbClr val="8DC22A"/>
                </a:solidFill>
              </a:rPr>
              <a:t>国家对乡村旅游的战略定位是作为乡村振兴、扶贫的重要渠道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，因而在政策上给予倾斜、资金上加大投入、宣传上扩大影响，这些都使得乡村旅游具有强劲的发展动力。</a:t>
            </a:r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     如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2016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年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12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月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26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日，国务院发布</a:t>
            </a:r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《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国务院关于印发“十三五”旅游业</a:t>
            </a:r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发展规划的通知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》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其中对于乡村旅</a:t>
            </a:r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游特别指出：</a:t>
            </a:r>
            <a:r>
              <a:rPr lang="zh-CN" altLang="en-US" sz="2400" b="1" dirty="0">
                <a:solidFill>
                  <a:srgbClr val="8DC22A"/>
                </a:solidFill>
              </a:rPr>
              <a:t>乡村旅游的发展要具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8DC22A"/>
                </a:solidFill>
              </a:rPr>
              <a:t>有个性、保持特色、融入市场，政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8DC22A"/>
                </a:solidFill>
              </a:rPr>
              <a:t>府要加大对乡村旅游的规划指导，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8DC22A"/>
                </a:solidFill>
              </a:rPr>
              <a:t>注重市场营销宣传，进行人才培训，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使乡村旅游健康平稳持续发展。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阿里巴巴普惠体 M"/>
            </a:endParaRPr>
          </a:p>
        </p:txBody>
      </p:sp>
      <p:sp>
        <p:nvSpPr>
          <p:cNvPr id="68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4284582" y="422909"/>
            <a:ext cx="3753072" cy="16921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6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政策环境</a:t>
            </a:r>
            <a:endParaRPr kumimoji="0" lang="zh-CN" altLang="en-US" sz="6000" b="1" i="0" u="none" strike="noStrike" kern="1200" cap="none" spc="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B3B2935-F15C-1644-2AAC-9CFC12AA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64" y="3113931"/>
            <a:ext cx="4886399" cy="29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/>
          <p:cNvSpPr/>
          <p:nvPr/>
        </p:nvSpPr>
        <p:spPr>
          <a:xfrm>
            <a:off x="849383" y="1906757"/>
            <a:ext cx="10729594" cy="415498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400" b="1" dirty="0">
                <a:solidFill>
                  <a:srgbClr val="8DC22A"/>
                </a:solidFill>
              </a:rPr>
              <a:t>        在</a:t>
            </a:r>
            <a:r>
              <a:rPr lang="en-US" altLang="zh-CN" sz="2400" b="1" dirty="0">
                <a:solidFill>
                  <a:srgbClr val="8DC22A"/>
                </a:solidFill>
              </a:rPr>
              <a:t>2021</a:t>
            </a:r>
            <a:r>
              <a:rPr lang="zh-CN" altLang="en-US" sz="2400" b="1" dirty="0">
                <a:solidFill>
                  <a:srgbClr val="8DC22A"/>
                </a:solidFill>
              </a:rPr>
              <a:t>年</a:t>
            </a:r>
            <a:r>
              <a:rPr lang="en-US" altLang="zh-CN" sz="2400" b="1" dirty="0">
                <a:solidFill>
                  <a:srgbClr val="8DC22A"/>
                </a:solidFill>
              </a:rPr>
              <a:t>7</a:t>
            </a:r>
            <a:r>
              <a:rPr lang="zh-CN" altLang="en-US" sz="2400" b="1" dirty="0">
                <a:solidFill>
                  <a:srgbClr val="8DC22A"/>
                </a:solidFill>
              </a:rPr>
              <a:t>月份，国家发布</a:t>
            </a:r>
            <a:r>
              <a:rPr lang="en-US" altLang="zh-CN" sz="2400" b="1" dirty="0">
                <a:solidFill>
                  <a:srgbClr val="8DC22A"/>
                </a:solidFill>
              </a:rPr>
              <a:t>《</a:t>
            </a:r>
            <a:r>
              <a:rPr lang="zh-CN" altLang="en-US" sz="2400" b="1" dirty="0">
                <a:solidFill>
                  <a:srgbClr val="8DC22A"/>
                </a:solidFill>
              </a:rPr>
              <a:t>关于进一步减轻义务教育阶段学生作业负担和校外培训负担的意见</a:t>
            </a:r>
            <a:r>
              <a:rPr lang="en-US" altLang="zh-CN" sz="2400" b="1" dirty="0">
                <a:solidFill>
                  <a:srgbClr val="8DC22A"/>
                </a:solidFill>
              </a:rPr>
              <a:t>》</a:t>
            </a:r>
            <a:r>
              <a:rPr lang="zh-CN" altLang="en-US" sz="2400" b="1" dirty="0">
                <a:solidFill>
                  <a:srgbClr val="8DC22A"/>
                </a:solidFill>
              </a:rPr>
              <a:t>的双减政策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，极大的打击了非常火热的</a:t>
            </a:r>
            <a:r>
              <a:rPr lang="en-US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K12</a:t>
            </a:r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教培市场，是素质教育的转变开始。</a:t>
            </a:r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</a:p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      随着行业不断规范，“双减”政</a:t>
            </a:r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策的趋严将成为教育行业发展的大</a:t>
            </a:r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势所趋。未来，校园教育与素质教</a:t>
            </a:r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育互补性在未来将更加的突显，</a:t>
            </a:r>
            <a:r>
              <a:rPr lang="zh-CN" altLang="en-US" sz="2400" b="1" dirty="0">
                <a:solidFill>
                  <a:srgbClr val="8DC22A"/>
                </a:solidFill>
              </a:rPr>
              <a:t>校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8DC22A"/>
                </a:solidFill>
              </a:rPr>
              <a:t>园教育与素质教育互补的研学教育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8DC22A"/>
                </a:solidFill>
              </a:rPr>
              <a:t>模式将是旅行社和教育企业选择一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8DC22A"/>
                </a:solidFill>
              </a:rPr>
              <a:t>个方向。</a:t>
            </a:r>
          </a:p>
        </p:txBody>
      </p:sp>
      <p:sp>
        <p:nvSpPr>
          <p:cNvPr id="68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4284582" y="422909"/>
            <a:ext cx="3753072" cy="16921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6000" b="1" i="0" u="none" strike="noStrike" kern="1200" cap="none" spc="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政策环境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B3B2935-F15C-1644-2AAC-9CFC12AA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010" y="3075709"/>
            <a:ext cx="4737698" cy="290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D1907E-AFC8-FC9B-111D-6E032438D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53" r="4478" b="2063"/>
          <a:stretch/>
        </p:blipFill>
        <p:spPr>
          <a:xfrm>
            <a:off x="4818581" y="1148020"/>
            <a:ext cx="6645504" cy="341102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矩形 65"/>
          <p:cNvSpPr/>
          <p:nvPr/>
        </p:nvSpPr>
        <p:spPr>
          <a:xfrm>
            <a:off x="1060793" y="2145456"/>
            <a:ext cx="10070414" cy="45243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rgbClr val="595959"/>
                </a:solidFill>
              </a:rPr>
              <a:t>    </a:t>
            </a:r>
            <a:r>
              <a:rPr lang="zh-CN" altLang="zh-CN" sz="2400" b="1" dirty="0">
                <a:solidFill>
                  <a:srgbClr val="595959"/>
                </a:solidFill>
              </a:rPr>
              <a:t>我国的真正的研学旅行</a:t>
            </a:r>
            <a:r>
              <a:rPr lang="zh-CN" altLang="en-US" sz="2400" b="1" dirty="0">
                <a:solidFill>
                  <a:srgbClr val="595959"/>
                </a:solidFill>
              </a:rPr>
              <a:t>，</a:t>
            </a:r>
            <a:endParaRPr lang="en-US" altLang="zh-CN" sz="2400" b="1" dirty="0">
              <a:solidFill>
                <a:srgbClr val="595959"/>
              </a:solidFill>
            </a:endParaRPr>
          </a:p>
          <a:p>
            <a:r>
              <a:rPr lang="zh-CN" altLang="zh-CN" sz="2400" b="1" dirty="0">
                <a:solidFill>
                  <a:srgbClr val="595959"/>
                </a:solidFill>
              </a:rPr>
              <a:t>经历了三个阶段：</a:t>
            </a:r>
            <a:endParaRPr lang="en-US" altLang="zh-CN" sz="2400" b="1" dirty="0">
              <a:solidFill>
                <a:srgbClr val="595959"/>
              </a:solidFill>
            </a:endParaRPr>
          </a:p>
          <a:p>
            <a:endParaRPr lang="en-US" altLang="zh-CN" sz="2400" b="1" dirty="0">
              <a:solidFill>
                <a:srgbClr val="595959"/>
              </a:solidFill>
            </a:endParaRPr>
          </a:p>
          <a:p>
            <a:r>
              <a:rPr lang="zh-CN" altLang="zh-CN" sz="2400" b="1" dirty="0">
                <a:solidFill>
                  <a:srgbClr val="8DC22A"/>
                </a:solidFill>
              </a:rPr>
              <a:t>第一阶段</a:t>
            </a:r>
            <a:r>
              <a:rPr lang="zh-CN" altLang="zh-CN" sz="2400" b="1" dirty="0">
                <a:solidFill>
                  <a:srgbClr val="595959"/>
                </a:solidFill>
              </a:rPr>
              <a:t>是精英国培阶段</a:t>
            </a:r>
            <a:r>
              <a:rPr lang="en-US" altLang="zh-CN" sz="2400" b="1" dirty="0">
                <a:solidFill>
                  <a:srgbClr val="595959"/>
                </a:solidFill>
              </a:rPr>
              <a:t>;</a:t>
            </a:r>
          </a:p>
          <a:p>
            <a:endParaRPr lang="en-US" altLang="zh-CN" sz="2400" b="1" dirty="0">
              <a:solidFill>
                <a:srgbClr val="595959"/>
              </a:solidFill>
            </a:endParaRPr>
          </a:p>
          <a:p>
            <a:r>
              <a:rPr lang="zh-CN" altLang="zh-CN" sz="2400" b="1" dirty="0">
                <a:solidFill>
                  <a:srgbClr val="8DC22A"/>
                </a:solidFill>
              </a:rPr>
              <a:t>第二阶段</a:t>
            </a:r>
            <a:r>
              <a:rPr lang="zh-CN" altLang="zh-CN" sz="2400" b="1" dirty="0">
                <a:solidFill>
                  <a:srgbClr val="595959"/>
                </a:solidFill>
              </a:rPr>
              <a:t>是旅行阶段</a:t>
            </a:r>
            <a:r>
              <a:rPr lang="en-US" altLang="zh-CN" sz="2400" b="1" dirty="0">
                <a:solidFill>
                  <a:srgbClr val="595959"/>
                </a:solidFill>
              </a:rPr>
              <a:t>;</a:t>
            </a:r>
          </a:p>
          <a:p>
            <a:endParaRPr lang="en-US" altLang="zh-CN" sz="2400" b="1" dirty="0">
              <a:solidFill>
                <a:srgbClr val="595959"/>
              </a:solidFill>
            </a:endParaRPr>
          </a:p>
          <a:p>
            <a:r>
              <a:rPr lang="zh-CN" altLang="zh-CN" sz="2400" b="1" dirty="0">
                <a:solidFill>
                  <a:srgbClr val="8DC22A"/>
                </a:solidFill>
              </a:rPr>
              <a:t>第三阶段</a:t>
            </a:r>
            <a:r>
              <a:rPr lang="zh-CN" altLang="zh-CN" sz="2400" b="1" dirty="0">
                <a:solidFill>
                  <a:srgbClr val="595959"/>
                </a:solidFill>
              </a:rPr>
              <a:t>即目前所处阶段，是研学旅行阶段，</a:t>
            </a:r>
            <a:r>
              <a:rPr lang="en-US" altLang="zh-CN" sz="2400" b="1" dirty="0">
                <a:solidFill>
                  <a:srgbClr val="595959"/>
                </a:solidFill>
              </a:rPr>
              <a:t>21</a:t>
            </a:r>
            <a:r>
              <a:rPr lang="zh-CN" altLang="zh-CN" sz="2400" b="1" dirty="0">
                <a:solidFill>
                  <a:srgbClr val="595959"/>
                </a:solidFill>
              </a:rPr>
              <a:t>世纪以来，研学旅游进入快速发展时期，学校、旅行社、培训机构与留学中介之间开始实现跨界融合。</a:t>
            </a:r>
            <a:endParaRPr lang="en-US" altLang="zh-CN" sz="2400" b="1" dirty="0">
              <a:solidFill>
                <a:srgbClr val="595959"/>
              </a:solidFill>
            </a:endParaRPr>
          </a:p>
          <a:p>
            <a:r>
              <a:rPr lang="zh-CN" altLang="zh-CN" sz="2400" b="1" dirty="0">
                <a:solidFill>
                  <a:srgbClr val="595959"/>
                </a:solidFill>
              </a:rPr>
              <a:t>目的地的选择也呈现出多样化特点，开发主体逐渐由政府转向企业主导。</a:t>
            </a:r>
          </a:p>
          <a:p>
            <a:pPr lvl="0"/>
            <a:endParaRPr lang="zh-CN" altLang="en-US" sz="2400" b="1" dirty="0">
              <a:solidFill>
                <a:srgbClr val="8DC22A"/>
              </a:solidFill>
            </a:endParaRPr>
          </a:p>
        </p:txBody>
      </p:sp>
      <p:sp>
        <p:nvSpPr>
          <p:cNvPr id="68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727915" y="699250"/>
            <a:ext cx="4196734" cy="16921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7200" b="1" i="0" u="none" strike="noStrike" kern="1200" cap="none" spc="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市场规模</a:t>
            </a:r>
          </a:p>
        </p:txBody>
      </p:sp>
    </p:spTree>
    <p:extLst>
      <p:ext uri="{BB962C8B-B14F-4D97-AF65-F5344CB8AC3E}">
        <p14:creationId xmlns:p14="http://schemas.microsoft.com/office/powerpoint/2010/main" val="14311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/>
          <p:cNvSpPr/>
          <p:nvPr/>
        </p:nvSpPr>
        <p:spPr>
          <a:xfrm>
            <a:off x="743261" y="1064187"/>
            <a:ext cx="10070414" cy="526297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8DC22A"/>
                </a:solidFill>
              </a:rPr>
              <a:t>中国研学旅行参与主体包括：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endParaRPr lang="zh-CN" altLang="en-US" sz="2400" b="1" dirty="0">
              <a:solidFill>
                <a:srgbClr val="595959"/>
              </a:solidFill>
            </a:endParaRPr>
          </a:p>
          <a:p>
            <a:r>
              <a:rPr lang="zh-CN" altLang="en-US" sz="2400" b="1" dirty="0">
                <a:solidFill>
                  <a:srgbClr val="595959"/>
                </a:solidFill>
              </a:rPr>
              <a:t>专业研学机构</a:t>
            </a:r>
            <a:r>
              <a:rPr lang="en-US" altLang="zh-CN" sz="2400" b="1" dirty="0">
                <a:solidFill>
                  <a:srgbClr val="595959"/>
                </a:solidFill>
              </a:rPr>
              <a:t>(</a:t>
            </a:r>
            <a:r>
              <a:rPr lang="zh-CN" altLang="en-US" sz="2400" b="1" dirty="0">
                <a:solidFill>
                  <a:srgbClr val="595959"/>
                </a:solidFill>
              </a:rPr>
              <a:t>目前这类企业主要通过新三板进行资本化</a:t>
            </a:r>
            <a:r>
              <a:rPr lang="en-US" altLang="zh-CN" sz="2400" b="1" dirty="0">
                <a:solidFill>
                  <a:srgbClr val="595959"/>
                </a:solidFill>
              </a:rPr>
              <a:t>)</a:t>
            </a:r>
            <a:r>
              <a:rPr lang="zh-CN" altLang="en-US" sz="2400" b="1" dirty="0">
                <a:solidFill>
                  <a:srgbClr val="595959"/>
                </a:solidFill>
              </a:rPr>
              <a:t>、</a:t>
            </a:r>
            <a:endParaRPr lang="en-US" altLang="zh-CN" sz="2400" b="1" dirty="0">
              <a:solidFill>
                <a:srgbClr val="595959"/>
              </a:solidFill>
            </a:endParaRPr>
          </a:p>
          <a:p>
            <a:endParaRPr lang="zh-CN" altLang="en-US" sz="2400" b="1" dirty="0">
              <a:solidFill>
                <a:srgbClr val="595959"/>
              </a:solidFill>
            </a:endParaRPr>
          </a:p>
          <a:p>
            <a:r>
              <a:rPr lang="zh-CN" altLang="en-US" sz="2400" b="1" dirty="0">
                <a:solidFill>
                  <a:srgbClr val="595959"/>
                </a:solidFill>
              </a:rPr>
              <a:t>旅行社</a:t>
            </a:r>
            <a:r>
              <a:rPr lang="en-US" altLang="zh-CN" sz="2400" b="1" dirty="0">
                <a:solidFill>
                  <a:srgbClr val="595959"/>
                </a:solidFill>
              </a:rPr>
              <a:t>(</a:t>
            </a:r>
            <a:r>
              <a:rPr lang="zh-CN" altLang="en-US" sz="2400" b="1" dirty="0">
                <a:solidFill>
                  <a:srgbClr val="595959"/>
                </a:solidFill>
              </a:rPr>
              <a:t>开辟专线或者独立运营团队的旅行社</a:t>
            </a:r>
            <a:r>
              <a:rPr lang="en-US" altLang="zh-CN" sz="2400" b="1" dirty="0">
                <a:solidFill>
                  <a:srgbClr val="595959"/>
                </a:solidFill>
              </a:rPr>
              <a:t>)</a:t>
            </a:r>
            <a:r>
              <a:rPr lang="zh-CN" altLang="en-US" sz="2400" b="1" dirty="0">
                <a:solidFill>
                  <a:srgbClr val="595959"/>
                </a:solidFill>
              </a:rPr>
              <a:t>、</a:t>
            </a:r>
            <a:endParaRPr lang="en-US" altLang="zh-CN" sz="2400" b="1" dirty="0">
              <a:solidFill>
                <a:srgbClr val="595959"/>
              </a:solidFill>
            </a:endParaRPr>
          </a:p>
          <a:p>
            <a:endParaRPr lang="zh-CN" altLang="en-US" sz="2400" b="1" dirty="0">
              <a:solidFill>
                <a:srgbClr val="595959"/>
              </a:solidFill>
            </a:endParaRPr>
          </a:p>
          <a:p>
            <a:r>
              <a:rPr lang="zh-CN" altLang="en-US" sz="2400" b="1" dirty="0">
                <a:solidFill>
                  <a:srgbClr val="595959"/>
                </a:solidFill>
              </a:rPr>
              <a:t>语言培训机构、</a:t>
            </a:r>
            <a:endParaRPr lang="en-US" altLang="zh-CN" sz="2400" b="1" dirty="0">
              <a:solidFill>
                <a:srgbClr val="595959"/>
              </a:solidFill>
            </a:endParaRPr>
          </a:p>
          <a:p>
            <a:endParaRPr lang="zh-CN" altLang="en-US" sz="2400" b="1" dirty="0">
              <a:solidFill>
                <a:srgbClr val="595959"/>
              </a:solidFill>
            </a:endParaRPr>
          </a:p>
          <a:p>
            <a:r>
              <a:rPr lang="zh-CN" altLang="en-US" sz="2400" b="1" dirty="0">
                <a:solidFill>
                  <a:srgbClr val="595959"/>
                </a:solidFill>
              </a:rPr>
              <a:t>相关营地基地机构、</a:t>
            </a:r>
            <a:endParaRPr lang="en-US" altLang="zh-CN" sz="2400" b="1" dirty="0">
              <a:solidFill>
                <a:srgbClr val="595959"/>
              </a:solidFill>
            </a:endParaRPr>
          </a:p>
          <a:p>
            <a:endParaRPr lang="zh-CN" altLang="en-US" sz="2400" b="1" dirty="0">
              <a:solidFill>
                <a:srgbClr val="595959"/>
              </a:solidFill>
            </a:endParaRPr>
          </a:p>
          <a:p>
            <a:r>
              <a:rPr lang="zh-CN" altLang="en-US" sz="2400" b="1" dirty="0">
                <a:solidFill>
                  <a:srgbClr val="595959"/>
                </a:solidFill>
              </a:rPr>
              <a:t>亲子教育机构、</a:t>
            </a:r>
            <a:endParaRPr lang="en-US" altLang="zh-CN" sz="2400" b="1" dirty="0">
              <a:solidFill>
                <a:srgbClr val="595959"/>
              </a:solidFill>
            </a:endParaRPr>
          </a:p>
          <a:p>
            <a:endParaRPr lang="zh-CN" altLang="en-US" sz="2400" b="1" dirty="0">
              <a:solidFill>
                <a:srgbClr val="595959"/>
              </a:solidFill>
            </a:endParaRPr>
          </a:p>
          <a:p>
            <a:r>
              <a:rPr lang="zh-CN" altLang="en-US" sz="2400" b="1" dirty="0">
                <a:solidFill>
                  <a:srgbClr val="595959"/>
                </a:solidFill>
              </a:rPr>
              <a:t>留学中介机构</a:t>
            </a:r>
          </a:p>
          <a:p>
            <a:r>
              <a:rPr lang="zh-CN" altLang="en-US" sz="2400" b="1" dirty="0">
                <a:solidFill>
                  <a:srgbClr val="595959"/>
                </a:solidFill>
              </a:rPr>
              <a:t>和教育行政部门下属的单位。</a:t>
            </a:r>
            <a:endParaRPr lang="zh-CN" altLang="en-US" sz="2400" b="1" dirty="0">
              <a:solidFill>
                <a:srgbClr val="8DC22A"/>
              </a:solidFill>
            </a:endParaRPr>
          </a:p>
        </p:txBody>
      </p:sp>
      <p:sp>
        <p:nvSpPr>
          <p:cNvPr id="68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5125254" y="89045"/>
            <a:ext cx="4196734" cy="16921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7200" b="1" i="0" u="none" strike="noStrike" kern="1200" cap="none" spc="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BE0B99-B95B-1111-53B0-7183C3439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3" r="2412" b="5823"/>
          <a:stretch/>
        </p:blipFill>
        <p:spPr>
          <a:xfrm>
            <a:off x="4708011" y="3034172"/>
            <a:ext cx="6617438" cy="3139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05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/>
          <p:cNvSpPr/>
          <p:nvPr/>
        </p:nvSpPr>
        <p:spPr>
          <a:xfrm>
            <a:off x="1060793" y="1038061"/>
            <a:ext cx="10070414" cy="526297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/>
              <a:t>        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根据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年家长对研学旅行的费用接受情况、研学旅行市场各项目均价水平以及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年研学旅行各类公开信息数据，包括学校组织学生进行研学旅行情况、研学旅行相关企业机构接待人数情况等，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               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测算出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年研学旅行市场上，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</a:t>
            </a:r>
            <a:r>
              <a:rPr lang="zh-CN" altLang="en-US" sz="2400" b="1" dirty="0">
                <a:solidFill>
                  <a:srgbClr val="8DC22A"/>
                </a:solidFill>
              </a:rPr>
              <a:t>研学旅行批发业务类产品占比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r>
              <a:rPr lang="en-US" altLang="zh-CN" sz="2400" b="1" dirty="0">
                <a:solidFill>
                  <a:srgbClr val="8DC22A"/>
                </a:solidFill>
              </a:rPr>
              <a:t>                                                                                 </a:t>
            </a:r>
            <a:r>
              <a:rPr lang="zh-CN" altLang="en-US" sz="2400" b="1" dirty="0">
                <a:solidFill>
                  <a:srgbClr val="8DC22A"/>
                </a:solidFill>
              </a:rPr>
              <a:t> </a:t>
            </a:r>
            <a:r>
              <a:rPr lang="en-US" altLang="zh-CN" sz="2400" b="1" dirty="0">
                <a:solidFill>
                  <a:srgbClr val="8DC22A"/>
                </a:solidFill>
              </a:rPr>
              <a:t>70%</a:t>
            </a:r>
            <a:r>
              <a:rPr lang="zh-CN" altLang="en-US" sz="2400" b="1" dirty="0">
                <a:solidFill>
                  <a:srgbClr val="8DC22A"/>
                </a:solidFill>
              </a:rPr>
              <a:t>左右</a:t>
            </a:r>
            <a:r>
              <a:rPr lang="en-US" altLang="zh-CN" sz="2400" b="1" dirty="0">
                <a:solidFill>
                  <a:srgbClr val="8DC22A"/>
                </a:solidFill>
              </a:rPr>
              <a:t>;</a:t>
            </a:r>
            <a:r>
              <a:rPr lang="zh-CN" altLang="en-US" sz="2400" b="1" dirty="0">
                <a:solidFill>
                  <a:srgbClr val="8DC22A"/>
                </a:solidFill>
              </a:rPr>
              <a:t>研学旅行零售端产品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r>
              <a:rPr lang="en-US" altLang="zh-CN" sz="2400" b="1" dirty="0">
                <a:solidFill>
                  <a:srgbClr val="8DC22A"/>
                </a:solidFill>
              </a:rPr>
              <a:t>                                                                                  </a:t>
            </a:r>
            <a:r>
              <a:rPr lang="zh-CN" altLang="en-US" sz="2400" b="1" dirty="0">
                <a:solidFill>
                  <a:srgbClr val="8DC22A"/>
                </a:solidFill>
              </a:rPr>
              <a:t>占比</a:t>
            </a:r>
            <a:r>
              <a:rPr lang="en-US" altLang="zh-CN" sz="2400" b="1" dirty="0">
                <a:solidFill>
                  <a:srgbClr val="8DC22A"/>
                </a:solidFill>
              </a:rPr>
              <a:t>20%</a:t>
            </a:r>
            <a:r>
              <a:rPr lang="zh-CN" altLang="en-US" sz="2400" b="1" dirty="0">
                <a:solidFill>
                  <a:srgbClr val="8DC22A"/>
                </a:solidFill>
              </a:rPr>
              <a:t>左右，海外研学项目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r>
              <a:rPr lang="en-US" altLang="zh-CN" sz="2400" b="1" dirty="0">
                <a:solidFill>
                  <a:srgbClr val="8DC22A"/>
                </a:solidFill>
              </a:rPr>
              <a:t>                                                                                  </a:t>
            </a:r>
            <a:r>
              <a:rPr lang="zh-CN" altLang="en-US" sz="2400" b="1" dirty="0">
                <a:solidFill>
                  <a:srgbClr val="8DC22A"/>
                </a:solidFill>
              </a:rPr>
              <a:t>占比</a:t>
            </a:r>
            <a:r>
              <a:rPr lang="en-US" altLang="zh-CN" sz="2400" b="1" dirty="0">
                <a:solidFill>
                  <a:srgbClr val="8DC22A"/>
                </a:solidFill>
              </a:rPr>
              <a:t>10%</a:t>
            </a:r>
            <a:r>
              <a:rPr lang="zh-CN" altLang="en-US" sz="2400" b="1" dirty="0">
                <a:solidFill>
                  <a:srgbClr val="8DC22A"/>
                </a:solidFill>
              </a:rPr>
              <a:t>左右，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                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得到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年研学旅行总体单价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                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在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3420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元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次左右。最后根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                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据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年我国研学旅行参与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               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人数测算出</a:t>
            </a:r>
            <a:r>
              <a:rPr lang="en-US" altLang="zh-CN" sz="2400" b="1" dirty="0">
                <a:solidFill>
                  <a:srgbClr val="8DC22A"/>
                </a:solidFill>
              </a:rPr>
              <a:t>2019</a:t>
            </a:r>
            <a:r>
              <a:rPr lang="zh-CN" altLang="en-US" sz="2400" b="1" dirty="0">
                <a:solidFill>
                  <a:srgbClr val="8DC22A"/>
                </a:solidFill>
              </a:rPr>
              <a:t>年我国研学旅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r>
              <a:rPr lang="en-US" altLang="zh-CN" sz="2400" b="1" dirty="0">
                <a:solidFill>
                  <a:srgbClr val="8DC22A"/>
                </a:solidFill>
              </a:rPr>
              <a:t>                                                                                   </a:t>
            </a:r>
            <a:r>
              <a:rPr lang="zh-CN" altLang="en-US" sz="2400" b="1" dirty="0">
                <a:solidFill>
                  <a:srgbClr val="8DC22A"/>
                </a:solidFill>
              </a:rPr>
              <a:t>行市场规模约为</a:t>
            </a:r>
            <a:r>
              <a:rPr lang="en-US" altLang="zh-CN" sz="2400" b="1" dirty="0">
                <a:solidFill>
                  <a:srgbClr val="8DC22A"/>
                </a:solidFill>
              </a:rPr>
              <a:t>164</a:t>
            </a:r>
            <a:r>
              <a:rPr lang="zh-CN" altLang="en-US" sz="2400" b="1" dirty="0">
                <a:solidFill>
                  <a:srgbClr val="8DC22A"/>
                </a:solidFill>
              </a:rPr>
              <a:t>亿元。</a:t>
            </a:r>
          </a:p>
        </p:txBody>
      </p:sp>
      <p:sp>
        <p:nvSpPr>
          <p:cNvPr id="68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5125254" y="89045"/>
            <a:ext cx="4196734" cy="16921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7200" b="1" i="0" u="none" strike="noStrike" kern="1200" cap="none" spc="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74DAF6-9090-B168-2FFF-895BCC1A0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18" y="2342508"/>
            <a:ext cx="5661062" cy="3755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8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5125254" y="89045"/>
            <a:ext cx="4196734" cy="16921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7200" b="1" i="0" u="none" strike="noStrike" kern="1200" cap="none" spc="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ED868F2-1580-32AC-2126-C9B4ADE7FDD4}"/>
              </a:ext>
            </a:extLst>
          </p:cNvPr>
          <p:cNvGrpSpPr/>
          <p:nvPr/>
        </p:nvGrpSpPr>
        <p:grpSpPr>
          <a:xfrm>
            <a:off x="1129945" y="1781224"/>
            <a:ext cx="9573022" cy="1141291"/>
            <a:chOff x="1101336" y="1818274"/>
            <a:chExt cx="9573022" cy="114129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53E9DCE4-1D3B-0E59-6979-385D3CE40B35}"/>
                </a:ext>
              </a:extLst>
            </p:cNvPr>
            <p:cNvGrpSpPr/>
            <p:nvPr/>
          </p:nvGrpSpPr>
          <p:grpSpPr>
            <a:xfrm>
              <a:off x="4818427" y="2098139"/>
              <a:ext cx="2547574" cy="646781"/>
              <a:chOff x="4818427" y="1737184"/>
              <a:chExt cx="2547574" cy="646781"/>
            </a:xfrm>
          </p:grpSpPr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ACFE887C-07D5-A8C4-4813-5B453DE636F7}"/>
                  </a:ext>
                </a:extLst>
              </p:cNvPr>
              <p:cNvGrpSpPr/>
              <p:nvPr/>
            </p:nvGrpSpPr>
            <p:grpSpPr>
              <a:xfrm>
                <a:off x="4818427" y="1737184"/>
                <a:ext cx="1600762" cy="646781"/>
                <a:chOff x="4818427" y="1737184"/>
                <a:chExt cx="1600762" cy="646781"/>
              </a:xfrm>
            </p:grpSpPr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675AE390-7B7F-CAC2-BE45-47A59399DC44}"/>
                    </a:ext>
                  </a:extLst>
                </p:cNvPr>
                <p:cNvSpPr/>
                <p:nvPr/>
              </p:nvSpPr>
              <p:spPr>
                <a:xfrm rot="2700000">
                  <a:off x="5772610" y="1737386"/>
                  <a:ext cx="646781" cy="646377"/>
                </a:xfrm>
                <a:prstGeom prst="rect">
                  <a:avLst/>
                </a:prstGeom>
                <a:noFill/>
                <a:ln w="53975" cap="flat" cmpd="sng" algn="ctr">
                  <a:solidFill>
                    <a:srgbClr val="8DC22A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微软雅黑"/>
                    <a:cs typeface="+mn-cs"/>
                  </a:endParaRPr>
                </a:p>
              </p:txBody>
            </p:sp>
            <p:cxnSp>
              <p:nvCxnSpPr>
                <p:cNvPr id="33" name="直接连接符 32">
                  <a:extLst>
                    <a:ext uri="{FF2B5EF4-FFF2-40B4-BE49-F238E27FC236}">
                      <a16:creationId xmlns:a16="http://schemas.microsoft.com/office/drawing/2014/main" id="{1C8BDC03-ABB9-3747-434F-77D044FD7916}"/>
                    </a:ext>
                  </a:extLst>
                </p:cNvPr>
                <p:cNvCxnSpPr/>
                <p:nvPr/>
              </p:nvCxnSpPr>
              <p:spPr>
                <a:xfrm flipH="1">
                  <a:off x="4818427" y="2060575"/>
                  <a:ext cx="8128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8DC22A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6A8508FB-6609-D598-9476-A53A0FCB2F5C}"/>
                  </a:ext>
                </a:extLst>
              </p:cNvPr>
              <p:cNvCxnSpPr/>
              <p:nvPr/>
            </p:nvCxnSpPr>
            <p:spPr>
              <a:xfrm flipH="1">
                <a:off x="6553201" y="2060574"/>
                <a:ext cx="812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8DC22A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9D62B79-F750-84F7-10F1-FF442C7100A8}"/>
                </a:ext>
              </a:extLst>
            </p:cNvPr>
            <p:cNvSpPr txBox="1"/>
            <p:nvPr/>
          </p:nvSpPr>
          <p:spPr>
            <a:xfrm>
              <a:off x="1101336" y="1818274"/>
              <a:ext cx="369408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微软雅黑"/>
                </a:rPr>
                <a:t>“表象”下功夫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微软雅黑"/>
                </a:rPr>
                <a:t>“隐象”原地踏步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FC625BC-8F8A-E11A-41F1-593B6A275118}"/>
                </a:ext>
              </a:extLst>
            </p:cNvPr>
            <p:cNvSpPr txBox="1"/>
            <p:nvPr/>
          </p:nvSpPr>
          <p:spPr>
            <a:xfrm>
              <a:off x="7396582" y="1882347"/>
              <a:ext cx="32777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微软雅黑"/>
                </a:rPr>
                <a:t>同质化严重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微软雅黑"/>
                </a:rPr>
                <a:t>好产品难落地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pic>
          <p:nvPicPr>
            <p:cNvPr id="29" name="图形 28" descr="白羊座 纯色填充">
              <a:extLst>
                <a:ext uri="{FF2B5EF4-FFF2-40B4-BE49-F238E27FC236}">
                  <a16:creationId xmlns:a16="http://schemas.microsoft.com/office/drawing/2014/main" id="{BD618A1B-F742-FA7D-4F51-9A60D855A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782021" y="2182530"/>
              <a:ext cx="627957" cy="62795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14D90B3-77FA-0799-235D-E637B2DC11EC}"/>
              </a:ext>
            </a:extLst>
          </p:cNvPr>
          <p:cNvGrpSpPr/>
          <p:nvPr/>
        </p:nvGrpSpPr>
        <p:grpSpPr>
          <a:xfrm>
            <a:off x="2212849" y="3289726"/>
            <a:ext cx="8988997" cy="1135950"/>
            <a:chOff x="2193693" y="3866627"/>
            <a:chExt cx="8988997" cy="1135950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B4CC0C41-CF2B-42AF-23AE-B239689E87E8}"/>
                </a:ext>
              </a:extLst>
            </p:cNvPr>
            <p:cNvGrpSpPr/>
            <p:nvPr/>
          </p:nvGrpSpPr>
          <p:grpSpPr>
            <a:xfrm>
              <a:off x="4818427" y="4081846"/>
              <a:ext cx="2547574" cy="646781"/>
              <a:chOff x="4818427" y="1737184"/>
              <a:chExt cx="2547574" cy="646781"/>
            </a:xfrm>
          </p:grpSpPr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8DA9A07E-6C51-7022-048B-429EA812634F}"/>
                  </a:ext>
                </a:extLst>
              </p:cNvPr>
              <p:cNvGrpSpPr/>
              <p:nvPr/>
            </p:nvGrpSpPr>
            <p:grpSpPr>
              <a:xfrm>
                <a:off x="4818427" y="1737184"/>
                <a:ext cx="1600762" cy="646781"/>
                <a:chOff x="4818427" y="1737184"/>
                <a:chExt cx="1600762" cy="646781"/>
              </a:xfrm>
            </p:grpSpPr>
            <p:sp>
              <p:nvSpPr>
                <p:cNvPr id="41" name="矩形 40">
                  <a:extLst>
                    <a:ext uri="{FF2B5EF4-FFF2-40B4-BE49-F238E27FC236}">
                      <a16:creationId xmlns:a16="http://schemas.microsoft.com/office/drawing/2014/main" id="{A58B16C3-7933-9EEF-5319-A980F1C5DBB0}"/>
                    </a:ext>
                  </a:extLst>
                </p:cNvPr>
                <p:cNvSpPr/>
                <p:nvPr/>
              </p:nvSpPr>
              <p:spPr>
                <a:xfrm rot="2700000">
                  <a:off x="5772610" y="1737386"/>
                  <a:ext cx="646781" cy="646377"/>
                </a:xfrm>
                <a:prstGeom prst="rect">
                  <a:avLst/>
                </a:prstGeom>
                <a:noFill/>
                <a:ln w="53975" cap="flat" cmpd="sng" algn="ctr">
                  <a:solidFill>
                    <a:srgbClr val="8DC22A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微软雅黑"/>
                    <a:cs typeface="+mn-cs"/>
                  </a:endParaRPr>
                </a:p>
              </p:txBody>
            </p:sp>
            <p:cxnSp>
              <p:nvCxnSpPr>
                <p:cNvPr id="42" name="直接连接符 41">
                  <a:extLst>
                    <a:ext uri="{FF2B5EF4-FFF2-40B4-BE49-F238E27FC236}">
                      <a16:creationId xmlns:a16="http://schemas.microsoft.com/office/drawing/2014/main" id="{B5A613C8-91DA-4E79-0BFD-C5EC342AE2EF}"/>
                    </a:ext>
                  </a:extLst>
                </p:cNvPr>
                <p:cNvCxnSpPr/>
                <p:nvPr/>
              </p:nvCxnSpPr>
              <p:spPr>
                <a:xfrm flipH="1">
                  <a:off x="4818427" y="2060575"/>
                  <a:ext cx="8128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8DC22A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FF7F7136-936A-1BA3-CF16-BB93F2CE0725}"/>
                  </a:ext>
                </a:extLst>
              </p:cNvPr>
              <p:cNvCxnSpPr/>
              <p:nvPr/>
            </p:nvCxnSpPr>
            <p:spPr>
              <a:xfrm flipH="1">
                <a:off x="6553201" y="2060574"/>
                <a:ext cx="812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8DC22A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E5459740-7794-AA0F-0037-DAF2ACF7B759}"/>
                </a:ext>
              </a:extLst>
            </p:cNvPr>
            <p:cNvSpPr txBox="1"/>
            <p:nvPr/>
          </p:nvSpPr>
          <p:spPr>
            <a:xfrm>
              <a:off x="2193693" y="3925359"/>
              <a:ext cx="324848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微软雅黑"/>
                </a:rPr>
                <a:t>政策纸上谈兵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微软雅黑"/>
                </a:rPr>
                <a:t>行业支撑不力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219EAFDA-B8B1-2674-8D28-20F56B30E51B}"/>
                </a:ext>
              </a:extLst>
            </p:cNvPr>
            <p:cNvSpPr txBox="1"/>
            <p:nvPr/>
          </p:nvSpPr>
          <p:spPr>
            <a:xfrm>
              <a:off x="7435305" y="3866627"/>
              <a:ext cx="374738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微软雅黑"/>
                </a:rPr>
                <a:t>市场格局固化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微软雅黑"/>
                </a:rPr>
                <a:t>好产品难有话语权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pic>
          <p:nvPicPr>
            <p:cNvPr id="38" name="图形 37" descr="气泡 纯色填充">
              <a:extLst>
                <a:ext uri="{FF2B5EF4-FFF2-40B4-BE49-F238E27FC236}">
                  <a16:creationId xmlns:a16="http://schemas.microsoft.com/office/drawing/2014/main" id="{609859CF-F0BD-939F-BC12-10CED8ABB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792281" y="4082157"/>
              <a:ext cx="627957" cy="627957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D73333E6-A72A-57CE-BB77-72747D03B2B1}"/>
              </a:ext>
            </a:extLst>
          </p:cNvPr>
          <p:cNvGrpSpPr/>
          <p:nvPr/>
        </p:nvGrpSpPr>
        <p:grpSpPr>
          <a:xfrm>
            <a:off x="1129945" y="4811929"/>
            <a:ext cx="9652097" cy="1569660"/>
            <a:chOff x="1133991" y="1708035"/>
            <a:chExt cx="9652097" cy="1569660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2C32E4DE-B825-EADC-C2BF-8778E963B8F1}"/>
                </a:ext>
              </a:extLst>
            </p:cNvPr>
            <p:cNvGrpSpPr/>
            <p:nvPr/>
          </p:nvGrpSpPr>
          <p:grpSpPr>
            <a:xfrm>
              <a:off x="4818427" y="2098139"/>
              <a:ext cx="2547574" cy="646781"/>
              <a:chOff x="4818427" y="1737184"/>
              <a:chExt cx="2547574" cy="646781"/>
            </a:xfrm>
          </p:grpSpPr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2501D1DD-B9B3-101C-2586-EEF549919C84}"/>
                  </a:ext>
                </a:extLst>
              </p:cNvPr>
              <p:cNvGrpSpPr/>
              <p:nvPr/>
            </p:nvGrpSpPr>
            <p:grpSpPr>
              <a:xfrm>
                <a:off x="4818427" y="1737184"/>
                <a:ext cx="1600762" cy="646781"/>
                <a:chOff x="4818427" y="1737184"/>
                <a:chExt cx="1600762" cy="646781"/>
              </a:xfrm>
            </p:grpSpPr>
            <p:sp>
              <p:nvSpPr>
                <p:cNvPr id="50" name="矩形 49">
                  <a:extLst>
                    <a:ext uri="{FF2B5EF4-FFF2-40B4-BE49-F238E27FC236}">
                      <a16:creationId xmlns:a16="http://schemas.microsoft.com/office/drawing/2014/main" id="{A7E47707-DF68-4FC5-D3B2-003AE516B1CB}"/>
                    </a:ext>
                  </a:extLst>
                </p:cNvPr>
                <p:cNvSpPr/>
                <p:nvPr/>
              </p:nvSpPr>
              <p:spPr>
                <a:xfrm rot="2700000">
                  <a:off x="5772610" y="1737386"/>
                  <a:ext cx="646781" cy="646377"/>
                </a:xfrm>
                <a:prstGeom prst="rect">
                  <a:avLst/>
                </a:prstGeom>
                <a:noFill/>
                <a:ln w="53975" cap="flat" cmpd="sng" algn="ctr">
                  <a:solidFill>
                    <a:srgbClr val="8DC22A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微软雅黑"/>
                    <a:cs typeface="+mn-cs"/>
                  </a:endParaRPr>
                </a:p>
              </p:txBody>
            </p:sp>
            <p:cxnSp>
              <p:nvCxnSpPr>
                <p:cNvPr id="51" name="直接连接符 50">
                  <a:extLst>
                    <a:ext uri="{FF2B5EF4-FFF2-40B4-BE49-F238E27FC236}">
                      <a16:creationId xmlns:a16="http://schemas.microsoft.com/office/drawing/2014/main" id="{DE99A332-9135-050B-05D6-ED4D684140B9}"/>
                    </a:ext>
                  </a:extLst>
                </p:cNvPr>
                <p:cNvCxnSpPr/>
                <p:nvPr/>
              </p:nvCxnSpPr>
              <p:spPr>
                <a:xfrm flipH="1">
                  <a:off x="4818427" y="2060575"/>
                  <a:ext cx="8128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8DC22A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B3590625-CF3F-4D5F-95B9-68D0068A6CBE}"/>
                  </a:ext>
                </a:extLst>
              </p:cNvPr>
              <p:cNvCxnSpPr/>
              <p:nvPr/>
            </p:nvCxnSpPr>
            <p:spPr>
              <a:xfrm flipH="1">
                <a:off x="6553201" y="2060574"/>
                <a:ext cx="8128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8DC22A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0D28E36-541A-36FC-7630-E5A87796BF80}"/>
                </a:ext>
              </a:extLst>
            </p:cNvPr>
            <p:cNvSpPr txBox="1"/>
            <p:nvPr/>
          </p:nvSpPr>
          <p:spPr>
            <a:xfrm>
              <a:off x="1133991" y="1708035"/>
              <a:ext cx="369408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微软雅黑"/>
                </a:rPr>
                <a:t>教学效果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微软雅黑"/>
                </a:rPr>
                <a:t>无专业评估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微软雅黑"/>
                </a:rPr>
                <a:t>指导与监管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55DA75D6-2007-3FE4-92B6-49656FAF63A8}"/>
                </a:ext>
              </a:extLst>
            </p:cNvPr>
            <p:cNvSpPr txBox="1"/>
            <p:nvPr/>
          </p:nvSpPr>
          <p:spPr>
            <a:xfrm>
              <a:off x="7404804" y="1882920"/>
              <a:ext cx="338128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微软雅黑"/>
                </a:rPr>
                <a:t>以小微企业为主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微软雅黑"/>
                </a:rPr>
                <a:t>年接待量较小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pic>
          <p:nvPicPr>
            <p:cNvPr id="47" name="图形 46" descr="白羊座 纯色填充">
              <a:extLst>
                <a:ext uri="{FF2B5EF4-FFF2-40B4-BE49-F238E27FC236}">
                  <a16:creationId xmlns:a16="http://schemas.microsoft.com/office/drawing/2014/main" id="{3F3292F0-9856-B9B8-DBE1-3B8026C71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782021" y="2182530"/>
              <a:ext cx="627957" cy="627957"/>
            </a:xfrm>
            <a:prstGeom prst="rect">
              <a:avLst/>
            </a:prstGeom>
          </p:spPr>
        </p:pic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F36738B6-1A43-79F3-C885-15D79781114D}"/>
              </a:ext>
            </a:extLst>
          </p:cNvPr>
          <p:cNvSpPr txBox="1"/>
          <p:nvPr/>
        </p:nvSpPr>
        <p:spPr>
          <a:xfrm>
            <a:off x="3075754" y="613237"/>
            <a:ext cx="6097712" cy="117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6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市场痛点</a:t>
            </a:r>
            <a:endParaRPr kumimoji="0" lang="zh-CN" altLang="en-US" sz="6000" b="1" i="0" u="none" strike="noStrike" kern="1200" cap="none" spc="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4767EDC1-D196-6F72-D80A-16960CAFB815}"/>
              </a:ext>
            </a:extLst>
          </p:cNvPr>
          <p:cNvCxnSpPr>
            <a:cxnSpLocks/>
          </p:cNvCxnSpPr>
          <p:nvPr/>
        </p:nvCxnSpPr>
        <p:spPr>
          <a:xfrm flipV="1">
            <a:off x="6096000" y="2773437"/>
            <a:ext cx="0" cy="575021"/>
          </a:xfrm>
          <a:prstGeom prst="line">
            <a:avLst/>
          </a:prstGeom>
          <a:noFill/>
          <a:ln w="28575" cap="flat" cmpd="sng" algn="ctr">
            <a:solidFill>
              <a:srgbClr val="8DC22A"/>
            </a:solidFill>
            <a:prstDash val="solid"/>
            <a:miter lim="800000"/>
          </a:ln>
          <a:effectLst/>
        </p:spPr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520CE9D7-0093-A833-EE00-2A8EC6D4714D}"/>
              </a:ext>
            </a:extLst>
          </p:cNvPr>
          <p:cNvCxnSpPr>
            <a:cxnSpLocks/>
          </p:cNvCxnSpPr>
          <p:nvPr/>
        </p:nvCxnSpPr>
        <p:spPr>
          <a:xfrm flipV="1">
            <a:off x="6096000" y="4285536"/>
            <a:ext cx="0" cy="782687"/>
          </a:xfrm>
          <a:prstGeom prst="line">
            <a:avLst/>
          </a:prstGeom>
          <a:noFill/>
          <a:ln w="28575" cap="flat" cmpd="sng" algn="ctr">
            <a:solidFill>
              <a:srgbClr val="8DC22A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40214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3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4" name="任意多边形 3"/>
          <p:cNvSpPr>
            <a:spLocks noChangeArrowheads="1"/>
          </p:cNvSpPr>
          <p:nvPr/>
        </p:nvSpPr>
        <p:spPr bwMode="auto">
          <a:xfrm>
            <a:off x="-9524" y="1438275"/>
            <a:ext cx="8123238" cy="5419724"/>
          </a:xfrm>
          <a:custGeom>
            <a:avLst/>
            <a:gdLst>
              <a:gd name="T0" fmla="*/ 0 w 9872030"/>
              <a:gd name="T1" fmla="*/ 0 h 6858000"/>
              <a:gd name="T2" fmla="*/ 4962405 w 9872030"/>
              <a:gd name="T3" fmla="*/ 0 h 6858000"/>
              <a:gd name="T4" fmla="*/ 9872030 w 9872030"/>
              <a:gd name="T5" fmla="*/ 6858000 h 6858000"/>
              <a:gd name="T6" fmla="*/ 4835797 w 9872030"/>
              <a:gd name="T7" fmla="*/ 6858000 h 6858000"/>
              <a:gd name="T8" fmla="*/ 4825273 w 9872030"/>
              <a:gd name="T9" fmla="*/ 6843300 h 6858000"/>
              <a:gd name="T10" fmla="*/ 4899101 w 9872030"/>
              <a:gd name="T11" fmla="*/ 684330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72030"/>
              <a:gd name="T19" fmla="*/ 0 h 6858000"/>
              <a:gd name="T20" fmla="*/ 9872030 w 9872030"/>
              <a:gd name="T21" fmla="*/ 6858000 h 6858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72030" h="6858000">
                <a:moveTo>
                  <a:pt x="0" y="0"/>
                </a:moveTo>
                <a:lnTo>
                  <a:pt x="4962405" y="0"/>
                </a:lnTo>
                <a:lnTo>
                  <a:pt x="9872030" y="6858000"/>
                </a:lnTo>
                <a:lnTo>
                  <a:pt x="4835797" y="6858000"/>
                </a:lnTo>
                <a:lnTo>
                  <a:pt x="4825273" y="6843300"/>
                </a:lnTo>
                <a:lnTo>
                  <a:pt x="4899101" y="68433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5" name="直角三角形 4"/>
          <p:cNvSpPr>
            <a:spLocks noChangeArrowheads="1"/>
          </p:cNvSpPr>
          <p:nvPr/>
        </p:nvSpPr>
        <p:spPr bwMode="auto">
          <a:xfrm>
            <a:off x="0" y="0"/>
            <a:ext cx="4924425" cy="6858000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9" name="文本框 8"/>
          <p:cNvSpPr>
            <a:spLocks noChangeArrowheads="1"/>
          </p:cNvSpPr>
          <p:nvPr/>
        </p:nvSpPr>
        <p:spPr bwMode="auto">
          <a:xfrm flipH="1">
            <a:off x="915988" y="4273550"/>
            <a:ext cx="1758815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Impact" pitchFamily="34" charset="0"/>
                <a:sym typeface="Impact" pitchFamily="34" charset="0"/>
              </a:rPr>
              <a:t>03</a:t>
            </a:r>
            <a:endParaRPr lang="zh-CN" altLang="en-US" sz="11500" b="1" dirty="0">
              <a:solidFill>
                <a:schemeClr val="bg1"/>
              </a:solidFill>
              <a:latin typeface="Impact" pitchFamily="34" charset="0"/>
              <a:sym typeface="Impact" pitchFamily="34" charset="0"/>
            </a:endParaRPr>
          </a:p>
        </p:txBody>
      </p:sp>
      <p:sp>
        <p:nvSpPr>
          <p:cNvPr id="5130" name="文本框 34"/>
          <p:cNvSpPr>
            <a:spLocks noChangeArrowheads="1"/>
          </p:cNvSpPr>
          <p:nvPr/>
        </p:nvSpPr>
        <p:spPr bwMode="auto">
          <a:xfrm>
            <a:off x="8113713" y="1579563"/>
            <a:ext cx="3262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竞争分析</a:t>
            </a:r>
            <a:endParaRPr lang="en-US" sz="6000" b="1" dirty="0">
              <a:solidFill>
                <a:srgbClr val="8DC22A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131" name="直接连接符 35"/>
          <p:cNvSpPr>
            <a:spLocks noChangeShapeType="1"/>
          </p:cNvSpPr>
          <p:nvPr/>
        </p:nvSpPr>
        <p:spPr bwMode="auto">
          <a:xfrm rot="5400000">
            <a:off x="9645650" y="931863"/>
            <a:ext cx="0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5132" name="直接连接符 36"/>
          <p:cNvSpPr>
            <a:spLocks noChangeShapeType="1"/>
          </p:cNvSpPr>
          <p:nvPr/>
        </p:nvSpPr>
        <p:spPr bwMode="auto">
          <a:xfrm rot="5400000">
            <a:off x="9644856" y="-361156"/>
            <a:ext cx="1588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0450AE5-7C9A-13EE-2B0D-998FF15E7100}"/>
              </a:ext>
            </a:extLst>
          </p:cNvPr>
          <p:cNvSpPr txBox="1"/>
          <p:nvPr/>
        </p:nvSpPr>
        <p:spPr>
          <a:xfrm>
            <a:off x="7845425" y="2878138"/>
            <a:ext cx="52158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有无行业垄断</a:t>
            </a:r>
            <a:endParaRPr lang="en-US" altLang="zh-CN" sz="3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主要竞争对手</a:t>
            </a:r>
            <a:endParaRPr lang="en-US" altLang="zh-CN" sz="3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潜在竞争对手、</a:t>
            </a:r>
            <a:endParaRPr lang="en-US" altLang="zh-CN" sz="3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市场变化分析</a:t>
            </a:r>
            <a:endParaRPr lang="en-US" altLang="zh-CN" sz="3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公司产品竞争优势</a:t>
            </a:r>
          </a:p>
        </p:txBody>
      </p:sp>
    </p:spTree>
    <p:extLst>
      <p:ext uri="{BB962C8B-B14F-4D97-AF65-F5344CB8AC3E}">
        <p14:creationId xmlns:p14="http://schemas.microsoft.com/office/powerpoint/2010/main" val="2582268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3981168" y="253867"/>
            <a:ext cx="4797072" cy="1543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有无行业垄断？</a:t>
            </a:r>
            <a:endParaRPr lang="en-US" altLang="zh-CN" sz="54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1" name="淘宝店chenying0907出品 89" descr="e7d195523061f1c0205959036996ad55c215b892a7aac5c0B9ADEF7896FB48F2EF97163A2DE1401E1875DEDC438B7864AD24CA23553DBBBD975DAF4CAD4A2592689FFB6CEE59FFA55B2702D0E5EE29CDDE744B5A58D848E290B0F3363EEEFF85AEACDB2C4783B3CFD20D9E72AC2F528B09A88B84C6E73CDEC5D6CB26D43C2398027A14BE9DBFE415"/>
          <p:cNvSpPr/>
          <p:nvPr/>
        </p:nvSpPr>
        <p:spPr>
          <a:xfrm>
            <a:off x="4705564" y="1907065"/>
            <a:ext cx="6643715" cy="4307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8DC22A"/>
                </a:solidFill>
                <a:latin typeface="Calibri"/>
                <a:ea typeface="微软雅黑"/>
              </a:rPr>
              <a:t>  </a:t>
            </a:r>
            <a:r>
              <a:rPr lang="zh-CN" altLang="zh-CN" sz="2400" b="1" dirty="0">
                <a:solidFill>
                  <a:srgbClr val="8DC22A"/>
                </a:solidFill>
                <a:latin typeface="Calibri"/>
                <a:ea typeface="微软雅黑"/>
              </a:rPr>
              <a:t>目前，在研学行业并没有出现行业垄断的情况。</a:t>
            </a:r>
            <a:endParaRPr lang="en-US" altLang="zh-CN" sz="2400" b="1" dirty="0">
              <a:solidFill>
                <a:srgbClr val="8DC22A"/>
              </a:solidFill>
              <a:latin typeface="Calibri"/>
              <a:ea typeface="微软雅黑"/>
            </a:endParaRPr>
          </a:p>
          <a:p>
            <a:pPr lvl="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400" b="1" dirty="0">
              <a:solidFill>
                <a:srgbClr val="3582DE"/>
              </a:solidFill>
              <a:latin typeface="Calibri"/>
              <a:ea typeface="微软雅黑"/>
            </a:endParaRPr>
          </a:p>
          <a:p>
            <a:pPr lvl="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微软雅黑"/>
              </a:rPr>
              <a:t>        </a:t>
            </a:r>
            <a:r>
              <a:rPr lang="zh-CN" altLang="zh-CN" sz="2400" b="1" dirty="0">
                <a:solidFill>
                  <a:prstClr val="black"/>
                </a:solidFill>
                <a:latin typeface="Calibri"/>
                <a:ea typeface="微软雅黑"/>
              </a:rPr>
              <a:t>传统的游学，旅行社只旅不学，专业的游学机构做的则是只学不旅</a:t>
            </a:r>
            <a:r>
              <a:rPr lang="zh-CN" altLang="en-US" sz="2400" b="1" dirty="0">
                <a:solidFill>
                  <a:prstClr val="black"/>
                </a:solidFill>
                <a:latin typeface="Calibri"/>
                <a:ea typeface="微软雅黑"/>
              </a:rPr>
              <a:t>。</a:t>
            </a:r>
            <a:r>
              <a:rPr lang="zh-CN" altLang="zh-CN" sz="2400" b="1" dirty="0">
                <a:solidFill>
                  <a:prstClr val="black"/>
                </a:solidFill>
                <a:latin typeface="Calibri"/>
                <a:ea typeface="微软雅黑"/>
              </a:rPr>
              <a:t>在教育部意见推出之后，旅行社和游学机构基于市场刚需升级产品，</a:t>
            </a:r>
            <a:r>
              <a:rPr lang="zh-CN" altLang="en-US" sz="2400" b="1" dirty="0">
                <a:solidFill>
                  <a:prstClr val="black"/>
                </a:solidFill>
                <a:latin typeface="Calibri"/>
                <a:ea typeface="微软雅黑"/>
              </a:rPr>
              <a:t>而</a:t>
            </a:r>
            <a:r>
              <a:rPr lang="zh-CN" altLang="zh-CN" sz="2400" b="1" dirty="0">
                <a:solidFill>
                  <a:prstClr val="black"/>
                </a:solidFill>
                <a:latin typeface="Calibri"/>
                <a:ea typeface="微软雅黑"/>
              </a:rPr>
              <a:t>旅行社的产品升级，无法做到研学，只能在产品服务上升级。</a:t>
            </a:r>
            <a:endParaRPr lang="en-US" altLang="zh-CN" sz="2400" b="1" dirty="0">
              <a:solidFill>
                <a:prstClr val="black"/>
              </a:solidFill>
              <a:latin typeface="Calibri"/>
              <a:ea typeface="微软雅黑"/>
            </a:endParaRPr>
          </a:p>
          <a:p>
            <a:pPr lvl="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400" b="1" dirty="0">
              <a:solidFill>
                <a:prstClr val="black"/>
              </a:solidFill>
              <a:latin typeface="Calibri"/>
              <a:ea typeface="微软雅黑"/>
            </a:endParaRPr>
          </a:p>
          <a:p>
            <a:pPr lvl="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微软雅黑"/>
              </a:rPr>
              <a:t>        </a:t>
            </a:r>
            <a:r>
              <a:rPr lang="zh-CN" altLang="zh-CN" sz="2400" b="1" dirty="0">
                <a:solidFill>
                  <a:prstClr val="black"/>
                </a:solidFill>
                <a:latin typeface="Calibri"/>
                <a:ea typeface="微软雅黑"/>
              </a:rPr>
              <a:t>游学机构的产品升级，已经满足了学的要求，</a:t>
            </a:r>
            <a:r>
              <a:rPr lang="zh-CN" altLang="zh-CN" sz="2400" b="1" dirty="0">
                <a:solidFill>
                  <a:srgbClr val="8DC22A"/>
                </a:solidFill>
                <a:latin typeface="Calibri"/>
                <a:ea typeface="微软雅黑"/>
              </a:rPr>
              <a:t>在未来的研学市场上，旅行社和游学机构的结合，将形成研学市场的一种新的格局。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B3D72E6-C0D0-FCB1-004F-F2920806A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898341"/>
            <a:ext cx="3396747" cy="242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AFD81754-3DA8-0FBA-C86D-20FD29AA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4325421"/>
            <a:ext cx="3396747" cy="201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3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3510171" y="879441"/>
            <a:ext cx="4828824" cy="7433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主要竞争对手</a:t>
            </a:r>
            <a:endParaRPr lang="en-US" altLang="zh-CN" sz="54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3" name="组合 4">
            <a:extLst>
              <a:ext uri="{FF2B5EF4-FFF2-40B4-BE49-F238E27FC236}">
                <a16:creationId xmlns:a16="http://schemas.microsoft.com/office/drawing/2014/main" id="{7257C01F-5C27-7AE1-A6F3-C4479C4CE70A}"/>
              </a:ext>
            </a:extLst>
          </p:cNvPr>
          <p:cNvGrpSpPr/>
          <p:nvPr/>
        </p:nvGrpSpPr>
        <p:grpSpPr bwMode="auto">
          <a:xfrm rot="5249379">
            <a:off x="686064" y="2064876"/>
            <a:ext cx="1955049" cy="1836043"/>
            <a:chOff x="0" y="0"/>
            <a:chExt cx="1604963" cy="1417638"/>
          </a:xfrm>
          <a:solidFill>
            <a:srgbClr val="8DC22A"/>
          </a:solidFill>
        </p:grpSpPr>
        <p:sp>
          <p:nvSpPr>
            <p:cNvPr id="14" name="Freeform 199">
              <a:extLst>
                <a:ext uri="{FF2B5EF4-FFF2-40B4-BE49-F238E27FC236}">
                  <a16:creationId xmlns:a16="http://schemas.microsoft.com/office/drawing/2014/main" id="{E65F34F1-E20E-FA32-9EAD-5C99BE419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63" y="1174751"/>
              <a:ext cx="201613" cy="190500"/>
            </a:xfrm>
            <a:custGeom>
              <a:avLst/>
              <a:gdLst>
                <a:gd name="T0" fmla="*/ 187612 w 72"/>
                <a:gd name="T1" fmla="*/ 0 h 68"/>
                <a:gd name="T2" fmla="*/ 0 w 72"/>
                <a:gd name="T3" fmla="*/ 159684 h 68"/>
                <a:gd name="T4" fmla="*/ 33602 w 72"/>
                <a:gd name="T5" fmla="*/ 190500 h 68"/>
                <a:gd name="T6" fmla="*/ 201613 w 72"/>
                <a:gd name="T7" fmla="*/ 14007 h 68"/>
                <a:gd name="T8" fmla="*/ 187612 w 72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68"/>
                <a:gd name="T17" fmla="*/ 72 w 72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68">
                  <a:moveTo>
                    <a:pt x="67" y="0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5" y="62"/>
                    <a:pt x="7" y="63"/>
                    <a:pt x="12" y="68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68" y="2"/>
                    <a:pt x="70" y="3"/>
                    <a:pt x="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Freeform 200">
              <a:extLst>
                <a:ext uri="{FF2B5EF4-FFF2-40B4-BE49-F238E27FC236}">
                  <a16:creationId xmlns:a16="http://schemas.microsoft.com/office/drawing/2014/main" id="{0CDE6091-8252-89F6-D5B0-FEBF82E9E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13" y="1206501"/>
              <a:ext cx="182563" cy="196850"/>
            </a:xfrm>
            <a:custGeom>
              <a:avLst/>
              <a:gdLst>
                <a:gd name="T0" fmla="*/ 174137 w 65"/>
                <a:gd name="T1" fmla="*/ 0 h 71"/>
                <a:gd name="T2" fmla="*/ 0 w 65"/>
                <a:gd name="T3" fmla="*/ 171897 h 71"/>
                <a:gd name="T4" fmla="*/ 28087 w 65"/>
                <a:gd name="T5" fmla="*/ 196850 h 71"/>
                <a:gd name="T6" fmla="*/ 182563 w 65"/>
                <a:gd name="T7" fmla="*/ 13863 h 71"/>
                <a:gd name="T8" fmla="*/ 174137 w 65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71"/>
                <a:gd name="T17" fmla="*/ 65 w 65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71">
                  <a:moveTo>
                    <a:pt x="62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5" y="66"/>
                    <a:pt x="5" y="67"/>
                    <a:pt x="10" y="71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3" y="2"/>
                    <a:pt x="65" y="4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1">
              <a:extLst>
                <a:ext uri="{FF2B5EF4-FFF2-40B4-BE49-F238E27FC236}">
                  <a16:creationId xmlns:a16="http://schemas.microsoft.com/office/drawing/2014/main" id="{525AACA8-5ACA-D08E-7ACF-DB7E7F2A2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25" y="1133476"/>
              <a:ext cx="230188" cy="176213"/>
            </a:xfrm>
            <a:custGeom>
              <a:avLst/>
              <a:gdLst>
                <a:gd name="T0" fmla="*/ 210538 w 82"/>
                <a:gd name="T1" fmla="*/ 0 h 63"/>
                <a:gd name="T2" fmla="*/ 0 w 82"/>
                <a:gd name="T3" fmla="*/ 123069 h 63"/>
                <a:gd name="T4" fmla="*/ 42108 w 82"/>
                <a:gd name="T5" fmla="*/ 176213 h 63"/>
                <a:gd name="T6" fmla="*/ 230188 w 82"/>
                <a:gd name="T7" fmla="*/ 19579 h 63"/>
                <a:gd name="T8" fmla="*/ 210538 w 82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63"/>
                <a:gd name="T17" fmla="*/ 82 w 82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63">
                  <a:moveTo>
                    <a:pt x="75" y="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7" y="54"/>
                    <a:pt x="7" y="54"/>
                    <a:pt x="15" y="63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77" y="2"/>
                    <a:pt x="79" y="5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2">
              <a:extLst>
                <a:ext uri="{FF2B5EF4-FFF2-40B4-BE49-F238E27FC236}">
                  <a16:creationId xmlns:a16="http://schemas.microsoft.com/office/drawing/2014/main" id="{1C574664-8E2D-CC14-A866-E4CB90E56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13" y="1085851"/>
              <a:ext cx="247650" cy="147638"/>
            </a:xfrm>
            <a:custGeom>
              <a:avLst/>
              <a:gdLst>
                <a:gd name="T0" fmla="*/ 228172 w 89"/>
                <a:gd name="T1" fmla="*/ 0 h 53"/>
                <a:gd name="T2" fmla="*/ 0 w 89"/>
                <a:gd name="T3" fmla="*/ 86354 h 53"/>
                <a:gd name="T4" fmla="*/ 36174 w 89"/>
                <a:gd name="T5" fmla="*/ 147638 h 53"/>
                <a:gd name="T6" fmla="*/ 247650 w 89"/>
                <a:gd name="T7" fmla="*/ 27856 h 53"/>
                <a:gd name="T8" fmla="*/ 228172 w 89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53"/>
                <a:gd name="T17" fmla="*/ 89 w 89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53">
                  <a:moveTo>
                    <a:pt x="82" y="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5" y="40"/>
                    <a:pt x="7" y="45"/>
                    <a:pt x="13" y="53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6" y="5"/>
                    <a:pt x="85" y="5"/>
                    <a:pt x="8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3">
              <a:extLst>
                <a:ext uri="{FF2B5EF4-FFF2-40B4-BE49-F238E27FC236}">
                  <a16:creationId xmlns:a16="http://schemas.microsoft.com/office/drawing/2014/main" id="{18129D0E-42C5-E0BE-ACFA-B6A557FD8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0" y="1041401"/>
              <a:ext cx="263525" cy="111125"/>
            </a:xfrm>
            <a:custGeom>
              <a:avLst/>
              <a:gdLst>
                <a:gd name="T0" fmla="*/ 249508 w 94"/>
                <a:gd name="T1" fmla="*/ 0 h 40"/>
                <a:gd name="T2" fmla="*/ 0 w 94"/>
                <a:gd name="T3" fmla="*/ 30559 h 40"/>
                <a:gd name="T4" fmla="*/ 33641 w 94"/>
                <a:gd name="T5" fmla="*/ 111125 h 40"/>
                <a:gd name="T6" fmla="*/ 263525 w 94"/>
                <a:gd name="T7" fmla="*/ 25003 h 40"/>
                <a:gd name="T8" fmla="*/ 249508 w 94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40"/>
                <a:gd name="T17" fmla="*/ 94 w 94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40">
                  <a:moveTo>
                    <a:pt x="89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4" y="24"/>
                    <a:pt x="6" y="28"/>
                    <a:pt x="12" y="4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0" y="2"/>
                    <a:pt x="92" y="6"/>
                    <a:pt x="8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04">
              <a:extLst>
                <a:ext uri="{FF2B5EF4-FFF2-40B4-BE49-F238E27FC236}">
                  <a16:creationId xmlns:a16="http://schemas.microsoft.com/office/drawing/2014/main" id="{F610288D-CF05-327D-465E-5E1B6DBC8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5388" y="1184276"/>
              <a:ext cx="195263" cy="195263"/>
            </a:xfrm>
            <a:custGeom>
              <a:avLst/>
              <a:gdLst>
                <a:gd name="T0" fmla="*/ 0 w 70"/>
                <a:gd name="T1" fmla="*/ 16737 h 70"/>
                <a:gd name="T2" fmla="*/ 161789 w 70"/>
                <a:gd name="T3" fmla="*/ 195263 h 70"/>
                <a:gd name="T4" fmla="*/ 195263 w 70"/>
                <a:gd name="T5" fmla="*/ 164579 h 70"/>
                <a:gd name="T6" fmla="*/ 13947 w 70"/>
                <a:gd name="T7" fmla="*/ 0 h 70"/>
                <a:gd name="T8" fmla="*/ 0 w 70"/>
                <a:gd name="T9" fmla="*/ 1673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70"/>
                <a:gd name="T17" fmla="*/ 70 w 70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70">
                  <a:moveTo>
                    <a:pt x="0" y="6"/>
                  </a:moveTo>
                  <a:cubicBezTo>
                    <a:pt x="58" y="70"/>
                    <a:pt x="58" y="70"/>
                    <a:pt x="58" y="70"/>
                  </a:cubicBezTo>
                  <a:cubicBezTo>
                    <a:pt x="63" y="66"/>
                    <a:pt x="65" y="65"/>
                    <a:pt x="70" y="5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4"/>
                    <a:pt x="3" y="2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7A42BEF4-0D69-EC70-C075-CFFE4E3AB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813" y="1217613"/>
              <a:ext cx="176213" cy="200025"/>
            </a:xfrm>
            <a:custGeom>
              <a:avLst/>
              <a:gdLst>
                <a:gd name="T0" fmla="*/ 0 w 63"/>
                <a:gd name="T1" fmla="*/ 11113 h 72"/>
                <a:gd name="T2" fmla="*/ 151040 w 63"/>
                <a:gd name="T3" fmla="*/ 200025 h 72"/>
                <a:gd name="T4" fmla="*/ 176213 w 63"/>
                <a:gd name="T5" fmla="*/ 175022 h 72"/>
                <a:gd name="T6" fmla="*/ 11188 w 63"/>
                <a:gd name="T7" fmla="*/ 0 h 72"/>
                <a:gd name="T8" fmla="*/ 0 w 63"/>
                <a:gd name="T9" fmla="*/ 11113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72"/>
                <a:gd name="T17" fmla="*/ 63 w 63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72">
                  <a:moveTo>
                    <a:pt x="0" y="4"/>
                  </a:moveTo>
                  <a:cubicBezTo>
                    <a:pt x="54" y="72"/>
                    <a:pt x="54" y="72"/>
                    <a:pt x="54" y="72"/>
                  </a:cubicBezTo>
                  <a:cubicBezTo>
                    <a:pt x="59" y="68"/>
                    <a:pt x="59" y="67"/>
                    <a:pt x="63" y="6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3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34D36261-1FAC-349D-0B63-DB22C27C5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5550" y="1144588"/>
              <a:ext cx="223838" cy="180975"/>
            </a:xfrm>
            <a:custGeom>
              <a:avLst/>
              <a:gdLst>
                <a:gd name="T0" fmla="*/ 0 w 80"/>
                <a:gd name="T1" fmla="*/ 19490 h 65"/>
                <a:gd name="T2" fmla="*/ 184666 w 80"/>
                <a:gd name="T3" fmla="*/ 180975 h 65"/>
                <a:gd name="T4" fmla="*/ 223838 w 80"/>
                <a:gd name="T5" fmla="*/ 128075 h 65"/>
                <a:gd name="T6" fmla="*/ 19586 w 80"/>
                <a:gd name="T7" fmla="*/ 0 h 65"/>
                <a:gd name="T8" fmla="*/ 0 w 80"/>
                <a:gd name="T9" fmla="*/ 1949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65"/>
                <a:gd name="T17" fmla="*/ 80 w 80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65">
                  <a:moveTo>
                    <a:pt x="0" y="7"/>
                  </a:moveTo>
                  <a:cubicBezTo>
                    <a:pt x="66" y="65"/>
                    <a:pt x="66" y="65"/>
                    <a:pt x="66" y="65"/>
                  </a:cubicBezTo>
                  <a:cubicBezTo>
                    <a:pt x="74" y="55"/>
                    <a:pt x="74" y="56"/>
                    <a:pt x="80" y="46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6"/>
                    <a:pt x="6" y="1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7320D51F-3B41-DB89-1601-A757D72E5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1096963"/>
              <a:ext cx="242888" cy="153988"/>
            </a:xfrm>
            <a:custGeom>
              <a:avLst/>
              <a:gdLst>
                <a:gd name="T0" fmla="*/ 0 w 87"/>
                <a:gd name="T1" fmla="*/ 27998 h 55"/>
                <a:gd name="T2" fmla="*/ 209386 w 87"/>
                <a:gd name="T3" fmla="*/ 153988 h 55"/>
                <a:gd name="T4" fmla="*/ 242888 w 87"/>
                <a:gd name="T5" fmla="*/ 92393 h 55"/>
                <a:gd name="T6" fmla="*/ 16751 w 87"/>
                <a:gd name="T7" fmla="*/ 0 h 55"/>
                <a:gd name="T8" fmla="*/ 0 w 87"/>
                <a:gd name="T9" fmla="*/ 27998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55"/>
                <a:gd name="T17" fmla="*/ 87 w 87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55">
                  <a:moveTo>
                    <a:pt x="0" y="10"/>
                  </a:moveTo>
                  <a:cubicBezTo>
                    <a:pt x="75" y="55"/>
                    <a:pt x="75" y="55"/>
                    <a:pt x="75" y="55"/>
                  </a:cubicBezTo>
                  <a:cubicBezTo>
                    <a:pt x="80" y="47"/>
                    <a:pt x="83" y="42"/>
                    <a:pt x="87" y="3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5"/>
                    <a:pt x="3" y="5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5EC6202D-2C60-7EFC-9077-A78610C33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1052513"/>
              <a:ext cx="258763" cy="117475"/>
            </a:xfrm>
            <a:custGeom>
              <a:avLst/>
              <a:gdLst>
                <a:gd name="T0" fmla="*/ 0 w 93"/>
                <a:gd name="T1" fmla="*/ 25173 h 42"/>
                <a:gd name="T2" fmla="*/ 225374 w 93"/>
                <a:gd name="T3" fmla="*/ 117475 h 42"/>
                <a:gd name="T4" fmla="*/ 258763 w 93"/>
                <a:gd name="T5" fmla="*/ 36361 h 42"/>
                <a:gd name="T6" fmla="*/ 13912 w 93"/>
                <a:gd name="T7" fmla="*/ 0 h 42"/>
                <a:gd name="T8" fmla="*/ 0 w 93"/>
                <a:gd name="T9" fmla="*/ 25173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42"/>
                <a:gd name="T17" fmla="*/ 93 w 93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42">
                  <a:moveTo>
                    <a:pt x="0" y="9"/>
                  </a:moveTo>
                  <a:cubicBezTo>
                    <a:pt x="81" y="42"/>
                    <a:pt x="81" y="42"/>
                    <a:pt x="81" y="42"/>
                  </a:cubicBezTo>
                  <a:cubicBezTo>
                    <a:pt x="88" y="30"/>
                    <a:pt x="89" y="27"/>
                    <a:pt x="93" y="1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7"/>
                    <a:pt x="4" y="3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055E8A2C-F44A-0E77-3DA0-7C4E0E521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04963" cy="1071563"/>
            </a:xfrm>
            <a:custGeom>
              <a:avLst/>
              <a:gdLst>
                <a:gd name="T0" fmla="*/ 809460 w 575"/>
                <a:gd name="T1" fmla="*/ 5581 h 384"/>
                <a:gd name="T2" fmla="*/ 809460 w 575"/>
                <a:gd name="T3" fmla="*/ 5581 h 384"/>
                <a:gd name="T4" fmla="*/ 809460 w 575"/>
                <a:gd name="T5" fmla="*/ 5581 h 384"/>
                <a:gd name="T6" fmla="*/ 809460 w 575"/>
                <a:gd name="T7" fmla="*/ 5581 h 384"/>
                <a:gd name="T8" fmla="*/ 809460 w 575"/>
                <a:gd name="T9" fmla="*/ 5581 h 384"/>
                <a:gd name="T10" fmla="*/ 0 w 575"/>
                <a:gd name="T11" fmla="*/ 795301 h 384"/>
                <a:gd name="T12" fmla="*/ 36286 w 575"/>
                <a:gd name="T13" fmla="*/ 1049239 h 384"/>
                <a:gd name="T14" fmla="*/ 284706 w 575"/>
                <a:gd name="T15" fmla="*/ 1018543 h 384"/>
                <a:gd name="T16" fmla="*/ 242838 w 575"/>
                <a:gd name="T17" fmla="*/ 798091 h 384"/>
                <a:gd name="T18" fmla="*/ 806668 w 575"/>
                <a:gd name="T19" fmla="*/ 248357 h 384"/>
                <a:gd name="T20" fmla="*/ 1356543 w 575"/>
                <a:gd name="T21" fmla="*/ 812044 h 384"/>
                <a:gd name="T22" fmla="*/ 1309092 w 575"/>
                <a:gd name="T23" fmla="*/ 1032496 h 384"/>
                <a:gd name="T24" fmla="*/ 1554721 w 575"/>
                <a:gd name="T25" fmla="*/ 1071563 h 384"/>
                <a:gd name="T26" fmla="*/ 1599381 w 575"/>
                <a:gd name="T27" fmla="*/ 817625 h 384"/>
                <a:gd name="T28" fmla="*/ 809460 w 575"/>
                <a:gd name="T29" fmla="*/ 5581 h 3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75"/>
                <a:gd name="T46" fmla="*/ 0 h 384"/>
                <a:gd name="T47" fmla="*/ 575 w 575"/>
                <a:gd name="T48" fmla="*/ 384 h 3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75" h="384">
                  <a:moveTo>
                    <a:pt x="290" y="2"/>
                  </a:moveTo>
                  <a:cubicBezTo>
                    <a:pt x="290" y="2"/>
                    <a:pt x="290" y="2"/>
                    <a:pt x="290" y="2"/>
                  </a:cubicBezTo>
                  <a:cubicBezTo>
                    <a:pt x="290" y="2"/>
                    <a:pt x="290" y="2"/>
                    <a:pt x="290" y="2"/>
                  </a:cubicBezTo>
                  <a:cubicBezTo>
                    <a:pt x="290" y="2"/>
                    <a:pt x="290" y="2"/>
                    <a:pt x="290" y="2"/>
                  </a:cubicBezTo>
                  <a:cubicBezTo>
                    <a:pt x="290" y="2"/>
                    <a:pt x="290" y="2"/>
                    <a:pt x="290" y="2"/>
                  </a:cubicBezTo>
                  <a:cubicBezTo>
                    <a:pt x="132" y="0"/>
                    <a:pt x="1" y="127"/>
                    <a:pt x="0" y="285"/>
                  </a:cubicBezTo>
                  <a:cubicBezTo>
                    <a:pt x="0" y="317"/>
                    <a:pt x="4" y="348"/>
                    <a:pt x="13" y="376"/>
                  </a:cubicBezTo>
                  <a:cubicBezTo>
                    <a:pt x="102" y="365"/>
                    <a:pt x="102" y="365"/>
                    <a:pt x="102" y="365"/>
                  </a:cubicBezTo>
                  <a:cubicBezTo>
                    <a:pt x="91" y="342"/>
                    <a:pt x="86" y="314"/>
                    <a:pt x="87" y="286"/>
                  </a:cubicBezTo>
                  <a:cubicBezTo>
                    <a:pt x="88" y="176"/>
                    <a:pt x="179" y="87"/>
                    <a:pt x="289" y="89"/>
                  </a:cubicBezTo>
                  <a:cubicBezTo>
                    <a:pt x="399" y="90"/>
                    <a:pt x="488" y="181"/>
                    <a:pt x="486" y="291"/>
                  </a:cubicBezTo>
                  <a:cubicBezTo>
                    <a:pt x="486" y="319"/>
                    <a:pt x="480" y="346"/>
                    <a:pt x="469" y="370"/>
                  </a:cubicBezTo>
                  <a:cubicBezTo>
                    <a:pt x="557" y="384"/>
                    <a:pt x="557" y="384"/>
                    <a:pt x="557" y="384"/>
                  </a:cubicBezTo>
                  <a:cubicBezTo>
                    <a:pt x="568" y="355"/>
                    <a:pt x="573" y="324"/>
                    <a:pt x="573" y="293"/>
                  </a:cubicBezTo>
                  <a:cubicBezTo>
                    <a:pt x="575" y="134"/>
                    <a:pt x="448" y="4"/>
                    <a:pt x="29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组合 6">
            <a:extLst>
              <a:ext uri="{FF2B5EF4-FFF2-40B4-BE49-F238E27FC236}">
                <a16:creationId xmlns:a16="http://schemas.microsoft.com/office/drawing/2014/main" id="{2685D54B-032D-FDB5-6D7F-A1248DA37A84}"/>
              </a:ext>
            </a:extLst>
          </p:cNvPr>
          <p:cNvGrpSpPr/>
          <p:nvPr/>
        </p:nvGrpSpPr>
        <p:grpSpPr bwMode="auto">
          <a:xfrm>
            <a:off x="2759056" y="1830601"/>
            <a:ext cx="2162638" cy="2192867"/>
            <a:chOff x="0" y="0"/>
            <a:chExt cx="1609725" cy="1692275"/>
          </a:xfrm>
          <a:solidFill>
            <a:srgbClr val="8DC22A"/>
          </a:solidFill>
        </p:grpSpPr>
        <p:sp>
          <p:nvSpPr>
            <p:cNvPr id="26" name="Freeform 214">
              <a:extLst>
                <a:ext uri="{FF2B5EF4-FFF2-40B4-BE49-F238E27FC236}">
                  <a16:creationId xmlns:a16="http://schemas.microsoft.com/office/drawing/2014/main" id="{BA1FB5A3-AE90-EA26-91A5-C5F4E7AF1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0" y="452438"/>
              <a:ext cx="228600" cy="153988"/>
            </a:xfrm>
            <a:custGeom>
              <a:avLst/>
              <a:gdLst>
                <a:gd name="T0" fmla="*/ 228600 w 82"/>
                <a:gd name="T1" fmla="*/ 134390 h 55"/>
                <a:gd name="T2" fmla="*/ 25090 w 82"/>
                <a:gd name="T3" fmla="*/ 0 h 55"/>
                <a:gd name="T4" fmla="*/ 0 w 82"/>
                <a:gd name="T5" fmla="*/ 39197 h 55"/>
                <a:gd name="T6" fmla="*/ 214661 w 82"/>
                <a:gd name="T7" fmla="*/ 153988 h 55"/>
                <a:gd name="T8" fmla="*/ 228600 w 82"/>
                <a:gd name="T9" fmla="*/ 13439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55"/>
                <a:gd name="T17" fmla="*/ 82 w 82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55">
                  <a:moveTo>
                    <a:pt x="82" y="48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5" y="6"/>
                    <a:pt x="5" y="8"/>
                    <a:pt x="0" y="14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0" y="51"/>
                    <a:pt x="79" y="52"/>
                    <a:pt x="82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5">
              <a:extLst>
                <a:ext uri="{FF2B5EF4-FFF2-40B4-BE49-F238E27FC236}">
                  <a16:creationId xmlns:a16="http://schemas.microsoft.com/office/drawing/2014/main" id="{BC0B7674-0E0E-D64F-E525-4A7598734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6413"/>
              <a:ext cx="228600" cy="133350"/>
            </a:xfrm>
            <a:custGeom>
              <a:avLst/>
              <a:gdLst>
                <a:gd name="T0" fmla="*/ 228600 w 82"/>
                <a:gd name="T1" fmla="*/ 119459 h 48"/>
                <a:gd name="T2" fmla="*/ 16727 w 82"/>
                <a:gd name="T3" fmla="*/ 0 h 48"/>
                <a:gd name="T4" fmla="*/ 0 w 82"/>
                <a:gd name="T5" fmla="*/ 33338 h 48"/>
                <a:gd name="T6" fmla="*/ 223024 w 82"/>
                <a:gd name="T7" fmla="*/ 133350 h 48"/>
                <a:gd name="T8" fmla="*/ 228600 w 82"/>
                <a:gd name="T9" fmla="*/ 119459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48"/>
                <a:gd name="T17" fmla="*/ 82 w 8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48">
                  <a:moveTo>
                    <a:pt x="82" y="43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7"/>
                    <a:pt x="3" y="6"/>
                    <a:pt x="0" y="12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81" y="44"/>
                    <a:pt x="80" y="46"/>
                    <a:pt x="8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6">
              <a:extLst>
                <a:ext uri="{FF2B5EF4-FFF2-40B4-BE49-F238E27FC236}">
                  <a16:creationId xmlns:a16="http://schemas.microsoft.com/office/drawing/2014/main" id="{921D4E23-0F9B-3926-0609-C4338E95D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75" y="374651"/>
              <a:ext cx="217488" cy="187325"/>
            </a:xfrm>
            <a:custGeom>
              <a:avLst/>
              <a:gdLst>
                <a:gd name="T0" fmla="*/ 217488 w 78"/>
                <a:gd name="T1" fmla="*/ 167754 h 67"/>
                <a:gd name="T2" fmla="*/ 41825 w 78"/>
                <a:gd name="T3" fmla="*/ 0 h 67"/>
                <a:gd name="T4" fmla="*/ 0 w 78"/>
                <a:gd name="T5" fmla="*/ 53122 h 67"/>
                <a:gd name="T6" fmla="*/ 200758 w 78"/>
                <a:gd name="T7" fmla="*/ 187325 h 67"/>
                <a:gd name="T8" fmla="*/ 217488 w 78"/>
                <a:gd name="T9" fmla="*/ 167754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67"/>
                <a:gd name="T17" fmla="*/ 78 w 78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67">
                  <a:moveTo>
                    <a:pt x="78" y="6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9"/>
                    <a:pt x="7" y="9"/>
                    <a:pt x="0" y="19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77" y="62"/>
                    <a:pt x="73" y="66"/>
                    <a:pt x="7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17">
              <a:extLst>
                <a:ext uri="{FF2B5EF4-FFF2-40B4-BE49-F238E27FC236}">
                  <a16:creationId xmlns:a16="http://schemas.microsoft.com/office/drawing/2014/main" id="{1DBCC560-A16E-0D64-E2F6-CA9807C52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13" y="304801"/>
              <a:ext cx="195263" cy="220663"/>
            </a:xfrm>
            <a:custGeom>
              <a:avLst/>
              <a:gdLst>
                <a:gd name="T0" fmla="*/ 195263 w 70"/>
                <a:gd name="T1" fmla="*/ 195524 h 79"/>
                <a:gd name="T2" fmla="*/ 50210 w 70"/>
                <a:gd name="T3" fmla="*/ 0 h 79"/>
                <a:gd name="T4" fmla="*/ 0 w 70"/>
                <a:gd name="T5" fmla="*/ 50278 h 79"/>
                <a:gd name="T6" fmla="*/ 172947 w 70"/>
                <a:gd name="T7" fmla="*/ 220663 h 79"/>
                <a:gd name="T8" fmla="*/ 195263 w 70"/>
                <a:gd name="T9" fmla="*/ 195524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79"/>
                <a:gd name="T17" fmla="*/ 70 w 70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79">
                  <a:moveTo>
                    <a:pt x="70" y="7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1" y="6"/>
                    <a:pt x="6" y="10"/>
                    <a:pt x="0" y="18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6" y="74"/>
                    <a:pt x="66" y="74"/>
                    <a:pt x="70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18">
              <a:extLst>
                <a:ext uri="{FF2B5EF4-FFF2-40B4-BE49-F238E27FC236}">
                  <a16:creationId xmlns:a16="http://schemas.microsoft.com/office/drawing/2014/main" id="{DFB2FB3D-6D70-F535-E0CA-D4EF589C0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13" y="234951"/>
              <a:ext cx="168275" cy="249238"/>
            </a:xfrm>
            <a:custGeom>
              <a:avLst/>
              <a:gdLst>
                <a:gd name="T0" fmla="*/ 168275 w 60"/>
                <a:gd name="T1" fmla="*/ 229635 h 89"/>
                <a:gd name="T2" fmla="*/ 70115 w 60"/>
                <a:gd name="T3" fmla="*/ 0 h 89"/>
                <a:gd name="T4" fmla="*/ 0 w 60"/>
                <a:gd name="T5" fmla="*/ 53208 h 89"/>
                <a:gd name="T6" fmla="*/ 145838 w 60"/>
                <a:gd name="T7" fmla="*/ 249238 h 89"/>
                <a:gd name="T8" fmla="*/ 168275 w 60"/>
                <a:gd name="T9" fmla="*/ 229635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89"/>
                <a:gd name="T17" fmla="*/ 60 w 60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89">
                  <a:moveTo>
                    <a:pt x="60" y="82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3" y="8"/>
                    <a:pt x="10" y="10"/>
                    <a:pt x="0" y="1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8" y="84"/>
                    <a:pt x="55" y="87"/>
                    <a:pt x="60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19">
              <a:extLst>
                <a:ext uri="{FF2B5EF4-FFF2-40B4-BE49-F238E27FC236}">
                  <a16:creationId xmlns:a16="http://schemas.microsoft.com/office/drawing/2014/main" id="{1AD554C8-E26C-E150-6722-289BCC330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675" y="1373188"/>
              <a:ext cx="147638" cy="230188"/>
            </a:xfrm>
            <a:custGeom>
              <a:avLst/>
              <a:gdLst>
                <a:gd name="T0" fmla="*/ 130924 w 53"/>
                <a:gd name="T1" fmla="*/ 0 h 82"/>
                <a:gd name="T2" fmla="*/ 0 w 53"/>
                <a:gd name="T3" fmla="*/ 207731 h 82"/>
                <a:gd name="T4" fmla="*/ 38999 w 53"/>
                <a:gd name="T5" fmla="*/ 230188 h 82"/>
                <a:gd name="T6" fmla="*/ 147638 w 53"/>
                <a:gd name="T7" fmla="*/ 11229 h 82"/>
                <a:gd name="T8" fmla="*/ 130924 w 53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82"/>
                <a:gd name="T17" fmla="*/ 53 w 53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82">
                  <a:moveTo>
                    <a:pt x="47" y="0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7" y="78"/>
                    <a:pt x="8" y="79"/>
                    <a:pt x="14" y="82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2"/>
                    <a:pt x="50" y="3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0">
              <a:extLst>
                <a:ext uri="{FF2B5EF4-FFF2-40B4-BE49-F238E27FC236}">
                  <a16:creationId xmlns:a16="http://schemas.microsoft.com/office/drawing/2014/main" id="{014ABEAB-0AFA-4BD8-07EE-462681C04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50" y="1357313"/>
              <a:ext cx="157163" cy="214313"/>
            </a:xfrm>
            <a:custGeom>
              <a:avLst/>
              <a:gdLst>
                <a:gd name="T0" fmla="*/ 143131 w 56"/>
                <a:gd name="T1" fmla="*/ 0 h 77"/>
                <a:gd name="T2" fmla="*/ 0 w 56"/>
                <a:gd name="T3" fmla="*/ 194830 h 77"/>
                <a:gd name="T4" fmla="*/ 30871 w 56"/>
                <a:gd name="T5" fmla="*/ 214313 h 77"/>
                <a:gd name="T6" fmla="*/ 157163 w 56"/>
                <a:gd name="T7" fmla="*/ 8350 h 77"/>
                <a:gd name="T8" fmla="*/ 143131 w 56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77"/>
                <a:gd name="T17" fmla="*/ 56 w 56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77">
                  <a:moveTo>
                    <a:pt x="51" y="0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6" y="74"/>
                    <a:pt x="6" y="74"/>
                    <a:pt x="11" y="77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3" y="0"/>
                    <a:pt x="54" y="2"/>
                    <a:pt x="5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1">
              <a:extLst>
                <a:ext uri="{FF2B5EF4-FFF2-40B4-BE49-F238E27FC236}">
                  <a16:creationId xmlns:a16="http://schemas.microsoft.com/office/drawing/2014/main" id="{35C81578-8904-6362-FAC0-67C09C33F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350" y="1395413"/>
              <a:ext cx="131763" cy="246063"/>
            </a:xfrm>
            <a:custGeom>
              <a:avLst/>
              <a:gdLst>
                <a:gd name="T0" fmla="*/ 106532 w 47"/>
                <a:gd name="T1" fmla="*/ 0 h 88"/>
                <a:gd name="T2" fmla="*/ 0 w 47"/>
                <a:gd name="T3" fmla="*/ 220897 h 88"/>
                <a:gd name="T4" fmla="*/ 64480 w 47"/>
                <a:gd name="T5" fmla="*/ 246063 h 88"/>
                <a:gd name="T6" fmla="*/ 131763 w 47"/>
                <a:gd name="T7" fmla="*/ 11185 h 88"/>
                <a:gd name="T8" fmla="*/ 106532 w 47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88"/>
                <a:gd name="T17" fmla="*/ 47 w 47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88">
                  <a:moveTo>
                    <a:pt x="38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12" y="84"/>
                    <a:pt x="11" y="84"/>
                    <a:pt x="23" y="88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0" y="2"/>
                    <a:pt x="45" y="3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2">
              <a:extLst>
                <a:ext uri="{FF2B5EF4-FFF2-40B4-BE49-F238E27FC236}">
                  <a16:creationId xmlns:a16="http://schemas.microsoft.com/office/drawing/2014/main" id="{029889AF-1824-125A-E7F6-7A3865009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663" y="1416051"/>
              <a:ext cx="96838" cy="254000"/>
            </a:xfrm>
            <a:custGeom>
              <a:avLst/>
              <a:gdLst>
                <a:gd name="T0" fmla="*/ 66403 w 35"/>
                <a:gd name="T1" fmla="*/ 0 h 91"/>
                <a:gd name="T2" fmla="*/ 0 w 35"/>
                <a:gd name="T3" fmla="*/ 237253 h 91"/>
                <a:gd name="T4" fmla="*/ 69170 w 35"/>
                <a:gd name="T5" fmla="*/ 254000 h 91"/>
                <a:gd name="T6" fmla="*/ 96838 w 35"/>
                <a:gd name="T7" fmla="*/ 11165 h 91"/>
                <a:gd name="T8" fmla="*/ 66403 w 35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91"/>
                <a:gd name="T17" fmla="*/ 35 w 35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91">
                  <a:moveTo>
                    <a:pt x="2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0" y="87"/>
                    <a:pt x="15" y="89"/>
                    <a:pt x="25" y="91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29" y="3"/>
                    <a:pt x="29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3">
              <a:extLst>
                <a:ext uri="{FF2B5EF4-FFF2-40B4-BE49-F238E27FC236}">
                  <a16:creationId xmlns:a16="http://schemas.microsoft.com/office/drawing/2014/main" id="{D76362CE-25CA-1EA1-4899-EEF796792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738" y="1431926"/>
              <a:ext cx="85725" cy="254000"/>
            </a:xfrm>
            <a:custGeom>
              <a:avLst/>
              <a:gdLst>
                <a:gd name="T0" fmla="*/ 27653 w 31"/>
                <a:gd name="T1" fmla="*/ 0 h 91"/>
                <a:gd name="T2" fmla="*/ 0 w 31"/>
                <a:gd name="T3" fmla="*/ 242835 h 91"/>
                <a:gd name="T4" fmla="*/ 85725 w 31"/>
                <a:gd name="T5" fmla="*/ 254000 h 91"/>
                <a:gd name="T6" fmla="*/ 55306 w 31"/>
                <a:gd name="T7" fmla="*/ 5582 h 91"/>
                <a:gd name="T8" fmla="*/ 27653 w 31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91"/>
                <a:gd name="T17" fmla="*/ 31 w 31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91">
                  <a:moveTo>
                    <a:pt x="10" y="0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13" y="90"/>
                    <a:pt x="17" y="90"/>
                    <a:pt x="31" y="9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3" y="1"/>
                    <a:pt x="16" y="2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4">
              <a:extLst>
                <a:ext uri="{FF2B5EF4-FFF2-40B4-BE49-F238E27FC236}">
                  <a16:creationId xmlns:a16="http://schemas.microsoft.com/office/drawing/2014/main" id="{39EBDB47-4D1E-4AEF-B12E-B1F07E5D1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25" y="0"/>
              <a:ext cx="1333500" cy="1692275"/>
            </a:xfrm>
            <a:custGeom>
              <a:avLst/>
              <a:gdLst>
                <a:gd name="T0" fmla="*/ 1219120 w 478"/>
                <a:gd name="T1" fmla="*/ 678586 h 606"/>
                <a:gd name="T2" fmla="*/ 1219120 w 478"/>
                <a:gd name="T3" fmla="*/ 678586 h 606"/>
                <a:gd name="T4" fmla="*/ 1219120 w 478"/>
                <a:gd name="T5" fmla="*/ 678586 h 606"/>
                <a:gd name="T6" fmla="*/ 1219120 w 478"/>
                <a:gd name="T7" fmla="*/ 678586 h 606"/>
                <a:gd name="T8" fmla="*/ 1219120 w 478"/>
                <a:gd name="T9" fmla="*/ 678586 h 606"/>
                <a:gd name="T10" fmla="*/ 237129 w 478"/>
                <a:gd name="T11" fmla="*/ 114494 h 606"/>
                <a:gd name="T12" fmla="*/ 0 w 478"/>
                <a:gd name="T13" fmla="*/ 223403 h 606"/>
                <a:gd name="T14" fmla="*/ 97641 w 478"/>
                <a:gd name="T15" fmla="*/ 452390 h 606"/>
                <a:gd name="T16" fmla="*/ 301293 w 478"/>
                <a:gd name="T17" fmla="*/ 349067 h 606"/>
                <a:gd name="T18" fmla="*/ 981992 w 478"/>
                <a:gd name="T19" fmla="*/ 742814 h 606"/>
                <a:gd name="T20" fmla="*/ 588637 w 478"/>
                <a:gd name="T21" fmla="*/ 1426984 h 606"/>
                <a:gd name="T22" fmla="*/ 365457 w 478"/>
                <a:gd name="T23" fmla="*/ 1440947 h 606"/>
                <a:gd name="T24" fmla="*/ 396144 w 478"/>
                <a:gd name="T25" fmla="*/ 1686690 h 606"/>
                <a:gd name="T26" fmla="*/ 652801 w 478"/>
                <a:gd name="T27" fmla="*/ 1661557 h 606"/>
                <a:gd name="T28" fmla="*/ 1219120 w 478"/>
                <a:gd name="T29" fmla="*/ 678586 h 6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78"/>
                <a:gd name="T46" fmla="*/ 0 h 606"/>
                <a:gd name="T47" fmla="*/ 478 w 478"/>
                <a:gd name="T48" fmla="*/ 606 h 60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78" h="606">
                  <a:moveTo>
                    <a:pt x="437" y="243"/>
                  </a:moveTo>
                  <a:cubicBezTo>
                    <a:pt x="437" y="243"/>
                    <a:pt x="437" y="243"/>
                    <a:pt x="437" y="243"/>
                  </a:cubicBezTo>
                  <a:cubicBezTo>
                    <a:pt x="437" y="243"/>
                    <a:pt x="437" y="243"/>
                    <a:pt x="437" y="243"/>
                  </a:cubicBezTo>
                  <a:cubicBezTo>
                    <a:pt x="437" y="243"/>
                    <a:pt x="437" y="243"/>
                    <a:pt x="437" y="243"/>
                  </a:cubicBezTo>
                  <a:cubicBezTo>
                    <a:pt x="437" y="243"/>
                    <a:pt x="437" y="243"/>
                    <a:pt x="437" y="243"/>
                  </a:cubicBezTo>
                  <a:cubicBezTo>
                    <a:pt x="395" y="91"/>
                    <a:pt x="237" y="0"/>
                    <a:pt x="85" y="41"/>
                  </a:cubicBezTo>
                  <a:cubicBezTo>
                    <a:pt x="53" y="49"/>
                    <a:pt x="25" y="63"/>
                    <a:pt x="0" y="80"/>
                  </a:cubicBezTo>
                  <a:cubicBezTo>
                    <a:pt x="35" y="162"/>
                    <a:pt x="35" y="162"/>
                    <a:pt x="35" y="162"/>
                  </a:cubicBezTo>
                  <a:cubicBezTo>
                    <a:pt x="56" y="145"/>
                    <a:pt x="80" y="132"/>
                    <a:pt x="108" y="125"/>
                  </a:cubicBezTo>
                  <a:cubicBezTo>
                    <a:pt x="213" y="96"/>
                    <a:pt x="324" y="160"/>
                    <a:pt x="352" y="266"/>
                  </a:cubicBezTo>
                  <a:cubicBezTo>
                    <a:pt x="381" y="372"/>
                    <a:pt x="318" y="482"/>
                    <a:pt x="211" y="511"/>
                  </a:cubicBezTo>
                  <a:cubicBezTo>
                    <a:pt x="185" y="518"/>
                    <a:pt x="157" y="520"/>
                    <a:pt x="131" y="516"/>
                  </a:cubicBezTo>
                  <a:cubicBezTo>
                    <a:pt x="142" y="604"/>
                    <a:pt x="142" y="604"/>
                    <a:pt x="142" y="604"/>
                  </a:cubicBezTo>
                  <a:cubicBezTo>
                    <a:pt x="172" y="606"/>
                    <a:pt x="203" y="603"/>
                    <a:pt x="234" y="595"/>
                  </a:cubicBezTo>
                  <a:cubicBezTo>
                    <a:pt x="387" y="553"/>
                    <a:pt x="478" y="396"/>
                    <a:pt x="437" y="2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7" name="组合 7">
            <a:extLst>
              <a:ext uri="{FF2B5EF4-FFF2-40B4-BE49-F238E27FC236}">
                <a16:creationId xmlns:a16="http://schemas.microsoft.com/office/drawing/2014/main" id="{62BADEC5-BB5F-B6F7-22E1-2FEA17419E64}"/>
              </a:ext>
            </a:extLst>
          </p:cNvPr>
          <p:cNvGrpSpPr/>
          <p:nvPr/>
        </p:nvGrpSpPr>
        <p:grpSpPr bwMode="auto">
          <a:xfrm>
            <a:off x="4947094" y="2010703"/>
            <a:ext cx="2203032" cy="1975176"/>
            <a:chOff x="0" y="0"/>
            <a:chExt cx="1624013" cy="1449388"/>
          </a:xfrm>
          <a:solidFill>
            <a:srgbClr val="8DC22A"/>
          </a:solidFill>
        </p:grpSpPr>
        <p:sp>
          <p:nvSpPr>
            <p:cNvPr id="38" name="Freeform 228">
              <a:extLst>
                <a:ext uri="{FF2B5EF4-FFF2-40B4-BE49-F238E27FC236}">
                  <a16:creationId xmlns:a16="http://schemas.microsoft.com/office/drawing/2014/main" id="{97BE07A6-7B5B-55F4-2C26-6A847DDF7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663" y="84138"/>
              <a:ext cx="200025" cy="190500"/>
            </a:xfrm>
            <a:custGeom>
              <a:avLst/>
              <a:gdLst>
                <a:gd name="T0" fmla="*/ 13891 w 72"/>
                <a:gd name="T1" fmla="*/ 190500 h 68"/>
                <a:gd name="T2" fmla="*/ 200025 w 72"/>
                <a:gd name="T3" fmla="*/ 36419 h 68"/>
                <a:gd name="T4" fmla="*/ 172244 w 72"/>
                <a:gd name="T5" fmla="*/ 0 h 68"/>
                <a:gd name="T6" fmla="*/ 0 w 72"/>
                <a:gd name="T7" fmla="*/ 173691 h 68"/>
                <a:gd name="T8" fmla="*/ 13891 w 72"/>
                <a:gd name="T9" fmla="*/ 19050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68"/>
                <a:gd name="T17" fmla="*/ 72 w 72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68">
                  <a:moveTo>
                    <a:pt x="5" y="68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68" y="7"/>
                    <a:pt x="67" y="7"/>
                    <a:pt x="62" y="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" y="66"/>
                    <a:pt x="2" y="65"/>
                    <a:pt x="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29">
              <a:extLst>
                <a:ext uri="{FF2B5EF4-FFF2-40B4-BE49-F238E27FC236}">
                  <a16:creationId xmlns:a16="http://schemas.microsoft.com/office/drawing/2014/main" id="{98A17513-4E27-64D7-B2D7-CBD0C3F5F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8088" y="47625"/>
              <a:ext cx="187325" cy="193675"/>
            </a:xfrm>
            <a:custGeom>
              <a:avLst/>
              <a:gdLst>
                <a:gd name="T0" fmla="*/ 11184 w 67"/>
                <a:gd name="T1" fmla="*/ 193675 h 69"/>
                <a:gd name="T2" fmla="*/ 187325 w 67"/>
                <a:gd name="T3" fmla="*/ 25262 h 69"/>
                <a:gd name="T4" fmla="*/ 159366 w 67"/>
                <a:gd name="T5" fmla="*/ 0 h 69"/>
                <a:gd name="T6" fmla="*/ 0 w 67"/>
                <a:gd name="T7" fmla="*/ 182447 h 69"/>
                <a:gd name="T8" fmla="*/ 11184 w 67"/>
                <a:gd name="T9" fmla="*/ 193675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69"/>
                <a:gd name="T17" fmla="*/ 67 w 67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69">
                  <a:moveTo>
                    <a:pt x="4" y="69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2" y="5"/>
                    <a:pt x="62" y="4"/>
                    <a:pt x="57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3" y="67"/>
                    <a:pt x="1" y="66"/>
                    <a:pt x="4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0">
              <a:extLst>
                <a:ext uri="{FF2B5EF4-FFF2-40B4-BE49-F238E27FC236}">
                  <a16:creationId xmlns:a16="http://schemas.microsoft.com/office/drawing/2014/main" id="{5348FE96-5FFA-AF6E-91B9-9147EAAB6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6825" y="146050"/>
              <a:ext cx="228600" cy="173038"/>
            </a:xfrm>
            <a:custGeom>
              <a:avLst/>
              <a:gdLst>
                <a:gd name="T0" fmla="*/ 16727 w 82"/>
                <a:gd name="T1" fmla="*/ 173038 h 62"/>
                <a:gd name="T2" fmla="*/ 228600 w 82"/>
                <a:gd name="T3" fmla="*/ 53028 h 62"/>
                <a:gd name="T4" fmla="*/ 189571 w 82"/>
                <a:gd name="T5" fmla="*/ 0 h 62"/>
                <a:gd name="T6" fmla="*/ 0 w 82"/>
                <a:gd name="T7" fmla="*/ 150711 h 62"/>
                <a:gd name="T8" fmla="*/ 16727 w 82"/>
                <a:gd name="T9" fmla="*/ 173038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62"/>
                <a:gd name="T17" fmla="*/ 82 w 82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62">
                  <a:moveTo>
                    <a:pt x="6" y="62"/>
                  </a:moveTo>
                  <a:cubicBezTo>
                    <a:pt x="82" y="19"/>
                    <a:pt x="82" y="19"/>
                    <a:pt x="82" y="19"/>
                  </a:cubicBezTo>
                  <a:cubicBezTo>
                    <a:pt x="75" y="9"/>
                    <a:pt x="75" y="9"/>
                    <a:pt x="68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4" y="59"/>
                    <a:pt x="2" y="56"/>
                    <a:pt x="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1">
              <a:extLst>
                <a:ext uri="{FF2B5EF4-FFF2-40B4-BE49-F238E27FC236}">
                  <a16:creationId xmlns:a16="http://schemas.microsoft.com/office/drawing/2014/main" id="{7CD8E2DE-EBBB-CBB0-B4A6-A868FF42E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00" y="220663"/>
              <a:ext cx="247650" cy="146050"/>
            </a:xfrm>
            <a:custGeom>
              <a:avLst/>
              <a:gdLst>
                <a:gd name="T0" fmla="*/ 16696 w 89"/>
                <a:gd name="T1" fmla="*/ 146050 h 52"/>
                <a:gd name="T2" fmla="*/ 247650 w 89"/>
                <a:gd name="T3" fmla="*/ 67408 h 52"/>
                <a:gd name="T4" fmla="*/ 214259 w 89"/>
                <a:gd name="T5" fmla="*/ 0 h 52"/>
                <a:gd name="T6" fmla="*/ 0 w 89"/>
                <a:gd name="T7" fmla="*/ 115155 h 52"/>
                <a:gd name="T8" fmla="*/ 16696 w 89"/>
                <a:gd name="T9" fmla="*/ 14605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52"/>
                <a:gd name="T17" fmla="*/ 89 w 89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52">
                  <a:moveTo>
                    <a:pt x="6" y="52"/>
                  </a:moveTo>
                  <a:cubicBezTo>
                    <a:pt x="89" y="24"/>
                    <a:pt x="89" y="24"/>
                    <a:pt x="89" y="24"/>
                  </a:cubicBezTo>
                  <a:cubicBezTo>
                    <a:pt x="85" y="14"/>
                    <a:pt x="82" y="9"/>
                    <a:pt x="77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46"/>
                    <a:pt x="3" y="46"/>
                    <a:pt x="6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2">
              <a:extLst>
                <a:ext uri="{FF2B5EF4-FFF2-40B4-BE49-F238E27FC236}">
                  <a16:creationId xmlns:a16="http://schemas.microsoft.com/office/drawing/2014/main" id="{BB4F2FFF-6512-C7F2-7264-8578F91C9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388" y="304800"/>
              <a:ext cx="260350" cy="106363"/>
            </a:xfrm>
            <a:custGeom>
              <a:avLst/>
              <a:gdLst>
                <a:gd name="T0" fmla="*/ 11198 w 93"/>
                <a:gd name="T1" fmla="*/ 106363 h 38"/>
                <a:gd name="T2" fmla="*/ 260350 w 93"/>
                <a:gd name="T3" fmla="*/ 81172 h 38"/>
                <a:gd name="T4" fmla="*/ 229556 w 93"/>
                <a:gd name="T5" fmla="*/ 0 h 38"/>
                <a:gd name="T6" fmla="*/ 0 w 93"/>
                <a:gd name="T7" fmla="*/ 81172 h 38"/>
                <a:gd name="T8" fmla="*/ 11198 w 93"/>
                <a:gd name="T9" fmla="*/ 106363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38"/>
                <a:gd name="T17" fmla="*/ 93 w 93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38">
                  <a:moveTo>
                    <a:pt x="4" y="38"/>
                  </a:moveTo>
                  <a:cubicBezTo>
                    <a:pt x="93" y="29"/>
                    <a:pt x="93" y="29"/>
                    <a:pt x="93" y="29"/>
                  </a:cubicBezTo>
                  <a:cubicBezTo>
                    <a:pt x="89" y="16"/>
                    <a:pt x="88" y="13"/>
                    <a:pt x="82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3" y="35"/>
                    <a:pt x="2" y="32"/>
                    <a:pt x="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 dirty="0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3">
              <a:extLst>
                <a:ext uri="{FF2B5EF4-FFF2-40B4-BE49-F238E27FC236}">
                  <a16:creationId xmlns:a16="http://schemas.microsoft.com/office/drawing/2014/main" id="{F41FE69A-F1F4-ACE5-B0CF-BDABD9E00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650" y="39688"/>
              <a:ext cx="190500" cy="198438"/>
            </a:xfrm>
            <a:custGeom>
              <a:avLst/>
              <a:gdLst>
                <a:gd name="T0" fmla="*/ 190500 w 68"/>
                <a:gd name="T1" fmla="*/ 184463 h 71"/>
                <a:gd name="T2" fmla="*/ 30816 w 68"/>
                <a:gd name="T3" fmla="*/ 0 h 71"/>
                <a:gd name="T4" fmla="*/ 0 w 68"/>
                <a:gd name="T5" fmla="*/ 30744 h 71"/>
                <a:gd name="T6" fmla="*/ 176493 w 68"/>
                <a:gd name="T7" fmla="*/ 198438 h 71"/>
                <a:gd name="T8" fmla="*/ 190500 w 68"/>
                <a:gd name="T9" fmla="*/ 184463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71"/>
                <a:gd name="T17" fmla="*/ 68 w 6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71">
                  <a:moveTo>
                    <a:pt x="68" y="66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6" y="4"/>
                    <a:pt x="5" y="5"/>
                    <a:pt x="0" y="1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68"/>
                    <a:pt x="64" y="69"/>
                    <a:pt x="68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4">
              <a:extLst>
                <a:ext uri="{FF2B5EF4-FFF2-40B4-BE49-F238E27FC236}">
                  <a16:creationId xmlns:a16="http://schemas.microsoft.com/office/drawing/2014/main" id="{6E0D170D-496D-9BEC-BA3C-BAE418467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88" y="0"/>
              <a:ext cx="171450" cy="204788"/>
            </a:xfrm>
            <a:custGeom>
              <a:avLst/>
              <a:gdLst>
                <a:gd name="T0" fmla="*/ 171450 w 62"/>
                <a:gd name="T1" fmla="*/ 196372 h 73"/>
                <a:gd name="T2" fmla="*/ 27653 w 62"/>
                <a:gd name="T3" fmla="*/ 0 h 73"/>
                <a:gd name="T4" fmla="*/ 0 w 62"/>
                <a:gd name="T5" fmla="*/ 25248 h 73"/>
                <a:gd name="T6" fmla="*/ 160389 w 62"/>
                <a:gd name="T7" fmla="*/ 204788 h 73"/>
                <a:gd name="T8" fmla="*/ 171450 w 62"/>
                <a:gd name="T9" fmla="*/ 196372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73"/>
                <a:gd name="T17" fmla="*/ 62 w 62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73">
                  <a:moveTo>
                    <a:pt x="62" y="7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4"/>
                    <a:pt x="5" y="5"/>
                    <a:pt x="0" y="9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61" y="71"/>
                    <a:pt x="60" y="72"/>
                    <a:pt x="62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5">
              <a:extLst>
                <a:ext uri="{FF2B5EF4-FFF2-40B4-BE49-F238E27FC236}">
                  <a16:creationId xmlns:a16="http://schemas.microsoft.com/office/drawing/2014/main" id="{ECD440E2-A400-6BB6-2F81-8BE872A66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" y="90488"/>
              <a:ext cx="217488" cy="188913"/>
            </a:xfrm>
            <a:custGeom>
              <a:avLst/>
              <a:gdLst>
                <a:gd name="T0" fmla="*/ 217488 w 78"/>
                <a:gd name="T1" fmla="*/ 166688 h 68"/>
                <a:gd name="T2" fmla="*/ 41825 w 78"/>
                <a:gd name="T3" fmla="*/ 0 h 68"/>
                <a:gd name="T4" fmla="*/ 0 w 78"/>
                <a:gd name="T5" fmla="*/ 52785 h 68"/>
                <a:gd name="T6" fmla="*/ 203546 w 78"/>
                <a:gd name="T7" fmla="*/ 188913 h 68"/>
                <a:gd name="T8" fmla="*/ 217488 w 78"/>
                <a:gd name="T9" fmla="*/ 166688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68"/>
                <a:gd name="T17" fmla="*/ 78 w 78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68">
                  <a:moveTo>
                    <a:pt x="78" y="6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10"/>
                    <a:pt x="7" y="9"/>
                    <a:pt x="0" y="19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7" y="62"/>
                    <a:pt x="74" y="66"/>
                    <a:pt x="7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6">
              <a:extLst>
                <a:ext uri="{FF2B5EF4-FFF2-40B4-BE49-F238E27FC236}">
                  <a16:creationId xmlns:a16="http://schemas.microsoft.com/office/drawing/2014/main" id="{27B29A6A-4848-20E9-6470-9B089F025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88" y="161925"/>
              <a:ext cx="242888" cy="161925"/>
            </a:xfrm>
            <a:custGeom>
              <a:avLst/>
              <a:gdLst>
                <a:gd name="T0" fmla="*/ 242888 w 87"/>
                <a:gd name="T1" fmla="*/ 134007 h 58"/>
                <a:gd name="T2" fmla="*/ 36294 w 87"/>
                <a:gd name="T3" fmla="*/ 0 h 58"/>
                <a:gd name="T4" fmla="*/ 0 w 87"/>
                <a:gd name="T5" fmla="*/ 61420 h 58"/>
                <a:gd name="T6" fmla="*/ 223345 w 87"/>
                <a:gd name="T7" fmla="*/ 161925 h 58"/>
                <a:gd name="T8" fmla="*/ 242888 w 87"/>
                <a:gd name="T9" fmla="*/ 13400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58"/>
                <a:gd name="T17" fmla="*/ 87 w 87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58">
                  <a:moveTo>
                    <a:pt x="87" y="48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8" y="8"/>
                    <a:pt x="5" y="13"/>
                    <a:pt x="0" y="22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83" y="53"/>
                    <a:pt x="84" y="53"/>
                    <a:pt x="87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7">
              <a:extLst>
                <a:ext uri="{FF2B5EF4-FFF2-40B4-BE49-F238E27FC236}">
                  <a16:creationId xmlns:a16="http://schemas.microsoft.com/office/drawing/2014/main" id="{0E0058E0-4579-BF81-0004-9CB37CDD8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88" y="242888"/>
              <a:ext cx="261938" cy="123825"/>
            </a:xfrm>
            <a:custGeom>
              <a:avLst/>
              <a:gdLst>
                <a:gd name="T0" fmla="*/ 261938 w 94"/>
                <a:gd name="T1" fmla="*/ 98497 h 44"/>
                <a:gd name="T2" fmla="*/ 39012 w 94"/>
                <a:gd name="T3" fmla="*/ 0 h 44"/>
                <a:gd name="T4" fmla="*/ 0 w 94"/>
                <a:gd name="T5" fmla="*/ 78798 h 44"/>
                <a:gd name="T6" fmla="*/ 248005 w 94"/>
                <a:gd name="T7" fmla="*/ 123825 h 44"/>
                <a:gd name="T8" fmla="*/ 261938 w 94"/>
                <a:gd name="T9" fmla="*/ 9849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44"/>
                <a:gd name="T17" fmla="*/ 94 w 9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44">
                  <a:moveTo>
                    <a:pt x="94" y="3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7" y="11"/>
                    <a:pt x="5" y="16"/>
                    <a:pt x="0" y="28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92" y="38"/>
                    <a:pt x="90" y="42"/>
                    <a:pt x="9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38">
              <a:extLst>
                <a:ext uri="{FF2B5EF4-FFF2-40B4-BE49-F238E27FC236}">
                  <a16:creationId xmlns:a16="http://schemas.microsoft.com/office/drawing/2014/main" id="{AEE395B5-331F-B8DF-759A-F4D9EB3B9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1313"/>
              <a:ext cx="1624013" cy="1108075"/>
            </a:xfrm>
            <a:custGeom>
              <a:avLst/>
              <a:gdLst>
                <a:gd name="T0" fmla="*/ 784102 w 582"/>
                <a:gd name="T1" fmla="*/ 1088537 h 397"/>
                <a:gd name="T2" fmla="*/ 784102 w 582"/>
                <a:gd name="T3" fmla="*/ 1088537 h 397"/>
                <a:gd name="T4" fmla="*/ 784102 w 582"/>
                <a:gd name="T5" fmla="*/ 1088537 h 397"/>
                <a:gd name="T6" fmla="*/ 784102 w 582"/>
                <a:gd name="T7" fmla="*/ 1088537 h 397"/>
                <a:gd name="T8" fmla="*/ 784102 w 582"/>
                <a:gd name="T9" fmla="*/ 1088537 h 397"/>
                <a:gd name="T10" fmla="*/ 1618432 w 582"/>
                <a:gd name="T11" fmla="*/ 323770 h 397"/>
                <a:gd name="T12" fmla="*/ 1587738 w 582"/>
                <a:gd name="T13" fmla="*/ 66987 h 397"/>
                <a:gd name="T14" fmla="*/ 1342183 w 582"/>
                <a:gd name="T15" fmla="*/ 89316 h 397"/>
                <a:gd name="T16" fmla="*/ 1378458 w 582"/>
                <a:gd name="T17" fmla="*/ 312606 h 397"/>
                <a:gd name="T18" fmla="*/ 795264 w 582"/>
                <a:gd name="T19" fmla="*/ 845710 h 397"/>
                <a:gd name="T20" fmla="*/ 262298 w 582"/>
                <a:gd name="T21" fmla="*/ 262365 h 397"/>
                <a:gd name="T22" fmla="*/ 318106 w 582"/>
                <a:gd name="T23" fmla="*/ 44658 h 397"/>
                <a:gd name="T24" fmla="*/ 72550 w 582"/>
                <a:gd name="T25" fmla="*/ 0 h 397"/>
                <a:gd name="T26" fmla="*/ 19533 w 582"/>
                <a:gd name="T27" fmla="*/ 253992 h 397"/>
                <a:gd name="T28" fmla="*/ 784102 w 582"/>
                <a:gd name="T29" fmla="*/ 1088537 h 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82"/>
                <a:gd name="T46" fmla="*/ 0 h 397"/>
                <a:gd name="T47" fmla="*/ 582 w 582"/>
                <a:gd name="T48" fmla="*/ 397 h 3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82" h="397">
                  <a:moveTo>
                    <a:pt x="281" y="390"/>
                  </a:moveTo>
                  <a:cubicBezTo>
                    <a:pt x="281" y="390"/>
                    <a:pt x="281" y="390"/>
                    <a:pt x="281" y="390"/>
                  </a:cubicBezTo>
                  <a:cubicBezTo>
                    <a:pt x="281" y="390"/>
                    <a:pt x="281" y="390"/>
                    <a:pt x="281" y="390"/>
                  </a:cubicBezTo>
                  <a:cubicBezTo>
                    <a:pt x="281" y="390"/>
                    <a:pt x="281" y="390"/>
                    <a:pt x="281" y="390"/>
                  </a:cubicBezTo>
                  <a:cubicBezTo>
                    <a:pt x="281" y="390"/>
                    <a:pt x="281" y="390"/>
                    <a:pt x="281" y="390"/>
                  </a:cubicBezTo>
                  <a:cubicBezTo>
                    <a:pt x="439" y="397"/>
                    <a:pt x="573" y="274"/>
                    <a:pt x="580" y="116"/>
                  </a:cubicBezTo>
                  <a:cubicBezTo>
                    <a:pt x="582" y="84"/>
                    <a:pt x="578" y="53"/>
                    <a:pt x="569" y="24"/>
                  </a:cubicBezTo>
                  <a:cubicBezTo>
                    <a:pt x="481" y="32"/>
                    <a:pt x="481" y="32"/>
                    <a:pt x="481" y="32"/>
                  </a:cubicBezTo>
                  <a:cubicBezTo>
                    <a:pt x="490" y="57"/>
                    <a:pt x="495" y="84"/>
                    <a:pt x="494" y="112"/>
                  </a:cubicBezTo>
                  <a:cubicBezTo>
                    <a:pt x="489" y="222"/>
                    <a:pt x="395" y="308"/>
                    <a:pt x="285" y="303"/>
                  </a:cubicBezTo>
                  <a:cubicBezTo>
                    <a:pt x="175" y="298"/>
                    <a:pt x="89" y="205"/>
                    <a:pt x="94" y="94"/>
                  </a:cubicBezTo>
                  <a:cubicBezTo>
                    <a:pt x="95" y="66"/>
                    <a:pt x="102" y="40"/>
                    <a:pt x="114" y="1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5" y="28"/>
                    <a:pt x="8" y="58"/>
                    <a:pt x="7" y="91"/>
                  </a:cubicBezTo>
                  <a:cubicBezTo>
                    <a:pt x="0" y="249"/>
                    <a:pt x="123" y="382"/>
                    <a:pt x="281" y="3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 dirty="0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0" name="组合 8">
            <a:extLst>
              <a:ext uri="{FF2B5EF4-FFF2-40B4-BE49-F238E27FC236}">
                <a16:creationId xmlns:a16="http://schemas.microsoft.com/office/drawing/2014/main" id="{8D9ED935-BD43-9886-E62C-3B16B3B2546B}"/>
              </a:ext>
            </a:extLst>
          </p:cNvPr>
          <p:cNvGrpSpPr/>
          <p:nvPr/>
        </p:nvGrpSpPr>
        <p:grpSpPr bwMode="auto">
          <a:xfrm>
            <a:off x="7271658" y="1824152"/>
            <a:ext cx="1983316" cy="2192867"/>
            <a:chOff x="0" y="0"/>
            <a:chExt cx="1487487" cy="1644650"/>
          </a:xfrm>
          <a:solidFill>
            <a:srgbClr val="8DC22A"/>
          </a:solidFill>
        </p:grpSpPr>
        <p:sp>
          <p:nvSpPr>
            <p:cNvPr id="51" name="Freeform 242">
              <a:extLst>
                <a:ext uri="{FF2B5EF4-FFF2-40B4-BE49-F238E27FC236}">
                  <a16:creationId xmlns:a16="http://schemas.microsoft.com/office/drawing/2014/main" id="{F3747187-7FD6-8BC6-5E0C-65C735FDB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575" y="1270001"/>
              <a:ext cx="179388" cy="209550"/>
            </a:xfrm>
            <a:custGeom>
              <a:avLst/>
              <a:gdLst>
                <a:gd name="T0" fmla="*/ 0 w 64"/>
                <a:gd name="T1" fmla="*/ 13970 h 75"/>
                <a:gd name="T2" fmla="*/ 145753 w 64"/>
                <a:gd name="T3" fmla="*/ 209550 h 75"/>
                <a:gd name="T4" fmla="*/ 179388 w 64"/>
                <a:gd name="T5" fmla="*/ 181610 h 75"/>
                <a:gd name="T6" fmla="*/ 19621 w 64"/>
                <a:gd name="T7" fmla="*/ 0 h 75"/>
                <a:gd name="T8" fmla="*/ 0 w 64"/>
                <a:gd name="T9" fmla="*/ 1397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75"/>
                <a:gd name="T17" fmla="*/ 64 w 64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75">
                  <a:moveTo>
                    <a:pt x="0" y="5"/>
                  </a:moveTo>
                  <a:cubicBezTo>
                    <a:pt x="52" y="75"/>
                    <a:pt x="52" y="75"/>
                    <a:pt x="52" y="75"/>
                  </a:cubicBezTo>
                  <a:cubicBezTo>
                    <a:pt x="57" y="72"/>
                    <a:pt x="58" y="69"/>
                    <a:pt x="64" y="6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" y="3"/>
                    <a:pt x="4" y="2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>
              <a:extLst>
                <a:ext uri="{FF2B5EF4-FFF2-40B4-BE49-F238E27FC236}">
                  <a16:creationId xmlns:a16="http://schemas.microsoft.com/office/drawing/2014/main" id="{D5FA8130-A4E9-8C94-4C7E-074FCC1E0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8087" y="1244601"/>
              <a:ext cx="184150" cy="195263"/>
            </a:xfrm>
            <a:custGeom>
              <a:avLst/>
              <a:gdLst>
                <a:gd name="T0" fmla="*/ 0 w 66"/>
                <a:gd name="T1" fmla="*/ 11158 h 70"/>
                <a:gd name="T2" fmla="*/ 159039 w 66"/>
                <a:gd name="T3" fmla="*/ 195263 h 70"/>
                <a:gd name="T4" fmla="*/ 184150 w 66"/>
                <a:gd name="T5" fmla="*/ 170158 h 70"/>
                <a:gd name="T6" fmla="*/ 11161 w 66"/>
                <a:gd name="T7" fmla="*/ 0 h 70"/>
                <a:gd name="T8" fmla="*/ 0 w 66"/>
                <a:gd name="T9" fmla="*/ 11158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70"/>
                <a:gd name="T17" fmla="*/ 66 w 66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70">
                  <a:moveTo>
                    <a:pt x="0" y="4"/>
                  </a:moveTo>
                  <a:cubicBezTo>
                    <a:pt x="57" y="70"/>
                    <a:pt x="57" y="70"/>
                    <a:pt x="57" y="70"/>
                  </a:cubicBezTo>
                  <a:cubicBezTo>
                    <a:pt x="61" y="65"/>
                    <a:pt x="61" y="65"/>
                    <a:pt x="66" y="6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3"/>
                    <a:pt x="2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>
              <a:extLst>
                <a:ext uri="{FF2B5EF4-FFF2-40B4-BE49-F238E27FC236}">
                  <a16:creationId xmlns:a16="http://schemas.microsoft.com/office/drawing/2014/main" id="{35EF0C46-CE34-0280-E292-DFCE7832F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125" y="1300163"/>
              <a:ext cx="161925" cy="231775"/>
            </a:xfrm>
            <a:custGeom>
              <a:avLst/>
              <a:gdLst>
                <a:gd name="T0" fmla="*/ 0 w 58"/>
                <a:gd name="T1" fmla="*/ 13962 h 83"/>
                <a:gd name="T2" fmla="*/ 106089 w 58"/>
                <a:gd name="T3" fmla="*/ 231775 h 83"/>
                <a:gd name="T4" fmla="*/ 161925 w 58"/>
                <a:gd name="T5" fmla="*/ 198265 h 83"/>
                <a:gd name="T6" fmla="*/ 19543 w 58"/>
                <a:gd name="T7" fmla="*/ 0 h 83"/>
                <a:gd name="T8" fmla="*/ 0 w 58"/>
                <a:gd name="T9" fmla="*/ 13962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83"/>
                <a:gd name="T17" fmla="*/ 58 w 58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83">
                  <a:moveTo>
                    <a:pt x="0" y="5"/>
                  </a:moveTo>
                  <a:cubicBezTo>
                    <a:pt x="38" y="83"/>
                    <a:pt x="38" y="83"/>
                    <a:pt x="38" y="83"/>
                  </a:cubicBezTo>
                  <a:cubicBezTo>
                    <a:pt x="48" y="77"/>
                    <a:pt x="48" y="77"/>
                    <a:pt x="58" y="7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" y="4"/>
                    <a:pt x="7" y="1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>
              <a:extLst>
                <a:ext uri="{FF2B5EF4-FFF2-40B4-BE49-F238E27FC236}">
                  <a16:creationId xmlns:a16="http://schemas.microsoft.com/office/drawing/2014/main" id="{AAA77006-3957-EEF1-FE50-84D7AE5CF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912" y="1325563"/>
              <a:ext cx="130175" cy="250825"/>
            </a:xfrm>
            <a:custGeom>
              <a:avLst/>
              <a:gdLst>
                <a:gd name="T0" fmla="*/ 0 w 47"/>
                <a:gd name="T1" fmla="*/ 16722 h 90"/>
                <a:gd name="T2" fmla="*/ 69242 w 47"/>
                <a:gd name="T3" fmla="*/ 250825 h 90"/>
                <a:gd name="T4" fmla="*/ 130175 w 47"/>
                <a:gd name="T5" fmla="*/ 220169 h 90"/>
                <a:gd name="T6" fmla="*/ 30466 w 47"/>
                <a:gd name="T7" fmla="*/ 0 h 90"/>
                <a:gd name="T8" fmla="*/ 0 w 47"/>
                <a:gd name="T9" fmla="*/ 1672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90"/>
                <a:gd name="T17" fmla="*/ 47 w 47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90">
                  <a:moveTo>
                    <a:pt x="0" y="6"/>
                  </a:moveTo>
                  <a:cubicBezTo>
                    <a:pt x="25" y="90"/>
                    <a:pt x="25" y="90"/>
                    <a:pt x="25" y="90"/>
                  </a:cubicBezTo>
                  <a:cubicBezTo>
                    <a:pt x="34" y="86"/>
                    <a:pt x="39" y="83"/>
                    <a:pt x="47" y="79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3"/>
                    <a:pt x="6" y="3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>
              <a:extLst>
                <a:ext uri="{FF2B5EF4-FFF2-40B4-BE49-F238E27FC236}">
                  <a16:creationId xmlns:a16="http://schemas.microsoft.com/office/drawing/2014/main" id="{7A75ECB7-E9B8-72D1-39D3-CAD1F9839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" y="1350963"/>
              <a:ext cx="96838" cy="258763"/>
            </a:xfrm>
            <a:custGeom>
              <a:avLst/>
              <a:gdLst>
                <a:gd name="T0" fmla="*/ 0 w 35"/>
                <a:gd name="T1" fmla="*/ 8347 h 93"/>
                <a:gd name="T2" fmla="*/ 11067 w 35"/>
                <a:gd name="T3" fmla="*/ 258763 h 93"/>
                <a:gd name="T4" fmla="*/ 96838 w 35"/>
                <a:gd name="T5" fmla="*/ 233721 h 93"/>
                <a:gd name="T6" fmla="*/ 27668 w 35"/>
                <a:gd name="T7" fmla="*/ 0 h 93"/>
                <a:gd name="T8" fmla="*/ 0 w 35"/>
                <a:gd name="T9" fmla="*/ 8347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93"/>
                <a:gd name="T17" fmla="*/ 35 w 35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93">
                  <a:moveTo>
                    <a:pt x="0" y="3"/>
                  </a:moveTo>
                  <a:cubicBezTo>
                    <a:pt x="4" y="93"/>
                    <a:pt x="4" y="93"/>
                    <a:pt x="4" y="93"/>
                  </a:cubicBezTo>
                  <a:cubicBezTo>
                    <a:pt x="18" y="90"/>
                    <a:pt x="22" y="89"/>
                    <a:pt x="35" y="8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3"/>
                    <a:pt x="7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>
              <a:extLst>
                <a:ext uri="{FF2B5EF4-FFF2-40B4-BE49-F238E27FC236}">
                  <a16:creationId xmlns:a16="http://schemas.microsoft.com/office/drawing/2014/main" id="{E24706B5-2A74-E42D-2A64-EA6E5601F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600" y="290513"/>
              <a:ext cx="206375" cy="184150"/>
            </a:xfrm>
            <a:custGeom>
              <a:avLst/>
              <a:gdLst>
                <a:gd name="T0" fmla="*/ 16733 w 74"/>
                <a:gd name="T1" fmla="*/ 184150 h 66"/>
                <a:gd name="T2" fmla="*/ 206375 w 74"/>
                <a:gd name="T3" fmla="*/ 36272 h 66"/>
                <a:gd name="T4" fmla="*/ 181275 w 74"/>
                <a:gd name="T5" fmla="*/ 0 h 66"/>
                <a:gd name="T6" fmla="*/ 0 w 74"/>
                <a:gd name="T7" fmla="*/ 170199 h 66"/>
                <a:gd name="T8" fmla="*/ 16733 w 74"/>
                <a:gd name="T9" fmla="*/ 18415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66"/>
                <a:gd name="T17" fmla="*/ 74 w 74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66">
                  <a:moveTo>
                    <a:pt x="6" y="66"/>
                  </a:moveTo>
                  <a:cubicBezTo>
                    <a:pt x="74" y="13"/>
                    <a:pt x="74" y="13"/>
                    <a:pt x="74" y="13"/>
                  </a:cubicBezTo>
                  <a:cubicBezTo>
                    <a:pt x="70" y="8"/>
                    <a:pt x="69" y="6"/>
                    <a:pt x="65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64"/>
                    <a:pt x="3" y="63"/>
                    <a:pt x="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>
              <a:extLst>
                <a:ext uri="{FF2B5EF4-FFF2-40B4-BE49-F238E27FC236}">
                  <a16:creationId xmlns:a16="http://schemas.microsoft.com/office/drawing/2014/main" id="{ADF03F85-63C8-6C4E-2DA6-F50F01FB5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762" y="341313"/>
              <a:ext cx="212725" cy="163513"/>
            </a:xfrm>
            <a:custGeom>
              <a:avLst/>
              <a:gdLst>
                <a:gd name="T0" fmla="*/ 8397 w 76"/>
                <a:gd name="T1" fmla="*/ 163513 h 59"/>
                <a:gd name="T2" fmla="*/ 212725 w 76"/>
                <a:gd name="T3" fmla="*/ 27714 h 59"/>
                <a:gd name="T4" fmla="*/ 190333 w 76"/>
                <a:gd name="T5" fmla="*/ 0 h 59"/>
                <a:gd name="T6" fmla="*/ 0 w 76"/>
                <a:gd name="T7" fmla="*/ 152427 h 59"/>
                <a:gd name="T8" fmla="*/ 8397 w 76"/>
                <a:gd name="T9" fmla="*/ 163513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59"/>
                <a:gd name="T17" fmla="*/ 76 w 7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59">
                  <a:moveTo>
                    <a:pt x="3" y="59"/>
                  </a:moveTo>
                  <a:cubicBezTo>
                    <a:pt x="76" y="10"/>
                    <a:pt x="76" y="10"/>
                    <a:pt x="76" y="10"/>
                  </a:cubicBezTo>
                  <a:cubicBezTo>
                    <a:pt x="72" y="5"/>
                    <a:pt x="72" y="6"/>
                    <a:pt x="68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3" y="58"/>
                    <a:pt x="1" y="56"/>
                    <a:pt x="3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>
              <a:extLst>
                <a:ext uri="{FF2B5EF4-FFF2-40B4-BE49-F238E27FC236}">
                  <a16:creationId xmlns:a16="http://schemas.microsoft.com/office/drawing/2014/main" id="{FADC9B23-0AB4-C21D-C2E3-2EEA5F990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8087" y="227013"/>
              <a:ext cx="193675" cy="214313"/>
            </a:xfrm>
            <a:custGeom>
              <a:avLst/>
              <a:gdLst>
                <a:gd name="T0" fmla="*/ 19648 w 69"/>
                <a:gd name="T1" fmla="*/ 214313 h 77"/>
                <a:gd name="T2" fmla="*/ 193675 w 69"/>
                <a:gd name="T3" fmla="*/ 44533 h 77"/>
                <a:gd name="T4" fmla="*/ 145958 w 69"/>
                <a:gd name="T5" fmla="*/ 0 h 77"/>
                <a:gd name="T6" fmla="*/ 0 w 69"/>
                <a:gd name="T7" fmla="*/ 194830 h 77"/>
                <a:gd name="T8" fmla="*/ 19648 w 69"/>
                <a:gd name="T9" fmla="*/ 214313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77"/>
                <a:gd name="T17" fmla="*/ 69 w 69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77">
                  <a:moveTo>
                    <a:pt x="7" y="77"/>
                  </a:moveTo>
                  <a:cubicBezTo>
                    <a:pt x="69" y="16"/>
                    <a:pt x="69" y="16"/>
                    <a:pt x="69" y="16"/>
                  </a:cubicBezTo>
                  <a:cubicBezTo>
                    <a:pt x="61" y="7"/>
                    <a:pt x="61" y="7"/>
                    <a:pt x="52" y="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5" y="75"/>
                    <a:pt x="2" y="72"/>
                    <a:pt x="7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>
              <a:extLst>
                <a:ext uri="{FF2B5EF4-FFF2-40B4-BE49-F238E27FC236}">
                  <a16:creationId xmlns:a16="http://schemas.microsoft.com/office/drawing/2014/main" id="{CE69D69E-3292-F104-DA26-35EB85C68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637" y="168276"/>
              <a:ext cx="169863" cy="239713"/>
            </a:xfrm>
            <a:custGeom>
              <a:avLst/>
              <a:gdLst>
                <a:gd name="T0" fmla="*/ 27846 w 61"/>
                <a:gd name="T1" fmla="*/ 239713 h 86"/>
                <a:gd name="T2" fmla="*/ 169863 w 61"/>
                <a:gd name="T3" fmla="*/ 39023 h 86"/>
                <a:gd name="T4" fmla="*/ 111386 w 61"/>
                <a:gd name="T5" fmla="*/ 0 h 86"/>
                <a:gd name="T6" fmla="*/ 0 w 61"/>
                <a:gd name="T7" fmla="*/ 217414 h 86"/>
                <a:gd name="T8" fmla="*/ 27846 w 61"/>
                <a:gd name="T9" fmla="*/ 239713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86"/>
                <a:gd name="T17" fmla="*/ 61 w 61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86">
                  <a:moveTo>
                    <a:pt x="10" y="86"/>
                  </a:moveTo>
                  <a:cubicBezTo>
                    <a:pt x="61" y="14"/>
                    <a:pt x="61" y="14"/>
                    <a:pt x="61" y="14"/>
                  </a:cubicBezTo>
                  <a:cubicBezTo>
                    <a:pt x="53" y="8"/>
                    <a:pt x="48" y="5"/>
                    <a:pt x="4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" y="82"/>
                    <a:pt x="5" y="82"/>
                    <a:pt x="10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>
              <a:extLst>
                <a:ext uri="{FF2B5EF4-FFF2-40B4-BE49-F238E27FC236}">
                  <a16:creationId xmlns:a16="http://schemas.microsoft.com/office/drawing/2014/main" id="{01BE4149-1E5B-A3A7-99A5-7BA54D09B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362" y="114301"/>
              <a:ext cx="133350" cy="260350"/>
            </a:xfrm>
            <a:custGeom>
              <a:avLst/>
              <a:gdLst>
                <a:gd name="T0" fmla="*/ 25003 w 48"/>
                <a:gd name="T1" fmla="*/ 260350 h 93"/>
                <a:gd name="T2" fmla="*/ 133350 w 48"/>
                <a:gd name="T3" fmla="*/ 39192 h 93"/>
                <a:gd name="T4" fmla="*/ 55563 w 48"/>
                <a:gd name="T5" fmla="*/ 0 h 93"/>
                <a:gd name="T6" fmla="*/ 0 w 48"/>
                <a:gd name="T7" fmla="*/ 243553 h 93"/>
                <a:gd name="T8" fmla="*/ 25003 w 48"/>
                <a:gd name="T9" fmla="*/ 26035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93"/>
                <a:gd name="T17" fmla="*/ 48 w 48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93">
                  <a:moveTo>
                    <a:pt x="9" y="93"/>
                  </a:moveTo>
                  <a:cubicBezTo>
                    <a:pt x="48" y="14"/>
                    <a:pt x="48" y="14"/>
                    <a:pt x="48" y="14"/>
                  </a:cubicBezTo>
                  <a:cubicBezTo>
                    <a:pt x="37" y="7"/>
                    <a:pt x="33" y="6"/>
                    <a:pt x="20" y="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6" y="90"/>
                    <a:pt x="3" y="89"/>
                    <a:pt x="9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>
              <a:extLst>
                <a:ext uri="{FF2B5EF4-FFF2-40B4-BE49-F238E27FC236}">
                  <a16:creationId xmlns:a16="http://schemas.microsoft.com/office/drawing/2014/main" id="{98EA7645-E327-DB61-AEFC-8CB748636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58875" cy="1644650"/>
            </a:xfrm>
            <a:custGeom>
              <a:avLst/>
              <a:gdLst>
                <a:gd name="T0" fmla="*/ 39095 w 415"/>
                <a:gd name="T1" fmla="*/ 765083 h 589"/>
                <a:gd name="T2" fmla="*/ 39095 w 415"/>
                <a:gd name="T3" fmla="*/ 765083 h 589"/>
                <a:gd name="T4" fmla="*/ 39095 w 415"/>
                <a:gd name="T5" fmla="*/ 765083 h 589"/>
                <a:gd name="T6" fmla="*/ 39095 w 415"/>
                <a:gd name="T7" fmla="*/ 765083 h 589"/>
                <a:gd name="T8" fmla="*/ 39095 w 415"/>
                <a:gd name="T9" fmla="*/ 765083 h 589"/>
                <a:gd name="T10" fmla="*/ 765137 w 415"/>
                <a:gd name="T11" fmla="*/ 1636273 h 589"/>
                <a:gd name="T12" fmla="*/ 1022044 w 415"/>
                <a:gd name="T13" fmla="*/ 1616727 h 589"/>
                <a:gd name="T14" fmla="*/ 1010874 w 415"/>
                <a:gd name="T15" fmla="*/ 1368215 h 589"/>
                <a:gd name="T16" fmla="*/ 787477 w 415"/>
                <a:gd name="T17" fmla="*/ 1393345 h 589"/>
                <a:gd name="T18" fmla="*/ 282039 w 415"/>
                <a:gd name="T19" fmla="*/ 787422 h 589"/>
                <a:gd name="T20" fmla="*/ 888005 w 415"/>
                <a:gd name="T21" fmla="*/ 282020 h 589"/>
                <a:gd name="T22" fmla="*/ 1103026 w 415"/>
                <a:gd name="T23" fmla="*/ 349034 h 589"/>
                <a:gd name="T24" fmla="*/ 1158875 w 415"/>
                <a:gd name="T25" fmla="*/ 106106 h 589"/>
                <a:gd name="T26" fmla="*/ 910345 w 415"/>
                <a:gd name="T27" fmla="*/ 41884 h 589"/>
                <a:gd name="T28" fmla="*/ 39095 w 415"/>
                <a:gd name="T29" fmla="*/ 765083 h 58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5"/>
                <a:gd name="T46" fmla="*/ 0 h 589"/>
                <a:gd name="T47" fmla="*/ 415 w 415"/>
                <a:gd name="T48" fmla="*/ 589 h 58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5" h="589">
                  <a:moveTo>
                    <a:pt x="14" y="274"/>
                  </a:moveTo>
                  <a:cubicBezTo>
                    <a:pt x="14" y="274"/>
                    <a:pt x="14" y="274"/>
                    <a:pt x="14" y="274"/>
                  </a:cubicBezTo>
                  <a:cubicBezTo>
                    <a:pt x="14" y="274"/>
                    <a:pt x="14" y="274"/>
                    <a:pt x="14" y="274"/>
                  </a:cubicBezTo>
                  <a:cubicBezTo>
                    <a:pt x="14" y="274"/>
                    <a:pt x="14" y="274"/>
                    <a:pt x="14" y="274"/>
                  </a:cubicBezTo>
                  <a:cubicBezTo>
                    <a:pt x="14" y="274"/>
                    <a:pt x="14" y="274"/>
                    <a:pt x="14" y="274"/>
                  </a:cubicBezTo>
                  <a:cubicBezTo>
                    <a:pt x="0" y="432"/>
                    <a:pt x="116" y="571"/>
                    <a:pt x="274" y="586"/>
                  </a:cubicBezTo>
                  <a:cubicBezTo>
                    <a:pt x="306" y="589"/>
                    <a:pt x="337" y="586"/>
                    <a:pt x="366" y="579"/>
                  </a:cubicBezTo>
                  <a:cubicBezTo>
                    <a:pt x="362" y="490"/>
                    <a:pt x="362" y="490"/>
                    <a:pt x="362" y="490"/>
                  </a:cubicBezTo>
                  <a:cubicBezTo>
                    <a:pt x="337" y="498"/>
                    <a:pt x="311" y="502"/>
                    <a:pt x="282" y="499"/>
                  </a:cubicBezTo>
                  <a:cubicBezTo>
                    <a:pt x="172" y="489"/>
                    <a:pt x="91" y="392"/>
                    <a:pt x="101" y="282"/>
                  </a:cubicBezTo>
                  <a:cubicBezTo>
                    <a:pt x="111" y="173"/>
                    <a:pt x="208" y="91"/>
                    <a:pt x="318" y="101"/>
                  </a:cubicBezTo>
                  <a:cubicBezTo>
                    <a:pt x="346" y="104"/>
                    <a:pt x="372" y="112"/>
                    <a:pt x="395" y="125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388" y="25"/>
                    <a:pt x="358" y="18"/>
                    <a:pt x="326" y="15"/>
                  </a:cubicBezTo>
                  <a:cubicBezTo>
                    <a:pt x="169" y="0"/>
                    <a:pt x="29" y="116"/>
                    <a:pt x="14" y="2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1733" dirty="0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2" name="TextBox 291">
            <a:extLst>
              <a:ext uri="{FF2B5EF4-FFF2-40B4-BE49-F238E27FC236}">
                <a16:creationId xmlns:a16="http://schemas.microsoft.com/office/drawing/2014/main" id="{7C38F5F1-F1EC-EA73-8854-37662CB9A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61" y="4026124"/>
            <a:ext cx="19800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>
              <a:buFontTx/>
              <a:buNone/>
            </a:pPr>
            <a:r>
              <a:rPr lang="zh-CN" altLang="en-US" sz="2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长沙明珠</a:t>
            </a:r>
            <a:endParaRPr lang="en-US" altLang="zh-CN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914377">
              <a:buFontTx/>
              <a:buNone/>
            </a:pPr>
            <a:r>
              <a:rPr lang="zh-CN" altLang="en-US" sz="2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国际旅行社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Box 292">
            <a:extLst>
              <a:ext uri="{FF2B5EF4-FFF2-40B4-BE49-F238E27FC236}">
                <a16:creationId xmlns:a16="http://schemas.microsoft.com/office/drawing/2014/main" id="{503FCDA6-B501-88CD-9B86-99F01821F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961" y="4035861"/>
            <a:ext cx="2339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>
              <a:buFontTx/>
              <a:buNone/>
            </a:pPr>
            <a:r>
              <a:rPr lang="zh-CN" altLang="en-US" sz="2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北京世纪明德</a:t>
            </a:r>
            <a:endParaRPr lang="en-US" altLang="zh-CN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377">
              <a:buFontTx/>
              <a:buNone/>
            </a:pPr>
            <a:r>
              <a:rPr lang="zh-CN" altLang="en-US" sz="2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国际旅行社</a:t>
            </a:r>
          </a:p>
        </p:txBody>
      </p:sp>
      <p:sp>
        <p:nvSpPr>
          <p:cNvPr id="64" name="TextBox 293">
            <a:extLst>
              <a:ext uri="{FF2B5EF4-FFF2-40B4-BE49-F238E27FC236}">
                <a16:creationId xmlns:a16="http://schemas.microsoft.com/office/drawing/2014/main" id="{DB18FC56-3E55-998E-6B2B-76C18D575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5032" y="4029958"/>
            <a:ext cx="23391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>
              <a:buFontTx/>
              <a:buNone/>
            </a:pPr>
            <a:r>
              <a:rPr lang="zh-CN" altLang="en-US" sz="2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苏州原创</a:t>
            </a:r>
            <a:endParaRPr lang="en-US" altLang="zh-CN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914377">
              <a:buFontTx/>
              <a:buNone/>
            </a:pPr>
            <a:r>
              <a:rPr lang="zh-CN" altLang="en-US" sz="2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读行学堂文化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294">
            <a:extLst>
              <a:ext uri="{FF2B5EF4-FFF2-40B4-BE49-F238E27FC236}">
                <a16:creationId xmlns:a16="http://schemas.microsoft.com/office/drawing/2014/main" id="{65CF1ED2-0FE6-37FB-7955-D9FC4D3FA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541" y="4035861"/>
            <a:ext cx="2339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>
              <a:buFontTx/>
              <a:buNone/>
            </a:pPr>
            <a:r>
              <a:rPr lang="zh-CN" altLang="en-US" sz="2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北京中凯</a:t>
            </a:r>
            <a:endParaRPr lang="en-US" altLang="zh-CN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914377">
              <a:buFontTx/>
              <a:buNone/>
            </a:pPr>
            <a:r>
              <a:rPr lang="zh-CN" altLang="en-US" sz="2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国际研学旅行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6" name="组合 4">
            <a:extLst>
              <a:ext uri="{FF2B5EF4-FFF2-40B4-BE49-F238E27FC236}">
                <a16:creationId xmlns:a16="http://schemas.microsoft.com/office/drawing/2014/main" id="{10CF2C24-2B61-8A78-0F2D-063A61019111}"/>
              </a:ext>
            </a:extLst>
          </p:cNvPr>
          <p:cNvGrpSpPr/>
          <p:nvPr/>
        </p:nvGrpSpPr>
        <p:grpSpPr bwMode="auto">
          <a:xfrm rot="15922734">
            <a:off x="9409490" y="1988676"/>
            <a:ext cx="2139951" cy="1890184"/>
            <a:chOff x="0" y="0"/>
            <a:chExt cx="1604963" cy="1417638"/>
          </a:xfrm>
          <a:solidFill>
            <a:srgbClr val="8DC22A"/>
          </a:solidFill>
        </p:grpSpPr>
        <p:sp>
          <p:nvSpPr>
            <p:cNvPr id="67" name="Freeform 199">
              <a:extLst>
                <a:ext uri="{FF2B5EF4-FFF2-40B4-BE49-F238E27FC236}">
                  <a16:creationId xmlns:a16="http://schemas.microsoft.com/office/drawing/2014/main" id="{E2BDA6E2-D9B1-2B36-7DF3-F71A96D26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63" y="1174751"/>
              <a:ext cx="201613" cy="190500"/>
            </a:xfrm>
            <a:custGeom>
              <a:avLst/>
              <a:gdLst>
                <a:gd name="T0" fmla="*/ 187612 w 72"/>
                <a:gd name="T1" fmla="*/ 0 h 68"/>
                <a:gd name="T2" fmla="*/ 0 w 72"/>
                <a:gd name="T3" fmla="*/ 159684 h 68"/>
                <a:gd name="T4" fmla="*/ 33602 w 72"/>
                <a:gd name="T5" fmla="*/ 190500 h 68"/>
                <a:gd name="T6" fmla="*/ 201613 w 72"/>
                <a:gd name="T7" fmla="*/ 14007 h 68"/>
                <a:gd name="T8" fmla="*/ 187612 w 72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68"/>
                <a:gd name="T17" fmla="*/ 72 w 72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68">
                  <a:moveTo>
                    <a:pt x="67" y="0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5" y="62"/>
                    <a:pt x="7" y="63"/>
                    <a:pt x="12" y="68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68" y="2"/>
                    <a:pt x="70" y="3"/>
                    <a:pt x="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00">
              <a:extLst>
                <a:ext uri="{FF2B5EF4-FFF2-40B4-BE49-F238E27FC236}">
                  <a16:creationId xmlns:a16="http://schemas.microsoft.com/office/drawing/2014/main" id="{9C27DF8A-7A77-54CA-A0D0-4D51571A8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13" y="1206501"/>
              <a:ext cx="182563" cy="196850"/>
            </a:xfrm>
            <a:custGeom>
              <a:avLst/>
              <a:gdLst>
                <a:gd name="T0" fmla="*/ 174137 w 65"/>
                <a:gd name="T1" fmla="*/ 0 h 71"/>
                <a:gd name="T2" fmla="*/ 0 w 65"/>
                <a:gd name="T3" fmla="*/ 171897 h 71"/>
                <a:gd name="T4" fmla="*/ 28087 w 65"/>
                <a:gd name="T5" fmla="*/ 196850 h 71"/>
                <a:gd name="T6" fmla="*/ 182563 w 65"/>
                <a:gd name="T7" fmla="*/ 13863 h 71"/>
                <a:gd name="T8" fmla="*/ 174137 w 65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71"/>
                <a:gd name="T17" fmla="*/ 65 w 65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71">
                  <a:moveTo>
                    <a:pt x="62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5" y="66"/>
                    <a:pt x="5" y="67"/>
                    <a:pt x="10" y="71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3" y="2"/>
                    <a:pt x="65" y="4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01">
              <a:extLst>
                <a:ext uri="{FF2B5EF4-FFF2-40B4-BE49-F238E27FC236}">
                  <a16:creationId xmlns:a16="http://schemas.microsoft.com/office/drawing/2014/main" id="{601D8AC2-ED6D-B20F-1DC9-69EDFFD08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25" y="1133476"/>
              <a:ext cx="230188" cy="176213"/>
            </a:xfrm>
            <a:custGeom>
              <a:avLst/>
              <a:gdLst>
                <a:gd name="T0" fmla="*/ 210538 w 82"/>
                <a:gd name="T1" fmla="*/ 0 h 63"/>
                <a:gd name="T2" fmla="*/ 0 w 82"/>
                <a:gd name="T3" fmla="*/ 123069 h 63"/>
                <a:gd name="T4" fmla="*/ 42108 w 82"/>
                <a:gd name="T5" fmla="*/ 176213 h 63"/>
                <a:gd name="T6" fmla="*/ 230188 w 82"/>
                <a:gd name="T7" fmla="*/ 19579 h 63"/>
                <a:gd name="T8" fmla="*/ 210538 w 82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63"/>
                <a:gd name="T17" fmla="*/ 82 w 82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63">
                  <a:moveTo>
                    <a:pt x="75" y="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7" y="54"/>
                    <a:pt x="7" y="54"/>
                    <a:pt x="15" y="63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77" y="2"/>
                    <a:pt x="79" y="5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02">
              <a:extLst>
                <a:ext uri="{FF2B5EF4-FFF2-40B4-BE49-F238E27FC236}">
                  <a16:creationId xmlns:a16="http://schemas.microsoft.com/office/drawing/2014/main" id="{C7F0BB35-F445-FCEB-97EB-F5E3E0B09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13" y="1085851"/>
              <a:ext cx="247650" cy="147638"/>
            </a:xfrm>
            <a:custGeom>
              <a:avLst/>
              <a:gdLst>
                <a:gd name="T0" fmla="*/ 228172 w 89"/>
                <a:gd name="T1" fmla="*/ 0 h 53"/>
                <a:gd name="T2" fmla="*/ 0 w 89"/>
                <a:gd name="T3" fmla="*/ 86354 h 53"/>
                <a:gd name="T4" fmla="*/ 36174 w 89"/>
                <a:gd name="T5" fmla="*/ 147638 h 53"/>
                <a:gd name="T6" fmla="*/ 247650 w 89"/>
                <a:gd name="T7" fmla="*/ 27856 h 53"/>
                <a:gd name="T8" fmla="*/ 228172 w 89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53"/>
                <a:gd name="T17" fmla="*/ 89 w 89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53">
                  <a:moveTo>
                    <a:pt x="82" y="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5" y="40"/>
                    <a:pt x="7" y="45"/>
                    <a:pt x="13" y="53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6" y="5"/>
                    <a:pt x="85" y="5"/>
                    <a:pt x="8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03">
              <a:extLst>
                <a:ext uri="{FF2B5EF4-FFF2-40B4-BE49-F238E27FC236}">
                  <a16:creationId xmlns:a16="http://schemas.microsoft.com/office/drawing/2014/main" id="{FEB1A43D-FEB3-6114-DCB2-6DD643AC7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0" y="1041401"/>
              <a:ext cx="263525" cy="111125"/>
            </a:xfrm>
            <a:custGeom>
              <a:avLst/>
              <a:gdLst>
                <a:gd name="T0" fmla="*/ 249508 w 94"/>
                <a:gd name="T1" fmla="*/ 0 h 40"/>
                <a:gd name="T2" fmla="*/ 0 w 94"/>
                <a:gd name="T3" fmla="*/ 30559 h 40"/>
                <a:gd name="T4" fmla="*/ 33641 w 94"/>
                <a:gd name="T5" fmla="*/ 111125 h 40"/>
                <a:gd name="T6" fmla="*/ 263525 w 94"/>
                <a:gd name="T7" fmla="*/ 25003 h 40"/>
                <a:gd name="T8" fmla="*/ 249508 w 94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40"/>
                <a:gd name="T17" fmla="*/ 94 w 94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40">
                  <a:moveTo>
                    <a:pt x="89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4" y="24"/>
                    <a:pt x="6" y="28"/>
                    <a:pt x="12" y="4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0" y="2"/>
                    <a:pt x="92" y="6"/>
                    <a:pt x="8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04">
              <a:extLst>
                <a:ext uri="{FF2B5EF4-FFF2-40B4-BE49-F238E27FC236}">
                  <a16:creationId xmlns:a16="http://schemas.microsoft.com/office/drawing/2014/main" id="{9567E31C-AAB6-D2B3-2518-40A77FBA9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5388" y="1184276"/>
              <a:ext cx="195263" cy="195263"/>
            </a:xfrm>
            <a:custGeom>
              <a:avLst/>
              <a:gdLst>
                <a:gd name="T0" fmla="*/ 0 w 70"/>
                <a:gd name="T1" fmla="*/ 16737 h 70"/>
                <a:gd name="T2" fmla="*/ 161789 w 70"/>
                <a:gd name="T3" fmla="*/ 195263 h 70"/>
                <a:gd name="T4" fmla="*/ 195263 w 70"/>
                <a:gd name="T5" fmla="*/ 164579 h 70"/>
                <a:gd name="T6" fmla="*/ 13947 w 70"/>
                <a:gd name="T7" fmla="*/ 0 h 70"/>
                <a:gd name="T8" fmla="*/ 0 w 70"/>
                <a:gd name="T9" fmla="*/ 1673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70"/>
                <a:gd name="T17" fmla="*/ 70 w 70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70">
                  <a:moveTo>
                    <a:pt x="0" y="6"/>
                  </a:moveTo>
                  <a:cubicBezTo>
                    <a:pt x="58" y="70"/>
                    <a:pt x="58" y="70"/>
                    <a:pt x="58" y="70"/>
                  </a:cubicBezTo>
                  <a:cubicBezTo>
                    <a:pt x="63" y="66"/>
                    <a:pt x="65" y="65"/>
                    <a:pt x="70" y="5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4"/>
                    <a:pt x="3" y="2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06">
              <a:extLst>
                <a:ext uri="{FF2B5EF4-FFF2-40B4-BE49-F238E27FC236}">
                  <a16:creationId xmlns:a16="http://schemas.microsoft.com/office/drawing/2014/main" id="{321C8C89-1167-89DA-727B-EEE2C7E08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813" y="1217613"/>
              <a:ext cx="176213" cy="200025"/>
            </a:xfrm>
            <a:custGeom>
              <a:avLst/>
              <a:gdLst>
                <a:gd name="T0" fmla="*/ 0 w 63"/>
                <a:gd name="T1" fmla="*/ 11113 h 72"/>
                <a:gd name="T2" fmla="*/ 151040 w 63"/>
                <a:gd name="T3" fmla="*/ 200025 h 72"/>
                <a:gd name="T4" fmla="*/ 176213 w 63"/>
                <a:gd name="T5" fmla="*/ 175022 h 72"/>
                <a:gd name="T6" fmla="*/ 11188 w 63"/>
                <a:gd name="T7" fmla="*/ 0 h 72"/>
                <a:gd name="T8" fmla="*/ 0 w 63"/>
                <a:gd name="T9" fmla="*/ 11113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72"/>
                <a:gd name="T17" fmla="*/ 63 w 63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72">
                  <a:moveTo>
                    <a:pt x="0" y="4"/>
                  </a:moveTo>
                  <a:cubicBezTo>
                    <a:pt x="54" y="72"/>
                    <a:pt x="54" y="72"/>
                    <a:pt x="54" y="72"/>
                  </a:cubicBezTo>
                  <a:cubicBezTo>
                    <a:pt x="59" y="68"/>
                    <a:pt x="59" y="67"/>
                    <a:pt x="63" y="6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3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07">
              <a:extLst>
                <a:ext uri="{FF2B5EF4-FFF2-40B4-BE49-F238E27FC236}">
                  <a16:creationId xmlns:a16="http://schemas.microsoft.com/office/drawing/2014/main" id="{7B5DE6BF-1FD5-E674-AA5A-604E2037B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5550" y="1144588"/>
              <a:ext cx="223838" cy="180975"/>
            </a:xfrm>
            <a:custGeom>
              <a:avLst/>
              <a:gdLst>
                <a:gd name="T0" fmla="*/ 0 w 80"/>
                <a:gd name="T1" fmla="*/ 19490 h 65"/>
                <a:gd name="T2" fmla="*/ 184666 w 80"/>
                <a:gd name="T3" fmla="*/ 180975 h 65"/>
                <a:gd name="T4" fmla="*/ 223838 w 80"/>
                <a:gd name="T5" fmla="*/ 128075 h 65"/>
                <a:gd name="T6" fmla="*/ 19586 w 80"/>
                <a:gd name="T7" fmla="*/ 0 h 65"/>
                <a:gd name="T8" fmla="*/ 0 w 80"/>
                <a:gd name="T9" fmla="*/ 1949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65"/>
                <a:gd name="T17" fmla="*/ 80 w 80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65">
                  <a:moveTo>
                    <a:pt x="0" y="7"/>
                  </a:moveTo>
                  <a:cubicBezTo>
                    <a:pt x="66" y="65"/>
                    <a:pt x="66" y="65"/>
                    <a:pt x="66" y="65"/>
                  </a:cubicBezTo>
                  <a:cubicBezTo>
                    <a:pt x="74" y="55"/>
                    <a:pt x="74" y="56"/>
                    <a:pt x="80" y="46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6"/>
                    <a:pt x="6" y="1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08">
              <a:extLst>
                <a:ext uri="{FF2B5EF4-FFF2-40B4-BE49-F238E27FC236}">
                  <a16:creationId xmlns:a16="http://schemas.microsoft.com/office/drawing/2014/main" id="{598918D3-408D-3909-D27A-50EDC6347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1096963"/>
              <a:ext cx="242888" cy="153988"/>
            </a:xfrm>
            <a:custGeom>
              <a:avLst/>
              <a:gdLst>
                <a:gd name="T0" fmla="*/ 0 w 87"/>
                <a:gd name="T1" fmla="*/ 27998 h 55"/>
                <a:gd name="T2" fmla="*/ 209386 w 87"/>
                <a:gd name="T3" fmla="*/ 153988 h 55"/>
                <a:gd name="T4" fmla="*/ 242888 w 87"/>
                <a:gd name="T5" fmla="*/ 92393 h 55"/>
                <a:gd name="T6" fmla="*/ 16751 w 87"/>
                <a:gd name="T7" fmla="*/ 0 h 55"/>
                <a:gd name="T8" fmla="*/ 0 w 87"/>
                <a:gd name="T9" fmla="*/ 27998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55"/>
                <a:gd name="T17" fmla="*/ 87 w 87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55">
                  <a:moveTo>
                    <a:pt x="0" y="10"/>
                  </a:moveTo>
                  <a:cubicBezTo>
                    <a:pt x="75" y="55"/>
                    <a:pt x="75" y="55"/>
                    <a:pt x="75" y="55"/>
                  </a:cubicBezTo>
                  <a:cubicBezTo>
                    <a:pt x="80" y="47"/>
                    <a:pt x="83" y="42"/>
                    <a:pt x="87" y="3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5"/>
                    <a:pt x="3" y="5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09">
              <a:extLst>
                <a:ext uri="{FF2B5EF4-FFF2-40B4-BE49-F238E27FC236}">
                  <a16:creationId xmlns:a16="http://schemas.microsoft.com/office/drawing/2014/main" id="{15BDD2E5-94F0-A39E-B023-F2521BF36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1052513"/>
              <a:ext cx="258763" cy="117475"/>
            </a:xfrm>
            <a:custGeom>
              <a:avLst/>
              <a:gdLst>
                <a:gd name="T0" fmla="*/ 0 w 93"/>
                <a:gd name="T1" fmla="*/ 25173 h 42"/>
                <a:gd name="T2" fmla="*/ 225374 w 93"/>
                <a:gd name="T3" fmla="*/ 117475 h 42"/>
                <a:gd name="T4" fmla="*/ 258763 w 93"/>
                <a:gd name="T5" fmla="*/ 36361 h 42"/>
                <a:gd name="T6" fmla="*/ 13912 w 93"/>
                <a:gd name="T7" fmla="*/ 0 h 42"/>
                <a:gd name="T8" fmla="*/ 0 w 93"/>
                <a:gd name="T9" fmla="*/ 25173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42"/>
                <a:gd name="T17" fmla="*/ 93 w 93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42">
                  <a:moveTo>
                    <a:pt x="0" y="9"/>
                  </a:moveTo>
                  <a:cubicBezTo>
                    <a:pt x="81" y="42"/>
                    <a:pt x="81" y="42"/>
                    <a:pt x="81" y="42"/>
                  </a:cubicBezTo>
                  <a:cubicBezTo>
                    <a:pt x="88" y="30"/>
                    <a:pt x="89" y="27"/>
                    <a:pt x="93" y="1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7"/>
                    <a:pt x="4" y="3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10">
              <a:extLst>
                <a:ext uri="{FF2B5EF4-FFF2-40B4-BE49-F238E27FC236}">
                  <a16:creationId xmlns:a16="http://schemas.microsoft.com/office/drawing/2014/main" id="{33956AC6-2A0B-97E9-6951-5017826D3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04963" cy="1071563"/>
            </a:xfrm>
            <a:custGeom>
              <a:avLst/>
              <a:gdLst>
                <a:gd name="T0" fmla="*/ 809460 w 575"/>
                <a:gd name="T1" fmla="*/ 5581 h 384"/>
                <a:gd name="T2" fmla="*/ 809460 w 575"/>
                <a:gd name="T3" fmla="*/ 5581 h 384"/>
                <a:gd name="T4" fmla="*/ 809460 w 575"/>
                <a:gd name="T5" fmla="*/ 5581 h 384"/>
                <a:gd name="T6" fmla="*/ 809460 w 575"/>
                <a:gd name="T7" fmla="*/ 5581 h 384"/>
                <a:gd name="T8" fmla="*/ 809460 w 575"/>
                <a:gd name="T9" fmla="*/ 5581 h 384"/>
                <a:gd name="T10" fmla="*/ 0 w 575"/>
                <a:gd name="T11" fmla="*/ 795301 h 384"/>
                <a:gd name="T12" fmla="*/ 36286 w 575"/>
                <a:gd name="T13" fmla="*/ 1049239 h 384"/>
                <a:gd name="T14" fmla="*/ 284706 w 575"/>
                <a:gd name="T15" fmla="*/ 1018543 h 384"/>
                <a:gd name="T16" fmla="*/ 242838 w 575"/>
                <a:gd name="T17" fmla="*/ 798091 h 384"/>
                <a:gd name="T18" fmla="*/ 806668 w 575"/>
                <a:gd name="T19" fmla="*/ 248357 h 384"/>
                <a:gd name="T20" fmla="*/ 1356543 w 575"/>
                <a:gd name="T21" fmla="*/ 812044 h 384"/>
                <a:gd name="T22" fmla="*/ 1309092 w 575"/>
                <a:gd name="T23" fmla="*/ 1032496 h 384"/>
                <a:gd name="T24" fmla="*/ 1554721 w 575"/>
                <a:gd name="T25" fmla="*/ 1071563 h 384"/>
                <a:gd name="T26" fmla="*/ 1599381 w 575"/>
                <a:gd name="T27" fmla="*/ 817625 h 384"/>
                <a:gd name="T28" fmla="*/ 809460 w 575"/>
                <a:gd name="T29" fmla="*/ 5581 h 3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75"/>
                <a:gd name="T46" fmla="*/ 0 h 384"/>
                <a:gd name="T47" fmla="*/ 575 w 575"/>
                <a:gd name="T48" fmla="*/ 384 h 3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75" h="384">
                  <a:moveTo>
                    <a:pt x="290" y="2"/>
                  </a:moveTo>
                  <a:cubicBezTo>
                    <a:pt x="290" y="2"/>
                    <a:pt x="290" y="2"/>
                    <a:pt x="290" y="2"/>
                  </a:cubicBezTo>
                  <a:cubicBezTo>
                    <a:pt x="290" y="2"/>
                    <a:pt x="290" y="2"/>
                    <a:pt x="290" y="2"/>
                  </a:cubicBezTo>
                  <a:cubicBezTo>
                    <a:pt x="290" y="2"/>
                    <a:pt x="290" y="2"/>
                    <a:pt x="290" y="2"/>
                  </a:cubicBezTo>
                  <a:cubicBezTo>
                    <a:pt x="290" y="2"/>
                    <a:pt x="290" y="2"/>
                    <a:pt x="290" y="2"/>
                  </a:cubicBezTo>
                  <a:cubicBezTo>
                    <a:pt x="132" y="0"/>
                    <a:pt x="1" y="127"/>
                    <a:pt x="0" y="285"/>
                  </a:cubicBezTo>
                  <a:cubicBezTo>
                    <a:pt x="0" y="317"/>
                    <a:pt x="4" y="348"/>
                    <a:pt x="13" y="376"/>
                  </a:cubicBezTo>
                  <a:cubicBezTo>
                    <a:pt x="102" y="365"/>
                    <a:pt x="102" y="365"/>
                    <a:pt x="102" y="365"/>
                  </a:cubicBezTo>
                  <a:cubicBezTo>
                    <a:pt x="91" y="342"/>
                    <a:pt x="86" y="314"/>
                    <a:pt x="87" y="286"/>
                  </a:cubicBezTo>
                  <a:cubicBezTo>
                    <a:pt x="88" y="176"/>
                    <a:pt x="179" y="87"/>
                    <a:pt x="289" y="89"/>
                  </a:cubicBezTo>
                  <a:cubicBezTo>
                    <a:pt x="399" y="90"/>
                    <a:pt x="488" y="181"/>
                    <a:pt x="486" y="291"/>
                  </a:cubicBezTo>
                  <a:cubicBezTo>
                    <a:pt x="486" y="319"/>
                    <a:pt x="480" y="346"/>
                    <a:pt x="469" y="370"/>
                  </a:cubicBezTo>
                  <a:cubicBezTo>
                    <a:pt x="557" y="384"/>
                    <a:pt x="557" y="384"/>
                    <a:pt x="557" y="384"/>
                  </a:cubicBezTo>
                  <a:cubicBezTo>
                    <a:pt x="568" y="355"/>
                    <a:pt x="573" y="324"/>
                    <a:pt x="573" y="293"/>
                  </a:cubicBezTo>
                  <a:cubicBezTo>
                    <a:pt x="575" y="134"/>
                    <a:pt x="448" y="4"/>
                    <a:pt x="29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377">
                <a:buFontTx/>
                <a:buNone/>
              </a:pPr>
              <a:endParaRPr lang="zh-CN" altLang="en-US" sz="3733">
                <a:solidFill>
                  <a:srgbClr val="4C86D4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8" name="TextBox 294">
            <a:extLst>
              <a:ext uri="{FF2B5EF4-FFF2-40B4-BE49-F238E27FC236}">
                <a16:creationId xmlns:a16="http://schemas.microsoft.com/office/drawing/2014/main" id="{172ED5C0-5C3A-0CC9-E34A-11BC911BA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0237" y="4003744"/>
            <a:ext cx="2339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>
              <a:buFontTx/>
              <a:buNone/>
            </a:pPr>
            <a:r>
              <a:rPr lang="zh-CN" altLang="en-US" sz="2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新东方</a:t>
            </a:r>
            <a:endParaRPr lang="en-US" altLang="zh-CN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defTabSz="914377">
              <a:buFontTx/>
              <a:buNone/>
            </a:pPr>
            <a:r>
              <a:rPr lang="zh-CN" altLang="en-US" sz="2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教育科技集团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7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664">
            <a:extLst>
              <a:ext uri="{FF2B5EF4-FFF2-40B4-BE49-F238E27FC236}">
                <a16:creationId xmlns:a16="http://schemas.microsoft.com/office/drawing/2014/main" id="{32DE7E7A-913E-4DD0-A18E-74E8FC6D7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3588" cy="6858000"/>
          </a:xfrm>
          <a:prstGeom prst="rect">
            <a:avLst/>
          </a:prstGeom>
          <a:solidFill>
            <a:srgbClr val="8DC22A"/>
          </a:solidFill>
          <a:ln>
            <a:solidFill>
              <a:srgbClr val="8DC22A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8DC22A"/>
              </a:solidFill>
              <a:effectLst/>
              <a:uLnTx/>
              <a:uFillTx/>
              <a:latin typeface="阿里巴巴普惠体 M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89585" y="320040"/>
            <a:ext cx="11212830" cy="6217920"/>
          </a:xfrm>
          <a:prstGeom prst="roundRect">
            <a:avLst>
              <a:gd name="adj" fmla="val 5638"/>
            </a:avLst>
          </a:prstGeom>
          <a:blipFill>
            <a:blip r:embed="rId2"/>
            <a:stretch>
              <a:fillRect/>
            </a:stretch>
          </a:blipFill>
          <a:ln w="152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M"/>
              <a:cs typeface="+mn-ea"/>
              <a:sym typeface="+mn-lt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6998363" y="1246953"/>
            <a:ext cx="3034408" cy="130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3" tIns="34282" rIns="68563" bIns="3428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阿里巴巴普惠体 M"/>
                <a:ea typeface="+mn-ea"/>
                <a:cs typeface="+mn-ea"/>
                <a:sym typeface="+mn-lt"/>
              </a:rPr>
              <a:t>目 录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815729" y="2695716"/>
            <a:ext cx="3399677" cy="561676"/>
          </a:xfrm>
          <a:prstGeom prst="rect">
            <a:avLst/>
          </a:prstGeom>
          <a:noFill/>
        </p:spPr>
        <p:txBody>
          <a:bodyPr wrap="square" lIns="68563" tIns="34282" rIns="68563" bIns="34282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07BC8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rPr>
              <a:t>CONTENTS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507BC8"/>
              </a:solidFill>
              <a:effectLst/>
              <a:uLnTx/>
              <a:uFillTx/>
              <a:latin typeface="阿里巴巴普惠体 M"/>
              <a:cs typeface="+mn-ea"/>
              <a:sym typeface="+mn-lt"/>
            </a:endParaRPr>
          </a:p>
        </p:txBody>
      </p:sp>
      <p:sp>
        <p:nvSpPr>
          <p:cNvPr id="29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2444074" y="2576757"/>
            <a:ext cx="3281782" cy="7433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 M"/>
                <a:ea typeface="+mn-ea"/>
                <a:cs typeface="+mn-ea"/>
                <a:sym typeface="+mn-lt"/>
              </a:rPr>
              <a:t>竞争分析</a:t>
            </a:r>
            <a:endParaRPr kumimoji="0" lang="zh-CN" altLang="en-US" sz="4400" b="1" i="0" u="none" strike="noStrike" kern="1200" cap="none" spc="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阿里巴巴普惠体 M"/>
              <a:ea typeface="+mn-ea"/>
              <a:cs typeface="+mn-ea"/>
              <a:sym typeface="+mn-lt"/>
            </a:endParaRPr>
          </a:p>
        </p:txBody>
      </p:sp>
      <p:sp>
        <p:nvSpPr>
          <p:cNvPr id="30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2478160" y="3452889"/>
            <a:ext cx="4337569" cy="7433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44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 M"/>
                <a:ea typeface="+mn-ea"/>
                <a:cs typeface="+mn-ea"/>
                <a:sym typeface="+mn-lt"/>
              </a:rPr>
              <a:t>商业模式描述</a:t>
            </a:r>
            <a:endParaRPr kumimoji="0" lang="zh-CN" altLang="en-US" sz="4400" b="1" i="0" u="none" strike="noStrike" kern="1200" cap="none" spc="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阿里巴巴普惠体 M"/>
              <a:ea typeface="+mn-ea"/>
              <a:cs typeface="+mn-ea"/>
              <a:sym typeface="+mn-lt"/>
            </a:endParaRPr>
          </a:p>
        </p:txBody>
      </p:sp>
      <p:sp>
        <p:nvSpPr>
          <p:cNvPr id="31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2444074" y="824493"/>
            <a:ext cx="3281782" cy="7433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44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 M"/>
                <a:ea typeface="+mn-ea"/>
                <a:cs typeface="+mn-ea"/>
                <a:sym typeface="+mn-lt"/>
              </a:rPr>
              <a:t>公司介绍</a:t>
            </a:r>
            <a:endParaRPr kumimoji="0" lang="zh-CN" altLang="en-US" sz="4400" b="1" i="0" u="none" strike="noStrike" kern="1200" cap="none" spc="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阿里巴巴普惠体 M"/>
              <a:ea typeface="+mn-ea"/>
              <a:cs typeface="+mn-ea"/>
              <a:sym typeface="+mn-lt"/>
            </a:endParaRPr>
          </a:p>
        </p:txBody>
      </p:sp>
      <p:sp>
        <p:nvSpPr>
          <p:cNvPr id="32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2444074" y="1700625"/>
            <a:ext cx="3281782" cy="7433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44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 M"/>
                <a:ea typeface="+mn-ea"/>
                <a:cs typeface="+mn-ea"/>
                <a:sym typeface="+mn-lt"/>
              </a:rPr>
              <a:t>市场分析</a:t>
            </a:r>
            <a:endParaRPr kumimoji="0" lang="zh-CN" altLang="en-US" sz="4400" b="1" i="0" u="none" strike="noStrike" kern="1200" cap="none" spc="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阿里巴巴普惠体 M"/>
              <a:ea typeface="+mn-ea"/>
              <a:cs typeface="+mn-ea"/>
              <a:sym typeface="+mn-lt"/>
            </a:endParaRPr>
          </a:p>
        </p:txBody>
      </p:sp>
      <p:pic>
        <p:nvPicPr>
          <p:cNvPr id="284" name="图片 28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1419" r="17433" b="20267"/>
          <a:stretch/>
        </p:blipFill>
        <p:spPr>
          <a:xfrm>
            <a:off x="6591300" y="3327400"/>
            <a:ext cx="4318000" cy="2857500"/>
          </a:xfrm>
          <a:prstGeom prst="rect">
            <a:avLst/>
          </a:prstGeom>
        </p:spPr>
      </p:pic>
      <p:pic>
        <p:nvPicPr>
          <p:cNvPr id="285" name="图片 2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20" y="1036768"/>
            <a:ext cx="457112" cy="527596"/>
          </a:xfrm>
          <a:prstGeom prst="rect">
            <a:avLst/>
          </a:prstGeom>
        </p:spPr>
      </p:pic>
      <p:pic>
        <p:nvPicPr>
          <p:cNvPr id="286" name="图片 2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98" y="1916387"/>
            <a:ext cx="457112" cy="527596"/>
          </a:xfrm>
          <a:prstGeom prst="rect">
            <a:avLst/>
          </a:prstGeom>
        </p:spPr>
      </p:pic>
      <p:pic>
        <p:nvPicPr>
          <p:cNvPr id="287" name="图片 2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77" y="4492352"/>
            <a:ext cx="457112" cy="527596"/>
          </a:xfrm>
          <a:prstGeom prst="rect">
            <a:avLst/>
          </a:prstGeom>
        </p:spPr>
      </p:pic>
      <p:pic>
        <p:nvPicPr>
          <p:cNvPr id="288" name="图片 2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43" y="5420915"/>
            <a:ext cx="457112" cy="527596"/>
          </a:xfrm>
          <a:prstGeom prst="rect">
            <a:avLst/>
          </a:prstGeom>
        </p:spPr>
      </p:pic>
      <p:grpSp>
        <p:nvGrpSpPr>
          <p:cNvPr id="289" name="组合 288"/>
          <p:cNvGrpSpPr/>
          <p:nvPr/>
        </p:nvGrpSpPr>
        <p:grpSpPr>
          <a:xfrm>
            <a:off x="1040511" y="705350"/>
            <a:ext cx="1371696" cy="238286"/>
            <a:chOff x="457104" y="342804"/>
            <a:chExt cx="1828800" cy="317692"/>
          </a:xfrm>
        </p:grpSpPr>
        <p:sp>
          <p:nvSpPr>
            <p:cNvPr id="290" name="等腰三角形 289"/>
            <p:cNvSpPr/>
            <p:nvPr/>
          </p:nvSpPr>
          <p:spPr>
            <a:xfrm rot="5400000">
              <a:off x="431608" y="368300"/>
              <a:ext cx="317692" cy="266700"/>
            </a:xfrm>
            <a:prstGeom prst="triangle">
              <a:avLst/>
            </a:prstGeom>
            <a:solidFill>
              <a:srgbClr val="4BAF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M"/>
                <a:cs typeface="+mn-cs"/>
              </a:endParaRPr>
            </a:p>
          </p:txBody>
        </p:sp>
        <p:sp>
          <p:nvSpPr>
            <p:cNvPr id="291" name="等腰三角形 290"/>
            <p:cNvSpPr/>
            <p:nvPr/>
          </p:nvSpPr>
          <p:spPr>
            <a:xfrm rot="5400000">
              <a:off x="952308" y="368300"/>
              <a:ext cx="317692" cy="266700"/>
            </a:xfrm>
            <a:prstGeom prst="triangle">
              <a:avLst/>
            </a:prstGeom>
            <a:solidFill>
              <a:srgbClr val="4BAF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M"/>
                <a:cs typeface="+mn-cs"/>
              </a:endParaRPr>
            </a:p>
          </p:txBody>
        </p:sp>
        <p:sp>
          <p:nvSpPr>
            <p:cNvPr id="292" name="等腰三角形 291"/>
            <p:cNvSpPr/>
            <p:nvPr/>
          </p:nvSpPr>
          <p:spPr>
            <a:xfrm rot="5400000">
              <a:off x="1473008" y="368300"/>
              <a:ext cx="317692" cy="266700"/>
            </a:xfrm>
            <a:prstGeom prst="triangle">
              <a:avLst/>
            </a:prstGeom>
            <a:solidFill>
              <a:srgbClr val="4BAF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M"/>
                <a:cs typeface="+mn-cs"/>
              </a:endParaRPr>
            </a:p>
          </p:txBody>
        </p:sp>
        <p:sp>
          <p:nvSpPr>
            <p:cNvPr id="293" name="等腰三角形 292"/>
            <p:cNvSpPr/>
            <p:nvPr/>
          </p:nvSpPr>
          <p:spPr>
            <a:xfrm rot="5400000">
              <a:off x="1993708" y="368300"/>
              <a:ext cx="317692" cy="266700"/>
            </a:xfrm>
            <a:prstGeom prst="triangle">
              <a:avLst/>
            </a:prstGeom>
            <a:solidFill>
              <a:srgbClr val="4BAF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M"/>
                <a:cs typeface="+mn-cs"/>
              </a:endParaRPr>
            </a:p>
          </p:txBody>
        </p:sp>
      </p:grpSp>
      <p:sp>
        <p:nvSpPr>
          <p:cNvPr id="20" name="副标题 2">
            <a:extLst>
              <a:ext uri="{FF2B5EF4-FFF2-40B4-BE49-F238E27FC236}">
                <a16:creationId xmlns:a16="http://schemas.microsoft.com/office/drawing/2014/main" id="{4B9F1E64-0C52-736C-1154-69DF0658FFF4}"/>
              </a:ext>
            </a:extLst>
          </p:cNvPr>
          <p:cNvSpPr txBox="1">
            <a:spLocks/>
          </p:cNvSpPr>
          <p:nvPr/>
        </p:nvSpPr>
        <p:spPr>
          <a:xfrm>
            <a:off x="2444074" y="4329021"/>
            <a:ext cx="3651926" cy="7433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44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 M"/>
                <a:ea typeface="+mn-ea"/>
                <a:cs typeface="+mn-ea"/>
                <a:sym typeface="+mn-lt"/>
              </a:rPr>
              <a:t>营销战略</a:t>
            </a:r>
            <a:endParaRPr kumimoji="0" lang="zh-CN" altLang="en-US" sz="4400" b="1" i="0" u="none" strike="noStrike" kern="1200" cap="none" spc="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阿里巴巴普惠体 M"/>
              <a:ea typeface="+mn-ea"/>
              <a:cs typeface="+mn-ea"/>
              <a:sym typeface="+mn-lt"/>
            </a:endParaRPr>
          </a:p>
        </p:txBody>
      </p:sp>
      <p:sp>
        <p:nvSpPr>
          <p:cNvPr id="21" name="副标题 2">
            <a:extLst>
              <a:ext uri="{FF2B5EF4-FFF2-40B4-BE49-F238E27FC236}">
                <a16:creationId xmlns:a16="http://schemas.microsoft.com/office/drawing/2014/main" id="{B728731F-E540-5001-2B7F-57B03E48104D}"/>
              </a:ext>
            </a:extLst>
          </p:cNvPr>
          <p:cNvSpPr txBox="1">
            <a:spLocks/>
          </p:cNvSpPr>
          <p:nvPr/>
        </p:nvSpPr>
        <p:spPr>
          <a:xfrm>
            <a:off x="2478161" y="5205153"/>
            <a:ext cx="3281782" cy="7433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44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阿里巴巴普惠体 M"/>
                <a:ea typeface="+mn-ea"/>
                <a:cs typeface="+mn-ea"/>
                <a:sym typeface="+mn-lt"/>
              </a:rPr>
              <a:t>制造计划</a:t>
            </a:r>
            <a:endParaRPr kumimoji="0" lang="zh-CN" altLang="en-US" sz="4400" b="1" i="0" u="none" strike="noStrike" kern="1200" cap="none" spc="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阿里巴巴普惠体 M"/>
              <a:ea typeface="+mn-ea"/>
              <a:cs typeface="+mn-ea"/>
              <a:sym typeface="+mn-l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306CFBD-4CBF-219E-ADDB-C1691F473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89" y="2789032"/>
            <a:ext cx="457112" cy="5275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7A7172-12D9-D236-F58B-E775323962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77" y="3558525"/>
            <a:ext cx="457112" cy="52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9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  <p:bldP spid="8" grpId="0" build="p"/>
      <p:bldP spid="29" grpId="0"/>
      <p:bldP spid="30" grpId="0"/>
      <p:bldP spid="31" grpId="0"/>
      <p:bldP spid="32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5"/>
          <p:cNvSpPr txBox="1"/>
          <p:nvPr/>
        </p:nvSpPr>
        <p:spPr>
          <a:xfrm>
            <a:off x="6970548" y="3840210"/>
            <a:ext cx="4600858" cy="606519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1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研学旅行或能成为</a:t>
            </a:r>
            <a:r>
              <a:rPr lang="zh-CN" altLang="zh-CN" sz="18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双减政策</a:t>
            </a:r>
            <a:r>
              <a:rPr lang="zh-CN" altLang="zh-CN" sz="1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下的“大赢家”。</a:t>
            </a:r>
            <a:endParaRPr lang="en-US" sz="1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4" name="Text Placeholder 5"/>
          <p:cNvSpPr txBox="1"/>
          <p:nvPr/>
        </p:nvSpPr>
        <p:spPr>
          <a:xfrm>
            <a:off x="6978118" y="4451486"/>
            <a:ext cx="4703600" cy="606519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1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面对双减政策落地带来的危机，校外教培机构已经开始尝试转型。</a:t>
            </a:r>
            <a:endParaRPr lang="en-US" sz="1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7" name="Text Placeholder 5"/>
          <p:cNvSpPr txBox="1"/>
          <p:nvPr/>
        </p:nvSpPr>
        <p:spPr>
          <a:xfrm>
            <a:off x="6978117" y="1884802"/>
            <a:ext cx="4493309" cy="606519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1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研学旅行这种“旅游</a:t>
            </a:r>
            <a:r>
              <a:rPr lang="en-US" altLang="zh-CN" sz="1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zh-CN" sz="1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r>
              <a:rPr lang="en-US" altLang="zh-CN" sz="1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1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的模式在全球范围内火热进行中。</a:t>
            </a:r>
            <a:endParaRPr lang="en-US" sz="1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0" name="Text Placeholder 5"/>
          <p:cNvSpPr txBox="1"/>
          <p:nvPr/>
        </p:nvSpPr>
        <p:spPr>
          <a:xfrm>
            <a:off x="6978117" y="2642042"/>
            <a:ext cx="4600858" cy="606519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18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国家的相关政策</a:t>
            </a:r>
            <a:r>
              <a:rPr lang="zh-CN" altLang="zh-CN" sz="1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密集出台，地方相关部门跟进政策，扶植大量研学旅行企业成长。研学旅行一下子流行起来进入蓬勃发展的阶段。</a:t>
            </a:r>
            <a:endParaRPr lang="en-US" sz="1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7" name="Text Placeholder 5"/>
          <p:cNvSpPr txBox="1"/>
          <p:nvPr/>
        </p:nvSpPr>
        <p:spPr>
          <a:xfrm>
            <a:off x="6955985" y="5215967"/>
            <a:ext cx="4493309" cy="606519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1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</a:t>
            </a:r>
            <a:r>
              <a:rPr lang="zh-CN" altLang="zh-CN" sz="18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新型职业</a:t>
            </a:r>
            <a:r>
              <a:rPr lang="zh-CN" altLang="zh-CN" sz="1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，如研学旅行导师、研学旅行导师培训师、研学旅行课程设计师等等。</a:t>
            </a:r>
          </a:p>
        </p:txBody>
      </p:sp>
      <p:grpSp>
        <p:nvGrpSpPr>
          <p:cNvPr id="14" name="그룹 81"/>
          <p:cNvGrpSpPr/>
          <p:nvPr/>
        </p:nvGrpSpPr>
        <p:grpSpPr>
          <a:xfrm rot="10800000">
            <a:off x="2664803" y="1549646"/>
            <a:ext cx="833668" cy="1009530"/>
            <a:chOff x="5223531" y="3585776"/>
            <a:chExt cx="630341" cy="763310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5" name="Freeform 19"/>
            <p:cNvSpPr/>
            <p:nvPr/>
          </p:nvSpPr>
          <p:spPr bwMode="auto">
            <a:xfrm>
              <a:off x="5223531" y="3585776"/>
              <a:ext cx="630340" cy="271016"/>
            </a:xfrm>
            <a:custGeom>
              <a:avLst/>
              <a:gdLst>
                <a:gd name="T0" fmla="*/ 256 w 331"/>
                <a:gd name="T1" fmla="*/ 142 h 142"/>
                <a:gd name="T2" fmla="*/ 252 w 331"/>
                <a:gd name="T3" fmla="*/ 139 h 142"/>
                <a:gd name="T4" fmla="*/ 0 w 331"/>
                <a:gd name="T5" fmla="*/ 79 h 142"/>
                <a:gd name="T6" fmla="*/ 331 w 331"/>
                <a:gd name="T7" fmla="*/ 122 h 142"/>
                <a:gd name="T8" fmla="*/ 256 w 331"/>
                <a:gd name="T9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42">
                  <a:moveTo>
                    <a:pt x="256" y="142"/>
                  </a:moveTo>
                  <a:cubicBezTo>
                    <a:pt x="252" y="139"/>
                    <a:pt x="252" y="139"/>
                    <a:pt x="252" y="139"/>
                  </a:cubicBezTo>
                  <a:cubicBezTo>
                    <a:pt x="119" y="49"/>
                    <a:pt x="17" y="74"/>
                    <a:pt x="0" y="79"/>
                  </a:cubicBezTo>
                  <a:cubicBezTo>
                    <a:pt x="0" y="79"/>
                    <a:pt x="157" y="0"/>
                    <a:pt x="331" y="122"/>
                  </a:cubicBezTo>
                  <a:lnTo>
                    <a:pt x="256" y="14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175" cap="flat" cmpd="sng" algn="ctr">
              <a:noFill/>
              <a:prstDash val="solid"/>
            </a:ln>
            <a:effectLst>
              <a:outerShdw dist="254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16" name="Freeform 10"/>
            <p:cNvSpPr/>
            <p:nvPr/>
          </p:nvSpPr>
          <p:spPr bwMode="auto">
            <a:xfrm>
              <a:off x="5223531" y="3679160"/>
              <a:ext cx="487219" cy="669926"/>
            </a:xfrm>
            <a:custGeom>
              <a:avLst/>
              <a:gdLst>
                <a:gd name="T0" fmla="*/ 252 w 256"/>
                <a:gd name="T1" fmla="*/ 90 h 352"/>
                <a:gd name="T2" fmla="*/ 0 w 256"/>
                <a:gd name="T3" fmla="*/ 30 h 352"/>
                <a:gd name="T4" fmla="*/ 181 w 256"/>
                <a:gd name="T5" fmla="*/ 352 h 352"/>
                <a:gd name="T6" fmla="*/ 256 w 256"/>
                <a:gd name="T7" fmla="*/ 93 h 352"/>
                <a:gd name="T8" fmla="*/ 252 w 256"/>
                <a:gd name="T9" fmla="*/ 9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52">
                  <a:moveTo>
                    <a:pt x="252" y="90"/>
                  </a:moveTo>
                  <a:cubicBezTo>
                    <a:pt x="119" y="0"/>
                    <a:pt x="17" y="25"/>
                    <a:pt x="0" y="30"/>
                  </a:cubicBezTo>
                  <a:cubicBezTo>
                    <a:pt x="181" y="352"/>
                    <a:pt x="181" y="352"/>
                    <a:pt x="181" y="352"/>
                  </a:cubicBezTo>
                  <a:cubicBezTo>
                    <a:pt x="256" y="93"/>
                    <a:pt x="256" y="93"/>
                    <a:pt x="256" y="93"/>
                  </a:cubicBezTo>
                  <a:lnTo>
                    <a:pt x="252" y="90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ko-KR" altLang="en-US" sz="2400" dirty="0">
                <a:cs typeface="+mn-ea"/>
                <a:sym typeface="+mn-lt"/>
              </a:endParaRPr>
            </a:p>
          </p:txBody>
        </p:sp>
        <p:sp>
          <p:nvSpPr>
            <p:cNvPr id="17" name="Freeform 14"/>
            <p:cNvSpPr/>
            <p:nvPr/>
          </p:nvSpPr>
          <p:spPr bwMode="auto">
            <a:xfrm>
              <a:off x="5568645" y="3811408"/>
              <a:ext cx="285227" cy="530866"/>
            </a:xfrm>
            <a:custGeom>
              <a:avLst/>
              <a:gdLst>
                <a:gd name="T0" fmla="*/ 140 w 281"/>
                <a:gd name="T1" fmla="*/ 38 h 523"/>
                <a:gd name="T2" fmla="*/ 0 w 281"/>
                <a:gd name="T3" fmla="*/ 523 h 523"/>
                <a:gd name="T4" fmla="*/ 281 w 281"/>
                <a:gd name="T5" fmla="*/ 0 h 523"/>
                <a:gd name="T6" fmla="*/ 140 w 281"/>
                <a:gd name="T7" fmla="*/ 38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523">
                  <a:moveTo>
                    <a:pt x="140" y="38"/>
                  </a:moveTo>
                  <a:lnTo>
                    <a:pt x="0" y="523"/>
                  </a:lnTo>
                  <a:lnTo>
                    <a:pt x="281" y="0"/>
                  </a:lnTo>
                  <a:lnTo>
                    <a:pt x="140" y="3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175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ko-KR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18" name="그룹 84"/>
          <p:cNvGrpSpPr/>
          <p:nvPr/>
        </p:nvGrpSpPr>
        <p:grpSpPr>
          <a:xfrm rot="10800000">
            <a:off x="2246861" y="2291243"/>
            <a:ext cx="1699556" cy="1326352"/>
            <a:chOff x="4881463" y="2794045"/>
            <a:chExt cx="1285041" cy="1002860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9" name="Freeform 18"/>
            <p:cNvSpPr/>
            <p:nvPr/>
          </p:nvSpPr>
          <p:spPr bwMode="auto">
            <a:xfrm>
              <a:off x="4881463" y="2794045"/>
              <a:ext cx="1285041" cy="525791"/>
            </a:xfrm>
            <a:custGeom>
              <a:avLst/>
              <a:gdLst>
                <a:gd name="T0" fmla="*/ 518 w 675"/>
                <a:gd name="T1" fmla="*/ 276 h 276"/>
                <a:gd name="T2" fmla="*/ 513 w 675"/>
                <a:gd name="T3" fmla="*/ 274 h 276"/>
                <a:gd name="T4" fmla="*/ 0 w 675"/>
                <a:gd name="T5" fmla="*/ 173 h 276"/>
                <a:gd name="T6" fmla="*/ 675 w 675"/>
                <a:gd name="T7" fmla="*/ 234 h 276"/>
                <a:gd name="T8" fmla="*/ 518 w 675"/>
                <a:gd name="T9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5" h="276">
                  <a:moveTo>
                    <a:pt x="518" y="276"/>
                  </a:moveTo>
                  <a:cubicBezTo>
                    <a:pt x="513" y="274"/>
                    <a:pt x="513" y="274"/>
                    <a:pt x="513" y="274"/>
                  </a:cubicBezTo>
                  <a:cubicBezTo>
                    <a:pt x="237" y="82"/>
                    <a:pt x="18" y="166"/>
                    <a:pt x="0" y="173"/>
                  </a:cubicBezTo>
                  <a:cubicBezTo>
                    <a:pt x="0" y="173"/>
                    <a:pt x="261" y="0"/>
                    <a:pt x="675" y="234"/>
                  </a:cubicBezTo>
                  <a:lnTo>
                    <a:pt x="518" y="27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3175" cap="flat" cmpd="sng" algn="ctr">
              <a:noFill/>
              <a:prstDash val="solid"/>
            </a:ln>
            <a:effectLst>
              <a:outerShdw dist="254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4881463" y="2950362"/>
              <a:ext cx="985604" cy="846543"/>
            </a:xfrm>
            <a:custGeom>
              <a:avLst/>
              <a:gdLst>
                <a:gd name="T0" fmla="*/ 513 w 518"/>
                <a:gd name="T1" fmla="*/ 192 h 445"/>
                <a:gd name="T2" fmla="*/ 0 w 518"/>
                <a:gd name="T3" fmla="*/ 91 h 445"/>
                <a:gd name="T4" fmla="*/ 165 w 518"/>
                <a:gd name="T5" fmla="*/ 386 h 445"/>
                <a:gd name="T6" fmla="*/ 168 w 518"/>
                <a:gd name="T7" fmla="*/ 385 h 445"/>
                <a:gd name="T8" fmla="*/ 445 w 518"/>
                <a:gd name="T9" fmla="*/ 445 h 445"/>
                <a:gd name="T10" fmla="*/ 518 w 518"/>
                <a:gd name="T11" fmla="*/ 194 h 445"/>
                <a:gd name="T12" fmla="*/ 513 w 518"/>
                <a:gd name="T13" fmla="*/ 192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8" h="445">
                  <a:moveTo>
                    <a:pt x="513" y="192"/>
                  </a:moveTo>
                  <a:cubicBezTo>
                    <a:pt x="237" y="0"/>
                    <a:pt x="18" y="84"/>
                    <a:pt x="0" y="91"/>
                  </a:cubicBezTo>
                  <a:cubicBezTo>
                    <a:pt x="165" y="386"/>
                    <a:pt x="165" y="386"/>
                    <a:pt x="165" y="386"/>
                  </a:cubicBezTo>
                  <a:cubicBezTo>
                    <a:pt x="168" y="385"/>
                    <a:pt x="168" y="385"/>
                    <a:pt x="168" y="385"/>
                  </a:cubicBezTo>
                  <a:cubicBezTo>
                    <a:pt x="173" y="383"/>
                    <a:pt x="289" y="343"/>
                    <a:pt x="445" y="445"/>
                  </a:cubicBezTo>
                  <a:cubicBezTo>
                    <a:pt x="518" y="194"/>
                    <a:pt x="518" y="194"/>
                    <a:pt x="518" y="194"/>
                  </a:cubicBezTo>
                  <a:lnTo>
                    <a:pt x="513" y="192"/>
                  </a:lnTo>
                  <a:close/>
                </a:path>
              </a:pathLst>
            </a:custGeom>
            <a:solidFill>
              <a:schemeClr val="accent3"/>
            </a:solidFill>
            <a:ln w="3175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ko-KR" altLang="en-US" sz="2400" dirty="0">
                <a:cs typeface="+mn-ea"/>
                <a:sym typeface="+mn-lt"/>
              </a:endParaRPr>
            </a:p>
          </p:txBody>
        </p:sp>
        <p:sp>
          <p:nvSpPr>
            <p:cNvPr id="21" name="Freeform 12"/>
            <p:cNvSpPr/>
            <p:nvPr/>
          </p:nvSpPr>
          <p:spPr bwMode="auto">
            <a:xfrm>
              <a:off x="5721194" y="3239648"/>
              <a:ext cx="438497" cy="557257"/>
            </a:xfrm>
            <a:custGeom>
              <a:avLst/>
              <a:gdLst>
                <a:gd name="T0" fmla="*/ 0 w 432"/>
                <a:gd name="T1" fmla="*/ 549 h 549"/>
                <a:gd name="T2" fmla="*/ 162 w 432"/>
                <a:gd name="T3" fmla="*/ 501 h 549"/>
                <a:gd name="T4" fmla="*/ 432 w 432"/>
                <a:gd name="T5" fmla="*/ 0 h 549"/>
                <a:gd name="T6" fmla="*/ 137 w 432"/>
                <a:gd name="T7" fmla="*/ 79 h 549"/>
                <a:gd name="T8" fmla="*/ 0 w 432"/>
                <a:gd name="T9" fmla="*/ 549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549">
                  <a:moveTo>
                    <a:pt x="0" y="549"/>
                  </a:moveTo>
                  <a:lnTo>
                    <a:pt x="162" y="501"/>
                  </a:lnTo>
                  <a:lnTo>
                    <a:pt x="432" y="0"/>
                  </a:lnTo>
                  <a:lnTo>
                    <a:pt x="137" y="79"/>
                  </a:lnTo>
                  <a:lnTo>
                    <a:pt x="0" y="54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ko-KR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22" name="그룹 85"/>
          <p:cNvGrpSpPr/>
          <p:nvPr/>
        </p:nvGrpSpPr>
        <p:grpSpPr>
          <a:xfrm rot="10800000">
            <a:off x="1823747" y="2997751"/>
            <a:ext cx="2565443" cy="1616324"/>
            <a:chOff x="4544470" y="2040885"/>
            <a:chExt cx="1939742" cy="1222109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3" name="Freeform 17"/>
            <p:cNvSpPr/>
            <p:nvPr/>
          </p:nvSpPr>
          <p:spPr bwMode="auto">
            <a:xfrm>
              <a:off x="4544470" y="2040885"/>
              <a:ext cx="1939742" cy="730829"/>
            </a:xfrm>
            <a:custGeom>
              <a:avLst/>
              <a:gdLst>
                <a:gd name="T0" fmla="*/ 774 w 1019"/>
                <a:gd name="T1" fmla="*/ 382 h 384"/>
                <a:gd name="T2" fmla="*/ 221 w 1019"/>
                <a:gd name="T3" fmla="*/ 216 h 384"/>
                <a:gd name="T4" fmla="*/ 0 w 1019"/>
                <a:gd name="T5" fmla="*/ 254 h 384"/>
                <a:gd name="T6" fmla="*/ 1019 w 1019"/>
                <a:gd name="T7" fmla="*/ 318 h 384"/>
                <a:gd name="T8" fmla="*/ 778 w 1019"/>
                <a:gd name="T9" fmla="*/ 384 h 384"/>
                <a:gd name="T10" fmla="*/ 774 w 1019"/>
                <a:gd name="T11" fmla="*/ 382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9" h="384">
                  <a:moveTo>
                    <a:pt x="774" y="382"/>
                  </a:moveTo>
                  <a:cubicBezTo>
                    <a:pt x="547" y="241"/>
                    <a:pt x="348" y="214"/>
                    <a:pt x="221" y="216"/>
                  </a:cubicBezTo>
                  <a:cubicBezTo>
                    <a:pt x="94" y="218"/>
                    <a:pt x="12" y="249"/>
                    <a:pt x="0" y="254"/>
                  </a:cubicBezTo>
                  <a:cubicBezTo>
                    <a:pt x="0" y="254"/>
                    <a:pt x="444" y="0"/>
                    <a:pt x="1019" y="318"/>
                  </a:cubicBezTo>
                  <a:cubicBezTo>
                    <a:pt x="778" y="384"/>
                    <a:pt x="778" y="384"/>
                    <a:pt x="778" y="384"/>
                  </a:cubicBezTo>
                  <a:lnTo>
                    <a:pt x="774" y="382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3175" cap="flat" cmpd="sng" algn="ctr">
              <a:noFill/>
              <a:prstDash val="solid"/>
            </a:ln>
            <a:effectLst>
              <a:outerShdw dist="254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24" name="Freeform 7"/>
            <p:cNvSpPr/>
            <p:nvPr/>
          </p:nvSpPr>
          <p:spPr bwMode="auto">
            <a:xfrm>
              <a:off x="4544470" y="2447917"/>
              <a:ext cx="1480944" cy="815077"/>
            </a:xfrm>
            <a:custGeom>
              <a:avLst/>
              <a:gdLst>
                <a:gd name="T0" fmla="*/ 774 w 778"/>
                <a:gd name="T1" fmla="*/ 168 h 428"/>
                <a:gd name="T2" fmla="*/ 221 w 778"/>
                <a:gd name="T3" fmla="*/ 2 h 428"/>
                <a:gd name="T4" fmla="*/ 0 w 778"/>
                <a:gd name="T5" fmla="*/ 40 h 428"/>
                <a:gd name="T6" fmla="*/ 162 w 778"/>
                <a:gd name="T7" fmla="*/ 329 h 428"/>
                <a:gd name="T8" fmla="*/ 164 w 778"/>
                <a:gd name="T9" fmla="*/ 328 h 428"/>
                <a:gd name="T10" fmla="*/ 703 w 778"/>
                <a:gd name="T11" fmla="*/ 428 h 428"/>
                <a:gd name="T12" fmla="*/ 778 w 778"/>
                <a:gd name="T13" fmla="*/ 170 h 428"/>
                <a:gd name="T14" fmla="*/ 774 w 778"/>
                <a:gd name="T15" fmla="*/ 16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8" h="428">
                  <a:moveTo>
                    <a:pt x="774" y="168"/>
                  </a:moveTo>
                  <a:cubicBezTo>
                    <a:pt x="547" y="27"/>
                    <a:pt x="348" y="0"/>
                    <a:pt x="221" y="2"/>
                  </a:cubicBezTo>
                  <a:cubicBezTo>
                    <a:pt x="94" y="4"/>
                    <a:pt x="12" y="35"/>
                    <a:pt x="0" y="40"/>
                  </a:cubicBezTo>
                  <a:cubicBezTo>
                    <a:pt x="162" y="329"/>
                    <a:pt x="162" y="329"/>
                    <a:pt x="162" y="329"/>
                  </a:cubicBezTo>
                  <a:cubicBezTo>
                    <a:pt x="164" y="328"/>
                    <a:pt x="164" y="328"/>
                    <a:pt x="164" y="328"/>
                  </a:cubicBezTo>
                  <a:cubicBezTo>
                    <a:pt x="173" y="324"/>
                    <a:pt x="404" y="223"/>
                    <a:pt x="703" y="428"/>
                  </a:cubicBezTo>
                  <a:cubicBezTo>
                    <a:pt x="778" y="170"/>
                    <a:pt x="778" y="170"/>
                    <a:pt x="778" y="170"/>
                  </a:cubicBezTo>
                  <a:lnTo>
                    <a:pt x="774" y="168"/>
                  </a:lnTo>
                  <a:close/>
                </a:path>
              </a:pathLst>
            </a:custGeom>
            <a:solidFill>
              <a:schemeClr val="accent4"/>
            </a:solidFill>
            <a:ln w="3175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ko-KR" altLang="en-US" sz="2400" dirty="0">
                <a:cs typeface="+mn-ea"/>
                <a:sym typeface="+mn-lt"/>
              </a:endParaRPr>
            </a:p>
          </p:txBody>
        </p:sp>
        <p:sp>
          <p:nvSpPr>
            <p:cNvPr id="25" name="Freeform 11"/>
            <p:cNvSpPr/>
            <p:nvPr/>
          </p:nvSpPr>
          <p:spPr bwMode="auto">
            <a:xfrm>
              <a:off x="5882293" y="2639038"/>
              <a:ext cx="601919" cy="617144"/>
            </a:xfrm>
            <a:custGeom>
              <a:avLst/>
              <a:gdLst>
                <a:gd name="T0" fmla="*/ 0 w 593"/>
                <a:gd name="T1" fmla="*/ 608 h 608"/>
                <a:gd name="T2" fmla="*/ 317 w 593"/>
                <a:gd name="T3" fmla="*/ 516 h 608"/>
                <a:gd name="T4" fmla="*/ 593 w 593"/>
                <a:gd name="T5" fmla="*/ 0 h 608"/>
                <a:gd name="T6" fmla="*/ 141 w 593"/>
                <a:gd name="T7" fmla="*/ 124 h 608"/>
                <a:gd name="T8" fmla="*/ 0 w 593"/>
                <a:gd name="T9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3" h="608">
                  <a:moveTo>
                    <a:pt x="0" y="608"/>
                  </a:moveTo>
                  <a:lnTo>
                    <a:pt x="317" y="516"/>
                  </a:lnTo>
                  <a:lnTo>
                    <a:pt x="593" y="0"/>
                  </a:lnTo>
                  <a:lnTo>
                    <a:pt x="141" y="124"/>
                  </a:lnTo>
                  <a:lnTo>
                    <a:pt x="0" y="60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175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ko-KR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26" name="그룹 86"/>
          <p:cNvGrpSpPr/>
          <p:nvPr/>
        </p:nvGrpSpPr>
        <p:grpSpPr>
          <a:xfrm rot="10800000">
            <a:off x="1399798" y="3748316"/>
            <a:ext cx="3420587" cy="1903996"/>
            <a:chOff x="4217626" y="1275253"/>
            <a:chExt cx="2586322" cy="1439620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7" name="Freeform 26"/>
            <p:cNvSpPr/>
            <p:nvPr/>
          </p:nvSpPr>
          <p:spPr bwMode="auto">
            <a:xfrm>
              <a:off x="4217626" y="1275253"/>
              <a:ext cx="2586322" cy="953123"/>
            </a:xfrm>
            <a:custGeom>
              <a:avLst/>
              <a:gdLst>
                <a:gd name="T0" fmla="*/ 1034 w 1359"/>
                <a:gd name="T1" fmla="*/ 501 h 501"/>
                <a:gd name="T2" fmla="*/ 261 w 1359"/>
                <a:gd name="T3" fmla="*/ 298 h 501"/>
                <a:gd name="T4" fmla="*/ 0 w 1359"/>
                <a:gd name="T5" fmla="*/ 352 h 501"/>
                <a:gd name="T6" fmla="*/ 1359 w 1359"/>
                <a:gd name="T7" fmla="*/ 411 h 501"/>
                <a:gd name="T8" fmla="*/ 1034 w 1359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01">
                  <a:moveTo>
                    <a:pt x="1034" y="501"/>
                  </a:moveTo>
                  <a:cubicBezTo>
                    <a:pt x="708" y="316"/>
                    <a:pt x="433" y="288"/>
                    <a:pt x="261" y="298"/>
                  </a:cubicBezTo>
                  <a:cubicBezTo>
                    <a:pt x="136" y="306"/>
                    <a:pt x="45" y="334"/>
                    <a:pt x="0" y="352"/>
                  </a:cubicBezTo>
                  <a:cubicBezTo>
                    <a:pt x="0" y="352"/>
                    <a:pt x="549" y="0"/>
                    <a:pt x="1359" y="411"/>
                  </a:cubicBezTo>
                  <a:lnTo>
                    <a:pt x="1034" y="50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175" cap="flat" cmpd="sng" algn="ctr">
              <a:noFill/>
              <a:prstDash val="solid"/>
            </a:ln>
            <a:effectLst>
              <a:outerShdw dist="254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28" name="Freeform 6"/>
            <p:cNvSpPr/>
            <p:nvPr/>
          </p:nvSpPr>
          <p:spPr bwMode="auto">
            <a:xfrm>
              <a:off x="4217626" y="1816562"/>
              <a:ext cx="1967148" cy="898311"/>
            </a:xfrm>
            <a:custGeom>
              <a:avLst/>
              <a:gdLst>
                <a:gd name="T0" fmla="*/ 1030 w 1034"/>
                <a:gd name="T1" fmla="*/ 211 h 472"/>
                <a:gd name="T2" fmla="*/ 261 w 1034"/>
                <a:gd name="T3" fmla="*/ 10 h 472"/>
                <a:gd name="T4" fmla="*/ 0 w 1034"/>
                <a:gd name="T5" fmla="*/ 64 h 472"/>
                <a:gd name="T6" fmla="*/ 157 w 1034"/>
                <a:gd name="T7" fmla="*/ 345 h 472"/>
                <a:gd name="T8" fmla="*/ 159 w 1034"/>
                <a:gd name="T9" fmla="*/ 345 h 472"/>
                <a:gd name="T10" fmla="*/ 391 w 1034"/>
                <a:gd name="T11" fmla="*/ 304 h 472"/>
                <a:gd name="T12" fmla="*/ 959 w 1034"/>
                <a:gd name="T13" fmla="*/ 472 h 472"/>
                <a:gd name="T14" fmla="*/ 1034 w 1034"/>
                <a:gd name="T15" fmla="*/ 213 h 472"/>
                <a:gd name="T16" fmla="*/ 1030 w 1034"/>
                <a:gd name="T17" fmla="*/ 211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4" h="472">
                  <a:moveTo>
                    <a:pt x="1030" y="211"/>
                  </a:moveTo>
                  <a:cubicBezTo>
                    <a:pt x="705" y="26"/>
                    <a:pt x="433" y="0"/>
                    <a:pt x="261" y="10"/>
                  </a:cubicBezTo>
                  <a:cubicBezTo>
                    <a:pt x="136" y="18"/>
                    <a:pt x="45" y="46"/>
                    <a:pt x="0" y="64"/>
                  </a:cubicBezTo>
                  <a:cubicBezTo>
                    <a:pt x="157" y="345"/>
                    <a:pt x="157" y="345"/>
                    <a:pt x="157" y="345"/>
                  </a:cubicBezTo>
                  <a:cubicBezTo>
                    <a:pt x="159" y="345"/>
                    <a:pt x="159" y="345"/>
                    <a:pt x="159" y="345"/>
                  </a:cubicBezTo>
                  <a:cubicBezTo>
                    <a:pt x="162" y="343"/>
                    <a:pt x="249" y="306"/>
                    <a:pt x="391" y="304"/>
                  </a:cubicBezTo>
                  <a:cubicBezTo>
                    <a:pt x="521" y="301"/>
                    <a:pt x="725" y="329"/>
                    <a:pt x="959" y="472"/>
                  </a:cubicBezTo>
                  <a:cubicBezTo>
                    <a:pt x="1034" y="213"/>
                    <a:pt x="1034" y="213"/>
                    <a:pt x="1034" y="213"/>
                  </a:cubicBezTo>
                  <a:lnTo>
                    <a:pt x="1030" y="211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ko-KR" altLang="en-US" sz="2400" dirty="0">
                <a:cs typeface="+mn-ea"/>
                <a:sym typeface="+mn-lt"/>
              </a:endParaRPr>
            </a:p>
          </p:txBody>
        </p:sp>
        <p:sp>
          <p:nvSpPr>
            <p:cNvPr id="29" name="Freeform 15"/>
            <p:cNvSpPr/>
            <p:nvPr/>
          </p:nvSpPr>
          <p:spPr bwMode="auto">
            <a:xfrm>
              <a:off x="6035856" y="2050022"/>
              <a:ext cx="761280" cy="664851"/>
            </a:xfrm>
            <a:custGeom>
              <a:avLst/>
              <a:gdLst>
                <a:gd name="T0" fmla="*/ 0 w 750"/>
                <a:gd name="T1" fmla="*/ 655 h 655"/>
                <a:gd name="T2" fmla="*/ 472 w 750"/>
                <a:gd name="T3" fmla="*/ 518 h 655"/>
                <a:gd name="T4" fmla="*/ 750 w 750"/>
                <a:gd name="T5" fmla="*/ 0 h 655"/>
                <a:gd name="T6" fmla="*/ 140 w 750"/>
                <a:gd name="T7" fmla="*/ 169 h 655"/>
                <a:gd name="T8" fmla="*/ 0 w 750"/>
                <a:gd name="T9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0" h="655">
                  <a:moveTo>
                    <a:pt x="0" y="655"/>
                  </a:moveTo>
                  <a:lnTo>
                    <a:pt x="472" y="518"/>
                  </a:lnTo>
                  <a:lnTo>
                    <a:pt x="750" y="0"/>
                  </a:lnTo>
                  <a:lnTo>
                    <a:pt x="140" y="169"/>
                  </a:lnTo>
                  <a:lnTo>
                    <a:pt x="0" y="65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175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ko-KR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30" name="그룹 80"/>
          <p:cNvGrpSpPr/>
          <p:nvPr/>
        </p:nvGrpSpPr>
        <p:grpSpPr>
          <a:xfrm rot="10800000">
            <a:off x="969677" y="4519756"/>
            <a:ext cx="4266340" cy="2027507"/>
            <a:chOff x="3904993" y="631717"/>
            <a:chExt cx="3225799" cy="1533005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1" name="Freeform 5"/>
            <p:cNvSpPr/>
            <p:nvPr/>
          </p:nvSpPr>
          <p:spPr bwMode="auto">
            <a:xfrm>
              <a:off x="3904994" y="631717"/>
              <a:ext cx="3225797" cy="1037371"/>
            </a:xfrm>
            <a:custGeom>
              <a:avLst/>
              <a:gdLst>
                <a:gd name="T0" fmla="*/ 1283 w 1695"/>
                <a:gd name="T1" fmla="*/ 545 h 545"/>
                <a:gd name="T2" fmla="*/ 0 w 1695"/>
                <a:gd name="T3" fmla="*/ 398 h 545"/>
                <a:gd name="T4" fmla="*/ 1695 w 1695"/>
                <a:gd name="T5" fmla="*/ 429 h 545"/>
                <a:gd name="T6" fmla="*/ 1283 w 1695"/>
                <a:gd name="T7" fmla="*/ 545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5" h="545">
                  <a:moveTo>
                    <a:pt x="1283" y="545"/>
                  </a:moveTo>
                  <a:cubicBezTo>
                    <a:pt x="1283" y="545"/>
                    <a:pt x="633" y="141"/>
                    <a:pt x="0" y="398"/>
                  </a:cubicBezTo>
                  <a:cubicBezTo>
                    <a:pt x="0" y="398"/>
                    <a:pt x="851" y="0"/>
                    <a:pt x="1695" y="429"/>
                  </a:cubicBezTo>
                  <a:lnTo>
                    <a:pt x="1283" y="545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 algn="ctr">
              <a:noFill/>
              <a:prstDash val="solid"/>
            </a:ln>
            <a:effectLst>
              <a:outerShdw dist="254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32" name="Freeform 8"/>
            <p:cNvSpPr/>
            <p:nvPr/>
          </p:nvSpPr>
          <p:spPr bwMode="auto">
            <a:xfrm>
              <a:off x="3904993" y="892877"/>
              <a:ext cx="2442186" cy="1271845"/>
            </a:xfrm>
            <a:custGeom>
              <a:avLst/>
              <a:gdLst>
                <a:gd name="T0" fmla="*/ 423 w 1283"/>
                <a:gd name="T1" fmla="*/ 465 h 668"/>
                <a:gd name="T2" fmla="*/ 1206 w 1283"/>
                <a:gd name="T3" fmla="*/ 668 h 668"/>
                <a:gd name="T4" fmla="*/ 1283 w 1283"/>
                <a:gd name="T5" fmla="*/ 404 h 668"/>
                <a:gd name="T6" fmla="*/ 0 w 1283"/>
                <a:gd name="T7" fmla="*/ 257 h 668"/>
                <a:gd name="T8" fmla="*/ 149 w 1283"/>
                <a:gd name="T9" fmla="*/ 522 h 668"/>
                <a:gd name="T10" fmla="*/ 423 w 1283"/>
                <a:gd name="T11" fmla="*/ 465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3" h="668">
                  <a:moveTo>
                    <a:pt x="423" y="465"/>
                  </a:moveTo>
                  <a:cubicBezTo>
                    <a:pt x="598" y="454"/>
                    <a:pt x="876" y="481"/>
                    <a:pt x="1206" y="668"/>
                  </a:cubicBezTo>
                  <a:cubicBezTo>
                    <a:pt x="1283" y="404"/>
                    <a:pt x="1283" y="404"/>
                    <a:pt x="1283" y="404"/>
                  </a:cubicBezTo>
                  <a:cubicBezTo>
                    <a:pt x="1283" y="404"/>
                    <a:pt x="633" y="0"/>
                    <a:pt x="0" y="257"/>
                  </a:cubicBezTo>
                  <a:cubicBezTo>
                    <a:pt x="149" y="522"/>
                    <a:pt x="149" y="522"/>
                    <a:pt x="149" y="522"/>
                  </a:cubicBezTo>
                  <a:cubicBezTo>
                    <a:pt x="195" y="504"/>
                    <a:pt x="289" y="474"/>
                    <a:pt x="423" y="465"/>
                  </a:cubicBezTo>
                  <a:close/>
                </a:path>
              </a:pathLst>
            </a:custGeom>
            <a:solidFill>
              <a:schemeClr val="accent1">
                <a:lumMod val="90000"/>
                <a:lumOff val="10000"/>
              </a:schemeClr>
            </a:solidFill>
            <a:ln w="31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spcAft>
                  <a:spcPts val="300"/>
                </a:spcAft>
              </a:pPr>
              <a:endParaRPr lang="ko-KR" altLang="en-US" sz="1200" b="1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33" name="Freeform 13"/>
            <p:cNvSpPr/>
            <p:nvPr/>
          </p:nvSpPr>
          <p:spPr bwMode="auto">
            <a:xfrm>
              <a:off x="6200000" y="1440998"/>
              <a:ext cx="930792" cy="723724"/>
            </a:xfrm>
            <a:custGeom>
              <a:avLst/>
              <a:gdLst>
                <a:gd name="T0" fmla="*/ 632 w 917"/>
                <a:gd name="T1" fmla="*/ 531 h 713"/>
                <a:gd name="T2" fmla="*/ 917 w 917"/>
                <a:gd name="T3" fmla="*/ 0 h 713"/>
                <a:gd name="T4" fmla="*/ 145 w 917"/>
                <a:gd name="T5" fmla="*/ 218 h 713"/>
                <a:gd name="T6" fmla="*/ 0 w 917"/>
                <a:gd name="T7" fmla="*/ 713 h 713"/>
                <a:gd name="T8" fmla="*/ 632 w 917"/>
                <a:gd name="T9" fmla="*/ 53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7" h="713">
                  <a:moveTo>
                    <a:pt x="632" y="531"/>
                  </a:moveTo>
                  <a:lnTo>
                    <a:pt x="917" y="0"/>
                  </a:lnTo>
                  <a:lnTo>
                    <a:pt x="145" y="218"/>
                  </a:lnTo>
                  <a:lnTo>
                    <a:pt x="0" y="713"/>
                  </a:lnTo>
                  <a:lnTo>
                    <a:pt x="632" y="531"/>
                  </a:lnTo>
                  <a:close/>
                </a:path>
              </a:pathLst>
            </a:custGeom>
            <a:solidFill>
              <a:srgbClr val="18181C"/>
            </a:solidFill>
            <a:ln w="3175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ko-KR" altLang="en-US" sz="2400" dirty="0">
                <a:cs typeface="+mn-ea"/>
                <a:sym typeface="+mn-lt"/>
              </a:endParaRPr>
            </a:p>
          </p:txBody>
        </p:sp>
      </p:grpSp>
      <p:grpSp>
        <p:nvGrpSpPr>
          <p:cNvPr id="34" name="Group 116"/>
          <p:cNvGrpSpPr/>
          <p:nvPr/>
        </p:nvGrpSpPr>
        <p:grpSpPr bwMode="auto">
          <a:xfrm>
            <a:off x="3324373" y="5058005"/>
            <a:ext cx="388564" cy="461222"/>
            <a:chOff x="0" y="0"/>
            <a:chExt cx="483" cy="574"/>
          </a:xfrm>
          <a:solidFill>
            <a:srgbClr val="FFFFFF"/>
          </a:solidFill>
        </p:grpSpPr>
        <p:sp>
          <p:nvSpPr>
            <p:cNvPr id="35" name="AutoShape 114"/>
            <p:cNvSpPr/>
            <p:nvPr/>
          </p:nvSpPr>
          <p:spPr bwMode="auto">
            <a:xfrm>
              <a:off x="0" y="0"/>
              <a:ext cx="483" cy="57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600" h="21600">
                  <a:moveTo>
                    <a:pt x="12410" y="3528"/>
                  </a:moveTo>
                  <a:lnTo>
                    <a:pt x="12410" y="1767"/>
                  </a:lnTo>
                  <a:lnTo>
                    <a:pt x="13534" y="1767"/>
                  </a:lnTo>
                  <a:cubicBezTo>
                    <a:pt x="14114" y="1767"/>
                    <a:pt x="14584" y="1371"/>
                    <a:pt x="14584" y="883"/>
                  </a:cubicBezTo>
                  <a:cubicBezTo>
                    <a:pt x="14584" y="395"/>
                    <a:pt x="14114" y="0"/>
                    <a:pt x="13534" y="0"/>
                  </a:cubicBezTo>
                  <a:lnTo>
                    <a:pt x="8085" y="0"/>
                  </a:lnTo>
                  <a:cubicBezTo>
                    <a:pt x="7505" y="0"/>
                    <a:pt x="7035" y="395"/>
                    <a:pt x="7035" y="883"/>
                  </a:cubicBezTo>
                  <a:cubicBezTo>
                    <a:pt x="7035" y="1371"/>
                    <a:pt x="7504" y="1767"/>
                    <a:pt x="8085" y="1767"/>
                  </a:cubicBezTo>
                  <a:lnTo>
                    <a:pt x="9185" y="1767"/>
                  </a:lnTo>
                  <a:lnTo>
                    <a:pt x="9185" y="3528"/>
                  </a:lnTo>
                  <a:cubicBezTo>
                    <a:pt x="3986" y="4184"/>
                    <a:pt x="0" y="7957"/>
                    <a:pt x="0" y="12513"/>
                  </a:cubicBezTo>
                  <a:cubicBezTo>
                    <a:pt x="0" y="17532"/>
                    <a:pt x="4835" y="21600"/>
                    <a:pt x="10800" y="21600"/>
                  </a:cubicBezTo>
                  <a:cubicBezTo>
                    <a:pt x="16765" y="21600"/>
                    <a:pt x="21600" y="17532"/>
                    <a:pt x="21600" y="12513"/>
                  </a:cubicBezTo>
                  <a:cubicBezTo>
                    <a:pt x="21600" y="7955"/>
                    <a:pt x="17611" y="4182"/>
                    <a:pt x="12410" y="3528"/>
                  </a:cubicBezTo>
                  <a:close/>
                  <a:moveTo>
                    <a:pt x="10800" y="19328"/>
                  </a:moveTo>
                  <a:cubicBezTo>
                    <a:pt x="6334" y="19328"/>
                    <a:pt x="2700" y="16271"/>
                    <a:pt x="2700" y="12513"/>
                  </a:cubicBezTo>
                  <a:cubicBezTo>
                    <a:pt x="2700" y="8755"/>
                    <a:pt x="6334" y="5698"/>
                    <a:pt x="10800" y="5698"/>
                  </a:cubicBezTo>
                  <a:cubicBezTo>
                    <a:pt x="15266" y="5698"/>
                    <a:pt x="18900" y="8755"/>
                    <a:pt x="18900" y="12513"/>
                  </a:cubicBezTo>
                  <a:cubicBezTo>
                    <a:pt x="18900" y="16271"/>
                    <a:pt x="15266" y="19328"/>
                    <a:pt x="10800" y="19328"/>
                  </a:cubicBezTo>
                  <a:close/>
                  <a:moveTo>
                    <a:pt x="10800" y="19328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36" name="AutoShape 115"/>
            <p:cNvSpPr/>
            <p:nvPr/>
          </p:nvSpPr>
          <p:spPr bwMode="auto">
            <a:xfrm>
              <a:off x="216" y="200"/>
              <a:ext cx="146" cy="226"/>
            </a:xfrm>
            <a:custGeom>
              <a:avLst/>
              <a:gdLst>
                <a:gd name="T0" fmla="*/ 0 w 21403"/>
                <a:gd name="T1" fmla="*/ 0 h 21600"/>
                <a:gd name="T2" fmla="*/ 0 w 21403"/>
                <a:gd name="T3" fmla="*/ 0 h 21600"/>
                <a:gd name="T4" fmla="*/ 0 w 21403"/>
                <a:gd name="T5" fmla="*/ 0 h 21600"/>
                <a:gd name="T6" fmla="*/ 0 w 21403"/>
                <a:gd name="T7" fmla="*/ 0 h 21600"/>
                <a:gd name="T8" fmla="*/ 0 w 21403"/>
                <a:gd name="T9" fmla="*/ 0 h 21600"/>
                <a:gd name="T10" fmla="*/ 0 w 21403"/>
                <a:gd name="T11" fmla="*/ 0 h 21600"/>
                <a:gd name="T12" fmla="*/ 0 w 21403"/>
                <a:gd name="T13" fmla="*/ 0 h 21600"/>
                <a:gd name="T14" fmla="*/ 0 w 21403"/>
                <a:gd name="T15" fmla="*/ 0 h 21600"/>
                <a:gd name="T16" fmla="*/ 0 w 21403"/>
                <a:gd name="T17" fmla="*/ 0 h 21600"/>
                <a:gd name="T18" fmla="*/ 0 w 21403"/>
                <a:gd name="T19" fmla="*/ 0 h 21600"/>
                <a:gd name="T20" fmla="*/ 0 w 21403"/>
                <a:gd name="T21" fmla="*/ 0 h 21600"/>
                <a:gd name="T22" fmla="*/ 0 w 21403"/>
                <a:gd name="T23" fmla="*/ 0 h 21600"/>
                <a:gd name="T24" fmla="*/ 0 w 21403"/>
                <a:gd name="T25" fmla="*/ 0 h 21600"/>
                <a:gd name="T26" fmla="*/ 0 w 21403"/>
                <a:gd name="T27" fmla="*/ 0 h 21600"/>
                <a:gd name="T28" fmla="*/ 0 w 21403"/>
                <a:gd name="T29" fmla="*/ 0 h 21600"/>
                <a:gd name="T30" fmla="*/ 0 w 21403"/>
                <a:gd name="T31" fmla="*/ 0 h 21600"/>
                <a:gd name="T32" fmla="*/ 0 w 21403"/>
                <a:gd name="T33" fmla="*/ 0 h 21600"/>
                <a:gd name="T34" fmla="*/ 0 w 21403"/>
                <a:gd name="T35" fmla="*/ 0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403" h="21600">
                  <a:moveTo>
                    <a:pt x="20755" y="17708"/>
                  </a:moveTo>
                  <a:lnTo>
                    <a:pt x="6801" y="11554"/>
                  </a:lnTo>
                  <a:lnTo>
                    <a:pt x="6801" y="961"/>
                  </a:lnTo>
                  <a:cubicBezTo>
                    <a:pt x="6801" y="708"/>
                    <a:pt x="6643" y="460"/>
                    <a:pt x="6370" y="281"/>
                  </a:cubicBezTo>
                  <a:cubicBezTo>
                    <a:pt x="6097" y="103"/>
                    <a:pt x="5717" y="0"/>
                    <a:pt x="5330" y="0"/>
                  </a:cubicBezTo>
                  <a:lnTo>
                    <a:pt x="1470" y="0"/>
                  </a:lnTo>
                  <a:cubicBezTo>
                    <a:pt x="1081" y="0"/>
                    <a:pt x="705" y="102"/>
                    <a:pt x="431" y="281"/>
                  </a:cubicBezTo>
                  <a:cubicBezTo>
                    <a:pt x="158" y="460"/>
                    <a:pt x="0" y="708"/>
                    <a:pt x="0" y="961"/>
                  </a:cubicBezTo>
                  <a:lnTo>
                    <a:pt x="0" y="13470"/>
                  </a:lnTo>
                  <a:cubicBezTo>
                    <a:pt x="0" y="13723"/>
                    <a:pt x="158" y="13970"/>
                    <a:pt x="431" y="14149"/>
                  </a:cubicBezTo>
                  <a:cubicBezTo>
                    <a:pt x="542" y="14221"/>
                    <a:pt x="670" y="14282"/>
                    <a:pt x="809" y="14327"/>
                  </a:cubicBezTo>
                  <a:lnTo>
                    <a:pt x="17068" y="21438"/>
                  </a:lnTo>
                  <a:cubicBezTo>
                    <a:pt x="17313" y="21544"/>
                    <a:pt x="17597" y="21600"/>
                    <a:pt x="17883" y="21600"/>
                  </a:cubicBezTo>
                  <a:cubicBezTo>
                    <a:pt x="17987" y="21600"/>
                    <a:pt x="18092" y="21592"/>
                    <a:pt x="18196" y="21579"/>
                  </a:cubicBezTo>
                  <a:cubicBezTo>
                    <a:pt x="18584" y="21525"/>
                    <a:pt x="18921" y="21370"/>
                    <a:pt x="19134" y="21149"/>
                  </a:cubicBezTo>
                  <a:lnTo>
                    <a:pt x="21180" y="19012"/>
                  </a:lnTo>
                  <a:cubicBezTo>
                    <a:pt x="21600" y="18574"/>
                    <a:pt x="21411" y="17997"/>
                    <a:pt x="20755" y="17708"/>
                  </a:cubicBezTo>
                  <a:close/>
                  <a:moveTo>
                    <a:pt x="20755" y="17708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 sz="2400">
                <a:cs typeface="+mn-ea"/>
                <a:sym typeface="+mn-lt"/>
              </a:endParaRPr>
            </a:p>
          </p:txBody>
        </p:sp>
      </p:grpSp>
      <p:grpSp>
        <p:nvGrpSpPr>
          <p:cNvPr id="37" name="Group 256"/>
          <p:cNvGrpSpPr/>
          <p:nvPr/>
        </p:nvGrpSpPr>
        <p:grpSpPr bwMode="auto">
          <a:xfrm>
            <a:off x="2975675" y="1891391"/>
            <a:ext cx="238949" cy="260346"/>
            <a:chOff x="0" y="0"/>
            <a:chExt cx="526" cy="577"/>
          </a:xfrm>
          <a:solidFill>
            <a:srgbClr val="FFFFFF"/>
          </a:solidFill>
        </p:grpSpPr>
        <p:sp>
          <p:nvSpPr>
            <p:cNvPr id="38" name="AutoShape 251"/>
            <p:cNvSpPr/>
            <p:nvPr/>
          </p:nvSpPr>
          <p:spPr bwMode="auto">
            <a:xfrm>
              <a:off x="0" y="0"/>
              <a:ext cx="526" cy="40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600" h="21600">
                  <a:moveTo>
                    <a:pt x="20114" y="7917"/>
                  </a:moveTo>
                  <a:lnTo>
                    <a:pt x="21600" y="0"/>
                  </a:lnTo>
                  <a:lnTo>
                    <a:pt x="15477" y="1916"/>
                  </a:lnTo>
                  <a:lnTo>
                    <a:pt x="17029" y="3924"/>
                  </a:lnTo>
                  <a:lnTo>
                    <a:pt x="11123" y="11569"/>
                  </a:lnTo>
                  <a:lnTo>
                    <a:pt x="8614" y="8321"/>
                  </a:lnTo>
                  <a:lnTo>
                    <a:pt x="0" y="19474"/>
                  </a:lnTo>
                  <a:lnTo>
                    <a:pt x="1642" y="21600"/>
                  </a:lnTo>
                  <a:lnTo>
                    <a:pt x="1642" y="21599"/>
                  </a:lnTo>
                  <a:lnTo>
                    <a:pt x="8614" y="12572"/>
                  </a:lnTo>
                  <a:lnTo>
                    <a:pt x="11123" y="15820"/>
                  </a:lnTo>
                  <a:lnTo>
                    <a:pt x="18671" y="6049"/>
                  </a:lnTo>
                  <a:lnTo>
                    <a:pt x="20114" y="7917"/>
                  </a:lnTo>
                  <a:close/>
                  <a:moveTo>
                    <a:pt x="20114" y="79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49" name="Rectangle 252"/>
            <p:cNvSpPr/>
            <p:nvPr/>
          </p:nvSpPr>
          <p:spPr bwMode="auto">
            <a:xfrm>
              <a:off x="48" y="440"/>
              <a:ext cx="75" cy="137"/>
            </a:xfrm>
            <a:prstGeom prst="rect">
              <a:avLst/>
            </a:pr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50" name="Rectangle 253"/>
            <p:cNvSpPr/>
            <p:nvPr/>
          </p:nvSpPr>
          <p:spPr bwMode="auto">
            <a:xfrm>
              <a:off x="176" y="368"/>
              <a:ext cx="75" cy="205"/>
            </a:xfrm>
            <a:prstGeom prst="rect">
              <a:avLst/>
            </a:pr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51" name="Rectangle 254"/>
            <p:cNvSpPr/>
            <p:nvPr/>
          </p:nvSpPr>
          <p:spPr bwMode="auto">
            <a:xfrm>
              <a:off x="304" y="296"/>
              <a:ext cx="75" cy="275"/>
            </a:xfrm>
            <a:prstGeom prst="rect">
              <a:avLst/>
            </a:pr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52" name="Rectangle 255"/>
            <p:cNvSpPr/>
            <p:nvPr/>
          </p:nvSpPr>
          <p:spPr bwMode="auto">
            <a:xfrm>
              <a:off x="432" y="232"/>
              <a:ext cx="75" cy="342"/>
            </a:xfrm>
            <a:prstGeom prst="rect">
              <a:avLst/>
            </a:pr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 sz="2400">
                <a:cs typeface="+mn-ea"/>
                <a:sym typeface="+mn-lt"/>
              </a:endParaRPr>
            </a:p>
          </p:txBody>
        </p:sp>
      </p:grpSp>
      <p:grpSp>
        <p:nvGrpSpPr>
          <p:cNvPr id="53" name="Group 269"/>
          <p:cNvGrpSpPr/>
          <p:nvPr/>
        </p:nvGrpSpPr>
        <p:grpSpPr bwMode="auto">
          <a:xfrm>
            <a:off x="3126439" y="3467588"/>
            <a:ext cx="381179" cy="378567"/>
            <a:chOff x="0" y="0"/>
            <a:chExt cx="575" cy="571"/>
          </a:xfrm>
          <a:solidFill>
            <a:srgbClr val="FFFFFF"/>
          </a:solidFill>
        </p:grpSpPr>
        <p:sp>
          <p:nvSpPr>
            <p:cNvPr id="54" name="AutoShape 266"/>
            <p:cNvSpPr/>
            <p:nvPr/>
          </p:nvSpPr>
          <p:spPr bwMode="auto">
            <a:xfrm>
              <a:off x="0" y="0"/>
              <a:ext cx="575" cy="571"/>
            </a:xfrm>
            <a:custGeom>
              <a:avLst/>
              <a:gdLst>
                <a:gd name="T0" fmla="*/ 0 w 21598"/>
                <a:gd name="T1" fmla="*/ 0 h 21600"/>
                <a:gd name="T2" fmla="*/ 0 w 21598"/>
                <a:gd name="T3" fmla="*/ 0 h 21600"/>
                <a:gd name="T4" fmla="*/ 0 w 21598"/>
                <a:gd name="T5" fmla="*/ 0 h 21600"/>
                <a:gd name="T6" fmla="*/ 0 w 21598"/>
                <a:gd name="T7" fmla="*/ 0 h 21600"/>
                <a:gd name="T8" fmla="*/ 0 w 21598"/>
                <a:gd name="T9" fmla="*/ 0 h 21600"/>
                <a:gd name="T10" fmla="*/ 0 w 21598"/>
                <a:gd name="T11" fmla="*/ 0 h 21600"/>
                <a:gd name="T12" fmla="*/ 0 w 21598"/>
                <a:gd name="T13" fmla="*/ 0 h 21600"/>
                <a:gd name="T14" fmla="*/ 0 w 21598"/>
                <a:gd name="T15" fmla="*/ 0 h 21600"/>
                <a:gd name="T16" fmla="*/ 0 w 21598"/>
                <a:gd name="T17" fmla="*/ 0 h 21600"/>
                <a:gd name="T18" fmla="*/ 0 w 21598"/>
                <a:gd name="T19" fmla="*/ 0 h 21600"/>
                <a:gd name="T20" fmla="*/ 0 w 21598"/>
                <a:gd name="T21" fmla="*/ 0 h 21600"/>
                <a:gd name="T22" fmla="*/ 0 w 21598"/>
                <a:gd name="T23" fmla="*/ 0 h 21600"/>
                <a:gd name="T24" fmla="*/ 0 w 21598"/>
                <a:gd name="T25" fmla="*/ 0 h 21600"/>
                <a:gd name="T26" fmla="*/ 0 w 21598"/>
                <a:gd name="T27" fmla="*/ 0 h 21600"/>
                <a:gd name="T28" fmla="*/ 0 w 21598"/>
                <a:gd name="T29" fmla="*/ 0 h 21600"/>
                <a:gd name="T30" fmla="*/ 0 w 21598"/>
                <a:gd name="T31" fmla="*/ 0 h 21600"/>
                <a:gd name="T32" fmla="*/ 0 w 21598"/>
                <a:gd name="T33" fmla="*/ 0 h 21600"/>
                <a:gd name="T34" fmla="*/ 0 w 21598"/>
                <a:gd name="T35" fmla="*/ 0 h 21600"/>
                <a:gd name="T36" fmla="*/ 0 w 21598"/>
                <a:gd name="T37" fmla="*/ 0 h 21600"/>
                <a:gd name="T38" fmla="*/ 0 w 21598"/>
                <a:gd name="T39" fmla="*/ 0 h 21600"/>
                <a:gd name="T40" fmla="*/ 0 w 21598"/>
                <a:gd name="T41" fmla="*/ 0 h 21600"/>
                <a:gd name="T42" fmla="*/ 0 w 21598"/>
                <a:gd name="T43" fmla="*/ 0 h 21600"/>
                <a:gd name="T44" fmla="*/ 0 w 21598"/>
                <a:gd name="T45" fmla="*/ 0 h 21600"/>
                <a:gd name="T46" fmla="*/ 0 w 21598"/>
                <a:gd name="T47" fmla="*/ 0 h 21600"/>
                <a:gd name="T48" fmla="*/ 0 w 21598"/>
                <a:gd name="T49" fmla="*/ 0 h 21600"/>
                <a:gd name="T50" fmla="*/ 0 w 21598"/>
                <a:gd name="T51" fmla="*/ 0 h 21600"/>
                <a:gd name="T52" fmla="*/ 0 w 21598"/>
                <a:gd name="T53" fmla="*/ 0 h 21600"/>
                <a:gd name="T54" fmla="*/ 0 w 21598"/>
                <a:gd name="T55" fmla="*/ 0 h 21600"/>
                <a:gd name="T56" fmla="*/ 0 w 21598"/>
                <a:gd name="T57" fmla="*/ 0 h 21600"/>
                <a:gd name="T58" fmla="*/ 0 w 21598"/>
                <a:gd name="T59" fmla="*/ 0 h 21600"/>
                <a:gd name="T60" fmla="*/ 0 w 21598"/>
                <a:gd name="T61" fmla="*/ 0 h 21600"/>
                <a:gd name="T62" fmla="*/ 0 w 21598"/>
                <a:gd name="T63" fmla="*/ 0 h 21600"/>
                <a:gd name="T64" fmla="*/ 0 w 21598"/>
                <a:gd name="T65" fmla="*/ 0 h 21600"/>
                <a:gd name="T66" fmla="*/ 0 w 21598"/>
                <a:gd name="T67" fmla="*/ 0 h 21600"/>
                <a:gd name="T68" fmla="*/ 0 w 21598"/>
                <a:gd name="T69" fmla="*/ 0 h 21600"/>
                <a:gd name="T70" fmla="*/ 0 w 21598"/>
                <a:gd name="T71" fmla="*/ 0 h 216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598" h="21600">
                  <a:moveTo>
                    <a:pt x="21597" y="10903"/>
                  </a:moveTo>
                  <a:cubicBezTo>
                    <a:pt x="21599" y="8411"/>
                    <a:pt x="20463" y="6159"/>
                    <a:pt x="18666" y="4556"/>
                  </a:cubicBezTo>
                  <a:cubicBezTo>
                    <a:pt x="16869" y="2949"/>
                    <a:pt x="14405" y="1970"/>
                    <a:pt x="11697" y="1969"/>
                  </a:cubicBezTo>
                  <a:cubicBezTo>
                    <a:pt x="11243" y="1969"/>
                    <a:pt x="10797" y="1998"/>
                    <a:pt x="10361" y="2051"/>
                  </a:cubicBezTo>
                  <a:lnTo>
                    <a:pt x="7058" y="171"/>
                  </a:lnTo>
                  <a:cubicBezTo>
                    <a:pt x="6857" y="57"/>
                    <a:pt x="6635" y="0"/>
                    <a:pt x="6413" y="0"/>
                  </a:cubicBezTo>
                  <a:cubicBezTo>
                    <a:pt x="6182" y="0"/>
                    <a:pt x="5949" y="61"/>
                    <a:pt x="5741" y="187"/>
                  </a:cubicBezTo>
                  <a:cubicBezTo>
                    <a:pt x="5348" y="421"/>
                    <a:pt x="5106" y="845"/>
                    <a:pt x="5102" y="1307"/>
                  </a:cubicBezTo>
                  <a:cubicBezTo>
                    <a:pt x="5102" y="1307"/>
                    <a:pt x="5102" y="1307"/>
                    <a:pt x="5102" y="1317"/>
                  </a:cubicBezTo>
                  <a:cubicBezTo>
                    <a:pt x="5102" y="1327"/>
                    <a:pt x="5103" y="1340"/>
                    <a:pt x="5103" y="1358"/>
                  </a:cubicBezTo>
                  <a:lnTo>
                    <a:pt x="5146" y="4203"/>
                  </a:lnTo>
                  <a:cubicBezTo>
                    <a:pt x="3913" y="5186"/>
                    <a:pt x="2948" y="6449"/>
                    <a:pt x="2376" y="7889"/>
                  </a:cubicBezTo>
                  <a:lnTo>
                    <a:pt x="1276" y="7783"/>
                  </a:lnTo>
                  <a:cubicBezTo>
                    <a:pt x="1247" y="7780"/>
                    <a:pt x="1207" y="7777"/>
                    <a:pt x="1164" y="7777"/>
                  </a:cubicBezTo>
                  <a:cubicBezTo>
                    <a:pt x="875" y="7777"/>
                    <a:pt x="595" y="7885"/>
                    <a:pt x="379" y="8084"/>
                  </a:cubicBezTo>
                  <a:cubicBezTo>
                    <a:pt x="139" y="8303"/>
                    <a:pt x="-1" y="8621"/>
                    <a:pt x="1" y="8949"/>
                  </a:cubicBezTo>
                  <a:lnTo>
                    <a:pt x="0" y="12898"/>
                  </a:lnTo>
                  <a:cubicBezTo>
                    <a:pt x="0" y="13226"/>
                    <a:pt x="137" y="13544"/>
                    <a:pt x="383" y="13767"/>
                  </a:cubicBezTo>
                  <a:cubicBezTo>
                    <a:pt x="597" y="13962"/>
                    <a:pt x="877" y="14070"/>
                    <a:pt x="1166" y="14070"/>
                  </a:cubicBezTo>
                  <a:cubicBezTo>
                    <a:pt x="1205" y="14070"/>
                    <a:pt x="1241" y="14068"/>
                    <a:pt x="1275" y="14065"/>
                  </a:cubicBezTo>
                  <a:lnTo>
                    <a:pt x="2393" y="13958"/>
                  </a:lnTo>
                  <a:cubicBezTo>
                    <a:pt x="3038" y="15559"/>
                    <a:pt x="4172" y="16936"/>
                    <a:pt x="5617" y="17953"/>
                  </a:cubicBezTo>
                  <a:lnTo>
                    <a:pt x="5336" y="20286"/>
                  </a:lnTo>
                  <a:cubicBezTo>
                    <a:pt x="5330" y="20322"/>
                    <a:pt x="5327" y="20371"/>
                    <a:pt x="5327" y="20428"/>
                  </a:cubicBezTo>
                  <a:cubicBezTo>
                    <a:pt x="5327" y="20714"/>
                    <a:pt x="5430" y="20990"/>
                    <a:pt x="5622" y="21206"/>
                  </a:cubicBezTo>
                  <a:cubicBezTo>
                    <a:pt x="5841" y="21456"/>
                    <a:pt x="6158" y="21599"/>
                    <a:pt x="6492" y="21600"/>
                  </a:cubicBezTo>
                  <a:lnTo>
                    <a:pt x="10326" y="21600"/>
                  </a:lnTo>
                  <a:cubicBezTo>
                    <a:pt x="10660" y="21599"/>
                    <a:pt x="10975" y="21457"/>
                    <a:pt x="11197" y="21204"/>
                  </a:cubicBezTo>
                  <a:cubicBezTo>
                    <a:pt x="11386" y="20988"/>
                    <a:pt x="11489" y="20714"/>
                    <a:pt x="11489" y="20428"/>
                  </a:cubicBezTo>
                  <a:cubicBezTo>
                    <a:pt x="11489" y="20380"/>
                    <a:pt x="11487" y="20335"/>
                    <a:pt x="11482" y="20292"/>
                  </a:cubicBezTo>
                  <a:lnTo>
                    <a:pt x="11427" y="19833"/>
                  </a:lnTo>
                  <a:cubicBezTo>
                    <a:pt x="11516" y="19835"/>
                    <a:pt x="11606" y="19837"/>
                    <a:pt x="11696" y="19837"/>
                  </a:cubicBezTo>
                  <a:cubicBezTo>
                    <a:pt x="11852" y="19837"/>
                    <a:pt x="12007" y="19834"/>
                    <a:pt x="12160" y="19827"/>
                  </a:cubicBezTo>
                  <a:lnTo>
                    <a:pt x="12106" y="20287"/>
                  </a:lnTo>
                  <a:cubicBezTo>
                    <a:pt x="12101" y="20323"/>
                    <a:pt x="12097" y="20372"/>
                    <a:pt x="12097" y="20428"/>
                  </a:cubicBezTo>
                  <a:cubicBezTo>
                    <a:pt x="12097" y="20715"/>
                    <a:pt x="12202" y="20991"/>
                    <a:pt x="12390" y="21205"/>
                  </a:cubicBezTo>
                  <a:cubicBezTo>
                    <a:pt x="12613" y="21457"/>
                    <a:pt x="12927" y="21599"/>
                    <a:pt x="13262" y="21600"/>
                  </a:cubicBezTo>
                  <a:lnTo>
                    <a:pt x="17096" y="21600"/>
                  </a:lnTo>
                  <a:cubicBezTo>
                    <a:pt x="17430" y="21598"/>
                    <a:pt x="17744" y="21457"/>
                    <a:pt x="17967" y="21205"/>
                  </a:cubicBezTo>
                  <a:cubicBezTo>
                    <a:pt x="18160" y="20987"/>
                    <a:pt x="18260" y="20709"/>
                    <a:pt x="18260" y="20427"/>
                  </a:cubicBezTo>
                  <a:cubicBezTo>
                    <a:pt x="18260" y="20378"/>
                    <a:pt x="18256" y="20337"/>
                    <a:pt x="18253" y="20302"/>
                  </a:cubicBezTo>
                  <a:lnTo>
                    <a:pt x="17955" y="17827"/>
                  </a:lnTo>
                  <a:cubicBezTo>
                    <a:pt x="20160" y="16206"/>
                    <a:pt x="21597" y="13712"/>
                    <a:pt x="21597" y="10903"/>
                  </a:cubicBezTo>
                  <a:close/>
                  <a:moveTo>
                    <a:pt x="16777" y="16868"/>
                  </a:moveTo>
                  <a:lnTo>
                    <a:pt x="16401" y="17119"/>
                  </a:lnTo>
                  <a:lnTo>
                    <a:pt x="16767" y="20134"/>
                  </a:lnTo>
                  <a:lnTo>
                    <a:pt x="13591" y="20134"/>
                  </a:lnTo>
                  <a:lnTo>
                    <a:pt x="13827" y="18177"/>
                  </a:lnTo>
                  <a:lnTo>
                    <a:pt x="12901" y="18294"/>
                  </a:lnTo>
                  <a:cubicBezTo>
                    <a:pt x="12506" y="18344"/>
                    <a:pt x="12105" y="18371"/>
                    <a:pt x="11697" y="18371"/>
                  </a:cubicBezTo>
                  <a:cubicBezTo>
                    <a:pt x="11353" y="18371"/>
                    <a:pt x="11013" y="18352"/>
                    <a:pt x="10675" y="18315"/>
                  </a:cubicBezTo>
                  <a:lnTo>
                    <a:pt x="9765" y="18218"/>
                  </a:lnTo>
                  <a:lnTo>
                    <a:pt x="9996" y="20134"/>
                  </a:lnTo>
                  <a:lnTo>
                    <a:pt x="6821" y="20134"/>
                  </a:lnTo>
                  <a:lnTo>
                    <a:pt x="7173" y="17221"/>
                  </a:lnTo>
                  <a:lnTo>
                    <a:pt x="6783" y="16974"/>
                  </a:lnTo>
                  <a:cubicBezTo>
                    <a:pt x="5240" y="15994"/>
                    <a:pt x="4099" y="14576"/>
                    <a:pt x="3576" y="12948"/>
                  </a:cubicBezTo>
                  <a:lnTo>
                    <a:pt x="3395" y="12388"/>
                  </a:lnTo>
                  <a:lnTo>
                    <a:pt x="1456" y="12576"/>
                  </a:lnTo>
                  <a:lnTo>
                    <a:pt x="1456" y="9272"/>
                  </a:lnTo>
                  <a:lnTo>
                    <a:pt x="3386" y="9458"/>
                  </a:lnTo>
                  <a:lnTo>
                    <a:pt x="3564" y="8895"/>
                  </a:lnTo>
                  <a:cubicBezTo>
                    <a:pt x="4029" y="7421"/>
                    <a:pt x="4994" y="6118"/>
                    <a:pt x="6309" y="5153"/>
                  </a:cubicBezTo>
                  <a:lnTo>
                    <a:pt x="6613" y="4930"/>
                  </a:lnTo>
                  <a:lnTo>
                    <a:pt x="6562" y="1572"/>
                  </a:lnTo>
                  <a:lnTo>
                    <a:pt x="10073" y="3570"/>
                  </a:lnTo>
                  <a:lnTo>
                    <a:pt x="10320" y="3534"/>
                  </a:lnTo>
                  <a:cubicBezTo>
                    <a:pt x="10769" y="3469"/>
                    <a:pt x="11228" y="3434"/>
                    <a:pt x="11697" y="3434"/>
                  </a:cubicBezTo>
                  <a:cubicBezTo>
                    <a:pt x="14055" y="3433"/>
                    <a:pt x="16177" y="4289"/>
                    <a:pt x="17699" y="5651"/>
                  </a:cubicBezTo>
                  <a:cubicBezTo>
                    <a:pt x="19222" y="7016"/>
                    <a:pt x="20140" y="8865"/>
                    <a:pt x="20141" y="10902"/>
                  </a:cubicBezTo>
                  <a:lnTo>
                    <a:pt x="20142" y="10902"/>
                  </a:lnTo>
                  <a:cubicBezTo>
                    <a:pt x="20141" y="13322"/>
                    <a:pt x="18842" y="15486"/>
                    <a:pt x="16777" y="16868"/>
                  </a:cubicBezTo>
                  <a:close/>
                  <a:moveTo>
                    <a:pt x="16777" y="16868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55" name="AutoShape 267"/>
            <p:cNvSpPr/>
            <p:nvPr/>
          </p:nvSpPr>
          <p:spPr bwMode="auto">
            <a:xfrm>
              <a:off x="304" y="120"/>
              <a:ext cx="157" cy="87"/>
            </a:xfrm>
            <a:custGeom>
              <a:avLst/>
              <a:gdLst>
                <a:gd name="T0" fmla="*/ 0 w 21285"/>
                <a:gd name="T1" fmla="*/ 0 h 21522"/>
                <a:gd name="T2" fmla="*/ 0 w 21285"/>
                <a:gd name="T3" fmla="*/ 0 h 21522"/>
                <a:gd name="T4" fmla="*/ 0 w 21285"/>
                <a:gd name="T5" fmla="*/ 0 h 21522"/>
                <a:gd name="T6" fmla="*/ 0 w 21285"/>
                <a:gd name="T7" fmla="*/ 0 h 21522"/>
                <a:gd name="T8" fmla="*/ 0 w 21285"/>
                <a:gd name="T9" fmla="*/ 0 h 21522"/>
                <a:gd name="T10" fmla="*/ 0 w 21285"/>
                <a:gd name="T11" fmla="*/ 0 h 21522"/>
                <a:gd name="T12" fmla="*/ 0 w 21285"/>
                <a:gd name="T13" fmla="*/ 0 h 21522"/>
                <a:gd name="T14" fmla="*/ 0 w 21285"/>
                <a:gd name="T15" fmla="*/ 0 h 21522"/>
                <a:gd name="T16" fmla="*/ 0 w 21285"/>
                <a:gd name="T17" fmla="*/ 0 h 21522"/>
                <a:gd name="T18" fmla="*/ 0 w 21285"/>
                <a:gd name="T19" fmla="*/ 0 h 21522"/>
                <a:gd name="T20" fmla="*/ 0 w 21285"/>
                <a:gd name="T21" fmla="*/ 0 h 215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285" h="21522">
                  <a:moveTo>
                    <a:pt x="2704" y="2"/>
                  </a:moveTo>
                  <a:cubicBezTo>
                    <a:pt x="1252" y="-78"/>
                    <a:pt x="42" y="1986"/>
                    <a:pt x="2" y="4607"/>
                  </a:cubicBezTo>
                  <a:cubicBezTo>
                    <a:pt x="-45" y="7223"/>
                    <a:pt x="1096" y="9414"/>
                    <a:pt x="2548" y="9490"/>
                  </a:cubicBezTo>
                  <a:lnTo>
                    <a:pt x="2544" y="9490"/>
                  </a:lnTo>
                  <a:cubicBezTo>
                    <a:pt x="2544" y="9490"/>
                    <a:pt x="2621" y="9494"/>
                    <a:pt x="2848" y="9528"/>
                  </a:cubicBezTo>
                  <a:cubicBezTo>
                    <a:pt x="4478" y="9690"/>
                    <a:pt x="11906" y="11427"/>
                    <a:pt x="16829" y="20183"/>
                  </a:cubicBezTo>
                  <a:cubicBezTo>
                    <a:pt x="17341" y="21076"/>
                    <a:pt x="17998" y="21522"/>
                    <a:pt x="18657" y="21522"/>
                  </a:cubicBezTo>
                  <a:cubicBezTo>
                    <a:pt x="19343" y="21522"/>
                    <a:pt x="20030" y="21038"/>
                    <a:pt x="20544" y="20077"/>
                  </a:cubicBezTo>
                  <a:cubicBezTo>
                    <a:pt x="21555" y="18197"/>
                    <a:pt x="21529" y="15194"/>
                    <a:pt x="20487" y="13365"/>
                  </a:cubicBezTo>
                  <a:cubicBezTo>
                    <a:pt x="12965" y="392"/>
                    <a:pt x="2966" y="98"/>
                    <a:pt x="2704" y="2"/>
                  </a:cubicBezTo>
                  <a:close/>
                  <a:moveTo>
                    <a:pt x="2704" y="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56" name="AutoShape 268"/>
            <p:cNvSpPr/>
            <p:nvPr/>
          </p:nvSpPr>
          <p:spPr bwMode="auto">
            <a:xfrm>
              <a:off x="120" y="192"/>
              <a:ext cx="73" cy="76"/>
            </a:xfrm>
            <a:custGeom>
              <a:avLst/>
              <a:gdLst>
                <a:gd name="T0" fmla="*/ 0 w 21585"/>
                <a:gd name="T1" fmla="*/ 0 h 21560"/>
                <a:gd name="T2" fmla="*/ 0 w 21585"/>
                <a:gd name="T3" fmla="*/ 0 h 21560"/>
                <a:gd name="T4" fmla="*/ 0 w 21585"/>
                <a:gd name="T5" fmla="*/ 0 h 21560"/>
                <a:gd name="T6" fmla="*/ 0 w 21585"/>
                <a:gd name="T7" fmla="*/ 0 h 21560"/>
                <a:gd name="T8" fmla="*/ 0 w 21585"/>
                <a:gd name="T9" fmla="*/ 0 h 21560"/>
                <a:gd name="T10" fmla="*/ 0 w 21585"/>
                <a:gd name="T11" fmla="*/ 0 h 21560"/>
                <a:gd name="T12" fmla="*/ 0 w 21585"/>
                <a:gd name="T13" fmla="*/ 0 h 21560"/>
                <a:gd name="T14" fmla="*/ 0 w 21585"/>
                <a:gd name="T15" fmla="*/ 0 h 21560"/>
                <a:gd name="T16" fmla="*/ 0 w 21585"/>
                <a:gd name="T17" fmla="*/ 0 h 21560"/>
                <a:gd name="T18" fmla="*/ 0 w 21585"/>
                <a:gd name="T19" fmla="*/ 0 h 21560"/>
                <a:gd name="T20" fmla="*/ 0 w 21585"/>
                <a:gd name="T21" fmla="*/ 0 h 21560"/>
                <a:gd name="T22" fmla="*/ 0 w 21585"/>
                <a:gd name="T23" fmla="*/ 0 h 21560"/>
                <a:gd name="T24" fmla="*/ 0 w 21585"/>
                <a:gd name="T25" fmla="*/ 0 h 21560"/>
                <a:gd name="T26" fmla="*/ 0 w 21585"/>
                <a:gd name="T27" fmla="*/ 0 h 21560"/>
                <a:gd name="T28" fmla="*/ 0 w 21585"/>
                <a:gd name="T29" fmla="*/ 0 h 21560"/>
                <a:gd name="T30" fmla="*/ 0 w 21585"/>
                <a:gd name="T31" fmla="*/ 0 h 21560"/>
                <a:gd name="T32" fmla="*/ 0 w 21585"/>
                <a:gd name="T33" fmla="*/ 0 h 21560"/>
                <a:gd name="T34" fmla="*/ 0 w 21585"/>
                <a:gd name="T35" fmla="*/ 0 h 21560"/>
                <a:gd name="T36" fmla="*/ 0 w 21585"/>
                <a:gd name="T37" fmla="*/ 0 h 21560"/>
                <a:gd name="T38" fmla="*/ 0 w 21585"/>
                <a:gd name="T39" fmla="*/ 0 h 21560"/>
                <a:gd name="T40" fmla="*/ 0 w 21585"/>
                <a:gd name="T41" fmla="*/ 0 h 21560"/>
                <a:gd name="T42" fmla="*/ 0 w 21585"/>
                <a:gd name="T43" fmla="*/ 0 h 21560"/>
                <a:gd name="T44" fmla="*/ 0 w 21585"/>
                <a:gd name="T45" fmla="*/ 0 h 21560"/>
                <a:gd name="T46" fmla="*/ 0 w 21585"/>
                <a:gd name="T47" fmla="*/ 0 h 21560"/>
                <a:gd name="T48" fmla="*/ 0 w 21585"/>
                <a:gd name="T49" fmla="*/ 0 h 21560"/>
                <a:gd name="T50" fmla="*/ 0 w 21585"/>
                <a:gd name="T51" fmla="*/ 0 h 21560"/>
                <a:gd name="T52" fmla="*/ 0 w 21585"/>
                <a:gd name="T53" fmla="*/ 0 h 21560"/>
                <a:gd name="T54" fmla="*/ 0 w 21585"/>
                <a:gd name="T55" fmla="*/ 0 h 21560"/>
                <a:gd name="T56" fmla="*/ 0 w 21585"/>
                <a:gd name="T57" fmla="*/ 0 h 21560"/>
                <a:gd name="T58" fmla="*/ 0 w 21585"/>
                <a:gd name="T59" fmla="*/ 0 h 21560"/>
                <a:gd name="T60" fmla="*/ 0 w 21585"/>
                <a:gd name="T61" fmla="*/ 0 h 21560"/>
                <a:gd name="T62" fmla="*/ 0 w 21585"/>
                <a:gd name="T63" fmla="*/ 0 h 21560"/>
                <a:gd name="T64" fmla="*/ 0 w 21585"/>
                <a:gd name="T65" fmla="*/ 0 h 21560"/>
                <a:gd name="T66" fmla="*/ 0 w 21585"/>
                <a:gd name="T67" fmla="*/ 0 h 21560"/>
                <a:gd name="T68" fmla="*/ 0 w 21585"/>
                <a:gd name="T69" fmla="*/ 0 h 21560"/>
                <a:gd name="T70" fmla="*/ 0 w 21585"/>
                <a:gd name="T71" fmla="*/ 0 h 21560"/>
                <a:gd name="T72" fmla="*/ 0 w 21585"/>
                <a:gd name="T73" fmla="*/ 0 h 21560"/>
                <a:gd name="T74" fmla="*/ 0 w 21585"/>
                <a:gd name="T75" fmla="*/ 0 h 21560"/>
                <a:gd name="T76" fmla="*/ 0 w 21585"/>
                <a:gd name="T77" fmla="*/ 0 h 21560"/>
                <a:gd name="T78" fmla="*/ 0 w 21585"/>
                <a:gd name="T79" fmla="*/ 0 h 21560"/>
                <a:gd name="T80" fmla="*/ 0 w 21585"/>
                <a:gd name="T81" fmla="*/ 0 h 21560"/>
                <a:gd name="T82" fmla="*/ 0 w 21585"/>
                <a:gd name="T83" fmla="*/ 0 h 215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585" h="21560">
                  <a:moveTo>
                    <a:pt x="19876" y="1392"/>
                  </a:moveTo>
                  <a:cubicBezTo>
                    <a:pt x="19488" y="1038"/>
                    <a:pt x="19038" y="748"/>
                    <a:pt x="18542" y="528"/>
                  </a:cubicBezTo>
                  <a:cubicBezTo>
                    <a:pt x="18046" y="308"/>
                    <a:pt x="17505" y="158"/>
                    <a:pt x="16936" y="76"/>
                  </a:cubicBezTo>
                  <a:cubicBezTo>
                    <a:pt x="16367" y="-6"/>
                    <a:pt x="15772" y="-20"/>
                    <a:pt x="15168" y="26"/>
                  </a:cubicBezTo>
                  <a:cubicBezTo>
                    <a:pt x="14565" y="71"/>
                    <a:pt x="13954" y="176"/>
                    <a:pt x="13351" y="328"/>
                  </a:cubicBezTo>
                  <a:cubicBezTo>
                    <a:pt x="12749" y="479"/>
                    <a:pt x="12154" y="678"/>
                    <a:pt x="11581" y="909"/>
                  </a:cubicBezTo>
                  <a:cubicBezTo>
                    <a:pt x="11006" y="1140"/>
                    <a:pt x="10452" y="1404"/>
                    <a:pt x="9925" y="1687"/>
                  </a:cubicBezTo>
                  <a:cubicBezTo>
                    <a:pt x="9398" y="1971"/>
                    <a:pt x="8897" y="2275"/>
                    <a:pt x="8426" y="2589"/>
                  </a:cubicBezTo>
                  <a:cubicBezTo>
                    <a:pt x="7955" y="2902"/>
                    <a:pt x="7513" y="3225"/>
                    <a:pt x="7101" y="3550"/>
                  </a:cubicBezTo>
                  <a:cubicBezTo>
                    <a:pt x="6689" y="3876"/>
                    <a:pt x="6306" y="4203"/>
                    <a:pt x="5950" y="4526"/>
                  </a:cubicBezTo>
                  <a:cubicBezTo>
                    <a:pt x="5595" y="4849"/>
                    <a:pt x="5267" y="5169"/>
                    <a:pt x="4965" y="5482"/>
                  </a:cubicBezTo>
                  <a:cubicBezTo>
                    <a:pt x="4662" y="5795"/>
                    <a:pt x="4354" y="6133"/>
                    <a:pt x="4043" y="6497"/>
                  </a:cubicBezTo>
                  <a:cubicBezTo>
                    <a:pt x="3733" y="6861"/>
                    <a:pt x="3421" y="7253"/>
                    <a:pt x="3113" y="7672"/>
                  </a:cubicBezTo>
                  <a:cubicBezTo>
                    <a:pt x="2805" y="8092"/>
                    <a:pt x="2500" y="8540"/>
                    <a:pt x="2207" y="9016"/>
                  </a:cubicBezTo>
                  <a:cubicBezTo>
                    <a:pt x="1915" y="9491"/>
                    <a:pt x="1634" y="9995"/>
                    <a:pt x="1375" y="10524"/>
                  </a:cubicBezTo>
                  <a:cubicBezTo>
                    <a:pt x="1117" y="11052"/>
                    <a:pt x="881" y="11605"/>
                    <a:pt x="680" y="12175"/>
                  </a:cubicBezTo>
                  <a:cubicBezTo>
                    <a:pt x="479" y="12745"/>
                    <a:pt x="313" y="13332"/>
                    <a:pt x="195" y="13925"/>
                  </a:cubicBezTo>
                  <a:cubicBezTo>
                    <a:pt x="77" y="14517"/>
                    <a:pt x="9" y="15115"/>
                    <a:pt x="0" y="15702"/>
                  </a:cubicBezTo>
                  <a:cubicBezTo>
                    <a:pt x="-8" y="16288"/>
                    <a:pt x="45" y="16864"/>
                    <a:pt x="165" y="17409"/>
                  </a:cubicBezTo>
                  <a:cubicBezTo>
                    <a:pt x="286" y="17954"/>
                    <a:pt x="475" y="18468"/>
                    <a:pt x="734" y="18934"/>
                  </a:cubicBezTo>
                  <a:cubicBezTo>
                    <a:pt x="992" y="19399"/>
                    <a:pt x="1319" y="19815"/>
                    <a:pt x="1708" y="20168"/>
                  </a:cubicBezTo>
                  <a:cubicBezTo>
                    <a:pt x="2096" y="20522"/>
                    <a:pt x="2546" y="20812"/>
                    <a:pt x="3042" y="21032"/>
                  </a:cubicBezTo>
                  <a:cubicBezTo>
                    <a:pt x="3538" y="21252"/>
                    <a:pt x="4079" y="21402"/>
                    <a:pt x="4648" y="21484"/>
                  </a:cubicBezTo>
                  <a:cubicBezTo>
                    <a:pt x="5217" y="21566"/>
                    <a:pt x="5812" y="21580"/>
                    <a:pt x="6416" y="21534"/>
                  </a:cubicBezTo>
                  <a:cubicBezTo>
                    <a:pt x="7019" y="21489"/>
                    <a:pt x="7630" y="21384"/>
                    <a:pt x="8233" y="21232"/>
                  </a:cubicBezTo>
                  <a:cubicBezTo>
                    <a:pt x="8835" y="21081"/>
                    <a:pt x="9430" y="20882"/>
                    <a:pt x="10003" y="20651"/>
                  </a:cubicBezTo>
                  <a:cubicBezTo>
                    <a:pt x="10578" y="20420"/>
                    <a:pt x="11132" y="20156"/>
                    <a:pt x="11659" y="19873"/>
                  </a:cubicBezTo>
                  <a:cubicBezTo>
                    <a:pt x="12186" y="19589"/>
                    <a:pt x="12687" y="19285"/>
                    <a:pt x="13158" y="18971"/>
                  </a:cubicBezTo>
                  <a:cubicBezTo>
                    <a:pt x="13629" y="18658"/>
                    <a:pt x="14071" y="18335"/>
                    <a:pt x="14483" y="18010"/>
                  </a:cubicBezTo>
                  <a:cubicBezTo>
                    <a:pt x="14895" y="17684"/>
                    <a:pt x="15278" y="17357"/>
                    <a:pt x="15634" y="17034"/>
                  </a:cubicBezTo>
                  <a:cubicBezTo>
                    <a:pt x="15989" y="16711"/>
                    <a:pt x="16317" y="16391"/>
                    <a:pt x="16619" y="16078"/>
                  </a:cubicBezTo>
                  <a:cubicBezTo>
                    <a:pt x="16922" y="15765"/>
                    <a:pt x="17231" y="15427"/>
                    <a:pt x="17541" y="15063"/>
                  </a:cubicBezTo>
                  <a:cubicBezTo>
                    <a:pt x="17851" y="14699"/>
                    <a:pt x="18163" y="14307"/>
                    <a:pt x="18471" y="13888"/>
                  </a:cubicBezTo>
                  <a:cubicBezTo>
                    <a:pt x="18780" y="13468"/>
                    <a:pt x="19084" y="13020"/>
                    <a:pt x="19377" y="12544"/>
                  </a:cubicBezTo>
                  <a:cubicBezTo>
                    <a:pt x="19669" y="12069"/>
                    <a:pt x="19950" y="11565"/>
                    <a:pt x="20209" y="11036"/>
                  </a:cubicBezTo>
                  <a:cubicBezTo>
                    <a:pt x="20467" y="10508"/>
                    <a:pt x="20703" y="9955"/>
                    <a:pt x="20904" y="9385"/>
                  </a:cubicBezTo>
                  <a:cubicBezTo>
                    <a:pt x="21105" y="8815"/>
                    <a:pt x="21271" y="8228"/>
                    <a:pt x="21389" y="7635"/>
                  </a:cubicBezTo>
                  <a:cubicBezTo>
                    <a:pt x="21507" y="7043"/>
                    <a:pt x="21575" y="6445"/>
                    <a:pt x="21584" y="5858"/>
                  </a:cubicBezTo>
                  <a:cubicBezTo>
                    <a:pt x="21592" y="5272"/>
                    <a:pt x="21539" y="4696"/>
                    <a:pt x="21419" y="4151"/>
                  </a:cubicBezTo>
                  <a:cubicBezTo>
                    <a:pt x="21298" y="3606"/>
                    <a:pt x="21109" y="3092"/>
                    <a:pt x="20850" y="2626"/>
                  </a:cubicBezTo>
                  <a:cubicBezTo>
                    <a:pt x="20592" y="2161"/>
                    <a:pt x="20265" y="1745"/>
                    <a:pt x="19876" y="1392"/>
                  </a:cubicBezTo>
                  <a:close/>
                  <a:moveTo>
                    <a:pt x="19876" y="139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endParaRPr lang="en-US" sz="2400">
                <a:cs typeface="+mn-ea"/>
                <a:sym typeface="+mn-lt"/>
              </a:endParaRPr>
            </a:p>
          </p:txBody>
        </p:sp>
      </p:grpSp>
      <p:sp>
        <p:nvSpPr>
          <p:cNvPr id="57" name="AutoShape 273"/>
          <p:cNvSpPr/>
          <p:nvPr/>
        </p:nvSpPr>
        <p:spPr bwMode="auto">
          <a:xfrm>
            <a:off x="2981736" y="2580086"/>
            <a:ext cx="381179" cy="362895"/>
          </a:xfrm>
          <a:custGeom>
            <a:avLst/>
            <a:gdLst>
              <a:gd name="T0" fmla="*/ 308182327 w 20372"/>
              <a:gd name="T1" fmla="*/ 151776105 h 21600"/>
              <a:gd name="T2" fmla="*/ 238215391 w 20372"/>
              <a:gd name="T3" fmla="*/ 127857927 h 21600"/>
              <a:gd name="T4" fmla="*/ 227877467 w 20372"/>
              <a:gd name="T5" fmla="*/ 128532734 h 21600"/>
              <a:gd name="T6" fmla="*/ 205812741 w 20372"/>
              <a:gd name="T7" fmla="*/ 112597924 h 21600"/>
              <a:gd name="T8" fmla="*/ 273735707 w 20372"/>
              <a:gd name="T9" fmla="*/ 63574959 h 21600"/>
              <a:gd name="T10" fmla="*/ 291545895 w 20372"/>
              <a:gd name="T11" fmla="*/ 0 h 21600"/>
              <a:gd name="T12" fmla="*/ 170662103 w 20372"/>
              <a:gd name="T13" fmla="*/ 87242563 h 21600"/>
              <a:gd name="T14" fmla="*/ 49777015 w 20372"/>
              <a:gd name="T15" fmla="*/ 0 h 21600"/>
              <a:gd name="T16" fmla="*/ 67587203 w 20372"/>
              <a:gd name="T17" fmla="*/ 63574959 h 21600"/>
              <a:gd name="T18" fmla="*/ 135510032 w 20372"/>
              <a:gd name="T19" fmla="*/ 112597924 h 21600"/>
              <a:gd name="T20" fmla="*/ 113427706 w 20372"/>
              <a:gd name="T21" fmla="*/ 128522089 h 21600"/>
              <a:gd name="T22" fmla="*/ 103107393 w 20372"/>
              <a:gd name="T23" fmla="*/ 127846128 h 21600"/>
              <a:gd name="T24" fmla="*/ 33140446 w 20372"/>
              <a:gd name="T25" fmla="*/ 151764305 h 21600"/>
              <a:gd name="T26" fmla="*/ 12498386 w 20372"/>
              <a:gd name="T27" fmla="*/ 226231141 h 21600"/>
              <a:gd name="T28" fmla="*/ 45740453 w 20372"/>
              <a:gd name="T29" fmla="*/ 235260436 h 21600"/>
              <a:gd name="T30" fmla="*/ 115705966 w 20372"/>
              <a:gd name="T31" fmla="*/ 211342259 h 21600"/>
              <a:gd name="T32" fmla="*/ 148042345 w 20372"/>
              <a:gd name="T33" fmla="*/ 154280506 h 21600"/>
              <a:gd name="T34" fmla="*/ 170662103 w 20372"/>
              <a:gd name="T35" fmla="*/ 137965085 h 21600"/>
              <a:gd name="T36" fmla="*/ 193262828 w 20372"/>
              <a:gd name="T37" fmla="*/ 154280506 h 21600"/>
              <a:gd name="T38" fmla="*/ 225616943 w 20372"/>
              <a:gd name="T39" fmla="*/ 211342259 h 21600"/>
              <a:gd name="T40" fmla="*/ 295566279 w 20372"/>
              <a:gd name="T41" fmla="*/ 235260436 h 21600"/>
              <a:gd name="T42" fmla="*/ 328806787 w 20372"/>
              <a:gd name="T43" fmla="*/ 226231141 h 21600"/>
              <a:gd name="T44" fmla="*/ 308182327 w 20372"/>
              <a:gd name="T45" fmla="*/ 151776105 h 21600"/>
              <a:gd name="T46" fmla="*/ 92601587 w 20372"/>
              <a:gd name="T47" fmla="*/ 194667628 h 21600"/>
              <a:gd name="T48" fmla="*/ 45740453 w 20372"/>
              <a:gd name="T49" fmla="*/ 211680290 h 21600"/>
              <a:gd name="T50" fmla="*/ 35620377 w 20372"/>
              <a:gd name="T51" fmla="*/ 209567145 h 21600"/>
              <a:gd name="T52" fmla="*/ 56244825 w 20372"/>
              <a:gd name="T53" fmla="*/ 168450735 h 21600"/>
              <a:gd name="T54" fmla="*/ 103107393 w 20372"/>
              <a:gd name="T55" fmla="*/ 151438073 h 21600"/>
              <a:gd name="T56" fmla="*/ 113227469 w 20372"/>
              <a:gd name="T57" fmla="*/ 153561863 h 21600"/>
              <a:gd name="T58" fmla="*/ 92601587 w 20372"/>
              <a:gd name="T59" fmla="*/ 194667628 h 21600"/>
              <a:gd name="T60" fmla="*/ 305720133 w 20372"/>
              <a:gd name="T61" fmla="*/ 209556500 h 21600"/>
              <a:gd name="T62" fmla="*/ 295582457 w 20372"/>
              <a:gd name="T63" fmla="*/ 211680290 h 21600"/>
              <a:gd name="T64" fmla="*/ 248721323 w 20372"/>
              <a:gd name="T65" fmla="*/ 194667628 h 21600"/>
              <a:gd name="T66" fmla="*/ 228079263 w 20372"/>
              <a:gd name="T67" fmla="*/ 153551218 h 21600"/>
              <a:gd name="T68" fmla="*/ 238215391 w 20372"/>
              <a:gd name="T69" fmla="*/ 151438073 h 21600"/>
              <a:gd name="T70" fmla="*/ 285078073 w 20372"/>
              <a:gd name="T71" fmla="*/ 168450735 h 21600"/>
              <a:gd name="T72" fmla="*/ 305720133 w 20372"/>
              <a:gd name="T73" fmla="*/ 209556500 h 21600"/>
              <a:gd name="T74" fmla="*/ 305720133 w 20372"/>
              <a:gd name="T75" fmla="*/ 209556500 h 216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0372" h="21600">
                <a:moveTo>
                  <a:pt x="18394" y="13935"/>
                </a:moveTo>
                <a:cubicBezTo>
                  <a:pt x="17110" y="12510"/>
                  <a:pt x="15543" y="11739"/>
                  <a:pt x="14218" y="11739"/>
                </a:cubicBezTo>
                <a:cubicBezTo>
                  <a:pt x="14005" y="11739"/>
                  <a:pt x="13799" y="11760"/>
                  <a:pt x="13601" y="11801"/>
                </a:cubicBezTo>
                <a:lnTo>
                  <a:pt x="12284" y="10338"/>
                </a:lnTo>
                <a:lnTo>
                  <a:pt x="16338" y="5837"/>
                </a:lnTo>
                <a:cubicBezTo>
                  <a:pt x="16338" y="5837"/>
                  <a:pt x="19442" y="2265"/>
                  <a:pt x="17401" y="0"/>
                </a:cubicBezTo>
                <a:lnTo>
                  <a:pt x="10186" y="8010"/>
                </a:lnTo>
                <a:lnTo>
                  <a:pt x="2971" y="0"/>
                </a:lnTo>
                <a:cubicBezTo>
                  <a:pt x="930" y="2265"/>
                  <a:pt x="4034" y="5837"/>
                  <a:pt x="4034" y="5837"/>
                </a:cubicBezTo>
                <a:lnTo>
                  <a:pt x="8088" y="10338"/>
                </a:lnTo>
                <a:lnTo>
                  <a:pt x="6770" y="11800"/>
                </a:lnTo>
                <a:cubicBezTo>
                  <a:pt x="6572" y="11760"/>
                  <a:pt x="6366" y="11738"/>
                  <a:pt x="6154" y="11738"/>
                </a:cubicBezTo>
                <a:cubicBezTo>
                  <a:pt x="4829" y="11738"/>
                  <a:pt x="3262" y="12509"/>
                  <a:pt x="1978" y="13934"/>
                </a:cubicBezTo>
                <a:cubicBezTo>
                  <a:pt x="-63" y="16200"/>
                  <a:pt x="-614" y="19261"/>
                  <a:pt x="746" y="20771"/>
                </a:cubicBezTo>
                <a:cubicBezTo>
                  <a:pt x="1251" y="21331"/>
                  <a:pt x="1948" y="21600"/>
                  <a:pt x="2730" y="21600"/>
                </a:cubicBezTo>
                <a:cubicBezTo>
                  <a:pt x="4055" y="21600"/>
                  <a:pt x="5622" y="20829"/>
                  <a:pt x="6906" y="19404"/>
                </a:cubicBezTo>
                <a:cubicBezTo>
                  <a:pt x="8371" y="17777"/>
                  <a:pt x="9063" y="15743"/>
                  <a:pt x="8836" y="14165"/>
                </a:cubicBezTo>
                <a:lnTo>
                  <a:pt x="10186" y="12667"/>
                </a:lnTo>
                <a:lnTo>
                  <a:pt x="11535" y="14165"/>
                </a:lnTo>
                <a:cubicBezTo>
                  <a:pt x="11308" y="15743"/>
                  <a:pt x="12001" y="17777"/>
                  <a:pt x="13466" y="19404"/>
                </a:cubicBezTo>
                <a:cubicBezTo>
                  <a:pt x="14750" y="20829"/>
                  <a:pt x="16317" y="21600"/>
                  <a:pt x="17641" y="21600"/>
                </a:cubicBezTo>
                <a:cubicBezTo>
                  <a:pt x="18423" y="21600"/>
                  <a:pt x="19120" y="21332"/>
                  <a:pt x="19625" y="20771"/>
                </a:cubicBezTo>
                <a:cubicBezTo>
                  <a:pt x="20986" y="19262"/>
                  <a:pt x="20435" y="16200"/>
                  <a:pt x="18394" y="13935"/>
                </a:cubicBezTo>
                <a:close/>
                <a:moveTo>
                  <a:pt x="5527" y="17873"/>
                </a:moveTo>
                <a:cubicBezTo>
                  <a:pt x="4488" y="19026"/>
                  <a:pt x="3371" y="19435"/>
                  <a:pt x="2730" y="19435"/>
                </a:cubicBezTo>
                <a:cubicBezTo>
                  <a:pt x="2570" y="19435"/>
                  <a:pt x="2278" y="19410"/>
                  <a:pt x="2126" y="19241"/>
                </a:cubicBezTo>
                <a:cubicBezTo>
                  <a:pt x="1744" y="18816"/>
                  <a:pt x="1921" y="17061"/>
                  <a:pt x="3357" y="15466"/>
                </a:cubicBezTo>
                <a:cubicBezTo>
                  <a:pt x="4396" y="14313"/>
                  <a:pt x="5513" y="13904"/>
                  <a:pt x="6154" y="13904"/>
                </a:cubicBezTo>
                <a:cubicBezTo>
                  <a:pt x="6314" y="13904"/>
                  <a:pt x="6606" y="13929"/>
                  <a:pt x="6758" y="14099"/>
                </a:cubicBezTo>
                <a:cubicBezTo>
                  <a:pt x="7141" y="14523"/>
                  <a:pt x="6964" y="16279"/>
                  <a:pt x="5527" y="17873"/>
                </a:cubicBezTo>
                <a:close/>
                <a:moveTo>
                  <a:pt x="18247" y="19240"/>
                </a:moveTo>
                <a:cubicBezTo>
                  <a:pt x="18094" y="19410"/>
                  <a:pt x="17803" y="19435"/>
                  <a:pt x="17642" y="19435"/>
                </a:cubicBezTo>
                <a:cubicBezTo>
                  <a:pt x="17001" y="19435"/>
                  <a:pt x="15884" y="19026"/>
                  <a:pt x="14845" y="17873"/>
                </a:cubicBezTo>
                <a:cubicBezTo>
                  <a:pt x="13409" y="16278"/>
                  <a:pt x="13231" y="14523"/>
                  <a:pt x="13613" y="14098"/>
                </a:cubicBezTo>
                <a:cubicBezTo>
                  <a:pt x="13766" y="13929"/>
                  <a:pt x="14058" y="13904"/>
                  <a:pt x="14218" y="13904"/>
                </a:cubicBezTo>
                <a:cubicBezTo>
                  <a:pt x="14859" y="13904"/>
                  <a:pt x="15976" y="14313"/>
                  <a:pt x="17015" y="15466"/>
                </a:cubicBezTo>
                <a:cubicBezTo>
                  <a:pt x="18451" y="17061"/>
                  <a:pt x="18628" y="18816"/>
                  <a:pt x="18247" y="19240"/>
                </a:cubicBezTo>
                <a:close/>
                <a:moveTo>
                  <a:pt x="18247" y="19240"/>
                </a:move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58" name="AutoShape 688"/>
          <p:cNvSpPr/>
          <p:nvPr/>
        </p:nvSpPr>
        <p:spPr bwMode="auto">
          <a:xfrm>
            <a:off x="3269397" y="4256107"/>
            <a:ext cx="419295" cy="422163"/>
          </a:xfrm>
          <a:custGeom>
            <a:avLst/>
            <a:gdLst>
              <a:gd name="T0" fmla="*/ 286355233 w 21600"/>
              <a:gd name="T1" fmla="*/ 49183159 h 21600"/>
              <a:gd name="T2" fmla="*/ 238430687 w 21600"/>
              <a:gd name="T3" fmla="*/ 0 h 21600"/>
              <a:gd name="T4" fmla="*/ 190506023 w 21600"/>
              <a:gd name="T5" fmla="*/ 49183159 h 21600"/>
              <a:gd name="T6" fmla="*/ 226525457 w 21600"/>
              <a:gd name="T7" fmla="*/ 96798730 h 21600"/>
              <a:gd name="T8" fmla="*/ 226525457 w 21600"/>
              <a:gd name="T9" fmla="*/ 135000684 h 21600"/>
              <a:gd name="T10" fmla="*/ 189578237 w 21600"/>
              <a:gd name="T11" fmla="*/ 135000684 h 21600"/>
              <a:gd name="T12" fmla="*/ 142912626 w 21600"/>
              <a:gd name="T13" fmla="*/ 97752122 h 21600"/>
              <a:gd name="T14" fmla="*/ 96233431 w 21600"/>
              <a:gd name="T15" fmla="*/ 135000684 h 21600"/>
              <a:gd name="T16" fmla="*/ 35317649 w 21600"/>
              <a:gd name="T17" fmla="*/ 135000684 h 21600"/>
              <a:gd name="T18" fmla="*/ 35317649 w 21600"/>
              <a:gd name="T19" fmla="*/ 198202849 h 21600"/>
              <a:gd name="T20" fmla="*/ 0 w 21600"/>
              <a:gd name="T21" fmla="*/ 245382120 h 21600"/>
              <a:gd name="T22" fmla="*/ 47633014 w 21600"/>
              <a:gd name="T23" fmla="*/ 294279076 h 21600"/>
              <a:gd name="T24" fmla="*/ 95266028 w 21600"/>
              <a:gd name="T25" fmla="*/ 245382120 h 21600"/>
              <a:gd name="T26" fmla="*/ 59219425 w 21600"/>
              <a:gd name="T27" fmla="*/ 198011190 h 21600"/>
              <a:gd name="T28" fmla="*/ 59219425 w 21600"/>
              <a:gd name="T29" fmla="*/ 159536819 h 21600"/>
              <a:gd name="T30" fmla="*/ 96247015 w 21600"/>
              <a:gd name="T31" fmla="*/ 159536819 h 21600"/>
              <a:gd name="T32" fmla="*/ 142912626 w 21600"/>
              <a:gd name="T33" fmla="*/ 196745115 h 21600"/>
              <a:gd name="T34" fmla="*/ 189564641 w 21600"/>
              <a:gd name="T35" fmla="*/ 159536819 h 21600"/>
              <a:gd name="T36" fmla="*/ 250428488 w 21600"/>
              <a:gd name="T37" fmla="*/ 159536819 h 21600"/>
              <a:gd name="T38" fmla="*/ 250428488 w 21600"/>
              <a:gd name="T39" fmla="*/ 96771073 h 21600"/>
              <a:gd name="T40" fmla="*/ 286355233 w 21600"/>
              <a:gd name="T41" fmla="*/ 49183159 h 21600"/>
              <a:gd name="T42" fmla="*/ 71350668 w 21600"/>
              <a:gd name="T43" fmla="*/ 245382120 h 21600"/>
              <a:gd name="T44" fmla="*/ 47619429 w 21600"/>
              <a:gd name="T45" fmla="*/ 269755549 h 21600"/>
              <a:gd name="T46" fmla="*/ 23889446 w 21600"/>
              <a:gd name="T47" fmla="*/ 245382120 h 21600"/>
              <a:gd name="T48" fmla="*/ 47619429 w 21600"/>
              <a:gd name="T49" fmla="*/ 221022585 h 21600"/>
              <a:gd name="T50" fmla="*/ 71350668 w 21600"/>
              <a:gd name="T51" fmla="*/ 245382120 h 21600"/>
              <a:gd name="T52" fmla="*/ 59219425 w 21600"/>
              <a:gd name="T53" fmla="*/ 210123434 h 21600"/>
              <a:gd name="T54" fmla="*/ 59219425 w 21600"/>
              <a:gd name="T55" fmla="*/ 210123434 h 21600"/>
              <a:gd name="T56" fmla="*/ 142899041 w 21600"/>
              <a:gd name="T57" fmla="*/ 172221577 h 21600"/>
              <a:gd name="T58" fmla="*/ 118585876 w 21600"/>
              <a:gd name="T59" fmla="*/ 147261858 h 21600"/>
              <a:gd name="T60" fmla="*/ 142899041 w 21600"/>
              <a:gd name="T61" fmla="*/ 122289424 h 21600"/>
              <a:gd name="T62" fmla="*/ 167213462 w 21600"/>
              <a:gd name="T63" fmla="*/ 147261858 h 21600"/>
              <a:gd name="T64" fmla="*/ 142899041 w 21600"/>
              <a:gd name="T65" fmla="*/ 172221577 h 21600"/>
              <a:gd name="T66" fmla="*/ 238430687 w 21600"/>
              <a:gd name="T67" fmla="*/ 73855389 h 21600"/>
              <a:gd name="T68" fmla="*/ 214409065 w 21600"/>
              <a:gd name="T69" fmla="*/ 49183159 h 21600"/>
              <a:gd name="T70" fmla="*/ 238430687 w 21600"/>
              <a:gd name="T71" fmla="*/ 24523408 h 21600"/>
              <a:gd name="T72" fmla="*/ 262465787 w 21600"/>
              <a:gd name="T73" fmla="*/ 49183159 h 21600"/>
              <a:gd name="T74" fmla="*/ 238430687 w 21600"/>
              <a:gd name="T75" fmla="*/ 73855389 h 21600"/>
              <a:gd name="T76" fmla="*/ 238430687 w 21600"/>
              <a:gd name="T77" fmla="*/ 73855389 h 2160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1600" h="21600">
                <a:moveTo>
                  <a:pt x="21600" y="3610"/>
                </a:moveTo>
                <a:cubicBezTo>
                  <a:pt x="21600" y="1616"/>
                  <a:pt x="19981" y="0"/>
                  <a:pt x="17985" y="0"/>
                </a:cubicBezTo>
                <a:cubicBezTo>
                  <a:pt x="15988" y="0"/>
                  <a:pt x="14370" y="1616"/>
                  <a:pt x="14370" y="3610"/>
                </a:cubicBezTo>
                <a:cubicBezTo>
                  <a:pt x="14370" y="5294"/>
                  <a:pt x="15526" y="6705"/>
                  <a:pt x="17087" y="7105"/>
                </a:cubicBezTo>
                <a:lnTo>
                  <a:pt x="17087" y="9909"/>
                </a:lnTo>
                <a:lnTo>
                  <a:pt x="14300" y="9909"/>
                </a:lnTo>
                <a:cubicBezTo>
                  <a:pt x="13898" y="8338"/>
                  <a:pt x="12477" y="7175"/>
                  <a:pt x="10780" y="7175"/>
                </a:cubicBezTo>
                <a:cubicBezTo>
                  <a:pt x="9082" y="7175"/>
                  <a:pt x="7660" y="8338"/>
                  <a:pt x="7259" y="9909"/>
                </a:cubicBezTo>
                <a:lnTo>
                  <a:pt x="2664" y="9909"/>
                </a:lnTo>
                <a:lnTo>
                  <a:pt x="2664" y="14548"/>
                </a:lnTo>
                <a:cubicBezTo>
                  <a:pt x="1131" y="14957"/>
                  <a:pt x="0" y="16351"/>
                  <a:pt x="0" y="18011"/>
                </a:cubicBezTo>
                <a:cubicBezTo>
                  <a:pt x="0" y="19993"/>
                  <a:pt x="1609" y="21600"/>
                  <a:pt x="3593" y="21600"/>
                </a:cubicBezTo>
                <a:cubicBezTo>
                  <a:pt x="5577" y="21600"/>
                  <a:pt x="7186" y="19994"/>
                  <a:pt x="7186" y="18011"/>
                </a:cubicBezTo>
                <a:cubicBezTo>
                  <a:pt x="7186" y="16331"/>
                  <a:pt x="6028" y="14925"/>
                  <a:pt x="4467" y="14534"/>
                </a:cubicBezTo>
                <a:lnTo>
                  <a:pt x="4467" y="11710"/>
                </a:lnTo>
                <a:lnTo>
                  <a:pt x="7260" y="11710"/>
                </a:lnTo>
                <a:cubicBezTo>
                  <a:pt x="7662" y="13279"/>
                  <a:pt x="9083" y="14441"/>
                  <a:pt x="10780" y="14441"/>
                </a:cubicBezTo>
                <a:cubicBezTo>
                  <a:pt x="12476" y="14441"/>
                  <a:pt x="13897" y="13279"/>
                  <a:pt x="14299" y="11710"/>
                </a:cubicBezTo>
                <a:lnTo>
                  <a:pt x="18890" y="11710"/>
                </a:lnTo>
                <a:lnTo>
                  <a:pt x="18890" y="7103"/>
                </a:lnTo>
                <a:cubicBezTo>
                  <a:pt x="20447" y="6701"/>
                  <a:pt x="21600" y="5293"/>
                  <a:pt x="21600" y="3610"/>
                </a:cubicBezTo>
                <a:close/>
                <a:moveTo>
                  <a:pt x="5382" y="18011"/>
                </a:moveTo>
                <a:cubicBezTo>
                  <a:pt x="5382" y="18997"/>
                  <a:pt x="4580" y="19800"/>
                  <a:pt x="3592" y="19800"/>
                </a:cubicBezTo>
                <a:cubicBezTo>
                  <a:pt x="2605" y="19800"/>
                  <a:pt x="1802" y="18997"/>
                  <a:pt x="1802" y="18011"/>
                </a:cubicBezTo>
                <a:cubicBezTo>
                  <a:pt x="1802" y="17025"/>
                  <a:pt x="2605" y="16223"/>
                  <a:pt x="3592" y="16223"/>
                </a:cubicBezTo>
                <a:cubicBezTo>
                  <a:pt x="4580" y="16223"/>
                  <a:pt x="5382" y="17025"/>
                  <a:pt x="5382" y="18011"/>
                </a:cubicBezTo>
                <a:close/>
                <a:moveTo>
                  <a:pt x="4467" y="15423"/>
                </a:moveTo>
                <a:lnTo>
                  <a:pt x="4467" y="15423"/>
                </a:lnTo>
                <a:close/>
                <a:moveTo>
                  <a:pt x="10779" y="12641"/>
                </a:moveTo>
                <a:cubicBezTo>
                  <a:pt x="9768" y="12641"/>
                  <a:pt x="8945" y="11819"/>
                  <a:pt x="8945" y="10809"/>
                </a:cubicBezTo>
                <a:cubicBezTo>
                  <a:pt x="8945" y="9798"/>
                  <a:pt x="9768" y="8976"/>
                  <a:pt x="10779" y="8976"/>
                </a:cubicBezTo>
                <a:cubicBezTo>
                  <a:pt x="11791" y="8976"/>
                  <a:pt x="12613" y="9798"/>
                  <a:pt x="12613" y="10809"/>
                </a:cubicBezTo>
                <a:cubicBezTo>
                  <a:pt x="12614" y="11819"/>
                  <a:pt x="11791" y="12641"/>
                  <a:pt x="10779" y="12641"/>
                </a:cubicBezTo>
                <a:close/>
                <a:moveTo>
                  <a:pt x="17985" y="5421"/>
                </a:moveTo>
                <a:cubicBezTo>
                  <a:pt x="16986" y="5421"/>
                  <a:pt x="16173" y="4609"/>
                  <a:pt x="16173" y="3610"/>
                </a:cubicBezTo>
                <a:cubicBezTo>
                  <a:pt x="16173" y="2613"/>
                  <a:pt x="16986" y="1800"/>
                  <a:pt x="17985" y="1800"/>
                </a:cubicBezTo>
                <a:cubicBezTo>
                  <a:pt x="18984" y="1800"/>
                  <a:pt x="19798" y="2613"/>
                  <a:pt x="19798" y="3610"/>
                </a:cubicBezTo>
                <a:cubicBezTo>
                  <a:pt x="19798" y="4609"/>
                  <a:pt x="18984" y="5421"/>
                  <a:pt x="17985" y="5421"/>
                </a:cubicBezTo>
                <a:close/>
                <a:moveTo>
                  <a:pt x="17985" y="5421"/>
                </a:move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59" name="Oval 58"/>
          <p:cNvSpPr>
            <a:spLocks noChangeAspect="1" noChangeArrowheads="1"/>
          </p:cNvSpPr>
          <p:nvPr/>
        </p:nvSpPr>
        <p:spPr bwMode="auto">
          <a:xfrm>
            <a:off x="6301106" y="3698436"/>
            <a:ext cx="374014" cy="374014"/>
          </a:xfrm>
          <a:prstGeom prst="ellipse">
            <a:avLst/>
          </a:prstGeom>
          <a:noFill/>
          <a:ln w="57150" cmpd="sng">
            <a:solidFill>
              <a:schemeClr val="accent4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id-ID" sz="2400">
              <a:cs typeface="+mn-ea"/>
              <a:sym typeface="+mn-lt"/>
            </a:endParaRPr>
          </a:p>
        </p:txBody>
      </p:sp>
      <p:sp>
        <p:nvSpPr>
          <p:cNvPr id="62" name="Oval 61"/>
          <p:cNvSpPr>
            <a:spLocks noChangeAspect="1" noChangeArrowheads="1"/>
          </p:cNvSpPr>
          <p:nvPr/>
        </p:nvSpPr>
        <p:spPr bwMode="auto">
          <a:xfrm>
            <a:off x="6301106" y="4519420"/>
            <a:ext cx="374014" cy="374014"/>
          </a:xfrm>
          <a:prstGeom prst="ellipse">
            <a:avLst/>
          </a:prstGeom>
          <a:noFill/>
          <a:ln w="57150" cmpd="sng">
            <a:solidFill>
              <a:schemeClr val="accent5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id-ID" sz="2400">
              <a:cs typeface="+mn-ea"/>
              <a:sym typeface="+mn-lt"/>
            </a:endParaRPr>
          </a:p>
        </p:txBody>
      </p:sp>
      <p:sp>
        <p:nvSpPr>
          <p:cNvPr id="65" name="Oval 64"/>
          <p:cNvSpPr>
            <a:spLocks noChangeAspect="1" noChangeArrowheads="1"/>
          </p:cNvSpPr>
          <p:nvPr/>
        </p:nvSpPr>
        <p:spPr bwMode="auto">
          <a:xfrm>
            <a:off x="6301106" y="1988051"/>
            <a:ext cx="374014" cy="374014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id-ID" sz="2400">
              <a:cs typeface="+mn-ea"/>
              <a:sym typeface="+mn-lt"/>
            </a:endParaRPr>
          </a:p>
        </p:txBody>
      </p:sp>
      <p:sp>
        <p:nvSpPr>
          <p:cNvPr id="68" name="Oval 67"/>
          <p:cNvSpPr>
            <a:spLocks noChangeAspect="1" noChangeArrowheads="1"/>
          </p:cNvSpPr>
          <p:nvPr/>
        </p:nvSpPr>
        <p:spPr bwMode="auto">
          <a:xfrm>
            <a:off x="6301106" y="2809035"/>
            <a:ext cx="374014" cy="374014"/>
          </a:xfrm>
          <a:prstGeom prst="ellipse">
            <a:avLst/>
          </a:prstGeom>
          <a:noFill/>
          <a:ln w="57150" cmpd="sng">
            <a:solidFill>
              <a:schemeClr val="accent3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id-ID" sz="2400">
              <a:cs typeface="+mn-ea"/>
              <a:sym typeface="+mn-lt"/>
            </a:endParaRPr>
          </a:p>
        </p:txBody>
      </p:sp>
      <p:cxnSp>
        <p:nvCxnSpPr>
          <p:cNvPr id="71" name="Elbow Connector 70"/>
          <p:cNvCxnSpPr>
            <a:stCxn id="65" idx="2"/>
          </p:cNvCxnSpPr>
          <p:nvPr/>
        </p:nvCxnSpPr>
        <p:spPr>
          <a:xfrm rot="10800000">
            <a:off x="3633146" y="1899562"/>
            <a:ext cx="2667959" cy="275496"/>
          </a:xfrm>
          <a:prstGeom prst="bentConnector3">
            <a:avLst/>
          </a:prstGeom>
          <a:ln w="12700" cmpd="sng">
            <a:solidFill>
              <a:schemeClr val="accent2"/>
            </a:solidFill>
            <a:prstDash val="sysDash"/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68" idx="2"/>
          </p:cNvCxnSpPr>
          <p:nvPr/>
        </p:nvCxnSpPr>
        <p:spPr>
          <a:xfrm rot="10800000">
            <a:off x="4092508" y="2740095"/>
            <a:ext cx="2208600" cy="255950"/>
          </a:xfrm>
          <a:prstGeom prst="bentConnector3">
            <a:avLst/>
          </a:prstGeom>
          <a:ln w="12700" cmpd="sng">
            <a:solidFill>
              <a:schemeClr val="accent3"/>
            </a:solidFill>
            <a:prstDash val="sysDash"/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stCxn id="59" idx="2"/>
          </p:cNvCxnSpPr>
          <p:nvPr/>
        </p:nvCxnSpPr>
        <p:spPr>
          <a:xfrm rot="10800000">
            <a:off x="4493224" y="3502436"/>
            <a:ext cx="1807881" cy="383007"/>
          </a:xfrm>
          <a:prstGeom prst="bentConnector3">
            <a:avLst/>
          </a:prstGeom>
          <a:ln w="12700" cmpd="sng">
            <a:solidFill>
              <a:schemeClr val="accent4"/>
            </a:solidFill>
            <a:prstDash val="sysDash"/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62" idx="2"/>
          </p:cNvCxnSpPr>
          <p:nvPr/>
        </p:nvCxnSpPr>
        <p:spPr>
          <a:xfrm rot="10800000">
            <a:off x="4942813" y="4352742"/>
            <a:ext cx="1358294" cy="353686"/>
          </a:xfrm>
          <a:prstGeom prst="bentConnector3">
            <a:avLst/>
          </a:prstGeom>
          <a:ln w="12700" cmpd="sng">
            <a:solidFill>
              <a:schemeClr val="accent5"/>
            </a:solidFill>
            <a:prstDash val="sysDash"/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>
            <a:spLocks noChangeAspect="1" noChangeArrowheads="1"/>
          </p:cNvSpPr>
          <p:nvPr/>
        </p:nvSpPr>
        <p:spPr bwMode="auto">
          <a:xfrm>
            <a:off x="6301106" y="5311084"/>
            <a:ext cx="374014" cy="374014"/>
          </a:xfrm>
          <a:prstGeom prst="ellipse">
            <a:avLst/>
          </a:prstGeom>
          <a:noFill/>
          <a:ln w="57150" cmpd="sng">
            <a:solidFill>
              <a:schemeClr val="accent1">
                <a:lumMod val="90000"/>
                <a:lumOff val="10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id-ID" sz="2400">
              <a:cs typeface="+mn-ea"/>
              <a:sym typeface="+mn-lt"/>
            </a:endParaRPr>
          </a:p>
        </p:txBody>
      </p:sp>
      <p:cxnSp>
        <p:nvCxnSpPr>
          <p:cNvPr id="78" name="Elbow Connector 77"/>
          <p:cNvCxnSpPr>
            <a:stCxn id="75" idx="2"/>
          </p:cNvCxnSpPr>
          <p:nvPr/>
        </p:nvCxnSpPr>
        <p:spPr>
          <a:xfrm rot="10800000">
            <a:off x="5392399" y="5173726"/>
            <a:ext cx="908707" cy="324365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accent1">
                <a:lumMod val="90000"/>
                <a:lumOff val="10000"/>
              </a:schemeClr>
            </a:solidFill>
            <a:prstDash val="sysDash"/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4135410" y="796975"/>
            <a:ext cx="4059167" cy="7433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zh-CN" sz="3600" b="1" kern="100" dirty="0"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潜在竞争对手情况和市场变化分析</a:t>
            </a:r>
            <a:endParaRPr lang="zh-CN" altLang="en-US" sz="3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325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" decel="100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40" decel="100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40" decel="100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40" decel="1000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40" decel="100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64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67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37" presetClass="entr" presetSubtype="0" fill="hold" nodeType="withEffect" nodePh="1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19" name="任意多边形 3"/>
          <p:cNvSpPr>
            <a:spLocks noChangeArrowheads="1"/>
          </p:cNvSpPr>
          <p:nvPr/>
        </p:nvSpPr>
        <p:spPr bwMode="auto">
          <a:xfrm>
            <a:off x="868363" y="2728913"/>
            <a:ext cx="2036762" cy="2036762"/>
          </a:xfrm>
          <a:custGeom>
            <a:avLst/>
            <a:gdLst>
              <a:gd name="T0" fmla="*/ 0 w 2035796"/>
              <a:gd name="T1" fmla="*/ 0 h 2035796"/>
              <a:gd name="T2" fmla="*/ 1017897 w 2035796"/>
              <a:gd name="T3" fmla="*/ 0 h 2035796"/>
              <a:gd name="T4" fmla="*/ 1017897 w 2035796"/>
              <a:gd name="T5" fmla="*/ 0 h 2035796"/>
              <a:gd name="T6" fmla="*/ 1017898 w 2035796"/>
              <a:gd name="T7" fmla="*/ 0 h 2035796"/>
              <a:gd name="T8" fmla="*/ 2035796 w 2035796"/>
              <a:gd name="T9" fmla="*/ 1017898 h 2035796"/>
              <a:gd name="T10" fmla="*/ 2034636 w 2035796"/>
              <a:gd name="T11" fmla="*/ 1040881 h 2035796"/>
              <a:gd name="T12" fmla="*/ 2035795 w 2035796"/>
              <a:gd name="T13" fmla="*/ 1040881 h 2035796"/>
              <a:gd name="T14" fmla="*/ 2035795 w 2035796"/>
              <a:gd name="T15" fmla="*/ 2035795 h 2035796"/>
              <a:gd name="T16" fmla="*/ 1017918 w 2035796"/>
              <a:gd name="T17" fmla="*/ 2035795 h 2035796"/>
              <a:gd name="T18" fmla="*/ 1017898 w 2035796"/>
              <a:gd name="T19" fmla="*/ 2035796 h 2035796"/>
              <a:gd name="T20" fmla="*/ 5255 w 2035796"/>
              <a:gd name="T21" fmla="*/ 1121972 h 2035796"/>
              <a:gd name="T22" fmla="*/ 1160 w 2035796"/>
              <a:gd name="T23" fmla="*/ 1040881 h 2035796"/>
              <a:gd name="T24" fmla="*/ 0 w 2035796"/>
              <a:gd name="T25" fmla="*/ 1040881 h 2035796"/>
              <a:gd name="T26" fmla="*/ 0 w 2035796"/>
              <a:gd name="T27" fmla="*/ 1017898 h 20357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35796"/>
              <a:gd name="T43" fmla="*/ 0 h 2035796"/>
              <a:gd name="T44" fmla="*/ 2035796 w 2035796"/>
              <a:gd name="T45" fmla="*/ 2035796 h 20357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35796" h="2035796">
                <a:moveTo>
                  <a:pt x="0" y="0"/>
                </a:moveTo>
                <a:lnTo>
                  <a:pt x="1017897" y="0"/>
                </a:lnTo>
                <a:lnTo>
                  <a:pt x="1017897" y="0"/>
                </a:lnTo>
                <a:lnTo>
                  <a:pt x="1017898" y="0"/>
                </a:lnTo>
                <a:cubicBezTo>
                  <a:pt x="1580068" y="0"/>
                  <a:pt x="2035796" y="455728"/>
                  <a:pt x="2035796" y="1017898"/>
                </a:cubicBezTo>
                <a:lnTo>
                  <a:pt x="2034636" y="1040881"/>
                </a:lnTo>
                <a:lnTo>
                  <a:pt x="2035795" y="1040881"/>
                </a:lnTo>
                <a:lnTo>
                  <a:pt x="2035795" y="2035795"/>
                </a:lnTo>
                <a:lnTo>
                  <a:pt x="1017918" y="2035795"/>
                </a:lnTo>
                <a:lnTo>
                  <a:pt x="1017898" y="2035796"/>
                </a:lnTo>
                <a:cubicBezTo>
                  <a:pt x="490863" y="2035796"/>
                  <a:pt x="57382" y="1635254"/>
                  <a:pt x="5255" y="1121972"/>
                </a:cubicBezTo>
                <a:lnTo>
                  <a:pt x="1160" y="1040881"/>
                </a:lnTo>
                <a:lnTo>
                  <a:pt x="0" y="1040881"/>
                </a:lnTo>
                <a:lnTo>
                  <a:pt x="0" y="1017898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0" name="任意多边形 4"/>
          <p:cNvSpPr>
            <a:spLocks noChangeArrowheads="1"/>
          </p:cNvSpPr>
          <p:nvPr/>
        </p:nvSpPr>
        <p:spPr bwMode="auto">
          <a:xfrm>
            <a:off x="868363" y="2728913"/>
            <a:ext cx="2003425" cy="757237"/>
          </a:xfrm>
          <a:custGeom>
            <a:avLst/>
            <a:gdLst>
              <a:gd name="T0" fmla="*/ 0 w 1997815"/>
              <a:gd name="T1" fmla="*/ 0 h 757020"/>
              <a:gd name="T2" fmla="*/ 1017897 w 1997815"/>
              <a:gd name="T3" fmla="*/ 0 h 757020"/>
              <a:gd name="T4" fmla="*/ 1017898 w 1997815"/>
              <a:gd name="T5" fmla="*/ 0 h 757020"/>
              <a:gd name="T6" fmla="*/ 1955805 w 1997815"/>
              <a:gd name="T7" fmla="*/ 621686 h 757020"/>
              <a:gd name="T8" fmla="*/ 1997815 w 1997815"/>
              <a:gd name="T9" fmla="*/ 757020 h 757020"/>
              <a:gd name="T10" fmla="*/ 0 w 1997815"/>
              <a:gd name="T11" fmla="*/ 757020 h 7570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97815"/>
              <a:gd name="T19" fmla="*/ 0 h 757020"/>
              <a:gd name="T20" fmla="*/ 1997815 w 1997815"/>
              <a:gd name="T21" fmla="*/ 757020 h 7570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97815" h="757020">
                <a:moveTo>
                  <a:pt x="0" y="0"/>
                </a:moveTo>
                <a:lnTo>
                  <a:pt x="1017897" y="0"/>
                </a:lnTo>
                <a:lnTo>
                  <a:pt x="1017898" y="0"/>
                </a:lnTo>
                <a:cubicBezTo>
                  <a:pt x="1439526" y="0"/>
                  <a:pt x="1801280" y="256347"/>
                  <a:pt x="1955805" y="621686"/>
                </a:cubicBezTo>
                <a:lnTo>
                  <a:pt x="1997815" y="757020"/>
                </a:lnTo>
                <a:lnTo>
                  <a:pt x="0" y="75702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1" name="任意多边形 5"/>
          <p:cNvSpPr>
            <a:spLocks noChangeArrowheads="1"/>
          </p:cNvSpPr>
          <p:nvPr/>
        </p:nvSpPr>
        <p:spPr bwMode="auto">
          <a:xfrm>
            <a:off x="3649663" y="2728913"/>
            <a:ext cx="2036762" cy="2036762"/>
          </a:xfrm>
          <a:custGeom>
            <a:avLst/>
            <a:gdLst>
              <a:gd name="T0" fmla="*/ 0 w 2035796"/>
              <a:gd name="T1" fmla="*/ 0 h 2035796"/>
              <a:gd name="T2" fmla="*/ 1017897 w 2035796"/>
              <a:gd name="T3" fmla="*/ 0 h 2035796"/>
              <a:gd name="T4" fmla="*/ 1017897 w 2035796"/>
              <a:gd name="T5" fmla="*/ 0 h 2035796"/>
              <a:gd name="T6" fmla="*/ 1017898 w 2035796"/>
              <a:gd name="T7" fmla="*/ 0 h 2035796"/>
              <a:gd name="T8" fmla="*/ 2035796 w 2035796"/>
              <a:gd name="T9" fmla="*/ 1017898 h 2035796"/>
              <a:gd name="T10" fmla="*/ 2034636 w 2035796"/>
              <a:gd name="T11" fmla="*/ 1040881 h 2035796"/>
              <a:gd name="T12" fmla="*/ 2035795 w 2035796"/>
              <a:gd name="T13" fmla="*/ 1040881 h 2035796"/>
              <a:gd name="T14" fmla="*/ 2035795 w 2035796"/>
              <a:gd name="T15" fmla="*/ 2035795 h 2035796"/>
              <a:gd name="T16" fmla="*/ 1017918 w 2035796"/>
              <a:gd name="T17" fmla="*/ 2035795 h 2035796"/>
              <a:gd name="T18" fmla="*/ 1017898 w 2035796"/>
              <a:gd name="T19" fmla="*/ 2035796 h 2035796"/>
              <a:gd name="T20" fmla="*/ 5255 w 2035796"/>
              <a:gd name="T21" fmla="*/ 1121972 h 2035796"/>
              <a:gd name="T22" fmla="*/ 1160 w 2035796"/>
              <a:gd name="T23" fmla="*/ 1040881 h 2035796"/>
              <a:gd name="T24" fmla="*/ 0 w 2035796"/>
              <a:gd name="T25" fmla="*/ 1040881 h 2035796"/>
              <a:gd name="T26" fmla="*/ 0 w 2035796"/>
              <a:gd name="T27" fmla="*/ 1017898 h 20357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35796"/>
              <a:gd name="T43" fmla="*/ 0 h 2035796"/>
              <a:gd name="T44" fmla="*/ 2035796 w 2035796"/>
              <a:gd name="T45" fmla="*/ 2035796 h 20357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35796" h="2035796">
                <a:moveTo>
                  <a:pt x="0" y="0"/>
                </a:moveTo>
                <a:lnTo>
                  <a:pt x="1017897" y="0"/>
                </a:lnTo>
                <a:lnTo>
                  <a:pt x="1017897" y="0"/>
                </a:lnTo>
                <a:lnTo>
                  <a:pt x="1017898" y="0"/>
                </a:lnTo>
                <a:cubicBezTo>
                  <a:pt x="1580068" y="0"/>
                  <a:pt x="2035796" y="455728"/>
                  <a:pt x="2035796" y="1017898"/>
                </a:cubicBezTo>
                <a:lnTo>
                  <a:pt x="2034636" y="1040881"/>
                </a:lnTo>
                <a:lnTo>
                  <a:pt x="2035795" y="1040881"/>
                </a:lnTo>
                <a:lnTo>
                  <a:pt x="2035795" y="2035795"/>
                </a:lnTo>
                <a:lnTo>
                  <a:pt x="1017918" y="2035795"/>
                </a:lnTo>
                <a:lnTo>
                  <a:pt x="1017898" y="2035796"/>
                </a:lnTo>
                <a:cubicBezTo>
                  <a:pt x="490863" y="2035796"/>
                  <a:pt x="57382" y="1635254"/>
                  <a:pt x="5255" y="1121972"/>
                </a:cubicBezTo>
                <a:lnTo>
                  <a:pt x="1160" y="1040881"/>
                </a:lnTo>
                <a:lnTo>
                  <a:pt x="0" y="1040881"/>
                </a:lnTo>
                <a:lnTo>
                  <a:pt x="0" y="1017898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2" name="任意多边形 6"/>
          <p:cNvSpPr>
            <a:spLocks noChangeArrowheads="1"/>
          </p:cNvSpPr>
          <p:nvPr/>
        </p:nvSpPr>
        <p:spPr bwMode="auto">
          <a:xfrm>
            <a:off x="3649663" y="2728913"/>
            <a:ext cx="2003425" cy="757237"/>
          </a:xfrm>
          <a:custGeom>
            <a:avLst/>
            <a:gdLst>
              <a:gd name="T0" fmla="*/ 0 w 1997815"/>
              <a:gd name="T1" fmla="*/ 0 h 757020"/>
              <a:gd name="T2" fmla="*/ 1017897 w 1997815"/>
              <a:gd name="T3" fmla="*/ 0 h 757020"/>
              <a:gd name="T4" fmla="*/ 1017898 w 1997815"/>
              <a:gd name="T5" fmla="*/ 0 h 757020"/>
              <a:gd name="T6" fmla="*/ 1955805 w 1997815"/>
              <a:gd name="T7" fmla="*/ 621686 h 757020"/>
              <a:gd name="T8" fmla="*/ 1997815 w 1997815"/>
              <a:gd name="T9" fmla="*/ 757020 h 757020"/>
              <a:gd name="T10" fmla="*/ 0 w 1997815"/>
              <a:gd name="T11" fmla="*/ 757020 h 7570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97815"/>
              <a:gd name="T19" fmla="*/ 0 h 757020"/>
              <a:gd name="T20" fmla="*/ 1997815 w 1997815"/>
              <a:gd name="T21" fmla="*/ 757020 h 7570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97815" h="757020">
                <a:moveTo>
                  <a:pt x="0" y="0"/>
                </a:moveTo>
                <a:lnTo>
                  <a:pt x="1017897" y="0"/>
                </a:lnTo>
                <a:lnTo>
                  <a:pt x="1017898" y="0"/>
                </a:lnTo>
                <a:cubicBezTo>
                  <a:pt x="1439526" y="0"/>
                  <a:pt x="1801280" y="256347"/>
                  <a:pt x="1955805" y="621686"/>
                </a:cubicBezTo>
                <a:lnTo>
                  <a:pt x="1997815" y="757020"/>
                </a:lnTo>
                <a:lnTo>
                  <a:pt x="0" y="75702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3" name="任意多边形 7"/>
          <p:cNvSpPr>
            <a:spLocks noChangeArrowheads="1"/>
          </p:cNvSpPr>
          <p:nvPr/>
        </p:nvSpPr>
        <p:spPr bwMode="auto">
          <a:xfrm>
            <a:off x="6430963" y="2728913"/>
            <a:ext cx="2035175" cy="2036762"/>
          </a:xfrm>
          <a:custGeom>
            <a:avLst/>
            <a:gdLst>
              <a:gd name="T0" fmla="*/ 0 w 2035796"/>
              <a:gd name="T1" fmla="*/ 0 h 2035796"/>
              <a:gd name="T2" fmla="*/ 1017897 w 2035796"/>
              <a:gd name="T3" fmla="*/ 0 h 2035796"/>
              <a:gd name="T4" fmla="*/ 1017897 w 2035796"/>
              <a:gd name="T5" fmla="*/ 0 h 2035796"/>
              <a:gd name="T6" fmla="*/ 1017898 w 2035796"/>
              <a:gd name="T7" fmla="*/ 0 h 2035796"/>
              <a:gd name="T8" fmla="*/ 2035796 w 2035796"/>
              <a:gd name="T9" fmla="*/ 1017898 h 2035796"/>
              <a:gd name="T10" fmla="*/ 2034636 w 2035796"/>
              <a:gd name="T11" fmla="*/ 1040881 h 2035796"/>
              <a:gd name="T12" fmla="*/ 2035795 w 2035796"/>
              <a:gd name="T13" fmla="*/ 1040881 h 2035796"/>
              <a:gd name="T14" fmla="*/ 2035795 w 2035796"/>
              <a:gd name="T15" fmla="*/ 2035795 h 2035796"/>
              <a:gd name="T16" fmla="*/ 1017918 w 2035796"/>
              <a:gd name="T17" fmla="*/ 2035795 h 2035796"/>
              <a:gd name="T18" fmla="*/ 1017898 w 2035796"/>
              <a:gd name="T19" fmla="*/ 2035796 h 2035796"/>
              <a:gd name="T20" fmla="*/ 5255 w 2035796"/>
              <a:gd name="T21" fmla="*/ 1121972 h 2035796"/>
              <a:gd name="T22" fmla="*/ 1160 w 2035796"/>
              <a:gd name="T23" fmla="*/ 1040881 h 2035796"/>
              <a:gd name="T24" fmla="*/ 0 w 2035796"/>
              <a:gd name="T25" fmla="*/ 1040881 h 2035796"/>
              <a:gd name="T26" fmla="*/ 0 w 2035796"/>
              <a:gd name="T27" fmla="*/ 1017898 h 20357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35796"/>
              <a:gd name="T43" fmla="*/ 0 h 2035796"/>
              <a:gd name="T44" fmla="*/ 2035796 w 2035796"/>
              <a:gd name="T45" fmla="*/ 2035796 h 20357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35796" h="2035796">
                <a:moveTo>
                  <a:pt x="0" y="0"/>
                </a:moveTo>
                <a:lnTo>
                  <a:pt x="1017897" y="0"/>
                </a:lnTo>
                <a:lnTo>
                  <a:pt x="1017897" y="0"/>
                </a:lnTo>
                <a:lnTo>
                  <a:pt x="1017898" y="0"/>
                </a:lnTo>
                <a:cubicBezTo>
                  <a:pt x="1580068" y="0"/>
                  <a:pt x="2035796" y="455728"/>
                  <a:pt x="2035796" y="1017898"/>
                </a:cubicBezTo>
                <a:lnTo>
                  <a:pt x="2034636" y="1040881"/>
                </a:lnTo>
                <a:lnTo>
                  <a:pt x="2035795" y="1040881"/>
                </a:lnTo>
                <a:lnTo>
                  <a:pt x="2035795" y="2035795"/>
                </a:lnTo>
                <a:lnTo>
                  <a:pt x="1017918" y="2035795"/>
                </a:lnTo>
                <a:lnTo>
                  <a:pt x="1017898" y="2035796"/>
                </a:lnTo>
                <a:cubicBezTo>
                  <a:pt x="490863" y="2035796"/>
                  <a:pt x="57382" y="1635254"/>
                  <a:pt x="5255" y="1121972"/>
                </a:cubicBezTo>
                <a:lnTo>
                  <a:pt x="1160" y="1040881"/>
                </a:lnTo>
                <a:lnTo>
                  <a:pt x="0" y="1040881"/>
                </a:lnTo>
                <a:lnTo>
                  <a:pt x="0" y="1017898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4" name="任意多边形 8"/>
          <p:cNvSpPr>
            <a:spLocks noChangeArrowheads="1"/>
          </p:cNvSpPr>
          <p:nvPr/>
        </p:nvSpPr>
        <p:spPr bwMode="auto">
          <a:xfrm>
            <a:off x="6430963" y="2728913"/>
            <a:ext cx="2001837" cy="757237"/>
          </a:xfrm>
          <a:custGeom>
            <a:avLst/>
            <a:gdLst>
              <a:gd name="T0" fmla="*/ 0 w 1997815"/>
              <a:gd name="T1" fmla="*/ 0 h 757020"/>
              <a:gd name="T2" fmla="*/ 1017897 w 1997815"/>
              <a:gd name="T3" fmla="*/ 0 h 757020"/>
              <a:gd name="T4" fmla="*/ 1017898 w 1997815"/>
              <a:gd name="T5" fmla="*/ 0 h 757020"/>
              <a:gd name="T6" fmla="*/ 1955805 w 1997815"/>
              <a:gd name="T7" fmla="*/ 621686 h 757020"/>
              <a:gd name="T8" fmla="*/ 1997815 w 1997815"/>
              <a:gd name="T9" fmla="*/ 757020 h 757020"/>
              <a:gd name="T10" fmla="*/ 0 w 1997815"/>
              <a:gd name="T11" fmla="*/ 757020 h 7570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97815"/>
              <a:gd name="T19" fmla="*/ 0 h 757020"/>
              <a:gd name="T20" fmla="*/ 1997815 w 1997815"/>
              <a:gd name="T21" fmla="*/ 757020 h 7570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97815" h="757020">
                <a:moveTo>
                  <a:pt x="0" y="0"/>
                </a:moveTo>
                <a:lnTo>
                  <a:pt x="1017897" y="0"/>
                </a:lnTo>
                <a:lnTo>
                  <a:pt x="1017898" y="0"/>
                </a:lnTo>
                <a:cubicBezTo>
                  <a:pt x="1439526" y="0"/>
                  <a:pt x="1801280" y="256347"/>
                  <a:pt x="1955805" y="621686"/>
                </a:cubicBezTo>
                <a:lnTo>
                  <a:pt x="1997815" y="757020"/>
                </a:lnTo>
                <a:lnTo>
                  <a:pt x="0" y="75702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5" name="任意多边形 9"/>
          <p:cNvSpPr>
            <a:spLocks noChangeArrowheads="1"/>
          </p:cNvSpPr>
          <p:nvPr/>
        </p:nvSpPr>
        <p:spPr bwMode="auto">
          <a:xfrm>
            <a:off x="9212263" y="2728913"/>
            <a:ext cx="2035175" cy="2036762"/>
          </a:xfrm>
          <a:custGeom>
            <a:avLst/>
            <a:gdLst>
              <a:gd name="T0" fmla="*/ 0 w 2035796"/>
              <a:gd name="T1" fmla="*/ 0 h 2035796"/>
              <a:gd name="T2" fmla="*/ 1017897 w 2035796"/>
              <a:gd name="T3" fmla="*/ 0 h 2035796"/>
              <a:gd name="T4" fmla="*/ 1017897 w 2035796"/>
              <a:gd name="T5" fmla="*/ 0 h 2035796"/>
              <a:gd name="T6" fmla="*/ 1017898 w 2035796"/>
              <a:gd name="T7" fmla="*/ 0 h 2035796"/>
              <a:gd name="T8" fmla="*/ 2035796 w 2035796"/>
              <a:gd name="T9" fmla="*/ 1017898 h 2035796"/>
              <a:gd name="T10" fmla="*/ 2034636 w 2035796"/>
              <a:gd name="T11" fmla="*/ 1040881 h 2035796"/>
              <a:gd name="T12" fmla="*/ 2035795 w 2035796"/>
              <a:gd name="T13" fmla="*/ 1040881 h 2035796"/>
              <a:gd name="T14" fmla="*/ 2035795 w 2035796"/>
              <a:gd name="T15" fmla="*/ 2035795 h 2035796"/>
              <a:gd name="T16" fmla="*/ 1017918 w 2035796"/>
              <a:gd name="T17" fmla="*/ 2035795 h 2035796"/>
              <a:gd name="T18" fmla="*/ 1017898 w 2035796"/>
              <a:gd name="T19" fmla="*/ 2035796 h 2035796"/>
              <a:gd name="T20" fmla="*/ 5255 w 2035796"/>
              <a:gd name="T21" fmla="*/ 1121972 h 2035796"/>
              <a:gd name="T22" fmla="*/ 1160 w 2035796"/>
              <a:gd name="T23" fmla="*/ 1040881 h 2035796"/>
              <a:gd name="T24" fmla="*/ 0 w 2035796"/>
              <a:gd name="T25" fmla="*/ 1040881 h 2035796"/>
              <a:gd name="T26" fmla="*/ 0 w 2035796"/>
              <a:gd name="T27" fmla="*/ 1017898 h 20357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35796"/>
              <a:gd name="T43" fmla="*/ 0 h 2035796"/>
              <a:gd name="T44" fmla="*/ 2035796 w 2035796"/>
              <a:gd name="T45" fmla="*/ 2035796 h 20357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35796" h="2035796">
                <a:moveTo>
                  <a:pt x="0" y="0"/>
                </a:moveTo>
                <a:lnTo>
                  <a:pt x="1017897" y="0"/>
                </a:lnTo>
                <a:lnTo>
                  <a:pt x="1017897" y="0"/>
                </a:lnTo>
                <a:lnTo>
                  <a:pt x="1017898" y="0"/>
                </a:lnTo>
                <a:cubicBezTo>
                  <a:pt x="1580068" y="0"/>
                  <a:pt x="2035796" y="455728"/>
                  <a:pt x="2035796" y="1017898"/>
                </a:cubicBezTo>
                <a:lnTo>
                  <a:pt x="2034636" y="1040881"/>
                </a:lnTo>
                <a:lnTo>
                  <a:pt x="2035795" y="1040881"/>
                </a:lnTo>
                <a:lnTo>
                  <a:pt x="2035795" y="2035795"/>
                </a:lnTo>
                <a:lnTo>
                  <a:pt x="1017918" y="2035795"/>
                </a:lnTo>
                <a:lnTo>
                  <a:pt x="1017898" y="2035796"/>
                </a:lnTo>
                <a:cubicBezTo>
                  <a:pt x="490863" y="2035796"/>
                  <a:pt x="57382" y="1635254"/>
                  <a:pt x="5255" y="1121972"/>
                </a:cubicBezTo>
                <a:lnTo>
                  <a:pt x="1160" y="1040881"/>
                </a:lnTo>
                <a:lnTo>
                  <a:pt x="0" y="1040881"/>
                </a:lnTo>
                <a:lnTo>
                  <a:pt x="0" y="1017898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6" name="任意多边形 12"/>
          <p:cNvSpPr>
            <a:spLocks noChangeArrowheads="1"/>
          </p:cNvSpPr>
          <p:nvPr/>
        </p:nvSpPr>
        <p:spPr bwMode="auto">
          <a:xfrm>
            <a:off x="9212263" y="2728913"/>
            <a:ext cx="2001837" cy="757237"/>
          </a:xfrm>
          <a:custGeom>
            <a:avLst/>
            <a:gdLst>
              <a:gd name="T0" fmla="*/ 0 w 1997815"/>
              <a:gd name="T1" fmla="*/ 0 h 757020"/>
              <a:gd name="T2" fmla="*/ 1017897 w 1997815"/>
              <a:gd name="T3" fmla="*/ 0 h 757020"/>
              <a:gd name="T4" fmla="*/ 1017898 w 1997815"/>
              <a:gd name="T5" fmla="*/ 0 h 757020"/>
              <a:gd name="T6" fmla="*/ 1955805 w 1997815"/>
              <a:gd name="T7" fmla="*/ 621686 h 757020"/>
              <a:gd name="T8" fmla="*/ 1997815 w 1997815"/>
              <a:gd name="T9" fmla="*/ 757020 h 757020"/>
              <a:gd name="T10" fmla="*/ 0 w 1997815"/>
              <a:gd name="T11" fmla="*/ 757020 h 7570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97815"/>
              <a:gd name="T19" fmla="*/ 0 h 757020"/>
              <a:gd name="T20" fmla="*/ 1997815 w 1997815"/>
              <a:gd name="T21" fmla="*/ 757020 h 7570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97815" h="757020">
                <a:moveTo>
                  <a:pt x="0" y="0"/>
                </a:moveTo>
                <a:lnTo>
                  <a:pt x="1017897" y="0"/>
                </a:lnTo>
                <a:lnTo>
                  <a:pt x="1017898" y="0"/>
                </a:lnTo>
                <a:cubicBezTo>
                  <a:pt x="1439526" y="0"/>
                  <a:pt x="1801280" y="256347"/>
                  <a:pt x="1955805" y="621686"/>
                </a:cubicBezTo>
                <a:lnTo>
                  <a:pt x="1997815" y="757020"/>
                </a:lnTo>
                <a:lnTo>
                  <a:pt x="0" y="75702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9227" name="组合 13"/>
          <p:cNvGrpSpPr>
            <a:grpSpLocks/>
          </p:cNvGrpSpPr>
          <p:nvPr/>
        </p:nvGrpSpPr>
        <p:grpSpPr bwMode="auto">
          <a:xfrm>
            <a:off x="4451350" y="2824163"/>
            <a:ext cx="387350" cy="495300"/>
            <a:chOff x="0" y="0"/>
            <a:chExt cx="563562" cy="720725"/>
          </a:xfrm>
        </p:grpSpPr>
        <p:sp>
          <p:nvSpPr>
            <p:cNvPr id="9228" name="Freeform 32"/>
            <p:cNvSpPr>
              <a:spLocks noChangeArrowheads="1"/>
            </p:cNvSpPr>
            <p:nvPr/>
          </p:nvSpPr>
          <p:spPr bwMode="auto">
            <a:xfrm>
              <a:off x="209550" y="0"/>
              <a:ext cx="142875" cy="720725"/>
            </a:xfrm>
            <a:custGeom>
              <a:avLst/>
              <a:gdLst>
                <a:gd name="T0" fmla="*/ 64 w 64"/>
                <a:gd name="T1" fmla="*/ 289 h 321"/>
                <a:gd name="T2" fmla="*/ 32 w 64"/>
                <a:gd name="T3" fmla="*/ 321 h 321"/>
                <a:gd name="T4" fmla="*/ 0 w 64"/>
                <a:gd name="T5" fmla="*/ 289 h 321"/>
                <a:gd name="T6" fmla="*/ 0 w 64"/>
                <a:gd name="T7" fmla="*/ 32 h 321"/>
                <a:gd name="T8" fmla="*/ 32 w 64"/>
                <a:gd name="T9" fmla="*/ 0 h 321"/>
                <a:gd name="T10" fmla="*/ 64 w 64"/>
                <a:gd name="T11" fmla="*/ 32 h 321"/>
                <a:gd name="T12" fmla="*/ 64 w 64"/>
                <a:gd name="T13" fmla="*/ 289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321"/>
                <a:gd name="T23" fmla="*/ 64 w 64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29" name="Freeform 33"/>
            <p:cNvSpPr>
              <a:spLocks noChangeArrowheads="1"/>
            </p:cNvSpPr>
            <p:nvPr/>
          </p:nvSpPr>
          <p:spPr bwMode="auto">
            <a:xfrm>
              <a:off x="0" y="439737"/>
              <a:ext cx="141288" cy="280988"/>
            </a:xfrm>
            <a:custGeom>
              <a:avLst/>
              <a:gdLst>
                <a:gd name="T0" fmla="*/ 63 w 63"/>
                <a:gd name="T1" fmla="*/ 93 h 125"/>
                <a:gd name="T2" fmla="*/ 32 w 63"/>
                <a:gd name="T3" fmla="*/ 125 h 125"/>
                <a:gd name="T4" fmla="*/ 0 w 63"/>
                <a:gd name="T5" fmla="*/ 93 h 125"/>
                <a:gd name="T6" fmla="*/ 0 w 63"/>
                <a:gd name="T7" fmla="*/ 32 h 125"/>
                <a:gd name="T8" fmla="*/ 32 w 63"/>
                <a:gd name="T9" fmla="*/ 0 h 125"/>
                <a:gd name="T10" fmla="*/ 63 w 63"/>
                <a:gd name="T11" fmla="*/ 32 h 125"/>
                <a:gd name="T12" fmla="*/ 63 w 63"/>
                <a:gd name="T13" fmla="*/ 93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125"/>
                <a:gd name="T23" fmla="*/ 63 w 63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30" name="Freeform 34"/>
            <p:cNvSpPr>
              <a:spLocks noChangeArrowheads="1"/>
            </p:cNvSpPr>
            <p:nvPr/>
          </p:nvSpPr>
          <p:spPr bwMode="auto">
            <a:xfrm>
              <a:off x="420687" y="231775"/>
              <a:ext cx="142875" cy="488950"/>
            </a:xfrm>
            <a:custGeom>
              <a:avLst/>
              <a:gdLst>
                <a:gd name="T0" fmla="*/ 64 w 64"/>
                <a:gd name="T1" fmla="*/ 186 h 218"/>
                <a:gd name="T2" fmla="*/ 32 w 64"/>
                <a:gd name="T3" fmla="*/ 218 h 218"/>
                <a:gd name="T4" fmla="*/ 0 w 64"/>
                <a:gd name="T5" fmla="*/ 186 h 218"/>
                <a:gd name="T6" fmla="*/ 0 w 64"/>
                <a:gd name="T7" fmla="*/ 32 h 218"/>
                <a:gd name="T8" fmla="*/ 32 w 64"/>
                <a:gd name="T9" fmla="*/ 0 h 218"/>
                <a:gd name="T10" fmla="*/ 64 w 64"/>
                <a:gd name="T11" fmla="*/ 32 h 218"/>
                <a:gd name="T12" fmla="*/ 64 w 64"/>
                <a:gd name="T13" fmla="*/ 186 h 2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218"/>
                <a:gd name="T23" fmla="*/ 64 w 64"/>
                <a:gd name="T24" fmla="*/ 218 h 2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9231" name="Freeform 223"/>
          <p:cNvSpPr>
            <a:spLocks noChangeArrowheads="1"/>
          </p:cNvSpPr>
          <p:nvPr/>
        </p:nvSpPr>
        <p:spPr bwMode="auto">
          <a:xfrm>
            <a:off x="9971088" y="2922588"/>
            <a:ext cx="488950" cy="395287"/>
          </a:xfrm>
          <a:custGeom>
            <a:avLst/>
            <a:gdLst>
              <a:gd name="T0" fmla="*/ 107 w 107"/>
              <a:gd name="T1" fmla="*/ 10 h 87"/>
              <a:gd name="T2" fmla="*/ 95 w 107"/>
              <a:gd name="T3" fmla="*/ 13 h 87"/>
              <a:gd name="T4" fmla="*/ 104 w 107"/>
              <a:gd name="T5" fmla="*/ 1 h 87"/>
              <a:gd name="T6" fmla="*/ 90 w 107"/>
              <a:gd name="T7" fmla="*/ 7 h 87"/>
              <a:gd name="T8" fmla="*/ 74 w 107"/>
              <a:gd name="T9" fmla="*/ 0 h 87"/>
              <a:gd name="T10" fmla="*/ 52 w 107"/>
              <a:gd name="T11" fmla="*/ 22 h 87"/>
              <a:gd name="T12" fmla="*/ 53 w 107"/>
              <a:gd name="T13" fmla="*/ 27 h 87"/>
              <a:gd name="T14" fmla="*/ 7 w 107"/>
              <a:gd name="T15" fmla="*/ 4 h 87"/>
              <a:gd name="T16" fmla="*/ 4 w 107"/>
              <a:gd name="T17" fmla="*/ 15 h 87"/>
              <a:gd name="T18" fmla="*/ 14 w 107"/>
              <a:gd name="T19" fmla="*/ 33 h 87"/>
              <a:gd name="T20" fmla="*/ 4 w 107"/>
              <a:gd name="T21" fmla="*/ 30 h 87"/>
              <a:gd name="T22" fmla="*/ 4 w 107"/>
              <a:gd name="T23" fmla="*/ 31 h 87"/>
              <a:gd name="T24" fmla="*/ 22 w 107"/>
              <a:gd name="T25" fmla="*/ 52 h 87"/>
              <a:gd name="T26" fmla="*/ 16 w 107"/>
              <a:gd name="T27" fmla="*/ 53 h 87"/>
              <a:gd name="T28" fmla="*/ 12 w 107"/>
              <a:gd name="T29" fmla="*/ 53 h 87"/>
              <a:gd name="T30" fmla="*/ 32 w 107"/>
              <a:gd name="T31" fmla="*/ 68 h 87"/>
              <a:gd name="T32" fmla="*/ 5 w 107"/>
              <a:gd name="T33" fmla="*/ 77 h 87"/>
              <a:gd name="T34" fmla="*/ 0 w 107"/>
              <a:gd name="T35" fmla="*/ 77 h 87"/>
              <a:gd name="T36" fmla="*/ 33 w 107"/>
              <a:gd name="T37" fmla="*/ 87 h 87"/>
              <a:gd name="T38" fmla="*/ 96 w 107"/>
              <a:gd name="T39" fmla="*/ 24 h 87"/>
              <a:gd name="T40" fmla="*/ 96 w 107"/>
              <a:gd name="T41" fmla="*/ 21 h 87"/>
              <a:gd name="T42" fmla="*/ 107 w 107"/>
              <a:gd name="T43" fmla="*/ 10 h 8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7"/>
              <a:gd name="T67" fmla="*/ 0 h 87"/>
              <a:gd name="T68" fmla="*/ 107 w 107"/>
              <a:gd name="T69" fmla="*/ 87 h 8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7" h="87">
                <a:moveTo>
                  <a:pt x="107" y="10"/>
                </a:moveTo>
                <a:cubicBezTo>
                  <a:pt x="103" y="12"/>
                  <a:pt x="99" y="13"/>
                  <a:pt x="95" y="13"/>
                </a:cubicBezTo>
                <a:cubicBezTo>
                  <a:pt x="99" y="11"/>
                  <a:pt x="103" y="6"/>
                  <a:pt x="104" y="1"/>
                </a:cubicBezTo>
                <a:cubicBezTo>
                  <a:pt x="100" y="4"/>
                  <a:pt x="95" y="6"/>
                  <a:pt x="90" y="7"/>
                </a:cubicBezTo>
                <a:cubicBezTo>
                  <a:pt x="86" y="2"/>
                  <a:pt x="80" y="0"/>
                  <a:pt x="74" y="0"/>
                </a:cubicBezTo>
                <a:cubicBezTo>
                  <a:pt x="62" y="0"/>
                  <a:pt x="52" y="9"/>
                  <a:pt x="52" y="22"/>
                </a:cubicBezTo>
                <a:cubicBezTo>
                  <a:pt x="52" y="23"/>
                  <a:pt x="52" y="25"/>
                  <a:pt x="53" y="27"/>
                </a:cubicBezTo>
                <a:cubicBezTo>
                  <a:pt x="34" y="26"/>
                  <a:pt x="18" y="17"/>
                  <a:pt x="7" y="4"/>
                </a:cubicBezTo>
                <a:cubicBezTo>
                  <a:pt x="5" y="7"/>
                  <a:pt x="4" y="11"/>
                  <a:pt x="4" y="15"/>
                </a:cubicBezTo>
                <a:cubicBezTo>
                  <a:pt x="4" y="22"/>
                  <a:pt x="8" y="29"/>
                  <a:pt x="14" y="33"/>
                </a:cubicBezTo>
                <a:cubicBezTo>
                  <a:pt x="10" y="33"/>
                  <a:pt x="7" y="32"/>
                  <a:pt x="4" y="30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41"/>
                  <a:pt x="12" y="50"/>
                  <a:pt x="22" y="52"/>
                </a:cubicBezTo>
                <a:cubicBezTo>
                  <a:pt x="20" y="53"/>
                  <a:pt x="18" y="53"/>
                  <a:pt x="16" y="53"/>
                </a:cubicBezTo>
                <a:cubicBezTo>
                  <a:pt x="14" y="53"/>
                  <a:pt x="13" y="53"/>
                  <a:pt x="12" y="53"/>
                </a:cubicBezTo>
                <a:cubicBezTo>
                  <a:pt x="15" y="61"/>
                  <a:pt x="23" y="68"/>
                  <a:pt x="32" y="68"/>
                </a:cubicBezTo>
                <a:cubicBezTo>
                  <a:pt x="25" y="74"/>
                  <a:pt x="15" y="77"/>
                  <a:pt x="5" y="77"/>
                </a:cubicBezTo>
                <a:cubicBezTo>
                  <a:pt x="3" y="77"/>
                  <a:pt x="1" y="77"/>
                  <a:pt x="0" y="77"/>
                </a:cubicBezTo>
                <a:cubicBezTo>
                  <a:pt x="9" y="83"/>
                  <a:pt x="21" y="87"/>
                  <a:pt x="33" y="87"/>
                </a:cubicBezTo>
                <a:cubicBezTo>
                  <a:pt x="74" y="87"/>
                  <a:pt x="96" y="53"/>
                  <a:pt x="96" y="24"/>
                </a:cubicBezTo>
                <a:cubicBezTo>
                  <a:pt x="96" y="23"/>
                  <a:pt x="96" y="22"/>
                  <a:pt x="96" y="21"/>
                </a:cubicBezTo>
                <a:cubicBezTo>
                  <a:pt x="101" y="18"/>
                  <a:pt x="104" y="14"/>
                  <a:pt x="107" y="1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grpSp>
        <p:nvGrpSpPr>
          <p:cNvPr id="9232" name="组合 18"/>
          <p:cNvGrpSpPr>
            <a:grpSpLocks/>
          </p:cNvGrpSpPr>
          <p:nvPr/>
        </p:nvGrpSpPr>
        <p:grpSpPr bwMode="auto">
          <a:xfrm>
            <a:off x="1544637" y="2846388"/>
            <a:ext cx="454025" cy="450850"/>
            <a:chOff x="-1" y="0"/>
            <a:chExt cx="660402" cy="657225"/>
          </a:xfrm>
        </p:grpSpPr>
        <p:sp>
          <p:nvSpPr>
            <p:cNvPr id="9233" name="Freeform 36"/>
            <p:cNvSpPr>
              <a:spLocks noChangeArrowheads="1"/>
            </p:cNvSpPr>
            <p:nvPr/>
          </p:nvSpPr>
          <p:spPr bwMode="auto">
            <a:xfrm>
              <a:off x="350838" y="0"/>
              <a:ext cx="309563" cy="309563"/>
            </a:xfrm>
            <a:custGeom>
              <a:avLst/>
              <a:gdLst>
                <a:gd name="T0" fmla="*/ 0 w 138"/>
                <a:gd name="T1" fmla="*/ 0 h 138"/>
                <a:gd name="T2" fmla="*/ 0 w 138"/>
                <a:gd name="T3" fmla="*/ 138 h 138"/>
                <a:gd name="T4" fmla="*/ 138 w 138"/>
                <a:gd name="T5" fmla="*/ 138 h 138"/>
                <a:gd name="T6" fmla="*/ 0 w 138"/>
                <a:gd name="T7" fmla="*/ 0 h 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"/>
                <a:gd name="T13" fmla="*/ 0 h 138"/>
                <a:gd name="T14" fmla="*/ 138 w 138"/>
                <a:gd name="T15" fmla="*/ 138 h 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" h="138">
                  <a:moveTo>
                    <a:pt x="0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38" y="138"/>
                    <a:pt x="138" y="138"/>
                    <a:pt x="138" y="138"/>
                  </a:cubicBezTo>
                  <a:cubicBezTo>
                    <a:pt x="134" y="63"/>
                    <a:pt x="74" y="4"/>
                    <a:pt x="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34" name="Freeform 37"/>
            <p:cNvSpPr>
              <a:spLocks noChangeArrowheads="1"/>
            </p:cNvSpPr>
            <p:nvPr/>
          </p:nvSpPr>
          <p:spPr bwMode="auto">
            <a:xfrm>
              <a:off x="-1" y="0"/>
              <a:ext cx="660400" cy="657225"/>
            </a:xfrm>
            <a:custGeom>
              <a:avLst/>
              <a:gdLst>
                <a:gd name="T0" fmla="*/ 139 w 294"/>
                <a:gd name="T1" fmla="*/ 154 h 293"/>
                <a:gd name="T2" fmla="*/ 139 w 294"/>
                <a:gd name="T3" fmla="*/ 0 h 293"/>
                <a:gd name="T4" fmla="*/ 0 w 294"/>
                <a:gd name="T5" fmla="*/ 146 h 293"/>
                <a:gd name="T6" fmla="*/ 147 w 294"/>
                <a:gd name="T7" fmla="*/ 293 h 293"/>
                <a:gd name="T8" fmla="*/ 294 w 294"/>
                <a:gd name="T9" fmla="*/ 154 h 293"/>
                <a:gd name="T10" fmla="*/ 139 w 294"/>
                <a:gd name="T11" fmla="*/ 154 h 2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4"/>
                <a:gd name="T19" fmla="*/ 0 h 293"/>
                <a:gd name="T20" fmla="*/ 294 w 294"/>
                <a:gd name="T21" fmla="*/ 293 h 2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4" h="293">
                  <a:moveTo>
                    <a:pt x="139" y="154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61" y="4"/>
                    <a:pt x="0" y="68"/>
                    <a:pt x="0" y="146"/>
                  </a:cubicBezTo>
                  <a:cubicBezTo>
                    <a:pt x="0" y="227"/>
                    <a:pt x="66" y="293"/>
                    <a:pt x="147" y="293"/>
                  </a:cubicBezTo>
                  <a:cubicBezTo>
                    <a:pt x="226" y="293"/>
                    <a:pt x="289" y="232"/>
                    <a:pt x="294" y="154"/>
                  </a:cubicBezTo>
                  <a:lnTo>
                    <a:pt x="139" y="15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dirty="0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9235" name="组合 21"/>
          <p:cNvGrpSpPr>
            <a:grpSpLocks/>
          </p:cNvGrpSpPr>
          <p:nvPr/>
        </p:nvGrpSpPr>
        <p:grpSpPr bwMode="auto">
          <a:xfrm>
            <a:off x="7099983" y="2862263"/>
            <a:ext cx="452438" cy="434975"/>
            <a:chOff x="0" y="0"/>
            <a:chExt cx="645684" cy="620945"/>
          </a:xfrm>
        </p:grpSpPr>
        <p:sp>
          <p:nvSpPr>
            <p:cNvPr id="9236" name="Oval 131"/>
            <p:cNvSpPr>
              <a:spLocks noChangeArrowheads="1"/>
            </p:cNvSpPr>
            <p:nvPr/>
          </p:nvSpPr>
          <p:spPr bwMode="auto">
            <a:xfrm>
              <a:off x="177563" y="0"/>
              <a:ext cx="290558" cy="294275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37" name="Freeform 134"/>
            <p:cNvSpPr>
              <a:spLocks noChangeArrowheads="1"/>
            </p:cNvSpPr>
            <p:nvPr/>
          </p:nvSpPr>
          <p:spPr bwMode="auto">
            <a:xfrm>
              <a:off x="0" y="340170"/>
              <a:ext cx="645684" cy="280775"/>
            </a:xfrm>
            <a:custGeom>
              <a:avLst/>
              <a:gdLst>
                <a:gd name="T0" fmla="*/ 35 w 200"/>
                <a:gd name="T1" fmla="*/ 87 h 87"/>
                <a:gd name="T2" fmla="*/ 35 w 200"/>
                <a:gd name="T3" fmla="*/ 72 h 87"/>
                <a:gd name="T4" fmla="*/ 46 w 200"/>
                <a:gd name="T5" fmla="*/ 72 h 87"/>
                <a:gd name="T6" fmla="*/ 46 w 200"/>
                <a:gd name="T7" fmla="*/ 87 h 87"/>
                <a:gd name="T8" fmla="*/ 155 w 200"/>
                <a:gd name="T9" fmla="*/ 87 h 87"/>
                <a:gd name="T10" fmla="*/ 155 w 200"/>
                <a:gd name="T11" fmla="*/ 72 h 87"/>
                <a:gd name="T12" fmla="*/ 166 w 200"/>
                <a:gd name="T13" fmla="*/ 72 h 87"/>
                <a:gd name="T14" fmla="*/ 166 w 200"/>
                <a:gd name="T15" fmla="*/ 87 h 87"/>
                <a:gd name="T16" fmla="*/ 199 w 200"/>
                <a:gd name="T17" fmla="*/ 87 h 87"/>
                <a:gd name="T18" fmla="*/ 200 w 200"/>
                <a:gd name="T19" fmla="*/ 43 h 87"/>
                <a:gd name="T20" fmla="*/ 156 w 200"/>
                <a:gd name="T21" fmla="*/ 0 h 87"/>
                <a:gd name="T22" fmla="*/ 156 w 200"/>
                <a:gd name="T23" fmla="*/ 0 h 87"/>
                <a:gd name="T24" fmla="*/ 156 w 200"/>
                <a:gd name="T25" fmla="*/ 0 h 87"/>
                <a:gd name="T26" fmla="*/ 140 w 200"/>
                <a:gd name="T27" fmla="*/ 0 h 87"/>
                <a:gd name="T28" fmla="*/ 100 w 200"/>
                <a:gd name="T29" fmla="*/ 80 h 87"/>
                <a:gd name="T30" fmla="*/ 60 w 200"/>
                <a:gd name="T31" fmla="*/ 0 h 87"/>
                <a:gd name="T32" fmla="*/ 45 w 200"/>
                <a:gd name="T33" fmla="*/ 0 h 87"/>
                <a:gd name="T34" fmla="*/ 45 w 200"/>
                <a:gd name="T35" fmla="*/ 0 h 87"/>
                <a:gd name="T36" fmla="*/ 44 w 200"/>
                <a:gd name="T37" fmla="*/ 0 h 87"/>
                <a:gd name="T38" fmla="*/ 1 w 200"/>
                <a:gd name="T39" fmla="*/ 43 h 87"/>
                <a:gd name="T40" fmla="*/ 0 w 200"/>
                <a:gd name="T41" fmla="*/ 87 h 87"/>
                <a:gd name="T42" fmla="*/ 35 w 200"/>
                <a:gd name="T43" fmla="*/ 87 h 8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"/>
                <a:gd name="T67" fmla="*/ 0 h 87"/>
                <a:gd name="T68" fmla="*/ 200 w 200"/>
                <a:gd name="T69" fmla="*/ 87 h 8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" h="87">
                  <a:moveTo>
                    <a:pt x="35" y="87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199" y="47"/>
                    <a:pt x="200" y="43"/>
                    <a:pt x="200" y="43"/>
                  </a:cubicBezTo>
                  <a:cubicBezTo>
                    <a:pt x="200" y="19"/>
                    <a:pt x="180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4" y="0"/>
                    <a:pt x="44" y="0"/>
                  </a:cubicBezTo>
                  <a:cubicBezTo>
                    <a:pt x="20" y="0"/>
                    <a:pt x="1" y="19"/>
                    <a:pt x="1" y="43"/>
                  </a:cubicBezTo>
                  <a:cubicBezTo>
                    <a:pt x="1" y="43"/>
                    <a:pt x="0" y="47"/>
                    <a:pt x="0" y="87"/>
                  </a:cubicBezTo>
                  <a:lnTo>
                    <a:pt x="35" y="8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9242" name="文本框 28"/>
          <p:cNvSpPr>
            <a:spLocks noChangeArrowheads="1"/>
          </p:cNvSpPr>
          <p:nvPr/>
        </p:nvSpPr>
        <p:spPr bwMode="auto">
          <a:xfrm>
            <a:off x="823151" y="5183833"/>
            <a:ext cx="2339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产品受众多元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姚体" pitchFamily="2" charset="-122"/>
            </a:endParaRPr>
          </a:p>
          <a:p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44" name="文本框 30"/>
          <p:cNvSpPr>
            <a:spLocks noChangeArrowheads="1"/>
          </p:cNvSpPr>
          <p:nvPr/>
        </p:nvSpPr>
        <p:spPr bwMode="auto">
          <a:xfrm>
            <a:off x="3243938" y="5020206"/>
            <a:ext cx="30572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注重城乡交流</a:t>
            </a:r>
            <a:endParaRPr lang="en-US" altLang="zh-CN" sz="28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推动教育资源流动</a:t>
            </a:r>
          </a:p>
        </p:txBody>
      </p:sp>
      <p:sp>
        <p:nvSpPr>
          <p:cNvPr id="9245" name="文本框 31"/>
          <p:cNvSpPr>
            <a:spLocks noChangeArrowheads="1"/>
          </p:cNvSpPr>
          <p:nvPr/>
        </p:nvSpPr>
        <p:spPr bwMode="auto">
          <a:xfrm>
            <a:off x="8880762" y="5023019"/>
            <a:ext cx="269817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企业发展与乡村</a:t>
            </a:r>
            <a:endParaRPr lang="en-US" altLang="zh-CN" sz="28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振兴互利互助</a:t>
            </a:r>
          </a:p>
          <a:p>
            <a:r>
              <a:rPr lang="en-US" sz="28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 </a:t>
            </a:r>
          </a:p>
        </p:txBody>
      </p:sp>
      <p:sp>
        <p:nvSpPr>
          <p:cNvPr id="9246" name="矩形 36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47" name="直角三角形 37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48" name="平行四边形 38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49" name="文本框 18"/>
          <p:cNvSpPr>
            <a:spLocks noChangeArrowheads="1"/>
          </p:cNvSpPr>
          <p:nvPr/>
        </p:nvSpPr>
        <p:spPr bwMode="auto">
          <a:xfrm>
            <a:off x="2645311" y="845347"/>
            <a:ext cx="75713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公司产品竞争优势</a:t>
            </a:r>
            <a:endParaRPr lang="en-US" sz="7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" name="文本框 28">
            <a:extLst>
              <a:ext uri="{FF2B5EF4-FFF2-40B4-BE49-F238E27FC236}">
                <a16:creationId xmlns:a16="http://schemas.microsoft.com/office/drawing/2014/main" id="{FEBE34BF-EBD6-2933-C2C2-DFEF1E0EF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2870" y="5183833"/>
            <a:ext cx="2339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kern="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人力资源雄厚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姚体" pitchFamily="2" charset="-122"/>
            </a:endParaRPr>
          </a:p>
          <a:p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3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4" name="任意多边形 3"/>
          <p:cNvSpPr>
            <a:spLocks noChangeArrowheads="1"/>
          </p:cNvSpPr>
          <p:nvPr/>
        </p:nvSpPr>
        <p:spPr bwMode="auto">
          <a:xfrm>
            <a:off x="14605" y="0"/>
            <a:ext cx="9088755" cy="6858000"/>
          </a:xfrm>
          <a:custGeom>
            <a:avLst/>
            <a:gdLst>
              <a:gd name="T0" fmla="*/ 0 w 9872030"/>
              <a:gd name="T1" fmla="*/ 0 h 6858000"/>
              <a:gd name="T2" fmla="*/ 4962405 w 9872030"/>
              <a:gd name="T3" fmla="*/ 0 h 6858000"/>
              <a:gd name="T4" fmla="*/ 9872030 w 9872030"/>
              <a:gd name="T5" fmla="*/ 6858000 h 6858000"/>
              <a:gd name="T6" fmla="*/ 4835797 w 9872030"/>
              <a:gd name="T7" fmla="*/ 6858000 h 6858000"/>
              <a:gd name="T8" fmla="*/ 4825273 w 9872030"/>
              <a:gd name="T9" fmla="*/ 6843300 h 6858000"/>
              <a:gd name="T10" fmla="*/ 4899101 w 9872030"/>
              <a:gd name="T11" fmla="*/ 684330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72030"/>
              <a:gd name="T19" fmla="*/ 0 h 6858000"/>
              <a:gd name="T20" fmla="*/ 9872030 w 9872030"/>
              <a:gd name="T21" fmla="*/ 6858000 h 6858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72030" h="6858000">
                <a:moveTo>
                  <a:pt x="0" y="0"/>
                </a:moveTo>
                <a:lnTo>
                  <a:pt x="4962405" y="0"/>
                </a:lnTo>
                <a:lnTo>
                  <a:pt x="9872030" y="6858000"/>
                </a:lnTo>
                <a:lnTo>
                  <a:pt x="4835797" y="6858000"/>
                </a:lnTo>
                <a:lnTo>
                  <a:pt x="4825273" y="6843300"/>
                </a:lnTo>
                <a:lnTo>
                  <a:pt x="4899101" y="68433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5" name="直角三角形 4"/>
          <p:cNvSpPr>
            <a:spLocks noChangeArrowheads="1"/>
          </p:cNvSpPr>
          <p:nvPr/>
        </p:nvSpPr>
        <p:spPr bwMode="auto">
          <a:xfrm>
            <a:off x="0" y="0"/>
            <a:ext cx="4924425" cy="6858000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9" name="文本框 8"/>
          <p:cNvSpPr>
            <a:spLocks noChangeArrowheads="1"/>
          </p:cNvSpPr>
          <p:nvPr/>
        </p:nvSpPr>
        <p:spPr bwMode="auto">
          <a:xfrm flipH="1">
            <a:off x="915988" y="4273550"/>
            <a:ext cx="1713931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Impact" pitchFamily="34" charset="0"/>
                <a:sym typeface="Impact" pitchFamily="34" charset="0"/>
              </a:rPr>
              <a:t>04</a:t>
            </a:r>
            <a:endParaRPr lang="zh-CN" altLang="en-US" sz="11500" b="1" dirty="0">
              <a:solidFill>
                <a:schemeClr val="bg1"/>
              </a:solidFill>
              <a:latin typeface="Impact" pitchFamily="34" charset="0"/>
              <a:sym typeface="Impact" pitchFamily="34" charset="0"/>
            </a:endParaRPr>
          </a:p>
        </p:txBody>
      </p:sp>
      <p:sp>
        <p:nvSpPr>
          <p:cNvPr id="5130" name="文本框 34"/>
          <p:cNvSpPr>
            <a:spLocks noChangeArrowheads="1"/>
          </p:cNvSpPr>
          <p:nvPr/>
        </p:nvSpPr>
        <p:spPr bwMode="auto">
          <a:xfrm>
            <a:off x="7244993" y="1552993"/>
            <a:ext cx="48013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商业模式描述</a:t>
            </a:r>
            <a:endParaRPr lang="en-US" sz="6000" b="1" dirty="0">
              <a:solidFill>
                <a:srgbClr val="8DC22A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131" name="直接连接符 35"/>
          <p:cNvSpPr>
            <a:spLocks noChangeShapeType="1"/>
          </p:cNvSpPr>
          <p:nvPr/>
        </p:nvSpPr>
        <p:spPr bwMode="auto">
          <a:xfrm rot="5400000">
            <a:off x="9645650" y="931863"/>
            <a:ext cx="0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5132" name="直接连接符 36"/>
          <p:cNvSpPr>
            <a:spLocks noChangeShapeType="1"/>
          </p:cNvSpPr>
          <p:nvPr/>
        </p:nvSpPr>
        <p:spPr bwMode="auto">
          <a:xfrm rot="5400000">
            <a:off x="9644856" y="-361156"/>
            <a:ext cx="1588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0450AE5-7C9A-13EE-2B0D-998FF15E7100}"/>
              </a:ext>
            </a:extLst>
          </p:cNvPr>
          <p:cNvSpPr txBox="1"/>
          <p:nvPr/>
        </p:nvSpPr>
        <p:spPr>
          <a:xfrm>
            <a:off x="8759968" y="2878138"/>
            <a:ext cx="3432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定位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业务系统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盈利模式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财务分析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发展规划</a:t>
            </a:r>
          </a:p>
        </p:txBody>
      </p:sp>
    </p:spTree>
    <p:extLst>
      <p:ext uri="{BB962C8B-B14F-4D97-AF65-F5344CB8AC3E}">
        <p14:creationId xmlns:p14="http://schemas.microsoft.com/office/powerpoint/2010/main" val="2643005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/>
          <p:cNvSpPr/>
          <p:nvPr/>
        </p:nvSpPr>
        <p:spPr>
          <a:xfrm>
            <a:off x="850909" y="1510601"/>
            <a:ext cx="10716213" cy="489364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400" b="1" dirty="0">
                <a:solidFill>
                  <a:srgbClr val="002060"/>
                </a:solidFill>
              </a:rPr>
              <a:t>学益友</a:t>
            </a:r>
            <a:r>
              <a:rPr lang="zh-CN" altLang="en-US" sz="2400" b="1" dirty="0">
                <a:solidFill>
                  <a:srgbClr val="595959"/>
                </a:solidFill>
              </a:rPr>
              <a:t>是一个</a:t>
            </a:r>
            <a:r>
              <a:rPr lang="zh-CN" altLang="en-US" sz="2400" b="1" dirty="0">
                <a:solidFill>
                  <a:srgbClr val="8DC22A"/>
                </a:solidFill>
              </a:rPr>
              <a:t>研学资源数据一站式</a:t>
            </a:r>
            <a:r>
              <a:rPr lang="zh-CN" altLang="en-US" sz="2400" b="1" dirty="0">
                <a:solidFill>
                  <a:srgbClr val="595959"/>
                </a:solidFill>
              </a:rPr>
              <a:t>服务网站。</a:t>
            </a:r>
            <a:endParaRPr lang="en-US" altLang="zh-CN" sz="2400" b="1" dirty="0">
              <a:solidFill>
                <a:srgbClr val="595959"/>
              </a:solidFill>
            </a:endParaRPr>
          </a:p>
          <a:p>
            <a:pPr lvl="0"/>
            <a:endParaRPr lang="en-US" altLang="zh-CN" sz="2400" b="1" dirty="0">
              <a:solidFill>
                <a:srgbClr val="595959"/>
              </a:solidFill>
            </a:endParaRPr>
          </a:p>
          <a:p>
            <a:pPr lvl="0"/>
            <a:r>
              <a: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针对当前研学领域，尤其是乡村研学中存在的优质资源匮乏、对接渠道闭塞、研学资源和过程评估机制缺失等痛点问题，本平台面向学生、教师、学校、其他组织四大用户群体，设置研学资源介绍库、需求匹配与对接、研学全过程跟踪评估三大功能，</a:t>
            </a:r>
            <a:endParaRPr lang="en-US" altLang="zh-CN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8DC22A"/>
                </a:solidFill>
              </a:rPr>
              <a:t>充分盘活乡村优质研学资源，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8DC22A"/>
                </a:solidFill>
              </a:rPr>
              <a:t>疏通对接交流渠道，自营研学活动，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595959"/>
                </a:solidFill>
              </a:rPr>
              <a:t>并运用数据挖掘、智能生成技术和</a:t>
            </a:r>
            <a:endParaRPr lang="en-US" altLang="zh-CN" sz="2400" b="1" dirty="0">
              <a:solidFill>
                <a:srgbClr val="595959"/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595959"/>
                </a:solidFill>
              </a:rPr>
              <a:t>专家指导分析等方法，</a:t>
            </a:r>
            <a:r>
              <a:rPr lang="zh-CN" altLang="en-US" sz="2400" b="1" dirty="0">
                <a:solidFill>
                  <a:srgbClr val="8DC22A"/>
                </a:solidFill>
              </a:rPr>
              <a:t>对研学全过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8DC22A"/>
                </a:solidFill>
              </a:rPr>
              <a:t>程进行全方位的评估，帮助各个用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8DC22A"/>
                </a:solidFill>
              </a:rPr>
              <a:t>户群体更高效、更有效地进行研学</a:t>
            </a:r>
            <a:endParaRPr lang="en-US" altLang="zh-CN" sz="2400" b="1" dirty="0">
              <a:solidFill>
                <a:srgbClr val="8DC22A"/>
              </a:solidFill>
            </a:endParaRPr>
          </a:p>
          <a:p>
            <a:pPr lvl="0"/>
            <a:r>
              <a:rPr lang="zh-CN" altLang="en-US" sz="2400" b="1" dirty="0">
                <a:solidFill>
                  <a:srgbClr val="8DC22A"/>
                </a:solidFill>
              </a:rPr>
              <a:t>教育实践，推动研学教育创新发展。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8DC22A"/>
              </a:solidFill>
              <a:effectLst/>
              <a:uLnTx/>
              <a:uFillTx/>
              <a:latin typeface="阿里巴巴普惠体 M"/>
            </a:endParaRPr>
          </a:p>
        </p:txBody>
      </p:sp>
      <p:sp>
        <p:nvSpPr>
          <p:cNvPr id="68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4219464" y="0"/>
            <a:ext cx="3753072" cy="16921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7200" b="1" i="0" u="none" strike="noStrike" kern="1200" cap="none" spc="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定位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74ABABC-FC88-EAD7-EB77-D7E7CEEA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40" y="3583113"/>
            <a:ext cx="4958993" cy="274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9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2531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2532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2533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2534" name="文本框 18"/>
          <p:cNvSpPr>
            <a:spLocks noChangeArrowheads="1"/>
          </p:cNvSpPr>
          <p:nvPr/>
        </p:nvSpPr>
        <p:spPr bwMode="auto">
          <a:xfrm>
            <a:off x="2678517" y="480497"/>
            <a:ext cx="38779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业务系统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22536" name="Freeform 5"/>
          <p:cNvSpPr>
            <a:spLocks noChangeArrowheads="1"/>
          </p:cNvSpPr>
          <p:nvPr/>
        </p:nvSpPr>
        <p:spPr bwMode="auto">
          <a:xfrm>
            <a:off x="2717800" y="2606675"/>
            <a:ext cx="98425" cy="346075"/>
          </a:xfrm>
          <a:custGeom>
            <a:avLst/>
            <a:gdLst>
              <a:gd name="T0" fmla="*/ 0 w 117"/>
              <a:gd name="T1" fmla="*/ 0 h 406"/>
              <a:gd name="T2" fmla="*/ 117 w 117"/>
              <a:gd name="T3" fmla="*/ 406 h 406"/>
              <a:gd name="T4" fmla="*/ 0 w 117"/>
              <a:gd name="T5" fmla="*/ 406 h 406"/>
              <a:gd name="T6" fmla="*/ 0 w 117"/>
              <a:gd name="T7" fmla="*/ 0 h 406"/>
              <a:gd name="T8" fmla="*/ 0 60000 65536"/>
              <a:gd name="T9" fmla="*/ 0 60000 65536"/>
              <a:gd name="T10" fmla="*/ 0 60000 65536"/>
              <a:gd name="T11" fmla="*/ 0 60000 65536"/>
              <a:gd name="T12" fmla="*/ 0 w 117"/>
              <a:gd name="T13" fmla="*/ 0 h 406"/>
              <a:gd name="T14" fmla="*/ 117 w 117"/>
              <a:gd name="T15" fmla="*/ 406 h 4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7" h="406">
                <a:moveTo>
                  <a:pt x="0" y="0"/>
                </a:moveTo>
                <a:lnTo>
                  <a:pt x="117" y="406"/>
                </a:lnTo>
                <a:lnTo>
                  <a:pt x="0" y="406"/>
                </a:lnTo>
                <a:lnTo>
                  <a:pt x="0" y="0"/>
                </a:lnTo>
                <a:close/>
              </a:path>
            </a:pathLst>
          </a:custGeom>
          <a:solidFill>
            <a:srgbClr val="7FB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2537" name="Freeform 5"/>
          <p:cNvSpPr>
            <a:spLocks noChangeArrowheads="1"/>
          </p:cNvSpPr>
          <p:nvPr/>
        </p:nvSpPr>
        <p:spPr bwMode="auto">
          <a:xfrm>
            <a:off x="5432425" y="2606675"/>
            <a:ext cx="100013" cy="346075"/>
          </a:xfrm>
          <a:custGeom>
            <a:avLst/>
            <a:gdLst>
              <a:gd name="T0" fmla="*/ 0 w 117"/>
              <a:gd name="T1" fmla="*/ 0 h 406"/>
              <a:gd name="T2" fmla="*/ 117 w 117"/>
              <a:gd name="T3" fmla="*/ 406 h 406"/>
              <a:gd name="T4" fmla="*/ 0 w 117"/>
              <a:gd name="T5" fmla="*/ 406 h 406"/>
              <a:gd name="T6" fmla="*/ 0 w 117"/>
              <a:gd name="T7" fmla="*/ 0 h 406"/>
              <a:gd name="T8" fmla="*/ 0 60000 65536"/>
              <a:gd name="T9" fmla="*/ 0 60000 65536"/>
              <a:gd name="T10" fmla="*/ 0 60000 65536"/>
              <a:gd name="T11" fmla="*/ 0 60000 65536"/>
              <a:gd name="T12" fmla="*/ 0 w 117"/>
              <a:gd name="T13" fmla="*/ 0 h 406"/>
              <a:gd name="T14" fmla="*/ 117 w 117"/>
              <a:gd name="T15" fmla="*/ 406 h 4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7" h="406">
                <a:moveTo>
                  <a:pt x="0" y="0"/>
                </a:moveTo>
                <a:lnTo>
                  <a:pt x="117" y="406"/>
                </a:lnTo>
                <a:lnTo>
                  <a:pt x="0" y="406"/>
                </a:lnTo>
                <a:lnTo>
                  <a:pt x="0" y="0"/>
                </a:lnTo>
                <a:close/>
              </a:path>
            </a:pathLst>
          </a:custGeom>
          <a:solidFill>
            <a:srgbClr val="7FB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2538" name="Freeform 5"/>
          <p:cNvSpPr>
            <a:spLocks noChangeArrowheads="1"/>
          </p:cNvSpPr>
          <p:nvPr/>
        </p:nvSpPr>
        <p:spPr bwMode="auto">
          <a:xfrm>
            <a:off x="8150225" y="2606675"/>
            <a:ext cx="98425" cy="346075"/>
          </a:xfrm>
          <a:custGeom>
            <a:avLst/>
            <a:gdLst>
              <a:gd name="T0" fmla="*/ 0 w 117"/>
              <a:gd name="T1" fmla="*/ 0 h 406"/>
              <a:gd name="T2" fmla="*/ 117 w 117"/>
              <a:gd name="T3" fmla="*/ 406 h 406"/>
              <a:gd name="T4" fmla="*/ 0 w 117"/>
              <a:gd name="T5" fmla="*/ 406 h 406"/>
              <a:gd name="T6" fmla="*/ 0 w 117"/>
              <a:gd name="T7" fmla="*/ 0 h 406"/>
              <a:gd name="T8" fmla="*/ 0 60000 65536"/>
              <a:gd name="T9" fmla="*/ 0 60000 65536"/>
              <a:gd name="T10" fmla="*/ 0 60000 65536"/>
              <a:gd name="T11" fmla="*/ 0 60000 65536"/>
              <a:gd name="T12" fmla="*/ 0 w 117"/>
              <a:gd name="T13" fmla="*/ 0 h 406"/>
              <a:gd name="T14" fmla="*/ 117 w 117"/>
              <a:gd name="T15" fmla="*/ 406 h 4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7" h="406">
                <a:moveTo>
                  <a:pt x="0" y="0"/>
                </a:moveTo>
                <a:lnTo>
                  <a:pt x="117" y="406"/>
                </a:lnTo>
                <a:lnTo>
                  <a:pt x="0" y="406"/>
                </a:lnTo>
                <a:lnTo>
                  <a:pt x="0" y="0"/>
                </a:lnTo>
                <a:close/>
              </a:path>
            </a:pathLst>
          </a:custGeom>
          <a:solidFill>
            <a:srgbClr val="7FB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2539" name="Freeform 5"/>
          <p:cNvSpPr>
            <a:spLocks noChangeArrowheads="1"/>
          </p:cNvSpPr>
          <p:nvPr/>
        </p:nvSpPr>
        <p:spPr bwMode="auto">
          <a:xfrm>
            <a:off x="10866438" y="2606675"/>
            <a:ext cx="98425" cy="346075"/>
          </a:xfrm>
          <a:custGeom>
            <a:avLst/>
            <a:gdLst>
              <a:gd name="T0" fmla="*/ 0 w 117"/>
              <a:gd name="T1" fmla="*/ 0 h 406"/>
              <a:gd name="T2" fmla="*/ 117 w 117"/>
              <a:gd name="T3" fmla="*/ 406 h 406"/>
              <a:gd name="T4" fmla="*/ 0 w 117"/>
              <a:gd name="T5" fmla="*/ 406 h 406"/>
              <a:gd name="T6" fmla="*/ 0 w 117"/>
              <a:gd name="T7" fmla="*/ 0 h 406"/>
              <a:gd name="T8" fmla="*/ 0 60000 65536"/>
              <a:gd name="T9" fmla="*/ 0 60000 65536"/>
              <a:gd name="T10" fmla="*/ 0 60000 65536"/>
              <a:gd name="T11" fmla="*/ 0 60000 65536"/>
              <a:gd name="T12" fmla="*/ 0 w 117"/>
              <a:gd name="T13" fmla="*/ 0 h 406"/>
              <a:gd name="T14" fmla="*/ 117 w 117"/>
              <a:gd name="T15" fmla="*/ 406 h 4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7" h="406">
                <a:moveTo>
                  <a:pt x="0" y="0"/>
                </a:moveTo>
                <a:lnTo>
                  <a:pt x="117" y="406"/>
                </a:lnTo>
                <a:lnTo>
                  <a:pt x="0" y="406"/>
                </a:lnTo>
                <a:lnTo>
                  <a:pt x="0" y="0"/>
                </a:lnTo>
                <a:close/>
              </a:path>
            </a:pathLst>
          </a:custGeom>
          <a:solidFill>
            <a:srgbClr val="7FB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2540" name="圆角矩形 13"/>
          <p:cNvSpPr>
            <a:spLocks noChangeArrowheads="1"/>
          </p:cNvSpPr>
          <p:nvPr/>
        </p:nvSpPr>
        <p:spPr bwMode="auto">
          <a:xfrm>
            <a:off x="838200" y="2678113"/>
            <a:ext cx="10447338" cy="53975"/>
          </a:xfrm>
          <a:prstGeom prst="roundRect">
            <a:avLst>
              <a:gd name="adj" fmla="val 5000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2541" name="Freeform 6"/>
          <p:cNvSpPr>
            <a:spLocks noChangeArrowheads="1"/>
          </p:cNvSpPr>
          <p:nvPr/>
        </p:nvSpPr>
        <p:spPr bwMode="auto">
          <a:xfrm>
            <a:off x="1143000" y="2606675"/>
            <a:ext cx="1574800" cy="1933575"/>
          </a:xfrm>
          <a:custGeom>
            <a:avLst/>
            <a:gdLst>
              <a:gd name="T0" fmla="*/ 782 w 782"/>
              <a:gd name="T1" fmla="*/ 961 h 961"/>
              <a:gd name="T2" fmla="*/ 0 w 782"/>
              <a:gd name="T3" fmla="*/ 961 h 961"/>
              <a:gd name="T4" fmla="*/ 76 w 782"/>
              <a:gd name="T5" fmla="*/ 485 h 961"/>
              <a:gd name="T6" fmla="*/ 59 w 782"/>
              <a:gd name="T7" fmla="*/ 0 h 961"/>
              <a:gd name="T8" fmla="*/ 782 w 782"/>
              <a:gd name="T9" fmla="*/ 0 h 961"/>
              <a:gd name="T10" fmla="*/ 782 w 782"/>
              <a:gd name="T11" fmla="*/ 961 h 9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82"/>
              <a:gd name="T19" fmla="*/ 0 h 961"/>
              <a:gd name="T20" fmla="*/ 782 w 782"/>
              <a:gd name="T21" fmla="*/ 961 h 96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82" h="961">
                <a:moveTo>
                  <a:pt x="782" y="961"/>
                </a:moveTo>
                <a:cubicBezTo>
                  <a:pt x="0" y="961"/>
                  <a:pt x="0" y="961"/>
                  <a:pt x="0" y="961"/>
                </a:cubicBezTo>
                <a:cubicBezTo>
                  <a:pt x="0" y="961"/>
                  <a:pt x="76" y="753"/>
                  <a:pt x="76" y="485"/>
                </a:cubicBezTo>
                <a:cubicBezTo>
                  <a:pt x="76" y="216"/>
                  <a:pt x="59" y="0"/>
                  <a:pt x="59" y="0"/>
                </a:cubicBezTo>
                <a:cubicBezTo>
                  <a:pt x="782" y="0"/>
                  <a:pt x="782" y="0"/>
                  <a:pt x="782" y="0"/>
                </a:cubicBezTo>
                <a:lnTo>
                  <a:pt x="782" y="961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2542" name="Freeform 6"/>
          <p:cNvSpPr>
            <a:spLocks noChangeArrowheads="1"/>
          </p:cNvSpPr>
          <p:nvPr/>
        </p:nvSpPr>
        <p:spPr bwMode="auto">
          <a:xfrm>
            <a:off x="3859213" y="2606675"/>
            <a:ext cx="1573212" cy="1933575"/>
          </a:xfrm>
          <a:custGeom>
            <a:avLst/>
            <a:gdLst>
              <a:gd name="T0" fmla="*/ 782 w 782"/>
              <a:gd name="T1" fmla="*/ 961 h 961"/>
              <a:gd name="T2" fmla="*/ 0 w 782"/>
              <a:gd name="T3" fmla="*/ 961 h 961"/>
              <a:gd name="T4" fmla="*/ 76 w 782"/>
              <a:gd name="T5" fmla="*/ 485 h 961"/>
              <a:gd name="T6" fmla="*/ 59 w 782"/>
              <a:gd name="T7" fmla="*/ 0 h 961"/>
              <a:gd name="T8" fmla="*/ 782 w 782"/>
              <a:gd name="T9" fmla="*/ 0 h 961"/>
              <a:gd name="T10" fmla="*/ 782 w 782"/>
              <a:gd name="T11" fmla="*/ 961 h 9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82"/>
              <a:gd name="T19" fmla="*/ 0 h 961"/>
              <a:gd name="T20" fmla="*/ 782 w 782"/>
              <a:gd name="T21" fmla="*/ 961 h 96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82" h="961">
                <a:moveTo>
                  <a:pt x="782" y="961"/>
                </a:moveTo>
                <a:cubicBezTo>
                  <a:pt x="0" y="961"/>
                  <a:pt x="0" y="961"/>
                  <a:pt x="0" y="961"/>
                </a:cubicBezTo>
                <a:cubicBezTo>
                  <a:pt x="0" y="961"/>
                  <a:pt x="76" y="753"/>
                  <a:pt x="76" y="485"/>
                </a:cubicBezTo>
                <a:cubicBezTo>
                  <a:pt x="76" y="216"/>
                  <a:pt x="59" y="0"/>
                  <a:pt x="59" y="0"/>
                </a:cubicBezTo>
                <a:cubicBezTo>
                  <a:pt x="782" y="0"/>
                  <a:pt x="782" y="0"/>
                  <a:pt x="782" y="0"/>
                </a:cubicBezTo>
                <a:lnTo>
                  <a:pt x="782" y="961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2543" name="Freeform 6"/>
          <p:cNvSpPr>
            <a:spLocks noChangeArrowheads="1"/>
          </p:cNvSpPr>
          <p:nvPr/>
        </p:nvSpPr>
        <p:spPr bwMode="auto">
          <a:xfrm>
            <a:off x="6575425" y="2606675"/>
            <a:ext cx="1574800" cy="1933575"/>
          </a:xfrm>
          <a:custGeom>
            <a:avLst/>
            <a:gdLst>
              <a:gd name="T0" fmla="*/ 782 w 782"/>
              <a:gd name="T1" fmla="*/ 961 h 961"/>
              <a:gd name="T2" fmla="*/ 0 w 782"/>
              <a:gd name="T3" fmla="*/ 961 h 961"/>
              <a:gd name="T4" fmla="*/ 76 w 782"/>
              <a:gd name="T5" fmla="*/ 485 h 961"/>
              <a:gd name="T6" fmla="*/ 59 w 782"/>
              <a:gd name="T7" fmla="*/ 0 h 961"/>
              <a:gd name="T8" fmla="*/ 782 w 782"/>
              <a:gd name="T9" fmla="*/ 0 h 961"/>
              <a:gd name="T10" fmla="*/ 782 w 782"/>
              <a:gd name="T11" fmla="*/ 961 h 9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82"/>
              <a:gd name="T19" fmla="*/ 0 h 961"/>
              <a:gd name="T20" fmla="*/ 782 w 782"/>
              <a:gd name="T21" fmla="*/ 961 h 96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82" h="961">
                <a:moveTo>
                  <a:pt x="782" y="961"/>
                </a:moveTo>
                <a:cubicBezTo>
                  <a:pt x="0" y="961"/>
                  <a:pt x="0" y="961"/>
                  <a:pt x="0" y="961"/>
                </a:cubicBezTo>
                <a:cubicBezTo>
                  <a:pt x="0" y="961"/>
                  <a:pt x="76" y="753"/>
                  <a:pt x="76" y="485"/>
                </a:cubicBezTo>
                <a:cubicBezTo>
                  <a:pt x="76" y="216"/>
                  <a:pt x="59" y="0"/>
                  <a:pt x="59" y="0"/>
                </a:cubicBezTo>
                <a:cubicBezTo>
                  <a:pt x="782" y="0"/>
                  <a:pt x="782" y="0"/>
                  <a:pt x="782" y="0"/>
                </a:cubicBezTo>
                <a:lnTo>
                  <a:pt x="782" y="961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2544" name="Freeform 6"/>
          <p:cNvSpPr>
            <a:spLocks noChangeArrowheads="1"/>
          </p:cNvSpPr>
          <p:nvPr/>
        </p:nvSpPr>
        <p:spPr bwMode="auto">
          <a:xfrm>
            <a:off x="9291638" y="2606675"/>
            <a:ext cx="1573212" cy="1933575"/>
          </a:xfrm>
          <a:custGeom>
            <a:avLst/>
            <a:gdLst>
              <a:gd name="T0" fmla="*/ 782 w 782"/>
              <a:gd name="T1" fmla="*/ 961 h 961"/>
              <a:gd name="T2" fmla="*/ 0 w 782"/>
              <a:gd name="T3" fmla="*/ 961 h 961"/>
              <a:gd name="T4" fmla="*/ 76 w 782"/>
              <a:gd name="T5" fmla="*/ 485 h 961"/>
              <a:gd name="T6" fmla="*/ 59 w 782"/>
              <a:gd name="T7" fmla="*/ 0 h 961"/>
              <a:gd name="T8" fmla="*/ 782 w 782"/>
              <a:gd name="T9" fmla="*/ 0 h 961"/>
              <a:gd name="T10" fmla="*/ 782 w 782"/>
              <a:gd name="T11" fmla="*/ 961 h 9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82"/>
              <a:gd name="T19" fmla="*/ 0 h 961"/>
              <a:gd name="T20" fmla="*/ 782 w 782"/>
              <a:gd name="T21" fmla="*/ 961 h 96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82" h="961">
                <a:moveTo>
                  <a:pt x="782" y="961"/>
                </a:moveTo>
                <a:cubicBezTo>
                  <a:pt x="0" y="961"/>
                  <a:pt x="0" y="961"/>
                  <a:pt x="0" y="961"/>
                </a:cubicBezTo>
                <a:cubicBezTo>
                  <a:pt x="0" y="961"/>
                  <a:pt x="76" y="753"/>
                  <a:pt x="76" y="485"/>
                </a:cubicBezTo>
                <a:cubicBezTo>
                  <a:pt x="76" y="216"/>
                  <a:pt x="59" y="0"/>
                  <a:pt x="59" y="0"/>
                </a:cubicBezTo>
                <a:cubicBezTo>
                  <a:pt x="782" y="0"/>
                  <a:pt x="782" y="0"/>
                  <a:pt x="782" y="0"/>
                </a:cubicBezTo>
                <a:lnTo>
                  <a:pt x="782" y="961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2606" name="文本框 60"/>
          <p:cNvSpPr>
            <a:spLocks noChangeArrowheads="1"/>
          </p:cNvSpPr>
          <p:nvPr/>
        </p:nvSpPr>
        <p:spPr bwMode="auto">
          <a:xfrm>
            <a:off x="760849" y="4657290"/>
            <a:ext cx="233910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广东省内研学</a:t>
            </a:r>
            <a:endParaRPr lang="en-US" altLang="zh-CN" sz="28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资源介绍库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itchFamily="34" charset="0"/>
              <a:sym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07" name="文本框 60"/>
          <p:cNvSpPr>
            <a:spLocks noChangeArrowheads="1"/>
          </p:cNvSpPr>
          <p:nvPr/>
        </p:nvSpPr>
        <p:spPr bwMode="auto">
          <a:xfrm>
            <a:off x="3563095" y="4657290"/>
            <a:ext cx="21290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研学纪念品</a:t>
            </a:r>
            <a:endParaRPr lang="en-US" altLang="zh-CN" sz="28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线上商城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609" name="文本框 60"/>
          <p:cNvSpPr>
            <a:spLocks noChangeArrowheads="1"/>
          </p:cNvSpPr>
          <p:nvPr/>
        </p:nvSpPr>
        <p:spPr bwMode="auto">
          <a:xfrm>
            <a:off x="8300285" y="4814888"/>
            <a:ext cx="184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itchFamily="34" charset="0"/>
              <a:sym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" name="文本框 60">
            <a:extLst>
              <a:ext uri="{FF2B5EF4-FFF2-40B4-BE49-F238E27FC236}">
                <a16:creationId xmlns:a16="http://schemas.microsoft.com/office/drawing/2014/main" id="{04EC197A-493B-8E1F-1E27-4B09872D9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203" y="4706937"/>
            <a:ext cx="21290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研学</a:t>
            </a:r>
            <a:r>
              <a:rPr lang="zh-CN" altLang="en-US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导师</a:t>
            </a:r>
            <a:endParaRPr lang="en-US" altLang="zh-CN" sz="28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b="1" kern="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培训系统</a:t>
            </a:r>
            <a:endParaRPr lang="zh-CN" altLang="zh-CN" sz="28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3" name="文本框 60">
            <a:extLst>
              <a:ext uri="{FF2B5EF4-FFF2-40B4-BE49-F238E27FC236}">
                <a16:creationId xmlns:a16="http://schemas.microsoft.com/office/drawing/2014/main" id="{3631CC95-EF46-F7F4-1180-C2DAB775D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216" y="4713287"/>
            <a:ext cx="21290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城乡学子交流互进平台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5" name="Oval 9">
            <a:extLst>
              <a:ext uri="{FF2B5EF4-FFF2-40B4-BE49-F238E27FC236}">
                <a16:creationId xmlns:a16="http://schemas.microsoft.com/office/drawing/2014/main" id="{1E47DD82-053E-6D65-9280-D916D6AA05FB}"/>
              </a:ext>
            </a:extLst>
          </p:cNvPr>
          <p:cNvSpPr/>
          <p:nvPr/>
        </p:nvSpPr>
        <p:spPr>
          <a:xfrm>
            <a:off x="9251568" y="2674937"/>
            <a:ext cx="1865313" cy="1865313"/>
          </a:xfrm>
          <a:prstGeom prst="ellipse">
            <a:avLst/>
          </a:prstGeom>
          <a:solidFill>
            <a:srgbClr val="C0E3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6" name="Freeform 203">
            <a:extLst>
              <a:ext uri="{FF2B5EF4-FFF2-40B4-BE49-F238E27FC236}">
                <a16:creationId xmlns:a16="http://schemas.microsoft.com/office/drawing/2014/main" id="{0D8B44C9-4606-80BB-C64A-6F8801D400BE}"/>
              </a:ext>
            </a:extLst>
          </p:cNvPr>
          <p:cNvSpPr/>
          <p:nvPr/>
        </p:nvSpPr>
        <p:spPr bwMode="auto">
          <a:xfrm>
            <a:off x="9838943" y="3368675"/>
            <a:ext cx="615950" cy="430212"/>
          </a:xfrm>
          <a:custGeom>
            <a:avLst/>
            <a:gdLst>
              <a:gd name="T0" fmla="*/ 2147483647 w 288"/>
              <a:gd name="T1" fmla="*/ 2147483647 h 200"/>
              <a:gd name="T2" fmla="*/ 2147483647 w 288"/>
              <a:gd name="T3" fmla="*/ 2147483647 h 200"/>
              <a:gd name="T4" fmla="*/ 2147483647 w 288"/>
              <a:gd name="T5" fmla="*/ 0 h 200"/>
              <a:gd name="T6" fmla="*/ 2147483647 w 288"/>
              <a:gd name="T7" fmla="*/ 2147483647 h 200"/>
              <a:gd name="T8" fmla="*/ 2147483647 w 288"/>
              <a:gd name="T9" fmla="*/ 2147483647 h 200"/>
              <a:gd name="T10" fmla="*/ 2147483647 w 288"/>
              <a:gd name="T11" fmla="*/ 2147483647 h 200"/>
              <a:gd name="T12" fmla="*/ 2147483647 w 288"/>
              <a:gd name="T13" fmla="*/ 2147483647 h 200"/>
              <a:gd name="T14" fmla="*/ 0 w 288"/>
              <a:gd name="T15" fmla="*/ 2147483647 h 200"/>
              <a:gd name="T16" fmla="*/ 2147483647 w 288"/>
              <a:gd name="T17" fmla="*/ 2147483647 h 200"/>
              <a:gd name="T18" fmla="*/ 2147483647 w 288"/>
              <a:gd name="T19" fmla="*/ 2147483647 h 200"/>
              <a:gd name="T20" fmla="*/ 2147483647 w 288"/>
              <a:gd name="T21" fmla="*/ 2147483647 h 200"/>
              <a:gd name="T22" fmla="*/ 2147483647 w 288"/>
              <a:gd name="T23" fmla="*/ 2147483647 h 200"/>
              <a:gd name="T24" fmla="*/ 2147483647 w 288"/>
              <a:gd name="T25" fmla="*/ 2147483647 h 200"/>
              <a:gd name="T26" fmla="*/ 2147483647 w 288"/>
              <a:gd name="T27" fmla="*/ 2147483647 h 200"/>
              <a:gd name="T28" fmla="*/ 2147483647 w 288"/>
              <a:gd name="T29" fmla="*/ 2147483647 h 200"/>
              <a:gd name="T30" fmla="*/ 2147483647 w 288"/>
              <a:gd name="T31" fmla="*/ 2147483647 h 200"/>
              <a:gd name="T32" fmla="*/ 2147483647 w 288"/>
              <a:gd name="T33" fmla="*/ 2147483647 h 2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88" h="200">
                <a:moveTo>
                  <a:pt x="253" y="91"/>
                </a:moveTo>
                <a:cubicBezTo>
                  <a:pt x="253" y="89"/>
                  <a:pt x="253" y="88"/>
                  <a:pt x="253" y="86"/>
                </a:cubicBezTo>
                <a:cubicBezTo>
                  <a:pt x="253" y="38"/>
                  <a:pt x="215" y="0"/>
                  <a:pt x="167" y="0"/>
                </a:cubicBezTo>
                <a:cubicBezTo>
                  <a:pt x="133" y="0"/>
                  <a:pt x="104" y="20"/>
                  <a:pt x="90" y="49"/>
                </a:cubicBezTo>
                <a:cubicBezTo>
                  <a:pt x="83" y="44"/>
                  <a:pt x="75" y="41"/>
                  <a:pt x="66" y="41"/>
                </a:cubicBezTo>
                <a:cubicBezTo>
                  <a:pt x="44" y="41"/>
                  <a:pt x="26" y="58"/>
                  <a:pt x="26" y="80"/>
                </a:cubicBezTo>
                <a:cubicBezTo>
                  <a:pt x="26" y="84"/>
                  <a:pt x="27" y="88"/>
                  <a:pt x="28" y="92"/>
                </a:cubicBezTo>
                <a:cubicBezTo>
                  <a:pt x="11" y="102"/>
                  <a:pt x="0" y="121"/>
                  <a:pt x="0" y="142"/>
                </a:cubicBezTo>
                <a:cubicBezTo>
                  <a:pt x="0" y="174"/>
                  <a:pt x="25" y="199"/>
                  <a:pt x="57" y="200"/>
                </a:cubicBezTo>
                <a:cubicBezTo>
                  <a:pt x="57" y="200"/>
                  <a:pt x="57" y="200"/>
                  <a:pt x="57" y="200"/>
                </a:cubicBezTo>
                <a:cubicBezTo>
                  <a:pt x="57" y="200"/>
                  <a:pt x="57" y="200"/>
                  <a:pt x="57" y="200"/>
                </a:cubicBezTo>
                <a:cubicBezTo>
                  <a:pt x="57" y="200"/>
                  <a:pt x="58" y="200"/>
                  <a:pt x="58" y="200"/>
                </a:cubicBezTo>
                <a:cubicBezTo>
                  <a:pt x="58" y="200"/>
                  <a:pt x="58" y="200"/>
                  <a:pt x="58" y="200"/>
                </a:cubicBezTo>
                <a:cubicBezTo>
                  <a:pt x="228" y="200"/>
                  <a:pt x="228" y="200"/>
                  <a:pt x="228" y="200"/>
                </a:cubicBezTo>
                <a:cubicBezTo>
                  <a:pt x="229" y="200"/>
                  <a:pt x="230" y="200"/>
                  <a:pt x="231" y="200"/>
                </a:cubicBezTo>
                <a:cubicBezTo>
                  <a:pt x="262" y="200"/>
                  <a:pt x="288" y="175"/>
                  <a:pt x="288" y="143"/>
                </a:cubicBezTo>
                <a:cubicBezTo>
                  <a:pt x="288" y="120"/>
                  <a:pt x="273" y="99"/>
                  <a:pt x="253" y="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7" name="Oval 9">
            <a:extLst>
              <a:ext uri="{FF2B5EF4-FFF2-40B4-BE49-F238E27FC236}">
                <a16:creationId xmlns:a16="http://schemas.microsoft.com/office/drawing/2014/main" id="{DB74FD65-0D09-C6F0-C519-E1F6E14CF76C}"/>
              </a:ext>
            </a:extLst>
          </p:cNvPr>
          <p:cNvSpPr/>
          <p:nvPr/>
        </p:nvSpPr>
        <p:spPr>
          <a:xfrm>
            <a:off x="6475413" y="2664519"/>
            <a:ext cx="1865313" cy="1865313"/>
          </a:xfrm>
          <a:prstGeom prst="ellipse">
            <a:avLst/>
          </a:prstGeom>
          <a:solidFill>
            <a:srgbClr val="C0E3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8" name="Oval 9">
            <a:extLst>
              <a:ext uri="{FF2B5EF4-FFF2-40B4-BE49-F238E27FC236}">
                <a16:creationId xmlns:a16="http://schemas.microsoft.com/office/drawing/2014/main" id="{DA2DD273-7F1D-ABA5-12BB-7569F2D91339}"/>
              </a:ext>
            </a:extLst>
          </p:cNvPr>
          <p:cNvSpPr/>
          <p:nvPr/>
        </p:nvSpPr>
        <p:spPr>
          <a:xfrm>
            <a:off x="3781523" y="2688531"/>
            <a:ext cx="1865313" cy="1865313"/>
          </a:xfrm>
          <a:prstGeom prst="ellipse">
            <a:avLst/>
          </a:prstGeom>
          <a:solidFill>
            <a:srgbClr val="C0E3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9" name="Oval 9">
            <a:extLst>
              <a:ext uri="{FF2B5EF4-FFF2-40B4-BE49-F238E27FC236}">
                <a16:creationId xmlns:a16="http://schemas.microsoft.com/office/drawing/2014/main" id="{072D50B2-3787-CE3C-B3F6-819DB03C74CB}"/>
              </a:ext>
            </a:extLst>
          </p:cNvPr>
          <p:cNvSpPr/>
          <p:nvPr/>
        </p:nvSpPr>
        <p:spPr>
          <a:xfrm>
            <a:off x="1075119" y="2640805"/>
            <a:ext cx="1865313" cy="1865313"/>
          </a:xfrm>
          <a:prstGeom prst="ellipse">
            <a:avLst/>
          </a:prstGeom>
          <a:solidFill>
            <a:srgbClr val="C0E3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0" name="Freeform 252">
            <a:extLst>
              <a:ext uri="{FF2B5EF4-FFF2-40B4-BE49-F238E27FC236}">
                <a16:creationId xmlns:a16="http://schemas.microsoft.com/office/drawing/2014/main" id="{A995B2BE-B89E-5844-6FFA-A4A7558D960B}"/>
              </a:ext>
            </a:extLst>
          </p:cNvPr>
          <p:cNvSpPr>
            <a:spLocks noEditPoints="1"/>
          </p:cNvSpPr>
          <p:nvPr/>
        </p:nvSpPr>
        <p:spPr bwMode="auto">
          <a:xfrm>
            <a:off x="7088188" y="3303586"/>
            <a:ext cx="639762" cy="608013"/>
          </a:xfrm>
          <a:custGeom>
            <a:avLst/>
            <a:gdLst>
              <a:gd name="T0" fmla="*/ 2147483647 w 301"/>
              <a:gd name="T1" fmla="*/ 2147483647 h 285"/>
              <a:gd name="T2" fmla="*/ 2147483647 w 301"/>
              <a:gd name="T3" fmla="*/ 2147483647 h 285"/>
              <a:gd name="T4" fmla="*/ 2147483647 w 301"/>
              <a:gd name="T5" fmla="*/ 2147483647 h 285"/>
              <a:gd name="T6" fmla="*/ 2147483647 w 301"/>
              <a:gd name="T7" fmla="*/ 2147483647 h 285"/>
              <a:gd name="T8" fmla="*/ 2147483647 w 301"/>
              <a:gd name="T9" fmla="*/ 2147483647 h 285"/>
              <a:gd name="T10" fmla="*/ 2147483647 w 301"/>
              <a:gd name="T11" fmla="*/ 2147483647 h 285"/>
              <a:gd name="T12" fmla="*/ 2147483647 w 301"/>
              <a:gd name="T13" fmla="*/ 2147483647 h 285"/>
              <a:gd name="T14" fmla="*/ 2147483647 w 301"/>
              <a:gd name="T15" fmla="*/ 2147483647 h 285"/>
              <a:gd name="T16" fmla="*/ 2147483647 w 301"/>
              <a:gd name="T17" fmla="*/ 2147483647 h 285"/>
              <a:gd name="T18" fmla="*/ 2147483647 w 301"/>
              <a:gd name="T19" fmla="*/ 2147483647 h 285"/>
              <a:gd name="T20" fmla="*/ 2147483647 w 301"/>
              <a:gd name="T21" fmla="*/ 2147483647 h 285"/>
              <a:gd name="T22" fmla="*/ 2147483647 w 301"/>
              <a:gd name="T23" fmla="*/ 2147483647 h 285"/>
              <a:gd name="T24" fmla="*/ 2147483647 w 301"/>
              <a:gd name="T25" fmla="*/ 2147483647 h 285"/>
              <a:gd name="T26" fmla="*/ 2147483647 w 301"/>
              <a:gd name="T27" fmla="*/ 2147483647 h 285"/>
              <a:gd name="T28" fmla="*/ 2147483647 w 301"/>
              <a:gd name="T29" fmla="*/ 2147483647 h 285"/>
              <a:gd name="T30" fmla="*/ 2147483647 w 301"/>
              <a:gd name="T31" fmla="*/ 2147483647 h 285"/>
              <a:gd name="T32" fmla="*/ 2147483647 w 301"/>
              <a:gd name="T33" fmla="*/ 2147483647 h 285"/>
              <a:gd name="T34" fmla="*/ 2147483647 w 301"/>
              <a:gd name="T35" fmla="*/ 2147483647 h 285"/>
              <a:gd name="T36" fmla="*/ 2147483647 w 301"/>
              <a:gd name="T37" fmla="*/ 2147483647 h 285"/>
              <a:gd name="T38" fmla="*/ 2147483647 w 301"/>
              <a:gd name="T39" fmla="*/ 2147483647 h 285"/>
              <a:gd name="T40" fmla="*/ 2147483647 w 301"/>
              <a:gd name="T41" fmla="*/ 2147483647 h 285"/>
              <a:gd name="T42" fmla="*/ 2147483647 w 301"/>
              <a:gd name="T43" fmla="*/ 2147483647 h 285"/>
              <a:gd name="T44" fmla="*/ 2147483647 w 301"/>
              <a:gd name="T45" fmla="*/ 2147483647 h 28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01" h="285">
                <a:moveTo>
                  <a:pt x="294" y="107"/>
                </a:moveTo>
                <a:cubicBezTo>
                  <a:pt x="286" y="44"/>
                  <a:pt x="216" y="0"/>
                  <a:pt x="137" y="9"/>
                </a:cubicBezTo>
                <a:cubicBezTo>
                  <a:pt x="58" y="18"/>
                  <a:pt x="0" y="76"/>
                  <a:pt x="7" y="139"/>
                </a:cubicBezTo>
                <a:cubicBezTo>
                  <a:pt x="11" y="172"/>
                  <a:pt x="33" y="200"/>
                  <a:pt x="64" y="218"/>
                </a:cubicBezTo>
                <a:cubicBezTo>
                  <a:pt x="65" y="232"/>
                  <a:pt x="60" y="250"/>
                  <a:pt x="36" y="268"/>
                </a:cubicBezTo>
                <a:cubicBezTo>
                  <a:pt x="26" y="275"/>
                  <a:pt x="76" y="285"/>
                  <a:pt x="122" y="237"/>
                </a:cubicBezTo>
                <a:cubicBezTo>
                  <a:pt x="136" y="238"/>
                  <a:pt x="150" y="239"/>
                  <a:pt x="164" y="237"/>
                </a:cubicBezTo>
                <a:cubicBezTo>
                  <a:pt x="243" y="228"/>
                  <a:pt x="301" y="170"/>
                  <a:pt x="294" y="107"/>
                </a:cubicBezTo>
                <a:close/>
                <a:moveTo>
                  <a:pt x="80" y="143"/>
                </a:moveTo>
                <a:cubicBezTo>
                  <a:pt x="69" y="143"/>
                  <a:pt x="60" y="134"/>
                  <a:pt x="60" y="123"/>
                </a:cubicBezTo>
                <a:cubicBezTo>
                  <a:pt x="60" y="112"/>
                  <a:pt x="69" y="103"/>
                  <a:pt x="80" y="103"/>
                </a:cubicBezTo>
                <a:cubicBezTo>
                  <a:pt x="91" y="103"/>
                  <a:pt x="100" y="112"/>
                  <a:pt x="100" y="123"/>
                </a:cubicBezTo>
                <a:cubicBezTo>
                  <a:pt x="100" y="134"/>
                  <a:pt x="91" y="143"/>
                  <a:pt x="80" y="143"/>
                </a:cubicBezTo>
                <a:close/>
                <a:moveTo>
                  <a:pt x="151" y="143"/>
                </a:moveTo>
                <a:cubicBezTo>
                  <a:pt x="140" y="143"/>
                  <a:pt x="131" y="134"/>
                  <a:pt x="131" y="123"/>
                </a:cubicBezTo>
                <a:cubicBezTo>
                  <a:pt x="131" y="112"/>
                  <a:pt x="140" y="103"/>
                  <a:pt x="151" y="103"/>
                </a:cubicBezTo>
                <a:cubicBezTo>
                  <a:pt x="163" y="103"/>
                  <a:pt x="172" y="112"/>
                  <a:pt x="172" y="123"/>
                </a:cubicBezTo>
                <a:cubicBezTo>
                  <a:pt x="172" y="134"/>
                  <a:pt x="163" y="143"/>
                  <a:pt x="151" y="143"/>
                </a:cubicBezTo>
                <a:close/>
                <a:moveTo>
                  <a:pt x="223" y="143"/>
                </a:moveTo>
                <a:cubicBezTo>
                  <a:pt x="212" y="143"/>
                  <a:pt x="203" y="134"/>
                  <a:pt x="203" y="123"/>
                </a:cubicBezTo>
                <a:cubicBezTo>
                  <a:pt x="203" y="112"/>
                  <a:pt x="212" y="103"/>
                  <a:pt x="223" y="103"/>
                </a:cubicBezTo>
                <a:cubicBezTo>
                  <a:pt x="234" y="103"/>
                  <a:pt x="243" y="112"/>
                  <a:pt x="243" y="123"/>
                </a:cubicBezTo>
                <a:cubicBezTo>
                  <a:pt x="243" y="134"/>
                  <a:pt x="234" y="143"/>
                  <a:pt x="223" y="1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26935EF6-E63E-C038-B950-B3A6C0F575C2}"/>
              </a:ext>
            </a:extLst>
          </p:cNvPr>
          <p:cNvGrpSpPr/>
          <p:nvPr/>
        </p:nvGrpSpPr>
        <p:grpSpPr>
          <a:xfrm>
            <a:off x="1816568" y="3265141"/>
            <a:ext cx="382413" cy="616639"/>
            <a:chOff x="6967538" y="6365875"/>
            <a:chExt cx="127000" cy="204787"/>
          </a:xfrm>
          <a:solidFill>
            <a:schemeClr val="bg1"/>
          </a:solidFill>
        </p:grpSpPr>
        <p:sp>
          <p:nvSpPr>
            <p:cNvPr id="92" name="Freeform 626">
              <a:extLst>
                <a:ext uri="{FF2B5EF4-FFF2-40B4-BE49-F238E27FC236}">
                  <a16:creationId xmlns:a16="http://schemas.microsoft.com/office/drawing/2014/main" id="{B0A0424D-0AB8-4772-C261-EAD967C969C5}"/>
                </a:ext>
              </a:extLst>
            </p:cNvPr>
            <p:cNvSpPr/>
            <p:nvPr/>
          </p:nvSpPr>
          <p:spPr bwMode="auto">
            <a:xfrm>
              <a:off x="6967538" y="6423025"/>
              <a:ext cx="127000" cy="147637"/>
            </a:xfrm>
            <a:custGeom>
              <a:avLst/>
              <a:gdLst>
                <a:gd name="T0" fmla="*/ 180 w 180"/>
                <a:gd name="T1" fmla="*/ 68 h 209"/>
                <a:gd name="T2" fmla="*/ 180 w 180"/>
                <a:gd name="T3" fmla="*/ 15 h 209"/>
                <a:gd name="T4" fmla="*/ 156 w 180"/>
                <a:gd name="T5" fmla="*/ 15 h 209"/>
                <a:gd name="T6" fmla="*/ 156 w 180"/>
                <a:gd name="T7" fmla="*/ 68 h 209"/>
                <a:gd name="T8" fmla="*/ 92 w 180"/>
                <a:gd name="T9" fmla="*/ 132 h 209"/>
                <a:gd name="T10" fmla="*/ 91 w 180"/>
                <a:gd name="T11" fmla="*/ 132 h 209"/>
                <a:gd name="T12" fmla="*/ 90 w 180"/>
                <a:gd name="T13" fmla="*/ 132 h 209"/>
                <a:gd name="T14" fmla="*/ 90 w 180"/>
                <a:gd name="T15" fmla="*/ 132 h 209"/>
                <a:gd name="T16" fmla="*/ 89 w 180"/>
                <a:gd name="T17" fmla="*/ 132 h 209"/>
                <a:gd name="T18" fmla="*/ 24 w 180"/>
                <a:gd name="T19" fmla="*/ 68 h 209"/>
                <a:gd name="T20" fmla="*/ 24 w 180"/>
                <a:gd name="T21" fmla="*/ 15 h 209"/>
                <a:gd name="T22" fmla="*/ 0 w 180"/>
                <a:gd name="T23" fmla="*/ 15 h 209"/>
                <a:gd name="T24" fmla="*/ 0 w 180"/>
                <a:gd name="T25" fmla="*/ 68 h 209"/>
                <a:gd name="T26" fmla="*/ 76 w 180"/>
                <a:gd name="T27" fmla="*/ 156 h 209"/>
                <a:gd name="T28" fmla="*/ 76 w 180"/>
                <a:gd name="T29" fmla="*/ 194 h 209"/>
                <a:gd name="T30" fmla="*/ 22 w 180"/>
                <a:gd name="T31" fmla="*/ 209 h 209"/>
                <a:gd name="T32" fmla="*/ 159 w 180"/>
                <a:gd name="T33" fmla="*/ 209 h 209"/>
                <a:gd name="T34" fmla="*/ 104 w 180"/>
                <a:gd name="T35" fmla="*/ 193 h 209"/>
                <a:gd name="T36" fmla="*/ 104 w 180"/>
                <a:gd name="T37" fmla="*/ 156 h 209"/>
                <a:gd name="T38" fmla="*/ 180 w 180"/>
                <a:gd name="T39" fmla="*/ 6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0" h="209">
                  <a:moveTo>
                    <a:pt x="180" y="68"/>
                  </a:moveTo>
                  <a:cubicBezTo>
                    <a:pt x="180" y="68"/>
                    <a:pt x="180" y="38"/>
                    <a:pt x="180" y="15"/>
                  </a:cubicBezTo>
                  <a:cubicBezTo>
                    <a:pt x="180" y="0"/>
                    <a:pt x="156" y="0"/>
                    <a:pt x="156" y="15"/>
                  </a:cubicBezTo>
                  <a:cubicBezTo>
                    <a:pt x="156" y="38"/>
                    <a:pt x="156" y="68"/>
                    <a:pt x="156" y="68"/>
                  </a:cubicBezTo>
                  <a:cubicBezTo>
                    <a:pt x="156" y="104"/>
                    <a:pt x="128" y="132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0" y="132"/>
                    <a:pt x="90" y="132"/>
                    <a:pt x="90" y="132"/>
                  </a:cubicBezTo>
                  <a:cubicBezTo>
                    <a:pt x="90" y="132"/>
                    <a:pt x="90" y="132"/>
                    <a:pt x="90" y="132"/>
                  </a:cubicBezTo>
                  <a:cubicBezTo>
                    <a:pt x="90" y="132"/>
                    <a:pt x="89" y="132"/>
                    <a:pt x="89" y="132"/>
                  </a:cubicBezTo>
                  <a:cubicBezTo>
                    <a:pt x="53" y="132"/>
                    <a:pt x="24" y="104"/>
                    <a:pt x="24" y="68"/>
                  </a:cubicBezTo>
                  <a:cubicBezTo>
                    <a:pt x="24" y="68"/>
                    <a:pt x="24" y="38"/>
                    <a:pt x="24" y="15"/>
                  </a:cubicBezTo>
                  <a:cubicBezTo>
                    <a:pt x="24" y="0"/>
                    <a:pt x="0" y="0"/>
                    <a:pt x="0" y="15"/>
                  </a:cubicBezTo>
                  <a:cubicBezTo>
                    <a:pt x="0" y="22"/>
                    <a:pt x="0" y="68"/>
                    <a:pt x="0" y="68"/>
                  </a:cubicBezTo>
                  <a:cubicBezTo>
                    <a:pt x="0" y="113"/>
                    <a:pt x="33" y="149"/>
                    <a:pt x="76" y="156"/>
                  </a:cubicBezTo>
                  <a:cubicBezTo>
                    <a:pt x="76" y="194"/>
                    <a:pt x="76" y="194"/>
                    <a:pt x="76" y="194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159" y="209"/>
                    <a:pt x="159" y="209"/>
                    <a:pt x="159" y="209"/>
                  </a:cubicBezTo>
                  <a:cubicBezTo>
                    <a:pt x="104" y="193"/>
                    <a:pt x="104" y="193"/>
                    <a:pt x="104" y="193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47" y="150"/>
                    <a:pt x="180" y="113"/>
                    <a:pt x="180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3" name="Freeform 627">
              <a:extLst>
                <a:ext uri="{FF2B5EF4-FFF2-40B4-BE49-F238E27FC236}">
                  <a16:creationId xmlns:a16="http://schemas.microsoft.com/office/drawing/2014/main" id="{32E4F68F-B311-D7A4-763C-A6AF02AB2194}"/>
                </a:ext>
              </a:extLst>
            </p:cNvPr>
            <p:cNvSpPr/>
            <p:nvPr/>
          </p:nvSpPr>
          <p:spPr bwMode="auto">
            <a:xfrm>
              <a:off x="7000875" y="6365875"/>
              <a:ext cx="61912" cy="134937"/>
            </a:xfrm>
            <a:custGeom>
              <a:avLst/>
              <a:gdLst>
                <a:gd name="T0" fmla="*/ 43 w 87"/>
                <a:gd name="T1" fmla="*/ 190 h 190"/>
                <a:gd name="T2" fmla="*/ 43 w 87"/>
                <a:gd name="T3" fmla="*/ 190 h 190"/>
                <a:gd name="T4" fmla="*/ 44 w 87"/>
                <a:gd name="T5" fmla="*/ 190 h 190"/>
                <a:gd name="T6" fmla="*/ 87 w 87"/>
                <a:gd name="T7" fmla="*/ 147 h 190"/>
                <a:gd name="T8" fmla="*/ 87 w 87"/>
                <a:gd name="T9" fmla="*/ 43 h 190"/>
                <a:gd name="T10" fmla="*/ 44 w 87"/>
                <a:gd name="T11" fmla="*/ 0 h 190"/>
                <a:gd name="T12" fmla="*/ 43 w 87"/>
                <a:gd name="T13" fmla="*/ 0 h 190"/>
                <a:gd name="T14" fmla="*/ 43 w 87"/>
                <a:gd name="T15" fmla="*/ 0 h 190"/>
                <a:gd name="T16" fmla="*/ 0 w 87"/>
                <a:gd name="T17" fmla="*/ 43 h 190"/>
                <a:gd name="T18" fmla="*/ 0 w 87"/>
                <a:gd name="T19" fmla="*/ 147 h 190"/>
                <a:gd name="T20" fmla="*/ 43 w 87"/>
                <a:gd name="T2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90">
                  <a:moveTo>
                    <a:pt x="43" y="190"/>
                  </a:moveTo>
                  <a:cubicBezTo>
                    <a:pt x="43" y="190"/>
                    <a:pt x="43" y="190"/>
                    <a:pt x="43" y="190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68" y="190"/>
                    <a:pt x="87" y="171"/>
                    <a:pt x="87" y="147"/>
                  </a:cubicBezTo>
                  <a:cubicBezTo>
                    <a:pt x="87" y="43"/>
                    <a:pt x="87" y="43"/>
                    <a:pt x="87" y="43"/>
                  </a:cubicBezTo>
                  <a:cubicBezTo>
                    <a:pt x="87" y="19"/>
                    <a:pt x="68" y="0"/>
                    <a:pt x="44" y="0"/>
                  </a:cubicBezTo>
                  <a:cubicBezTo>
                    <a:pt x="44" y="0"/>
                    <a:pt x="44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71"/>
                    <a:pt x="19" y="190"/>
                    <a:pt x="43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A1D81EB6-07C0-4029-ACC4-98179E734A92}"/>
              </a:ext>
            </a:extLst>
          </p:cNvPr>
          <p:cNvGrpSpPr/>
          <p:nvPr/>
        </p:nvGrpSpPr>
        <p:grpSpPr>
          <a:xfrm>
            <a:off x="4543084" y="3296783"/>
            <a:ext cx="333716" cy="573995"/>
            <a:chOff x="8193088" y="6365876"/>
            <a:chExt cx="119062" cy="204788"/>
          </a:xfrm>
          <a:solidFill>
            <a:schemeClr val="bg1"/>
          </a:solidFill>
        </p:grpSpPr>
        <p:sp>
          <p:nvSpPr>
            <p:cNvPr id="96" name="Freeform 561">
              <a:extLst>
                <a:ext uri="{FF2B5EF4-FFF2-40B4-BE49-F238E27FC236}">
                  <a16:creationId xmlns:a16="http://schemas.microsoft.com/office/drawing/2014/main" id="{1CA997FA-DCF3-8778-FDB8-4A570A3CCE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3088" y="6365876"/>
              <a:ext cx="119062" cy="163513"/>
            </a:xfrm>
            <a:custGeom>
              <a:avLst/>
              <a:gdLst>
                <a:gd name="T0" fmla="*/ 86 w 170"/>
                <a:gd name="T1" fmla="*/ 0 h 230"/>
                <a:gd name="T2" fmla="*/ 85 w 170"/>
                <a:gd name="T3" fmla="*/ 0 h 230"/>
                <a:gd name="T4" fmla="*/ 84 w 170"/>
                <a:gd name="T5" fmla="*/ 0 h 230"/>
                <a:gd name="T6" fmla="*/ 0 w 170"/>
                <a:gd name="T7" fmla="*/ 96 h 230"/>
                <a:gd name="T8" fmla="*/ 50 w 170"/>
                <a:gd name="T9" fmla="*/ 230 h 230"/>
                <a:gd name="T10" fmla="*/ 120 w 170"/>
                <a:gd name="T11" fmla="*/ 230 h 230"/>
                <a:gd name="T12" fmla="*/ 170 w 170"/>
                <a:gd name="T13" fmla="*/ 96 h 230"/>
                <a:gd name="T14" fmla="*/ 86 w 170"/>
                <a:gd name="T15" fmla="*/ 0 h 230"/>
                <a:gd name="T16" fmla="*/ 105 w 170"/>
                <a:gd name="T17" fmla="*/ 210 h 230"/>
                <a:gd name="T18" fmla="*/ 97 w 170"/>
                <a:gd name="T19" fmla="*/ 210 h 230"/>
                <a:gd name="T20" fmla="*/ 97 w 170"/>
                <a:gd name="T21" fmla="*/ 159 h 230"/>
                <a:gd name="T22" fmla="*/ 73 w 170"/>
                <a:gd name="T23" fmla="*/ 159 h 230"/>
                <a:gd name="T24" fmla="*/ 73 w 170"/>
                <a:gd name="T25" fmla="*/ 210 h 230"/>
                <a:gd name="T26" fmla="*/ 65 w 170"/>
                <a:gd name="T27" fmla="*/ 210 h 230"/>
                <a:gd name="T28" fmla="*/ 49 w 170"/>
                <a:gd name="T29" fmla="*/ 176 h 230"/>
                <a:gd name="T30" fmla="*/ 20 w 170"/>
                <a:gd name="T31" fmla="*/ 96 h 230"/>
                <a:gd name="T32" fmla="*/ 49 w 170"/>
                <a:gd name="T33" fmla="*/ 30 h 230"/>
                <a:gd name="T34" fmla="*/ 84 w 170"/>
                <a:gd name="T35" fmla="*/ 20 h 230"/>
                <a:gd name="T36" fmla="*/ 84 w 170"/>
                <a:gd name="T37" fmla="*/ 20 h 230"/>
                <a:gd name="T38" fmla="*/ 85 w 170"/>
                <a:gd name="T39" fmla="*/ 20 h 230"/>
                <a:gd name="T40" fmla="*/ 86 w 170"/>
                <a:gd name="T41" fmla="*/ 20 h 230"/>
                <a:gd name="T42" fmla="*/ 86 w 170"/>
                <a:gd name="T43" fmla="*/ 20 h 230"/>
                <a:gd name="T44" fmla="*/ 121 w 170"/>
                <a:gd name="T45" fmla="*/ 30 h 230"/>
                <a:gd name="T46" fmla="*/ 150 w 170"/>
                <a:gd name="T47" fmla="*/ 96 h 230"/>
                <a:gd name="T48" fmla="*/ 121 w 170"/>
                <a:gd name="T49" fmla="*/ 176 h 230"/>
                <a:gd name="T50" fmla="*/ 105 w 170"/>
                <a:gd name="T51" fmla="*/ 21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0" h="230">
                  <a:moveTo>
                    <a:pt x="86" y="0"/>
                  </a:moveTo>
                  <a:cubicBezTo>
                    <a:pt x="85" y="0"/>
                    <a:pt x="85" y="0"/>
                    <a:pt x="85" y="0"/>
                  </a:cubicBezTo>
                  <a:cubicBezTo>
                    <a:pt x="85" y="0"/>
                    <a:pt x="84" y="0"/>
                    <a:pt x="84" y="0"/>
                  </a:cubicBezTo>
                  <a:cubicBezTo>
                    <a:pt x="74" y="0"/>
                    <a:pt x="0" y="3"/>
                    <a:pt x="0" y="96"/>
                  </a:cubicBezTo>
                  <a:cubicBezTo>
                    <a:pt x="0" y="136"/>
                    <a:pt x="50" y="210"/>
                    <a:pt x="50" y="230"/>
                  </a:cubicBezTo>
                  <a:cubicBezTo>
                    <a:pt x="120" y="230"/>
                    <a:pt x="120" y="230"/>
                    <a:pt x="120" y="230"/>
                  </a:cubicBezTo>
                  <a:cubicBezTo>
                    <a:pt x="120" y="210"/>
                    <a:pt x="170" y="136"/>
                    <a:pt x="170" y="96"/>
                  </a:cubicBezTo>
                  <a:cubicBezTo>
                    <a:pt x="170" y="3"/>
                    <a:pt x="96" y="0"/>
                    <a:pt x="86" y="0"/>
                  </a:cubicBezTo>
                  <a:close/>
                  <a:moveTo>
                    <a:pt x="105" y="210"/>
                  </a:moveTo>
                  <a:cubicBezTo>
                    <a:pt x="97" y="210"/>
                    <a:pt x="97" y="210"/>
                    <a:pt x="97" y="210"/>
                  </a:cubicBezTo>
                  <a:cubicBezTo>
                    <a:pt x="97" y="159"/>
                    <a:pt x="97" y="159"/>
                    <a:pt x="97" y="159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3" y="210"/>
                    <a:pt x="73" y="210"/>
                    <a:pt x="73" y="210"/>
                  </a:cubicBezTo>
                  <a:cubicBezTo>
                    <a:pt x="65" y="210"/>
                    <a:pt x="65" y="210"/>
                    <a:pt x="65" y="210"/>
                  </a:cubicBezTo>
                  <a:cubicBezTo>
                    <a:pt x="62" y="201"/>
                    <a:pt x="56" y="190"/>
                    <a:pt x="49" y="176"/>
                  </a:cubicBezTo>
                  <a:cubicBezTo>
                    <a:pt x="37" y="150"/>
                    <a:pt x="20" y="115"/>
                    <a:pt x="20" y="96"/>
                  </a:cubicBezTo>
                  <a:cubicBezTo>
                    <a:pt x="20" y="64"/>
                    <a:pt x="30" y="42"/>
                    <a:pt x="49" y="30"/>
                  </a:cubicBezTo>
                  <a:cubicBezTo>
                    <a:pt x="65" y="20"/>
                    <a:pt x="82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8" y="20"/>
                    <a:pt x="105" y="20"/>
                    <a:pt x="121" y="30"/>
                  </a:cubicBezTo>
                  <a:cubicBezTo>
                    <a:pt x="140" y="42"/>
                    <a:pt x="150" y="64"/>
                    <a:pt x="150" y="96"/>
                  </a:cubicBezTo>
                  <a:cubicBezTo>
                    <a:pt x="150" y="115"/>
                    <a:pt x="133" y="150"/>
                    <a:pt x="121" y="176"/>
                  </a:cubicBezTo>
                  <a:cubicBezTo>
                    <a:pt x="114" y="190"/>
                    <a:pt x="108" y="201"/>
                    <a:pt x="105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7" name="Rectangle 562">
              <a:extLst>
                <a:ext uri="{FF2B5EF4-FFF2-40B4-BE49-F238E27FC236}">
                  <a16:creationId xmlns:a16="http://schemas.microsoft.com/office/drawing/2014/main" id="{D955BA07-1B7B-6508-EA7A-CF5A450FE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8013" y="6535738"/>
              <a:ext cx="49212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8" name="Rectangle 563">
              <a:extLst>
                <a:ext uri="{FF2B5EF4-FFF2-40B4-BE49-F238E27FC236}">
                  <a16:creationId xmlns:a16="http://schemas.microsoft.com/office/drawing/2014/main" id="{CD06BFE8-8A4A-99A6-F9E5-9711C394A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0713" y="6556376"/>
              <a:ext cx="25400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417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87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88" name="直角三角形 3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89" name="平行四边形 4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0" name="文本框 18"/>
          <p:cNvSpPr>
            <a:spLocks noChangeArrowheads="1"/>
          </p:cNvSpPr>
          <p:nvPr/>
        </p:nvSpPr>
        <p:spPr bwMode="auto">
          <a:xfrm>
            <a:off x="2218015" y="238248"/>
            <a:ext cx="38779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盈利模式</a:t>
            </a:r>
            <a:endParaRPr lang="en-US" sz="7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393" name="矩形 8"/>
          <p:cNvSpPr>
            <a:spLocks noChangeArrowheads="1"/>
          </p:cNvSpPr>
          <p:nvPr/>
        </p:nvSpPr>
        <p:spPr bwMode="auto">
          <a:xfrm>
            <a:off x="6661593" y="5201749"/>
            <a:ext cx="341312" cy="341313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4" name="矩形 9"/>
          <p:cNvSpPr>
            <a:spLocks noChangeArrowheads="1"/>
          </p:cNvSpPr>
          <p:nvPr/>
        </p:nvSpPr>
        <p:spPr bwMode="auto">
          <a:xfrm>
            <a:off x="6661593" y="5715516"/>
            <a:ext cx="341312" cy="341312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5" name="任意多边形 12"/>
          <p:cNvSpPr>
            <a:spLocks noChangeArrowheads="1"/>
          </p:cNvSpPr>
          <p:nvPr/>
        </p:nvSpPr>
        <p:spPr bwMode="auto">
          <a:xfrm>
            <a:off x="979488" y="2620963"/>
            <a:ext cx="2025650" cy="1778000"/>
          </a:xfrm>
          <a:custGeom>
            <a:avLst/>
            <a:gdLst>
              <a:gd name="T0" fmla="*/ 1012372 w 2024744"/>
              <a:gd name="T1" fmla="*/ 0 h 1778181"/>
              <a:gd name="T2" fmla="*/ 2024744 w 2024744"/>
              <a:gd name="T3" fmla="*/ 803366 h 1778181"/>
              <a:gd name="T4" fmla="*/ 1578399 w 2024744"/>
              <a:gd name="T5" fmla="*/ 1469530 h 1778181"/>
              <a:gd name="T6" fmla="*/ 1571378 w 2024744"/>
              <a:gd name="T7" fmla="*/ 1472554 h 1778181"/>
              <a:gd name="T8" fmla="*/ 1526368 w 2024744"/>
              <a:gd name="T9" fmla="*/ 1533011 h 1778181"/>
              <a:gd name="T10" fmla="*/ 1258661 w 2024744"/>
              <a:gd name="T11" fmla="*/ 1778181 h 1778181"/>
              <a:gd name="T12" fmla="*/ 1331080 w 2024744"/>
              <a:gd name="T13" fmla="*/ 1576978 h 1778181"/>
              <a:gd name="T14" fmla="*/ 1333637 w 2024744"/>
              <a:gd name="T15" fmla="*/ 1564743 h 1778181"/>
              <a:gd name="T16" fmla="*/ 1313421 w 2024744"/>
              <a:gd name="T17" fmla="*/ 1570614 h 1778181"/>
              <a:gd name="T18" fmla="*/ 1012372 w 2024744"/>
              <a:gd name="T19" fmla="*/ 1606732 h 1778181"/>
              <a:gd name="T20" fmla="*/ 0 w 2024744"/>
              <a:gd name="T21" fmla="*/ 803366 h 1778181"/>
              <a:gd name="T22" fmla="*/ 1012372 w 2024744"/>
              <a:gd name="T23" fmla="*/ 0 h 17781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24744"/>
              <a:gd name="T37" fmla="*/ 0 h 1778181"/>
              <a:gd name="T38" fmla="*/ 2024744 w 2024744"/>
              <a:gd name="T39" fmla="*/ 1778181 h 177818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24744" h="1778181">
                <a:moveTo>
                  <a:pt x="1012372" y="0"/>
                </a:moveTo>
                <a:cubicBezTo>
                  <a:pt x="1571490" y="0"/>
                  <a:pt x="2024744" y="359679"/>
                  <a:pt x="2024744" y="803366"/>
                </a:cubicBezTo>
                <a:cubicBezTo>
                  <a:pt x="2024744" y="1080670"/>
                  <a:pt x="1847692" y="1325159"/>
                  <a:pt x="1578399" y="1469530"/>
                </a:cubicBezTo>
                <a:lnTo>
                  <a:pt x="1571378" y="1472554"/>
                </a:lnTo>
                <a:lnTo>
                  <a:pt x="1526368" y="1533011"/>
                </a:lnTo>
                <a:cubicBezTo>
                  <a:pt x="1453040" y="1624455"/>
                  <a:pt x="1358502" y="1720761"/>
                  <a:pt x="1258661" y="1778181"/>
                </a:cubicBezTo>
                <a:cubicBezTo>
                  <a:pt x="1290264" y="1709935"/>
                  <a:pt x="1314011" y="1643260"/>
                  <a:pt x="1331080" y="1576978"/>
                </a:cubicBezTo>
                <a:lnTo>
                  <a:pt x="1333637" y="1564743"/>
                </a:lnTo>
                <a:lnTo>
                  <a:pt x="1313421" y="1570614"/>
                </a:lnTo>
                <a:cubicBezTo>
                  <a:pt x="1218319" y="1594087"/>
                  <a:pt x="1117207" y="1606732"/>
                  <a:pt x="1012372" y="1606732"/>
                </a:cubicBezTo>
                <a:cubicBezTo>
                  <a:pt x="453254" y="1606732"/>
                  <a:pt x="0" y="1247053"/>
                  <a:pt x="0" y="803366"/>
                </a:cubicBezTo>
                <a:cubicBezTo>
                  <a:pt x="0" y="359679"/>
                  <a:pt x="453254" y="0"/>
                  <a:pt x="1012372" y="0"/>
                </a:cubicBez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6" name="任意多边形 13"/>
          <p:cNvSpPr>
            <a:spLocks noChangeArrowheads="1"/>
          </p:cNvSpPr>
          <p:nvPr/>
        </p:nvSpPr>
        <p:spPr bwMode="auto">
          <a:xfrm flipH="1">
            <a:off x="2383632" y="1823671"/>
            <a:ext cx="2674937" cy="2349500"/>
          </a:xfrm>
          <a:custGeom>
            <a:avLst/>
            <a:gdLst>
              <a:gd name="T0" fmla="*/ 1012372 w 2024744"/>
              <a:gd name="T1" fmla="*/ 0 h 1778181"/>
              <a:gd name="T2" fmla="*/ 2024744 w 2024744"/>
              <a:gd name="T3" fmla="*/ 803366 h 1778181"/>
              <a:gd name="T4" fmla="*/ 1578399 w 2024744"/>
              <a:gd name="T5" fmla="*/ 1469530 h 1778181"/>
              <a:gd name="T6" fmla="*/ 1571378 w 2024744"/>
              <a:gd name="T7" fmla="*/ 1472554 h 1778181"/>
              <a:gd name="T8" fmla="*/ 1526368 w 2024744"/>
              <a:gd name="T9" fmla="*/ 1533011 h 1778181"/>
              <a:gd name="T10" fmla="*/ 1258661 w 2024744"/>
              <a:gd name="T11" fmla="*/ 1778181 h 1778181"/>
              <a:gd name="T12" fmla="*/ 1331080 w 2024744"/>
              <a:gd name="T13" fmla="*/ 1576978 h 1778181"/>
              <a:gd name="T14" fmla="*/ 1333637 w 2024744"/>
              <a:gd name="T15" fmla="*/ 1564743 h 1778181"/>
              <a:gd name="T16" fmla="*/ 1313421 w 2024744"/>
              <a:gd name="T17" fmla="*/ 1570614 h 1778181"/>
              <a:gd name="T18" fmla="*/ 1012372 w 2024744"/>
              <a:gd name="T19" fmla="*/ 1606732 h 1778181"/>
              <a:gd name="T20" fmla="*/ 0 w 2024744"/>
              <a:gd name="T21" fmla="*/ 803366 h 1778181"/>
              <a:gd name="T22" fmla="*/ 1012372 w 2024744"/>
              <a:gd name="T23" fmla="*/ 0 h 17781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24744"/>
              <a:gd name="T37" fmla="*/ 0 h 1778181"/>
              <a:gd name="T38" fmla="*/ 2024744 w 2024744"/>
              <a:gd name="T39" fmla="*/ 1778181 h 177818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24744" h="1778181">
                <a:moveTo>
                  <a:pt x="1012372" y="0"/>
                </a:moveTo>
                <a:cubicBezTo>
                  <a:pt x="1571490" y="0"/>
                  <a:pt x="2024744" y="359679"/>
                  <a:pt x="2024744" y="803366"/>
                </a:cubicBezTo>
                <a:cubicBezTo>
                  <a:pt x="2024744" y="1080670"/>
                  <a:pt x="1847692" y="1325159"/>
                  <a:pt x="1578399" y="1469530"/>
                </a:cubicBezTo>
                <a:lnTo>
                  <a:pt x="1571378" y="1472554"/>
                </a:lnTo>
                <a:lnTo>
                  <a:pt x="1526368" y="1533011"/>
                </a:lnTo>
                <a:cubicBezTo>
                  <a:pt x="1453040" y="1624455"/>
                  <a:pt x="1358502" y="1720761"/>
                  <a:pt x="1258661" y="1778181"/>
                </a:cubicBezTo>
                <a:cubicBezTo>
                  <a:pt x="1290264" y="1709935"/>
                  <a:pt x="1314011" y="1643260"/>
                  <a:pt x="1331080" y="1576978"/>
                </a:cubicBezTo>
                <a:lnTo>
                  <a:pt x="1333637" y="1564743"/>
                </a:lnTo>
                <a:lnTo>
                  <a:pt x="1313421" y="1570614"/>
                </a:lnTo>
                <a:cubicBezTo>
                  <a:pt x="1218319" y="1594087"/>
                  <a:pt x="1117207" y="1606732"/>
                  <a:pt x="1012372" y="1606732"/>
                </a:cubicBezTo>
                <a:cubicBezTo>
                  <a:pt x="453254" y="1606732"/>
                  <a:pt x="0" y="1247053"/>
                  <a:pt x="0" y="803366"/>
                </a:cubicBezTo>
                <a:cubicBezTo>
                  <a:pt x="0" y="359679"/>
                  <a:pt x="453254" y="0"/>
                  <a:pt x="1012372" y="0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7" name="任意多边形 14"/>
          <p:cNvSpPr>
            <a:spLocks noChangeArrowheads="1"/>
          </p:cNvSpPr>
          <p:nvPr/>
        </p:nvSpPr>
        <p:spPr bwMode="auto">
          <a:xfrm>
            <a:off x="4012223" y="2951021"/>
            <a:ext cx="1757362" cy="1541462"/>
          </a:xfrm>
          <a:custGeom>
            <a:avLst/>
            <a:gdLst>
              <a:gd name="T0" fmla="*/ 1012372 w 2024744"/>
              <a:gd name="T1" fmla="*/ 0 h 1778181"/>
              <a:gd name="T2" fmla="*/ 2024744 w 2024744"/>
              <a:gd name="T3" fmla="*/ 803366 h 1778181"/>
              <a:gd name="T4" fmla="*/ 1578399 w 2024744"/>
              <a:gd name="T5" fmla="*/ 1469530 h 1778181"/>
              <a:gd name="T6" fmla="*/ 1571378 w 2024744"/>
              <a:gd name="T7" fmla="*/ 1472554 h 1778181"/>
              <a:gd name="T8" fmla="*/ 1526368 w 2024744"/>
              <a:gd name="T9" fmla="*/ 1533011 h 1778181"/>
              <a:gd name="T10" fmla="*/ 1258661 w 2024744"/>
              <a:gd name="T11" fmla="*/ 1778181 h 1778181"/>
              <a:gd name="T12" fmla="*/ 1331080 w 2024744"/>
              <a:gd name="T13" fmla="*/ 1576978 h 1778181"/>
              <a:gd name="T14" fmla="*/ 1333637 w 2024744"/>
              <a:gd name="T15" fmla="*/ 1564743 h 1778181"/>
              <a:gd name="T16" fmla="*/ 1313421 w 2024744"/>
              <a:gd name="T17" fmla="*/ 1570614 h 1778181"/>
              <a:gd name="T18" fmla="*/ 1012372 w 2024744"/>
              <a:gd name="T19" fmla="*/ 1606732 h 1778181"/>
              <a:gd name="T20" fmla="*/ 0 w 2024744"/>
              <a:gd name="T21" fmla="*/ 803366 h 1778181"/>
              <a:gd name="T22" fmla="*/ 1012372 w 2024744"/>
              <a:gd name="T23" fmla="*/ 0 h 17781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24744"/>
              <a:gd name="T37" fmla="*/ 0 h 1778181"/>
              <a:gd name="T38" fmla="*/ 2024744 w 2024744"/>
              <a:gd name="T39" fmla="*/ 1778181 h 177818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24744" h="1778181">
                <a:moveTo>
                  <a:pt x="1012372" y="0"/>
                </a:moveTo>
                <a:cubicBezTo>
                  <a:pt x="1571490" y="0"/>
                  <a:pt x="2024744" y="359679"/>
                  <a:pt x="2024744" y="803366"/>
                </a:cubicBezTo>
                <a:cubicBezTo>
                  <a:pt x="2024744" y="1080670"/>
                  <a:pt x="1847692" y="1325159"/>
                  <a:pt x="1578399" y="1469530"/>
                </a:cubicBezTo>
                <a:lnTo>
                  <a:pt x="1571378" y="1472554"/>
                </a:lnTo>
                <a:lnTo>
                  <a:pt x="1526368" y="1533011"/>
                </a:lnTo>
                <a:cubicBezTo>
                  <a:pt x="1453040" y="1624455"/>
                  <a:pt x="1358502" y="1720761"/>
                  <a:pt x="1258661" y="1778181"/>
                </a:cubicBezTo>
                <a:cubicBezTo>
                  <a:pt x="1290264" y="1709935"/>
                  <a:pt x="1314011" y="1643260"/>
                  <a:pt x="1331080" y="1576978"/>
                </a:cubicBezTo>
                <a:lnTo>
                  <a:pt x="1333637" y="1564743"/>
                </a:lnTo>
                <a:lnTo>
                  <a:pt x="1313421" y="1570614"/>
                </a:lnTo>
                <a:cubicBezTo>
                  <a:pt x="1218319" y="1594087"/>
                  <a:pt x="1117207" y="1606732"/>
                  <a:pt x="1012372" y="1606732"/>
                </a:cubicBezTo>
                <a:cubicBezTo>
                  <a:pt x="453254" y="1606732"/>
                  <a:pt x="0" y="1247053"/>
                  <a:pt x="0" y="803366"/>
                </a:cubicBezTo>
                <a:cubicBezTo>
                  <a:pt x="0" y="359679"/>
                  <a:pt x="453254" y="0"/>
                  <a:pt x="1012372" y="0"/>
                </a:cubicBez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16398" name="组合 15"/>
          <p:cNvGrpSpPr>
            <a:grpSpLocks/>
          </p:cNvGrpSpPr>
          <p:nvPr/>
        </p:nvGrpSpPr>
        <p:grpSpPr bwMode="auto">
          <a:xfrm>
            <a:off x="1647825" y="4457700"/>
            <a:ext cx="815975" cy="1636713"/>
            <a:chOff x="0" y="0"/>
            <a:chExt cx="816298" cy="1636071"/>
          </a:xfrm>
        </p:grpSpPr>
        <p:sp>
          <p:nvSpPr>
            <p:cNvPr id="16399" name="椭圆 16"/>
            <p:cNvSpPr>
              <a:spLocks noChangeArrowheads="1"/>
            </p:cNvSpPr>
            <p:nvPr/>
          </p:nvSpPr>
          <p:spPr bwMode="auto">
            <a:xfrm>
              <a:off x="240710" y="0"/>
              <a:ext cx="275698" cy="275698"/>
            </a:xfrm>
            <a:prstGeom prst="ellipse">
              <a:avLst/>
            </a:pr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00" name="任意多边形 17"/>
            <p:cNvSpPr>
              <a:spLocks noChangeArrowheads="1"/>
            </p:cNvSpPr>
            <p:nvPr/>
          </p:nvSpPr>
          <p:spPr bwMode="auto">
            <a:xfrm>
              <a:off x="15556" y="304184"/>
              <a:ext cx="771956" cy="611131"/>
            </a:xfrm>
            <a:custGeom>
              <a:avLst/>
              <a:gdLst>
                <a:gd name="T0" fmla="*/ 101089 w 771956"/>
                <a:gd name="T1" fmla="*/ 592751 h 611131"/>
                <a:gd name="T2" fmla="*/ 0 w 771956"/>
                <a:gd name="T3" fmla="*/ 583561 h 611131"/>
                <a:gd name="T4" fmla="*/ 133254 w 771956"/>
                <a:gd name="T5" fmla="*/ 87304 h 611131"/>
                <a:gd name="T6" fmla="*/ 349218 w 771956"/>
                <a:gd name="T7" fmla="*/ 0 h 611131"/>
                <a:gd name="T8" fmla="*/ 422738 w 771956"/>
                <a:gd name="T9" fmla="*/ 2214 h 611131"/>
                <a:gd name="T10" fmla="*/ 634106 w 771956"/>
                <a:gd name="T11" fmla="*/ 68924 h 611131"/>
                <a:gd name="T12" fmla="*/ 771956 w 771956"/>
                <a:gd name="T13" fmla="*/ 588156 h 611131"/>
                <a:gd name="T14" fmla="*/ 684651 w 771956"/>
                <a:gd name="T15" fmla="*/ 611131 h 611131"/>
                <a:gd name="T16" fmla="*/ 583562 w 771956"/>
                <a:gd name="T17" fmla="*/ 220558 h 611131"/>
                <a:gd name="T18" fmla="*/ 537612 w 771956"/>
                <a:gd name="T19" fmla="*/ 238938 h 611131"/>
                <a:gd name="T20" fmla="*/ 537612 w 771956"/>
                <a:gd name="T21" fmla="*/ 555992 h 611131"/>
                <a:gd name="T22" fmla="*/ 225154 w 771956"/>
                <a:gd name="T23" fmla="*/ 555992 h 611131"/>
                <a:gd name="T24" fmla="*/ 225154 w 771956"/>
                <a:gd name="T25" fmla="*/ 229748 h 611131"/>
                <a:gd name="T26" fmla="*/ 188394 w 771956"/>
                <a:gd name="T27" fmla="*/ 234343 h 611131"/>
                <a:gd name="T28" fmla="*/ 101089 w 771956"/>
                <a:gd name="T29" fmla="*/ 592751 h 6111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71956"/>
                <a:gd name="T46" fmla="*/ 0 h 611131"/>
                <a:gd name="T47" fmla="*/ 771956 w 771956"/>
                <a:gd name="T48" fmla="*/ 611131 h 6111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71956" h="611131">
                  <a:moveTo>
                    <a:pt x="101089" y="592751"/>
                  </a:moveTo>
                  <a:lnTo>
                    <a:pt x="0" y="583561"/>
                  </a:lnTo>
                  <a:lnTo>
                    <a:pt x="133254" y="87304"/>
                  </a:lnTo>
                  <a:cubicBezTo>
                    <a:pt x="145711" y="62965"/>
                    <a:pt x="277230" y="29101"/>
                    <a:pt x="349218" y="0"/>
                  </a:cubicBezTo>
                  <a:lnTo>
                    <a:pt x="422738" y="2214"/>
                  </a:lnTo>
                  <a:cubicBezTo>
                    <a:pt x="493194" y="23657"/>
                    <a:pt x="625562" y="47481"/>
                    <a:pt x="634106" y="68924"/>
                  </a:cubicBezTo>
                  <a:lnTo>
                    <a:pt x="771956" y="588156"/>
                  </a:lnTo>
                  <a:lnTo>
                    <a:pt x="684651" y="611131"/>
                  </a:lnTo>
                  <a:lnTo>
                    <a:pt x="583562" y="220558"/>
                  </a:lnTo>
                  <a:cubicBezTo>
                    <a:pt x="573008" y="193347"/>
                    <a:pt x="552929" y="232811"/>
                    <a:pt x="537612" y="238938"/>
                  </a:cubicBezTo>
                  <a:lnTo>
                    <a:pt x="537612" y="555992"/>
                  </a:lnTo>
                  <a:lnTo>
                    <a:pt x="225154" y="555992"/>
                  </a:lnTo>
                  <a:lnTo>
                    <a:pt x="225154" y="229748"/>
                  </a:lnTo>
                  <a:cubicBezTo>
                    <a:pt x="212901" y="231280"/>
                    <a:pt x="198266" y="213761"/>
                    <a:pt x="188394" y="234343"/>
                  </a:cubicBezTo>
                  <a:lnTo>
                    <a:pt x="101089" y="592751"/>
                  </a:ln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01" name="任意多边形 18"/>
            <p:cNvSpPr>
              <a:spLocks noChangeArrowheads="1"/>
            </p:cNvSpPr>
            <p:nvPr/>
          </p:nvSpPr>
          <p:spPr bwMode="auto">
            <a:xfrm>
              <a:off x="0" y="926158"/>
              <a:ext cx="107156" cy="76972"/>
            </a:xfrm>
            <a:custGeom>
              <a:avLst/>
              <a:gdLst>
                <a:gd name="T0" fmla="*/ 107156 w 107156"/>
                <a:gd name="T1" fmla="*/ 23812 h 76972"/>
                <a:gd name="T2" fmla="*/ 0 w 107156"/>
                <a:gd name="T3" fmla="*/ 0 h 76972"/>
                <a:gd name="T4" fmla="*/ 42863 w 107156"/>
                <a:gd name="T5" fmla="*/ 76200 h 76972"/>
                <a:gd name="T6" fmla="*/ 107156 w 107156"/>
                <a:gd name="T7" fmla="*/ 23812 h 769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156"/>
                <a:gd name="T13" fmla="*/ 0 h 76972"/>
                <a:gd name="T14" fmla="*/ 107156 w 107156"/>
                <a:gd name="T15" fmla="*/ 76972 h 769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156" h="76972">
                  <a:moveTo>
                    <a:pt x="107156" y="23812"/>
                  </a:moveTo>
                  <a:lnTo>
                    <a:pt x="0" y="0"/>
                  </a:lnTo>
                  <a:cubicBezTo>
                    <a:pt x="1" y="56356"/>
                    <a:pt x="16668" y="67469"/>
                    <a:pt x="42863" y="76200"/>
                  </a:cubicBezTo>
                  <a:cubicBezTo>
                    <a:pt x="73819" y="82549"/>
                    <a:pt x="95250" y="48419"/>
                    <a:pt x="107156" y="23812"/>
                  </a:cubicBez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02" name="任意多边形 19"/>
            <p:cNvSpPr>
              <a:spLocks noChangeArrowheads="1"/>
            </p:cNvSpPr>
            <p:nvPr/>
          </p:nvSpPr>
          <p:spPr bwMode="auto">
            <a:xfrm flipH="1">
              <a:off x="697023" y="926158"/>
              <a:ext cx="107156" cy="76972"/>
            </a:xfrm>
            <a:custGeom>
              <a:avLst/>
              <a:gdLst>
                <a:gd name="T0" fmla="*/ 107156 w 107156"/>
                <a:gd name="T1" fmla="*/ 23812 h 76972"/>
                <a:gd name="T2" fmla="*/ 0 w 107156"/>
                <a:gd name="T3" fmla="*/ 0 h 76972"/>
                <a:gd name="T4" fmla="*/ 42863 w 107156"/>
                <a:gd name="T5" fmla="*/ 76200 h 76972"/>
                <a:gd name="T6" fmla="*/ 107156 w 107156"/>
                <a:gd name="T7" fmla="*/ 23812 h 769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156"/>
                <a:gd name="T13" fmla="*/ 0 h 76972"/>
                <a:gd name="T14" fmla="*/ 107156 w 107156"/>
                <a:gd name="T15" fmla="*/ 76972 h 769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156" h="76972">
                  <a:moveTo>
                    <a:pt x="107156" y="23812"/>
                  </a:moveTo>
                  <a:lnTo>
                    <a:pt x="0" y="0"/>
                  </a:lnTo>
                  <a:cubicBezTo>
                    <a:pt x="1" y="56356"/>
                    <a:pt x="16668" y="67469"/>
                    <a:pt x="42863" y="76200"/>
                  </a:cubicBezTo>
                  <a:cubicBezTo>
                    <a:pt x="73819" y="82549"/>
                    <a:pt x="95250" y="48419"/>
                    <a:pt x="107156" y="23812"/>
                  </a:cubicBez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03" name="任意多边形 20"/>
            <p:cNvSpPr>
              <a:spLocks noChangeArrowheads="1"/>
            </p:cNvSpPr>
            <p:nvPr/>
          </p:nvSpPr>
          <p:spPr bwMode="auto">
            <a:xfrm>
              <a:off x="702468" y="1020603"/>
              <a:ext cx="113830" cy="412760"/>
            </a:xfrm>
            <a:custGeom>
              <a:avLst/>
              <a:gdLst>
                <a:gd name="T0" fmla="*/ 34055 w 113830"/>
                <a:gd name="T1" fmla="*/ 0 h 412760"/>
                <a:gd name="T2" fmla="*/ 79774 w 113830"/>
                <a:gd name="T3" fmla="*/ 0 h 412760"/>
                <a:gd name="T4" fmla="*/ 79774 w 113830"/>
                <a:gd name="T5" fmla="*/ 17472 h 412760"/>
                <a:gd name="T6" fmla="*/ 94858 w 113830"/>
                <a:gd name="T7" fmla="*/ 17472 h 412760"/>
                <a:gd name="T8" fmla="*/ 113830 w 113830"/>
                <a:gd name="T9" fmla="*/ 36444 h 412760"/>
                <a:gd name="T10" fmla="*/ 113830 w 113830"/>
                <a:gd name="T11" fmla="*/ 393788 h 412760"/>
                <a:gd name="T12" fmla="*/ 94858 w 113830"/>
                <a:gd name="T13" fmla="*/ 412760 h 412760"/>
                <a:gd name="T14" fmla="*/ 18972 w 113830"/>
                <a:gd name="T15" fmla="*/ 412760 h 412760"/>
                <a:gd name="T16" fmla="*/ 0 w 113830"/>
                <a:gd name="T17" fmla="*/ 393788 h 412760"/>
                <a:gd name="T18" fmla="*/ 0 w 113830"/>
                <a:gd name="T19" fmla="*/ 36444 h 412760"/>
                <a:gd name="T20" fmla="*/ 18972 w 113830"/>
                <a:gd name="T21" fmla="*/ 17472 h 412760"/>
                <a:gd name="T22" fmla="*/ 34055 w 113830"/>
                <a:gd name="T23" fmla="*/ 17472 h 4127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3830"/>
                <a:gd name="T37" fmla="*/ 0 h 412760"/>
                <a:gd name="T38" fmla="*/ 113830 w 113830"/>
                <a:gd name="T39" fmla="*/ 412760 h 4127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3830" h="412760">
                  <a:moveTo>
                    <a:pt x="34055" y="0"/>
                  </a:moveTo>
                  <a:lnTo>
                    <a:pt x="79774" y="0"/>
                  </a:lnTo>
                  <a:lnTo>
                    <a:pt x="79774" y="17472"/>
                  </a:lnTo>
                  <a:lnTo>
                    <a:pt x="94858" y="17472"/>
                  </a:lnTo>
                  <a:cubicBezTo>
                    <a:pt x="105336" y="17472"/>
                    <a:pt x="113830" y="25966"/>
                    <a:pt x="113830" y="36444"/>
                  </a:cubicBezTo>
                  <a:lnTo>
                    <a:pt x="113830" y="393788"/>
                  </a:lnTo>
                  <a:cubicBezTo>
                    <a:pt x="113830" y="404266"/>
                    <a:pt x="105336" y="412760"/>
                    <a:pt x="94858" y="412760"/>
                  </a:cubicBezTo>
                  <a:lnTo>
                    <a:pt x="18972" y="412760"/>
                  </a:lnTo>
                  <a:cubicBezTo>
                    <a:pt x="8494" y="412760"/>
                    <a:pt x="0" y="404266"/>
                    <a:pt x="0" y="393788"/>
                  </a:cubicBezTo>
                  <a:lnTo>
                    <a:pt x="0" y="36444"/>
                  </a:lnTo>
                  <a:cubicBezTo>
                    <a:pt x="0" y="25966"/>
                    <a:pt x="8494" y="17472"/>
                    <a:pt x="18972" y="17472"/>
                  </a:cubicBezTo>
                  <a:lnTo>
                    <a:pt x="34055" y="17472"/>
                  </a:ln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04" name="任意多边形 21"/>
            <p:cNvSpPr>
              <a:spLocks noChangeArrowheads="1"/>
            </p:cNvSpPr>
            <p:nvPr/>
          </p:nvSpPr>
          <p:spPr bwMode="auto">
            <a:xfrm>
              <a:off x="252409" y="907109"/>
              <a:ext cx="311951" cy="728962"/>
            </a:xfrm>
            <a:custGeom>
              <a:avLst/>
              <a:gdLst>
                <a:gd name="T0" fmla="*/ 311948 w 311951"/>
                <a:gd name="T1" fmla="*/ 647700 h 728962"/>
                <a:gd name="T2" fmla="*/ 311948 w 311951"/>
                <a:gd name="T3" fmla="*/ 0 h 728962"/>
                <a:gd name="T4" fmla="*/ 5 w 311951"/>
                <a:gd name="T5" fmla="*/ 0 h 728962"/>
                <a:gd name="T6" fmla="*/ 5 w 311951"/>
                <a:gd name="T7" fmla="*/ 669131 h 728962"/>
                <a:gd name="T8" fmla="*/ 111923 w 311951"/>
                <a:gd name="T9" fmla="*/ 669131 h 728962"/>
                <a:gd name="T10" fmla="*/ 111923 w 311951"/>
                <a:gd name="T11" fmla="*/ 92868 h 728962"/>
                <a:gd name="T12" fmla="*/ 192886 w 311951"/>
                <a:gd name="T13" fmla="*/ 92868 h 728962"/>
                <a:gd name="T14" fmla="*/ 192886 w 311951"/>
                <a:gd name="T15" fmla="*/ 652462 h 728962"/>
                <a:gd name="T16" fmla="*/ 311948 w 311951"/>
                <a:gd name="T17" fmla="*/ 647700 h 7289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1951"/>
                <a:gd name="T28" fmla="*/ 0 h 728962"/>
                <a:gd name="T29" fmla="*/ 311951 w 311951"/>
                <a:gd name="T30" fmla="*/ 728962 h 7289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1951" h="728962">
                  <a:moveTo>
                    <a:pt x="311948" y="647700"/>
                  </a:moveTo>
                  <a:lnTo>
                    <a:pt x="311948" y="0"/>
                  </a:lnTo>
                  <a:lnTo>
                    <a:pt x="5" y="0"/>
                  </a:lnTo>
                  <a:lnTo>
                    <a:pt x="5" y="669131"/>
                  </a:lnTo>
                  <a:cubicBezTo>
                    <a:pt x="-789" y="750093"/>
                    <a:pt x="107955" y="747712"/>
                    <a:pt x="111923" y="669131"/>
                  </a:cubicBezTo>
                  <a:lnTo>
                    <a:pt x="111923" y="92868"/>
                  </a:lnTo>
                  <a:lnTo>
                    <a:pt x="192886" y="92868"/>
                  </a:lnTo>
                  <a:lnTo>
                    <a:pt x="192886" y="652462"/>
                  </a:lnTo>
                  <a:cubicBezTo>
                    <a:pt x="192091" y="750888"/>
                    <a:pt x="312742" y="732630"/>
                    <a:pt x="311948" y="647700"/>
                  </a:cubicBez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6405" name="组合 22"/>
          <p:cNvGrpSpPr>
            <a:grpSpLocks/>
          </p:cNvGrpSpPr>
          <p:nvPr/>
        </p:nvGrpSpPr>
        <p:grpSpPr bwMode="auto">
          <a:xfrm>
            <a:off x="3144838" y="4391025"/>
            <a:ext cx="965200" cy="1933575"/>
            <a:chOff x="0" y="0"/>
            <a:chExt cx="816298" cy="1636071"/>
          </a:xfrm>
        </p:grpSpPr>
        <p:sp>
          <p:nvSpPr>
            <p:cNvPr id="16406" name="椭圆 23"/>
            <p:cNvSpPr>
              <a:spLocks noChangeArrowheads="1"/>
            </p:cNvSpPr>
            <p:nvPr/>
          </p:nvSpPr>
          <p:spPr bwMode="auto">
            <a:xfrm>
              <a:off x="240710" y="0"/>
              <a:ext cx="275698" cy="275698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07" name="任意多边形 24"/>
            <p:cNvSpPr>
              <a:spLocks noChangeArrowheads="1"/>
            </p:cNvSpPr>
            <p:nvPr/>
          </p:nvSpPr>
          <p:spPr bwMode="auto">
            <a:xfrm>
              <a:off x="15556" y="304184"/>
              <a:ext cx="771956" cy="611131"/>
            </a:xfrm>
            <a:custGeom>
              <a:avLst/>
              <a:gdLst>
                <a:gd name="T0" fmla="*/ 101089 w 771956"/>
                <a:gd name="T1" fmla="*/ 592751 h 611131"/>
                <a:gd name="T2" fmla="*/ 0 w 771956"/>
                <a:gd name="T3" fmla="*/ 583561 h 611131"/>
                <a:gd name="T4" fmla="*/ 133254 w 771956"/>
                <a:gd name="T5" fmla="*/ 87304 h 611131"/>
                <a:gd name="T6" fmla="*/ 349218 w 771956"/>
                <a:gd name="T7" fmla="*/ 0 h 611131"/>
                <a:gd name="T8" fmla="*/ 422738 w 771956"/>
                <a:gd name="T9" fmla="*/ 2214 h 611131"/>
                <a:gd name="T10" fmla="*/ 634106 w 771956"/>
                <a:gd name="T11" fmla="*/ 68924 h 611131"/>
                <a:gd name="T12" fmla="*/ 771956 w 771956"/>
                <a:gd name="T13" fmla="*/ 588156 h 611131"/>
                <a:gd name="T14" fmla="*/ 684651 w 771956"/>
                <a:gd name="T15" fmla="*/ 611131 h 611131"/>
                <a:gd name="T16" fmla="*/ 583562 w 771956"/>
                <a:gd name="T17" fmla="*/ 220558 h 611131"/>
                <a:gd name="T18" fmla="*/ 537612 w 771956"/>
                <a:gd name="T19" fmla="*/ 238938 h 611131"/>
                <a:gd name="T20" fmla="*/ 537612 w 771956"/>
                <a:gd name="T21" fmla="*/ 555992 h 611131"/>
                <a:gd name="T22" fmla="*/ 225154 w 771956"/>
                <a:gd name="T23" fmla="*/ 555992 h 611131"/>
                <a:gd name="T24" fmla="*/ 225154 w 771956"/>
                <a:gd name="T25" fmla="*/ 229748 h 611131"/>
                <a:gd name="T26" fmla="*/ 188394 w 771956"/>
                <a:gd name="T27" fmla="*/ 234343 h 611131"/>
                <a:gd name="T28" fmla="*/ 101089 w 771956"/>
                <a:gd name="T29" fmla="*/ 592751 h 6111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71956"/>
                <a:gd name="T46" fmla="*/ 0 h 611131"/>
                <a:gd name="T47" fmla="*/ 771956 w 771956"/>
                <a:gd name="T48" fmla="*/ 611131 h 6111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71956" h="611131">
                  <a:moveTo>
                    <a:pt x="101089" y="592751"/>
                  </a:moveTo>
                  <a:lnTo>
                    <a:pt x="0" y="583561"/>
                  </a:lnTo>
                  <a:lnTo>
                    <a:pt x="133254" y="87304"/>
                  </a:lnTo>
                  <a:cubicBezTo>
                    <a:pt x="145711" y="62965"/>
                    <a:pt x="277230" y="29101"/>
                    <a:pt x="349218" y="0"/>
                  </a:cubicBezTo>
                  <a:lnTo>
                    <a:pt x="422738" y="2214"/>
                  </a:lnTo>
                  <a:cubicBezTo>
                    <a:pt x="493194" y="23657"/>
                    <a:pt x="625562" y="47481"/>
                    <a:pt x="634106" y="68924"/>
                  </a:cubicBezTo>
                  <a:lnTo>
                    <a:pt x="771956" y="588156"/>
                  </a:lnTo>
                  <a:lnTo>
                    <a:pt x="684651" y="611131"/>
                  </a:lnTo>
                  <a:lnTo>
                    <a:pt x="583562" y="220558"/>
                  </a:lnTo>
                  <a:cubicBezTo>
                    <a:pt x="573008" y="193347"/>
                    <a:pt x="552929" y="232811"/>
                    <a:pt x="537612" y="238938"/>
                  </a:cubicBezTo>
                  <a:lnTo>
                    <a:pt x="537612" y="555992"/>
                  </a:lnTo>
                  <a:lnTo>
                    <a:pt x="225154" y="555992"/>
                  </a:lnTo>
                  <a:lnTo>
                    <a:pt x="225154" y="229748"/>
                  </a:lnTo>
                  <a:cubicBezTo>
                    <a:pt x="212901" y="231280"/>
                    <a:pt x="198266" y="213761"/>
                    <a:pt x="188394" y="234343"/>
                  </a:cubicBezTo>
                  <a:lnTo>
                    <a:pt x="101089" y="59275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08" name="任意多边形 25"/>
            <p:cNvSpPr>
              <a:spLocks noChangeArrowheads="1"/>
            </p:cNvSpPr>
            <p:nvPr/>
          </p:nvSpPr>
          <p:spPr bwMode="auto">
            <a:xfrm>
              <a:off x="0" y="926158"/>
              <a:ext cx="107156" cy="76972"/>
            </a:xfrm>
            <a:custGeom>
              <a:avLst/>
              <a:gdLst>
                <a:gd name="T0" fmla="*/ 107156 w 107156"/>
                <a:gd name="T1" fmla="*/ 23812 h 76972"/>
                <a:gd name="T2" fmla="*/ 0 w 107156"/>
                <a:gd name="T3" fmla="*/ 0 h 76972"/>
                <a:gd name="T4" fmla="*/ 42863 w 107156"/>
                <a:gd name="T5" fmla="*/ 76200 h 76972"/>
                <a:gd name="T6" fmla="*/ 107156 w 107156"/>
                <a:gd name="T7" fmla="*/ 23812 h 769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156"/>
                <a:gd name="T13" fmla="*/ 0 h 76972"/>
                <a:gd name="T14" fmla="*/ 107156 w 107156"/>
                <a:gd name="T15" fmla="*/ 76972 h 769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156" h="76972">
                  <a:moveTo>
                    <a:pt x="107156" y="23812"/>
                  </a:moveTo>
                  <a:lnTo>
                    <a:pt x="0" y="0"/>
                  </a:lnTo>
                  <a:cubicBezTo>
                    <a:pt x="1" y="56356"/>
                    <a:pt x="16668" y="67469"/>
                    <a:pt x="42863" y="76200"/>
                  </a:cubicBezTo>
                  <a:cubicBezTo>
                    <a:pt x="73819" y="82549"/>
                    <a:pt x="95250" y="48419"/>
                    <a:pt x="107156" y="23812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09" name="任意多边形 26"/>
            <p:cNvSpPr>
              <a:spLocks noChangeArrowheads="1"/>
            </p:cNvSpPr>
            <p:nvPr/>
          </p:nvSpPr>
          <p:spPr bwMode="auto">
            <a:xfrm flipH="1">
              <a:off x="697023" y="926158"/>
              <a:ext cx="107156" cy="76972"/>
            </a:xfrm>
            <a:custGeom>
              <a:avLst/>
              <a:gdLst>
                <a:gd name="T0" fmla="*/ 107156 w 107156"/>
                <a:gd name="T1" fmla="*/ 23812 h 76972"/>
                <a:gd name="T2" fmla="*/ 0 w 107156"/>
                <a:gd name="T3" fmla="*/ 0 h 76972"/>
                <a:gd name="T4" fmla="*/ 42863 w 107156"/>
                <a:gd name="T5" fmla="*/ 76200 h 76972"/>
                <a:gd name="T6" fmla="*/ 107156 w 107156"/>
                <a:gd name="T7" fmla="*/ 23812 h 769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156"/>
                <a:gd name="T13" fmla="*/ 0 h 76972"/>
                <a:gd name="T14" fmla="*/ 107156 w 107156"/>
                <a:gd name="T15" fmla="*/ 76972 h 769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156" h="76972">
                  <a:moveTo>
                    <a:pt x="107156" y="23812"/>
                  </a:moveTo>
                  <a:lnTo>
                    <a:pt x="0" y="0"/>
                  </a:lnTo>
                  <a:cubicBezTo>
                    <a:pt x="1" y="56356"/>
                    <a:pt x="16668" y="67469"/>
                    <a:pt x="42863" y="76200"/>
                  </a:cubicBezTo>
                  <a:cubicBezTo>
                    <a:pt x="73819" y="82549"/>
                    <a:pt x="95250" y="48419"/>
                    <a:pt x="107156" y="23812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10" name="任意多边形 27"/>
            <p:cNvSpPr>
              <a:spLocks noChangeArrowheads="1"/>
            </p:cNvSpPr>
            <p:nvPr/>
          </p:nvSpPr>
          <p:spPr bwMode="auto">
            <a:xfrm>
              <a:off x="702468" y="1020603"/>
              <a:ext cx="113830" cy="412760"/>
            </a:xfrm>
            <a:custGeom>
              <a:avLst/>
              <a:gdLst>
                <a:gd name="T0" fmla="*/ 34055 w 113830"/>
                <a:gd name="T1" fmla="*/ 0 h 412760"/>
                <a:gd name="T2" fmla="*/ 79774 w 113830"/>
                <a:gd name="T3" fmla="*/ 0 h 412760"/>
                <a:gd name="T4" fmla="*/ 79774 w 113830"/>
                <a:gd name="T5" fmla="*/ 17472 h 412760"/>
                <a:gd name="T6" fmla="*/ 94858 w 113830"/>
                <a:gd name="T7" fmla="*/ 17472 h 412760"/>
                <a:gd name="T8" fmla="*/ 113830 w 113830"/>
                <a:gd name="T9" fmla="*/ 36444 h 412760"/>
                <a:gd name="T10" fmla="*/ 113830 w 113830"/>
                <a:gd name="T11" fmla="*/ 393788 h 412760"/>
                <a:gd name="T12" fmla="*/ 94858 w 113830"/>
                <a:gd name="T13" fmla="*/ 412760 h 412760"/>
                <a:gd name="T14" fmla="*/ 18972 w 113830"/>
                <a:gd name="T15" fmla="*/ 412760 h 412760"/>
                <a:gd name="T16" fmla="*/ 0 w 113830"/>
                <a:gd name="T17" fmla="*/ 393788 h 412760"/>
                <a:gd name="T18" fmla="*/ 0 w 113830"/>
                <a:gd name="T19" fmla="*/ 36444 h 412760"/>
                <a:gd name="T20" fmla="*/ 18972 w 113830"/>
                <a:gd name="T21" fmla="*/ 17472 h 412760"/>
                <a:gd name="T22" fmla="*/ 34055 w 113830"/>
                <a:gd name="T23" fmla="*/ 17472 h 4127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3830"/>
                <a:gd name="T37" fmla="*/ 0 h 412760"/>
                <a:gd name="T38" fmla="*/ 113830 w 113830"/>
                <a:gd name="T39" fmla="*/ 412760 h 4127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3830" h="412760">
                  <a:moveTo>
                    <a:pt x="34055" y="0"/>
                  </a:moveTo>
                  <a:lnTo>
                    <a:pt x="79774" y="0"/>
                  </a:lnTo>
                  <a:lnTo>
                    <a:pt x="79774" y="17472"/>
                  </a:lnTo>
                  <a:lnTo>
                    <a:pt x="94858" y="17472"/>
                  </a:lnTo>
                  <a:cubicBezTo>
                    <a:pt x="105336" y="17472"/>
                    <a:pt x="113830" y="25966"/>
                    <a:pt x="113830" y="36444"/>
                  </a:cubicBezTo>
                  <a:lnTo>
                    <a:pt x="113830" y="393788"/>
                  </a:lnTo>
                  <a:cubicBezTo>
                    <a:pt x="113830" y="404266"/>
                    <a:pt x="105336" y="412760"/>
                    <a:pt x="94858" y="412760"/>
                  </a:cubicBezTo>
                  <a:lnTo>
                    <a:pt x="18972" y="412760"/>
                  </a:lnTo>
                  <a:cubicBezTo>
                    <a:pt x="8494" y="412760"/>
                    <a:pt x="0" y="404266"/>
                    <a:pt x="0" y="393788"/>
                  </a:cubicBezTo>
                  <a:lnTo>
                    <a:pt x="0" y="36444"/>
                  </a:lnTo>
                  <a:cubicBezTo>
                    <a:pt x="0" y="25966"/>
                    <a:pt x="8494" y="17472"/>
                    <a:pt x="18972" y="17472"/>
                  </a:cubicBezTo>
                  <a:lnTo>
                    <a:pt x="34055" y="1747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11" name="任意多边形 28"/>
            <p:cNvSpPr>
              <a:spLocks noChangeArrowheads="1"/>
            </p:cNvSpPr>
            <p:nvPr/>
          </p:nvSpPr>
          <p:spPr bwMode="auto">
            <a:xfrm>
              <a:off x="252409" y="907109"/>
              <a:ext cx="311951" cy="728962"/>
            </a:xfrm>
            <a:custGeom>
              <a:avLst/>
              <a:gdLst>
                <a:gd name="T0" fmla="*/ 311948 w 311951"/>
                <a:gd name="T1" fmla="*/ 647700 h 728962"/>
                <a:gd name="T2" fmla="*/ 311948 w 311951"/>
                <a:gd name="T3" fmla="*/ 0 h 728962"/>
                <a:gd name="T4" fmla="*/ 5 w 311951"/>
                <a:gd name="T5" fmla="*/ 0 h 728962"/>
                <a:gd name="T6" fmla="*/ 5 w 311951"/>
                <a:gd name="T7" fmla="*/ 669131 h 728962"/>
                <a:gd name="T8" fmla="*/ 111923 w 311951"/>
                <a:gd name="T9" fmla="*/ 669131 h 728962"/>
                <a:gd name="T10" fmla="*/ 111923 w 311951"/>
                <a:gd name="T11" fmla="*/ 92868 h 728962"/>
                <a:gd name="T12" fmla="*/ 192886 w 311951"/>
                <a:gd name="T13" fmla="*/ 92868 h 728962"/>
                <a:gd name="T14" fmla="*/ 192886 w 311951"/>
                <a:gd name="T15" fmla="*/ 652462 h 728962"/>
                <a:gd name="T16" fmla="*/ 311948 w 311951"/>
                <a:gd name="T17" fmla="*/ 647700 h 7289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1951"/>
                <a:gd name="T28" fmla="*/ 0 h 728962"/>
                <a:gd name="T29" fmla="*/ 311951 w 311951"/>
                <a:gd name="T30" fmla="*/ 728962 h 7289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1951" h="728962">
                  <a:moveTo>
                    <a:pt x="311948" y="647700"/>
                  </a:moveTo>
                  <a:lnTo>
                    <a:pt x="311948" y="0"/>
                  </a:lnTo>
                  <a:lnTo>
                    <a:pt x="5" y="0"/>
                  </a:lnTo>
                  <a:lnTo>
                    <a:pt x="5" y="669131"/>
                  </a:lnTo>
                  <a:cubicBezTo>
                    <a:pt x="-789" y="750093"/>
                    <a:pt x="107955" y="747712"/>
                    <a:pt x="111923" y="669131"/>
                  </a:cubicBezTo>
                  <a:lnTo>
                    <a:pt x="111923" y="92868"/>
                  </a:lnTo>
                  <a:lnTo>
                    <a:pt x="192886" y="92868"/>
                  </a:lnTo>
                  <a:lnTo>
                    <a:pt x="192886" y="652462"/>
                  </a:lnTo>
                  <a:cubicBezTo>
                    <a:pt x="192091" y="750888"/>
                    <a:pt x="312742" y="732630"/>
                    <a:pt x="311948" y="647700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6412" name="组合 29"/>
          <p:cNvGrpSpPr>
            <a:grpSpLocks/>
          </p:cNvGrpSpPr>
          <p:nvPr/>
        </p:nvGrpSpPr>
        <p:grpSpPr bwMode="auto">
          <a:xfrm>
            <a:off x="4259402" y="4570504"/>
            <a:ext cx="777875" cy="1560512"/>
            <a:chOff x="0" y="0"/>
            <a:chExt cx="816298" cy="1636071"/>
          </a:xfrm>
        </p:grpSpPr>
        <p:sp>
          <p:nvSpPr>
            <p:cNvPr id="16413" name="椭圆 30"/>
            <p:cNvSpPr>
              <a:spLocks noChangeArrowheads="1"/>
            </p:cNvSpPr>
            <p:nvPr/>
          </p:nvSpPr>
          <p:spPr bwMode="auto">
            <a:xfrm>
              <a:off x="240710" y="0"/>
              <a:ext cx="275698" cy="275698"/>
            </a:xfrm>
            <a:prstGeom prst="ellipse">
              <a:avLst/>
            </a:pr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14" name="任意多边形 31"/>
            <p:cNvSpPr>
              <a:spLocks noChangeArrowheads="1"/>
            </p:cNvSpPr>
            <p:nvPr/>
          </p:nvSpPr>
          <p:spPr bwMode="auto">
            <a:xfrm>
              <a:off x="15556" y="304184"/>
              <a:ext cx="771956" cy="611131"/>
            </a:xfrm>
            <a:custGeom>
              <a:avLst/>
              <a:gdLst>
                <a:gd name="T0" fmla="*/ 101089 w 771956"/>
                <a:gd name="T1" fmla="*/ 592751 h 611131"/>
                <a:gd name="T2" fmla="*/ 0 w 771956"/>
                <a:gd name="T3" fmla="*/ 583561 h 611131"/>
                <a:gd name="T4" fmla="*/ 133254 w 771956"/>
                <a:gd name="T5" fmla="*/ 87304 h 611131"/>
                <a:gd name="T6" fmla="*/ 349218 w 771956"/>
                <a:gd name="T7" fmla="*/ 0 h 611131"/>
                <a:gd name="T8" fmla="*/ 422738 w 771956"/>
                <a:gd name="T9" fmla="*/ 2214 h 611131"/>
                <a:gd name="T10" fmla="*/ 634106 w 771956"/>
                <a:gd name="T11" fmla="*/ 68924 h 611131"/>
                <a:gd name="T12" fmla="*/ 771956 w 771956"/>
                <a:gd name="T13" fmla="*/ 588156 h 611131"/>
                <a:gd name="T14" fmla="*/ 684651 w 771956"/>
                <a:gd name="T15" fmla="*/ 611131 h 611131"/>
                <a:gd name="T16" fmla="*/ 583562 w 771956"/>
                <a:gd name="T17" fmla="*/ 220558 h 611131"/>
                <a:gd name="T18" fmla="*/ 537612 w 771956"/>
                <a:gd name="T19" fmla="*/ 238938 h 611131"/>
                <a:gd name="T20" fmla="*/ 537612 w 771956"/>
                <a:gd name="T21" fmla="*/ 555992 h 611131"/>
                <a:gd name="T22" fmla="*/ 225154 w 771956"/>
                <a:gd name="T23" fmla="*/ 555992 h 611131"/>
                <a:gd name="T24" fmla="*/ 225154 w 771956"/>
                <a:gd name="T25" fmla="*/ 229748 h 611131"/>
                <a:gd name="T26" fmla="*/ 188394 w 771956"/>
                <a:gd name="T27" fmla="*/ 234343 h 611131"/>
                <a:gd name="T28" fmla="*/ 101089 w 771956"/>
                <a:gd name="T29" fmla="*/ 592751 h 6111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71956"/>
                <a:gd name="T46" fmla="*/ 0 h 611131"/>
                <a:gd name="T47" fmla="*/ 771956 w 771956"/>
                <a:gd name="T48" fmla="*/ 611131 h 6111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71956" h="611131">
                  <a:moveTo>
                    <a:pt x="101089" y="592751"/>
                  </a:moveTo>
                  <a:lnTo>
                    <a:pt x="0" y="583561"/>
                  </a:lnTo>
                  <a:lnTo>
                    <a:pt x="133254" y="87304"/>
                  </a:lnTo>
                  <a:cubicBezTo>
                    <a:pt x="145711" y="62965"/>
                    <a:pt x="277230" y="29101"/>
                    <a:pt x="349218" y="0"/>
                  </a:cubicBezTo>
                  <a:lnTo>
                    <a:pt x="422738" y="2214"/>
                  </a:lnTo>
                  <a:cubicBezTo>
                    <a:pt x="493194" y="23657"/>
                    <a:pt x="625562" y="47481"/>
                    <a:pt x="634106" y="68924"/>
                  </a:cubicBezTo>
                  <a:lnTo>
                    <a:pt x="771956" y="588156"/>
                  </a:lnTo>
                  <a:lnTo>
                    <a:pt x="684651" y="611131"/>
                  </a:lnTo>
                  <a:lnTo>
                    <a:pt x="583562" y="220558"/>
                  </a:lnTo>
                  <a:cubicBezTo>
                    <a:pt x="573008" y="193347"/>
                    <a:pt x="552929" y="232811"/>
                    <a:pt x="537612" y="238938"/>
                  </a:cubicBezTo>
                  <a:lnTo>
                    <a:pt x="537612" y="555992"/>
                  </a:lnTo>
                  <a:lnTo>
                    <a:pt x="225154" y="555992"/>
                  </a:lnTo>
                  <a:lnTo>
                    <a:pt x="225154" y="229748"/>
                  </a:lnTo>
                  <a:cubicBezTo>
                    <a:pt x="212901" y="231280"/>
                    <a:pt x="198266" y="213761"/>
                    <a:pt x="188394" y="234343"/>
                  </a:cubicBezTo>
                  <a:lnTo>
                    <a:pt x="101089" y="592751"/>
                  </a:ln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15" name="任意多边形 32"/>
            <p:cNvSpPr>
              <a:spLocks noChangeArrowheads="1"/>
            </p:cNvSpPr>
            <p:nvPr/>
          </p:nvSpPr>
          <p:spPr bwMode="auto">
            <a:xfrm>
              <a:off x="0" y="926158"/>
              <a:ext cx="107156" cy="76972"/>
            </a:xfrm>
            <a:custGeom>
              <a:avLst/>
              <a:gdLst>
                <a:gd name="T0" fmla="*/ 107156 w 107156"/>
                <a:gd name="T1" fmla="*/ 23812 h 76972"/>
                <a:gd name="T2" fmla="*/ 0 w 107156"/>
                <a:gd name="T3" fmla="*/ 0 h 76972"/>
                <a:gd name="T4" fmla="*/ 42863 w 107156"/>
                <a:gd name="T5" fmla="*/ 76200 h 76972"/>
                <a:gd name="T6" fmla="*/ 107156 w 107156"/>
                <a:gd name="T7" fmla="*/ 23812 h 769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156"/>
                <a:gd name="T13" fmla="*/ 0 h 76972"/>
                <a:gd name="T14" fmla="*/ 107156 w 107156"/>
                <a:gd name="T15" fmla="*/ 76972 h 769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156" h="76972">
                  <a:moveTo>
                    <a:pt x="107156" y="23812"/>
                  </a:moveTo>
                  <a:lnTo>
                    <a:pt x="0" y="0"/>
                  </a:lnTo>
                  <a:cubicBezTo>
                    <a:pt x="1" y="56356"/>
                    <a:pt x="16668" y="67469"/>
                    <a:pt x="42863" y="76200"/>
                  </a:cubicBezTo>
                  <a:cubicBezTo>
                    <a:pt x="73819" y="82549"/>
                    <a:pt x="95250" y="48419"/>
                    <a:pt x="107156" y="23812"/>
                  </a:cubicBez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16" name="任意多边形 33"/>
            <p:cNvSpPr>
              <a:spLocks noChangeArrowheads="1"/>
            </p:cNvSpPr>
            <p:nvPr/>
          </p:nvSpPr>
          <p:spPr bwMode="auto">
            <a:xfrm flipH="1">
              <a:off x="697023" y="926158"/>
              <a:ext cx="107156" cy="76972"/>
            </a:xfrm>
            <a:custGeom>
              <a:avLst/>
              <a:gdLst>
                <a:gd name="T0" fmla="*/ 107156 w 107156"/>
                <a:gd name="T1" fmla="*/ 23812 h 76972"/>
                <a:gd name="T2" fmla="*/ 0 w 107156"/>
                <a:gd name="T3" fmla="*/ 0 h 76972"/>
                <a:gd name="T4" fmla="*/ 42863 w 107156"/>
                <a:gd name="T5" fmla="*/ 76200 h 76972"/>
                <a:gd name="T6" fmla="*/ 107156 w 107156"/>
                <a:gd name="T7" fmla="*/ 23812 h 769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156"/>
                <a:gd name="T13" fmla="*/ 0 h 76972"/>
                <a:gd name="T14" fmla="*/ 107156 w 107156"/>
                <a:gd name="T15" fmla="*/ 76972 h 769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156" h="76972">
                  <a:moveTo>
                    <a:pt x="107156" y="23812"/>
                  </a:moveTo>
                  <a:lnTo>
                    <a:pt x="0" y="0"/>
                  </a:lnTo>
                  <a:cubicBezTo>
                    <a:pt x="1" y="56356"/>
                    <a:pt x="16668" y="67469"/>
                    <a:pt x="42863" y="76200"/>
                  </a:cubicBezTo>
                  <a:cubicBezTo>
                    <a:pt x="73819" y="82549"/>
                    <a:pt x="95250" y="48419"/>
                    <a:pt x="107156" y="23812"/>
                  </a:cubicBez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17" name="任意多边形 34"/>
            <p:cNvSpPr>
              <a:spLocks noChangeArrowheads="1"/>
            </p:cNvSpPr>
            <p:nvPr/>
          </p:nvSpPr>
          <p:spPr bwMode="auto">
            <a:xfrm>
              <a:off x="702468" y="1020603"/>
              <a:ext cx="113830" cy="412760"/>
            </a:xfrm>
            <a:custGeom>
              <a:avLst/>
              <a:gdLst>
                <a:gd name="T0" fmla="*/ 34055 w 113830"/>
                <a:gd name="T1" fmla="*/ 0 h 412760"/>
                <a:gd name="T2" fmla="*/ 79774 w 113830"/>
                <a:gd name="T3" fmla="*/ 0 h 412760"/>
                <a:gd name="T4" fmla="*/ 79774 w 113830"/>
                <a:gd name="T5" fmla="*/ 17472 h 412760"/>
                <a:gd name="T6" fmla="*/ 94858 w 113830"/>
                <a:gd name="T7" fmla="*/ 17472 h 412760"/>
                <a:gd name="T8" fmla="*/ 113830 w 113830"/>
                <a:gd name="T9" fmla="*/ 36444 h 412760"/>
                <a:gd name="T10" fmla="*/ 113830 w 113830"/>
                <a:gd name="T11" fmla="*/ 393788 h 412760"/>
                <a:gd name="T12" fmla="*/ 94858 w 113830"/>
                <a:gd name="T13" fmla="*/ 412760 h 412760"/>
                <a:gd name="T14" fmla="*/ 18972 w 113830"/>
                <a:gd name="T15" fmla="*/ 412760 h 412760"/>
                <a:gd name="T16" fmla="*/ 0 w 113830"/>
                <a:gd name="T17" fmla="*/ 393788 h 412760"/>
                <a:gd name="T18" fmla="*/ 0 w 113830"/>
                <a:gd name="T19" fmla="*/ 36444 h 412760"/>
                <a:gd name="T20" fmla="*/ 18972 w 113830"/>
                <a:gd name="T21" fmla="*/ 17472 h 412760"/>
                <a:gd name="T22" fmla="*/ 34055 w 113830"/>
                <a:gd name="T23" fmla="*/ 17472 h 4127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3830"/>
                <a:gd name="T37" fmla="*/ 0 h 412760"/>
                <a:gd name="T38" fmla="*/ 113830 w 113830"/>
                <a:gd name="T39" fmla="*/ 412760 h 4127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3830" h="412760">
                  <a:moveTo>
                    <a:pt x="34055" y="0"/>
                  </a:moveTo>
                  <a:lnTo>
                    <a:pt x="79774" y="0"/>
                  </a:lnTo>
                  <a:lnTo>
                    <a:pt x="79774" y="17472"/>
                  </a:lnTo>
                  <a:lnTo>
                    <a:pt x="94858" y="17472"/>
                  </a:lnTo>
                  <a:cubicBezTo>
                    <a:pt x="105336" y="17472"/>
                    <a:pt x="113830" y="25966"/>
                    <a:pt x="113830" y="36444"/>
                  </a:cubicBezTo>
                  <a:lnTo>
                    <a:pt x="113830" y="393788"/>
                  </a:lnTo>
                  <a:cubicBezTo>
                    <a:pt x="113830" y="404266"/>
                    <a:pt x="105336" y="412760"/>
                    <a:pt x="94858" y="412760"/>
                  </a:cubicBezTo>
                  <a:lnTo>
                    <a:pt x="18972" y="412760"/>
                  </a:lnTo>
                  <a:cubicBezTo>
                    <a:pt x="8494" y="412760"/>
                    <a:pt x="0" y="404266"/>
                    <a:pt x="0" y="393788"/>
                  </a:cubicBezTo>
                  <a:lnTo>
                    <a:pt x="0" y="36444"/>
                  </a:lnTo>
                  <a:cubicBezTo>
                    <a:pt x="0" y="25966"/>
                    <a:pt x="8494" y="17472"/>
                    <a:pt x="18972" y="17472"/>
                  </a:cubicBezTo>
                  <a:lnTo>
                    <a:pt x="34055" y="17472"/>
                  </a:ln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6418" name="任意多边形 35"/>
            <p:cNvSpPr>
              <a:spLocks noChangeArrowheads="1"/>
            </p:cNvSpPr>
            <p:nvPr/>
          </p:nvSpPr>
          <p:spPr bwMode="auto">
            <a:xfrm>
              <a:off x="252409" y="907109"/>
              <a:ext cx="311951" cy="728962"/>
            </a:xfrm>
            <a:custGeom>
              <a:avLst/>
              <a:gdLst>
                <a:gd name="T0" fmla="*/ 311948 w 311951"/>
                <a:gd name="T1" fmla="*/ 647700 h 728962"/>
                <a:gd name="T2" fmla="*/ 311948 w 311951"/>
                <a:gd name="T3" fmla="*/ 0 h 728962"/>
                <a:gd name="T4" fmla="*/ 5 w 311951"/>
                <a:gd name="T5" fmla="*/ 0 h 728962"/>
                <a:gd name="T6" fmla="*/ 5 w 311951"/>
                <a:gd name="T7" fmla="*/ 669131 h 728962"/>
                <a:gd name="T8" fmla="*/ 111923 w 311951"/>
                <a:gd name="T9" fmla="*/ 669131 h 728962"/>
                <a:gd name="T10" fmla="*/ 111923 w 311951"/>
                <a:gd name="T11" fmla="*/ 92868 h 728962"/>
                <a:gd name="T12" fmla="*/ 192886 w 311951"/>
                <a:gd name="T13" fmla="*/ 92868 h 728962"/>
                <a:gd name="T14" fmla="*/ 192886 w 311951"/>
                <a:gd name="T15" fmla="*/ 652462 h 728962"/>
                <a:gd name="T16" fmla="*/ 311948 w 311951"/>
                <a:gd name="T17" fmla="*/ 647700 h 7289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1951"/>
                <a:gd name="T28" fmla="*/ 0 h 728962"/>
                <a:gd name="T29" fmla="*/ 311951 w 311951"/>
                <a:gd name="T30" fmla="*/ 728962 h 7289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1951" h="728962">
                  <a:moveTo>
                    <a:pt x="311948" y="647700"/>
                  </a:moveTo>
                  <a:lnTo>
                    <a:pt x="311948" y="0"/>
                  </a:lnTo>
                  <a:lnTo>
                    <a:pt x="5" y="0"/>
                  </a:lnTo>
                  <a:lnTo>
                    <a:pt x="5" y="669131"/>
                  </a:lnTo>
                  <a:cubicBezTo>
                    <a:pt x="-789" y="750093"/>
                    <a:pt x="107955" y="747712"/>
                    <a:pt x="111923" y="669131"/>
                  </a:cubicBezTo>
                  <a:lnTo>
                    <a:pt x="111923" y="92868"/>
                  </a:lnTo>
                  <a:lnTo>
                    <a:pt x="192886" y="92868"/>
                  </a:lnTo>
                  <a:lnTo>
                    <a:pt x="192886" y="652462"/>
                  </a:lnTo>
                  <a:cubicBezTo>
                    <a:pt x="192091" y="750888"/>
                    <a:pt x="312742" y="732630"/>
                    <a:pt x="311948" y="647700"/>
                  </a:cubicBez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6433" name="文本框 60"/>
          <p:cNvSpPr>
            <a:spLocks noChangeArrowheads="1"/>
          </p:cNvSpPr>
          <p:nvPr/>
        </p:nvSpPr>
        <p:spPr bwMode="auto">
          <a:xfrm>
            <a:off x="5786775" y="1325999"/>
            <a:ext cx="615641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24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我们的主营业务是</a:t>
            </a:r>
            <a:r>
              <a:rPr lang="zh-CN" altLang="zh-CN" sz="24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广东省内研学资源共享，线上会员，以线上商城特色纪念品售卖为主的增值服务</a:t>
            </a:r>
            <a:r>
              <a:rPr lang="zh-CN" altLang="zh-CN" sz="24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，以研学旅行和合作方进驻佣金为主的教师培训以及广告租赁。</a:t>
            </a:r>
            <a:endParaRPr lang="en-US" altLang="zh-CN" sz="24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4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在平台上</a:t>
            </a:r>
            <a:r>
              <a:rPr lang="zh-CN" altLang="en-US" sz="24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免费</a:t>
            </a:r>
            <a:r>
              <a:rPr lang="zh-CN" altLang="en-US" sz="24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共享研学资源和详细介绍，</a:t>
            </a:r>
            <a:endParaRPr lang="en-US" altLang="zh-CN" sz="24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吸引用户进入平台注册，开设用户邀请活动，鼓励老用户拉新用户。</a:t>
            </a:r>
            <a:endParaRPr lang="en-US" altLang="zh-CN" sz="24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zh-CN" sz="24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434" name="文本框 60"/>
          <p:cNvSpPr>
            <a:spLocks noChangeArrowheads="1"/>
          </p:cNvSpPr>
          <p:nvPr/>
        </p:nvSpPr>
        <p:spPr bwMode="auto">
          <a:xfrm>
            <a:off x="7072755" y="5126507"/>
            <a:ext cx="37914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线上商城纪念品售卖费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itchFamily="34" charset="0"/>
              <a:sym typeface="Calibri" pitchFamily="34" charset="0"/>
            </a:endParaRPr>
          </a:p>
          <a:p>
            <a:endParaRPr lang="zh-CN" altLang="en-US" sz="28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6435" name="文本框 60"/>
          <p:cNvSpPr>
            <a:spLocks noChangeArrowheads="1"/>
          </p:cNvSpPr>
          <p:nvPr/>
        </p:nvSpPr>
        <p:spPr bwMode="auto">
          <a:xfrm>
            <a:off x="7072755" y="5624562"/>
            <a:ext cx="1988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研学套餐费</a:t>
            </a:r>
            <a:endParaRPr lang="zh-CN" altLang="en-US" sz="28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DF0860AF-0E14-168A-013D-2F3B8131E053}"/>
              </a:ext>
            </a:extLst>
          </p:cNvPr>
          <p:cNvGrpSpPr/>
          <p:nvPr/>
        </p:nvGrpSpPr>
        <p:grpSpPr>
          <a:xfrm>
            <a:off x="1754939" y="3113986"/>
            <a:ext cx="382413" cy="616639"/>
            <a:chOff x="6967538" y="6365875"/>
            <a:chExt cx="127000" cy="204787"/>
          </a:xfrm>
          <a:solidFill>
            <a:schemeClr val="bg1"/>
          </a:solidFill>
        </p:grpSpPr>
        <p:sp>
          <p:nvSpPr>
            <p:cNvPr id="53" name="Freeform 626">
              <a:extLst>
                <a:ext uri="{FF2B5EF4-FFF2-40B4-BE49-F238E27FC236}">
                  <a16:creationId xmlns:a16="http://schemas.microsoft.com/office/drawing/2014/main" id="{CD1799AC-19F0-63AC-43D0-32D2455C8361}"/>
                </a:ext>
              </a:extLst>
            </p:cNvPr>
            <p:cNvSpPr/>
            <p:nvPr/>
          </p:nvSpPr>
          <p:spPr bwMode="auto">
            <a:xfrm>
              <a:off x="6967538" y="6423025"/>
              <a:ext cx="127000" cy="147637"/>
            </a:xfrm>
            <a:custGeom>
              <a:avLst/>
              <a:gdLst>
                <a:gd name="T0" fmla="*/ 180 w 180"/>
                <a:gd name="T1" fmla="*/ 68 h 209"/>
                <a:gd name="T2" fmla="*/ 180 w 180"/>
                <a:gd name="T3" fmla="*/ 15 h 209"/>
                <a:gd name="T4" fmla="*/ 156 w 180"/>
                <a:gd name="T5" fmla="*/ 15 h 209"/>
                <a:gd name="T6" fmla="*/ 156 w 180"/>
                <a:gd name="T7" fmla="*/ 68 h 209"/>
                <a:gd name="T8" fmla="*/ 92 w 180"/>
                <a:gd name="T9" fmla="*/ 132 h 209"/>
                <a:gd name="T10" fmla="*/ 91 w 180"/>
                <a:gd name="T11" fmla="*/ 132 h 209"/>
                <a:gd name="T12" fmla="*/ 90 w 180"/>
                <a:gd name="T13" fmla="*/ 132 h 209"/>
                <a:gd name="T14" fmla="*/ 90 w 180"/>
                <a:gd name="T15" fmla="*/ 132 h 209"/>
                <a:gd name="T16" fmla="*/ 89 w 180"/>
                <a:gd name="T17" fmla="*/ 132 h 209"/>
                <a:gd name="T18" fmla="*/ 24 w 180"/>
                <a:gd name="T19" fmla="*/ 68 h 209"/>
                <a:gd name="T20" fmla="*/ 24 w 180"/>
                <a:gd name="T21" fmla="*/ 15 h 209"/>
                <a:gd name="T22" fmla="*/ 0 w 180"/>
                <a:gd name="T23" fmla="*/ 15 h 209"/>
                <a:gd name="T24" fmla="*/ 0 w 180"/>
                <a:gd name="T25" fmla="*/ 68 h 209"/>
                <a:gd name="T26" fmla="*/ 76 w 180"/>
                <a:gd name="T27" fmla="*/ 156 h 209"/>
                <a:gd name="T28" fmla="*/ 76 w 180"/>
                <a:gd name="T29" fmla="*/ 194 h 209"/>
                <a:gd name="T30" fmla="*/ 22 w 180"/>
                <a:gd name="T31" fmla="*/ 209 h 209"/>
                <a:gd name="T32" fmla="*/ 159 w 180"/>
                <a:gd name="T33" fmla="*/ 209 h 209"/>
                <a:gd name="T34" fmla="*/ 104 w 180"/>
                <a:gd name="T35" fmla="*/ 193 h 209"/>
                <a:gd name="T36" fmla="*/ 104 w 180"/>
                <a:gd name="T37" fmla="*/ 156 h 209"/>
                <a:gd name="T38" fmla="*/ 180 w 180"/>
                <a:gd name="T39" fmla="*/ 6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0" h="209">
                  <a:moveTo>
                    <a:pt x="180" y="68"/>
                  </a:moveTo>
                  <a:cubicBezTo>
                    <a:pt x="180" y="68"/>
                    <a:pt x="180" y="38"/>
                    <a:pt x="180" y="15"/>
                  </a:cubicBezTo>
                  <a:cubicBezTo>
                    <a:pt x="180" y="0"/>
                    <a:pt x="156" y="0"/>
                    <a:pt x="156" y="15"/>
                  </a:cubicBezTo>
                  <a:cubicBezTo>
                    <a:pt x="156" y="38"/>
                    <a:pt x="156" y="68"/>
                    <a:pt x="156" y="68"/>
                  </a:cubicBezTo>
                  <a:cubicBezTo>
                    <a:pt x="156" y="104"/>
                    <a:pt x="128" y="132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0" y="132"/>
                    <a:pt x="90" y="132"/>
                    <a:pt x="90" y="132"/>
                  </a:cubicBezTo>
                  <a:cubicBezTo>
                    <a:pt x="90" y="132"/>
                    <a:pt x="90" y="132"/>
                    <a:pt x="90" y="132"/>
                  </a:cubicBezTo>
                  <a:cubicBezTo>
                    <a:pt x="90" y="132"/>
                    <a:pt x="89" y="132"/>
                    <a:pt x="89" y="132"/>
                  </a:cubicBezTo>
                  <a:cubicBezTo>
                    <a:pt x="53" y="132"/>
                    <a:pt x="24" y="104"/>
                    <a:pt x="24" y="68"/>
                  </a:cubicBezTo>
                  <a:cubicBezTo>
                    <a:pt x="24" y="68"/>
                    <a:pt x="24" y="38"/>
                    <a:pt x="24" y="15"/>
                  </a:cubicBezTo>
                  <a:cubicBezTo>
                    <a:pt x="24" y="0"/>
                    <a:pt x="0" y="0"/>
                    <a:pt x="0" y="15"/>
                  </a:cubicBezTo>
                  <a:cubicBezTo>
                    <a:pt x="0" y="22"/>
                    <a:pt x="0" y="68"/>
                    <a:pt x="0" y="68"/>
                  </a:cubicBezTo>
                  <a:cubicBezTo>
                    <a:pt x="0" y="113"/>
                    <a:pt x="33" y="149"/>
                    <a:pt x="76" y="156"/>
                  </a:cubicBezTo>
                  <a:cubicBezTo>
                    <a:pt x="76" y="194"/>
                    <a:pt x="76" y="194"/>
                    <a:pt x="76" y="194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159" y="209"/>
                    <a:pt x="159" y="209"/>
                    <a:pt x="159" y="209"/>
                  </a:cubicBezTo>
                  <a:cubicBezTo>
                    <a:pt x="104" y="193"/>
                    <a:pt x="104" y="193"/>
                    <a:pt x="104" y="193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47" y="150"/>
                    <a:pt x="180" y="113"/>
                    <a:pt x="180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4" name="Freeform 627">
              <a:extLst>
                <a:ext uri="{FF2B5EF4-FFF2-40B4-BE49-F238E27FC236}">
                  <a16:creationId xmlns:a16="http://schemas.microsoft.com/office/drawing/2014/main" id="{BECBD68D-B464-DA24-9637-1DEA34BA03C0}"/>
                </a:ext>
              </a:extLst>
            </p:cNvPr>
            <p:cNvSpPr/>
            <p:nvPr/>
          </p:nvSpPr>
          <p:spPr bwMode="auto">
            <a:xfrm>
              <a:off x="7000875" y="6365875"/>
              <a:ext cx="61912" cy="134937"/>
            </a:xfrm>
            <a:custGeom>
              <a:avLst/>
              <a:gdLst>
                <a:gd name="T0" fmla="*/ 43 w 87"/>
                <a:gd name="T1" fmla="*/ 190 h 190"/>
                <a:gd name="T2" fmla="*/ 43 w 87"/>
                <a:gd name="T3" fmla="*/ 190 h 190"/>
                <a:gd name="T4" fmla="*/ 44 w 87"/>
                <a:gd name="T5" fmla="*/ 190 h 190"/>
                <a:gd name="T6" fmla="*/ 87 w 87"/>
                <a:gd name="T7" fmla="*/ 147 h 190"/>
                <a:gd name="T8" fmla="*/ 87 w 87"/>
                <a:gd name="T9" fmla="*/ 43 h 190"/>
                <a:gd name="T10" fmla="*/ 44 w 87"/>
                <a:gd name="T11" fmla="*/ 0 h 190"/>
                <a:gd name="T12" fmla="*/ 43 w 87"/>
                <a:gd name="T13" fmla="*/ 0 h 190"/>
                <a:gd name="T14" fmla="*/ 43 w 87"/>
                <a:gd name="T15" fmla="*/ 0 h 190"/>
                <a:gd name="T16" fmla="*/ 0 w 87"/>
                <a:gd name="T17" fmla="*/ 43 h 190"/>
                <a:gd name="T18" fmla="*/ 0 w 87"/>
                <a:gd name="T19" fmla="*/ 147 h 190"/>
                <a:gd name="T20" fmla="*/ 43 w 87"/>
                <a:gd name="T2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90">
                  <a:moveTo>
                    <a:pt x="43" y="190"/>
                  </a:moveTo>
                  <a:cubicBezTo>
                    <a:pt x="43" y="190"/>
                    <a:pt x="43" y="190"/>
                    <a:pt x="43" y="190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68" y="190"/>
                    <a:pt x="87" y="171"/>
                    <a:pt x="87" y="147"/>
                  </a:cubicBezTo>
                  <a:cubicBezTo>
                    <a:pt x="87" y="43"/>
                    <a:pt x="87" y="43"/>
                    <a:pt x="87" y="43"/>
                  </a:cubicBezTo>
                  <a:cubicBezTo>
                    <a:pt x="87" y="19"/>
                    <a:pt x="68" y="0"/>
                    <a:pt x="44" y="0"/>
                  </a:cubicBezTo>
                  <a:cubicBezTo>
                    <a:pt x="44" y="0"/>
                    <a:pt x="44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71"/>
                    <a:pt x="19" y="190"/>
                    <a:pt x="43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55" name="Freeform 252">
            <a:extLst>
              <a:ext uri="{FF2B5EF4-FFF2-40B4-BE49-F238E27FC236}">
                <a16:creationId xmlns:a16="http://schemas.microsoft.com/office/drawing/2014/main" id="{43453CE8-0A3C-8834-65E0-437B01EC0E68}"/>
              </a:ext>
            </a:extLst>
          </p:cNvPr>
          <p:cNvSpPr>
            <a:spLocks noEditPoints="1"/>
          </p:cNvSpPr>
          <p:nvPr/>
        </p:nvSpPr>
        <p:spPr bwMode="auto">
          <a:xfrm>
            <a:off x="3401220" y="2620963"/>
            <a:ext cx="639762" cy="608013"/>
          </a:xfrm>
          <a:custGeom>
            <a:avLst/>
            <a:gdLst>
              <a:gd name="T0" fmla="*/ 2147483647 w 301"/>
              <a:gd name="T1" fmla="*/ 2147483647 h 285"/>
              <a:gd name="T2" fmla="*/ 2147483647 w 301"/>
              <a:gd name="T3" fmla="*/ 2147483647 h 285"/>
              <a:gd name="T4" fmla="*/ 2147483647 w 301"/>
              <a:gd name="T5" fmla="*/ 2147483647 h 285"/>
              <a:gd name="T6" fmla="*/ 2147483647 w 301"/>
              <a:gd name="T7" fmla="*/ 2147483647 h 285"/>
              <a:gd name="T8" fmla="*/ 2147483647 w 301"/>
              <a:gd name="T9" fmla="*/ 2147483647 h 285"/>
              <a:gd name="T10" fmla="*/ 2147483647 w 301"/>
              <a:gd name="T11" fmla="*/ 2147483647 h 285"/>
              <a:gd name="T12" fmla="*/ 2147483647 w 301"/>
              <a:gd name="T13" fmla="*/ 2147483647 h 285"/>
              <a:gd name="T14" fmla="*/ 2147483647 w 301"/>
              <a:gd name="T15" fmla="*/ 2147483647 h 285"/>
              <a:gd name="T16" fmla="*/ 2147483647 w 301"/>
              <a:gd name="T17" fmla="*/ 2147483647 h 285"/>
              <a:gd name="T18" fmla="*/ 2147483647 w 301"/>
              <a:gd name="T19" fmla="*/ 2147483647 h 285"/>
              <a:gd name="T20" fmla="*/ 2147483647 w 301"/>
              <a:gd name="T21" fmla="*/ 2147483647 h 285"/>
              <a:gd name="T22" fmla="*/ 2147483647 w 301"/>
              <a:gd name="T23" fmla="*/ 2147483647 h 285"/>
              <a:gd name="T24" fmla="*/ 2147483647 w 301"/>
              <a:gd name="T25" fmla="*/ 2147483647 h 285"/>
              <a:gd name="T26" fmla="*/ 2147483647 w 301"/>
              <a:gd name="T27" fmla="*/ 2147483647 h 285"/>
              <a:gd name="T28" fmla="*/ 2147483647 w 301"/>
              <a:gd name="T29" fmla="*/ 2147483647 h 285"/>
              <a:gd name="T30" fmla="*/ 2147483647 w 301"/>
              <a:gd name="T31" fmla="*/ 2147483647 h 285"/>
              <a:gd name="T32" fmla="*/ 2147483647 w 301"/>
              <a:gd name="T33" fmla="*/ 2147483647 h 285"/>
              <a:gd name="T34" fmla="*/ 2147483647 w 301"/>
              <a:gd name="T35" fmla="*/ 2147483647 h 285"/>
              <a:gd name="T36" fmla="*/ 2147483647 w 301"/>
              <a:gd name="T37" fmla="*/ 2147483647 h 285"/>
              <a:gd name="T38" fmla="*/ 2147483647 w 301"/>
              <a:gd name="T39" fmla="*/ 2147483647 h 285"/>
              <a:gd name="T40" fmla="*/ 2147483647 w 301"/>
              <a:gd name="T41" fmla="*/ 2147483647 h 285"/>
              <a:gd name="T42" fmla="*/ 2147483647 w 301"/>
              <a:gd name="T43" fmla="*/ 2147483647 h 285"/>
              <a:gd name="T44" fmla="*/ 2147483647 w 301"/>
              <a:gd name="T45" fmla="*/ 2147483647 h 28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01" h="285">
                <a:moveTo>
                  <a:pt x="294" y="107"/>
                </a:moveTo>
                <a:cubicBezTo>
                  <a:pt x="286" y="44"/>
                  <a:pt x="216" y="0"/>
                  <a:pt x="137" y="9"/>
                </a:cubicBezTo>
                <a:cubicBezTo>
                  <a:pt x="58" y="18"/>
                  <a:pt x="0" y="76"/>
                  <a:pt x="7" y="139"/>
                </a:cubicBezTo>
                <a:cubicBezTo>
                  <a:pt x="11" y="172"/>
                  <a:pt x="33" y="200"/>
                  <a:pt x="64" y="218"/>
                </a:cubicBezTo>
                <a:cubicBezTo>
                  <a:pt x="65" y="232"/>
                  <a:pt x="60" y="250"/>
                  <a:pt x="36" y="268"/>
                </a:cubicBezTo>
                <a:cubicBezTo>
                  <a:pt x="26" y="275"/>
                  <a:pt x="76" y="285"/>
                  <a:pt x="122" y="237"/>
                </a:cubicBezTo>
                <a:cubicBezTo>
                  <a:pt x="136" y="238"/>
                  <a:pt x="150" y="239"/>
                  <a:pt x="164" y="237"/>
                </a:cubicBezTo>
                <a:cubicBezTo>
                  <a:pt x="243" y="228"/>
                  <a:pt x="301" y="170"/>
                  <a:pt x="294" y="107"/>
                </a:cubicBezTo>
                <a:close/>
                <a:moveTo>
                  <a:pt x="80" y="143"/>
                </a:moveTo>
                <a:cubicBezTo>
                  <a:pt x="69" y="143"/>
                  <a:pt x="60" y="134"/>
                  <a:pt x="60" y="123"/>
                </a:cubicBezTo>
                <a:cubicBezTo>
                  <a:pt x="60" y="112"/>
                  <a:pt x="69" y="103"/>
                  <a:pt x="80" y="103"/>
                </a:cubicBezTo>
                <a:cubicBezTo>
                  <a:pt x="91" y="103"/>
                  <a:pt x="100" y="112"/>
                  <a:pt x="100" y="123"/>
                </a:cubicBezTo>
                <a:cubicBezTo>
                  <a:pt x="100" y="134"/>
                  <a:pt x="91" y="143"/>
                  <a:pt x="80" y="143"/>
                </a:cubicBezTo>
                <a:close/>
                <a:moveTo>
                  <a:pt x="151" y="143"/>
                </a:moveTo>
                <a:cubicBezTo>
                  <a:pt x="140" y="143"/>
                  <a:pt x="131" y="134"/>
                  <a:pt x="131" y="123"/>
                </a:cubicBezTo>
                <a:cubicBezTo>
                  <a:pt x="131" y="112"/>
                  <a:pt x="140" y="103"/>
                  <a:pt x="151" y="103"/>
                </a:cubicBezTo>
                <a:cubicBezTo>
                  <a:pt x="163" y="103"/>
                  <a:pt x="172" y="112"/>
                  <a:pt x="172" y="123"/>
                </a:cubicBezTo>
                <a:cubicBezTo>
                  <a:pt x="172" y="134"/>
                  <a:pt x="163" y="143"/>
                  <a:pt x="151" y="143"/>
                </a:cubicBezTo>
                <a:close/>
                <a:moveTo>
                  <a:pt x="223" y="143"/>
                </a:moveTo>
                <a:cubicBezTo>
                  <a:pt x="212" y="143"/>
                  <a:pt x="203" y="134"/>
                  <a:pt x="203" y="123"/>
                </a:cubicBezTo>
                <a:cubicBezTo>
                  <a:pt x="203" y="112"/>
                  <a:pt x="212" y="103"/>
                  <a:pt x="223" y="103"/>
                </a:cubicBezTo>
                <a:cubicBezTo>
                  <a:pt x="234" y="103"/>
                  <a:pt x="243" y="112"/>
                  <a:pt x="243" y="123"/>
                </a:cubicBezTo>
                <a:cubicBezTo>
                  <a:pt x="243" y="134"/>
                  <a:pt x="234" y="143"/>
                  <a:pt x="223" y="1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9219" name="任意多边形 3"/>
          <p:cNvSpPr>
            <a:spLocks noChangeArrowheads="1"/>
          </p:cNvSpPr>
          <p:nvPr/>
        </p:nvSpPr>
        <p:spPr bwMode="auto">
          <a:xfrm>
            <a:off x="868363" y="2728913"/>
            <a:ext cx="2036762" cy="2036762"/>
          </a:xfrm>
          <a:custGeom>
            <a:avLst/>
            <a:gdLst>
              <a:gd name="T0" fmla="*/ 0 w 2035796"/>
              <a:gd name="T1" fmla="*/ 0 h 2035796"/>
              <a:gd name="T2" fmla="*/ 1017897 w 2035796"/>
              <a:gd name="T3" fmla="*/ 0 h 2035796"/>
              <a:gd name="T4" fmla="*/ 1017897 w 2035796"/>
              <a:gd name="T5" fmla="*/ 0 h 2035796"/>
              <a:gd name="T6" fmla="*/ 1017898 w 2035796"/>
              <a:gd name="T7" fmla="*/ 0 h 2035796"/>
              <a:gd name="T8" fmla="*/ 2035796 w 2035796"/>
              <a:gd name="T9" fmla="*/ 1017898 h 2035796"/>
              <a:gd name="T10" fmla="*/ 2034636 w 2035796"/>
              <a:gd name="T11" fmla="*/ 1040881 h 2035796"/>
              <a:gd name="T12" fmla="*/ 2035795 w 2035796"/>
              <a:gd name="T13" fmla="*/ 1040881 h 2035796"/>
              <a:gd name="T14" fmla="*/ 2035795 w 2035796"/>
              <a:gd name="T15" fmla="*/ 2035795 h 2035796"/>
              <a:gd name="T16" fmla="*/ 1017918 w 2035796"/>
              <a:gd name="T17" fmla="*/ 2035795 h 2035796"/>
              <a:gd name="T18" fmla="*/ 1017898 w 2035796"/>
              <a:gd name="T19" fmla="*/ 2035796 h 2035796"/>
              <a:gd name="T20" fmla="*/ 5255 w 2035796"/>
              <a:gd name="T21" fmla="*/ 1121972 h 2035796"/>
              <a:gd name="T22" fmla="*/ 1160 w 2035796"/>
              <a:gd name="T23" fmla="*/ 1040881 h 2035796"/>
              <a:gd name="T24" fmla="*/ 0 w 2035796"/>
              <a:gd name="T25" fmla="*/ 1040881 h 2035796"/>
              <a:gd name="T26" fmla="*/ 0 w 2035796"/>
              <a:gd name="T27" fmla="*/ 1017898 h 20357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35796"/>
              <a:gd name="T43" fmla="*/ 0 h 2035796"/>
              <a:gd name="T44" fmla="*/ 2035796 w 2035796"/>
              <a:gd name="T45" fmla="*/ 2035796 h 20357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35796" h="2035796">
                <a:moveTo>
                  <a:pt x="0" y="0"/>
                </a:moveTo>
                <a:lnTo>
                  <a:pt x="1017897" y="0"/>
                </a:lnTo>
                <a:lnTo>
                  <a:pt x="1017897" y="0"/>
                </a:lnTo>
                <a:lnTo>
                  <a:pt x="1017898" y="0"/>
                </a:lnTo>
                <a:cubicBezTo>
                  <a:pt x="1580068" y="0"/>
                  <a:pt x="2035796" y="455728"/>
                  <a:pt x="2035796" y="1017898"/>
                </a:cubicBezTo>
                <a:lnTo>
                  <a:pt x="2034636" y="1040881"/>
                </a:lnTo>
                <a:lnTo>
                  <a:pt x="2035795" y="1040881"/>
                </a:lnTo>
                <a:lnTo>
                  <a:pt x="2035795" y="2035795"/>
                </a:lnTo>
                <a:lnTo>
                  <a:pt x="1017918" y="2035795"/>
                </a:lnTo>
                <a:lnTo>
                  <a:pt x="1017898" y="2035796"/>
                </a:lnTo>
                <a:cubicBezTo>
                  <a:pt x="490863" y="2035796"/>
                  <a:pt x="57382" y="1635254"/>
                  <a:pt x="5255" y="1121972"/>
                </a:cubicBezTo>
                <a:lnTo>
                  <a:pt x="1160" y="1040881"/>
                </a:lnTo>
                <a:lnTo>
                  <a:pt x="0" y="1040881"/>
                </a:lnTo>
                <a:lnTo>
                  <a:pt x="0" y="1017898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9220" name="任意多边形 4"/>
          <p:cNvSpPr>
            <a:spLocks noChangeArrowheads="1"/>
          </p:cNvSpPr>
          <p:nvPr/>
        </p:nvSpPr>
        <p:spPr bwMode="auto">
          <a:xfrm>
            <a:off x="868363" y="2728913"/>
            <a:ext cx="2003425" cy="757237"/>
          </a:xfrm>
          <a:custGeom>
            <a:avLst/>
            <a:gdLst>
              <a:gd name="T0" fmla="*/ 0 w 1997815"/>
              <a:gd name="T1" fmla="*/ 0 h 757020"/>
              <a:gd name="T2" fmla="*/ 1017897 w 1997815"/>
              <a:gd name="T3" fmla="*/ 0 h 757020"/>
              <a:gd name="T4" fmla="*/ 1017898 w 1997815"/>
              <a:gd name="T5" fmla="*/ 0 h 757020"/>
              <a:gd name="T6" fmla="*/ 1955805 w 1997815"/>
              <a:gd name="T7" fmla="*/ 621686 h 757020"/>
              <a:gd name="T8" fmla="*/ 1997815 w 1997815"/>
              <a:gd name="T9" fmla="*/ 757020 h 757020"/>
              <a:gd name="T10" fmla="*/ 0 w 1997815"/>
              <a:gd name="T11" fmla="*/ 757020 h 7570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97815"/>
              <a:gd name="T19" fmla="*/ 0 h 757020"/>
              <a:gd name="T20" fmla="*/ 1997815 w 1997815"/>
              <a:gd name="T21" fmla="*/ 757020 h 7570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97815" h="757020">
                <a:moveTo>
                  <a:pt x="0" y="0"/>
                </a:moveTo>
                <a:lnTo>
                  <a:pt x="1017897" y="0"/>
                </a:lnTo>
                <a:lnTo>
                  <a:pt x="1017898" y="0"/>
                </a:lnTo>
                <a:cubicBezTo>
                  <a:pt x="1439526" y="0"/>
                  <a:pt x="1801280" y="256347"/>
                  <a:pt x="1955805" y="621686"/>
                </a:cubicBezTo>
                <a:lnTo>
                  <a:pt x="1997815" y="757020"/>
                </a:lnTo>
                <a:lnTo>
                  <a:pt x="0" y="75702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9221" name="任意多边形 5"/>
          <p:cNvSpPr>
            <a:spLocks noChangeArrowheads="1"/>
          </p:cNvSpPr>
          <p:nvPr/>
        </p:nvSpPr>
        <p:spPr bwMode="auto">
          <a:xfrm>
            <a:off x="3649663" y="2728913"/>
            <a:ext cx="2036762" cy="2036762"/>
          </a:xfrm>
          <a:custGeom>
            <a:avLst/>
            <a:gdLst>
              <a:gd name="T0" fmla="*/ 0 w 2035796"/>
              <a:gd name="T1" fmla="*/ 0 h 2035796"/>
              <a:gd name="T2" fmla="*/ 1017897 w 2035796"/>
              <a:gd name="T3" fmla="*/ 0 h 2035796"/>
              <a:gd name="T4" fmla="*/ 1017897 w 2035796"/>
              <a:gd name="T5" fmla="*/ 0 h 2035796"/>
              <a:gd name="T6" fmla="*/ 1017898 w 2035796"/>
              <a:gd name="T7" fmla="*/ 0 h 2035796"/>
              <a:gd name="T8" fmla="*/ 2035796 w 2035796"/>
              <a:gd name="T9" fmla="*/ 1017898 h 2035796"/>
              <a:gd name="T10" fmla="*/ 2034636 w 2035796"/>
              <a:gd name="T11" fmla="*/ 1040881 h 2035796"/>
              <a:gd name="T12" fmla="*/ 2035795 w 2035796"/>
              <a:gd name="T13" fmla="*/ 1040881 h 2035796"/>
              <a:gd name="T14" fmla="*/ 2035795 w 2035796"/>
              <a:gd name="T15" fmla="*/ 2035795 h 2035796"/>
              <a:gd name="T16" fmla="*/ 1017918 w 2035796"/>
              <a:gd name="T17" fmla="*/ 2035795 h 2035796"/>
              <a:gd name="T18" fmla="*/ 1017898 w 2035796"/>
              <a:gd name="T19" fmla="*/ 2035796 h 2035796"/>
              <a:gd name="T20" fmla="*/ 5255 w 2035796"/>
              <a:gd name="T21" fmla="*/ 1121972 h 2035796"/>
              <a:gd name="T22" fmla="*/ 1160 w 2035796"/>
              <a:gd name="T23" fmla="*/ 1040881 h 2035796"/>
              <a:gd name="T24" fmla="*/ 0 w 2035796"/>
              <a:gd name="T25" fmla="*/ 1040881 h 2035796"/>
              <a:gd name="T26" fmla="*/ 0 w 2035796"/>
              <a:gd name="T27" fmla="*/ 1017898 h 20357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35796"/>
              <a:gd name="T43" fmla="*/ 0 h 2035796"/>
              <a:gd name="T44" fmla="*/ 2035796 w 2035796"/>
              <a:gd name="T45" fmla="*/ 2035796 h 20357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35796" h="2035796">
                <a:moveTo>
                  <a:pt x="0" y="0"/>
                </a:moveTo>
                <a:lnTo>
                  <a:pt x="1017897" y="0"/>
                </a:lnTo>
                <a:lnTo>
                  <a:pt x="1017897" y="0"/>
                </a:lnTo>
                <a:lnTo>
                  <a:pt x="1017898" y="0"/>
                </a:lnTo>
                <a:cubicBezTo>
                  <a:pt x="1580068" y="0"/>
                  <a:pt x="2035796" y="455728"/>
                  <a:pt x="2035796" y="1017898"/>
                </a:cubicBezTo>
                <a:lnTo>
                  <a:pt x="2034636" y="1040881"/>
                </a:lnTo>
                <a:lnTo>
                  <a:pt x="2035795" y="1040881"/>
                </a:lnTo>
                <a:lnTo>
                  <a:pt x="2035795" y="2035795"/>
                </a:lnTo>
                <a:lnTo>
                  <a:pt x="1017918" y="2035795"/>
                </a:lnTo>
                <a:lnTo>
                  <a:pt x="1017898" y="2035796"/>
                </a:lnTo>
                <a:cubicBezTo>
                  <a:pt x="490863" y="2035796"/>
                  <a:pt x="57382" y="1635254"/>
                  <a:pt x="5255" y="1121972"/>
                </a:cubicBezTo>
                <a:lnTo>
                  <a:pt x="1160" y="1040881"/>
                </a:lnTo>
                <a:lnTo>
                  <a:pt x="0" y="1040881"/>
                </a:lnTo>
                <a:lnTo>
                  <a:pt x="0" y="1017898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9222" name="任意多边形 6"/>
          <p:cNvSpPr>
            <a:spLocks noChangeArrowheads="1"/>
          </p:cNvSpPr>
          <p:nvPr/>
        </p:nvSpPr>
        <p:spPr bwMode="auto">
          <a:xfrm>
            <a:off x="3649663" y="2728913"/>
            <a:ext cx="2003425" cy="757237"/>
          </a:xfrm>
          <a:custGeom>
            <a:avLst/>
            <a:gdLst>
              <a:gd name="T0" fmla="*/ 0 w 1997815"/>
              <a:gd name="T1" fmla="*/ 0 h 757020"/>
              <a:gd name="T2" fmla="*/ 1017897 w 1997815"/>
              <a:gd name="T3" fmla="*/ 0 h 757020"/>
              <a:gd name="T4" fmla="*/ 1017898 w 1997815"/>
              <a:gd name="T5" fmla="*/ 0 h 757020"/>
              <a:gd name="T6" fmla="*/ 1955805 w 1997815"/>
              <a:gd name="T7" fmla="*/ 621686 h 757020"/>
              <a:gd name="T8" fmla="*/ 1997815 w 1997815"/>
              <a:gd name="T9" fmla="*/ 757020 h 757020"/>
              <a:gd name="T10" fmla="*/ 0 w 1997815"/>
              <a:gd name="T11" fmla="*/ 757020 h 7570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97815"/>
              <a:gd name="T19" fmla="*/ 0 h 757020"/>
              <a:gd name="T20" fmla="*/ 1997815 w 1997815"/>
              <a:gd name="T21" fmla="*/ 757020 h 7570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97815" h="757020">
                <a:moveTo>
                  <a:pt x="0" y="0"/>
                </a:moveTo>
                <a:lnTo>
                  <a:pt x="1017897" y="0"/>
                </a:lnTo>
                <a:lnTo>
                  <a:pt x="1017898" y="0"/>
                </a:lnTo>
                <a:cubicBezTo>
                  <a:pt x="1439526" y="0"/>
                  <a:pt x="1801280" y="256347"/>
                  <a:pt x="1955805" y="621686"/>
                </a:cubicBezTo>
                <a:lnTo>
                  <a:pt x="1997815" y="757020"/>
                </a:lnTo>
                <a:lnTo>
                  <a:pt x="0" y="75702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9223" name="任意多边形 7"/>
          <p:cNvSpPr>
            <a:spLocks noChangeArrowheads="1"/>
          </p:cNvSpPr>
          <p:nvPr/>
        </p:nvSpPr>
        <p:spPr bwMode="auto">
          <a:xfrm>
            <a:off x="6430963" y="2728913"/>
            <a:ext cx="2035175" cy="2036762"/>
          </a:xfrm>
          <a:custGeom>
            <a:avLst/>
            <a:gdLst>
              <a:gd name="T0" fmla="*/ 0 w 2035796"/>
              <a:gd name="T1" fmla="*/ 0 h 2035796"/>
              <a:gd name="T2" fmla="*/ 1017897 w 2035796"/>
              <a:gd name="T3" fmla="*/ 0 h 2035796"/>
              <a:gd name="T4" fmla="*/ 1017897 w 2035796"/>
              <a:gd name="T5" fmla="*/ 0 h 2035796"/>
              <a:gd name="T6" fmla="*/ 1017898 w 2035796"/>
              <a:gd name="T7" fmla="*/ 0 h 2035796"/>
              <a:gd name="T8" fmla="*/ 2035796 w 2035796"/>
              <a:gd name="T9" fmla="*/ 1017898 h 2035796"/>
              <a:gd name="T10" fmla="*/ 2034636 w 2035796"/>
              <a:gd name="T11" fmla="*/ 1040881 h 2035796"/>
              <a:gd name="T12" fmla="*/ 2035795 w 2035796"/>
              <a:gd name="T13" fmla="*/ 1040881 h 2035796"/>
              <a:gd name="T14" fmla="*/ 2035795 w 2035796"/>
              <a:gd name="T15" fmla="*/ 2035795 h 2035796"/>
              <a:gd name="T16" fmla="*/ 1017918 w 2035796"/>
              <a:gd name="T17" fmla="*/ 2035795 h 2035796"/>
              <a:gd name="T18" fmla="*/ 1017898 w 2035796"/>
              <a:gd name="T19" fmla="*/ 2035796 h 2035796"/>
              <a:gd name="T20" fmla="*/ 5255 w 2035796"/>
              <a:gd name="T21" fmla="*/ 1121972 h 2035796"/>
              <a:gd name="T22" fmla="*/ 1160 w 2035796"/>
              <a:gd name="T23" fmla="*/ 1040881 h 2035796"/>
              <a:gd name="T24" fmla="*/ 0 w 2035796"/>
              <a:gd name="T25" fmla="*/ 1040881 h 2035796"/>
              <a:gd name="T26" fmla="*/ 0 w 2035796"/>
              <a:gd name="T27" fmla="*/ 1017898 h 20357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35796"/>
              <a:gd name="T43" fmla="*/ 0 h 2035796"/>
              <a:gd name="T44" fmla="*/ 2035796 w 2035796"/>
              <a:gd name="T45" fmla="*/ 2035796 h 20357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35796" h="2035796">
                <a:moveTo>
                  <a:pt x="0" y="0"/>
                </a:moveTo>
                <a:lnTo>
                  <a:pt x="1017897" y="0"/>
                </a:lnTo>
                <a:lnTo>
                  <a:pt x="1017897" y="0"/>
                </a:lnTo>
                <a:lnTo>
                  <a:pt x="1017898" y="0"/>
                </a:lnTo>
                <a:cubicBezTo>
                  <a:pt x="1580068" y="0"/>
                  <a:pt x="2035796" y="455728"/>
                  <a:pt x="2035796" y="1017898"/>
                </a:cubicBezTo>
                <a:lnTo>
                  <a:pt x="2034636" y="1040881"/>
                </a:lnTo>
                <a:lnTo>
                  <a:pt x="2035795" y="1040881"/>
                </a:lnTo>
                <a:lnTo>
                  <a:pt x="2035795" y="2035795"/>
                </a:lnTo>
                <a:lnTo>
                  <a:pt x="1017918" y="2035795"/>
                </a:lnTo>
                <a:lnTo>
                  <a:pt x="1017898" y="2035796"/>
                </a:lnTo>
                <a:cubicBezTo>
                  <a:pt x="490863" y="2035796"/>
                  <a:pt x="57382" y="1635254"/>
                  <a:pt x="5255" y="1121972"/>
                </a:cubicBezTo>
                <a:lnTo>
                  <a:pt x="1160" y="1040881"/>
                </a:lnTo>
                <a:lnTo>
                  <a:pt x="0" y="1040881"/>
                </a:lnTo>
                <a:lnTo>
                  <a:pt x="0" y="1017898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9224" name="任意多边形 8"/>
          <p:cNvSpPr>
            <a:spLocks noChangeArrowheads="1"/>
          </p:cNvSpPr>
          <p:nvPr/>
        </p:nvSpPr>
        <p:spPr bwMode="auto">
          <a:xfrm>
            <a:off x="6430963" y="2728913"/>
            <a:ext cx="2001837" cy="757237"/>
          </a:xfrm>
          <a:custGeom>
            <a:avLst/>
            <a:gdLst>
              <a:gd name="T0" fmla="*/ 0 w 1997815"/>
              <a:gd name="T1" fmla="*/ 0 h 757020"/>
              <a:gd name="T2" fmla="*/ 1017897 w 1997815"/>
              <a:gd name="T3" fmla="*/ 0 h 757020"/>
              <a:gd name="T4" fmla="*/ 1017898 w 1997815"/>
              <a:gd name="T5" fmla="*/ 0 h 757020"/>
              <a:gd name="T6" fmla="*/ 1955805 w 1997815"/>
              <a:gd name="T7" fmla="*/ 621686 h 757020"/>
              <a:gd name="T8" fmla="*/ 1997815 w 1997815"/>
              <a:gd name="T9" fmla="*/ 757020 h 757020"/>
              <a:gd name="T10" fmla="*/ 0 w 1997815"/>
              <a:gd name="T11" fmla="*/ 757020 h 7570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97815"/>
              <a:gd name="T19" fmla="*/ 0 h 757020"/>
              <a:gd name="T20" fmla="*/ 1997815 w 1997815"/>
              <a:gd name="T21" fmla="*/ 757020 h 7570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97815" h="757020">
                <a:moveTo>
                  <a:pt x="0" y="0"/>
                </a:moveTo>
                <a:lnTo>
                  <a:pt x="1017897" y="0"/>
                </a:lnTo>
                <a:lnTo>
                  <a:pt x="1017898" y="0"/>
                </a:lnTo>
                <a:cubicBezTo>
                  <a:pt x="1439526" y="0"/>
                  <a:pt x="1801280" y="256347"/>
                  <a:pt x="1955805" y="621686"/>
                </a:cubicBezTo>
                <a:lnTo>
                  <a:pt x="1997815" y="757020"/>
                </a:lnTo>
                <a:lnTo>
                  <a:pt x="0" y="75702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9225" name="任意多边形 9"/>
          <p:cNvSpPr>
            <a:spLocks noChangeArrowheads="1"/>
          </p:cNvSpPr>
          <p:nvPr/>
        </p:nvSpPr>
        <p:spPr bwMode="auto">
          <a:xfrm>
            <a:off x="9212263" y="2728913"/>
            <a:ext cx="2035175" cy="2036762"/>
          </a:xfrm>
          <a:custGeom>
            <a:avLst/>
            <a:gdLst>
              <a:gd name="T0" fmla="*/ 0 w 2035796"/>
              <a:gd name="T1" fmla="*/ 0 h 2035796"/>
              <a:gd name="T2" fmla="*/ 1017897 w 2035796"/>
              <a:gd name="T3" fmla="*/ 0 h 2035796"/>
              <a:gd name="T4" fmla="*/ 1017897 w 2035796"/>
              <a:gd name="T5" fmla="*/ 0 h 2035796"/>
              <a:gd name="T6" fmla="*/ 1017898 w 2035796"/>
              <a:gd name="T7" fmla="*/ 0 h 2035796"/>
              <a:gd name="T8" fmla="*/ 2035796 w 2035796"/>
              <a:gd name="T9" fmla="*/ 1017898 h 2035796"/>
              <a:gd name="T10" fmla="*/ 2034636 w 2035796"/>
              <a:gd name="T11" fmla="*/ 1040881 h 2035796"/>
              <a:gd name="T12" fmla="*/ 2035795 w 2035796"/>
              <a:gd name="T13" fmla="*/ 1040881 h 2035796"/>
              <a:gd name="T14" fmla="*/ 2035795 w 2035796"/>
              <a:gd name="T15" fmla="*/ 2035795 h 2035796"/>
              <a:gd name="T16" fmla="*/ 1017918 w 2035796"/>
              <a:gd name="T17" fmla="*/ 2035795 h 2035796"/>
              <a:gd name="T18" fmla="*/ 1017898 w 2035796"/>
              <a:gd name="T19" fmla="*/ 2035796 h 2035796"/>
              <a:gd name="T20" fmla="*/ 5255 w 2035796"/>
              <a:gd name="T21" fmla="*/ 1121972 h 2035796"/>
              <a:gd name="T22" fmla="*/ 1160 w 2035796"/>
              <a:gd name="T23" fmla="*/ 1040881 h 2035796"/>
              <a:gd name="T24" fmla="*/ 0 w 2035796"/>
              <a:gd name="T25" fmla="*/ 1040881 h 2035796"/>
              <a:gd name="T26" fmla="*/ 0 w 2035796"/>
              <a:gd name="T27" fmla="*/ 1017898 h 20357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35796"/>
              <a:gd name="T43" fmla="*/ 0 h 2035796"/>
              <a:gd name="T44" fmla="*/ 2035796 w 2035796"/>
              <a:gd name="T45" fmla="*/ 2035796 h 20357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35796" h="2035796">
                <a:moveTo>
                  <a:pt x="0" y="0"/>
                </a:moveTo>
                <a:lnTo>
                  <a:pt x="1017897" y="0"/>
                </a:lnTo>
                <a:lnTo>
                  <a:pt x="1017897" y="0"/>
                </a:lnTo>
                <a:lnTo>
                  <a:pt x="1017898" y="0"/>
                </a:lnTo>
                <a:cubicBezTo>
                  <a:pt x="1580068" y="0"/>
                  <a:pt x="2035796" y="455728"/>
                  <a:pt x="2035796" y="1017898"/>
                </a:cubicBezTo>
                <a:lnTo>
                  <a:pt x="2034636" y="1040881"/>
                </a:lnTo>
                <a:lnTo>
                  <a:pt x="2035795" y="1040881"/>
                </a:lnTo>
                <a:lnTo>
                  <a:pt x="2035795" y="2035795"/>
                </a:lnTo>
                <a:lnTo>
                  <a:pt x="1017918" y="2035795"/>
                </a:lnTo>
                <a:lnTo>
                  <a:pt x="1017898" y="2035796"/>
                </a:lnTo>
                <a:cubicBezTo>
                  <a:pt x="490863" y="2035796"/>
                  <a:pt x="57382" y="1635254"/>
                  <a:pt x="5255" y="1121972"/>
                </a:cubicBezTo>
                <a:lnTo>
                  <a:pt x="1160" y="1040881"/>
                </a:lnTo>
                <a:lnTo>
                  <a:pt x="0" y="1040881"/>
                </a:lnTo>
                <a:lnTo>
                  <a:pt x="0" y="1017898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9226" name="任意多边形 12"/>
          <p:cNvSpPr>
            <a:spLocks noChangeArrowheads="1"/>
          </p:cNvSpPr>
          <p:nvPr/>
        </p:nvSpPr>
        <p:spPr bwMode="auto">
          <a:xfrm>
            <a:off x="9212263" y="2728913"/>
            <a:ext cx="2001837" cy="757237"/>
          </a:xfrm>
          <a:custGeom>
            <a:avLst/>
            <a:gdLst>
              <a:gd name="T0" fmla="*/ 0 w 1997815"/>
              <a:gd name="T1" fmla="*/ 0 h 757020"/>
              <a:gd name="T2" fmla="*/ 1017897 w 1997815"/>
              <a:gd name="T3" fmla="*/ 0 h 757020"/>
              <a:gd name="T4" fmla="*/ 1017898 w 1997815"/>
              <a:gd name="T5" fmla="*/ 0 h 757020"/>
              <a:gd name="T6" fmla="*/ 1955805 w 1997815"/>
              <a:gd name="T7" fmla="*/ 621686 h 757020"/>
              <a:gd name="T8" fmla="*/ 1997815 w 1997815"/>
              <a:gd name="T9" fmla="*/ 757020 h 757020"/>
              <a:gd name="T10" fmla="*/ 0 w 1997815"/>
              <a:gd name="T11" fmla="*/ 757020 h 7570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97815"/>
              <a:gd name="T19" fmla="*/ 0 h 757020"/>
              <a:gd name="T20" fmla="*/ 1997815 w 1997815"/>
              <a:gd name="T21" fmla="*/ 757020 h 7570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97815" h="757020">
                <a:moveTo>
                  <a:pt x="0" y="0"/>
                </a:moveTo>
                <a:lnTo>
                  <a:pt x="1017897" y="0"/>
                </a:lnTo>
                <a:lnTo>
                  <a:pt x="1017898" y="0"/>
                </a:lnTo>
                <a:cubicBezTo>
                  <a:pt x="1439526" y="0"/>
                  <a:pt x="1801280" y="256347"/>
                  <a:pt x="1955805" y="621686"/>
                </a:cubicBezTo>
                <a:lnTo>
                  <a:pt x="1997815" y="757020"/>
                </a:lnTo>
                <a:lnTo>
                  <a:pt x="0" y="75702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grpSp>
        <p:nvGrpSpPr>
          <p:cNvPr id="9227" name="组合 13"/>
          <p:cNvGrpSpPr>
            <a:grpSpLocks/>
          </p:cNvGrpSpPr>
          <p:nvPr/>
        </p:nvGrpSpPr>
        <p:grpSpPr bwMode="auto">
          <a:xfrm>
            <a:off x="4451350" y="2824163"/>
            <a:ext cx="387350" cy="495300"/>
            <a:chOff x="0" y="0"/>
            <a:chExt cx="563562" cy="720725"/>
          </a:xfrm>
        </p:grpSpPr>
        <p:sp>
          <p:nvSpPr>
            <p:cNvPr id="9228" name="Freeform 32"/>
            <p:cNvSpPr>
              <a:spLocks noChangeArrowheads="1"/>
            </p:cNvSpPr>
            <p:nvPr/>
          </p:nvSpPr>
          <p:spPr bwMode="auto">
            <a:xfrm>
              <a:off x="209550" y="0"/>
              <a:ext cx="142875" cy="720725"/>
            </a:xfrm>
            <a:custGeom>
              <a:avLst/>
              <a:gdLst>
                <a:gd name="T0" fmla="*/ 64 w 64"/>
                <a:gd name="T1" fmla="*/ 289 h 321"/>
                <a:gd name="T2" fmla="*/ 32 w 64"/>
                <a:gd name="T3" fmla="*/ 321 h 321"/>
                <a:gd name="T4" fmla="*/ 0 w 64"/>
                <a:gd name="T5" fmla="*/ 289 h 321"/>
                <a:gd name="T6" fmla="*/ 0 w 64"/>
                <a:gd name="T7" fmla="*/ 32 h 321"/>
                <a:gd name="T8" fmla="*/ 32 w 64"/>
                <a:gd name="T9" fmla="*/ 0 h 321"/>
                <a:gd name="T10" fmla="*/ 64 w 64"/>
                <a:gd name="T11" fmla="*/ 32 h 321"/>
                <a:gd name="T12" fmla="*/ 64 w 64"/>
                <a:gd name="T13" fmla="*/ 289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321"/>
                <a:gd name="T23" fmla="*/ 64 w 64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  <p:sp>
          <p:nvSpPr>
            <p:cNvPr id="9229" name="Freeform 33"/>
            <p:cNvSpPr>
              <a:spLocks noChangeArrowheads="1"/>
            </p:cNvSpPr>
            <p:nvPr/>
          </p:nvSpPr>
          <p:spPr bwMode="auto">
            <a:xfrm>
              <a:off x="0" y="439737"/>
              <a:ext cx="141288" cy="280988"/>
            </a:xfrm>
            <a:custGeom>
              <a:avLst/>
              <a:gdLst>
                <a:gd name="T0" fmla="*/ 63 w 63"/>
                <a:gd name="T1" fmla="*/ 93 h 125"/>
                <a:gd name="T2" fmla="*/ 32 w 63"/>
                <a:gd name="T3" fmla="*/ 125 h 125"/>
                <a:gd name="T4" fmla="*/ 0 w 63"/>
                <a:gd name="T5" fmla="*/ 93 h 125"/>
                <a:gd name="T6" fmla="*/ 0 w 63"/>
                <a:gd name="T7" fmla="*/ 32 h 125"/>
                <a:gd name="T8" fmla="*/ 32 w 63"/>
                <a:gd name="T9" fmla="*/ 0 h 125"/>
                <a:gd name="T10" fmla="*/ 63 w 63"/>
                <a:gd name="T11" fmla="*/ 32 h 125"/>
                <a:gd name="T12" fmla="*/ 63 w 63"/>
                <a:gd name="T13" fmla="*/ 93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125"/>
                <a:gd name="T23" fmla="*/ 63 w 63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  <p:sp>
          <p:nvSpPr>
            <p:cNvPr id="9230" name="Freeform 34"/>
            <p:cNvSpPr>
              <a:spLocks noChangeArrowheads="1"/>
            </p:cNvSpPr>
            <p:nvPr/>
          </p:nvSpPr>
          <p:spPr bwMode="auto">
            <a:xfrm>
              <a:off x="420687" y="231775"/>
              <a:ext cx="142875" cy="488950"/>
            </a:xfrm>
            <a:custGeom>
              <a:avLst/>
              <a:gdLst>
                <a:gd name="T0" fmla="*/ 64 w 64"/>
                <a:gd name="T1" fmla="*/ 186 h 218"/>
                <a:gd name="T2" fmla="*/ 32 w 64"/>
                <a:gd name="T3" fmla="*/ 218 h 218"/>
                <a:gd name="T4" fmla="*/ 0 w 64"/>
                <a:gd name="T5" fmla="*/ 186 h 218"/>
                <a:gd name="T6" fmla="*/ 0 w 64"/>
                <a:gd name="T7" fmla="*/ 32 h 218"/>
                <a:gd name="T8" fmla="*/ 32 w 64"/>
                <a:gd name="T9" fmla="*/ 0 h 218"/>
                <a:gd name="T10" fmla="*/ 64 w 64"/>
                <a:gd name="T11" fmla="*/ 32 h 218"/>
                <a:gd name="T12" fmla="*/ 64 w 64"/>
                <a:gd name="T13" fmla="*/ 186 h 2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218"/>
                <a:gd name="T23" fmla="*/ 64 w 64"/>
                <a:gd name="T24" fmla="*/ 218 h 2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</p:grpSp>
      <p:sp>
        <p:nvSpPr>
          <p:cNvPr id="9231" name="Freeform 223"/>
          <p:cNvSpPr>
            <a:spLocks noChangeArrowheads="1"/>
          </p:cNvSpPr>
          <p:nvPr/>
        </p:nvSpPr>
        <p:spPr bwMode="auto">
          <a:xfrm>
            <a:off x="9971088" y="2922588"/>
            <a:ext cx="488950" cy="395287"/>
          </a:xfrm>
          <a:custGeom>
            <a:avLst/>
            <a:gdLst>
              <a:gd name="T0" fmla="*/ 107 w 107"/>
              <a:gd name="T1" fmla="*/ 10 h 87"/>
              <a:gd name="T2" fmla="*/ 95 w 107"/>
              <a:gd name="T3" fmla="*/ 13 h 87"/>
              <a:gd name="T4" fmla="*/ 104 w 107"/>
              <a:gd name="T5" fmla="*/ 1 h 87"/>
              <a:gd name="T6" fmla="*/ 90 w 107"/>
              <a:gd name="T7" fmla="*/ 7 h 87"/>
              <a:gd name="T8" fmla="*/ 74 w 107"/>
              <a:gd name="T9" fmla="*/ 0 h 87"/>
              <a:gd name="T10" fmla="*/ 52 w 107"/>
              <a:gd name="T11" fmla="*/ 22 h 87"/>
              <a:gd name="T12" fmla="*/ 53 w 107"/>
              <a:gd name="T13" fmla="*/ 27 h 87"/>
              <a:gd name="T14" fmla="*/ 7 w 107"/>
              <a:gd name="T15" fmla="*/ 4 h 87"/>
              <a:gd name="T16" fmla="*/ 4 w 107"/>
              <a:gd name="T17" fmla="*/ 15 h 87"/>
              <a:gd name="T18" fmla="*/ 14 w 107"/>
              <a:gd name="T19" fmla="*/ 33 h 87"/>
              <a:gd name="T20" fmla="*/ 4 w 107"/>
              <a:gd name="T21" fmla="*/ 30 h 87"/>
              <a:gd name="T22" fmla="*/ 4 w 107"/>
              <a:gd name="T23" fmla="*/ 31 h 87"/>
              <a:gd name="T24" fmla="*/ 22 w 107"/>
              <a:gd name="T25" fmla="*/ 52 h 87"/>
              <a:gd name="T26" fmla="*/ 16 w 107"/>
              <a:gd name="T27" fmla="*/ 53 h 87"/>
              <a:gd name="T28" fmla="*/ 12 w 107"/>
              <a:gd name="T29" fmla="*/ 53 h 87"/>
              <a:gd name="T30" fmla="*/ 32 w 107"/>
              <a:gd name="T31" fmla="*/ 68 h 87"/>
              <a:gd name="T32" fmla="*/ 5 w 107"/>
              <a:gd name="T33" fmla="*/ 77 h 87"/>
              <a:gd name="T34" fmla="*/ 0 w 107"/>
              <a:gd name="T35" fmla="*/ 77 h 87"/>
              <a:gd name="T36" fmla="*/ 33 w 107"/>
              <a:gd name="T37" fmla="*/ 87 h 87"/>
              <a:gd name="T38" fmla="*/ 96 w 107"/>
              <a:gd name="T39" fmla="*/ 24 h 87"/>
              <a:gd name="T40" fmla="*/ 96 w 107"/>
              <a:gd name="T41" fmla="*/ 21 h 87"/>
              <a:gd name="T42" fmla="*/ 107 w 107"/>
              <a:gd name="T43" fmla="*/ 10 h 8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7"/>
              <a:gd name="T67" fmla="*/ 0 h 87"/>
              <a:gd name="T68" fmla="*/ 107 w 107"/>
              <a:gd name="T69" fmla="*/ 87 h 8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7" h="87">
                <a:moveTo>
                  <a:pt x="107" y="10"/>
                </a:moveTo>
                <a:cubicBezTo>
                  <a:pt x="103" y="12"/>
                  <a:pt x="99" y="13"/>
                  <a:pt x="95" y="13"/>
                </a:cubicBezTo>
                <a:cubicBezTo>
                  <a:pt x="99" y="11"/>
                  <a:pt x="103" y="6"/>
                  <a:pt x="104" y="1"/>
                </a:cubicBezTo>
                <a:cubicBezTo>
                  <a:pt x="100" y="4"/>
                  <a:pt x="95" y="6"/>
                  <a:pt x="90" y="7"/>
                </a:cubicBezTo>
                <a:cubicBezTo>
                  <a:pt x="86" y="2"/>
                  <a:pt x="80" y="0"/>
                  <a:pt x="74" y="0"/>
                </a:cubicBezTo>
                <a:cubicBezTo>
                  <a:pt x="62" y="0"/>
                  <a:pt x="52" y="9"/>
                  <a:pt x="52" y="22"/>
                </a:cubicBezTo>
                <a:cubicBezTo>
                  <a:pt x="52" y="23"/>
                  <a:pt x="52" y="25"/>
                  <a:pt x="53" y="27"/>
                </a:cubicBezTo>
                <a:cubicBezTo>
                  <a:pt x="34" y="26"/>
                  <a:pt x="18" y="17"/>
                  <a:pt x="7" y="4"/>
                </a:cubicBezTo>
                <a:cubicBezTo>
                  <a:pt x="5" y="7"/>
                  <a:pt x="4" y="11"/>
                  <a:pt x="4" y="15"/>
                </a:cubicBezTo>
                <a:cubicBezTo>
                  <a:pt x="4" y="22"/>
                  <a:pt x="8" y="29"/>
                  <a:pt x="14" y="33"/>
                </a:cubicBezTo>
                <a:cubicBezTo>
                  <a:pt x="10" y="33"/>
                  <a:pt x="7" y="32"/>
                  <a:pt x="4" y="30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41"/>
                  <a:pt x="12" y="50"/>
                  <a:pt x="22" y="52"/>
                </a:cubicBezTo>
                <a:cubicBezTo>
                  <a:pt x="20" y="53"/>
                  <a:pt x="18" y="53"/>
                  <a:pt x="16" y="53"/>
                </a:cubicBezTo>
                <a:cubicBezTo>
                  <a:pt x="14" y="53"/>
                  <a:pt x="13" y="53"/>
                  <a:pt x="12" y="53"/>
                </a:cubicBezTo>
                <a:cubicBezTo>
                  <a:pt x="15" y="61"/>
                  <a:pt x="23" y="68"/>
                  <a:pt x="32" y="68"/>
                </a:cubicBezTo>
                <a:cubicBezTo>
                  <a:pt x="25" y="74"/>
                  <a:pt x="15" y="77"/>
                  <a:pt x="5" y="77"/>
                </a:cubicBezTo>
                <a:cubicBezTo>
                  <a:pt x="3" y="77"/>
                  <a:pt x="1" y="77"/>
                  <a:pt x="0" y="77"/>
                </a:cubicBezTo>
                <a:cubicBezTo>
                  <a:pt x="9" y="83"/>
                  <a:pt x="21" y="87"/>
                  <a:pt x="33" y="87"/>
                </a:cubicBezTo>
                <a:cubicBezTo>
                  <a:pt x="74" y="87"/>
                  <a:pt x="96" y="53"/>
                  <a:pt x="96" y="24"/>
                </a:cubicBezTo>
                <a:cubicBezTo>
                  <a:pt x="96" y="23"/>
                  <a:pt x="96" y="22"/>
                  <a:pt x="96" y="21"/>
                </a:cubicBezTo>
                <a:cubicBezTo>
                  <a:pt x="101" y="18"/>
                  <a:pt x="104" y="14"/>
                  <a:pt x="107" y="1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grpSp>
        <p:nvGrpSpPr>
          <p:cNvPr id="9232" name="组合 18"/>
          <p:cNvGrpSpPr>
            <a:grpSpLocks/>
          </p:cNvGrpSpPr>
          <p:nvPr/>
        </p:nvGrpSpPr>
        <p:grpSpPr bwMode="auto">
          <a:xfrm>
            <a:off x="1544637" y="2846388"/>
            <a:ext cx="454025" cy="450850"/>
            <a:chOff x="-1" y="0"/>
            <a:chExt cx="660402" cy="657225"/>
          </a:xfrm>
        </p:grpSpPr>
        <p:sp>
          <p:nvSpPr>
            <p:cNvPr id="9233" name="Freeform 36"/>
            <p:cNvSpPr>
              <a:spLocks noChangeArrowheads="1"/>
            </p:cNvSpPr>
            <p:nvPr/>
          </p:nvSpPr>
          <p:spPr bwMode="auto">
            <a:xfrm>
              <a:off x="350838" y="0"/>
              <a:ext cx="309563" cy="309563"/>
            </a:xfrm>
            <a:custGeom>
              <a:avLst/>
              <a:gdLst>
                <a:gd name="T0" fmla="*/ 0 w 138"/>
                <a:gd name="T1" fmla="*/ 0 h 138"/>
                <a:gd name="T2" fmla="*/ 0 w 138"/>
                <a:gd name="T3" fmla="*/ 138 h 138"/>
                <a:gd name="T4" fmla="*/ 138 w 138"/>
                <a:gd name="T5" fmla="*/ 138 h 138"/>
                <a:gd name="T6" fmla="*/ 0 w 138"/>
                <a:gd name="T7" fmla="*/ 0 h 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"/>
                <a:gd name="T13" fmla="*/ 0 h 138"/>
                <a:gd name="T14" fmla="*/ 138 w 138"/>
                <a:gd name="T15" fmla="*/ 138 h 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" h="138">
                  <a:moveTo>
                    <a:pt x="0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38" y="138"/>
                    <a:pt x="138" y="138"/>
                    <a:pt x="138" y="138"/>
                  </a:cubicBezTo>
                  <a:cubicBezTo>
                    <a:pt x="134" y="63"/>
                    <a:pt x="74" y="4"/>
                    <a:pt x="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  <p:sp>
          <p:nvSpPr>
            <p:cNvPr id="9234" name="Freeform 37"/>
            <p:cNvSpPr>
              <a:spLocks noChangeArrowheads="1"/>
            </p:cNvSpPr>
            <p:nvPr/>
          </p:nvSpPr>
          <p:spPr bwMode="auto">
            <a:xfrm>
              <a:off x="-1" y="0"/>
              <a:ext cx="660400" cy="657225"/>
            </a:xfrm>
            <a:custGeom>
              <a:avLst/>
              <a:gdLst>
                <a:gd name="T0" fmla="*/ 139 w 294"/>
                <a:gd name="T1" fmla="*/ 154 h 293"/>
                <a:gd name="T2" fmla="*/ 139 w 294"/>
                <a:gd name="T3" fmla="*/ 0 h 293"/>
                <a:gd name="T4" fmla="*/ 0 w 294"/>
                <a:gd name="T5" fmla="*/ 146 h 293"/>
                <a:gd name="T6" fmla="*/ 147 w 294"/>
                <a:gd name="T7" fmla="*/ 293 h 293"/>
                <a:gd name="T8" fmla="*/ 294 w 294"/>
                <a:gd name="T9" fmla="*/ 154 h 293"/>
                <a:gd name="T10" fmla="*/ 139 w 294"/>
                <a:gd name="T11" fmla="*/ 154 h 2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4"/>
                <a:gd name="T19" fmla="*/ 0 h 293"/>
                <a:gd name="T20" fmla="*/ 294 w 294"/>
                <a:gd name="T21" fmla="*/ 293 h 2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4" h="293">
                  <a:moveTo>
                    <a:pt x="139" y="154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61" y="4"/>
                    <a:pt x="0" y="68"/>
                    <a:pt x="0" y="146"/>
                  </a:cubicBezTo>
                  <a:cubicBezTo>
                    <a:pt x="0" y="227"/>
                    <a:pt x="66" y="293"/>
                    <a:pt x="147" y="293"/>
                  </a:cubicBezTo>
                  <a:cubicBezTo>
                    <a:pt x="226" y="293"/>
                    <a:pt x="289" y="232"/>
                    <a:pt x="294" y="154"/>
                  </a:cubicBezTo>
                  <a:lnTo>
                    <a:pt x="139" y="154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</p:grpSp>
      <p:grpSp>
        <p:nvGrpSpPr>
          <p:cNvPr id="9235" name="组合 21"/>
          <p:cNvGrpSpPr>
            <a:grpSpLocks/>
          </p:cNvGrpSpPr>
          <p:nvPr/>
        </p:nvGrpSpPr>
        <p:grpSpPr bwMode="auto">
          <a:xfrm>
            <a:off x="7099983" y="2862263"/>
            <a:ext cx="452438" cy="434975"/>
            <a:chOff x="0" y="0"/>
            <a:chExt cx="645684" cy="620945"/>
          </a:xfrm>
        </p:grpSpPr>
        <p:sp>
          <p:nvSpPr>
            <p:cNvPr id="9236" name="Oval 131"/>
            <p:cNvSpPr>
              <a:spLocks noChangeArrowheads="1"/>
            </p:cNvSpPr>
            <p:nvPr/>
          </p:nvSpPr>
          <p:spPr bwMode="auto">
            <a:xfrm>
              <a:off x="177563" y="0"/>
              <a:ext cx="290558" cy="294275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  <p:sp>
          <p:nvSpPr>
            <p:cNvPr id="9237" name="Freeform 134"/>
            <p:cNvSpPr>
              <a:spLocks noChangeArrowheads="1"/>
            </p:cNvSpPr>
            <p:nvPr/>
          </p:nvSpPr>
          <p:spPr bwMode="auto">
            <a:xfrm>
              <a:off x="0" y="340170"/>
              <a:ext cx="645684" cy="280775"/>
            </a:xfrm>
            <a:custGeom>
              <a:avLst/>
              <a:gdLst>
                <a:gd name="T0" fmla="*/ 35 w 200"/>
                <a:gd name="T1" fmla="*/ 87 h 87"/>
                <a:gd name="T2" fmla="*/ 35 w 200"/>
                <a:gd name="T3" fmla="*/ 72 h 87"/>
                <a:gd name="T4" fmla="*/ 46 w 200"/>
                <a:gd name="T5" fmla="*/ 72 h 87"/>
                <a:gd name="T6" fmla="*/ 46 w 200"/>
                <a:gd name="T7" fmla="*/ 87 h 87"/>
                <a:gd name="T8" fmla="*/ 155 w 200"/>
                <a:gd name="T9" fmla="*/ 87 h 87"/>
                <a:gd name="T10" fmla="*/ 155 w 200"/>
                <a:gd name="T11" fmla="*/ 72 h 87"/>
                <a:gd name="T12" fmla="*/ 166 w 200"/>
                <a:gd name="T13" fmla="*/ 72 h 87"/>
                <a:gd name="T14" fmla="*/ 166 w 200"/>
                <a:gd name="T15" fmla="*/ 87 h 87"/>
                <a:gd name="T16" fmla="*/ 199 w 200"/>
                <a:gd name="T17" fmla="*/ 87 h 87"/>
                <a:gd name="T18" fmla="*/ 200 w 200"/>
                <a:gd name="T19" fmla="*/ 43 h 87"/>
                <a:gd name="T20" fmla="*/ 156 w 200"/>
                <a:gd name="T21" fmla="*/ 0 h 87"/>
                <a:gd name="T22" fmla="*/ 156 w 200"/>
                <a:gd name="T23" fmla="*/ 0 h 87"/>
                <a:gd name="T24" fmla="*/ 156 w 200"/>
                <a:gd name="T25" fmla="*/ 0 h 87"/>
                <a:gd name="T26" fmla="*/ 140 w 200"/>
                <a:gd name="T27" fmla="*/ 0 h 87"/>
                <a:gd name="T28" fmla="*/ 100 w 200"/>
                <a:gd name="T29" fmla="*/ 80 h 87"/>
                <a:gd name="T30" fmla="*/ 60 w 200"/>
                <a:gd name="T31" fmla="*/ 0 h 87"/>
                <a:gd name="T32" fmla="*/ 45 w 200"/>
                <a:gd name="T33" fmla="*/ 0 h 87"/>
                <a:gd name="T34" fmla="*/ 45 w 200"/>
                <a:gd name="T35" fmla="*/ 0 h 87"/>
                <a:gd name="T36" fmla="*/ 44 w 200"/>
                <a:gd name="T37" fmla="*/ 0 h 87"/>
                <a:gd name="T38" fmla="*/ 1 w 200"/>
                <a:gd name="T39" fmla="*/ 43 h 87"/>
                <a:gd name="T40" fmla="*/ 0 w 200"/>
                <a:gd name="T41" fmla="*/ 87 h 87"/>
                <a:gd name="T42" fmla="*/ 35 w 200"/>
                <a:gd name="T43" fmla="*/ 87 h 8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"/>
                <a:gd name="T67" fmla="*/ 0 h 87"/>
                <a:gd name="T68" fmla="*/ 200 w 200"/>
                <a:gd name="T69" fmla="*/ 87 h 8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" h="87">
                  <a:moveTo>
                    <a:pt x="35" y="87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199" y="47"/>
                    <a:pt x="200" y="43"/>
                    <a:pt x="200" y="43"/>
                  </a:cubicBezTo>
                  <a:cubicBezTo>
                    <a:pt x="200" y="19"/>
                    <a:pt x="180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4" y="0"/>
                    <a:pt x="44" y="0"/>
                  </a:cubicBezTo>
                  <a:cubicBezTo>
                    <a:pt x="20" y="0"/>
                    <a:pt x="1" y="19"/>
                    <a:pt x="1" y="43"/>
                  </a:cubicBezTo>
                  <a:cubicBezTo>
                    <a:pt x="1" y="43"/>
                    <a:pt x="0" y="47"/>
                    <a:pt x="0" y="87"/>
                  </a:cubicBezTo>
                  <a:lnTo>
                    <a:pt x="35" y="8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</p:grpSp>
      <p:sp>
        <p:nvSpPr>
          <p:cNvPr id="9242" name="文本框 28"/>
          <p:cNvSpPr>
            <a:spLocks noChangeArrowheads="1"/>
          </p:cNvSpPr>
          <p:nvPr/>
        </p:nvSpPr>
        <p:spPr bwMode="auto">
          <a:xfrm>
            <a:off x="1104900" y="4914414"/>
            <a:ext cx="16209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财务分析</a:t>
            </a:r>
            <a:endParaRPr kumimoji="0" lang="en-US" altLang="zh-CN" sz="2800" b="1" i="0" u="none" strike="noStrike" kern="1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基本假设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244" name="文本框 30"/>
          <p:cNvSpPr>
            <a:spLocks noChangeArrowheads="1"/>
          </p:cNvSpPr>
          <p:nvPr/>
        </p:nvSpPr>
        <p:spPr bwMode="auto">
          <a:xfrm>
            <a:off x="3930020" y="5129857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股权分析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245" name="文本框 31"/>
          <p:cNvSpPr>
            <a:spLocks noChangeArrowheads="1"/>
          </p:cNvSpPr>
          <p:nvPr/>
        </p:nvSpPr>
        <p:spPr bwMode="auto">
          <a:xfrm>
            <a:off x="9513033" y="5143827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财务预测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方正姚体" pitchFamily="2" charset="-122"/>
            </a:endParaRPr>
          </a:p>
        </p:txBody>
      </p:sp>
      <p:sp>
        <p:nvSpPr>
          <p:cNvPr id="9246" name="矩形 36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9247" name="直角三角形 37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9248" name="平行四边形 38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9249" name="文本框 18"/>
          <p:cNvSpPr>
            <a:spLocks noChangeArrowheads="1"/>
          </p:cNvSpPr>
          <p:nvPr/>
        </p:nvSpPr>
        <p:spPr bwMode="auto">
          <a:xfrm>
            <a:off x="4157007" y="801154"/>
            <a:ext cx="38779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财务分析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35" name="文本框 28">
            <a:extLst>
              <a:ext uri="{FF2B5EF4-FFF2-40B4-BE49-F238E27FC236}">
                <a16:creationId xmlns:a16="http://schemas.microsoft.com/office/drawing/2014/main" id="{FEBE34BF-EBD6-2933-C2C2-DFEF1E0EF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2683" y="5129857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财务报表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564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8195" name="矩形 36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8196" name="直角三角形 37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8197" name="平行四边形 38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8198" name="文本框 18"/>
          <p:cNvSpPr>
            <a:spLocks noChangeArrowheads="1"/>
          </p:cNvSpPr>
          <p:nvPr/>
        </p:nvSpPr>
        <p:spPr bwMode="auto">
          <a:xfrm>
            <a:off x="2532063" y="474735"/>
            <a:ext cx="75713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财务分析基本假设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8245" name="文本框 86"/>
          <p:cNvSpPr>
            <a:spLocks noChangeArrowheads="1"/>
          </p:cNvSpPr>
          <p:nvPr/>
        </p:nvSpPr>
        <p:spPr bwMode="auto">
          <a:xfrm>
            <a:off x="-86360" y="1787303"/>
            <a:ext cx="12364719" cy="419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仿宋" panose="02010609060101010101" pitchFamily="49" charset="-122"/>
                <a:cs typeface="仿宋" panose="02010609060101010101" pitchFamily="49" charset="-122"/>
              </a:rPr>
              <a:t>          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（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1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）公司会计核算采用权责发生制，记账本位币为人民币</a:t>
            </a:r>
            <a:endParaRPr lang="zh-CN" altLang="zh-CN" sz="20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	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（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）设定本项目财务评价期内产品、服务销售价格、成本，均不考虑通货膨胀因素</a:t>
            </a:r>
            <a:endParaRPr lang="zh-CN" altLang="zh-CN" sz="20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	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（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3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）本公司无形资产摊销采用直线法，摊销年限为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年，预计净残值为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0</a:t>
            </a:r>
            <a:endParaRPr lang="zh-CN" altLang="zh-CN" sz="20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	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（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4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）销售费用按销售收入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25%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提取</a:t>
            </a:r>
            <a:endParaRPr lang="zh-CN" altLang="zh-CN" sz="20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	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（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5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）管理费用按销售收入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10%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提取</a:t>
            </a:r>
            <a:endParaRPr lang="zh-CN" altLang="zh-CN" sz="20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	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（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6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）财务费用按销售收入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0.5%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提取</a:t>
            </a:r>
            <a:endParaRPr lang="zh-CN" altLang="zh-CN" sz="20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	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（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7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）应收账款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1~5 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年按当年销售收入的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20%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计提，按照当期应收账款余额的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3%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计提坏账准备</a:t>
            </a:r>
            <a:endParaRPr lang="zh-CN" altLang="zh-CN" sz="20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	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（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8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）折现率：依照中国国债协会上公布的资料，取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5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年期国债利率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5.41%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；</a:t>
            </a:r>
            <a:endParaRPr lang="en-US" altLang="zh-CN" sz="20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2000" b="1" kern="1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                              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根据行业平均风险报酬率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 11.28%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，估算出我们的加权平均成本为</a:t>
            </a:r>
            <a:r>
              <a:rPr lang="en-US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12.00%</a:t>
            </a:r>
            <a:r>
              <a:rPr lang="zh-CN" altLang="zh-CN" sz="20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。</a:t>
            </a:r>
            <a:endParaRPr lang="zh-CN" altLang="zh-CN" sz="20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54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8195" name="矩形 36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8196" name="直角三角形 37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8197" name="平行四边形 38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8198" name="文本框 18"/>
          <p:cNvSpPr>
            <a:spLocks noChangeArrowheads="1"/>
          </p:cNvSpPr>
          <p:nvPr/>
        </p:nvSpPr>
        <p:spPr bwMode="auto">
          <a:xfrm>
            <a:off x="4157005" y="362975"/>
            <a:ext cx="38779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股权分析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8245" name="文本框 86"/>
          <p:cNvSpPr>
            <a:spLocks noChangeArrowheads="1"/>
          </p:cNvSpPr>
          <p:nvPr/>
        </p:nvSpPr>
        <p:spPr bwMode="auto">
          <a:xfrm>
            <a:off x="820217" y="1859340"/>
            <a:ext cx="10551559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）股本结构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        本公司未来经营期间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年内，公司资金来源主要是自有资本，考虑到债权资本的筹集在创业初期相对比较困难，本计划书暂不考虑债权融资。公司拟注册资本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100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万，其中以技术入股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15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万元，以资金入股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85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万元。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gency FB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gency FB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）公司后期融资渠道分析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        以后期间公司步入正轨，并不断发展壮大，以后经营期间的融资也是企业管理者重点考虑内容。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gency FB" pitchFamily="34" charset="0"/>
              </a:rPr>
              <a:t>        今后的运营具有一定现金流，本项目有能力保证一定程度内按期偿还本息。本项目的债权融资量较大时，则可以通过多种债权融资方式来解决。可以采取的债权融资方式有：银行贷款、动产融资、典当融资等。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53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195" name="矩形 36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196" name="直角三角形 37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197" name="平行四边形 38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198" name="文本框 18"/>
          <p:cNvSpPr>
            <a:spLocks noChangeArrowheads="1"/>
          </p:cNvSpPr>
          <p:nvPr/>
        </p:nvSpPr>
        <p:spPr bwMode="auto">
          <a:xfrm>
            <a:off x="4157005" y="453707"/>
            <a:ext cx="38779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财务报表</a:t>
            </a:r>
            <a:endParaRPr lang="en-US" sz="7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45" name="文本框 86"/>
          <p:cNvSpPr>
            <a:spLocks noChangeArrowheads="1"/>
          </p:cNvSpPr>
          <p:nvPr/>
        </p:nvSpPr>
        <p:spPr bwMode="auto">
          <a:xfrm>
            <a:off x="3999694" y="4257648"/>
            <a:ext cx="1055155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zh-CN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（</a:t>
            </a:r>
            <a:r>
              <a:rPr lang="en-US" altLang="zh-CN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1</a:t>
            </a:r>
            <a:r>
              <a:rPr lang="zh-CN" altLang="zh-CN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）利润表</a:t>
            </a:r>
            <a:endParaRPr lang="en-US" altLang="zh-CN" sz="4000" b="1" kern="0" dirty="0">
              <a:solidFill>
                <a:srgbClr val="8DC22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  <a:p>
            <a:pPr algn="just"/>
            <a:r>
              <a:rPr lang="zh-CN" altLang="zh-CN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（</a:t>
            </a:r>
            <a:r>
              <a:rPr lang="en-US" altLang="zh-CN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</a:t>
            </a:r>
            <a:r>
              <a:rPr lang="zh-CN" altLang="zh-CN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）资产负债表</a:t>
            </a:r>
            <a:endParaRPr lang="zh-CN" altLang="zh-CN" sz="4000" b="1" kern="100" dirty="0">
              <a:solidFill>
                <a:srgbClr val="8DC22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zh-CN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（</a:t>
            </a:r>
            <a:r>
              <a:rPr lang="en-US" altLang="zh-CN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3</a:t>
            </a:r>
            <a:r>
              <a:rPr lang="zh-CN" altLang="zh-CN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）现金流量表</a:t>
            </a:r>
            <a:endParaRPr lang="zh-CN" altLang="zh-CN" sz="4000" b="1" kern="100" dirty="0">
              <a:solidFill>
                <a:srgbClr val="8DC22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zh-CN" sz="4000" b="1" kern="100" dirty="0">
              <a:solidFill>
                <a:srgbClr val="8DC22A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sz="40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gency FB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74EAFD-6D58-76D9-AD77-CCC04A9D4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18" y="1558342"/>
            <a:ext cx="3159285" cy="23650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248E9F-40B1-E8CF-64B3-448A03B3E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145" y="1558342"/>
            <a:ext cx="3846759" cy="236507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0CC3A6-E710-75ED-D180-C5303A360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346" y="1582296"/>
            <a:ext cx="3846759" cy="24128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3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4" name="任意多边形 3"/>
          <p:cNvSpPr>
            <a:spLocks noChangeArrowheads="1"/>
          </p:cNvSpPr>
          <p:nvPr/>
        </p:nvSpPr>
        <p:spPr bwMode="auto">
          <a:xfrm>
            <a:off x="-9525" y="0"/>
            <a:ext cx="9871075" cy="6858000"/>
          </a:xfrm>
          <a:custGeom>
            <a:avLst/>
            <a:gdLst>
              <a:gd name="T0" fmla="*/ 0 w 9872030"/>
              <a:gd name="T1" fmla="*/ 0 h 6858000"/>
              <a:gd name="T2" fmla="*/ 4962405 w 9872030"/>
              <a:gd name="T3" fmla="*/ 0 h 6858000"/>
              <a:gd name="T4" fmla="*/ 9872030 w 9872030"/>
              <a:gd name="T5" fmla="*/ 6858000 h 6858000"/>
              <a:gd name="T6" fmla="*/ 4835797 w 9872030"/>
              <a:gd name="T7" fmla="*/ 6858000 h 6858000"/>
              <a:gd name="T8" fmla="*/ 4825273 w 9872030"/>
              <a:gd name="T9" fmla="*/ 6843300 h 6858000"/>
              <a:gd name="T10" fmla="*/ 4899101 w 9872030"/>
              <a:gd name="T11" fmla="*/ 684330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72030"/>
              <a:gd name="T19" fmla="*/ 0 h 6858000"/>
              <a:gd name="T20" fmla="*/ 9872030 w 9872030"/>
              <a:gd name="T21" fmla="*/ 6858000 h 6858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72030" h="6858000">
                <a:moveTo>
                  <a:pt x="0" y="0"/>
                </a:moveTo>
                <a:lnTo>
                  <a:pt x="4962405" y="0"/>
                </a:lnTo>
                <a:lnTo>
                  <a:pt x="9872030" y="6858000"/>
                </a:lnTo>
                <a:lnTo>
                  <a:pt x="4835797" y="6858000"/>
                </a:lnTo>
                <a:lnTo>
                  <a:pt x="4825273" y="6843300"/>
                </a:lnTo>
                <a:lnTo>
                  <a:pt x="4899101" y="68433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5" name="直角三角形 4"/>
          <p:cNvSpPr>
            <a:spLocks noChangeArrowheads="1"/>
          </p:cNvSpPr>
          <p:nvPr/>
        </p:nvSpPr>
        <p:spPr bwMode="auto">
          <a:xfrm>
            <a:off x="0" y="0"/>
            <a:ext cx="4924425" cy="6858000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126" name="组合 5"/>
          <p:cNvGrpSpPr>
            <a:grpSpLocks/>
          </p:cNvGrpSpPr>
          <p:nvPr/>
        </p:nvGrpSpPr>
        <p:grpSpPr bwMode="auto">
          <a:xfrm>
            <a:off x="2462213" y="0"/>
            <a:ext cx="4965700" cy="6883400"/>
            <a:chOff x="0" y="0"/>
            <a:chExt cx="5073809" cy="7033844"/>
          </a:xfrm>
        </p:grpSpPr>
        <p:sp>
          <p:nvSpPr>
            <p:cNvPr id="5127" name="等腰三角形 6"/>
            <p:cNvSpPr>
              <a:spLocks noChangeArrowheads="1"/>
            </p:cNvSpPr>
            <p:nvPr/>
          </p:nvSpPr>
          <p:spPr bwMode="auto">
            <a:xfrm>
              <a:off x="0" y="0"/>
              <a:ext cx="5073809" cy="3516922"/>
            </a:xfrm>
            <a:prstGeom prst="triangle">
              <a:avLst>
                <a:gd name="adj" fmla="val 50000"/>
              </a:avLst>
            </a:prstGeom>
            <a:solidFill>
              <a:srgbClr val="0D0D0D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8" name="等腰三角形 7"/>
            <p:cNvSpPr>
              <a:spLocks noChangeArrowheads="1"/>
            </p:cNvSpPr>
            <p:nvPr/>
          </p:nvSpPr>
          <p:spPr bwMode="auto">
            <a:xfrm flipV="1">
              <a:off x="0" y="3516922"/>
              <a:ext cx="5073809" cy="3516922"/>
            </a:xfrm>
            <a:prstGeom prst="triangle">
              <a:avLst>
                <a:gd name="adj" fmla="val 50000"/>
              </a:avLst>
            </a:prstGeom>
            <a:solidFill>
              <a:srgbClr val="0D0D0D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9" name="文本框 8"/>
          <p:cNvSpPr>
            <a:spLocks noChangeArrowheads="1"/>
          </p:cNvSpPr>
          <p:nvPr/>
        </p:nvSpPr>
        <p:spPr bwMode="auto">
          <a:xfrm flipH="1">
            <a:off x="915988" y="4273550"/>
            <a:ext cx="153828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500" b="1">
                <a:solidFill>
                  <a:schemeClr val="bg1"/>
                </a:solidFill>
                <a:latin typeface="Impact" pitchFamily="34" charset="0"/>
                <a:sym typeface="Impact" pitchFamily="34" charset="0"/>
              </a:rPr>
              <a:t>01</a:t>
            </a:r>
            <a:endParaRPr lang="zh-CN" altLang="en-US" sz="11500" b="1">
              <a:solidFill>
                <a:schemeClr val="bg1"/>
              </a:solidFill>
              <a:latin typeface="Impact" pitchFamily="34" charset="0"/>
              <a:sym typeface="Impact" pitchFamily="34" charset="0"/>
            </a:endParaRPr>
          </a:p>
        </p:txBody>
      </p:sp>
      <p:sp>
        <p:nvSpPr>
          <p:cNvPr id="5130" name="文本框 34"/>
          <p:cNvSpPr>
            <a:spLocks noChangeArrowheads="1"/>
          </p:cNvSpPr>
          <p:nvPr/>
        </p:nvSpPr>
        <p:spPr bwMode="auto">
          <a:xfrm>
            <a:off x="8113713" y="1579563"/>
            <a:ext cx="3262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公司介绍</a:t>
            </a:r>
            <a:endParaRPr lang="en-US" sz="6000" b="1" dirty="0">
              <a:solidFill>
                <a:srgbClr val="8DC22A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131" name="直接连接符 35"/>
          <p:cNvSpPr>
            <a:spLocks noChangeShapeType="1"/>
          </p:cNvSpPr>
          <p:nvPr/>
        </p:nvSpPr>
        <p:spPr bwMode="auto">
          <a:xfrm rot="5400000">
            <a:off x="9645650" y="931863"/>
            <a:ext cx="0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5132" name="直接连接符 36"/>
          <p:cNvSpPr>
            <a:spLocks noChangeShapeType="1"/>
          </p:cNvSpPr>
          <p:nvPr/>
        </p:nvSpPr>
        <p:spPr bwMode="auto">
          <a:xfrm rot="5400000">
            <a:off x="9644856" y="-361156"/>
            <a:ext cx="1588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0450AE5-7C9A-13EE-2B0D-998FF15E7100}"/>
              </a:ext>
            </a:extLst>
          </p:cNvPr>
          <p:cNvSpPr txBox="1"/>
          <p:nvPr/>
        </p:nvSpPr>
        <p:spPr>
          <a:xfrm>
            <a:off x="8759968" y="2878138"/>
            <a:ext cx="34320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公司宗旨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部门职能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团队成员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195" name="矩形 36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196" name="直角三角形 37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197" name="平行四边形 38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198" name="文本框 18"/>
          <p:cNvSpPr>
            <a:spLocks noChangeArrowheads="1"/>
          </p:cNvSpPr>
          <p:nvPr/>
        </p:nvSpPr>
        <p:spPr bwMode="auto">
          <a:xfrm>
            <a:off x="4157005" y="453707"/>
            <a:ext cx="38779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财务预测</a:t>
            </a:r>
            <a:endParaRPr lang="en-US" sz="7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45" name="文本框 86"/>
          <p:cNvSpPr>
            <a:spLocks noChangeArrowheads="1"/>
          </p:cNvSpPr>
          <p:nvPr/>
        </p:nvSpPr>
        <p:spPr bwMode="auto">
          <a:xfrm>
            <a:off x="386079" y="5481664"/>
            <a:ext cx="1055155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（</a:t>
            </a:r>
            <a:r>
              <a:rPr lang="en-US" altLang="zh-CN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1</a:t>
            </a:r>
            <a:r>
              <a:rPr lang="zh-CN" altLang="en-US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）研学套餐销售收入预测</a:t>
            </a:r>
            <a:endParaRPr lang="en-US" altLang="zh-CN" sz="4000" b="1" kern="0" dirty="0">
              <a:solidFill>
                <a:srgbClr val="8DC22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</a:endParaRPr>
          </a:p>
          <a:p>
            <a:pPr algn="ctr"/>
            <a:r>
              <a:rPr lang="zh-CN" altLang="en-US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（</a:t>
            </a:r>
            <a:r>
              <a:rPr lang="en-US" altLang="zh-CN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2</a:t>
            </a:r>
            <a:r>
              <a:rPr lang="zh-CN" altLang="en-US" sz="4000" b="1" kern="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</a:rPr>
              <a:t>）研学中心管理费用预估</a:t>
            </a:r>
            <a:endParaRPr lang="zh-CN" altLang="zh-CN" sz="4000" b="1" kern="100" dirty="0">
              <a:solidFill>
                <a:srgbClr val="8DC22A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sz="40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gency FB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D436FA9-1694-E5D1-AFC3-1615462BB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93" y="1583738"/>
            <a:ext cx="4690267" cy="37373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BAA84FF-C052-B0CB-A901-E0A52EF5F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699" y="1583738"/>
            <a:ext cx="5811521" cy="39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7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5123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5124" name="任意多边形 3"/>
          <p:cNvSpPr>
            <a:spLocks noChangeArrowheads="1"/>
          </p:cNvSpPr>
          <p:nvPr/>
        </p:nvSpPr>
        <p:spPr bwMode="auto">
          <a:xfrm>
            <a:off x="-9525" y="0"/>
            <a:ext cx="9871075" cy="6858000"/>
          </a:xfrm>
          <a:custGeom>
            <a:avLst/>
            <a:gdLst>
              <a:gd name="T0" fmla="*/ 0 w 9872030"/>
              <a:gd name="T1" fmla="*/ 0 h 6858000"/>
              <a:gd name="T2" fmla="*/ 4962405 w 9872030"/>
              <a:gd name="T3" fmla="*/ 0 h 6858000"/>
              <a:gd name="T4" fmla="*/ 9872030 w 9872030"/>
              <a:gd name="T5" fmla="*/ 6858000 h 6858000"/>
              <a:gd name="T6" fmla="*/ 4835797 w 9872030"/>
              <a:gd name="T7" fmla="*/ 6858000 h 6858000"/>
              <a:gd name="T8" fmla="*/ 4825273 w 9872030"/>
              <a:gd name="T9" fmla="*/ 6843300 h 6858000"/>
              <a:gd name="T10" fmla="*/ 4899101 w 9872030"/>
              <a:gd name="T11" fmla="*/ 684330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72030"/>
              <a:gd name="T19" fmla="*/ 0 h 6858000"/>
              <a:gd name="T20" fmla="*/ 9872030 w 9872030"/>
              <a:gd name="T21" fmla="*/ 6858000 h 6858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72030" h="6858000">
                <a:moveTo>
                  <a:pt x="0" y="0"/>
                </a:moveTo>
                <a:lnTo>
                  <a:pt x="4962405" y="0"/>
                </a:lnTo>
                <a:lnTo>
                  <a:pt x="9872030" y="6858000"/>
                </a:lnTo>
                <a:lnTo>
                  <a:pt x="4835797" y="6858000"/>
                </a:lnTo>
                <a:lnTo>
                  <a:pt x="4825273" y="6843300"/>
                </a:lnTo>
                <a:lnTo>
                  <a:pt x="4899101" y="68433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5125" name="直角三角形 4"/>
          <p:cNvSpPr>
            <a:spLocks noChangeArrowheads="1"/>
          </p:cNvSpPr>
          <p:nvPr/>
        </p:nvSpPr>
        <p:spPr bwMode="auto">
          <a:xfrm>
            <a:off x="0" y="0"/>
            <a:ext cx="4924425" cy="6858000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grpSp>
        <p:nvGrpSpPr>
          <p:cNvPr id="5126" name="组合 5"/>
          <p:cNvGrpSpPr>
            <a:grpSpLocks/>
          </p:cNvGrpSpPr>
          <p:nvPr/>
        </p:nvGrpSpPr>
        <p:grpSpPr bwMode="auto">
          <a:xfrm>
            <a:off x="2462213" y="0"/>
            <a:ext cx="4965700" cy="6883400"/>
            <a:chOff x="0" y="0"/>
            <a:chExt cx="5073809" cy="7033844"/>
          </a:xfrm>
        </p:grpSpPr>
        <p:sp>
          <p:nvSpPr>
            <p:cNvPr id="5127" name="等腰三角形 6"/>
            <p:cNvSpPr>
              <a:spLocks noChangeArrowheads="1"/>
            </p:cNvSpPr>
            <p:nvPr/>
          </p:nvSpPr>
          <p:spPr bwMode="auto">
            <a:xfrm>
              <a:off x="0" y="0"/>
              <a:ext cx="5073809" cy="3516922"/>
            </a:xfrm>
            <a:prstGeom prst="triangle">
              <a:avLst>
                <a:gd name="adj" fmla="val 50000"/>
              </a:avLst>
            </a:prstGeom>
            <a:solidFill>
              <a:srgbClr val="0D0D0D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  <p:sp>
          <p:nvSpPr>
            <p:cNvPr id="5128" name="等腰三角形 7"/>
            <p:cNvSpPr>
              <a:spLocks noChangeArrowheads="1"/>
            </p:cNvSpPr>
            <p:nvPr/>
          </p:nvSpPr>
          <p:spPr bwMode="auto">
            <a:xfrm flipV="1">
              <a:off x="0" y="3516922"/>
              <a:ext cx="5073809" cy="3516922"/>
            </a:xfrm>
            <a:prstGeom prst="triangle">
              <a:avLst>
                <a:gd name="adj" fmla="val 50000"/>
              </a:avLst>
            </a:prstGeom>
            <a:solidFill>
              <a:srgbClr val="0D0D0D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</p:grpSp>
      <p:sp>
        <p:nvSpPr>
          <p:cNvPr id="5129" name="文本框 8"/>
          <p:cNvSpPr>
            <a:spLocks noChangeArrowheads="1"/>
          </p:cNvSpPr>
          <p:nvPr/>
        </p:nvSpPr>
        <p:spPr bwMode="auto">
          <a:xfrm flipH="1">
            <a:off x="915988" y="4273550"/>
            <a:ext cx="1768433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itchFamily="2" charset="-122"/>
                <a:cs typeface="+mn-cs"/>
                <a:sym typeface="Impact" pitchFamily="34" charset="0"/>
              </a:rPr>
              <a:t>05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宋体" pitchFamily="2" charset="-122"/>
              <a:cs typeface="+mn-cs"/>
              <a:sym typeface="Impact" pitchFamily="34" charset="0"/>
            </a:endParaRPr>
          </a:p>
        </p:txBody>
      </p:sp>
      <p:sp>
        <p:nvSpPr>
          <p:cNvPr id="5130" name="文本框 34"/>
          <p:cNvSpPr>
            <a:spLocks noChangeArrowheads="1"/>
          </p:cNvSpPr>
          <p:nvPr/>
        </p:nvSpPr>
        <p:spPr bwMode="auto">
          <a:xfrm>
            <a:off x="8113713" y="1579563"/>
            <a:ext cx="3262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营销战略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8DC22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5131" name="直接连接符 35"/>
          <p:cNvSpPr>
            <a:spLocks noChangeShapeType="1"/>
          </p:cNvSpPr>
          <p:nvPr/>
        </p:nvSpPr>
        <p:spPr bwMode="auto">
          <a:xfrm rot="5400000">
            <a:off x="9645650" y="931863"/>
            <a:ext cx="0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5132" name="直接连接符 36"/>
          <p:cNvSpPr>
            <a:spLocks noChangeShapeType="1"/>
          </p:cNvSpPr>
          <p:nvPr/>
        </p:nvSpPr>
        <p:spPr bwMode="auto">
          <a:xfrm rot="5400000">
            <a:off x="9644856" y="-361156"/>
            <a:ext cx="1588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0450AE5-7C9A-13EE-2B0D-998FF15E7100}"/>
              </a:ext>
            </a:extLst>
          </p:cNvPr>
          <p:cNvSpPr txBox="1"/>
          <p:nvPr/>
        </p:nvSpPr>
        <p:spPr>
          <a:xfrm>
            <a:off x="8010924" y="3248749"/>
            <a:ext cx="52158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营销总体思路综述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各营销战略详述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588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03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04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05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06" name="文本框 18"/>
          <p:cNvSpPr>
            <a:spLocks noChangeArrowheads="1"/>
          </p:cNvSpPr>
          <p:nvPr/>
        </p:nvSpPr>
        <p:spPr bwMode="auto">
          <a:xfrm>
            <a:off x="2532063" y="791846"/>
            <a:ext cx="75713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7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营销总体思路综述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25609" name="任意多边形 30"/>
          <p:cNvSpPr>
            <a:spLocks noChangeArrowheads="1"/>
          </p:cNvSpPr>
          <p:nvPr/>
        </p:nvSpPr>
        <p:spPr bwMode="auto">
          <a:xfrm flipV="1">
            <a:off x="3606800" y="2182813"/>
            <a:ext cx="844550" cy="1941512"/>
          </a:xfrm>
          <a:custGeom>
            <a:avLst/>
            <a:gdLst>
              <a:gd name="T0" fmla="*/ 0 w 652549"/>
              <a:gd name="T1" fmla="*/ 0 h 1500447"/>
              <a:gd name="T2" fmla="*/ 652549 w 652549"/>
              <a:gd name="T3" fmla="*/ 777240 h 1500447"/>
              <a:gd name="T4" fmla="*/ 652549 w 652549"/>
              <a:gd name="T5" fmla="*/ 1500447 h 1500447"/>
              <a:gd name="T6" fmla="*/ 0 w 652549"/>
              <a:gd name="T7" fmla="*/ 0 h 1500447"/>
              <a:gd name="T8" fmla="*/ 0 60000 65536"/>
              <a:gd name="T9" fmla="*/ 0 60000 65536"/>
              <a:gd name="T10" fmla="*/ 0 60000 65536"/>
              <a:gd name="T11" fmla="*/ 0 60000 65536"/>
              <a:gd name="T12" fmla="*/ 0 w 652549"/>
              <a:gd name="T13" fmla="*/ 0 h 1500447"/>
              <a:gd name="T14" fmla="*/ 652549 w 652549"/>
              <a:gd name="T15" fmla="*/ 1500447 h 15004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2549" h="1500447">
                <a:moveTo>
                  <a:pt x="0" y="0"/>
                </a:moveTo>
                <a:lnTo>
                  <a:pt x="652549" y="777240"/>
                </a:lnTo>
                <a:lnTo>
                  <a:pt x="652549" y="1500447"/>
                </a:lnTo>
                <a:lnTo>
                  <a:pt x="0" y="0"/>
                </a:lnTo>
                <a:close/>
              </a:path>
            </a:pathLst>
          </a:custGeom>
          <a:solidFill>
            <a:srgbClr val="729E2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10" name="任意多边形 31"/>
          <p:cNvSpPr>
            <a:spLocks noChangeArrowheads="1"/>
          </p:cNvSpPr>
          <p:nvPr/>
        </p:nvSpPr>
        <p:spPr bwMode="auto">
          <a:xfrm>
            <a:off x="4451350" y="2182813"/>
            <a:ext cx="5935823" cy="942975"/>
          </a:xfrm>
          <a:custGeom>
            <a:avLst/>
            <a:gdLst>
              <a:gd name="T0" fmla="*/ 0 w 2128059"/>
              <a:gd name="T1" fmla="*/ 0 h 737062"/>
              <a:gd name="T2" fmla="*/ 1759528 w 2128059"/>
              <a:gd name="T3" fmla="*/ 0 h 737062"/>
              <a:gd name="T4" fmla="*/ 2128059 w 2128059"/>
              <a:gd name="T5" fmla="*/ 368531 h 737062"/>
              <a:gd name="T6" fmla="*/ 2128058 w 2128059"/>
              <a:gd name="T7" fmla="*/ 368531 h 737062"/>
              <a:gd name="T8" fmla="*/ 1759527 w 2128059"/>
              <a:gd name="T9" fmla="*/ 737062 h 737062"/>
              <a:gd name="T10" fmla="*/ 0 w 2128059"/>
              <a:gd name="T11" fmla="*/ 737061 h 737062"/>
              <a:gd name="T12" fmla="*/ 0 w 2128059"/>
              <a:gd name="T13" fmla="*/ 0 h 737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8059"/>
              <a:gd name="T22" fmla="*/ 0 h 737062"/>
              <a:gd name="T23" fmla="*/ 2128059 w 2128059"/>
              <a:gd name="T24" fmla="*/ 737062 h 737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8059" h="737062">
                <a:moveTo>
                  <a:pt x="0" y="0"/>
                </a:moveTo>
                <a:lnTo>
                  <a:pt x="1759528" y="0"/>
                </a:lnTo>
                <a:cubicBezTo>
                  <a:pt x="1963062" y="0"/>
                  <a:pt x="2128059" y="164997"/>
                  <a:pt x="2128059" y="368531"/>
                </a:cubicBezTo>
                <a:lnTo>
                  <a:pt x="2128058" y="368531"/>
                </a:lnTo>
                <a:cubicBezTo>
                  <a:pt x="2128058" y="572065"/>
                  <a:pt x="1963061" y="737062"/>
                  <a:pt x="1759527" y="737062"/>
                </a:cubicBezTo>
                <a:lnTo>
                  <a:pt x="0" y="737061"/>
                </a:lnTo>
                <a:lnTo>
                  <a:pt x="0" y="0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12" name="任意多边形 33"/>
          <p:cNvSpPr>
            <a:spLocks noChangeArrowheads="1"/>
          </p:cNvSpPr>
          <p:nvPr/>
        </p:nvSpPr>
        <p:spPr bwMode="auto">
          <a:xfrm>
            <a:off x="3640138" y="3186113"/>
            <a:ext cx="822325" cy="946150"/>
          </a:xfrm>
          <a:custGeom>
            <a:avLst/>
            <a:gdLst>
              <a:gd name="T0" fmla="*/ 0 w 635924"/>
              <a:gd name="T1" fmla="*/ 731520 h 731520"/>
              <a:gd name="T2" fmla="*/ 635924 w 635924"/>
              <a:gd name="T3" fmla="*/ 731520 h 731520"/>
              <a:gd name="T4" fmla="*/ 635924 w 635924"/>
              <a:gd name="T5" fmla="*/ 0 h 731520"/>
              <a:gd name="T6" fmla="*/ 0 w 635924"/>
              <a:gd name="T7" fmla="*/ 731520 h 731520"/>
              <a:gd name="T8" fmla="*/ 0 60000 65536"/>
              <a:gd name="T9" fmla="*/ 0 60000 65536"/>
              <a:gd name="T10" fmla="*/ 0 60000 65536"/>
              <a:gd name="T11" fmla="*/ 0 60000 65536"/>
              <a:gd name="T12" fmla="*/ 0 w 635924"/>
              <a:gd name="T13" fmla="*/ 0 h 731520"/>
              <a:gd name="T14" fmla="*/ 635924 w 635924"/>
              <a:gd name="T15" fmla="*/ 731520 h 7315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5924" h="731520">
                <a:moveTo>
                  <a:pt x="0" y="731520"/>
                </a:moveTo>
                <a:lnTo>
                  <a:pt x="635924" y="731520"/>
                </a:lnTo>
                <a:lnTo>
                  <a:pt x="635924" y="0"/>
                </a:lnTo>
                <a:lnTo>
                  <a:pt x="0" y="731520"/>
                </a:lnTo>
                <a:close/>
              </a:path>
            </a:pathLst>
          </a:custGeom>
          <a:solidFill>
            <a:srgbClr val="729E2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13" name="任意多边形 34"/>
          <p:cNvSpPr>
            <a:spLocks noChangeArrowheads="1"/>
          </p:cNvSpPr>
          <p:nvPr/>
        </p:nvSpPr>
        <p:spPr bwMode="auto">
          <a:xfrm flipV="1">
            <a:off x="3640138" y="4181475"/>
            <a:ext cx="822325" cy="942975"/>
          </a:xfrm>
          <a:custGeom>
            <a:avLst/>
            <a:gdLst>
              <a:gd name="T0" fmla="*/ 0 w 635924"/>
              <a:gd name="T1" fmla="*/ 731520 h 731520"/>
              <a:gd name="T2" fmla="*/ 635924 w 635924"/>
              <a:gd name="T3" fmla="*/ 731520 h 731520"/>
              <a:gd name="T4" fmla="*/ 635924 w 635924"/>
              <a:gd name="T5" fmla="*/ 0 h 731520"/>
              <a:gd name="T6" fmla="*/ 0 w 635924"/>
              <a:gd name="T7" fmla="*/ 731520 h 731520"/>
              <a:gd name="T8" fmla="*/ 0 60000 65536"/>
              <a:gd name="T9" fmla="*/ 0 60000 65536"/>
              <a:gd name="T10" fmla="*/ 0 60000 65536"/>
              <a:gd name="T11" fmla="*/ 0 60000 65536"/>
              <a:gd name="T12" fmla="*/ 0 w 635924"/>
              <a:gd name="T13" fmla="*/ 0 h 731520"/>
              <a:gd name="T14" fmla="*/ 635924 w 635924"/>
              <a:gd name="T15" fmla="*/ 731520 h 7315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5924" h="731520">
                <a:moveTo>
                  <a:pt x="0" y="731520"/>
                </a:moveTo>
                <a:lnTo>
                  <a:pt x="635924" y="731520"/>
                </a:lnTo>
                <a:lnTo>
                  <a:pt x="635924" y="0"/>
                </a:lnTo>
                <a:lnTo>
                  <a:pt x="0" y="731520"/>
                </a:lnTo>
                <a:close/>
              </a:path>
            </a:pathLst>
          </a:custGeom>
          <a:solidFill>
            <a:srgbClr val="729E2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14" name="任意多边形 35"/>
          <p:cNvSpPr>
            <a:spLocks noChangeArrowheads="1"/>
          </p:cNvSpPr>
          <p:nvPr/>
        </p:nvSpPr>
        <p:spPr bwMode="auto">
          <a:xfrm>
            <a:off x="4462463" y="3181350"/>
            <a:ext cx="4455506" cy="950913"/>
          </a:xfrm>
          <a:custGeom>
            <a:avLst/>
            <a:gdLst>
              <a:gd name="T0" fmla="*/ 0 w 2128059"/>
              <a:gd name="T1" fmla="*/ 0 h 737062"/>
              <a:gd name="T2" fmla="*/ 1759528 w 2128059"/>
              <a:gd name="T3" fmla="*/ 0 h 737062"/>
              <a:gd name="T4" fmla="*/ 2128059 w 2128059"/>
              <a:gd name="T5" fmla="*/ 368531 h 737062"/>
              <a:gd name="T6" fmla="*/ 2128058 w 2128059"/>
              <a:gd name="T7" fmla="*/ 368531 h 737062"/>
              <a:gd name="T8" fmla="*/ 1759527 w 2128059"/>
              <a:gd name="T9" fmla="*/ 737062 h 737062"/>
              <a:gd name="T10" fmla="*/ 0 w 2128059"/>
              <a:gd name="T11" fmla="*/ 737061 h 737062"/>
              <a:gd name="T12" fmla="*/ 0 w 2128059"/>
              <a:gd name="T13" fmla="*/ 0 h 737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8059"/>
              <a:gd name="T22" fmla="*/ 0 h 737062"/>
              <a:gd name="T23" fmla="*/ 2128059 w 2128059"/>
              <a:gd name="T24" fmla="*/ 737062 h 737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8059" h="737062">
                <a:moveTo>
                  <a:pt x="0" y="0"/>
                </a:moveTo>
                <a:lnTo>
                  <a:pt x="1759528" y="0"/>
                </a:lnTo>
                <a:cubicBezTo>
                  <a:pt x="1963062" y="0"/>
                  <a:pt x="2128059" y="164997"/>
                  <a:pt x="2128059" y="368531"/>
                </a:cubicBezTo>
                <a:lnTo>
                  <a:pt x="2128058" y="368531"/>
                </a:lnTo>
                <a:cubicBezTo>
                  <a:pt x="2128058" y="572065"/>
                  <a:pt x="1963061" y="737062"/>
                  <a:pt x="1759527" y="737062"/>
                </a:cubicBezTo>
                <a:lnTo>
                  <a:pt x="0" y="737061"/>
                </a:lnTo>
                <a:lnTo>
                  <a:pt x="0" y="0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15" name="任意多边形 36"/>
          <p:cNvSpPr>
            <a:spLocks noChangeArrowheads="1"/>
          </p:cNvSpPr>
          <p:nvPr/>
        </p:nvSpPr>
        <p:spPr bwMode="auto">
          <a:xfrm>
            <a:off x="4462463" y="4181475"/>
            <a:ext cx="4455506" cy="942975"/>
          </a:xfrm>
          <a:custGeom>
            <a:avLst/>
            <a:gdLst>
              <a:gd name="T0" fmla="*/ 0 w 2128059"/>
              <a:gd name="T1" fmla="*/ 0 h 737062"/>
              <a:gd name="T2" fmla="*/ 1759528 w 2128059"/>
              <a:gd name="T3" fmla="*/ 0 h 737062"/>
              <a:gd name="T4" fmla="*/ 2128059 w 2128059"/>
              <a:gd name="T5" fmla="*/ 368531 h 737062"/>
              <a:gd name="T6" fmla="*/ 2128058 w 2128059"/>
              <a:gd name="T7" fmla="*/ 368531 h 737062"/>
              <a:gd name="T8" fmla="*/ 1759527 w 2128059"/>
              <a:gd name="T9" fmla="*/ 737062 h 737062"/>
              <a:gd name="T10" fmla="*/ 0 w 2128059"/>
              <a:gd name="T11" fmla="*/ 737061 h 737062"/>
              <a:gd name="T12" fmla="*/ 0 w 2128059"/>
              <a:gd name="T13" fmla="*/ 0 h 737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8059"/>
              <a:gd name="T22" fmla="*/ 0 h 737062"/>
              <a:gd name="T23" fmla="*/ 2128059 w 2128059"/>
              <a:gd name="T24" fmla="*/ 737062 h 737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8059" h="737062">
                <a:moveTo>
                  <a:pt x="0" y="0"/>
                </a:moveTo>
                <a:lnTo>
                  <a:pt x="1759528" y="0"/>
                </a:lnTo>
                <a:cubicBezTo>
                  <a:pt x="1963062" y="0"/>
                  <a:pt x="2128059" y="164997"/>
                  <a:pt x="2128059" y="368531"/>
                </a:cubicBezTo>
                <a:lnTo>
                  <a:pt x="2128058" y="368531"/>
                </a:lnTo>
                <a:cubicBezTo>
                  <a:pt x="2128058" y="572065"/>
                  <a:pt x="1963061" y="737062"/>
                  <a:pt x="1759527" y="737062"/>
                </a:cubicBezTo>
                <a:lnTo>
                  <a:pt x="0" y="737061"/>
                </a:lnTo>
                <a:lnTo>
                  <a:pt x="0" y="0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16" name="任意多边形 37"/>
          <p:cNvSpPr>
            <a:spLocks noChangeArrowheads="1"/>
          </p:cNvSpPr>
          <p:nvPr/>
        </p:nvSpPr>
        <p:spPr bwMode="auto">
          <a:xfrm>
            <a:off x="2348298" y="3102091"/>
            <a:ext cx="1452562" cy="1947863"/>
          </a:xfrm>
          <a:custGeom>
            <a:avLst/>
            <a:gdLst>
              <a:gd name="T0" fmla="*/ 98488 w 1122472"/>
              <a:gd name="T1" fmla="*/ 633 h 1504271"/>
              <a:gd name="T2" fmla="*/ 157175 w 1122472"/>
              <a:gd name="T3" fmla="*/ 33647 h 1504271"/>
              <a:gd name="T4" fmla="*/ 428367 w 1122472"/>
              <a:gd name="T5" fmla="*/ 379014 h 1504271"/>
              <a:gd name="T6" fmla="*/ 471436 w 1122472"/>
              <a:gd name="T7" fmla="*/ 349976 h 1504271"/>
              <a:gd name="T8" fmla="*/ 478006 w 1122472"/>
              <a:gd name="T9" fmla="*/ 348650 h 1504271"/>
              <a:gd name="T10" fmla="*/ 441188 w 1122472"/>
              <a:gd name="T11" fmla="*/ 323827 h 1504271"/>
              <a:gd name="T12" fmla="*/ 391276 w 1122472"/>
              <a:gd name="T13" fmla="*/ 203328 h 1504271"/>
              <a:gd name="T14" fmla="*/ 561687 w 1122472"/>
              <a:gd name="T15" fmla="*/ 32917 h 1504271"/>
              <a:gd name="T16" fmla="*/ 732098 w 1122472"/>
              <a:gd name="T17" fmla="*/ 203328 h 1504271"/>
              <a:gd name="T18" fmla="*/ 682186 w 1122472"/>
              <a:gd name="T19" fmla="*/ 323827 h 1504271"/>
              <a:gd name="T20" fmla="*/ 644410 w 1122472"/>
              <a:gd name="T21" fmla="*/ 349295 h 1504271"/>
              <a:gd name="T22" fmla="*/ 647782 w 1122472"/>
              <a:gd name="T23" fmla="*/ 349976 h 1504271"/>
              <a:gd name="T24" fmla="*/ 692978 w 1122472"/>
              <a:gd name="T25" fmla="*/ 380448 h 1504271"/>
              <a:gd name="T26" fmla="*/ 965297 w 1122472"/>
              <a:gd name="T27" fmla="*/ 33647 h 1504271"/>
              <a:gd name="T28" fmla="*/ 1023984 w 1122472"/>
              <a:gd name="T29" fmla="*/ 633 h 1504271"/>
              <a:gd name="T30" fmla="*/ 1088825 w 1122472"/>
              <a:gd name="T31" fmla="*/ 18786 h 1504271"/>
              <a:gd name="T32" fmla="*/ 1103686 w 1122472"/>
              <a:gd name="T33" fmla="*/ 142314 h 1504271"/>
              <a:gd name="T34" fmla="*/ 785061 w 1122472"/>
              <a:gd name="T35" fmla="*/ 548084 h 1504271"/>
              <a:gd name="T36" fmla="*/ 786131 w 1122472"/>
              <a:gd name="T37" fmla="*/ 558697 h 1504271"/>
              <a:gd name="T38" fmla="*/ 786130 w 1122472"/>
              <a:gd name="T39" fmla="*/ 803925 h 1504271"/>
              <a:gd name="T40" fmla="*/ 784855 w 1122472"/>
              <a:gd name="T41" fmla="*/ 816579 h 1504271"/>
              <a:gd name="T42" fmla="*/ 786130 w 1122472"/>
              <a:gd name="T43" fmla="*/ 822897 h 1504271"/>
              <a:gd name="T44" fmla="*/ 786130 w 1122472"/>
              <a:gd name="T45" fmla="*/ 1398472 h 1504271"/>
              <a:gd name="T46" fmla="*/ 680331 w 1122472"/>
              <a:gd name="T47" fmla="*/ 1504271 h 1504271"/>
              <a:gd name="T48" fmla="*/ 574532 w 1122472"/>
              <a:gd name="T49" fmla="*/ 1398472 h 1504271"/>
              <a:gd name="T50" fmla="*/ 574532 w 1122472"/>
              <a:gd name="T51" fmla="*/ 1027434 h 1504271"/>
              <a:gd name="T52" fmla="*/ 559608 w 1122472"/>
              <a:gd name="T53" fmla="*/ 1030447 h 1504271"/>
              <a:gd name="T54" fmla="*/ 559609 w 1122472"/>
              <a:gd name="T55" fmla="*/ 1030446 h 1504271"/>
              <a:gd name="T56" fmla="*/ 544685 w 1122472"/>
              <a:gd name="T57" fmla="*/ 1027433 h 1504271"/>
              <a:gd name="T58" fmla="*/ 544685 w 1122472"/>
              <a:gd name="T59" fmla="*/ 1398472 h 1504271"/>
              <a:gd name="T60" fmla="*/ 438886 w 1122472"/>
              <a:gd name="T61" fmla="*/ 1504271 h 1504271"/>
              <a:gd name="T62" fmla="*/ 333087 w 1122472"/>
              <a:gd name="T63" fmla="*/ 1398472 h 1504271"/>
              <a:gd name="T64" fmla="*/ 333087 w 1122472"/>
              <a:gd name="T65" fmla="*/ 822897 h 1504271"/>
              <a:gd name="T66" fmla="*/ 334363 w 1122472"/>
              <a:gd name="T67" fmla="*/ 816579 h 1504271"/>
              <a:gd name="T68" fmla="*/ 333087 w 1122472"/>
              <a:gd name="T69" fmla="*/ 803924 h 1504271"/>
              <a:gd name="T70" fmla="*/ 333087 w 1122472"/>
              <a:gd name="T71" fmla="*/ 558697 h 1504271"/>
              <a:gd name="T72" fmla="*/ 334527 w 1122472"/>
              <a:gd name="T73" fmla="*/ 544411 h 1504271"/>
              <a:gd name="T74" fmla="*/ 18786 w 1122472"/>
              <a:gd name="T75" fmla="*/ 142314 h 1504271"/>
              <a:gd name="T76" fmla="*/ 33647 w 1122472"/>
              <a:gd name="T77" fmla="*/ 18786 h 1504271"/>
              <a:gd name="T78" fmla="*/ 98488 w 1122472"/>
              <a:gd name="T79" fmla="*/ 633 h 150427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122472"/>
              <a:gd name="T121" fmla="*/ 0 h 1504271"/>
              <a:gd name="T122" fmla="*/ 1122472 w 1122472"/>
              <a:gd name="T123" fmla="*/ 1504271 h 150427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122472" h="1504271">
                <a:moveTo>
                  <a:pt x="98488" y="633"/>
                </a:moveTo>
                <a:cubicBezTo>
                  <a:pt x="120843" y="3323"/>
                  <a:pt x="142171" y="14540"/>
                  <a:pt x="157175" y="33647"/>
                </a:cubicBezTo>
                <a:lnTo>
                  <a:pt x="428367" y="379014"/>
                </a:lnTo>
                <a:lnTo>
                  <a:pt x="471436" y="349976"/>
                </a:lnTo>
                <a:lnTo>
                  <a:pt x="478006" y="348650"/>
                </a:lnTo>
                <a:lnTo>
                  <a:pt x="441188" y="323827"/>
                </a:lnTo>
                <a:cubicBezTo>
                  <a:pt x="410350" y="292988"/>
                  <a:pt x="391276" y="250385"/>
                  <a:pt x="391276" y="203328"/>
                </a:cubicBezTo>
                <a:cubicBezTo>
                  <a:pt x="391276" y="109213"/>
                  <a:pt x="467572" y="32917"/>
                  <a:pt x="561687" y="32917"/>
                </a:cubicBezTo>
                <a:cubicBezTo>
                  <a:pt x="655802" y="32917"/>
                  <a:pt x="732098" y="109213"/>
                  <a:pt x="732098" y="203328"/>
                </a:cubicBezTo>
                <a:cubicBezTo>
                  <a:pt x="732098" y="250385"/>
                  <a:pt x="713024" y="292988"/>
                  <a:pt x="682186" y="323827"/>
                </a:cubicBezTo>
                <a:lnTo>
                  <a:pt x="644410" y="349295"/>
                </a:lnTo>
                <a:lnTo>
                  <a:pt x="647782" y="349976"/>
                </a:lnTo>
                <a:lnTo>
                  <a:pt x="692978" y="380448"/>
                </a:lnTo>
                <a:lnTo>
                  <a:pt x="965297" y="33647"/>
                </a:lnTo>
                <a:cubicBezTo>
                  <a:pt x="980301" y="14540"/>
                  <a:pt x="1001629" y="3323"/>
                  <a:pt x="1023984" y="633"/>
                </a:cubicBezTo>
                <a:cubicBezTo>
                  <a:pt x="1046338" y="-2056"/>
                  <a:pt x="1069718" y="3783"/>
                  <a:pt x="1088825" y="18786"/>
                </a:cubicBezTo>
                <a:cubicBezTo>
                  <a:pt x="1127040" y="48794"/>
                  <a:pt x="1133693" y="104099"/>
                  <a:pt x="1103686" y="142314"/>
                </a:cubicBezTo>
                <a:lnTo>
                  <a:pt x="785061" y="548084"/>
                </a:lnTo>
                <a:lnTo>
                  <a:pt x="786131" y="558697"/>
                </a:lnTo>
                <a:cubicBezTo>
                  <a:pt x="786131" y="640440"/>
                  <a:pt x="786130" y="722182"/>
                  <a:pt x="786130" y="803925"/>
                </a:cubicBezTo>
                <a:lnTo>
                  <a:pt x="784855" y="816579"/>
                </a:lnTo>
                <a:lnTo>
                  <a:pt x="786130" y="822897"/>
                </a:lnTo>
                <a:lnTo>
                  <a:pt x="786130" y="1398472"/>
                </a:lnTo>
                <a:cubicBezTo>
                  <a:pt x="786130" y="1456903"/>
                  <a:pt x="738762" y="1504271"/>
                  <a:pt x="680331" y="1504271"/>
                </a:cubicBezTo>
                <a:cubicBezTo>
                  <a:pt x="621900" y="1504271"/>
                  <a:pt x="574532" y="1456903"/>
                  <a:pt x="574532" y="1398472"/>
                </a:cubicBezTo>
                <a:lnTo>
                  <a:pt x="574532" y="1027434"/>
                </a:lnTo>
                <a:lnTo>
                  <a:pt x="559608" y="1030447"/>
                </a:lnTo>
                <a:lnTo>
                  <a:pt x="559609" y="1030446"/>
                </a:lnTo>
                <a:lnTo>
                  <a:pt x="544685" y="1027433"/>
                </a:lnTo>
                <a:lnTo>
                  <a:pt x="544685" y="1398472"/>
                </a:lnTo>
                <a:cubicBezTo>
                  <a:pt x="544685" y="1456903"/>
                  <a:pt x="497317" y="1504271"/>
                  <a:pt x="438886" y="1504271"/>
                </a:cubicBezTo>
                <a:cubicBezTo>
                  <a:pt x="380455" y="1504271"/>
                  <a:pt x="333087" y="1456903"/>
                  <a:pt x="333087" y="1398472"/>
                </a:cubicBezTo>
                <a:lnTo>
                  <a:pt x="333087" y="822897"/>
                </a:lnTo>
                <a:lnTo>
                  <a:pt x="334363" y="816579"/>
                </a:lnTo>
                <a:lnTo>
                  <a:pt x="333087" y="803924"/>
                </a:lnTo>
                <a:lnTo>
                  <a:pt x="333087" y="558697"/>
                </a:lnTo>
                <a:lnTo>
                  <a:pt x="334527" y="544411"/>
                </a:lnTo>
                <a:lnTo>
                  <a:pt x="18786" y="142314"/>
                </a:lnTo>
                <a:cubicBezTo>
                  <a:pt x="-11221" y="104099"/>
                  <a:pt x="-4568" y="48794"/>
                  <a:pt x="33647" y="18786"/>
                </a:cubicBezTo>
                <a:cubicBezTo>
                  <a:pt x="52754" y="3783"/>
                  <a:pt x="76134" y="-2056"/>
                  <a:pt x="98488" y="633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grpSp>
        <p:nvGrpSpPr>
          <p:cNvPr id="25621" name="组合 42"/>
          <p:cNvGrpSpPr>
            <a:grpSpLocks/>
          </p:cNvGrpSpPr>
          <p:nvPr/>
        </p:nvGrpSpPr>
        <p:grpSpPr bwMode="auto">
          <a:xfrm>
            <a:off x="6475413" y="4422775"/>
            <a:ext cx="487362" cy="485775"/>
            <a:chOff x="0" y="0"/>
            <a:chExt cx="512624" cy="510606"/>
          </a:xfrm>
        </p:grpSpPr>
        <p:sp>
          <p:nvSpPr>
            <p:cNvPr id="25622" name="Freeform 7"/>
            <p:cNvSpPr>
              <a:spLocks noEditPoints="1" noChangeArrowheads="1"/>
            </p:cNvSpPr>
            <p:nvPr/>
          </p:nvSpPr>
          <p:spPr bwMode="auto">
            <a:xfrm>
              <a:off x="0" y="0"/>
              <a:ext cx="512624" cy="510606"/>
            </a:xfrm>
            <a:custGeom>
              <a:avLst/>
              <a:gdLst>
                <a:gd name="T0" fmla="*/ 86 w 172"/>
                <a:gd name="T1" fmla="*/ 21 h 172"/>
                <a:gd name="T2" fmla="*/ 151 w 172"/>
                <a:gd name="T3" fmla="*/ 86 h 172"/>
                <a:gd name="T4" fmla="*/ 86 w 172"/>
                <a:gd name="T5" fmla="*/ 151 h 172"/>
                <a:gd name="T6" fmla="*/ 21 w 172"/>
                <a:gd name="T7" fmla="*/ 86 h 172"/>
                <a:gd name="T8" fmla="*/ 86 w 172"/>
                <a:gd name="T9" fmla="*/ 21 h 172"/>
                <a:gd name="T10" fmla="*/ 86 w 172"/>
                <a:gd name="T11" fmla="*/ 0 h 172"/>
                <a:gd name="T12" fmla="*/ 0 w 172"/>
                <a:gd name="T13" fmla="*/ 86 h 172"/>
                <a:gd name="T14" fmla="*/ 86 w 172"/>
                <a:gd name="T15" fmla="*/ 172 h 172"/>
                <a:gd name="T16" fmla="*/ 172 w 172"/>
                <a:gd name="T17" fmla="*/ 86 h 172"/>
                <a:gd name="T18" fmla="*/ 86 w 172"/>
                <a:gd name="T19" fmla="*/ 0 h 1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2"/>
                <a:gd name="T31" fmla="*/ 0 h 172"/>
                <a:gd name="T32" fmla="*/ 172 w 172"/>
                <a:gd name="T33" fmla="*/ 172 h 1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2" h="172">
                  <a:moveTo>
                    <a:pt x="86" y="21"/>
                  </a:moveTo>
                  <a:cubicBezTo>
                    <a:pt x="122" y="21"/>
                    <a:pt x="151" y="50"/>
                    <a:pt x="151" y="86"/>
                  </a:cubicBezTo>
                  <a:cubicBezTo>
                    <a:pt x="151" y="122"/>
                    <a:pt x="122" y="151"/>
                    <a:pt x="86" y="151"/>
                  </a:cubicBezTo>
                  <a:cubicBezTo>
                    <a:pt x="50" y="151"/>
                    <a:pt x="21" y="122"/>
                    <a:pt x="21" y="86"/>
                  </a:cubicBezTo>
                  <a:cubicBezTo>
                    <a:pt x="21" y="50"/>
                    <a:pt x="50" y="21"/>
                    <a:pt x="86" y="21"/>
                  </a:cubicBezTo>
                  <a:moveTo>
                    <a:pt x="86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4"/>
                    <a:pt x="38" y="172"/>
                    <a:pt x="86" y="172"/>
                  </a:cubicBezTo>
                  <a:cubicBezTo>
                    <a:pt x="134" y="172"/>
                    <a:pt x="172" y="134"/>
                    <a:pt x="172" y="86"/>
                  </a:cubicBezTo>
                  <a:cubicBezTo>
                    <a:pt x="172" y="38"/>
                    <a:pt x="134" y="0"/>
                    <a:pt x="86" y="0"/>
                  </a:cubicBezTo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  <p:sp>
          <p:nvSpPr>
            <p:cNvPr id="25623" name="Freeform 8"/>
            <p:cNvSpPr>
              <a:spLocks noChangeArrowheads="1"/>
            </p:cNvSpPr>
            <p:nvPr/>
          </p:nvSpPr>
          <p:spPr bwMode="auto">
            <a:xfrm>
              <a:off x="224020" y="94856"/>
              <a:ext cx="129165" cy="254294"/>
            </a:xfrm>
            <a:custGeom>
              <a:avLst/>
              <a:gdLst>
                <a:gd name="T0" fmla="*/ 33 w 44"/>
                <a:gd name="T1" fmla="*/ 86 h 86"/>
                <a:gd name="T2" fmla="*/ 25 w 44"/>
                <a:gd name="T3" fmla="*/ 83 h 86"/>
                <a:gd name="T4" fmla="*/ 3 w 44"/>
                <a:gd name="T5" fmla="*/ 62 h 86"/>
                <a:gd name="T6" fmla="*/ 0 w 44"/>
                <a:gd name="T7" fmla="*/ 54 h 86"/>
                <a:gd name="T8" fmla="*/ 0 w 44"/>
                <a:gd name="T9" fmla="*/ 54 h 86"/>
                <a:gd name="T10" fmla="*/ 0 w 44"/>
                <a:gd name="T11" fmla="*/ 54 h 86"/>
                <a:gd name="T12" fmla="*/ 0 w 44"/>
                <a:gd name="T13" fmla="*/ 11 h 86"/>
                <a:gd name="T14" fmla="*/ 11 w 44"/>
                <a:gd name="T15" fmla="*/ 0 h 86"/>
                <a:gd name="T16" fmla="*/ 22 w 44"/>
                <a:gd name="T17" fmla="*/ 11 h 86"/>
                <a:gd name="T18" fmla="*/ 22 w 44"/>
                <a:gd name="T19" fmla="*/ 50 h 86"/>
                <a:gd name="T20" fmla="*/ 40 w 44"/>
                <a:gd name="T21" fmla="*/ 68 h 86"/>
                <a:gd name="T22" fmla="*/ 40 w 44"/>
                <a:gd name="T23" fmla="*/ 83 h 86"/>
                <a:gd name="T24" fmla="*/ 33 w 44"/>
                <a:gd name="T25" fmla="*/ 86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86"/>
                <a:gd name="T41" fmla="*/ 44 w 44"/>
                <a:gd name="T42" fmla="*/ 86 h 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86">
                  <a:moveTo>
                    <a:pt x="33" y="86"/>
                  </a:moveTo>
                  <a:cubicBezTo>
                    <a:pt x="30" y="86"/>
                    <a:pt x="27" y="85"/>
                    <a:pt x="25" y="83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1" y="60"/>
                    <a:pt x="0" y="57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4" y="72"/>
                    <a:pt x="44" y="79"/>
                    <a:pt x="40" y="83"/>
                  </a:cubicBezTo>
                  <a:cubicBezTo>
                    <a:pt x="38" y="85"/>
                    <a:pt x="35" y="86"/>
                    <a:pt x="33" y="86"/>
                  </a:cubicBezTo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</p:grpSp>
      <p:grpSp>
        <p:nvGrpSpPr>
          <p:cNvPr id="25624" name="组合 45"/>
          <p:cNvGrpSpPr>
            <a:grpSpLocks/>
          </p:cNvGrpSpPr>
          <p:nvPr/>
        </p:nvGrpSpPr>
        <p:grpSpPr bwMode="auto">
          <a:xfrm>
            <a:off x="6483350" y="2428875"/>
            <a:ext cx="446088" cy="428625"/>
            <a:chOff x="0" y="0"/>
            <a:chExt cx="469385" cy="451400"/>
          </a:xfrm>
        </p:grpSpPr>
        <p:sp>
          <p:nvSpPr>
            <p:cNvPr id="25625" name="Oval 131"/>
            <p:cNvSpPr>
              <a:spLocks noChangeArrowheads="1"/>
            </p:cNvSpPr>
            <p:nvPr/>
          </p:nvSpPr>
          <p:spPr bwMode="auto">
            <a:xfrm>
              <a:off x="129081" y="0"/>
              <a:ext cx="211223" cy="213926"/>
            </a:xfrm>
            <a:prstGeom prst="ellipse">
              <a:avLst/>
            </a:pr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  <p:sp>
          <p:nvSpPr>
            <p:cNvPr id="25626" name="Freeform 134"/>
            <p:cNvSpPr>
              <a:spLocks noChangeArrowheads="1"/>
            </p:cNvSpPr>
            <p:nvPr/>
          </p:nvSpPr>
          <p:spPr bwMode="auto">
            <a:xfrm>
              <a:off x="0" y="247289"/>
              <a:ext cx="469385" cy="204111"/>
            </a:xfrm>
            <a:custGeom>
              <a:avLst/>
              <a:gdLst>
                <a:gd name="T0" fmla="*/ 35 w 200"/>
                <a:gd name="T1" fmla="*/ 87 h 87"/>
                <a:gd name="T2" fmla="*/ 35 w 200"/>
                <a:gd name="T3" fmla="*/ 72 h 87"/>
                <a:gd name="T4" fmla="*/ 46 w 200"/>
                <a:gd name="T5" fmla="*/ 72 h 87"/>
                <a:gd name="T6" fmla="*/ 46 w 200"/>
                <a:gd name="T7" fmla="*/ 87 h 87"/>
                <a:gd name="T8" fmla="*/ 155 w 200"/>
                <a:gd name="T9" fmla="*/ 87 h 87"/>
                <a:gd name="T10" fmla="*/ 155 w 200"/>
                <a:gd name="T11" fmla="*/ 72 h 87"/>
                <a:gd name="T12" fmla="*/ 166 w 200"/>
                <a:gd name="T13" fmla="*/ 72 h 87"/>
                <a:gd name="T14" fmla="*/ 166 w 200"/>
                <a:gd name="T15" fmla="*/ 87 h 87"/>
                <a:gd name="T16" fmla="*/ 199 w 200"/>
                <a:gd name="T17" fmla="*/ 87 h 87"/>
                <a:gd name="T18" fmla="*/ 200 w 200"/>
                <a:gd name="T19" fmla="*/ 43 h 87"/>
                <a:gd name="T20" fmla="*/ 156 w 200"/>
                <a:gd name="T21" fmla="*/ 0 h 87"/>
                <a:gd name="T22" fmla="*/ 156 w 200"/>
                <a:gd name="T23" fmla="*/ 0 h 87"/>
                <a:gd name="T24" fmla="*/ 156 w 200"/>
                <a:gd name="T25" fmla="*/ 0 h 87"/>
                <a:gd name="T26" fmla="*/ 140 w 200"/>
                <a:gd name="T27" fmla="*/ 0 h 87"/>
                <a:gd name="T28" fmla="*/ 100 w 200"/>
                <a:gd name="T29" fmla="*/ 80 h 87"/>
                <a:gd name="T30" fmla="*/ 60 w 200"/>
                <a:gd name="T31" fmla="*/ 0 h 87"/>
                <a:gd name="T32" fmla="*/ 45 w 200"/>
                <a:gd name="T33" fmla="*/ 0 h 87"/>
                <a:gd name="T34" fmla="*/ 45 w 200"/>
                <a:gd name="T35" fmla="*/ 0 h 87"/>
                <a:gd name="T36" fmla="*/ 44 w 200"/>
                <a:gd name="T37" fmla="*/ 0 h 87"/>
                <a:gd name="T38" fmla="*/ 1 w 200"/>
                <a:gd name="T39" fmla="*/ 43 h 87"/>
                <a:gd name="T40" fmla="*/ 0 w 200"/>
                <a:gd name="T41" fmla="*/ 87 h 87"/>
                <a:gd name="T42" fmla="*/ 35 w 200"/>
                <a:gd name="T43" fmla="*/ 87 h 8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"/>
                <a:gd name="T67" fmla="*/ 0 h 87"/>
                <a:gd name="T68" fmla="*/ 200 w 200"/>
                <a:gd name="T69" fmla="*/ 87 h 8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" h="87">
                  <a:moveTo>
                    <a:pt x="35" y="87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199" y="47"/>
                    <a:pt x="200" y="43"/>
                    <a:pt x="200" y="43"/>
                  </a:cubicBezTo>
                  <a:cubicBezTo>
                    <a:pt x="200" y="19"/>
                    <a:pt x="180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4" y="0"/>
                    <a:pt x="44" y="0"/>
                  </a:cubicBezTo>
                  <a:cubicBezTo>
                    <a:pt x="20" y="0"/>
                    <a:pt x="1" y="19"/>
                    <a:pt x="1" y="43"/>
                  </a:cubicBezTo>
                  <a:cubicBezTo>
                    <a:pt x="1" y="43"/>
                    <a:pt x="0" y="47"/>
                    <a:pt x="0" y="87"/>
                  </a:cubicBezTo>
                  <a:lnTo>
                    <a:pt x="35" y="87"/>
                  </a:ln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</p:grpSp>
      <p:grpSp>
        <p:nvGrpSpPr>
          <p:cNvPr id="25632" name="组合 53"/>
          <p:cNvGrpSpPr>
            <a:grpSpLocks/>
          </p:cNvGrpSpPr>
          <p:nvPr/>
        </p:nvGrpSpPr>
        <p:grpSpPr bwMode="auto">
          <a:xfrm>
            <a:off x="6542088" y="3476625"/>
            <a:ext cx="371475" cy="366713"/>
            <a:chOff x="0" y="0"/>
            <a:chExt cx="390570" cy="386543"/>
          </a:xfrm>
        </p:grpSpPr>
        <p:sp>
          <p:nvSpPr>
            <p:cNvPr id="25633" name="Freeform 136"/>
            <p:cNvSpPr>
              <a:spLocks noChangeArrowheads="1"/>
            </p:cNvSpPr>
            <p:nvPr/>
          </p:nvSpPr>
          <p:spPr bwMode="auto">
            <a:xfrm>
              <a:off x="0" y="216625"/>
              <a:ext cx="390570" cy="169918"/>
            </a:xfrm>
            <a:custGeom>
              <a:avLst/>
              <a:gdLst>
                <a:gd name="T0" fmla="*/ 103 w 205"/>
                <a:gd name="T1" fmla="*/ 19 h 89"/>
                <a:gd name="T2" fmla="*/ 47 w 205"/>
                <a:gd name="T3" fmla="*/ 0 h 89"/>
                <a:gd name="T4" fmla="*/ 0 w 205"/>
                <a:gd name="T5" fmla="*/ 0 h 89"/>
                <a:gd name="T6" fmla="*/ 0 w 205"/>
                <a:gd name="T7" fmla="*/ 67 h 89"/>
                <a:gd name="T8" fmla="*/ 22 w 205"/>
                <a:gd name="T9" fmla="*/ 89 h 89"/>
                <a:gd name="T10" fmla="*/ 183 w 205"/>
                <a:gd name="T11" fmla="*/ 89 h 89"/>
                <a:gd name="T12" fmla="*/ 205 w 205"/>
                <a:gd name="T13" fmla="*/ 67 h 89"/>
                <a:gd name="T14" fmla="*/ 205 w 205"/>
                <a:gd name="T15" fmla="*/ 0 h 89"/>
                <a:gd name="T16" fmla="*/ 158 w 205"/>
                <a:gd name="T17" fmla="*/ 0 h 89"/>
                <a:gd name="T18" fmla="*/ 103 w 205"/>
                <a:gd name="T19" fmla="*/ 19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5"/>
                <a:gd name="T31" fmla="*/ 0 h 89"/>
                <a:gd name="T32" fmla="*/ 205 w 205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  <p:sp>
          <p:nvSpPr>
            <p:cNvPr id="25634" name="Freeform 137"/>
            <p:cNvSpPr>
              <a:spLocks noEditPoints="1" noChangeArrowheads="1"/>
            </p:cNvSpPr>
            <p:nvPr/>
          </p:nvSpPr>
          <p:spPr bwMode="auto">
            <a:xfrm>
              <a:off x="0" y="0"/>
              <a:ext cx="390570" cy="224678"/>
            </a:xfrm>
            <a:custGeom>
              <a:avLst/>
              <a:gdLst>
                <a:gd name="T0" fmla="*/ 183 w 205"/>
                <a:gd name="T1" fmla="*/ 42 h 118"/>
                <a:gd name="T2" fmla="*/ 180 w 205"/>
                <a:gd name="T3" fmla="*/ 42 h 118"/>
                <a:gd name="T4" fmla="*/ 154 w 205"/>
                <a:gd name="T5" fmla="*/ 42 h 118"/>
                <a:gd name="T6" fmla="*/ 154 w 205"/>
                <a:gd name="T7" fmla="*/ 22 h 118"/>
                <a:gd name="T8" fmla="*/ 132 w 205"/>
                <a:gd name="T9" fmla="*/ 0 h 118"/>
                <a:gd name="T10" fmla="*/ 73 w 205"/>
                <a:gd name="T11" fmla="*/ 0 h 118"/>
                <a:gd name="T12" fmla="*/ 51 w 205"/>
                <a:gd name="T13" fmla="*/ 22 h 118"/>
                <a:gd name="T14" fmla="*/ 51 w 205"/>
                <a:gd name="T15" fmla="*/ 42 h 118"/>
                <a:gd name="T16" fmla="*/ 25 w 205"/>
                <a:gd name="T17" fmla="*/ 42 h 118"/>
                <a:gd name="T18" fmla="*/ 22 w 205"/>
                <a:gd name="T19" fmla="*/ 42 h 118"/>
                <a:gd name="T20" fmla="*/ 0 w 205"/>
                <a:gd name="T21" fmla="*/ 64 h 118"/>
                <a:gd name="T22" fmla="*/ 0 w 205"/>
                <a:gd name="T23" fmla="*/ 101 h 118"/>
                <a:gd name="T24" fmla="*/ 54 w 205"/>
                <a:gd name="T25" fmla="*/ 101 h 118"/>
                <a:gd name="T26" fmla="*/ 103 w 205"/>
                <a:gd name="T27" fmla="*/ 118 h 118"/>
                <a:gd name="T28" fmla="*/ 151 w 205"/>
                <a:gd name="T29" fmla="*/ 101 h 118"/>
                <a:gd name="T30" fmla="*/ 205 w 205"/>
                <a:gd name="T31" fmla="*/ 101 h 118"/>
                <a:gd name="T32" fmla="*/ 205 w 205"/>
                <a:gd name="T33" fmla="*/ 64 h 118"/>
                <a:gd name="T34" fmla="*/ 183 w 205"/>
                <a:gd name="T35" fmla="*/ 42 h 118"/>
                <a:gd name="T36" fmla="*/ 67 w 205"/>
                <a:gd name="T37" fmla="*/ 26 h 118"/>
                <a:gd name="T38" fmla="*/ 67 w 205"/>
                <a:gd name="T39" fmla="*/ 22 h 118"/>
                <a:gd name="T40" fmla="*/ 73 w 205"/>
                <a:gd name="T41" fmla="*/ 17 h 118"/>
                <a:gd name="T42" fmla="*/ 132 w 205"/>
                <a:gd name="T43" fmla="*/ 17 h 118"/>
                <a:gd name="T44" fmla="*/ 138 w 205"/>
                <a:gd name="T45" fmla="*/ 22 h 118"/>
                <a:gd name="T46" fmla="*/ 138 w 205"/>
                <a:gd name="T47" fmla="*/ 26 h 118"/>
                <a:gd name="T48" fmla="*/ 138 w 205"/>
                <a:gd name="T49" fmla="*/ 42 h 118"/>
                <a:gd name="T50" fmla="*/ 67 w 205"/>
                <a:gd name="T51" fmla="*/ 42 h 118"/>
                <a:gd name="T52" fmla="*/ 67 w 205"/>
                <a:gd name="T53" fmla="*/ 26 h 118"/>
                <a:gd name="T54" fmla="*/ 101 w 205"/>
                <a:gd name="T55" fmla="*/ 101 h 118"/>
                <a:gd name="T56" fmla="*/ 85 w 205"/>
                <a:gd name="T57" fmla="*/ 86 h 118"/>
                <a:gd name="T58" fmla="*/ 101 w 205"/>
                <a:gd name="T59" fmla="*/ 70 h 118"/>
                <a:gd name="T60" fmla="*/ 117 w 205"/>
                <a:gd name="T61" fmla="*/ 86 h 118"/>
                <a:gd name="T62" fmla="*/ 101 w 205"/>
                <a:gd name="T63" fmla="*/ 101 h 11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5"/>
                <a:gd name="T97" fmla="*/ 0 h 118"/>
                <a:gd name="T98" fmla="*/ 205 w 205"/>
                <a:gd name="T99" fmla="*/ 118 h 11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</p:grpSp>
      <p:sp>
        <p:nvSpPr>
          <p:cNvPr id="25639" name="文本框 60"/>
          <p:cNvSpPr>
            <a:spLocks noChangeArrowheads="1"/>
          </p:cNvSpPr>
          <p:nvPr/>
        </p:nvSpPr>
        <p:spPr bwMode="auto">
          <a:xfrm>
            <a:off x="4770115" y="2329525"/>
            <a:ext cx="5262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zh-CN" sz="3600" b="1" kern="100" dirty="0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曝光“学益友”品牌阶段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方正姚体" pitchFamily="2" charset="-122"/>
            </a:endParaRPr>
          </a:p>
        </p:txBody>
      </p:sp>
      <p:sp>
        <p:nvSpPr>
          <p:cNvPr id="25640" name="文本框 61"/>
          <p:cNvSpPr>
            <a:spLocks noChangeArrowheads="1"/>
          </p:cNvSpPr>
          <p:nvPr/>
        </p:nvSpPr>
        <p:spPr bwMode="auto">
          <a:xfrm>
            <a:off x="4449207" y="3171451"/>
            <a:ext cx="4185761" cy="85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indent="304800" algn="just">
              <a:lnSpc>
                <a:spcPct val="156000"/>
              </a:lnSpc>
              <a:spcBef>
                <a:spcPts val="1400"/>
              </a:spcBef>
              <a:spcAft>
                <a:spcPts val="1450"/>
              </a:spcAft>
            </a:pPr>
            <a:r>
              <a:rPr lang="zh-CN" altLang="zh-CN" sz="3600" b="1" kern="100" dirty="0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激发购买意愿阶段</a:t>
            </a:r>
          </a:p>
        </p:txBody>
      </p:sp>
      <p:sp>
        <p:nvSpPr>
          <p:cNvPr id="25641" name="文本框 62"/>
          <p:cNvSpPr>
            <a:spLocks noChangeArrowheads="1"/>
          </p:cNvSpPr>
          <p:nvPr/>
        </p:nvSpPr>
        <p:spPr bwMode="auto">
          <a:xfrm>
            <a:off x="4449207" y="4169988"/>
            <a:ext cx="4167746" cy="85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04800" algn="just">
              <a:lnSpc>
                <a:spcPct val="156000"/>
              </a:lnSpc>
              <a:spcBef>
                <a:spcPts val="1400"/>
              </a:spcBef>
              <a:spcAft>
                <a:spcPts val="1450"/>
              </a:spcAft>
            </a:pPr>
            <a:r>
              <a:rPr lang="zh-CN" altLang="zh-CN" sz="3600" b="1" kern="100" dirty="0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维系客户关系阶段</a:t>
            </a:r>
          </a:p>
        </p:txBody>
      </p:sp>
    </p:spTree>
    <p:extLst>
      <p:ext uri="{BB962C8B-B14F-4D97-AF65-F5344CB8AC3E}">
        <p14:creationId xmlns:p14="http://schemas.microsoft.com/office/powerpoint/2010/main" val="4015255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03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04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05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06" name="文本框 18"/>
          <p:cNvSpPr>
            <a:spLocks noChangeArrowheads="1"/>
          </p:cNvSpPr>
          <p:nvPr/>
        </p:nvSpPr>
        <p:spPr bwMode="auto">
          <a:xfrm>
            <a:off x="2532063" y="791846"/>
            <a:ext cx="66479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各营销战略详述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25609" name="任意多边形 30"/>
          <p:cNvSpPr>
            <a:spLocks noChangeArrowheads="1"/>
          </p:cNvSpPr>
          <p:nvPr/>
        </p:nvSpPr>
        <p:spPr bwMode="auto">
          <a:xfrm flipV="1">
            <a:off x="3606800" y="2182813"/>
            <a:ext cx="844550" cy="1941512"/>
          </a:xfrm>
          <a:custGeom>
            <a:avLst/>
            <a:gdLst>
              <a:gd name="T0" fmla="*/ 0 w 652549"/>
              <a:gd name="T1" fmla="*/ 0 h 1500447"/>
              <a:gd name="T2" fmla="*/ 652549 w 652549"/>
              <a:gd name="T3" fmla="*/ 777240 h 1500447"/>
              <a:gd name="T4" fmla="*/ 652549 w 652549"/>
              <a:gd name="T5" fmla="*/ 1500447 h 1500447"/>
              <a:gd name="T6" fmla="*/ 0 w 652549"/>
              <a:gd name="T7" fmla="*/ 0 h 1500447"/>
              <a:gd name="T8" fmla="*/ 0 60000 65536"/>
              <a:gd name="T9" fmla="*/ 0 60000 65536"/>
              <a:gd name="T10" fmla="*/ 0 60000 65536"/>
              <a:gd name="T11" fmla="*/ 0 60000 65536"/>
              <a:gd name="T12" fmla="*/ 0 w 652549"/>
              <a:gd name="T13" fmla="*/ 0 h 1500447"/>
              <a:gd name="T14" fmla="*/ 652549 w 652549"/>
              <a:gd name="T15" fmla="*/ 1500447 h 15004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2549" h="1500447">
                <a:moveTo>
                  <a:pt x="0" y="0"/>
                </a:moveTo>
                <a:lnTo>
                  <a:pt x="652549" y="777240"/>
                </a:lnTo>
                <a:lnTo>
                  <a:pt x="652549" y="1500447"/>
                </a:lnTo>
                <a:lnTo>
                  <a:pt x="0" y="0"/>
                </a:lnTo>
                <a:close/>
              </a:path>
            </a:pathLst>
          </a:custGeom>
          <a:solidFill>
            <a:srgbClr val="729E2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10" name="任意多边形 31"/>
          <p:cNvSpPr>
            <a:spLocks noChangeArrowheads="1"/>
          </p:cNvSpPr>
          <p:nvPr/>
        </p:nvSpPr>
        <p:spPr bwMode="auto">
          <a:xfrm>
            <a:off x="4451350" y="2182813"/>
            <a:ext cx="7250915" cy="942975"/>
          </a:xfrm>
          <a:custGeom>
            <a:avLst/>
            <a:gdLst>
              <a:gd name="T0" fmla="*/ 0 w 2128059"/>
              <a:gd name="T1" fmla="*/ 0 h 737062"/>
              <a:gd name="T2" fmla="*/ 1759528 w 2128059"/>
              <a:gd name="T3" fmla="*/ 0 h 737062"/>
              <a:gd name="T4" fmla="*/ 2128059 w 2128059"/>
              <a:gd name="T5" fmla="*/ 368531 h 737062"/>
              <a:gd name="T6" fmla="*/ 2128058 w 2128059"/>
              <a:gd name="T7" fmla="*/ 368531 h 737062"/>
              <a:gd name="T8" fmla="*/ 1759527 w 2128059"/>
              <a:gd name="T9" fmla="*/ 737062 h 737062"/>
              <a:gd name="T10" fmla="*/ 0 w 2128059"/>
              <a:gd name="T11" fmla="*/ 737061 h 737062"/>
              <a:gd name="T12" fmla="*/ 0 w 2128059"/>
              <a:gd name="T13" fmla="*/ 0 h 737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8059"/>
              <a:gd name="T22" fmla="*/ 0 h 737062"/>
              <a:gd name="T23" fmla="*/ 2128059 w 2128059"/>
              <a:gd name="T24" fmla="*/ 737062 h 737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8059" h="737062">
                <a:moveTo>
                  <a:pt x="0" y="0"/>
                </a:moveTo>
                <a:lnTo>
                  <a:pt x="1759528" y="0"/>
                </a:lnTo>
                <a:cubicBezTo>
                  <a:pt x="1963062" y="0"/>
                  <a:pt x="2128059" y="164997"/>
                  <a:pt x="2128059" y="368531"/>
                </a:cubicBezTo>
                <a:lnTo>
                  <a:pt x="2128058" y="368531"/>
                </a:lnTo>
                <a:cubicBezTo>
                  <a:pt x="2128058" y="572065"/>
                  <a:pt x="1963061" y="737062"/>
                  <a:pt x="1759527" y="737062"/>
                </a:cubicBezTo>
                <a:lnTo>
                  <a:pt x="0" y="737061"/>
                </a:lnTo>
                <a:lnTo>
                  <a:pt x="0" y="0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12" name="任意多边形 33"/>
          <p:cNvSpPr>
            <a:spLocks noChangeArrowheads="1"/>
          </p:cNvSpPr>
          <p:nvPr/>
        </p:nvSpPr>
        <p:spPr bwMode="auto">
          <a:xfrm>
            <a:off x="3640138" y="3186113"/>
            <a:ext cx="822325" cy="946150"/>
          </a:xfrm>
          <a:custGeom>
            <a:avLst/>
            <a:gdLst>
              <a:gd name="T0" fmla="*/ 0 w 635924"/>
              <a:gd name="T1" fmla="*/ 731520 h 731520"/>
              <a:gd name="T2" fmla="*/ 635924 w 635924"/>
              <a:gd name="T3" fmla="*/ 731520 h 731520"/>
              <a:gd name="T4" fmla="*/ 635924 w 635924"/>
              <a:gd name="T5" fmla="*/ 0 h 731520"/>
              <a:gd name="T6" fmla="*/ 0 w 635924"/>
              <a:gd name="T7" fmla="*/ 731520 h 731520"/>
              <a:gd name="T8" fmla="*/ 0 60000 65536"/>
              <a:gd name="T9" fmla="*/ 0 60000 65536"/>
              <a:gd name="T10" fmla="*/ 0 60000 65536"/>
              <a:gd name="T11" fmla="*/ 0 60000 65536"/>
              <a:gd name="T12" fmla="*/ 0 w 635924"/>
              <a:gd name="T13" fmla="*/ 0 h 731520"/>
              <a:gd name="T14" fmla="*/ 635924 w 635924"/>
              <a:gd name="T15" fmla="*/ 731520 h 7315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5924" h="731520">
                <a:moveTo>
                  <a:pt x="0" y="731520"/>
                </a:moveTo>
                <a:lnTo>
                  <a:pt x="635924" y="731520"/>
                </a:lnTo>
                <a:lnTo>
                  <a:pt x="635924" y="0"/>
                </a:lnTo>
                <a:lnTo>
                  <a:pt x="0" y="731520"/>
                </a:lnTo>
                <a:close/>
              </a:path>
            </a:pathLst>
          </a:custGeom>
          <a:solidFill>
            <a:srgbClr val="729E2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13" name="任意多边形 34"/>
          <p:cNvSpPr>
            <a:spLocks noChangeArrowheads="1"/>
          </p:cNvSpPr>
          <p:nvPr/>
        </p:nvSpPr>
        <p:spPr bwMode="auto">
          <a:xfrm flipV="1">
            <a:off x="3640138" y="4181475"/>
            <a:ext cx="822325" cy="942975"/>
          </a:xfrm>
          <a:custGeom>
            <a:avLst/>
            <a:gdLst>
              <a:gd name="T0" fmla="*/ 0 w 635924"/>
              <a:gd name="T1" fmla="*/ 731520 h 731520"/>
              <a:gd name="T2" fmla="*/ 635924 w 635924"/>
              <a:gd name="T3" fmla="*/ 731520 h 731520"/>
              <a:gd name="T4" fmla="*/ 635924 w 635924"/>
              <a:gd name="T5" fmla="*/ 0 h 731520"/>
              <a:gd name="T6" fmla="*/ 0 w 635924"/>
              <a:gd name="T7" fmla="*/ 731520 h 731520"/>
              <a:gd name="T8" fmla="*/ 0 60000 65536"/>
              <a:gd name="T9" fmla="*/ 0 60000 65536"/>
              <a:gd name="T10" fmla="*/ 0 60000 65536"/>
              <a:gd name="T11" fmla="*/ 0 60000 65536"/>
              <a:gd name="T12" fmla="*/ 0 w 635924"/>
              <a:gd name="T13" fmla="*/ 0 h 731520"/>
              <a:gd name="T14" fmla="*/ 635924 w 635924"/>
              <a:gd name="T15" fmla="*/ 731520 h 7315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5924" h="731520">
                <a:moveTo>
                  <a:pt x="0" y="731520"/>
                </a:moveTo>
                <a:lnTo>
                  <a:pt x="635924" y="731520"/>
                </a:lnTo>
                <a:lnTo>
                  <a:pt x="635924" y="0"/>
                </a:lnTo>
                <a:lnTo>
                  <a:pt x="0" y="731520"/>
                </a:lnTo>
                <a:close/>
              </a:path>
            </a:pathLst>
          </a:custGeom>
          <a:solidFill>
            <a:srgbClr val="729E2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14" name="任意多边形 35"/>
          <p:cNvSpPr>
            <a:spLocks noChangeArrowheads="1"/>
          </p:cNvSpPr>
          <p:nvPr/>
        </p:nvSpPr>
        <p:spPr bwMode="auto">
          <a:xfrm>
            <a:off x="4462462" y="3181350"/>
            <a:ext cx="2349303" cy="950913"/>
          </a:xfrm>
          <a:custGeom>
            <a:avLst/>
            <a:gdLst>
              <a:gd name="T0" fmla="*/ 0 w 2128059"/>
              <a:gd name="T1" fmla="*/ 0 h 737062"/>
              <a:gd name="T2" fmla="*/ 1759528 w 2128059"/>
              <a:gd name="T3" fmla="*/ 0 h 737062"/>
              <a:gd name="T4" fmla="*/ 2128059 w 2128059"/>
              <a:gd name="T5" fmla="*/ 368531 h 737062"/>
              <a:gd name="T6" fmla="*/ 2128058 w 2128059"/>
              <a:gd name="T7" fmla="*/ 368531 h 737062"/>
              <a:gd name="T8" fmla="*/ 1759527 w 2128059"/>
              <a:gd name="T9" fmla="*/ 737062 h 737062"/>
              <a:gd name="T10" fmla="*/ 0 w 2128059"/>
              <a:gd name="T11" fmla="*/ 737061 h 737062"/>
              <a:gd name="T12" fmla="*/ 0 w 2128059"/>
              <a:gd name="T13" fmla="*/ 0 h 737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8059"/>
              <a:gd name="T22" fmla="*/ 0 h 737062"/>
              <a:gd name="T23" fmla="*/ 2128059 w 2128059"/>
              <a:gd name="T24" fmla="*/ 737062 h 737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8059" h="737062">
                <a:moveTo>
                  <a:pt x="0" y="0"/>
                </a:moveTo>
                <a:lnTo>
                  <a:pt x="1759528" y="0"/>
                </a:lnTo>
                <a:cubicBezTo>
                  <a:pt x="1963062" y="0"/>
                  <a:pt x="2128059" y="164997"/>
                  <a:pt x="2128059" y="368531"/>
                </a:cubicBezTo>
                <a:lnTo>
                  <a:pt x="2128058" y="368531"/>
                </a:lnTo>
                <a:cubicBezTo>
                  <a:pt x="2128058" y="572065"/>
                  <a:pt x="1963061" y="737062"/>
                  <a:pt x="1759527" y="737062"/>
                </a:cubicBezTo>
                <a:lnTo>
                  <a:pt x="0" y="737061"/>
                </a:lnTo>
                <a:lnTo>
                  <a:pt x="0" y="0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15" name="任意多边形 36"/>
          <p:cNvSpPr>
            <a:spLocks noChangeArrowheads="1"/>
          </p:cNvSpPr>
          <p:nvPr/>
        </p:nvSpPr>
        <p:spPr bwMode="auto">
          <a:xfrm>
            <a:off x="4462462" y="4181475"/>
            <a:ext cx="2466975" cy="942975"/>
          </a:xfrm>
          <a:custGeom>
            <a:avLst/>
            <a:gdLst>
              <a:gd name="T0" fmla="*/ 0 w 2128059"/>
              <a:gd name="T1" fmla="*/ 0 h 737062"/>
              <a:gd name="T2" fmla="*/ 1759528 w 2128059"/>
              <a:gd name="T3" fmla="*/ 0 h 737062"/>
              <a:gd name="T4" fmla="*/ 2128059 w 2128059"/>
              <a:gd name="T5" fmla="*/ 368531 h 737062"/>
              <a:gd name="T6" fmla="*/ 2128058 w 2128059"/>
              <a:gd name="T7" fmla="*/ 368531 h 737062"/>
              <a:gd name="T8" fmla="*/ 1759527 w 2128059"/>
              <a:gd name="T9" fmla="*/ 737062 h 737062"/>
              <a:gd name="T10" fmla="*/ 0 w 2128059"/>
              <a:gd name="T11" fmla="*/ 737061 h 737062"/>
              <a:gd name="T12" fmla="*/ 0 w 2128059"/>
              <a:gd name="T13" fmla="*/ 0 h 737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8059"/>
              <a:gd name="T22" fmla="*/ 0 h 737062"/>
              <a:gd name="T23" fmla="*/ 2128059 w 2128059"/>
              <a:gd name="T24" fmla="*/ 737062 h 737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8059" h="737062">
                <a:moveTo>
                  <a:pt x="0" y="0"/>
                </a:moveTo>
                <a:lnTo>
                  <a:pt x="1759528" y="0"/>
                </a:lnTo>
                <a:cubicBezTo>
                  <a:pt x="1963062" y="0"/>
                  <a:pt x="2128059" y="164997"/>
                  <a:pt x="2128059" y="368531"/>
                </a:cubicBezTo>
                <a:lnTo>
                  <a:pt x="2128058" y="368531"/>
                </a:lnTo>
                <a:cubicBezTo>
                  <a:pt x="2128058" y="572065"/>
                  <a:pt x="1963061" y="737062"/>
                  <a:pt x="1759527" y="737062"/>
                </a:cubicBezTo>
                <a:lnTo>
                  <a:pt x="0" y="737061"/>
                </a:lnTo>
                <a:lnTo>
                  <a:pt x="0" y="0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5616" name="任意多边形 37"/>
          <p:cNvSpPr>
            <a:spLocks noChangeArrowheads="1"/>
          </p:cNvSpPr>
          <p:nvPr/>
        </p:nvSpPr>
        <p:spPr bwMode="auto">
          <a:xfrm>
            <a:off x="2348298" y="3102091"/>
            <a:ext cx="1452562" cy="1947863"/>
          </a:xfrm>
          <a:custGeom>
            <a:avLst/>
            <a:gdLst>
              <a:gd name="T0" fmla="*/ 98488 w 1122472"/>
              <a:gd name="T1" fmla="*/ 633 h 1504271"/>
              <a:gd name="T2" fmla="*/ 157175 w 1122472"/>
              <a:gd name="T3" fmla="*/ 33647 h 1504271"/>
              <a:gd name="T4" fmla="*/ 428367 w 1122472"/>
              <a:gd name="T5" fmla="*/ 379014 h 1504271"/>
              <a:gd name="T6" fmla="*/ 471436 w 1122472"/>
              <a:gd name="T7" fmla="*/ 349976 h 1504271"/>
              <a:gd name="T8" fmla="*/ 478006 w 1122472"/>
              <a:gd name="T9" fmla="*/ 348650 h 1504271"/>
              <a:gd name="T10" fmla="*/ 441188 w 1122472"/>
              <a:gd name="T11" fmla="*/ 323827 h 1504271"/>
              <a:gd name="T12" fmla="*/ 391276 w 1122472"/>
              <a:gd name="T13" fmla="*/ 203328 h 1504271"/>
              <a:gd name="T14" fmla="*/ 561687 w 1122472"/>
              <a:gd name="T15" fmla="*/ 32917 h 1504271"/>
              <a:gd name="T16" fmla="*/ 732098 w 1122472"/>
              <a:gd name="T17" fmla="*/ 203328 h 1504271"/>
              <a:gd name="T18" fmla="*/ 682186 w 1122472"/>
              <a:gd name="T19" fmla="*/ 323827 h 1504271"/>
              <a:gd name="T20" fmla="*/ 644410 w 1122472"/>
              <a:gd name="T21" fmla="*/ 349295 h 1504271"/>
              <a:gd name="T22" fmla="*/ 647782 w 1122472"/>
              <a:gd name="T23" fmla="*/ 349976 h 1504271"/>
              <a:gd name="T24" fmla="*/ 692978 w 1122472"/>
              <a:gd name="T25" fmla="*/ 380448 h 1504271"/>
              <a:gd name="T26" fmla="*/ 965297 w 1122472"/>
              <a:gd name="T27" fmla="*/ 33647 h 1504271"/>
              <a:gd name="T28" fmla="*/ 1023984 w 1122472"/>
              <a:gd name="T29" fmla="*/ 633 h 1504271"/>
              <a:gd name="T30" fmla="*/ 1088825 w 1122472"/>
              <a:gd name="T31" fmla="*/ 18786 h 1504271"/>
              <a:gd name="T32" fmla="*/ 1103686 w 1122472"/>
              <a:gd name="T33" fmla="*/ 142314 h 1504271"/>
              <a:gd name="T34" fmla="*/ 785061 w 1122472"/>
              <a:gd name="T35" fmla="*/ 548084 h 1504271"/>
              <a:gd name="T36" fmla="*/ 786131 w 1122472"/>
              <a:gd name="T37" fmla="*/ 558697 h 1504271"/>
              <a:gd name="T38" fmla="*/ 786130 w 1122472"/>
              <a:gd name="T39" fmla="*/ 803925 h 1504271"/>
              <a:gd name="T40" fmla="*/ 784855 w 1122472"/>
              <a:gd name="T41" fmla="*/ 816579 h 1504271"/>
              <a:gd name="T42" fmla="*/ 786130 w 1122472"/>
              <a:gd name="T43" fmla="*/ 822897 h 1504271"/>
              <a:gd name="T44" fmla="*/ 786130 w 1122472"/>
              <a:gd name="T45" fmla="*/ 1398472 h 1504271"/>
              <a:gd name="T46" fmla="*/ 680331 w 1122472"/>
              <a:gd name="T47" fmla="*/ 1504271 h 1504271"/>
              <a:gd name="T48" fmla="*/ 574532 w 1122472"/>
              <a:gd name="T49" fmla="*/ 1398472 h 1504271"/>
              <a:gd name="T50" fmla="*/ 574532 w 1122472"/>
              <a:gd name="T51" fmla="*/ 1027434 h 1504271"/>
              <a:gd name="T52" fmla="*/ 559608 w 1122472"/>
              <a:gd name="T53" fmla="*/ 1030447 h 1504271"/>
              <a:gd name="T54" fmla="*/ 559609 w 1122472"/>
              <a:gd name="T55" fmla="*/ 1030446 h 1504271"/>
              <a:gd name="T56" fmla="*/ 544685 w 1122472"/>
              <a:gd name="T57" fmla="*/ 1027433 h 1504271"/>
              <a:gd name="T58" fmla="*/ 544685 w 1122472"/>
              <a:gd name="T59" fmla="*/ 1398472 h 1504271"/>
              <a:gd name="T60" fmla="*/ 438886 w 1122472"/>
              <a:gd name="T61" fmla="*/ 1504271 h 1504271"/>
              <a:gd name="T62" fmla="*/ 333087 w 1122472"/>
              <a:gd name="T63" fmla="*/ 1398472 h 1504271"/>
              <a:gd name="T64" fmla="*/ 333087 w 1122472"/>
              <a:gd name="T65" fmla="*/ 822897 h 1504271"/>
              <a:gd name="T66" fmla="*/ 334363 w 1122472"/>
              <a:gd name="T67" fmla="*/ 816579 h 1504271"/>
              <a:gd name="T68" fmla="*/ 333087 w 1122472"/>
              <a:gd name="T69" fmla="*/ 803924 h 1504271"/>
              <a:gd name="T70" fmla="*/ 333087 w 1122472"/>
              <a:gd name="T71" fmla="*/ 558697 h 1504271"/>
              <a:gd name="T72" fmla="*/ 334527 w 1122472"/>
              <a:gd name="T73" fmla="*/ 544411 h 1504271"/>
              <a:gd name="T74" fmla="*/ 18786 w 1122472"/>
              <a:gd name="T75" fmla="*/ 142314 h 1504271"/>
              <a:gd name="T76" fmla="*/ 33647 w 1122472"/>
              <a:gd name="T77" fmla="*/ 18786 h 1504271"/>
              <a:gd name="T78" fmla="*/ 98488 w 1122472"/>
              <a:gd name="T79" fmla="*/ 633 h 150427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122472"/>
              <a:gd name="T121" fmla="*/ 0 h 1504271"/>
              <a:gd name="T122" fmla="*/ 1122472 w 1122472"/>
              <a:gd name="T123" fmla="*/ 1504271 h 150427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122472" h="1504271">
                <a:moveTo>
                  <a:pt x="98488" y="633"/>
                </a:moveTo>
                <a:cubicBezTo>
                  <a:pt x="120843" y="3323"/>
                  <a:pt x="142171" y="14540"/>
                  <a:pt x="157175" y="33647"/>
                </a:cubicBezTo>
                <a:lnTo>
                  <a:pt x="428367" y="379014"/>
                </a:lnTo>
                <a:lnTo>
                  <a:pt x="471436" y="349976"/>
                </a:lnTo>
                <a:lnTo>
                  <a:pt x="478006" y="348650"/>
                </a:lnTo>
                <a:lnTo>
                  <a:pt x="441188" y="323827"/>
                </a:lnTo>
                <a:cubicBezTo>
                  <a:pt x="410350" y="292988"/>
                  <a:pt x="391276" y="250385"/>
                  <a:pt x="391276" y="203328"/>
                </a:cubicBezTo>
                <a:cubicBezTo>
                  <a:pt x="391276" y="109213"/>
                  <a:pt x="467572" y="32917"/>
                  <a:pt x="561687" y="32917"/>
                </a:cubicBezTo>
                <a:cubicBezTo>
                  <a:pt x="655802" y="32917"/>
                  <a:pt x="732098" y="109213"/>
                  <a:pt x="732098" y="203328"/>
                </a:cubicBezTo>
                <a:cubicBezTo>
                  <a:pt x="732098" y="250385"/>
                  <a:pt x="713024" y="292988"/>
                  <a:pt x="682186" y="323827"/>
                </a:cubicBezTo>
                <a:lnTo>
                  <a:pt x="644410" y="349295"/>
                </a:lnTo>
                <a:lnTo>
                  <a:pt x="647782" y="349976"/>
                </a:lnTo>
                <a:lnTo>
                  <a:pt x="692978" y="380448"/>
                </a:lnTo>
                <a:lnTo>
                  <a:pt x="965297" y="33647"/>
                </a:lnTo>
                <a:cubicBezTo>
                  <a:pt x="980301" y="14540"/>
                  <a:pt x="1001629" y="3323"/>
                  <a:pt x="1023984" y="633"/>
                </a:cubicBezTo>
                <a:cubicBezTo>
                  <a:pt x="1046338" y="-2056"/>
                  <a:pt x="1069718" y="3783"/>
                  <a:pt x="1088825" y="18786"/>
                </a:cubicBezTo>
                <a:cubicBezTo>
                  <a:pt x="1127040" y="48794"/>
                  <a:pt x="1133693" y="104099"/>
                  <a:pt x="1103686" y="142314"/>
                </a:cubicBezTo>
                <a:lnTo>
                  <a:pt x="785061" y="548084"/>
                </a:lnTo>
                <a:lnTo>
                  <a:pt x="786131" y="558697"/>
                </a:lnTo>
                <a:cubicBezTo>
                  <a:pt x="786131" y="640440"/>
                  <a:pt x="786130" y="722182"/>
                  <a:pt x="786130" y="803925"/>
                </a:cubicBezTo>
                <a:lnTo>
                  <a:pt x="784855" y="816579"/>
                </a:lnTo>
                <a:lnTo>
                  <a:pt x="786130" y="822897"/>
                </a:lnTo>
                <a:lnTo>
                  <a:pt x="786130" y="1398472"/>
                </a:lnTo>
                <a:cubicBezTo>
                  <a:pt x="786130" y="1456903"/>
                  <a:pt x="738762" y="1504271"/>
                  <a:pt x="680331" y="1504271"/>
                </a:cubicBezTo>
                <a:cubicBezTo>
                  <a:pt x="621900" y="1504271"/>
                  <a:pt x="574532" y="1456903"/>
                  <a:pt x="574532" y="1398472"/>
                </a:cubicBezTo>
                <a:lnTo>
                  <a:pt x="574532" y="1027434"/>
                </a:lnTo>
                <a:lnTo>
                  <a:pt x="559608" y="1030447"/>
                </a:lnTo>
                <a:lnTo>
                  <a:pt x="559609" y="1030446"/>
                </a:lnTo>
                <a:lnTo>
                  <a:pt x="544685" y="1027433"/>
                </a:lnTo>
                <a:lnTo>
                  <a:pt x="544685" y="1398472"/>
                </a:lnTo>
                <a:cubicBezTo>
                  <a:pt x="544685" y="1456903"/>
                  <a:pt x="497317" y="1504271"/>
                  <a:pt x="438886" y="1504271"/>
                </a:cubicBezTo>
                <a:cubicBezTo>
                  <a:pt x="380455" y="1504271"/>
                  <a:pt x="333087" y="1456903"/>
                  <a:pt x="333087" y="1398472"/>
                </a:cubicBezTo>
                <a:lnTo>
                  <a:pt x="333087" y="822897"/>
                </a:lnTo>
                <a:lnTo>
                  <a:pt x="334363" y="816579"/>
                </a:lnTo>
                <a:lnTo>
                  <a:pt x="333087" y="803924"/>
                </a:lnTo>
                <a:lnTo>
                  <a:pt x="333087" y="558697"/>
                </a:lnTo>
                <a:lnTo>
                  <a:pt x="334527" y="544411"/>
                </a:lnTo>
                <a:lnTo>
                  <a:pt x="18786" y="142314"/>
                </a:lnTo>
                <a:cubicBezTo>
                  <a:pt x="-11221" y="104099"/>
                  <a:pt x="-4568" y="48794"/>
                  <a:pt x="33647" y="18786"/>
                </a:cubicBezTo>
                <a:cubicBezTo>
                  <a:pt x="52754" y="3783"/>
                  <a:pt x="76134" y="-2056"/>
                  <a:pt x="98488" y="633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grpSp>
        <p:nvGrpSpPr>
          <p:cNvPr id="25624" name="组合 45"/>
          <p:cNvGrpSpPr>
            <a:grpSpLocks/>
          </p:cNvGrpSpPr>
          <p:nvPr/>
        </p:nvGrpSpPr>
        <p:grpSpPr bwMode="auto">
          <a:xfrm>
            <a:off x="6483350" y="2428875"/>
            <a:ext cx="446088" cy="428625"/>
            <a:chOff x="0" y="0"/>
            <a:chExt cx="469385" cy="451400"/>
          </a:xfrm>
        </p:grpSpPr>
        <p:sp>
          <p:nvSpPr>
            <p:cNvPr id="25625" name="Oval 131"/>
            <p:cNvSpPr>
              <a:spLocks noChangeArrowheads="1"/>
            </p:cNvSpPr>
            <p:nvPr/>
          </p:nvSpPr>
          <p:spPr bwMode="auto">
            <a:xfrm>
              <a:off x="129081" y="0"/>
              <a:ext cx="211223" cy="213926"/>
            </a:xfrm>
            <a:prstGeom prst="ellipse">
              <a:avLst/>
            </a:pr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  <p:sp>
          <p:nvSpPr>
            <p:cNvPr id="25626" name="Freeform 134"/>
            <p:cNvSpPr>
              <a:spLocks noChangeArrowheads="1"/>
            </p:cNvSpPr>
            <p:nvPr/>
          </p:nvSpPr>
          <p:spPr bwMode="auto">
            <a:xfrm>
              <a:off x="0" y="247289"/>
              <a:ext cx="469385" cy="204111"/>
            </a:xfrm>
            <a:custGeom>
              <a:avLst/>
              <a:gdLst>
                <a:gd name="T0" fmla="*/ 35 w 200"/>
                <a:gd name="T1" fmla="*/ 87 h 87"/>
                <a:gd name="T2" fmla="*/ 35 w 200"/>
                <a:gd name="T3" fmla="*/ 72 h 87"/>
                <a:gd name="T4" fmla="*/ 46 w 200"/>
                <a:gd name="T5" fmla="*/ 72 h 87"/>
                <a:gd name="T6" fmla="*/ 46 w 200"/>
                <a:gd name="T7" fmla="*/ 87 h 87"/>
                <a:gd name="T8" fmla="*/ 155 w 200"/>
                <a:gd name="T9" fmla="*/ 87 h 87"/>
                <a:gd name="T10" fmla="*/ 155 w 200"/>
                <a:gd name="T11" fmla="*/ 72 h 87"/>
                <a:gd name="T12" fmla="*/ 166 w 200"/>
                <a:gd name="T13" fmla="*/ 72 h 87"/>
                <a:gd name="T14" fmla="*/ 166 w 200"/>
                <a:gd name="T15" fmla="*/ 87 h 87"/>
                <a:gd name="T16" fmla="*/ 199 w 200"/>
                <a:gd name="T17" fmla="*/ 87 h 87"/>
                <a:gd name="T18" fmla="*/ 200 w 200"/>
                <a:gd name="T19" fmla="*/ 43 h 87"/>
                <a:gd name="T20" fmla="*/ 156 w 200"/>
                <a:gd name="T21" fmla="*/ 0 h 87"/>
                <a:gd name="T22" fmla="*/ 156 w 200"/>
                <a:gd name="T23" fmla="*/ 0 h 87"/>
                <a:gd name="T24" fmla="*/ 156 w 200"/>
                <a:gd name="T25" fmla="*/ 0 h 87"/>
                <a:gd name="T26" fmla="*/ 140 w 200"/>
                <a:gd name="T27" fmla="*/ 0 h 87"/>
                <a:gd name="T28" fmla="*/ 100 w 200"/>
                <a:gd name="T29" fmla="*/ 80 h 87"/>
                <a:gd name="T30" fmla="*/ 60 w 200"/>
                <a:gd name="T31" fmla="*/ 0 h 87"/>
                <a:gd name="T32" fmla="*/ 45 w 200"/>
                <a:gd name="T33" fmla="*/ 0 h 87"/>
                <a:gd name="T34" fmla="*/ 45 w 200"/>
                <a:gd name="T35" fmla="*/ 0 h 87"/>
                <a:gd name="T36" fmla="*/ 44 w 200"/>
                <a:gd name="T37" fmla="*/ 0 h 87"/>
                <a:gd name="T38" fmla="*/ 1 w 200"/>
                <a:gd name="T39" fmla="*/ 43 h 87"/>
                <a:gd name="T40" fmla="*/ 0 w 200"/>
                <a:gd name="T41" fmla="*/ 87 h 87"/>
                <a:gd name="T42" fmla="*/ 35 w 200"/>
                <a:gd name="T43" fmla="*/ 87 h 8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"/>
                <a:gd name="T67" fmla="*/ 0 h 87"/>
                <a:gd name="T68" fmla="*/ 200 w 200"/>
                <a:gd name="T69" fmla="*/ 87 h 8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" h="87">
                  <a:moveTo>
                    <a:pt x="35" y="87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199" y="47"/>
                    <a:pt x="200" y="43"/>
                    <a:pt x="200" y="43"/>
                  </a:cubicBezTo>
                  <a:cubicBezTo>
                    <a:pt x="200" y="19"/>
                    <a:pt x="180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4" y="0"/>
                    <a:pt x="44" y="0"/>
                  </a:cubicBezTo>
                  <a:cubicBezTo>
                    <a:pt x="20" y="0"/>
                    <a:pt x="1" y="19"/>
                    <a:pt x="1" y="43"/>
                  </a:cubicBezTo>
                  <a:cubicBezTo>
                    <a:pt x="1" y="43"/>
                    <a:pt x="0" y="47"/>
                    <a:pt x="0" y="87"/>
                  </a:cubicBezTo>
                  <a:lnTo>
                    <a:pt x="35" y="87"/>
                  </a:lnTo>
                  <a:close/>
                </a:path>
              </a:pathLst>
            </a:custGeom>
            <a:solidFill>
              <a:srgbClr val="8DC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</p:grpSp>
      <p:sp>
        <p:nvSpPr>
          <p:cNvPr id="25639" name="文本框 60"/>
          <p:cNvSpPr>
            <a:spLocks noChangeArrowheads="1"/>
          </p:cNvSpPr>
          <p:nvPr/>
        </p:nvSpPr>
        <p:spPr bwMode="auto">
          <a:xfrm>
            <a:off x="4770115" y="2329525"/>
            <a:ext cx="66479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利用关键词竞价推广与品牌推广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方正姚体" pitchFamily="2" charset="-122"/>
            </a:endParaRPr>
          </a:p>
        </p:txBody>
      </p:sp>
      <p:sp>
        <p:nvSpPr>
          <p:cNvPr id="25640" name="文本框 61"/>
          <p:cNvSpPr>
            <a:spLocks noChangeArrowheads="1"/>
          </p:cNvSpPr>
          <p:nvPr/>
        </p:nvSpPr>
        <p:spPr bwMode="auto">
          <a:xfrm>
            <a:off x="4423029" y="3170433"/>
            <a:ext cx="2265364" cy="85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304800" algn="just" defTabSz="914400" rtl="0" eaLnBrk="1" fontAlgn="base" latinLnBrk="0" hangingPunct="1">
              <a:lnSpc>
                <a:spcPct val="156000"/>
              </a:lnSpc>
              <a:spcBef>
                <a:spcPts val="1400"/>
              </a:spcBef>
              <a:spcAft>
                <a:spcPts val="1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Seo</a:t>
            </a: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推广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641" name="文本框 62"/>
          <p:cNvSpPr>
            <a:spLocks noChangeArrowheads="1"/>
          </p:cNvSpPr>
          <p:nvPr/>
        </p:nvSpPr>
        <p:spPr bwMode="auto">
          <a:xfrm>
            <a:off x="4449207" y="4169988"/>
            <a:ext cx="4167746" cy="85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304800" algn="just" defTabSz="914400" rtl="0" eaLnBrk="1" fontAlgn="base" latinLnBrk="0" hangingPunct="1">
              <a:lnSpc>
                <a:spcPct val="156000"/>
              </a:lnSpc>
              <a:spcBef>
                <a:spcPts val="1400"/>
              </a:spcBef>
              <a:spcAft>
                <a:spcPts val="1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软文推广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任意多边形 30">
            <a:extLst>
              <a:ext uri="{FF2B5EF4-FFF2-40B4-BE49-F238E27FC236}">
                <a16:creationId xmlns:a16="http://schemas.microsoft.com/office/drawing/2014/main" id="{8CFCE4A1-5122-431B-0F47-87D49DC1D07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3595689" y="4147943"/>
            <a:ext cx="855661" cy="2057273"/>
          </a:xfrm>
          <a:custGeom>
            <a:avLst/>
            <a:gdLst>
              <a:gd name="T0" fmla="*/ 0 w 652549"/>
              <a:gd name="T1" fmla="*/ 0 h 1500447"/>
              <a:gd name="T2" fmla="*/ 652549 w 652549"/>
              <a:gd name="T3" fmla="*/ 777240 h 1500447"/>
              <a:gd name="T4" fmla="*/ 652549 w 652549"/>
              <a:gd name="T5" fmla="*/ 1500447 h 1500447"/>
              <a:gd name="T6" fmla="*/ 0 w 652549"/>
              <a:gd name="T7" fmla="*/ 0 h 1500447"/>
              <a:gd name="T8" fmla="*/ 0 60000 65536"/>
              <a:gd name="T9" fmla="*/ 0 60000 65536"/>
              <a:gd name="T10" fmla="*/ 0 60000 65536"/>
              <a:gd name="T11" fmla="*/ 0 60000 65536"/>
              <a:gd name="T12" fmla="*/ 0 w 652549"/>
              <a:gd name="T13" fmla="*/ 0 h 1500447"/>
              <a:gd name="T14" fmla="*/ 652549 w 652549"/>
              <a:gd name="T15" fmla="*/ 1500447 h 15004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2549" h="1500447">
                <a:moveTo>
                  <a:pt x="0" y="0"/>
                </a:moveTo>
                <a:lnTo>
                  <a:pt x="652549" y="777240"/>
                </a:lnTo>
                <a:lnTo>
                  <a:pt x="652549" y="1500447"/>
                </a:lnTo>
                <a:lnTo>
                  <a:pt x="0" y="0"/>
                </a:lnTo>
                <a:close/>
              </a:path>
            </a:pathLst>
          </a:custGeom>
          <a:solidFill>
            <a:srgbClr val="729E2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7" name="任意多边形 36">
            <a:extLst>
              <a:ext uri="{FF2B5EF4-FFF2-40B4-BE49-F238E27FC236}">
                <a16:creationId xmlns:a16="http://schemas.microsoft.com/office/drawing/2014/main" id="{727D7CF6-3221-3FEF-03E3-973DD1BC7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3029" y="5204446"/>
            <a:ext cx="4321942" cy="942975"/>
          </a:xfrm>
          <a:custGeom>
            <a:avLst/>
            <a:gdLst>
              <a:gd name="T0" fmla="*/ 0 w 2128059"/>
              <a:gd name="T1" fmla="*/ 0 h 737062"/>
              <a:gd name="T2" fmla="*/ 1759528 w 2128059"/>
              <a:gd name="T3" fmla="*/ 0 h 737062"/>
              <a:gd name="T4" fmla="*/ 2128059 w 2128059"/>
              <a:gd name="T5" fmla="*/ 368531 h 737062"/>
              <a:gd name="T6" fmla="*/ 2128058 w 2128059"/>
              <a:gd name="T7" fmla="*/ 368531 h 737062"/>
              <a:gd name="T8" fmla="*/ 1759527 w 2128059"/>
              <a:gd name="T9" fmla="*/ 737062 h 737062"/>
              <a:gd name="T10" fmla="*/ 0 w 2128059"/>
              <a:gd name="T11" fmla="*/ 737061 h 737062"/>
              <a:gd name="T12" fmla="*/ 0 w 2128059"/>
              <a:gd name="T13" fmla="*/ 0 h 7370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28059"/>
              <a:gd name="T22" fmla="*/ 0 h 737062"/>
              <a:gd name="T23" fmla="*/ 2128059 w 2128059"/>
              <a:gd name="T24" fmla="*/ 737062 h 7370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28059" h="737062">
                <a:moveTo>
                  <a:pt x="0" y="0"/>
                </a:moveTo>
                <a:lnTo>
                  <a:pt x="1759528" y="0"/>
                </a:lnTo>
                <a:cubicBezTo>
                  <a:pt x="1963062" y="0"/>
                  <a:pt x="2128059" y="164997"/>
                  <a:pt x="2128059" y="368531"/>
                </a:cubicBezTo>
                <a:lnTo>
                  <a:pt x="2128058" y="368531"/>
                </a:lnTo>
                <a:cubicBezTo>
                  <a:pt x="2128058" y="572065"/>
                  <a:pt x="1963061" y="737062"/>
                  <a:pt x="1759527" y="737062"/>
                </a:cubicBezTo>
                <a:lnTo>
                  <a:pt x="0" y="737061"/>
                </a:lnTo>
                <a:lnTo>
                  <a:pt x="0" y="0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8" name="文本框 62">
            <a:extLst>
              <a:ext uri="{FF2B5EF4-FFF2-40B4-BE49-F238E27FC236}">
                <a16:creationId xmlns:a16="http://schemas.microsoft.com/office/drawing/2014/main" id="{4FF938CE-AF26-BA2B-175D-D7BB8EDE6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9477" y="5178631"/>
            <a:ext cx="4167746" cy="85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304800" algn="just" defTabSz="914400" rtl="0" eaLnBrk="1" fontAlgn="base" latinLnBrk="0" hangingPunct="1">
              <a:lnSpc>
                <a:spcPct val="156000"/>
              </a:lnSpc>
              <a:spcBef>
                <a:spcPts val="1400"/>
              </a:spcBef>
              <a:spcAft>
                <a:spcPts val="1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平台资源免费公开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507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5123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5124" name="任意多边形 3"/>
          <p:cNvSpPr>
            <a:spLocks noChangeArrowheads="1"/>
          </p:cNvSpPr>
          <p:nvPr/>
        </p:nvSpPr>
        <p:spPr bwMode="auto">
          <a:xfrm>
            <a:off x="-9525" y="0"/>
            <a:ext cx="8828405" cy="6858000"/>
          </a:xfrm>
          <a:custGeom>
            <a:avLst/>
            <a:gdLst>
              <a:gd name="T0" fmla="*/ 0 w 9872030"/>
              <a:gd name="T1" fmla="*/ 0 h 6858000"/>
              <a:gd name="T2" fmla="*/ 4962405 w 9872030"/>
              <a:gd name="T3" fmla="*/ 0 h 6858000"/>
              <a:gd name="T4" fmla="*/ 9872030 w 9872030"/>
              <a:gd name="T5" fmla="*/ 6858000 h 6858000"/>
              <a:gd name="T6" fmla="*/ 4835797 w 9872030"/>
              <a:gd name="T7" fmla="*/ 6858000 h 6858000"/>
              <a:gd name="T8" fmla="*/ 4825273 w 9872030"/>
              <a:gd name="T9" fmla="*/ 6843300 h 6858000"/>
              <a:gd name="T10" fmla="*/ 4899101 w 9872030"/>
              <a:gd name="T11" fmla="*/ 684330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72030"/>
              <a:gd name="T19" fmla="*/ 0 h 6858000"/>
              <a:gd name="T20" fmla="*/ 9872030 w 9872030"/>
              <a:gd name="T21" fmla="*/ 6858000 h 6858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72030" h="6858000">
                <a:moveTo>
                  <a:pt x="0" y="0"/>
                </a:moveTo>
                <a:lnTo>
                  <a:pt x="4962405" y="0"/>
                </a:lnTo>
                <a:lnTo>
                  <a:pt x="9872030" y="6858000"/>
                </a:lnTo>
                <a:lnTo>
                  <a:pt x="4835797" y="6858000"/>
                </a:lnTo>
                <a:lnTo>
                  <a:pt x="4825273" y="6843300"/>
                </a:lnTo>
                <a:lnTo>
                  <a:pt x="4899101" y="68433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5125" name="直角三角形 4"/>
          <p:cNvSpPr>
            <a:spLocks noChangeArrowheads="1"/>
          </p:cNvSpPr>
          <p:nvPr/>
        </p:nvSpPr>
        <p:spPr bwMode="auto">
          <a:xfrm>
            <a:off x="0" y="0"/>
            <a:ext cx="4924425" cy="6858000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5129" name="文本框 8"/>
          <p:cNvSpPr>
            <a:spLocks noChangeArrowheads="1"/>
          </p:cNvSpPr>
          <p:nvPr/>
        </p:nvSpPr>
        <p:spPr bwMode="auto">
          <a:xfrm flipH="1">
            <a:off x="915988" y="4273550"/>
            <a:ext cx="1776448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itchFamily="2" charset="-122"/>
                <a:cs typeface="+mn-cs"/>
                <a:sym typeface="Impact" pitchFamily="34" charset="0"/>
              </a:rPr>
              <a:t>06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宋体" pitchFamily="2" charset="-122"/>
              <a:cs typeface="+mn-cs"/>
              <a:sym typeface="Impact" pitchFamily="34" charset="0"/>
            </a:endParaRPr>
          </a:p>
        </p:txBody>
      </p:sp>
      <p:sp>
        <p:nvSpPr>
          <p:cNvPr id="5130" name="文本框 34"/>
          <p:cNvSpPr>
            <a:spLocks noChangeArrowheads="1"/>
          </p:cNvSpPr>
          <p:nvPr/>
        </p:nvSpPr>
        <p:spPr bwMode="auto">
          <a:xfrm>
            <a:off x="8113713" y="1579563"/>
            <a:ext cx="3262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60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制造计划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8DC22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5131" name="直接连接符 35"/>
          <p:cNvSpPr>
            <a:spLocks noChangeShapeType="1"/>
          </p:cNvSpPr>
          <p:nvPr/>
        </p:nvSpPr>
        <p:spPr bwMode="auto">
          <a:xfrm rot="5400000">
            <a:off x="9645650" y="931863"/>
            <a:ext cx="0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5132" name="直接连接符 36"/>
          <p:cNvSpPr>
            <a:spLocks noChangeShapeType="1"/>
          </p:cNvSpPr>
          <p:nvPr/>
        </p:nvSpPr>
        <p:spPr bwMode="auto">
          <a:xfrm rot="5400000">
            <a:off x="9644856" y="-361156"/>
            <a:ext cx="1588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0450AE5-7C9A-13EE-2B0D-998FF15E7100}"/>
              </a:ext>
            </a:extLst>
          </p:cNvPr>
          <p:cNvSpPr txBox="1"/>
          <p:nvPr/>
        </p:nvSpPr>
        <p:spPr>
          <a:xfrm>
            <a:off x="8302174" y="2732088"/>
            <a:ext cx="52158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产品服务细节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用户细分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核心竞争</a:t>
            </a:r>
            <a:endParaRPr lang="en-US" altLang="zh-CN" sz="3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原理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产品原型</a:t>
            </a:r>
            <a:endParaRPr lang="en-US" altLang="zh-CN" sz="3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产品价值</a:t>
            </a:r>
          </a:p>
        </p:txBody>
      </p:sp>
    </p:spTree>
    <p:extLst>
      <p:ext uri="{BB962C8B-B14F-4D97-AF65-F5344CB8AC3E}">
        <p14:creationId xmlns:p14="http://schemas.microsoft.com/office/powerpoint/2010/main" val="4106650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8" name="文本框 18"/>
          <p:cNvSpPr>
            <a:spLocks noChangeArrowheads="1"/>
          </p:cNvSpPr>
          <p:nvPr/>
        </p:nvSpPr>
        <p:spPr bwMode="auto">
          <a:xfrm>
            <a:off x="3109995" y="586046"/>
            <a:ext cx="57246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7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产品服务细节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8440" name="任意多边形 29"/>
          <p:cNvSpPr>
            <a:spLocks noChangeArrowheads="1"/>
          </p:cNvSpPr>
          <p:nvPr/>
        </p:nvSpPr>
        <p:spPr bwMode="auto">
          <a:xfrm>
            <a:off x="4435475" y="4156075"/>
            <a:ext cx="2967038" cy="2701925"/>
          </a:xfrm>
          <a:custGeom>
            <a:avLst/>
            <a:gdLst>
              <a:gd name="T0" fmla="*/ 205385 w 3267856"/>
              <a:gd name="T1" fmla="*/ 0 h 2975124"/>
              <a:gd name="T2" fmla="*/ 3062471 w 3267856"/>
              <a:gd name="T3" fmla="*/ 0 h 2975124"/>
              <a:gd name="T4" fmla="*/ 3267856 w 3267856"/>
              <a:gd name="T5" fmla="*/ 205385 h 2975124"/>
              <a:gd name="T6" fmla="*/ 3267856 w 3267856"/>
              <a:gd name="T7" fmla="*/ 2975124 h 2975124"/>
              <a:gd name="T8" fmla="*/ 0 w 3267856"/>
              <a:gd name="T9" fmla="*/ 2975124 h 2975124"/>
              <a:gd name="T10" fmla="*/ 0 w 3267856"/>
              <a:gd name="T11" fmla="*/ 205385 h 2975124"/>
              <a:gd name="T12" fmla="*/ 205385 w 3267856"/>
              <a:gd name="T13" fmla="*/ 0 h 29751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67856"/>
              <a:gd name="T22" fmla="*/ 0 h 2975124"/>
              <a:gd name="T23" fmla="*/ 3267856 w 3267856"/>
              <a:gd name="T24" fmla="*/ 2975124 h 29751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67856" h="2975124">
                <a:moveTo>
                  <a:pt x="205385" y="0"/>
                </a:moveTo>
                <a:lnTo>
                  <a:pt x="3062471" y="0"/>
                </a:lnTo>
                <a:cubicBezTo>
                  <a:pt x="3175902" y="0"/>
                  <a:pt x="3267856" y="91954"/>
                  <a:pt x="3267856" y="205385"/>
                </a:cubicBezTo>
                <a:lnTo>
                  <a:pt x="3267856" y="2975124"/>
                </a:lnTo>
                <a:lnTo>
                  <a:pt x="0" y="2975124"/>
                </a:lnTo>
                <a:lnTo>
                  <a:pt x="0" y="205385"/>
                </a:lnTo>
                <a:cubicBezTo>
                  <a:pt x="0" y="91954"/>
                  <a:pt x="91954" y="0"/>
                  <a:pt x="205385" y="0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42" name="任意多边形 31"/>
          <p:cNvSpPr>
            <a:spLocks noChangeArrowheads="1"/>
          </p:cNvSpPr>
          <p:nvPr/>
        </p:nvSpPr>
        <p:spPr bwMode="auto">
          <a:xfrm>
            <a:off x="4379913" y="1963738"/>
            <a:ext cx="1635125" cy="2819400"/>
          </a:xfrm>
          <a:custGeom>
            <a:avLst/>
            <a:gdLst>
              <a:gd name="T0" fmla="*/ 900666 w 1801332"/>
              <a:gd name="T1" fmla="*/ 0 h 3105476"/>
              <a:gd name="T2" fmla="*/ 1801332 w 1801332"/>
              <a:gd name="T3" fmla="*/ 900666 h 3105476"/>
              <a:gd name="T4" fmla="*/ 1251246 w 1801332"/>
              <a:gd name="T5" fmla="*/ 1730553 h 3105476"/>
              <a:gd name="T6" fmla="*/ 1188459 w 1801332"/>
              <a:gd name="T7" fmla="*/ 1750043 h 3105476"/>
              <a:gd name="T8" fmla="*/ 1201246 w 1801332"/>
              <a:gd name="T9" fmla="*/ 3105476 h 3105476"/>
              <a:gd name="T10" fmla="*/ 947909 w 1801332"/>
              <a:gd name="T11" fmla="*/ 1796570 h 3105476"/>
              <a:gd name="T12" fmla="*/ 900666 w 1801332"/>
              <a:gd name="T13" fmla="*/ 1801332 h 3105476"/>
              <a:gd name="T14" fmla="*/ 0 w 1801332"/>
              <a:gd name="T15" fmla="*/ 900666 h 3105476"/>
              <a:gd name="T16" fmla="*/ 900666 w 1801332"/>
              <a:gd name="T17" fmla="*/ 0 h 31054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01332"/>
              <a:gd name="T28" fmla="*/ 0 h 3105476"/>
              <a:gd name="T29" fmla="*/ 1801332 w 1801332"/>
              <a:gd name="T30" fmla="*/ 3105476 h 31054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01332" h="3105476">
                <a:moveTo>
                  <a:pt x="900666" y="0"/>
                </a:moveTo>
                <a:cubicBezTo>
                  <a:pt x="1398090" y="0"/>
                  <a:pt x="1801332" y="403242"/>
                  <a:pt x="1801332" y="900666"/>
                </a:cubicBezTo>
                <a:cubicBezTo>
                  <a:pt x="1801332" y="1273734"/>
                  <a:pt x="1574509" y="1593825"/>
                  <a:pt x="1251246" y="1730553"/>
                </a:cubicBezTo>
                <a:lnTo>
                  <a:pt x="1188459" y="1750043"/>
                </a:lnTo>
                <a:lnTo>
                  <a:pt x="1201246" y="3105476"/>
                </a:lnTo>
                <a:lnTo>
                  <a:pt x="947909" y="1796570"/>
                </a:lnTo>
                <a:lnTo>
                  <a:pt x="900666" y="1801332"/>
                </a:lnTo>
                <a:cubicBezTo>
                  <a:pt x="403242" y="1801332"/>
                  <a:pt x="0" y="1398090"/>
                  <a:pt x="0" y="900666"/>
                </a:cubicBezTo>
                <a:cubicBezTo>
                  <a:pt x="0" y="403242"/>
                  <a:pt x="403242" y="0"/>
                  <a:pt x="900666" y="0"/>
                </a:cubicBez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43" name="任意多边形 32"/>
          <p:cNvSpPr>
            <a:spLocks noChangeArrowheads="1"/>
          </p:cNvSpPr>
          <p:nvPr/>
        </p:nvSpPr>
        <p:spPr bwMode="auto">
          <a:xfrm>
            <a:off x="6232525" y="2411413"/>
            <a:ext cx="1174750" cy="2095500"/>
          </a:xfrm>
          <a:custGeom>
            <a:avLst/>
            <a:gdLst>
              <a:gd name="T0" fmla="*/ 646924 w 1293848"/>
              <a:gd name="T1" fmla="*/ 0 h 2307158"/>
              <a:gd name="T2" fmla="*/ 1293848 w 1293848"/>
              <a:gd name="T3" fmla="*/ 646924 h 2307158"/>
              <a:gd name="T4" fmla="*/ 646924 w 1293848"/>
              <a:gd name="T5" fmla="*/ 1293848 h 2307158"/>
              <a:gd name="T6" fmla="*/ 616967 w 1293848"/>
              <a:gd name="T7" fmla="*/ 1290828 h 2307158"/>
              <a:gd name="T8" fmla="*/ 71689 w 1293848"/>
              <a:gd name="T9" fmla="*/ 2307158 h 2307158"/>
              <a:gd name="T10" fmla="*/ 411711 w 1293848"/>
              <a:gd name="T11" fmla="*/ 1248162 h 2307158"/>
              <a:gd name="T12" fmla="*/ 395112 w 1293848"/>
              <a:gd name="T13" fmla="*/ 1243010 h 2307158"/>
              <a:gd name="T14" fmla="*/ 0 w 1293848"/>
              <a:gd name="T15" fmla="*/ 646924 h 2307158"/>
              <a:gd name="T16" fmla="*/ 646924 w 1293848"/>
              <a:gd name="T17" fmla="*/ 0 h 23071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93848"/>
              <a:gd name="T28" fmla="*/ 0 h 2307158"/>
              <a:gd name="T29" fmla="*/ 1293848 w 1293848"/>
              <a:gd name="T30" fmla="*/ 2307158 h 230715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93848" h="2307158">
                <a:moveTo>
                  <a:pt x="646924" y="0"/>
                </a:moveTo>
                <a:cubicBezTo>
                  <a:pt x="1004210" y="0"/>
                  <a:pt x="1293848" y="289638"/>
                  <a:pt x="1293848" y="646924"/>
                </a:cubicBezTo>
                <a:cubicBezTo>
                  <a:pt x="1293848" y="1004210"/>
                  <a:pt x="1004210" y="1293848"/>
                  <a:pt x="646924" y="1293848"/>
                </a:cubicBezTo>
                <a:lnTo>
                  <a:pt x="616967" y="1290828"/>
                </a:lnTo>
                <a:lnTo>
                  <a:pt x="71689" y="2307158"/>
                </a:lnTo>
                <a:lnTo>
                  <a:pt x="411711" y="1248162"/>
                </a:lnTo>
                <a:lnTo>
                  <a:pt x="395112" y="1243010"/>
                </a:lnTo>
                <a:cubicBezTo>
                  <a:pt x="162922" y="1144801"/>
                  <a:pt x="0" y="914889"/>
                  <a:pt x="0" y="646924"/>
                </a:cubicBezTo>
                <a:cubicBezTo>
                  <a:pt x="0" y="289638"/>
                  <a:pt x="289638" y="0"/>
                  <a:pt x="646924" y="0"/>
                </a:cubicBez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44" name="任意多边形 33"/>
          <p:cNvSpPr>
            <a:spLocks noChangeArrowheads="1"/>
          </p:cNvSpPr>
          <p:nvPr/>
        </p:nvSpPr>
        <p:spPr bwMode="auto">
          <a:xfrm>
            <a:off x="6888163" y="3505200"/>
            <a:ext cx="2087562" cy="1671638"/>
          </a:xfrm>
          <a:custGeom>
            <a:avLst/>
            <a:gdLst>
              <a:gd name="T0" fmla="*/ 1557663 w 2298885"/>
              <a:gd name="T1" fmla="*/ 0 h 1841310"/>
              <a:gd name="T2" fmla="*/ 2298885 w 2298885"/>
              <a:gd name="T3" fmla="*/ 741222 h 1841310"/>
              <a:gd name="T4" fmla="*/ 1557663 w 2298885"/>
              <a:gd name="T5" fmla="*/ 1482444 h 1841310"/>
              <a:gd name="T6" fmla="*/ 1033540 w 2298885"/>
              <a:gd name="T7" fmla="*/ 1265346 h 1841310"/>
              <a:gd name="T8" fmla="*/ 1012320 w 2298885"/>
              <a:gd name="T9" fmla="*/ 1239626 h 1841310"/>
              <a:gd name="T10" fmla="*/ 0 w 2298885"/>
              <a:gd name="T11" fmla="*/ 1841310 h 1841310"/>
              <a:gd name="T12" fmla="*/ 892171 w 2298885"/>
              <a:gd name="T13" fmla="*/ 1061945 h 1841310"/>
              <a:gd name="T14" fmla="*/ 874690 w 2298885"/>
              <a:gd name="T15" fmla="*/ 1029739 h 1841310"/>
              <a:gd name="T16" fmla="*/ 816441 w 2298885"/>
              <a:gd name="T17" fmla="*/ 741222 h 1841310"/>
              <a:gd name="T18" fmla="*/ 1557663 w 2298885"/>
              <a:gd name="T19" fmla="*/ 0 h 184131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98885"/>
              <a:gd name="T31" fmla="*/ 0 h 1841310"/>
              <a:gd name="T32" fmla="*/ 2298885 w 2298885"/>
              <a:gd name="T33" fmla="*/ 1841310 h 184131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98885" h="1841310">
                <a:moveTo>
                  <a:pt x="1557663" y="0"/>
                </a:moveTo>
                <a:cubicBezTo>
                  <a:pt x="1967029" y="0"/>
                  <a:pt x="2298885" y="331856"/>
                  <a:pt x="2298885" y="741222"/>
                </a:cubicBezTo>
                <a:cubicBezTo>
                  <a:pt x="2298885" y="1150588"/>
                  <a:pt x="1967029" y="1482444"/>
                  <a:pt x="1557663" y="1482444"/>
                </a:cubicBezTo>
                <a:cubicBezTo>
                  <a:pt x="1352980" y="1482444"/>
                  <a:pt x="1167675" y="1399480"/>
                  <a:pt x="1033540" y="1265346"/>
                </a:cubicBezTo>
                <a:lnTo>
                  <a:pt x="1012320" y="1239626"/>
                </a:lnTo>
                <a:lnTo>
                  <a:pt x="0" y="1841310"/>
                </a:lnTo>
                <a:lnTo>
                  <a:pt x="892171" y="1061945"/>
                </a:lnTo>
                <a:lnTo>
                  <a:pt x="874690" y="1029739"/>
                </a:lnTo>
                <a:cubicBezTo>
                  <a:pt x="837182" y="941061"/>
                  <a:pt x="816441" y="843564"/>
                  <a:pt x="816441" y="741222"/>
                </a:cubicBezTo>
                <a:cubicBezTo>
                  <a:pt x="816441" y="331856"/>
                  <a:pt x="1148297" y="0"/>
                  <a:pt x="1557663" y="0"/>
                </a:cubicBez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45" name="任意多边形 34"/>
          <p:cNvSpPr>
            <a:spLocks noChangeArrowheads="1"/>
          </p:cNvSpPr>
          <p:nvPr/>
        </p:nvSpPr>
        <p:spPr bwMode="auto">
          <a:xfrm rot="19454535">
            <a:off x="3419475" y="3713163"/>
            <a:ext cx="1389063" cy="2338387"/>
          </a:xfrm>
          <a:custGeom>
            <a:avLst/>
            <a:gdLst>
              <a:gd name="T0" fmla="*/ 1211298 w 1529111"/>
              <a:gd name="T1" fmla="*/ 144168 h 2575290"/>
              <a:gd name="T2" fmla="*/ 1384943 w 1529111"/>
              <a:gd name="T3" fmla="*/ 1211298 h 2575290"/>
              <a:gd name="T4" fmla="*/ 1162297 w 1529111"/>
              <a:gd name="T5" fmla="*/ 1417673 h 2575290"/>
              <a:gd name="T6" fmla="*/ 1073241 w 1529111"/>
              <a:gd name="T7" fmla="*/ 1460629 h 2575290"/>
              <a:gd name="T8" fmla="*/ 1083756 w 1529111"/>
              <a:gd name="T9" fmla="*/ 2575290 h 2575290"/>
              <a:gd name="T10" fmla="*/ 879438 w 1529111"/>
              <a:gd name="T11" fmla="*/ 1519650 h 2575290"/>
              <a:gd name="T12" fmla="*/ 740974 w 1529111"/>
              <a:gd name="T13" fmla="*/ 1528768 h 2575290"/>
              <a:gd name="T14" fmla="*/ 317813 w 1529111"/>
              <a:gd name="T15" fmla="*/ 1384942 h 2575290"/>
              <a:gd name="T16" fmla="*/ 144169 w 1529111"/>
              <a:gd name="T17" fmla="*/ 317813 h 2575290"/>
              <a:gd name="T18" fmla="*/ 1211298 w 1529111"/>
              <a:gd name="T19" fmla="*/ 144168 h 257529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29111"/>
              <a:gd name="T31" fmla="*/ 0 h 2575290"/>
              <a:gd name="T32" fmla="*/ 1529111 w 1529111"/>
              <a:gd name="T33" fmla="*/ 2575290 h 257529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29111" h="2575290">
                <a:moveTo>
                  <a:pt x="1211298" y="144168"/>
                </a:moveTo>
                <a:cubicBezTo>
                  <a:pt x="1553928" y="390897"/>
                  <a:pt x="1631672" y="868668"/>
                  <a:pt x="1384943" y="1211298"/>
                </a:cubicBezTo>
                <a:cubicBezTo>
                  <a:pt x="1323260" y="1296956"/>
                  <a:pt x="1247138" y="1366057"/>
                  <a:pt x="1162297" y="1417673"/>
                </a:cubicBezTo>
                <a:lnTo>
                  <a:pt x="1073241" y="1460629"/>
                </a:lnTo>
                <a:lnTo>
                  <a:pt x="1083756" y="2575290"/>
                </a:lnTo>
                <a:lnTo>
                  <a:pt x="879438" y="1519650"/>
                </a:lnTo>
                <a:lnTo>
                  <a:pt x="740974" y="1528768"/>
                </a:lnTo>
                <a:cubicBezTo>
                  <a:pt x="593790" y="1524360"/>
                  <a:pt x="446300" y="1477466"/>
                  <a:pt x="317813" y="1384942"/>
                </a:cubicBezTo>
                <a:cubicBezTo>
                  <a:pt x="-24817" y="1138213"/>
                  <a:pt x="-102560" y="660443"/>
                  <a:pt x="144169" y="317813"/>
                </a:cubicBezTo>
                <a:cubicBezTo>
                  <a:pt x="390898" y="-24817"/>
                  <a:pt x="868668" y="-102560"/>
                  <a:pt x="1211298" y="144168"/>
                </a:cubicBez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50" name="文本框 60"/>
          <p:cNvSpPr>
            <a:spLocks noChangeArrowheads="1"/>
          </p:cNvSpPr>
          <p:nvPr/>
        </p:nvSpPr>
        <p:spPr bwMode="auto">
          <a:xfrm>
            <a:off x="891798" y="4129117"/>
            <a:ext cx="223651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  <a:sym typeface="Calibri" pitchFamily="34" charset="0"/>
              </a:rPr>
              <a:t>社交界面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8451" name="文本框 60"/>
          <p:cNvSpPr>
            <a:spLocks noChangeArrowheads="1"/>
          </p:cNvSpPr>
          <p:nvPr/>
        </p:nvSpPr>
        <p:spPr bwMode="auto">
          <a:xfrm>
            <a:off x="2154088" y="2320399"/>
            <a:ext cx="223651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  <a:sym typeface="Calibri" pitchFamily="34" charset="0"/>
              </a:rPr>
              <a:t>电商界面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8452" name="文本框 60"/>
          <p:cNvSpPr>
            <a:spLocks noChangeArrowheads="1"/>
          </p:cNvSpPr>
          <p:nvPr/>
        </p:nvSpPr>
        <p:spPr bwMode="auto">
          <a:xfrm>
            <a:off x="7402513" y="2461160"/>
            <a:ext cx="224292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套餐订购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itchFamily="34" charset="0"/>
              <a:sym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8453" name="文本框 60"/>
          <p:cNvSpPr>
            <a:spLocks noChangeArrowheads="1"/>
          </p:cNvSpPr>
          <p:nvPr/>
        </p:nvSpPr>
        <p:spPr bwMode="auto">
          <a:xfrm>
            <a:off x="7623176" y="4840146"/>
            <a:ext cx="32720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研学基地介绍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itchFamily="34" charset="0"/>
              <a:sym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2" name="图片 19">
            <a:extLst>
              <a:ext uri="{FF2B5EF4-FFF2-40B4-BE49-F238E27FC236}">
                <a16:creationId xmlns:a16="http://schemas.microsoft.com/office/drawing/2014/main" id="{9A6CA9F1-C788-2FFF-9482-FB0189B64A0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3438" y="4524056"/>
            <a:ext cx="2397759" cy="2397759"/>
          </a:xfrm>
          <a:custGeom>
            <a:avLst/>
            <a:gdLst>
              <a:gd name="T0" fmla="*/ 1085235 w 2170470"/>
              <a:gd name="T1" fmla="*/ 0 h 2170470"/>
              <a:gd name="T2" fmla="*/ 2170470 w 2170470"/>
              <a:gd name="T3" fmla="*/ 1085235 h 2170470"/>
              <a:gd name="T4" fmla="*/ 1085235 w 2170470"/>
              <a:gd name="T5" fmla="*/ 2170470 h 2170470"/>
              <a:gd name="T6" fmla="*/ 0 w 2170470"/>
              <a:gd name="T7" fmla="*/ 1085235 h 2170470"/>
              <a:gd name="T8" fmla="*/ 1085235 w 2170470"/>
              <a:gd name="T9" fmla="*/ 0 h 2170470"/>
              <a:gd name="T10" fmla="*/ 0 w 2170470"/>
              <a:gd name="T11" fmla="*/ 0 h 2170470"/>
              <a:gd name="T12" fmla="*/ 2170470 w 2170470"/>
              <a:gd name="T13" fmla="*/ 2170470 h 2170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70470" h="2170470">
                <a:moveTo>
                  <a:pt x="1085235" y="0"/>
                </a:moveTo>
                <a:cubicBezTo>
                  <a:pt x="1684594" y="0"/>
                  <a:pt x="2170470" y="485876"/>
                  <a:pt x="2170470" y="1085235"/>
                </a:cubicBezTo>
                <a:cubicBezTo>
                  <a:pt x="2170470" y="1684594"/>
                  <a:pt x="1684594" y="2170470"/>
                  <a:pt x="1085235" y="2170470"/>
                </a:cubicBezTo>
                <a:cubicBezTo>
                  <a:pt x="485876" y="2170470"/>
                  <a:pt x="0" y="1684594"/>
                  <a:pt x="0" y="1085235"/>
                </a:cubicBezTo>
                <a:cubicBezTo>
                  <a:pt x="0" y="485876"/>
                  <a:pt x="485876" y="0"/>
                  <a:pt x="1085235" y="0"/>
                </a:cubicBezTo>
                <a:close/>
              </a:path>
            </a:pathLst>
          </a:custGeom>
          <a:noFill/>
          <a:ln w="88900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901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平行四边形 8">
            <a:extLst>
              <a:ext uri="{FF2B5EF4-FFF2-40B4-BE49-F238E27FC236}">
                <a16:creationId xmlns:a16="http://schemas.microsoft.com/office/drawing/2014/main" id="{E22EBE15-BAE8-80DF-F517-98C796CFF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282" y="2301875"/>
            <a:ext cx="2967037" cy="2933700"/>
          </a:xfrm>
          <a:prstGeom prst="parallelogram">
            <a:avLst>
              <a:gd name="adj" fmla="val 29161"/>
            </a:avLst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7410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7411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7413" name="平行四边形 8"/>
          <p:cNvSpPr>
            <a:spLocks noChangeArrowheads="1"/>
          </p:cNvSpPr>
          <p:nvPr/>
        </p:nvSpPr>
        <p:spPr bwMode="auto">
          <a:xfrm>
            <a:off x="3421063" y="2266950"/>
            <a:ext cx="2967037" cy="2933700"/>
          </a:xfrm>
          <a:prstGeom prst="parallelogram">
            <a:avLst>
              <a:gd name="adj" fmla="val 29161"/>
            </a:avLst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7414" name="平行四边形 9"/>
          <p:cNvSpPr>
            <a:spLocks noChangeArrowheads="1"/>
          </p:cNvSpPr>
          <p:nvPr/>
        </p:nvSpPr>
        <p:spPr bwMode="auto">
          <a:xfrm>
            <a:off x="5811838" y="2286000"/>
            <a:ext cx="2967037" cy="2932113"/>
          </a:xfrm>
          <a:prstGeom prst="parallelogram">
            <a:avLst>
              <a:gd name="adj" fmla="val 29177"/>
            </a:avLst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7428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7429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7430" name="文本框 18"/>
          <p:cNvSpPr>
            <a:spLocks noChangeArrowheads="1"/>
          </p:cNvSpPr>
          <p:nvPr/>
        </p:nvSpPr>
        <p:spPr bwMode="auto">
          <a:xfrm>
            <a:off x="6763993" y="283414"/>
            <a:ext cx="38779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用户细分</a:t>
            </a:r>
            <a:endParaRPr lang="en-US" sz="7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" name="文本框 60">
            <a:extLst>
              <a:ext uri="{FF2B5EF4-FFF2-40B4-BE49-F238E27FC236}">
                <a16:creationId xmlns:a16="http://schemas.microsoft.com/office/drawing/2014/main" id="{E5FFCD12-4AF8-2A80-B4C2-698D476E6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376" y="5326441"/>
            <a:ext cx="14366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40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  <a:sym typeface="Calibri" pitchFamily="34" charset="0"/>
              </a:rPr>
              <a:t>·</a:t>
            </a:r>
            <a:r>
              <a:rPr lang="zh-CN" altLang="en-US" sz="40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  <a:sym typeface="Calibri" pitchFamily="34" charset="0"/>
              </a:rPr>
              <a:t>老师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itchFamily="34" charset="0"/>
              <a:sym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5" name="文本框 60">
            <a:extLst>
              <a:ext uri="{FF2B5EF4-FFF2-40B4-BE49-F238E27FC236}">
                <a16:creationId xmlns:a16="http://schemas.microsoft.com/office/drawing/2014/main" id="{531AE657-1C82-FAA1-C456-7F3827408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025" y="5321428"/>
            <a:ext cx="14366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  <a:sym typeface="Calibri" pitchFamily="34" charset="0"/>
              </a:rPr>
              <a:t>·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  <a:sym typeface="Calibri" pitchFamily="34" charset="0"/>
              </a:rPr>
              <a:t>家长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6" name="文本框 60">
            <a:extLst>
              <a:ext uri="{FF2B5EF4-FFF2-40B4-BE49-F238E27FC236}">
                <a16:creationId xmlns:a16="http://schemas.microsoft.com/office/drawing/2014/main" id="{10313E81-6D32-2123-D4A3-8E7B55F7B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699" y="5321428"/>
            <a:ext cx="14366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  <a:sym typeface="Calibri" pitchFamily="34" charset="0"/>
              </a:rPr>
              <a:t>·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  <a:sym typeface="Calibri" pitchFamily="34" charset="0"/>
              </a:rPr>
              <a:t>学生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" name="文本框 60">
            <a:extLst>
              <a:ext uri="{FF2B5EF4-FFF2-40B4-BE49-F238E27FC236}">
                <a16:creationId xmlns:a16="http://schemas.microsoft.com/office/drawing/2014/main" id="{14256472-BD83-9BF5-6954-25EB0859B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5321428"/>
            <a:ext cx="40014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  <a:sym typeface="Calibri" pitchFamily="34" charset="0"/>
              </a:rPr>
              <a:t>·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  <a:sym typeface="Calibri" pitchFamily="34" charset="0"/>
              </a:rPr>
              <a:t>研学基地负责人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85E5B93C-5424-E68D-0857-8F70045C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72" y="784225"/>
            <a:ext cx="5651218" cy="418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2B9A369C-1202-A26E-03AE-11ECFE75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286" y="2286000"/>
            <a:ext cx="2908257" cy="281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7411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7428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7429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7430" name="文本框 18"/>
          <p:cNvSpPr>
            <a:spLocks noChangeArrowheads="1"/>
          </p:cNvSpPr>
          <p:nvPr/>
        </p:nvSpPr>
        <p:spPr bwMode="auto">
          <a:xfrm>
            <a:off x="4157006" y="234397"/>
            <a:ext cx="38779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核心竞争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4E9B09E-BA97-EEAB-8907-52B673196265}"/>
              </a:ext>
            </a:extLst>
          </p:cNvPr>
          <p:cNvSpPr txBox="1"/>
          <p:nvPr/>
        </p:nvSpPr>
        <p:spPr>
          <a:xfrm>
            <a:off x="270191" y="1678566"/>
            <a:ext cx="8233729" cy="4540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</a:pPr>
            <a:r>
              <a:rPr lang="zh-CN" altLang="en-US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师范院校拥有</a:t>
            </a:r>
            <a:r>
              <a:rPr lang="zh-CN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充足的师资与教学经验</a:t>
            </a:r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，还有相关的学院可以为本产品的研发提供建议和支持。</a:t>
            </a:r>
            <a:endParaRPr lang="en-US" altLang="zh-CN" sz="28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结合乡村与城市</a:t>
            </a:r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，加强乡村与城市的交流，并聚焦于两地学生教育。客户可以根据自己所需，选择相应的研学套餐。</a:t>
            </a:r>
          </a:p>
          <a:p>
            <a:pPr indent="304800" algn="just"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社交功能</a:t>
            </a:r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可以营造出社区的氛围，通过社交提高用户粘性</a:t>
            </a:r>
            <a:r>
              <a:rPr lang="zh-CN" altLang="en-US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2800" b="1" kern="100" dirty="0">
              <a:solidFill>
                <a:srgbClr val="59595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E62E117-E0CE-C1F4-6958-CF5662E29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489" y="1830833"/>
            <a:ext cx="2824002" cy="423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14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483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484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485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486" name="文本框 18"/>
          <p:cNvSpPr>
            <a:spLocks noChangeArrowheads="1"/>
          </p:cNvSpPr>
          <p:nvPr/>
        </p:nvSpPr>
        <p:spPr bwMode="auto">
          <a:xfrm>
            <a:off x="4157007" y="241894"/>
            <a:ext cx="38779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技术原理</a:t>
            </a:r>
            <a:endParaRPr lang="en-US" sz="7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0488" name="任意多边形 7"/>
          <p:cNvSpPr>
            <a:spLocks noChangeArrowheads="1"/>
          </p:cNvSpPr>
          <p:nvPr/>
        </p:nvSpPr>
        <p:spPr bwMode="auto">
          <a:xfrm flipH="1">
            <a:off x="1825362" y="1279525"/>
            <a:ext cx="1260475" cy="1809750"/>
          </a:xfrm>
          <a:custGeom>
            <a:avLst/>
            <a:gdLst>
              <a:gd name="T0" fmla="*/ 1261872 w 1261872"/>
              <a:gd name="T1" fmla="*/ 1810512 h 1810512"/>
              <a:gd name="T2" fmla="*/ 475488 w 1261872"/>
              <a:gd name="T3" fmla="*/ 1810512 h 1810512"/>
              <a:gd name="T4" fmla="*/ 0 w 1261872"/>
              <a:gd name="T5" fmla="*/ 0 h 1810512"/>
              <a:gd name="T6" fmla="*/ 749808 w 1261872"/>
              <a:gd name="T7" fmla="*/ 0 h 1810512"/>
              <a:gd name="T8" fmla="*/ 1261872 w 1261872"/>
              <a:gd name="T9" fmla="*/ 1810512 h 18105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1872"/>
              <a:gd name="T16" fmla="*/ 0 h 1810512"/>
              <a:gd name="T17" fmla="*/ 1261872 w 1261872"/>
              <a:gd name="T18" fmla="*/ 1810512 h 18105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1872" h="1810512">
                <a:moveTo>
                  <a:pt x="1261872" y="1810512"/>
                </a:moveTo>
                <a:lnTo>
                  <a:pt x="475488" y="1810512"/>
                </a:lnTo>
                <a:lnTo>
                  <a:pt x="0" y="0"/>
                </a:lnTo>
                <a:lnTo>
                  <a:pt x="749808" y="0"/>
                </a:lnTo>
                <a:lnTo>
                  <a:pt x="1261872" y="1810512"/>
                </a:lnTo>
                <a:close/>
              </a:path>
            </a:pathLst>
          </a:custGeom>
          <a:solidFill>
            <a:srgbClr val="7FB0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489" name="圆角矩形 8"/>
          <p:cNvSpPr>
            <a:spLocks noChangeArrowheads="1"/>
          </p:cNvSpPr>
          <p:nvPr/>
        </p:nvSpPr>
        <p:spPr bwMode="auto">
          <a:xfrm>
            <a:off x="1695187" y="2954338"/>
            <a:ext cx="1103313" cy="319087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490" name="圆角矩形 9"/>
          <p:cNvSpPr>
            <a:spLocks noChangeArrowheads="1"/>
          </p:cNvSpPr>
          <p:nvPr/>
        </p:nvSpPr>
        <p:spPr bwMode="auto">
          <a:xfrm rot="5400000">
            <a:off x="1748369" y="3609181"/>
            <a:ext cx="1020762" cy="346075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595959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491" name="任意多边形 12"/>
          <p:cNvSpPr>
            <a:spLocks noChangeArrowheads="1"/>
          </p:cNvSpPr>
          <p:nvPr/>
        </p:nvSpPr>
        <p:spPr bwMode="auto">
          <a:xfrm>
            <a:off x="1372925" y="1279525"/>
            <a:ext cx="1262062" cy="1809750"/>
          </a:xfrm>
          <a:custGeom>
            <a:avLst/>
            <a:gdLst>
              <a:gd name="T0" fmla="*/ 1261872 w 1261872"/>
              <a:gd name="T1" fmla="*/ 1810512 h 1810512"/>
              <a:gd name="T2" fmla="*/ 475488 w 1261872"/>
              <a:gd name="T3" fmla="*/ 1810512 h 1810512"/>
              <a:gd name="T4" fmla="*/ 0 w 1261872"/>
              <a:gd name="T5" fmla="*/ 0 h 1810512"/>
              <a:gd name="T6" fmla="*/ 749808 w 1261872"/>
              <a:gd name="T7" fmla="*/ 0 h 1810512"/>
              <a:gd name="T8" fmla="*/ 1261872 w 1261872"/>
              <a:gd name="T9" fmla="*/ 1810512 h 18105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1872"/>
              <a:gd name="T16" fmla="*/ 0 h 1810512"/>
              <a:gd name="T17" fmla="*/ 1261872 w 1261872"/>
              <a:gd name="T18" fmla="*/ 1810512 h 18105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1872" h="1810512">
                <a:moveTo>
                  <a:pt x="1261872" y="1810512"/>
                </a:moveTo>
                <a:lnTo>
                  <a:pt x="475488" y="1810512"/>
                </a:lnTo>
                <a:lnTo>
                  <a:pt x="0" y="0"/>
                </a:lnTo>
                <a:lnTo>
                  <a:pt x="749808" y="0"/>
                </a:lnTo>
                <a:lnTo>
                  <a:pt x="1261872" y="1810512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492" name="任意多边形 13"/>
          <p:cNvSpPr>
            <a:spLocks noChangeArrowheads="1"/>
          </p:cNvSpPr>
          <p:nvPr/>
        </p:nvSpPr>
        <p:spPr bwMode="auto">
          <a:xfrm>
            <a:off x="713315" y="3848893"/>
            <a:ext cx="1446212" cy="1446213"/>
          </a:xfrm>
          <a:custGeom>
            <a:avLst/>
            <a:gdLst>
              <a:gd name="T0" fmla="*/ 1447027 w 1447027"/>
              <a:gd name="T1" fmla="*/ 0 h 1447027"/>
              <a:gd name="T2" fmla="*/ 1447027 w 1447027"/>
              <a:gd name="T3" fmla="*/ 1447027 h 1447027"/>
              <a:gd name="T4" fmla="*/ 0 w 1447027"/>
              <a:gd name="T5" fmla="*/ 1447027 h 1447027"/>
              <a:gd name="T6" fmla="*/ 1447027 w 1447027"/>
              <a:gd name="T7" fmla="*/ 0 h 1447027"/>
              <a:gd name="T8" fmla="*/ 0 60000 65536"/>
              <a:gd name="T9" fmla="*/ 0 60000 65536"/>
              <a:gd name="T10" fmla="*/ 0 60000 65536"/>
              <a:gd name="T11" fmla="*/ 0 60000 65536"/>
              <a:gd name="T12" fmla="*/ 0 w 1447027"/>
              <a:gd name="T13" fmla="*/ 0 h 1447027"/>
              <a:gd name="T14" fmla="*/ 1447027 w 1447027"/>
              <a:gd name="T15" fmla="*/ 1447027 h 14470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7027" h="1447027">
                <a:moveTo>
                  <a:pt x="1447027" y="0"/>
                </a:moveTo>
                <a:lnTo>
                  <a:pt x="1447027" y="1447027"/>
                </a:lnTo>
                <a:lnTo>
                  <a:pt x="0" y="1447027"/>
                </a:lnTo>
                <a:cubicBezTo>
                  <a:pt x="0" y="647856"/>
                  <a:pt x="647856" y="0"/>
                  <a:pt x="1447027" y="0"/>
                </a:cubicBez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493" name="任意多边形 14"/>
          <p:cNvSpPr>
            <a:spLocks noChangeArrowheads="1"/>
          </p:cNvSpPr>
          <p:nvPr/>
        </p:nvSpPr>
        <p:spPr bwMode="auto">
          <a:xfrm>
            <a:off x="2159527" y="3848893"/>
            <a:ext cx="1447800" cy="1446213"/>
          </a:xfrm>
          <a:custGeom>
            <a:avLst/>
            <a:gdLst>
              <a:gd name="T0" fmla="*/ 0 w 1447027"/>
              <a:gd name="T1" fmla="*/ 0 h 1447027"/>
              <a:gd name="T2" fmla="*/ 1447027 w 1447027"/>
              <a:gd name="T3" fmla="*/ 1447027 h 1447027"/>
              <a:gd name="T4" fmla="*/ 0 w 1447027"/>
              <a:gd name="T5" fmla="*/ 1447027 h 1447027"/>
              <a:gd name="T6" fmla="*/ 0 w 1447027"/>
              <a:gd name="T7" fmla="*/ 0 h 1447027"/>
              <a:gd name="T8" fmla="*/ 0 60000 65536"/>
              <a:gd name="T9" fmla="*/ 0 60000 65536"/>
              <a:gd name="T10" fmla="*/ 0 60000 65536"/>
              <a:gd name="T11" fmla="*/ 0 60000 65536"/>
              <a:gd name="T12" fmla="*/ 0 w 1447027"/>
              <a:gd name="T13" fmla="*/ 0 h 1447027"/>
              <a:gd name="T14" fmla="*/ 1447027 w 1447027"/>
              <a:gd name="T15" fmla="*/ 1447027 h 14470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7027" h="1447027">
                <a:moveTo>
                  <a:pt x="0" y="0"/>
                </a:moveTo>
                <a:cubicBezTo>
                  <a:pt x="799171" y="0"/>
                  <a:pt x="1447027" y="647856"/>
                  <a:pt x="1447027" y="1447027"/>
                </a:cubicBezTo>
                <a:lnTo>
                  <a:pt x="0" y="1447027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494" name="任意多边形 15"/>
          <p:cNvSpPr>
            <a:spLocks noChangeArrowheads="1"/>
          </p:cNvSpPr>
          <p:nvPr/>
        </p:nvSpPr>
        <p:spPr bwMode="auto">
          <a:xfrm>
            <a:off x="713315" y="5295106"/>
            <a:ext cx="1446212" cy="1447800"/>
          </a:xfrm>
          <a:custGeom>
            <a:avLst/>
            <a:gdLst>
              <a:gd name="T0" fmla="*/ 0 w 1447027"/>
              <a:gd name="T1" fmla="*/ 0 h 1447027"/>
              <a:gd name="T2" fmla="*/ 1447027 w 1447027"/>
              <a:gd name="T3" fmla="*/ 0 h 1447027"/>
              <a:gd name="T4" fmla="*/ 1447027 w 1447027"/>
              <a:gd name="T5" fmla="*/ 1447027 h 1447027"/>
              <a:gd name="T6" fmla="*/ 0 w 1447027"/>
              <a:gd name="T7" fmla="*/ 0 h 1447027"/>
              <a:gd name="T8" fmla="*/ 0 60000 65536"/>
              <a:gd name="T9" fmla="*/ 0 60000 65536"/>
              <a:gd name="T10" fmla="*/ 0 60000 65536"/>
              <a:gd name="T11" fmla="*/ 0 60000 65536"/>
              <a:gd name="T12" fmla="*/ 0 w 1447027"/>
              <a:gd name="T13" fmla="*/ 0 h 1447027"/>
              <a:gd name="T14" fmla="*/ 1447027 w 1447027"/>
              <a:gd name="T15" fmla="*/ 1447027 h 14470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7027" h="1447027">
                <a:moveTo>
                  <a:pt x="0" y="0"/>
                </a:moveTo>
                <a:lnTo>
                  <a:pt x="1447027" y="0"/>
                </a:lnTo>
                <a:lnTo>
                  <a:pt x="1447027" y="1447027"/>
                </a:lnTo>
                <a:cubicBezTo>
                  <a:pt x="647856" y="1447027"/>
                  <a:pt x="0" y="799171"/>
                  <a:pt x="0" y="0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495" name="任意多边形 16"/>
          <p:cNvSpPr>
            <a:spLocks noChangeArrowheads="1"/>
          </p:cNvSpPr>
          <p:nvPr/>
        </p:nvSpPr>
        <p:spPr bwMode="auto">
          <a:xfrm>
            <a:off x="2159527" y="5295106"/>
            <a:ext cx="1447800" cy="1447800"/>
          </a:xfrm>
          <a:custGeom>
            <a:avLst/>
            <a:gdLst>
              <a:gd name="T0" fmla="*/ 0 w 1447027"/>
              <a:gd name="T1" fmla="*/ 0 h 1447027"/>
              <a:gd name="T2" fmla="*/ 1447027 w 1447027"/>
              <a:gd name="T3" fmla="*/ 0 h 1447027"/>
              <a:gd name="T4" fmla="*/ 0 w 1447027"/>
              <a:gd name="T5" fmla="*/ 1447027 h 1447027"/>
              <a:gd name="T6" fmla="*/ 0 w 1447027"/>
              <a:gd name="T7" fmla="*/ 0 h 1447027"/>
              <a:gd name="T8" fmla="*/ 0 60000 65536"/>
              <a:gd name="T9" fmla="*/ 0 60000 65536"/>
              <a:gd name="T10" fmla="*/ 0 60000 65536"/>
              <a:gd name="T11" fmla="*/ 0 60000 65536"/>
              <a:gd name="T12" fmla="*/ 0 w 1447027"/>
              <a:gd name="T13" fmla="*/ 0 h 1447027"/>
              <a:gd name="T14" fmla="*/ 1447027 w 1447027"/>
              <a:gd name="T15" fmla="*/ 1447027 h 14470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7027" h="1447027">
                <a:moveTo>
                  <a:pt x="0" y="0"/>
                </a:moveTo>
                <a:lnTo>
                  <a:pt x="1447027" y="0"/>
                </a:lnTo>
                <a:cubicBezTo>
                  <a:pt x="1447027" y="799171"/>
                  <a:pt x="799171" y="1447027"/>
                  <a:pt x="0" y="144702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510" name="文本框 60"/>
          <p:cNvSpPr>
            <a:spLocks noChangeArrowheads="1"/>
          </p:cNvSpPr>
          <p:nvPr/>
        </p:nvSpPr>
        <p:spPr bwMode="auto">
          <a:xfrm>
            <a:off x="3250937" y="1426813"/>
            <a:ext cx="7874263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</a:pPr>
            <a:r>
              <a:rPr lang="zh-CN" altLang="zh-CN" sz="36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使用</a:t>
            </a:r>
            <a:r>
              <a:rPr lang="zh-CN" altLang="zh-CN" sz="36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摹客</a:t>
            </a:r>
            <a:r>
              <a:rPr lang="zh-CN" altLang="zh-CN" sz="36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进行产品的初步设计</a:t>
            </a:r>
            <a:r>
              <a:rPr lang="en-US" altLang="zh-CN" sz="36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</a:p>
          <a:p>
            <a:pPr indent="304800" algn="just">
              <a:lnSpc>
                <a:spcPct val="150000"/>
              </a:lnSpc>
            </a:pPr>
            <a:r>
              <a:rPr lang="zh-CN" altLang="zh-CN" sz="36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选择</a:t>
            </a:r>
            <a:r>
              <a:rPr lang="en-US" altLang="zh-CN" sz="36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HTML5</a:t>
            </a:r>
            <a:r>
              <a:rPr lang="zh-CN" altLang="zh-CN" sz="36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进行网站的原型搭建。</a:t>
            </a:r>
          </a:p>
          <a:p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itchFamily="34" charset="0"/>
              <a:sym typeface="Calibri" pitchFamily="34" charset="0"/>
            </a:endParaRPr>
          </a:p>
          <a:p>
            <a:endParaRPr lang="zh-CN" altLang="en-US" sz="28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0512" name="文本框 60"/>
          <p:cNvSpPr>
            <a:spLocks noChangeArrowheads="1"/>
          </p:cNvSpPr>
          <p:nvPr/>
        </p:nvSpPr>
        <p:spPr bwMode="auto">
          <a:xfrm>
            <a:off x="3647058" y="4765119"/>
            <a:ext cx="8057623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摹客（</a:t>
            </a:r>
            <a:r>
              <a:rPr lang="en-US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Mockplus</a:t>
            </a:r>
            <a:r>
              <a:rPr lang="zh-CN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是成都摹客科技有限公司旗下设计协作品牌，专注于一站式的产品设计和协作平台，为产品开发团队提供全流程协作、高保真设计和设计规范管理支持。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itchFamily="34" charset="0"/>
              <a:sym typeface="Calibri" pitchFamily="34" charset="0"/>
            </a:endParaRPr>
          </a:p>
          <a:p>
            <a:endParaRPr lang="zh-CN" altLang="en-US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0513" name="文本框 60"/>
          <p:cNvSpPr>
            <a:spLocks noChangeArrowheads="1"/>
          </p:cNvSpPr>
          <p:nvPr/>
        </p:nvSpPr>
        <p:spPr bwMode="auto">
          <a:xfrm>
            <a:off x="8247063" y="5549900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zh-CN" altLang="en-US" sz="1400" dirty="0">
              <a:solidFill>
                <a:srgbClr val="292929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  <a:p>
            <a:endParaRPr lang="zh-CN" altLang="en-US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C23BA99-9262-17A2-12C3-617897DE9301}"/>
              </a:ext>
            </a:extLst>
          </p:cNvPr>
          <p:cNvSpPr txBox="1"/>
          <p:nvPr/>
        </p:nvSpPr>
        <p:spPr>
          <a:xfrm>
            <a:off x="3605739" y="3279794"/>
            <a:ext cx="80576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HTML5</a:t>
            </a:r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是构建</a:t>
            </a:r>
            <a:r>
              <a:rPr lang="en-US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Web</a:t>
            </a:r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内容的一种语言描述方式</a:t>
            </a:r>
            <a:r>
              <a:rPr lang="zh-CN" altLang="en-US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是互联网下一代标准，是构建以及呈现互联网内容的一种语言方式</a:t>
            </a:r>
            <a:r>
              <a:rPr lang="zh-CN" altLang="en-US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zh-CN" altLang="zh-CN" sz="2800" b="1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被认为是互联网核心技术之一。</a:t>
            </a:r>
            <a:endParaRPr lang="zh-CN" altLang="en-US" sz="28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43D068D-C6D7-18D0-0E15-540CEB328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853440"/>
            <a:ext cx="12598400" cy="6420802"/>
          </a:xfrm>
          <a:prstGeom prst="rect">
            <a:avLst/>
          </a:prstGeom>
        </p:spPr>
      </p:pic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8" name="文本框 18"/>
          <p:cNvSpPr>
            <a:spLocks noChangeArrowheads="1"/>
          </p:cNvSpPr>
          <p:nvPr/>
        </p:nvSpPr>
        <p:spPr bwMode="auto">
          <a:xfrm>
            <a:off x="3692009" y="363438"/>
            <a:ext cx="510909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产品</a:t>
            </a:r>
            <a:r>
              <a:rPr lang="zh-CN" altLang="en-US" sz="96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原型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358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32"/>
          <p:cNvSpPr>
            <a:spLocks noEditPoints="1"/>
          </p:cNvSpPr>
          <p:nvPr/>
        </p:nvSpPr>
        <p:spPr bwMode="auto">
          <a:xfrm>
            <a:off x="1050144" y="1946061"/>
            <a:ext cx="4305538" cy="4489030"/>
          </a:xfrm>
          <a:custGeom>
            <a:avLst/>
            <a:gdLst>
              <a:gd name="T0" fmla="*/ 1245 w 1274"/>
              <a:gd name="T1" fmla="*/ 763 h 1391"/>
              <a:gd name="T2" fmla="*/ 1247 w 1274"/>
              <a:gd name="T3" fmla="*/ 763 h 1391"/>
              <a:gd name="T4" fmla="*/ 1167 w 1274"/>
              <a:gd name="T5" fmla="*/ 762 h 1391"/>
              <a:gd name="T6" fmla="*/ 987 w 1274"/>
              <a:gd name="T7" fmla="*/ 894 h 1391"/>
              <a:gd name="T8" fmla="*/ 671 w 1274"/>
              <a:gd name="T9" fmla="*/ 1090 h 1391"/>
              <a:gd name="T10" fmla="*/ 609 w 1274"/>
              <a:gd name="T11" fmla="*/ 631 h 1391"/>
              <a:gd name="T12" fmla="*/ 613 w 1274"/>
              <a:gd name="T13" fmla="*/ 591 h 1391"/>
              <a:gd name="T14" fmla="*/ 858 w 1274"/>
              <a:gd name="T15" fmla="*/ 496 h 1391"/>
              <a:gd name="T16" fmla="*/ 866 w 1274"/>
              <a:gd name="T17" fmla="*/ 488 h 1391"/>
              <a:gd name="T18" fmla="*/ 866 w 1274"/>
              <a:gd name="T19" fmla="*/ 488 h 1391"/>
              <a:gd name="T20" fmla="*/ 940 w 1274"/>
              <a:gd name="T21" fmla="*/ 378 h 1391"/>
              <a:gd name="T22" fmla="*/ 1106 w 1274"/>
              <a:gd name="T23" fmla="*/ 244 h 1391"/>
              <a:gd name="T24" fmla="*/ 1191 w 1274"/>
              <a:gd name="T25" fmla="*/ 245 h 1391"/>
              <a:gd name="T26" fmla="*/ 1106 w 1274"/>
              <a:gd name="T27" fmla="*/ 244 h 1391"/>
              <a:gd name="T28" fmla="*/ 1106 w 1274"/>
              <a:gd name="T29" fmla="*/ 244 h 1391"/>
              <a:gd name="T30" fmla="*/ 926 w 1274"/>
              <a:gd name="T31" fmla="*/ 376 h 1391"/>
              <a:gd name="T32" fmla="*/ 616 w 1274"/>
              <a:gd name="T33" fmla="*/ 570 h 1391"/>
              <a:gd name="T34" fmla="*/ 887 w 1274"/>
              <a:gd name="T35" fmla="*/ 0 h 1391"/>
              <a:gd name="T36" fmla="*/ 674 w 1274"/>
              <a:gd name="T37" fmla="*/ 334 h 1391"/>
              <a:gd name="T38" fmla="*/ 670 w 1274"/>
              <a:gd name="T39" fmla="*/ 343 h 1391"/>
              <a:gd name="T40" fmla="*/ 584 w 1274"/>
              <a:gd name="T41" fmla="*/ 700 h 1391"/>
              <a:gd name="T42" fmla="*/ 586 w 1274"/>
              <a:gd name="T43" fmla="*/ 760 h 1391"/>
              <a:gd name="T44" fmla="*/ 304 w 1274"/>
              <a:gd name="T45" fmla="*/ 583 h 1391"/>
              <a:gd name="T46" fmla="*/ 116 w 1274"/>
              <a:gd name="T47" fmla="*/ 332 h 1391"/>
              <a:gd name="T48" fmla="*/ 46 w 1274"/>
              <a:gd name="T49" fmla="*/ 330 h 1391"/>
              <a:gd name="T50" fmla="*/ 115 w 1274"/>
              <a:gd name="T51" fmla="*/ 332 h 1391"/>
              <a:gd name="T52" fmla="*/ 224 w 1274"/>
              <a:gd name="T53" fmla="*/ 450 h 1391"/>
              <a:gd name="T54" fmla="*/ 302 w 1274"/>
              <a:gd name="T55" fmla="*/ 607 h 1391"/>
              <a:gd name="T56" fmla="*/ 0 w 1274"/>
              <a:gd name="T57" fmla="*/ 558 h 1391"/>
              <a:gd name="T58" fmla="*/ 314 w 1274"/>
              <a:gd name="T59" fmla="*/ 621 h 1391"/>
              <a:gd name="T60" fmla="*/ 589 w 1274"/>
              <a:gd name="T61" fmla="*/ 797 h 1391"/>
              <a:gd name="T62" fmla="*/ 605 w 1274"/>
              <a:gd name="T63" fmla="*/ 1055 h 1391"/>
              <a:gd name="T64" fmla="*/ 602 w 1274"/>
              <a:gd name="T65" fmla="*/ 1101 h 1391"/>
              <a:gd name="T66" fmla="*/ 361 w 1274"/>
              <a:gd name="T67" fmla="*/ 995 h 1391"/>
              <a:gd name="T68" fmla="*/ 198 w 1274"/>
              <a:gd name="T69" fmla="*/ 843 h 1391"/>
              <a:gd name="T70" fmla="*/ 144 w 1274"/>
              <a:gd name="T71" fmla="*/ 843 h 1391"/>
              <a:gd name="T72" fmla="*/ 204 w 1274"/>
              <a:gd name="T73" fmla="*/ 845 h 1391"/>
              <a:gd name="T74" fmla="*/ 293 w 1274"/>
              <a:gd name="T75" fmla="*/ 915 h 1391"/>
              <a:gd name="T76" fmla="*/ 601 w 1274"/>
              <a:gd name="T77" fmla="*/ 1122 h 1391"/>
              <a:gd name="T78" fmla="*/ 527 w 1274"/>
              <a:gd name="T79" fmla="*/ 1391 h 1391"/>
              <a:gd name="T80" fmla="*/ 744 w 1274"/>
              <a:gd name="T81" fmla="*/ 1387 h 1391"/>
              <a:gd name="T82" fmla="*/ 675 w 1274"/>
              <a:gd name="T83" fmla="*/ 1109 h 1391"/>
              <a:gd name="T84" fmla="*/ 919 w 1274"/>
              <a:gd name="T85" fmla="*/ 1014 h 1391"/>
              <a:gd name="T86" fmla="*/ 919 w 1274"/>
              <a:gd name="T87" fmla="*/ 1014 h 1391"/>
              <a:gd name="T88" fmla="*/ 927 w 1274"/>
              <a:gd name="T89" fmla="*/ 1006 h 1391"/>
              <a:gd name="T90" fmla="*/ 927 w 1274"/>
              <a:gd name="T91" fmla="*/ 1006 h 1391"/>
              <a:gd name="T92" fmla="*/ 1001 w 1274"/>
              <a:gd name="T93" fmla="*/ 896 h 1391"/>
              <a:gd name="T94" fmla="*/ 1165 w 1274"/>
              <a:gd name="T95" fmla="*/ 762 h 1391"/>
              <a:gd name="T96" fmla="*/ 1248 w 1274"/>
              <a:gd name="T97" fmla="*/ 764 h 1391"/>
              <a:gd name="T98" fmla="*/ 1274 w 1274"/>
              <a:gd name="T99" fmla="*/ 769 h 1391"/>
              <a:gd name="T100" fmla="*/ 1245 w 1274"/>
              <a:gd name="T101" fmla="*/ 763 h 1391"/>
              <a:gd name="T102" fmla="*/ 616 w 1274"/>
              <a:gd name="T103" fmla="*/ 570 h 1391"/>
              <a:gd name="T104" fmla="*/ 613 w 1274"/>
              <a:gd name="T105" fmla="*/ 590 h 1391"/>
              <a:gd name="T106" fmla="*/ 616 w 1274"/>
              <a:gd name="T107" fmla="*/ 570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74" h="1391">
                <a:moveTo>
                  <a:pt x="1245" y="763"/>
                </a:moveTo>
                <a:cubicBezTo>
                  <a:pt x="1246" y="763"/>
                  <a:pt x="1247" y="763"/>
                  <a:pt x="1247" y="763"/>
                </a:cubicBezTo>
                <a:cubicBezTo>
                  <a:pt x="1217" y="759"/>
                  <a:pt x="1190" y="759"/>
                  <a:pt x="1167" y="762"/>
                </a:cubicBezTo>
                <a:cubicBezTo>
                  <a:pt x="1103" y="770"/>
                  <a:pt x="1029" y="801"/>
                  <a:pt x="987" y="894"/>
                </a:cubicBezTo>
                <a:cubicBezTo>
                  <a:pt x="987" y="894"/>
                  <a:pt x="924" y="1058"/>
                  <a:pt x="671" y="1090"/>
                </a:cubicBezTo>
                <a:cubicBezTo>
                  <a:pt x="638" y="939"/>
                  <a:pt x="613" y="786"/>
                  <a:pt x="609" y="631"/>
                </a:cubicBezTo>
                <a:cubicBezTo>
                  <a:pt x="610" y="617"/>
                  <a:pt x="611" y="604"/>
                  <a:pt x="613" y="591"/>
                </a:cubicBezTo>
                <a:cubicBezTo>
                  <a:pt x="614" y="591"/>
                  <a:pt x="750" y="599"/>
                  <a:pt x="858" y="496"/>
                </a:cubicBezTo>
                <a:cubicBezTo>
                  <a:pt x="858" y="496"/>
                  <a:pt x="1073" y="464"/>
                  <a:pt x="866" y="488"/>
                </a:cubicBezTo>
                <a:cubicBezTo>
                  <a:pt x="866" y="488"/>
                  <a:pt x="866" y="488"/>
                  <a:pt x="866" y="488"/>
                </a:cubicBezTo>
                <a:cubicBezTo>
                  <a:pt x="894" y="460"/>
                  <a:pt x="919" y="424"/>
                  <a:pt x="940" y="378"/>
                </a:cubicBezTo>
                <a:cubicBezTo>
                  <a:pt x="940" y="378"/>
                  <a:pt x="978" y="263"/>
                  <a:pt x="1106" y="244"/>
                </a:cubicBezTo>
                <a:cubicBezTo>
                  <a:pt x="1140" y="239"/>
                  <a:pt x="1170" y="242"/>
                  <a:pt x="1191" y="245"/>
                </a:cubicBezTo>
                <a:cubicBezTo>
                  <a:pt x="1159" y="240"/>
                  <a:pt x="1131" y="240"/>
                  <a:pt x="1106" y="244"/>
                </a:cubicBezTo>
                <a:cubicBezTo>
                  <a:pt x="1106" y="244"/>
                  <a:pt x="1106" y="244"/>
                  <a:pt x="1106" y="244"/>
                </a:cubicBezTo>
                <a:cubicBezTo>
                  <a:pt x="1043" y="251"/>
                  <a:pt x="969" y="283"/>
                  <a:pt x="926" y="376"/>
                </a:cubicBezTo>
                <a:cubicBezTo>
                  <a:pt x="926" y="376"/>
                  <a:pt x="870" y="538"/>
                  <a:pt x="616" y="570"/>
                </a:cubicBezTo>
                <a:cubicBezTo>
                  <a:pt x="651" y="368"/>
                  <a:pt x="765" y="156"/>
                  <a:pt x="887" y="0"/>
                </a:cubicBezTo>
                <a:cubicBezTo>
                  <a:pt x="810" y="98"/>
                  <a:pt x="731" y="213"/>
                  <a:pt x="674" y="334"/>
                </a:cubicBezTo>
                <a:cubicBezTo>
                  <a:pt x="612" y="229"/>
                  <a:pt x="670" y="343"/>
                  <a:pt x="670" y="343"/>
                </a:cubicBezTo>
                <a:cubicBezTo>
                  <a:pt x="616" y="458"/>
                  <a:pt x="582" y="580"/>
                  <a:pt x="584" y="700"/>
                </a:cubicBezTo>
                <a:cubicBezTo>
                  <a:pt x="584" y="720"/>
                  <a:pt x="585" y="740"/>
                  <a:pt x="586" y="760"/>
                </a:cubicBezTo>
                <a:cubicBezTo>
                  <a:pt x="586" y="760"/>
                  <a:pt x="462" y="751"/>
                  <a:pt x="304" y="583"/>
                </a:cubicBezTo>
                <a:cubicBezTo>
                  <a:pt x="232" y="491"/>
                  <a:pt x="225" y="359"/>
                  <a:pt x="116" y="332"/>
                </a:cubicBezTo>
                <a:cubicBezTo>
                  <a:pt x="95" y="326"/>
                  <a:pt x="71" y="325"/>
                  <a:pt x="46" y="330"/>
                </a:cubicBezTo>
                <a:cubicBezTo>
                  <a:pt x="73" y="327"/>
                  <a:pt x="96" y="328"/>
                  <a:pt x="115" y="332"/>
                </a:cubicBezTo>
                <a:cubicBezTo>
                  <a:pt x="164" y="347"/>
                  <a:pt x="201" y="390"/>
                  <a:pt x="224" y="450"/>
                </a:cubicBezTo>
                <a:cubicBezTo>
                  <a:pt x="224" y="450"/>
                  <a:pt x="235" y="523"/>
                  <a:pt x="302" y="607"/>
                </a:cubicBezTo>
                <a:cubicBezTo>
                  <a:pt x="282" y="614"/>
                  <a:pt x="132" y="662"/>
                  <a:pt x="0" y="558"/>
                </a:cubicBezTo>
                <a:cubicBezTo>
                  <a:pt x="0" y="558"/>
                  <a:pt x="131" y="671"/>
                  <a:pt x="314" y="621"/>
                </a:cubicBezTo>
                <a:cubicBezTo>
                  <a:pt x="368" y="684"/>
                  <a:pt x="454" y="751"/>
                  <a:pt x="589" y="797"/>
                </a:cubicBezTo>
                <a:cubicBezTo>
                  <a:pt x="597" y="883"/>
                  <a:pt x="609" y="968"/>
                  <a:pt x="605" y="1055"/>
                </a:cubicBezTo>
                <a:cubicBezTo>
                  <a:pt x="604" y="1072"/>
                  <a:pt x="603" y="1087"/>
                  <a:pt x="602" y="1101"/>
                </a:cubicBezTo>
                <a:cubicBezTo>
                  <a:pt x="587" y="1100"/>
                  <a:pt x="486" y="1088"/>
                  <a:pt x="361" y="995"/>
                </a:cubicBezTo>
                <a:cubicBezTo>
                  <a:pt x="299" y="939"/>
                  <a:pt x="294" y="859"/>
                  <a:pt x="198" y="843"/>
                </a:cubicBezTo>
                <a:cubicBezTo>
                  <a:pt x="200" y="844"/>
                  <a:pt x="165" y="841"/>
                  <a:pt x="144" y="843"/>
                </a:cubicBezTo>
                <a:cubicBezTo>
                  <a:pt x="167" y="842"/>
                  <a:pt x="187" y="843"/>
                  <a:pt x="204" y="845"/>
                </a:cubicBezTo>
                <a:cubicBezTo>
                  <a:pt x="244" y="855"/>
                  <a:pt x="274" y="880"/>
                  <a:pt x="293" y="915"/>
                </a:cubicBezTo>
                <a:cubicBezTo>
                  <a:pt x="293" y="915"/>
                  <a:pt x="323" y="1054"/>
                  <a:pt x="601" y="1122"/>
                </a:cubicBezTo>
                <a:cubicBezTo>
                  <a:pt x="593" y="1229"/>
                  <a:pt x="579" y="1263"/>
                  <a:pt x="527" y="1391"/>
                </a:cubicBezTo>
                <a:cubicBezTo>
                  <a:pt x="527" y="1391"/>
                  <a:pt x="555" y="1387"/>
                  <a:pt x="744" y="1387"/>
                </a:cubicBezTo>
                <a:cubicBezTo>
                  <a:pt x="720" y="1295"/>
                  <a:pt x="696" y="1202"/>
                  <a:pt x="675" y="1109"/>
                </a:cubicBezTo>
                <a:cubicBezTo>
                  <a:pt x="688" y="1109"/>
                  <a:pt x="816" y="1112"/>
                  <a:pt x="919" y="1014"/>
                </a:cubicBezTo>
                <a:cubicBezTo>
                  <a:pt x="919" y="1014"/>
                  <a:pt x="919" y="1014"/>
                  <a:pt x="919" y="1014"/>
                </a:cubicBezTo>
                <a:cubicBezTo>
                  <a:pt x="919" y="1014"/>
                  <a:pt x="1134" y="982"/>
                  <a:pt x="927" y="1006"/>
                </a:cubicBezTo>
                <a:cubicBezTo>
                  <a:pt x="927" y="1006"/>
                  <a:pt x="927" y="1006"/>
                  <a:pt x="927" y="1006"/>
                </a:cubicBezTo>
                <a:cubicBezTo>
                  <a:pt x="955" y="978"/>
                  <a:pt x="980" y="942"/>
                  <a:pt x="1001" y="896"/>
                </a:cubicBezTo>
                <a:cubicBezTo>
                  <a:pt x="1001" y="896"/>
                  <a:pt x="1039" y="782"/>
                  <a:pt x="1165" y="762"/>
                </a:cubicBezTo>
                <a:cubicBezTo>
                  <a:pt x="1198" y="758"/>
                  <a:pt x="1227" y="761"/>
                  <a:pt x="1248" y="764"/>
                </a:cubicBezTo>
                <a:cubicBezTo>
                  <a:pt x="1255" y="765"/>
                  <a:pt x="1263" y="766"/>
                  <a:pt x="1274" y="769"/>
                </a:cubicBezTo>
                <a:cubicBezTo>
                  <a:pt x="1274" y="769"/>
                  <a:pt x="1263" y="766"/>
                  <a:pt x="1245" y="763"/>
                </a:cubicBezTo>
                <a:close/>
                <a:moveTo>
                  <a:pt x="616" y="570"/>
                </a:moveTo>
                <a:cubicBezTo>
                  <a:pt x="613" y="590"/>
                  <a:pt x="613" y="590"/>
                  <a:pt x="613" y="590"/>
                </a:cubicBezTo>
                <a:cubicBezTo>
                  <a:pt x="614" y="583"/>
                  <a:pt x="615" y="577"/>
                  <a:pt x="616" y="57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 M"/>
              <a:cs typeface="+mn-ea"/>
              <a:sym typeface="+mn-lt"/>
            </a:endParaRPr>
          </a:p>
        </p:txBody>
      </p:sp>
      <p:grpSp>
        <p:nvGrpSpPr>
          <p:cNvPr id="3" name="Group 23"/>
          <p:cNvGrpSpPr/>
          <p:nvPr/>
        </p:nvGrpSpPr>
        <p:grpSpPr>
          <a:xfrm>
            <a:off x="918382" y="1472987"/>
            <a:ext cx="4406896" cy="3804462"/>
            <a:chOff x="743807" y="1379537"/>
            <a:chExt cx="4900613" cy="4230687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3228245" y="3900487"/>
              <a:ext cx="769938" cy="771525"/>
            </a:xfrm>
            <a:prstGeom prst="ellipse">
              <a:avLst/>
            </a:pr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4099782" y="2355849"/>
              <a:ext cx="331788" cy="331788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1724882" y="4065587"/>
              <a:ext cx="334963" cy="334963"/>
            </a:xfrm>
            <a:prstGeom prst="ellipse">
              <a:avLst/>
            </a:pr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177719" y="4000102"/>
              <a:ext cx="334963" cy="334963"/>
            </a:xfrm>
            <a:prstGeom prst="ellipse">
              <a:avLst/>
            </a:prstGeom>
            <a:solidFill>
              <a:schemeClr val="accent5">
                <a:alpha val="7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2126520" y="4351337"/>
              <a:ext cx="368300" cy="37306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743807" y="3611562"/>
              <a:ext cx="371475" cy="371475"/>
            </a:xfrm>
            <a:prstGeom prst="ellipse">
              <a:avLst/>
            </a:prstGeom>
            <a:solidFill>
              <a:schemeClr val="accent3">
                <a:alpha val="7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auto">
            <a:xfrm>
              <a:off x="4039457" y="4479924"/>
              <a:ext cx="530225" cy="5334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1870932" y="2905124"/>
              <a:ext cx="530225" cy="53340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1043845" y="4006849"/>
              <a:ext cx="417513" cy="420688"/>
            </a:xfrm>
            <a:prstGeom prst="ellipse">
              <a:avLst/>
            </a:prstGeom>
            <a:solidFill>
              <a:schemeClr val="accent5">
                <a:alpha val="7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1931257" y="1777999"/>
              <a:ext cx="360363" cy="363538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1705832" y="2212974"/>
              <a:ext cx="417513" cy="42068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auto">
            <a:xfrm>
              <a:off x="2299557" y="4746624"/>
              <a:ext cx="763588" cy="75882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2882170" y="3227387"/>
              <a:ext cx="192088" cy="188913"/>
            </a:xfrm>
            <a:prstGeom prst="ellipse">
              <a:avLst/>
            </a:prstGeom>
            <a:solidFill>
              <a:schemeClr val="accent5">
                <a:alpha val="7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17" name="Freeform 18"/>
            <p:cNvSpPr/>
            <p:nvPr/>
          </p:nvSpPr>
          <p:spPr bwMode="auto">
            <a:xfrm>
              <a:off x="3434620" y="2586037"/>
              <a:ext cx="846138" cy="844550"/>
            </a:xfrm>
            <a:custGeom>
              <a:avLst/>
              <a:gdLst>
                <a:gd name="T0" fmla="*/ 63 w 225"/>
                <a:gd name="T1" fmla="*/ 27 h 225"/>
                <a:gd name="T2" fmla="*/ 198 w 225"/>
                <a:gd name="T3" fmla="*/ 63 h 225"/>
                <a:gd name="T4" fmla="*/ 162 w 225"/>
                <a:gd name="T5" fmla="*/ 198 h 225"/>
                <a:gd name="T6" fmla="*/ 27 w 225"/>
                <a:gd name="T7" fmla="*/ 162 h 225"/>
                <a:gd name="T8" fmla="*/ 63 w 225"/>
                <a:gd name="T9" fmla="*/ 27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225">
                  <a:moveTo>
                    <a:pt x="63" y="27"/>
                  </a:moveTo>
                  <a:cubicBezTo>
                    <a:pt x="110" y="0"/>
                    <a:pt x="170" y="16"/>
                    <a:pt x="198" y="63"/>
                  </a:cubicBezTo>
                  <a:cubicBezTo>
                    <a:pt x="225" y="110"/>
                    <a:pt x="209" y="170"/>
                    <a:pt x="162" y="198"/>
                  </a:cubicBezTo>
                  <a:cubicBezTo>
                    <a:pt x="115" y="225"/>
                    <a:pt x="55" y="209"/>
                    <a:pt x="27" y="162"/>
                  </a:cubicBezTo>
                  <a:cubicBezTo>
                    <a:pt x="0" y="115"/>
                    <a:pt x="16" y="55"/>
                    <a:pt x="63" y="27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18" name="Freeform 19"/>
            <p:cNvSpPr/>
            <p:nvPr/>
          </p:nvSpPr>
          <p:spPr bwMode="auto">
            <a:xfrm>
              <a:off x="2224945" y="3397249"/>
              <a:ext cx="846138" cy="841375"/>
            </a:xfrm>
            <a:custGeom>
              <a:avLst/>
              <a:gdLst>
                <a:gd name="T0" fmla="*/ 64 w 225"/>
                <a:gd name="T1" fmla="*/ 27 h 224"/>
                <a:gd name="T2" fmla="*/ 198 w 225"/>
                <a:gd name="T3" fmla="*/ 63 h 224"/>
                <a:gd name="T4" fmla="*/ 162 w 225"/>
                <a:gd name="T5" fmla="*/ 197 h 224"/>
                <a:gd name="T6" fmla="*/ 28 w 225"/>
                <a:gd name="T7" fmla="*/ 161 h 224"/>
                <a:gd name="T8" fmla="*/ 64 w 225"/>
                <a:gd name="T9" fmla="*/ 2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224">
                  <a:moveTo>
                    <a:pt x="64" y="27"/>
                  </a:moveTo>
                  <a:cubicBezTo>
                    <a:pt x="111" y="0"/>
                    <a:pt x="171" y="16"/>
                    <a:pt x="198" y="63"/>
                  </a:cubicBezTo>
                  <a:cubicBezTo>
                    <a:pt x="225" y="110"/>
                    <a:pt x="209" y="170"/>
                    <a:pt x="162" y="197"/>
                  </a:cubicBezTo>
                  <a:cubicBezTo>
                    <a:pt x="115" y="224"/>
                    <a:pt x="55" y="208"/>
                    <a:pt x="28" y="161"/>
                  </a:cubicBezTo>
                  <a:cubicBezTo>
                    <a:pt x="0" y="114"/>
                    <a:pt x="17" y="54"/>
                    <a:pt x="64" y="27"/>
                  </a:cubicBez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19" name="Freeform 20"/>
            <p:cNvSpPr/>
            <p:nvPr/>
          </p:nvSpPr>
          <p:spPr bwMode="auto">
            <a:xfrm>
              <a:off x="3299682" y="4765674"/>
              <a:ext cx="841375" cy="844550"/>
            </a:xfrm>
            <a:custGeom>
              <a:avLst/>
              <a:gdLst>
                <a:gd name="T0" fmla="*/ 63 w 224"/>
                <a:gd name="T1" fmla="*/ 27 h 225"/>
                <a:gd name="T2" fmla="*/ 197 w 224"/>
                <a:gd name="T3" fmla="*/ 63 h 225"/>
                <a:gd name="T4" fmla="*/ 161 w 224"/>
                <a:gd name="T5" fmla="*/ 198 h 225"/>
                <a:gd name="T6" fmla="*/ 27 w 224"/>
                <a:gd name="T7" fmla="*/ 162 h 225"/>
                <a:gd name="T8" fmla="*/ 63 w 224"/>
                <a:gd name="T9" fmla="*/ 27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25">
                  <a:moveTo>
                    <a:pt x="63" y="27"/>
                  </a:moveTo>
                  <a:cubicBezTo>
                    <a:pt x="110" y="0"/>
                    <a:pt x="170" y="16"/>
                    <a:pt x="197" y="63"/>
                  </a:cubicBezTo>
                  <a:cubicBezTo>
                    <a:pt x="224" y="110"/>
                    <a:pt x="208" y="170"/>
                    <a:pt x="161" y="198"/>
                  </a:cubicBezTo>
                  <a:cubicBezTo>
                    <a:pt x="114" y="225"/>
                    <a:pt x="54" y="209"/>
                    <a:pt x="27" y="162"/>
                  </a:cubicBezTo>
                  <a:cubicBezTo>
                    <a:pt x="0" y="115"/>
                    <a:pt x="16" y="54"/>
                    <a:pt x="63" y="27"/>
                  </a:cubicBezTo>
                  <a:close/>
                </a:path>
              </a:pathLst>
            </a:custGeom>
            <a:solidFill>
              <a:schemeClr val="accent4">
                <a:alpha val="7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20" name="Freeform 21"/>
            <p:cNvSpPr/>
            <p:nvPr/>
          </p:nvSpPr>
          <p:spPr bwMode="auto">
            <a:xfrm>
              <a:off x="3269520" y="3348037"/>
              <a:ext cx="258763" cy="260350"/>
            </a:xfrm>
            <a:custGeom>
              <a:avLst/>
              <a:gdLst>
                <a:gd name="T0" fmla="*/ 20 w 69"/>
                <a:gd name="T1" fmla="*/ 8 h 69"/>
                <a:gd name="T2" fmla="*/ 61 w 69"/>
                <a:gd name="T3" fmla="*/ 19 h 69"/>
                <a:gd name="T4" fmla="*/ 50 w 69"/>
                <a:gd name="T5" fmla="*/ 61 h 69"/>
                <a:gd name="T6" fmla="*/ 9 w 69"/>
                <a:gd name="T7" fmla="*/ 50 h 69"/>
                <a:gd name="T8" fmla="*/ 20 w 69"/>
                <a:gd name="T9" fmla="*/ 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20" y="8"/>
                  </a:moveTo>
                  <a:cubicBezTo>
                    <a:pt x="34" y="0"/>
                    <a:pt x="53" y="5"/>
                    <a:pt x="61" y="19"/>
                  </a:cubicBezTo>
                  <a:cubicBezTo>
                    <a:pt x="69" y="34"/>
                    <a:pt x="64" y="52"/>
                    <a:pt x="50" y="61"/>
                  </a:cubicBezTo>
                  <a:cubicBezTo>
                    <a:pt x="35" y="69"/>
                    <a:pt x="17" y="64"/>
                    <a:pt x="9" y="50"/>
                  </a:cubicBezTo>
                  <a:cubicBezTo>
                    <a:pt x="0" y="35"/>
                    <a:pt x="5" y="17"/>
                    <a:pt x="20" y="8"/>
                  </a:cubicBezTo>
                  <a:close/>
                </a:path>
              </a:pathLst>
            </a:custGeom>
            <a:solidFill>
              <a:schemeClr val="accent5">
                <a:alpha val="7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21" name="Freeform 22"/>
            <p:cNvSpPr/>
            <p:nvPr/>
          </p:nvSpPr>
          <p:spPr bwMode="auto">
            <a:xfrm>
              <a:off x="3145695" y="1600199"/>
              <a:ext cx="323850" cy="327025"/>
            </a:xfrm>
            <a:custGeom>
              <a:avLst/>
              <a:gdLst>
                <a:gd name="T0" fmla="*/ 24 w 86"/>
                <a:gd name="T1" fmla="*/ 11 h 87"/>
                <a:gd name="T2" fmla="*/ 76 w 86"/>
                <a:gd name="T3" fmla="*/ 25 h 87"/>
                <a:gd name="T4" fmla="*/ 62 w 86"/>
                <a:gd name="T5" fmla="*/ 76 h 87"/>
                <a:gd name="T6" fmla="*/ 10 w 86"/>
                <a:gd name="T7" fmla="*/ 62 h 87"/>
                <a:gd name="T8" fmla="*/ 24 w 86"/>
                <a:gd name="T9" fmla="*/ 1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7">
                  <a:moveTo>
                    <a:pt x="24" y="11"/>
                  </a:moveTo>
                  <a:cubicBezTo>
                    <a:pt x="42" y="0"/>
                    <a:pt x="65" y="7"/>
                    <a:pt x="76" y="25"/>
                  </a:cubicBezTo>
                  <a:cubicBezTo>
                    <a:pt x="86" y="43"/>
                    <a:pt x="80" y="66"/>
                    <a:pt x="62" y="76"/>
                  </a:cubicBezTo>
                  <a:cubicBezTo>
                    <a:pt x="44" y="87"/>
                    <a:pt x="21" y="81"/>
                    <a:pt x="10" y="62"/>
                  </a:cubicBezTo>
                  <a:cubicBezTo>
                    <a:pt x="0" y="44"/>
                    <a:pt x="6" y="21"/>
                    <a:pt x="24" y="11"/>
                  </a:cubicBezTo>
                  <a:close/>
                </a:path>
              </a:pathLst>
            </a:custGeom>
            <a:solidFill>
              <a:schemeClr val="accent5">
                <a:alpha val="7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2205895" y="1852612"/>
              <a:ext cx="1352550" cy="1352550"/>
            </a:xfrm>
            <a:custGeom>
              <a:avLst/>
              <a:gdLst>
                <a:gd name="T0" fmla="*/ 101 w 360"/>
                <a:gd name="T1" fmla="*/ 316 h 360"/>
                <a:gd name="T2" fmla="*/ 43 w 360"/>
                <a:gd name="T3" fmla="*/ 101 h 360"/>
                <a:gd name="T4" fmla="*/ 259 w 360"/>
                <a:gd name="T5" fmla="*/ 43 h 360"/>
                <a:gd name="T6" fmla="*/ 316 w 360"/>
                <a:gd name="T7" fmla="*/ 259 h 360"/>
                <a:gd name="T8" fmla="*/ 101 w 360"/>
                <a:gd name="T9" fmla="*/ 316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360">
                  <a:moveTo>
                    <a:pt x="101" y="316"/>
                  </a:moveTo>
                  <a:cubicBezTo>
                    <a:pt x="26" y="273"/>
                    <a:pt x="0" y="176"/>
                    <a:pt x="43" y="101"/>
                  </a:cubicBezTo>
                  <a:cubicBezTo>
                    <a:pt x="87" y="26"/>
                    <a:pt x="183" y="0"/>
                    <a:pt x="259" y="43"/>
                  </a:cubicBezTo>
                  <a:cubicBezTo>
                    <a:pt x="334" y="87"/>
                    <a:pt x="360" y="183"/>
                    <a:pt x="316" y="259"/>
                  </a:cubicBezTo>
                  <a:cubicBezTo>
                    <a:pt x="273" y="334"/>
                    <a:pt x="177" y="360"/>
                    <a:pt x="101" y="31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23" name="Freeform 33"/>
            <p:cNvSpPr/>
            <p:nvPr/>
          </p:nvSpPr>
          <p:spPr bwMode="auto">
            <a:xfrm>
              <a:off x="4254553" y="3150392"/>
              <a:ext cx="846138" cy="846138"/>
            </a:xfrm>
            <a:custGeom>
              <a:avLst/>
              <a:gdLst>
                <a:gd name="T0" fmla="*/ 63 w 225"/>
                <a:gd name="T1" fmla="*/ 27 h 225"/>
                <a:gd name="T2" fmla="*/ 197 w 225"/>
                <a:gd name="T3" fmla="*/ 63 h 225"/>
                <a:gd name="T4" fmla="*/ 161 w 225"/>
                <a:gd name="T5" fmla="*/ 198 h 225"/>
                <a:gd name="T6" fmla="*/ 27 w 225"/>
                <a:gd name="T7" fmla="*/ 162 h 225"/>
                <a:gd name="T8" fmla="*/ 63 w 225"/>
                <a:gd name="T9" fmla="*/ 27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225">
                  <a:moveTo>
                    <a:pt x="63" y="27"/>
                  </a:moveTo>
                  <a:cubicBezTo>
                    <a:pt x="110" y="0"/>
                    <a:pt x="170" y="16"/>
                    <a:pt x="197" y="63"/>
                  </a:cubicBezTo>
                  <a:cubicBezTo>
                    <a:pt x="225" y="110"/>
                    <a:pt x="208" y="170"/>
                    <a:pt x="161" y="198"/>
                  </a:cubicBezTo>
                  <a:cubicBezTo>
                    <a:pt x="114" y="225"/>
                    <a:pt x="54" y="209"/>
                    <a:pt x="27" y="162"/>
                  </a:cubicBezTo>
                  <a:cubicBezTo>
                    <a:pt x="0" y="115"/>
                    <a:pt x="16" y="55"/>
                    <a:pt x="63" y="27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24" name="Freeform 39"/>
            <p:cNvSpPr/>
            <p:nvPr/>
          </p:nvSpPr>
          <p:spPr bwMode="auto">
            <a:xfrm>
              <a:off x="3528282" y="1379537"/>
              <a:ext cx="944563" cy="942975"/>
            </a:xfrm>
            <a:custGeom>
              <a:avLst/>
              <a:gdLst>
                <a:gd name="T0" fmla="*/ 180 w 251"/>
                <a:gd name="T1" fmla="*/ 221 h 251"/>
                <a:gd name="T2" fmla="*/ 30 w 251"/>
                <a:gd name="T3" fmla="*/ 180 h 251"/>
                <a:gd name="T4" fmla="*/ 70 w 251"/>
                <a:gd name="T5" fmla="*/ 30 h 251"/>
                <a:gd name="T6" fmla="*/ 221 w 251"/>
                <a:gd name="T7" fmla="*/ 70 h 251"/>
                <a:gd name="T8" fmla="*/ 180 w 251"/>
                <a:gd name="T9" fmla="*/ 22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251">
                  <a:moveTo>
                    <a:pt x="180" y="221"/>
                  </a:moveTo>
                  <a:cubicBezTo>
                    <a:pt x="128" y="251"/>
                    <a:pt x="60" y="233"/>
                    <a:pt x="30" y="180"/>
                  </a:cubicBezTo>
                  <a:cubicBezTo>
                    <a:pt x="0" y="128"/>
                    <a:pt x="18" y="60"/>
                    <a:pt x="70" y="30"/>
                  </a:cubicBezTo>
                  <a:cubicBezTo>
                    <a:pt x="123" y="0"/>
                    <a:pt x="190" y="18"/>
                    <a:pt x="221" y="70"/>
                  </a:cubicBezTo>
                  <a:cubicBezTo>
                    <a:pt x="251" y="123"/>
                    <a:pt x="233" y="190"/>
                    <a:pt x="180" y="221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25" name="Oval 44"/>
            <p:cNvSpPr>
              <a:spLocks noChangeArrowheads="1"/>
            </p:cNvSpPr>
            <p:nvPr/>
          </p:nvSpPr>
          <p:spPr bwMode="auto">
            <a:xfrm>
              <a:off x="848582" y="2484437"/>
              <a:ext cx="931863" cy="93186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26" name="Freeform 50"/>
            <p:cNvSpPr/>
            <p:nvPr/>
          </p:nvSpPr>
          <p:spPr bwMode="auto">
            <a:xfrm>
              <a:off x="1161320" y="4367212"/>
              <a:ext cx="1017588" cy="1017588"/>
            </a:xfrm>
            <a:custGeom>
              <a:avLst/>
              <a:gdLst>
                <a:gd name="T0" fmla="*/ 76 w 271"/>
                <a:gd name="T1" fmla="*/ 33 h 271"/>
                <a:gd name="T2" fmla="*/ 238 w 271"/>
                <a:gd name="T3" fmla="*/ 76 h 271"/>
                <a:gd name="T4" fmla="*/ 195 w 271"/>
                <a:gd name="T5" fmla="*/ 238 h 271"/>
                <a:gd name="T6" fmla="*/ 33 w 271"/>
                <a:gd name="T7" fmla="*/ 195 h 271"/>
                <a:gd name="T8" fmla="*/ 76 w 271"/>
                <a:gd name="T9" fmla="*/ 33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271">
                  <a:moveTo>
                    <a:pt x="76" y="33"/>
                  </a:moveTo>
                  <a:cubicBezTo>
                    <a:pt x="133" y="0"/>
                    <a:pt x="205" y="20"/>
                    <a:pt x="238" y="76"/>
                  </a:cubicBezTo>
                  <a:cubicBezTo>
                    <a:pt x="271" y="133"/>
                    <a:pt x="251" y="206"/>
                    <a:pt x="195" y="238"/>
                  </a:cubicBezTo>
                  <a:cubicBezTo>
                    <a:pt x="138" y="271"/>
                    <a:pt x="66" y="251"/>
                    <a:pt x="33" y="195"/>
                  </a:cubicBezTo>
                  <a:cubicBezTo>
                    <a:pt x="0" y="138"/>
                    <a:pt x="20" y="66"/>
                    <a:pt x="76" y="33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27" name="Freeform 55"/>
            <p:cNvSpPr/>
            <p:nvPr/>
          </p:nvSpPr>
          <p:spPr bwMode="auto">
            <a:xfrm>
              <a:off x="4450620" y="2105024"/>
              <a:ext cx="992188" cy="992188"/>
            </a:xfrm>
            <a:custGeom>
              <a:avLst/>
              <a:gdLst>
                <a:gd name="T0" fmla="*/ 190 w 264"/>
                <a:gd name="T1" fmla="*/ 32 h 264"/>
                <a:gd name="T2" fmla="*/ 232 w 264"/>
                <a:gd name="T3" fmla="*/ 190 h 264"/>
                <a:gd name="T4" fmla="*/ 74 w 264"/>
                <a:gd name="T5" fmla="*/ 232 h 264"/>
                <a:gd name="T6" fmla="*/ 32 w 264"/>
                <a:gd name="T7" fmla="*/ 74 h 264"/>
                <a:gd name="T8" fmla="*/ 190 w 264"/>
                <a:gd name="T9" fmla="*/ 3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64">
                  <a:moveTo>
                    <a:pt x="190" y="32"/>
                  </a:moveTo>
                  <a:cubicBezTo>
                    <a:pt x="245" y="64"/>
                    <a:pt x="264" y="134"/>
                    <a:pt x="232" y="190"/>
                  </a:cubicBezTo>
                  <a:cubicBezTo>
                    <a:pt x="200" y="245"/>
                    <a:pt x="129" y="264"/>
                    <a:pt x="74" y="232"/>
                  </a:cubicBezTo>
                  <a:cubicBezTo>
                    <a:pt x="19" y="200"/>
                    <a:pt x="0" y="129"/>
                    <a:pt x="32" y="74"/>
                  </a:cubicBezTo>
                  <a:cubicBezTo>
                    <a:pt x="64" y="19"/>
                    <a:pt x="134" y="0"/>
                    <a:pt x="190" y="32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28" name="Oval 61"/>
            <p:cNvSpPr>
              <a:spLocks noChangeArrowheads="1"/>
            </p:cNvSpPr>
            <p:nvPr/>
          </p:nvSpPr>
          <p:spPr bwMode="auto">
            <a:xfrm>
              <a:off x="4777645" y="4006849"/>
              <a:ext cx="866775" cy="8667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grpSp>
          <p:nvGrpSpPr>
            <p:cNvPr id="29" name="Group 95"/>
            <p:cNvGrpSpPr/>
            <p:nvPr/>
          </p:nvGrpSpPr>
          <p:grpSpPr>
            <a:xfrm>
              <a:off x="4981432" y="4220942"/>
              <a:ext cx="464344" cy="465138"/>
              <a:chOff x="9145588" y="4435475"/>
              <a:chExt cx="464344" cy="465138"/>
            </a:xfrm>
            <a:solidFill>
              <a:schemeClr val="bg2"/>
            </a:solidFill>
          </p:grpSpPr>
          <p:sp>
            <p:nvSpPr>
              <p:cNvPr id="57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58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59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60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61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62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63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64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65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</p:grpSp>
        <p:grpSp>
          <p:nvGrpSpPr>
            <p:cNvPr id="30" name="Group 105"/>
            <p:cNvGrpSpPr/>
            <p:nvPr/>
          </p:nvGrpSpPr>
          <p:grpSpPr>
            <a:xfrm>
              <a:off x="1082341" y="2751728"/>
              <a:ext cx="464344" cy="450850"/>
              <a:chOff x="8216107" y="4449763"/>
              <a:chExt cx="464344" cy="450850"/>
            </a:xfrm>
            <a:solidFill>
              <a:schemeClr val="bg2"/>
            </a:solidFill>
          </p:grpSpPr>
          <p:sp>
            <p:nvSpPr>
              <p:cNvPr id="55" name="AutoShape 16"/>
              <p:cNvSpPr/>
              <p:nvPr/>
            </p:nvSpPr>
            <p:spPr bwMode="auto">
              <a:xfrm>
                <a:off x="8448675" y="4696619"/>
                <a:ext cx="57944" cy="587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4841"/>
                      <a:pt x="0" y="10800"/>
                    </a:cubicBezTo>
                    <a:cubicBezTo>
                      <a:pt x="0" y="16758"/>
                      <a:pt x="4838" y="21599"/>
                      <a:pt x="10800" y="21599"/>
                    </a:cubicBezTo>
                    <a:cubicBezTo>
                      <a:pt x="16761" y="21599"/>
                      <a:pt x="21600" y="16758"/>
                      <a:pt x="21600" y="10800"/>
                    </a:cubicBezTo>
                    <a:cubicBezTo>
                      <a:pt x="21600" y="4841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56" name="AutoShape 17"/>
              <p:cNvSpPr/>
              <p:nvPr/>
            </p:nvSpPr>
            <p:spPr bwMode="auto">
              <a:xfrm>
                <a:off x="8216107" y="4449763"/>
                <a:ext cx="464344" cy="450850"/>
              </a:xfrm>
              <a:custGeom>
                <a:avLst/>
                <a:gdLst>
                  <a:gd name="T0" fmla="*/ 10473 w 20946"/>
                  <a:gd name="T1" fmla="*/ 10800 h 21600"/>
                  <a:gd name="T2" fmla="*/ 10473 w 20946"/>
                  <a:gd name="T3" fmla="*/ 10800 h 21600"/>
                  <a:gd name="T4" fmla="*/ 10473 w 20946"/>
                  <a:gd name="T5" fmla="*/ 10800 h 21600"/>
                  <a:gd name="T6" fmla="*/ 10473 w 20946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946" h="21600">
                    <a:moveTo>
                      <a:pt x="18509" y="15329"/>
                    </a:moveTo>
                    <a:lnTo>
                      <a:pt x="11782" y="15329"/>
                    </a:lnTo>
                    <a:cubicBezTo>
                      <a:pt x="10699" y="15329"/>
                      <a:pt x="9818" y="14391"/>
                      <a:pt x="9818" y="13238"/>
                    </a:cubicBezTo>
                    <a:cubicBezTo>
                      <a:pt x="9818" y="12086"/>
                      <a:pt x="10699" y="11148"/>
                      <a:pt x="11782" y="11148"/>
                    </a:cubicBezTo>
                    <a:lnTo>
                      <a:pt x="17673" y="11148"/>
                    </a:lnTo>
                    <a:cubicBezTo>
                      <a:pt x="18077" y="11142"/>
                      <a:pt x="18477" y="10934"/>
                      <a:pt x="18721" y="10588"/>
                    </a:cubicBezTo>
                    <a:cubicBezTo>
                      <a:pt x="18789" y="10491"/>
                      <a:pt x="18842" y="10381"/>
                      <a:pt x="18885" y="10267"/>
                    </a:cubicBezTo>
                    <a:cubicBezTo>
                      <a:pt x="18890" y="10251"/>
                      <a:pt x="18901" y="10239"/>
                      <a:pt x="18906" y="10224"/>
                    </a:cubicBezTo>
                    <a:cubicBezTo>
                      <a:pt x="19377" y="10880"/>
                      <a:pt x="19636" y="11686"/>
                      <a:pt x="19636" y="12541"/>
                    </a:cubicBezTo>
                    <a:cubicBezTo>
                      <a:pt x="19636" y="13613"/>
                      <a:pt x="19230" y="14607"/>
                      <a:pt x="18509" y="15329"/>
                    </a:cubicBezTo>
                    <a:moveTo>
                      <a:pt x="17673" y="17767"/>
                    </a:moveTo>
                    <a:cubicBezTo>
                      <a:pt x="17673" y="19114"/>
                      <a:pt x="16647" y="20206"/>
                      <a:pt x="15382" y="20206"/>
                    </a:cubicBezTo>
                    <a:lnTo>
                      <a:pt x="3600" y="20206"/>
                    </a:lnTo>
                    <a:cubicBezTo>
                      <a:pt x="2334" y="20206"/>
                      <a:pt x="1309" y="19114"/>
                      <a:pt x="1309" y="17767"/>
                    </a:cubicBezTo>
                    <a:lnTo>
                      <a:pt x="1309" y="6786"/>
                    </a:lnTo>
                    <a:cubicBezTo>
                      <a:pt x="1931" y="7334"/>
                      <a:pt x="2730" y="7664"/>
                      <a:pt x="3600" y="7664"/>
                    </a:cubicBezTo>
                    <a:lnTo>
                      <a:pt x="14400" y="7664"/>
                    </a:lnTo>
                    <a:lnTo>
                      <a:pt x="17018" y="7664"/>
                    </a:lnTo>
                    <a:cubicBezTo>
                      <a:pt x="17379" y="7664"/>
                      <a:pt x="17673" y="7976"/>
                      <a:pt x="17673" y="8361"/>
                    </a:cubicBezTo>
                    <a:lnTo>
                      <a:pt x="17673" y="9754"/>
                    </a:lnTo>
                    <a:lnTo>
                      <a:pt x="11782" y="9754"/>
                    </a:lnTo>
                    <a:cubicBezTo>
                      <a:pt x="9974" y="9754"/>
                      <a:pt x="8509" y="11314"/>
                      <a:pt x="8509" y="13238"/>
                    </a:cubicBezTo>
                    <a:cubicBezTo>
                      <a:pt x="8509" y="15163"/>
                      <a:pt x="9974" y="16722"/>
                      <a:pt x="11782" y="16722"/>
                    </a:cubicBezTo>
                    <a:lnTo>
                      <a:pt x="17673" y="16722"/>
                    </a:lnTo>
                    <a:cubicBezTo>
                      <a:pt x="17673" y="16722"/>
                      <a:pt x="17673" y="17767"/>
                      <a:pt x="17673" y="17767"/>
                    </a:cubicBezTo>
                    <a:close/>
                    <a:moveTo>
                      <a:pt x="16363" y="5574"/>
                    </a:moveTo>
                    <a:lnTo>
                      <a:pt x="16363" y="6270"/>
                    </a:lnTo>
                    <a:lnTo>
                      <a:pt x="14400" y="6270"/>
                    </a:lnTo>
                    <a:lnTo>
                      <a:pt x="3600" y="6270"/>
                    </a:lnTo>
                    <a:cubicBezTo>
                      <a:pt x="3246" y="6270"/>
                      <a:pt x="2916" y="6179"/>
                      <a:pt x="2617" y="6027"/>
                    </a:cubicBezTo>
                    <a:lnTo>
                      <a:pt x="2617" y="5574"/>
                    </a:lnTo>
                    <a:cubicBezTo>
                      <a:pt x="2617" y="5574"/>
                      <a:pt x="16363" y="5574"/>
                      <a:pt x="16363" y="5574"/>
                    </a:cubicBezTo>
                    <a:close/>
                    <a:moveTo>
                      <a:pt x="16363" y="4877"/>
                    </a:moveTo>
                    <a:lnTo>
                      <a:pt x="2617" y="4877"/>
                    </a:lnTo>
                    <a:lnTo>
                      <a:pt x="2617" y="4180"/>
                    </a:lnTo>
                    <a:lnTo>
                      <a:pt x="16363" y="4180"/>
                    </a:lnTo>
                    <a:cubicBezTo>
                      <a:pt x="16363" y="4180"/>
                      <a:pt x="16363" y="4877"/>
                      <a:pt x="16363" y="4877"/>
                    </a:cubicBezTo>
                    <a:close/>
                    <a:moveTo>
                      <a:pt x="16363" y="3483"/>
                    </a:moveTo>
                    <a:lnTo>
                      <a:pt x="2617" y="3483"/>
                    </a:lnTo>
                    <a:lnTo>
                      <a:pt x="2617" y="2787"/>
                    </a:lnTo>
                    <a:lnTo>
                      <a:pt x="16363" y="2787"/>
                    </a:lnTo>
                    <a:cubicBezTo>
                      <a:pt x="16363" y="2787"/>
                      <a:pt x="16363" y="3483"/>
                      <a:pt x="16363" y="3483"/>
                    </a:cubicBezTo>
                    <a:close/>
                    <a:moveTo>
                      <a:pt x="3600" y="1393"/>
                    </a:moveTo>
                    <a:lnTo>
                      <a:pt x="14400" y="1393"/>
                    </a:lnTo>
                    <a:lnTo>
                      <a:pt x="17018" y="1393"/>
                    </a:lnTo>
                    <a:cubicBezTo>
                      <a:pt x="17379" y="1393"/>
                      <a:pt x="17673" y="1705"/>
                      <a:pt x="17673" y="2090"/>
                    </a:cubicBezTo>
                    <a:lnTo>
                      <a:pt x="17673" y="3832"/>
                    </a:lnTo>
                    <a:lnTo>
                      <a:pt x="17673" y="4180"/>
                    </a:lnTo>
                    <a:lnTo>
                      <a:pt x="17673" y="6398"/>
                    </a:lnTo>
                    <a:cubicBezTo>
                      <a:pt x="17466" y="6321"/>
                      <a:pt x="17249" y="6270"/>
                      <a:pt x="17018" y="6270"/>
                    </a:cubicBezTo>
                    <a:lnTo>
                      <a:pt x="17018" y="5574"/>
                    </a:lnTo>
                    <a:lnTo>
                      <a:pt x="17018" y="4180"/>
                    </a:lnTo>
                    <a:lnTo>
                      <a:pt x="17018" y="2787"/>
                    </a:lnTo>
                    <a:cubicBezTo>
                      <a:pt x="17018" y="2401"/>
                      <a:pt x="16724" y="2090"/>
                      <a:pt x="16363" y="2090"/>
                    </a:cubicBezTo>
                    <a:lnTo>
                      <a:pt x="2617" y="2090"/>
                    </a:lnTo>
                    <a:cubicBezTo>
                      <a:pt x="2256" y="2090"/>
                      <a:pt x="1963" y="2401"/>
                      <a:pt x="1963" y="2787"/>
                    </a:cubicBezTo>
                    <a:lnTo>
                      <a:pt x="1963" y="4180"/>
                    </a:lnTo>
                    <a:lnTo>
                      <a:pt x="1963" y="5534"/>
                    </a:lnTo>
                    <a:cubicBezTo>
                      <a:pt x="1559" y="5094"/>
                      <a:pt x="1309" y="4495"/>
                      <a:pt x="1309" y="3832"/>
                    </a:cubicBezTo>
                    <a:cubicBezTo>
                      <a:pt x="1309" y="2485"/>
                      <a:pt x="2334" y="1393"/>
                      <a:pt x="3600" y="1393"/>
                    </a:cubicBezTo>
                    <a:moveTo>
                      <a:pt x="18983" y="8361"/>
                    </a:moveTo>
                    <a:lnTo>
                      <a:pt x="18982" y="8361"/>
                    </a:lnTo>
                    <a:lnTo>
                      <a:pt x="18982" y="4180"/>
                    </a:lnTo>
                    <a:lnTo>
                      <a:pt x="18982" y="3832"/>
                    </a:lnTo>
                    <a:lnTo>
                      <a:pt x="18982" y="2090"/>
                    </a:lnTo>
                    <a:cubicBezTo>
                      <a:pt x="18982" y="935"/>
                      <a:pt x="18102" y="0"/>
                      <a:pt x="17018" y="0"/>
                    </a:cubicBezTo>
                    <a:lnTo>
                      <a:pt x="14400" y="0"/>
                    </a:lnTo>
                    <a:lnTo>
                      <a:pt x="3600" y="0"/>
                    </a:lnTo>
                    <a:cubicBezTo>
                      <a:pt x="1614" y="0"/>
                      <a:pt x="0" y="1719"/>
                      <a:pt x="0" y="3832"/>
                    </a:cubicBezTo>
                    <a:lnTo>
                      <a:pt x="0" y="17767"/>
                    </a:lnTo>
                    <a:cubicBezTo>
                      <a:pt x="0" y="19880"/>
                      <a:pt x="1614" y="21600"/>
                      <a:pt x="3600" y="21600"/>
                    </a:cubicBezTo>
                    <a:lnTo>
                      <a:pt x="15382" y="21600"/>
                    </a:lnTo>
                    <a:cubicBezTo>
                      <a:pt x="17366" y="21600"/>
                      <a:pt x="18982" y="19880"/>
                      <a:pt x="18982" y="17767"/>
                    </a:cubicBezTo>
                    <a:lnTo>
                      <a:pt x="18982" y="16722"/>
                    </a:lnTo>
                    <a:lnTo>
                      <a:pt x="18983" y="16722"/>
                    </a:lnTo>
                    <a:cubicBezTo>
                      <a:pt x="21600" y="14631"/>
                      <a:pt x="21600" y="10452"/>
                      <a:pt x="18983" y="836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Group 108"/>
            <p:cNvGrpSpPr/>
            <p:nvPr/>
          </p:nvGrpSpPr>
          <p:grpSpPr>
            <a:xfrm>
              <a:off x="1438732" y="4667073"/>
              <a:ext cx="465138" cy="435769"/>
              <a:chOff x="5368132" y="3540125"/>
              <a:chExt cx="465138" cy="435769"/>
            </a:xfrm>
            <a:solidFill>
              <a:schemeClr val="bg2"/>
            </a:solidFill>
          </p:grpSpPr>
          <p:sp>
            <p:nvSpPr>
              <p:cNvPr id="53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54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</p:grpSp>
        <p:grpSp>
          <p:nvGrpSpPr>
            <p:cNvPr id="32" name="Group 111"/>
            <p:cNvGrpSpPr/>
            <p:nvPr/>
          </p:nvGrpSpPr>
          <p:grpSpPr>
            <a:xfrm>
              <a:off x="4801045" y="2368549"/>
              <a:ext cx="319088" cy="465138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51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52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</p:grpSp>
        <p:grpSp>
          <p:nvGrpSpPr>
            <p:cNvPr id="33" name="Group 114"/>
            <p:cNvGrpSpPr/>
            <p:nvPr/>
          </p:nvGrpSpPr>
          <p:grpSpPr>
            <a:xfrm>
              <a:off x="2649601" y="2341781"/>
              <a:ext cx="465138" cy="391319"/>
              <a:chOff x="5368132" y="2625725"/>
              <a:chExt cx="465138" cy="391319"/>
            </a:xfrm>
            <a:solidFill>
              <a:schemeClr val="bg2"/>
            </a:solidFill>
          </p:grpSpPr>
          <p:sp>
            <p:nvSpPr>
              <p:cNvPr id="48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49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50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</p:grpSp>
        <p:grpSp>
          <p:nvGrpSpPr>
            <p:cNvPr id="34" name="Group 118"/>
            <p:cNvGrpSpPr/>
            <p:nvPr/>
          </p:nvGrpSpPr>
          <p:grpSpPr>
            <a:xfrm>
              <a:off x="3766011" y="1668858"/>
              <a:ext cx="464344" cy="362744"/>
              <a:chOff x="2581275" y="1710532"/>
              <a:chExt cx="464344" cy="362744"/>
            </a:xfrm>
            <a:solidFill>
              <a:schemeClr val="bg2"/>
            </a:solidFill>
          </p:grpSpPr>
          <p:sp>
            <p:nvSpPr>
              <p:cNvPr id="41" name="AutoShape 140"/>
              <p:cNvSpPr/>
              <p:nvPr/>
            </p:nvSpPr>
            <p:spPr bwMode="auto">
              <a:xfrm>
                <a:off x="2639219" y="1768475"/>
                <a:ext cx="290513" cy="235744"/>
              </a:xfrm>
              <a:custGeom>
                <a:avLst/>
                <a:gdLst>
                  <a:gd name="T0" fmla="+- 0 10800 376"/>
                  <a:gd name="T1" fmla="*/ T0 w 20848"/>
                  <a:gd name="T2" fmla="*/ 10800 h 21600"/>
                  <a:gd name="T3" fmla="+- 0 10800 376"/>
                  <a:gd name="T4" fmla="*/ T3 w 20848"/>
                  <a:gd name="T5" fmla="*/ 10800 h 21600"/>
                  <a:gd name="T6" fmla="+- 0 10800 376"/>
                  <a:gd name="T7" fmla="*/ T6 w 20848"/>
                  <a:gd name="T8" fmla="*/ 10800 h 21600"/>
                  <a:gd name="T9" fmla="+- 0 10800 376"/>
                  <a:gd name="T10" fmla="*/ T9 w 208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848" h="21600">
                    <a:moveTo>
                      <a:pt x="18728" y="19178"/>
                    </a:moveTo>
                    <a:cubicBezTo>
                      <a:pt x="13191" y="20631"/>
                      <a:pt x="7654" y="20631"/>
                      <a:pt x="2118" y="19178"/>
                    </a:cubicBezTo>
                    <a:cubicBezTo>
                      <a:pt x="678" y="13592"/>
                      <a:pt x="678" y="8008"/>
                      <a:pt x="2118" y="2421"/>
                    </a:cubicBezTo>
                    <a:cubicBezTo>
                      <a:pt x="7654" y="968"/>
                      <a:pt x="13191" y="968"/>
                      <a:pt x="18728" y="2421"/>
                    </a:cubicBezTo>
                    <a:cubicBezTo>
                      <a:pt x="20168" y="8008"/>
                      <a:pt x="20168" y="13592"/>
                      <a:pt x="18728" y="19178"/>
                    </a:cubicBezTo>
                    <a:moveTo>
                      <a:pt x="18938" y="1116"/>
                    </a:moveTo>
                    <a:cubicBezTo>
                      <a:pt x="16114" y="375"/>
                      <a:pt x="13249" y="0"/>
                      <a:pt x="10423" y="0"/>
                    </a:cubicBezTo>
                    <a:cubicBezTo>
                      <a:pt x="7597" y="0"/>
                      <a:pt x="4732" y="375"/>
                      <a:pt x="1908" y="1116"/>
                    </a:cubicBezTo>
                    <a:cubicBezTo>
                      <a:pt x="1543" y="1213"/>
                      <a:pt x="1244" y="1552"/>
                      <a:pt x="1127" y="2004"/>
                    </a:cubicBezTo>
                    <a:cubicBezTo>
                      <a:pt x="-376" y="7841"/>
                      <a:pt x="-376" y="13759"/>
                      <a:pt x="1127" y="19593"/>
                    </a:cubicBezTo>
                    <a:cubicBezTo>
                      <a:pt x="1244" y="20047"/>
                      <a:pt x="1543" y="20386"/>
                      <a:pt x="1908" y="20482"/>
                    </a:cubicBezTo>
                    <a:cubicBezTo>
                      <a:pt x="4732" y="21224"/>
                      <a:pt x="7597" y="21600"/>
                      <a:pt x="10423" y="21600"/>
                    </a:cubicBezTo>
                    <a:cubicBezTo>
                      <a:pt x="13249" y="21600"/>
                      <a:pt x="16114" y="21224"/>
                      <a:pt x="18938" y="20482"/>
                    </a:cubicBezTo>
                    <a:cubicBezTo>
                      <a:pt x="19303" y="20386"/>
                      <a:pt x="19602" y="20047"/>
                      <a:pt x="19719" y="19593"/>
                    </a:cubicBezTo>
                    <a:cubicBezTo>
                      <a:pt x="21223" y="13759"/>
                      <a:pt x="21223" y="7841"/>
                      <a:pt x="19719" y="2004"/>
                    </a:cubicBezTo>
                    <a:cubicBezTo>
                      <a:pt x="19602" y="1552"/>
                      <a:pt x="19303" y="1213"/>
                      <a:pt x="18938" y="111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42" name="AutoShape 141"/>
              <p:cNvSpPr/>
              <p:nvPr/>
            </p:nvSpPr>
            <p:spPr bwMode="auto">
              <a:xfrm>
                <a:off x="2581275" y="1710532"/>
                <a:ext cx="464344" cy="362744"/>
              </a:xfrm>
              <a:custGeom>
                <a:avLst/>
                <a:gdLst>
                  <a:gd name="T0" fmla="+- 0 10800 252"/>
                  <a:gd name="T1" fmla="*/ T0 w 21096"/>
                  <a:gd name="T2" fmla="*/ 10800 h 21600"/>
                  <a:gd name="T3" fmla="+- 0 10800 252"/>
                  <a:gd name="T4" fmla="*/ T3 w 21096"/>
                  <a:gd name="T5" fmla="*/ 10800 h 21600"/>
                  <a:gd name="T6" fmla="+- 0 10800 252"/>
                  <a:gd name="T7" fmla="*/ T6 w 21096"/>
                  <a:gd name="T8" fmla="*/ 10800 h 21600"/>
                  <a:gd name="T9" fmla="+- 0 10800 252"/>
                  <a:gd name="T10" fmla="*/ T9 w 21096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096" h="21600">
                    <a:moveTo>
                      <a:pt x="19056" y="18331"/>
                    </a:moveTo>
                    <a:cubicBezTo>
                      <a:pt x="13383" y="19233"/>
                      <a:pt x="7711" y="19233"/>
                      <a:pt x="2038" y="18331"/>
                    </a:cubicBezTo>
                    <a:cubicBezTo>
                      <a:pt x="1074" y="13022"/>
                      <a:pt x="1074" y="7713"/>
                      <a:pt x="2038" y="2404"/>
                    </a:cubicBezTo>
                    <a:cubicBezTo>
                      <a:pt x="7711" y="1502"/>
                      <a:pt x="13383" y="1502"/>
                      <a:pt x="19056" y="2404"/>
                    </a:cubicBezTo>
                    <a:cubicBezTo>
                      <a:pt x="20021" y="7713"/>
                      <a:pt x="20021" y="13022"/>
                      <a:pt x="19056" y="18331"/>
                    </a:cubicBezTo>
                    <a:moveTo>
                      <a:pt x="20338" y="2005"/>
                    </a:moveTo>
                    <a:cubicBezTo>
                      <a:pt x="20211" y="1301"/>
                      <a:pt x="19762" y="776"/>
                      <a:pt x="19215" y="689"/>
                    </a:cubicBezTo>
                    <a:cubicBezTo>
                      <a:pt x="16339" y="232"/>
                      <a:pt x="13423" y="0"/>
                      <a:pt x="10547" y="0"/>
                    </a:cubicBezTo>
                    <a:cubicBezTo>
                      <a:pt x="7671" y="0"/>
                      <a:pt x="4755" y="232"/>
                      <a:pt x="1879" y="689"/>
                    </a:cubicBezTo>
                    <a:cubicBezTo>
                      <a:pt x="1332" y="776"/>
                      <a:pt x="883" y="1301"/>
                      <a:pt x="756" y="2005"/>
                    </a:cubicBezTo>
                    <a:cubicBezTo>
                      <a:pt x="-252" y="7553"/>
                      <a:pt x="-252" y="13181"/>
                      <a:pt x="756" y="18731"/>
                    </a:cubicBezTo>
                    <a:cubicBezTo>
                      <a:pt x="883" y="19434"/>
                      <a:pt x="1332" y="19959"/>
                      <a:pt x="1879" y="20046"/>
                    </a:cubicBezTo>
                    <a:cubicBezTo>
                      <a:pt x="3265" y="20266"/>
                      <a:pt x="4660" y="20429"/>
                      <a:pt x="6055" y="20544"/>
                    </a:cubicBezTo>
                    <a:cubicBezTo>
                      <a:pt x="5979" y="20606"/>
                      <a:pt x="5931" y="20670"/>
                      <a:pt x="5931" y="20735"/>
                    </a:cubicBezTo>
                    <a:cubicBezTo>
                      <a:pt x="5931" y="21213"/>
                      <a:pt x="7997" y="21599"/>
                      <a:pt x="10547" y="21599"/>
                    </a:cubicBezTo>
                    <a:cubicBezTo>
                      <a:pt x="13097" y="21599"/>
                      <a:pt x="15164" y="21213"/>
                      <a:pt x="15164" y="20735"/>
                    </a:cubicBezTo>
                    <a:cubicBezTo>
                      <a:pt x="15164" y="20670"/>
                      <a:pt x="15115" y="20606"/>
                      <a:pt x="15040" y="20544"/>
                    </a:cubicBezTo>
                    <a:cubicBezTo>
                      <a:pt x="16434" y="20429"/>
                      <a:pt x="17830" y="20266"/>
                      <a:pt x="19215" y="20046"/>
                    </a:cubicBezTo>
                    <a:cubicBezTo>
                      <a:pt x="19762" y="19959"/>
                      <a:pt x="20211" y="19434"/>
                      <a:pt x="20338" y="18731"/>
                    </a:cubicBezTo>
                    <a:cubicBezTo>
                      <a:pt x="21347" y="13181"/>
                      <a:pt x="21347" y="7553"/>
                      <a:pt x="20338" y="200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43" name="AutoShape 142"/>
              <p:cNvSpPr/>
              <p:nvPr/>
            </p:nvSpPr>
            <p:spPr bwMode="auto">
              <a:xfrm>
                <a:off x="2944019" y="1783557"/>
                <a:ext cx="43656" cy="428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7200"/>
                    </a:moveTo>
                    <a:cubicBezTo>
                      <a:pt x="12779" y="7200"/>
                      <a:pt x="14399" y="8820"/>
                      <a:pt x="14399" y="10800"/>
                    </a:cubicBezTo>
                    <a:cubicBezTo>
                      <a:pt x="14399" y="12779"/>
                      <a:pt x="12779" y="14400"/>
                      <a:pt x="10800" y="14400"/>
                    </a:cubicBezTo>
                    <a:cubicBezTo>
                      <a:pt x="8820" y="14400"/>
                      <a:pt x="7199" y="12779"/>
                      <a:pt x="7199" y="10800"/>
                    </a:cubicBezTo>
                    <a:cubicBezTo>
                      <a:pt x="7199" y="8820"/>
                      <a:pt x="8820" y="7200"/>
                      <a:pt x="10800" y="7200"/>
                    </a:cubicBezTo>
                    <a:moveTo>
                      <a:pt x="10800" y="21599"/>
                    </a:move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44" name="AutoShape 143"/>
              <p:cNvSpPr/>
              <p:nvPr/>
            </p:nvSpPr>
            <p:spPr bwMode="auto">
              <a:xfrm>
                <a:off x="2929732" y="1971675"/>
                <a:ext cx="57944" cy="150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10" y="0"/>
                      <a:pt x="0" y="4841"/>
                      <a:pt x="0" y="10800"/>
                    </a:cubicBezTo>
                    <a:cubicBezTo>
                      <a:pt x="0" y="16758"/>
                      <a:pt x="1210" y="21599"/>
                      <a:pt x="2699" y="21599"/>
                    </a:cubicBezTo>
                    <a:lnTo>
                      <a:pt x="18899" y="21599"/>
                    </a:lnTo>
                    <a:cubicBezTo>
                      <a:pt x="20389" y="21599"/>
                      <a:pt x="21600" y="16758"/>
                      <a:pt x="21600" y="10800"/>
                    </a:cubicBezTo>
                    <a:cubicBezTo>
                      <a:pt x="21600" y="4841"/>
                      <a:pt x="20389" y="0"/>
                      <a:pt x="188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45" name="AutoShape 144"/>
              <p:cNvSpPr/>
              <p:nvPr/>
            </p:nvSpPr>
            <p:spPr bwMode="auto">
              <a:xfrm>
                <a:off x="2944019" y="1928019"/>
                <a:ext cx="58738" cy="150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10" y="0"/>
                      <a:pt x="0" y="4841"/>
                      <a:pt x="0" y="10800"/>
                    </a:cubicBezTo>
                    <a:cubicBezTo>
                      <a:pt x="0" y="16758"/>
                      <a:pt x="1210" y="21599"/>
                      <a:pt x="2699" y="21599"/>
                    </a:cubicBezTo>
                    <a:lnTo>
                      <a:pt x="18899" y="21599"/>
                    </a:lnTo>
                    <a:cubicBezTo>
                      <a:pt x="20389" y="21599"/>
                      <a:pt x="21600" y="16758"/>
                      <a:pt x="21600" y="10800"/>
                    </a:cubicBezTo>
                    <a:cubicBezTo>
                      <a:pt x="21600" y="4841"/>
                      <a:pt x="20389" y="0"/>
                      <a:pt x="188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46" name="AutoShape 145"/>
              <p:cNvSpPr/>
              <p:nvPr/>
            </p:nvSpPr>
            <p:spPr bwMode="auto">
              <a:xfrm>
                <a:off x="2944019" y="1885157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899" y="0"/>
                    </a:moveTo>
                    <a:lnTo>
                      <a:pt x="2699" y="0"/>
                    </a:lnTo>
                    <a:cubicBezTo>
                      <a:pt x="1210" y="0"/>
                      <a:pt x="0" y="4841"/>
                      <a:pt x="0" y="10800"/>
                    </a:cubicBezTo>
                    <a:cubicBezTo>
                      <a:pt x="0" y="16758"/>
                      <a:pt x="1210" y="21599"/>
                      <a:pt x="2699" y="21599"/>
                    </a:cubicBezTo>
                    <a:lnTo>
                      <a:pt x="18899" y="21599"/>
                    </a:lnTo>
                    <a:cubicBezTo>
                      <a:pt x="20389" y="21599"/>
                      <a:pt x="21600" y="16758"/>
                      <a:pt x="21600" y="10800"/>
                    </a:cubicBezTo>
                    <a:cubicBezTo>
                      <a:pt x="21600" y="4841"/>
                      <a:pt x="20389" y="0"/>
                      <a:pt x="188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  <p:sp>
            <p:nvSpPr>
              <p:cNvPr id="47" name="AutoShape 146"/>
              <p:cNvSpPr/>
              <p:nvPr/>
            </p:nvSpPr>
            <p:spPr bwMode="auto">
              <a:xfrm>
                <a:off x="2697957" y="1826419"/>
                <a:ext cx="86519" cy="61119"/>
              </a:xfrm>
              <a:custGeom>
                <a:avLst/>
                <a:gdLst>
                  <a:gd name="T0" fmla="+- 0 10822 44"/>
                  <a:gd name="T1" fmla="*/ T0 w 21556"/>
                  <a:gd name="T2" fmla="+- 0 10826 53"/>
                  <a:gd name="T3" fmla="*/ 10826 h 21547"/>
                  <a:gd name="T4" fmla="+- 0 10822 44"/>
                  <a:gd name="T5" fmla="*/ T4 w 21556"/>
                  <a:gd name="T6" fmla="+- 0 10826 53"/>
                  <a:gd name="T7" fmla="*/ 10826 h 21547"/>
                  <a:gd name="T8" fmla="+- 0 10822 44"/>
                  <a:gd name="T9" fmla="*/ T8 w 21556"/>
                  <a:gd name="T10" fmla="+- 0 10826 53"/>
                  <a:gd name="T11" fmla="*/ 10826 h 21547"/>
                  <a:gd name="T12" fmla="+- 0 10822 44"/>
                  <a:gd name="T13" fmla="*/ T12 w 21556"/>
                  <a:gd name="T14" fmla="+- 0 10826 53"/>
                  <a:gd name="T15" fmla="*/ 10826 h 2154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556" h="21547">
                    <a:moveTo>
                      <a:pt x="19751" y="2"/>
                    </a:moveTo>
                    <a:lnTo>
                      <a:pt x="3200" y="1845"/>
                    </a:lnTo>
                    <a:cubicBezTo>
                      <a:pt x="2215" y="2010"/>
                      <a:pt x="1272" y="3284"/>
                      <a:pt x="1106" y="4676"/>
                    </a:cubicBezTo>
                    <a:lnTo>
                      <a:pt x="1" y="18986"/>
                    </a:lnTo>
                    <a:cubicBezTo>
                      <a:pt x="-44" y="20398"/>
                      <a:pt x="724" y="21547"/>
                      <a:pt x="1712" y="21547"/>
                    </a:cubicBezTo>
                    <a:cubicBezTo>
                      <a:pt x="2698" y="21547"/>
                      <a:pt x="3542" y="20398"/>
                      <a:pt x="3582" y="18978"/>
                    </a:cubicBezTo>
                    <a:lnTo>
                      <a:pt x="4185" y="9251"/>
                    </a:lnTo>
                    <a:cubicBezTo>
                      <a:pt x="4319" y="7849"/>
                      <a:pt x="5235" y="6592"/>
                      <a:pt x="6220" y="6447"/>
                    </a:cubicBezTo>
                    <a:lnTo>
                      <a:pt x="19751" y="5128"/>
                    </a:lnTo>
                    <a:cubicBezTo>
                      <a:pt x="20743" y="5078"/>
                      <a:pt x="21556" y="3884"/>
                      <a:pt x="21556" y="2467"/>
                    </a:cubicBezTo>
                    <a:cubicBezTo>
                      <a:pt x="21556" y="1055"/>
                      <a:pt x="20743" y="-53"/>
                      <a:pt x="19751" y="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阿里巴巴普惠体 M"/>
                  <a:cs typeface="+mn-ea"/>
                  <a:sym typeface="+mn-lt"/>
                </a:endParaRPr>
              </a:p>
            </p:txBody>
          </p:sp>
        </p:grpSp>
        <p:sp>
          <p:nvSpPr>
            <p:cNvPr id="35" name="Freeform 126"/>
            <p:cNvSpPr>
              <a:spLocks noEditPoints="1"/>
            </p:cNvSpPr>
            <p:nvPr/>
          </p:nvSpPr>
          <p:spPr bwMode="auto">
            <a:xfrm>
              <a:off x="3677311" y="2821299"/>
              <a:ext cx="374026" cy="374026"/>
            </a:xfrm>
            <a:custGeom>
              <a:avLst/>
              <a:gdLst>
                <a:gd name="T0" fmla="*/ 46 w 91"/>
                <a:gd name="T1" fmla="*/ 0 h 91"/>
                <a:gd name="T2" fmla="*/ 78 w 91"/>
                <a:gd name="T3" fmla="*/ 14 h 91"/>
                <a:gd name="T4" fmla="*/ 91 w 91"/>
                <a:gd name="T5" fmla="*/ 46 h 91"/>
                <a:gd name="T6" fmla="*/ 78 w 91"/>
                <a:gd name="T7" fmla="*/ 78 h 91"/>
                <a:gd name="T8" fmla="*/ 46 w 91"/>
                <a:gd name="T9" fmla="*/ 91 h 91"/>
                <a:gd name="T10" fmla="*/ 13 w 91"/>
                <a:gd name="T11" fmla="*/ 78 h 91"/>
                <a:gd name="T12" fmla="*/ 0 w 91"/>
                <a:gd name="T13" fmla="*/ 46 h 91"/>
                <a:gd name="T14" fmla="*/ 13 w 91"/>
                <a:gd name="T15" fmla="*/ 14 h 91"/>
                <a:gd name="T16" fmla="*/ 46 w 91"/>
                <a:gd name="T17" fmla="*/ 0 h 91"/>
                <a:gd name="T18" fmla="*/ 63 w 91"/>
                <a:gd name="T19" fmla="*/ 51 h 91"/>
                <a:gd name="T20" fmla="*/ 64 w 91"/>
                <a:gd name="T21" fmla="*/ 41 h 91"/>
                <a:gd name="T22" fmla="*/ 52 w 91"/>
                <a:gd name="T23" fmla="*/ 34 h 91"/>
                <a:gd name="T24" fmla="*/ 41 w 91"/>
                <a:gd name="T25" fmla="*/ 27 h 91"/>
                <a:gd name="T26" fmla="*/ 32 w 91"/>
                <a:gd name="T27" fmla="*/ 32 h 91"/>
                <a:gd name="T28" fmla="*/ 32 w 91"/>
                <a:gd name="T29" fmla="*/ 46 h 91"/>
                <a:gd name="T30" fmla="*/ 32 w 91"/>
                <a:gd name="T31" fmla="*/ 59 h 91"/>
                <a:gd name="T32" fmla="*/ 40 w 91"/>
                <a:gd name="T33" fmla="*/ 65 h 91"/>
                <a:gd name="T34" fmla="*/ 52 w 91"/>
                <a:gd name="T35" fmla="*/ 58 h 91"/>
                <a:gd name="T36" fmla="*/ 63 w 91"/>
                <a:gd name="T37" fmla="*/ 51 h 91"/>
                <a:gd name="T38" fmla="*/ 66 w 91"/>
                <a:gd name="T39" fmla="*/ 25 h 91"/>
                <a:gd name="T40" fmla="*/ 46 w 91"/>
                <a:gd name="T41" fmla="*/ 16 h 91"/>
                <a:gd name="T42" fmla="*/ 25 w 91"/>
                <a:gd name="T43" fmla="*/ 25 h 91"/>
                <a:gd name="T44" fmla="*/ 16 w 91"/>
                <a:gd name="T45" fmla="*/ 46 h 91"/>
                <a:gd name="T46" fmla="*/ 25 w 91"/>
                <a:gd name="T47" fmla="*/ 67 h 91"/>
                <a:gd name="T48" fmla="*/ 46 w 91"/>
                <a:gd name="T49" fmla="*/ 75 h 91"/>
                <a:gd name="T50" fmla="*/ 66 w 91"/>
                <a:gd name="T51" fmla="*/ 67 h 91"/>
                <a:gd name="T52" fmla="*/ 75 w 91"/>
                <a:gd name="T53" fmla="*/ 46 h 91"/>
                <a:gd name="T54" fmla="*/ 66 w 91"/>
                <a:gd name="T55" fmla="*/ 2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" h="91">
                  <a:moveTo>
                    <a:pt x="46" y="0"/>
                  </a:moveTo>
                  <a:cubicBezTo>
                    <a:pt x="58" y="0"/>
                    <a:pt x="70" y="5"/>
                    <a:pt x="78" y="14"/>
                  </a:cubicBezTo>
                  <a:cubicBezTo>
                    <a:pt x="86" y="22"/>
                    <a:pt x="91" y="33"/>
                    <a:pt x="91" y="46"/>
                  </a:cubicBezTo>
                  <a:cubicBezTo>
                    <a:pt x="91" y="58"/>
                    <a:pt x="86" y="70"/>
                    <a:pt x="78" y="78"/>
                  </a:cubicBezTo>
                  <a:cubicBezTo>
                    <a:pt x="70" y="86"/>
                    <a:pt x="58" y="91"/>
                    <a:pt x="46" y="91"/>
                  </a:cubicBezTo>
                  <a:cubicBezTo>
                    <a:pt x="33" y="91"/>
                    <a:pt x="22" y="86"/>
                    <a:pt x="13" y="78"/>
                  </a:cubicBezTo>
                  <a:cubicBezTo>
                    <a:pt x="5" y="70"/>
                    <a:pt x="0" y="58"/>
                    <a:pt x="0" y="46"/>
                  </a:cubicBezTo>
                  <a:cubicBezTo>
                    <a:pt x="0" y="33"/>
                    <a:pt x="5" y="22"/>
                    <a:pt x="13" y="14"/>
                  </a:cubicBezTo>
                  <a:cubicBezTo>
                    <a:pt x="22" y="5"/>
                    <a:pt x="33" y="0"/>
                    <a:pt x="46" y="0"/>
                  </a:cubicBezTo>
                  <a:close/>
                  <a:moveTo>
                    <a:pt x="63" y="51"/>
                  </a:moveTo>
                  <a:cubicBezTo>
                    <a:pt x="68" y="48"/>
                    <a:pt x="69" y="44"/>
                    <a:pt x="64" y="41"/>
                  </a:cubicBezTo>
                  <a:cubicBezTo>
                    <a:pt x="60" y="39"/>
                    <a:pt x="56" y="36"/>
                    <a:pt x="52" y="34"/>
                  </a:cubicBezTo>
                  <a:cubicBezTo>
                    <a:pt x="48" y="32"/>
                    <a:pt x="44" y="30"/>
                    <a:pt x="41" y="27"/>
                  </a:cubicBezTo>
                  <a:cubicBezTo>
                    <a:pt x="36" y="25"/>
                    <a:pt x="32" y="26"/>
                    <a:pt x="32" y="32"/>
                  </a:cubicBezTo>
                  <a:cubicBezTo>
                    <a:pt x="32" y="36"/>
                    <a:pt x="32" y="41"/>
                    <a:pt x="32" y="46"/>
                  </a:cubicBezTo>
                  <a:cubicBezTo>
                    <a:pt x="32" y="50"/>
                    <a:pt x="32" y="55"/>
                    <a:pt x="32" y="59"/>
                  </a:cubicBezTo>
                  <a:cubicBezTo>
                    <a:pt x="32" y="64"/>
                    <a:pt x="35" y="67"/>
                    <a:pt x="40" y="65"/>
                  </a:cubicBezTo>
                  <a:cubicBezTo>
                    <a:pt x="44" y="62"/>
                    <a:pt x="48" y="60"/>
                    <a:pt x="52" y="58"/>
                  </a:cubicBezTo>
                  <a:cubicBezTo>
                    <a:pt x="56" y="55"/>
                    <a:pt x="60" y="53"/>
                    <a:pt x="63" y="51"/>
                  </a:cubicBezTo>
                  <a:close/>
                  <a:moveTo>
                    <a:pt x="66" y="25"/>
                  </a:moveTo>
                  <a:cubicBezTo>
                    <a:pt x="61" y="20"/>
                    <a:pt x="54" y="16"/>
                    <a:pt x="46" y="16"/>
                  </a:cubicBezTo>
                  <a:cubicBezTo>
                    <a:pt x="38" y="16"/>
                    <a:pt x="30" y="20"/>
                    <a:pt x="25" y="25"/>
                  </a:cubicBezTo>
                  <a:cubicBezTo>
                    <a:pt x="20" y="30"/>
                    <a:pt x="16" y="38"/>
                    <a:pt x="16" y="46"/>
                  </a:cubicBezTo>
                  <a:cubicBezTo>
                    <a:pt x="16" y="54"/>
                    <a:pt x="20" y="61"/>
                    <a:pt x="25" y="67"/>
                  </a:cubicBezTo>
                  <a:cubicBezTo>
                    <a:pt x="30" y="72"/>
                    <a:pt x="38" y="75"/>
                    <a:pt x="46" y="75"/>
                  </a:cubicBezTo>
                  <a:cubicBezTo>
                    <a:pt x="54" y="75"/>
                    <a:pt x="61" y="72"/>
                    <a:pt x="66" y="67"/>
                  </a:cubicBezTo>
                  <a:cubicBezTo>
                    <a:pt x="72" y="61"/>
                    <a:pt x="75" y="54"/>
                    <a:pt x="75" y="46"/>
                  </a:cubicBezTo>
                  <a:cubicBezTo>
                    <a:pt x="75" y="38"/>
                    <a:pt x="72" y="30"/>
                    <a:pt x="66" y="2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36" name="Freeform 127"/>
            <p:cNvSpPr>
              <a:spLocks noEditPoints="1"/>
            </p:cNvSpPr>
            <p:nvPr/>
          </p:nvSpPr>
          <p:spPr bwMode="auto">
            <a:xfrm>
              <a:off x="4491817" y="3377042"/>
              <a:ext cx="387383" cy="385476"/>
            </a:xfrm>
            <a:custGeom>
              <a:avLst/>
              <a:gdLst>
                <a:gd name="T0" fmla="*/ 6 w 94"/>
                <a:gd name="T1" fmla="*/ 28 h 94"/>
                <a:gd name="T2" fmla="*/ 32 w 94"/>
                <a:gd name="T3" fmla="*/ 4 h 94"/>
                <a:gd name="T4" fmla="*/ 67 w 94"/>
                <a:gd name="T5" fmla="*/ 6 h 94"/>
                <a:gd name="T6" fmla="*/ 90 w 94"/>
                <a:gd name="T7" fmla="*/ 32 h 94"/>
                <a:gd name="T8" fmla="*/ 88 w 94"/>
                <a:gd name="T9" fmla="*/ 67 h 94"/>
                <a:gd name="T10" fmla="*/ 88 w 94"/>
                <a:gd name="T11" fmla="*/ 67 h 94"/>
                <a:gd name="T12" fmla="*/ 62 w 94"/>
                <a:gd name="T13" fmla="*/ 90 h 94"/>
                <a:gd name="T14" fmla="*/ 27 w 94"/>
                <a:gd name="T15" fmla="*/ 89 h 94"/>
                <a:gd name="T16" fmla="*/ 27 w 94"/>
                <a:gd name="T17" fmla="*/ 89 h 94"/>
                <a:gd name="T18" fmla="*/ 4 w 94"/>
                <a:gd name="T19" fmla="*/ 62 h 94"/>
                <a:gd name="T20" fmla="*/ 6 w 94"/>
                <a:gd name="T21" fmla="*/ 28 h 94"/>
                <a:gd name="T22" fmla="*/ 6 w 94"/>
                <a:gd name="T23" fmla="*/ 28 h 94"/>
                <a:gd name="T24" fmla="*/ 20 w 94"/>
                <a:gd name="T25" fmla="*/ 27 h 94"/>
                <a:gd name="T26" fmla="*/ 16 w 94"/>
                <a:gd name="T27" fmla="*/ 32 h 94"/>
                <a:gd name="T28" fmla="*/ 16 w 94"/>
                <a:gd name="T29" fmla="*/ 32 h 94"/>
                <a:gd name="T30" fmla="*/ 15 w 94"/>
                <a:gd name="T31" fmla="*/ 35 h 94"/>
                <a:gd name="T32" fmla="*/ 36 w 94"/>
                <a:gd name="T33" fmla="*/ 37 h 94"/>
                <a:gd name="T34" fmla="*/ 34 w 94"/>
                <a:gd name="T35" fmla="*/ 40 h 94"/>
                <a:gd name="T36" fmla="*/ 32 w 94"/>
                <a:gd name="T37" fmla="*/ 45 h 94"/>
                <a:gd name="T38" fmla="*/ 13 w 94"/>
                <a:gd name="T39" fmla="*/ 53 h 94"/>
                <a:gd name="T40" fmla="*/ 15 w 94"/>
                <a:gd name="T41" fmla="*/ 59 h 94"/>
                <a:gd name="T42" fmla="*/ 15 w 94"/>
                <a:gd name="T43" fmla="*/ 59 h 94"/>
                <a:gd name="T44" fmla="*/ 16 w 94"/>
                <a:gd name="T45" fmla="*/ 60 h 94"/>
                <a:gd name="T46" fmla="*/ 29 w 94"/>
                <a:gd name="T47" fmla="*/ 54 h 94"/>
                <a:gd name="T48" fmla="*/ 26 w 94"/>
                <a:gd name="T49" fmla="*/ 74 h 94"/>
                <a:gd name="T50" fmla="*/ 32 w 94"/>
                <a:gd name="T51" fmla="*/ 78 h 94"/>
                <a:gd name="T52" fmla="*/ 32 w 94"/>
                <a:gd name="T53" fmla="*/ 78 h 94"/>
                <a:gd name="T54" fmla="*/ 33 w 94"/>
                <a:gd name="T55" fmla="*/ 79 h 94"/>
                <a:gd name="T56" fmla="*/ 34 w 94"/>
                <a:gd name="T57" fmla="*/ 78 h 94"/>
                <a:gd name="T58" fmla="*/ 36 w 94"/>
                <a:gd name="T59" fmla="*/ 55 h 94"/>
                <a:gd name="T60" fmla="*/ 48 w 94"/>
                <a:gd name="T61" fmla="*/ 67 h 94"/>
                <a:gd name="T62" fmla="*/ 60 w 94"/>
                <a:gd name="T63" fmla="*/ 79 h 94"/>
                <a:gd name="T64" fmla="*/ 65 w 94"/>
                <a:gd name="T65" fmla="*/ 77 h 94"/>
                <a:gd name="T66" fmla="*/ 66 w 94"/>
                <a:gd name="T67" fmla="*/ 74 h 94"/>
                <a:gd name="T68" fmla="*/ 54 w 94"/>
                <a:gd name="T69" fmla="*/ 62 h 94"/>
                <a:gd name="T70" fmla="*/ 39 w 94"/>
                <a:gd name="T71" fmla="*/ 48 h 94"/>
                <a:gd name="T72" fmla="*/ 41 w 94"/>
                <a:gd name="T73" fmla="*/ 43 h 94"/>
                <a:gd name="T74" fmla="*/ 43 w 94"/>
                <a:gd name="T75" fmla="*/ 39 h 94"/>
                <a:gd name="T76" fmla="*/ 49 w 94"/>
                <a:gd name="T77" fmla="*/ 42 h 94"/>
                <a:gd name="T78" fmla="*/ 77 w 94"/>
                <a:gd name="T79" fmla="*/ 64 h 94"/>
                <a:gd name="T80" fmla="*/ 78 w 94"/>
                <a:gd name="T81" fmla="*/ 62 h 94"/>
                <a:gd name="T82" fmla="*/ 78 w 94"/>
                <a:gd name="T83" fmla="*/ 62 h 94"/>
                <a:gd name="T84" fmla="*/ 80 w 94"/>
                <a:gd name="T85" fmla="*/ 56 h 94"/>
                <a:gd name="T86" fmla="*/ 53 w 94"/>
                <a:gd name="T87" fmla="*/ 35 h 94"/>
                <a:gd name="T88" fmla="*/ 47 w 94"/>
                <a:gd name="T89" fmla="*/ 32 h 94"/>
                <a:gd name="T90" fmla="*/ 50 w 94"/>
                <a:gd name="T91" fmla="*/ 28 h 94"/>
                <a:gd name="T92" fmla="*/ 56 w 94"/>
                <a:gd name="T93" fmla="*/ 30 h 94"/>
                <a:gd name="T94" fmla="*/ 74 w 94"/>
                <a:gd name="T95" fmla="*/ 28 h 94"/>
                <a:gd name="T96" fmla="*/ 71 w 94"/>
                <a:gd name="T97" fmla="*/ 23 h 94"/>
                <a:gd name="T98" fmla="*/ 70 w 94"/>
                <a:gd name="T99" fmla="*/ 22 h 94"/>
                <a:gd name="T100" fmla="*/ 58 w 94"/>
                <a:gd name="T101" fmla="*/ 23 h 94"/>
                <a:gd name="T102" fmla="*/ 55 w 94"/>
                <a:gd name="T103" fmla="*/ 22 h 94"/>
                <a:gd name="T104" fmla="*/ 62 w 94"/>
                <a:gd name="T105" fmla="*/ 16 h 94"/>
                <a:gd name="T106" fmla="*/ 53 w 94"/>
                <a:gd name="T107" fmla="*/ 14 h 94"/>
                <a:gd name="T108" fmla="*/ 49 w 94"/>
                <a:gd name="T109" fmla="*/ 18 h 94"/>
                <a:gd name="T110" fmla="*/ 43 w 94"/>
                <a:gd name="T111" fmla="*/ 13 h 94"/>
                <a:gd name="T112" fmla="*/ 37 w 94"/>
                <a:gd name="T113" fmla="*/ 15 h 94"/>
                <a:gd name="T114" fmla="*/ 35 w 94"/>
                <a:gd name="T115" fmla="*/ 16 h 94"/>
                <a:gd name="T116" fmla="*/ 44 w 94"/>
                <a:gd name="T117" fmla="*/ 24 h 94"/>
                <a:gd name="T118" fmla="*/ 40 w 94"/>
                <a:gd name="T119" fmla="*/ 30 h 94"/>
                <a:gd name="T120" fmla="*/ 20 w 94"/>
                <a:gd name="T121" fmla="*/ 2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4" h="94">
                  <a:moveTo>
                    <a:pt x="6" y="28"/>
                  </a:moveTo>
                  <a:cubicBezTo>
                    <a:pt x="11" y="16"/>
                    <a:pt x="21" y="8"/>
                    <a:pt x="32" y="4"/>
                  </a:cubicBezTo>
                  <a:cubicBezTo>
                    <a:pt x="43" y="0"/>
                    <a:pt x="56" y="1"/>
                    <a:pt x="67" y="6"/>
                  </a:cubicBezTo>
                  <a:cubicBezTo>
                    <a:pt x="78" y="12"/>
                    <a:pt x="86" y="21"/>
                    <a:pt x="90" y="32"/>
                  </a:cubicBezTo>
                  <a:cubicBezTo>
                    <a:pt x="94" y="43"/>
                    <a:pt x="94" y="56"/>
                    <a:pt x="88" y="67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3" y="78"/>
                    <a:pt x="73" y="87"/>
                    <a:pt x="62" y="90"/>
                  </a:cubicBezTo>
                  <a:cubicBezTo>
                    <a:pt x="51" y="94"/>
                    <a:pt x="39" y="94"/>
                    <a:pt x="27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16" y="83"/>
                    <a:pt x="8" y="73"/>
                    <a:pt x="4" y="62"/>
                  </a:cubicBezTo>
                  <a:cubicBezTo>
                    <a:pt x="0" y="51"/>
                    <a:pt x="1" y="39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lose/>
                  <a:moveTo>
                    <a:pt x="20" y="27"/>
                  </a:moveTo>
                  <a:cubicBezTo>
                    <a:pt x="18" y="29"/>
                    <a:pt x="17" y="30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3"/>
                    <a:pt x="15" y="34"/>
                    <a:pt x="15" y="35"/>
                  </a:cubicBezTo>
                  <a:cubicBezTo>
                    <a:pt x="21" y="34"/>
                    <a:pt x="28" y="34"/>
                    <a:pt x="36" y="37"/>
                  </a:cubicBezTo>
                  <a:cubicBezTo>
                    <a:pt x="35" y="38"/>
                    <a:pt x="35" y="39"/>
                    <a:pt x="34" y="40"/>
                  </a:cubicBezTo>
                  <a:cubicBezTo>
                    <a:pt x="33" y="42"/>
                    <a:pt x="32" y="43"/>
                    <a:pt x="32" y="45"/>
                  </a:cubicBezTo>
                  <a:cubicBezTo>
                    <a:pt x="26" y="45"/>
                    <a:pt x="20" y="47"/>
                    <a:pt x="13" y="53"/>
                  </a:cubicBezTo>
                  <a:cubicBezTo>
                    <a:pt x="14" y="55"/>
                    <a:pt x="14" y="57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21" y="56"/>
                    <a:pt x="25" y="54"/>
                    <a:pt x="29" y="54"/>
                  </a:cubicBezTo>
                  <a:cubicBezTo>
                    <a:pt x="27" y="61"/>
                    <a:pt x="26" y="68"/>
                    <a:pt x="26" y="74"/>
                  </a:cubicBezTo>
                  <a:cubicBezTo>
                    <a:pt x="28" y="76"/>
                    <a:pt x="30" y="77"/>
                    <a:pt x="32" y="7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3" y="78"/>
                    <a:pt x="33" y="78"/>
                    <a:pt x="33" y="79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3" y="72"/>
                    <a:pt x="34" y="64"/>
                    <a:pt x="36" y="55"/>
                  </a:cubicBezTo>
                  <a:cubicBezTo>
                    <a:pt x="41" y="58"/>
                    <a:pt x="44" y="62"/>
                    <a:pt x="48" y="67"/>
                  </a:cubicBezTo>
                  <a:cubicBezTo>
                    <a:pt x="52" y="71"/>
                    <a:pt x="56" y="76"/>
                    <a:pt x="60" y="79"/>
                  </a:cubicBezTo>
                  <a:cubicBezTo>
                    <a:pt x="62" y="78"/>
                    <a:pt x="63" y="78"/>
                    <a:pt x="65" y="77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2" y="71"/>
                    <a:pt x="58" y="67"/>
                    <a:pt x="54" y="62"/>
                  </a:cubicBezTo>
                  <a:cubicBezTo>
                    <a:pt x="49" y="56"/>
                    <a:pt x="44" y="51"/>
                    <a:pt x="39" y="48"/>
                  </a:cubicBezTo>
                  <a:cubicBezTo>
                    <a:pt x="40" y="46"/>
                    <a:pt x="40" y="45"/>
                    <a:pt x="41" y="43"/>
                  </a:cubicBezTo>
                  <a:cubicBezTo>
                    <a:pt x="42" y="42"/>
                    <a:pt x="42" y="40"/>
                    <a:pt x="43" y="39"/>
                  </a:cubicBezTo>
                  <a:cubicBezTo>
                    <a:pt x="45" y="40"/>
                    <a:pt x="47" y="41"/>
                    <a:pt x="49" y="42"/>
                  </a:cubicBezTo>
                  <a:cubicBezTo>
                    <a:pt x="61" y="47"/>
                    <a:pt x="71" y="55"/>
                    <a:pt x="77" y="64"/>
                  </a:cubicBezTo>
                  <a:cubicBezTo>
                    <a:pt x="77" y="63"/>
                    <a:pt x="78" y="63"/>
                    <a:pt x="78" y="62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9" y="60"/>
                    <a:pt x="80" y="58"/>
                    <a:pt x="80" y="56"/>
                  </a:cubicBezTo>
                  <a:cubicBezTo>
                    <a:pt x="74" y="47"/>
                    <a:pt x="63" y="40"/>
                    <a:pt x="53" y="35"/>
                  </a:cubicBezTo>
                  <a:cubicBezTo>
                    <a:pt x="51" y="34"/>
                    <a:pt x="49" y="33"/>
                    <a:pt x="47" y="32"/>
                  </a:cubicBezTo>
                  <a:cubicBezTo>
                    <a:pt x="48" y="31"/>
                    <a:pt x="49" y="29"/>
                    <a:pt x="50" y="28"/>
                  </a:cubicBezTo>
                  <a:cubicBezTo>
                    <a:pt x="52" y="29"/>
                    <a:pt x="54" y="30"/>
                    <a:pt x="56" y="30"/>
                  </a:cubicBezTo>
                  <a:cubicBezTo>
                    <a:pt x="66" y="32"/>
                    <a:pt x="73" y="28"/>
                    <a:pt x="74" y="28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2"/>
                    <a:pt x="70" y="22"/>
                    <a:pt x="70" y="22"/>
                  </a:cubicBezTo>
                  <a:cubicBezTo>
                    <a:pt x="68" y="22"/>
                    <a:pt x="63" y="24"/>
                    <a:pt x="58" y="23"/>
                  </a:cubicBezTo>
                  <a:cubicBezTo>
                    <a:pt x="57" y="23"/>
                    <a:pt x="56" y="22"/>
                    <a:pt x="55" y="22"/>
                  </a:cubicBezTo>
                  <a:cubicBezTo>
                    <a:pt x="57" y="20"/>
                    <a:pt x="60" y="18"/>
                    <a:pt x="62" y="16"/>
                  </a:cubicBezTo>
                  <a:cubicBezTo>
                    <a:pt x="59" y="15"/>
                    <a:pt x="56" y="14"/>
                    <a:pt x="53" y="14"/>
                  </a:cubicBezTo>
                  <a:cubicBezTo>
                    <a:pt x="52" y="15"/>
                    <a:pt x="50" y="16"/>
                    <a:pt x="49" y="18"/>
                  </a:cubicBezTo>
                  <a:cubicBezTo>
                    <a:pt x="47" y="16"/>
                    <a:pt x="45" y="15"/>
                    <a:pt x="43" y="13"/>
                  </a:cubicBezTo>
                  <a:cubicBezTo>
                    <a:pt x="41" y="14"/>
                    <a:pt x="39" y="14"/>
                    <a:pt x="37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9" y="20"/>
                    <a:pt x="44" y="24"/>
                  </a:cubicBezTo>
                  <a:cubicBezTo>
                    <a:pt x="42" y="26"/>
                    <a:pt x="41" y="28"/>
                    <a:pt x="40" y="30"/>
                  </a:cubicBezTo>
                  <a:cubicBezTo>
                    <a:pt x="33" y="28"/>
                    <a:pt x="26" y="27"/>
                    <a:pt x="20" y="27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37" name="Freeform 128"/>
            <p:cNvSpPr>
              <a:spLocks noEditPoints="1"/>
            </p:cNvSpPr>
            <p:nvPr/>
          </p:nvSpPr>
          <p:spPr bwMode="auto">
            <a:xfrm>
              <a:off x="3421893" y="4102846"/>
              <a:ext cx="377843" cy="362576"/>
            </a:xfrm>
            <a:custGeom>
              <a:avLst/>
              <a:gdLst>
                <a:gd name="T0" fmla="*/ 80 w 198"/>
                <a:gd name="T1" fmla="*/ 39 h 190"/>
                <a:gd name="T2" fmla="*/ 32 w 198"/>
                <a:gd name="T3" fmla="*/ 39 h 190"/>
                <a:gd name="T4" fmla="*/ 24 w 198"/>
                <a:gd name="T5" fmla="*/ 52 h 190"/>
                <a:gd name="T6" fmla="*/ 32 w 198"/>
                <a:gd name="T7" fmla="*/ 65 h 190"/>
                <a:gd name="T8" fmla="*/ 80 w 198"/>
                <a:gd name="T9" fmla="*/ 65 h 190"/>
                <a:gd name="T10" fmla="*/ 80 w 198"/>
                <a:gd name="T11" fmla="*/ 39 h 190"/>
                <a:gd name="T12" fmla="*/ 80 w 198"/>
                <a:gd name="T13" fmla="*/ 39 h 190"/>
                <a:gd name="T14" fmla="*/ 114 w 198"/>
                <a:gd name="T15" fmla="*/ 65 h 190"/>
                <a:gd name="T16" fmla="*/ 170 w 198"/>
                <a:gd name="T17" fmla="*/ 65 h 190"/>
                <a:gd name="T18" fmla="*/ 177 w 198"/>
                <a:gd name="T19" fmla="*/ 65 h 190"/>
                <a:gd name="T20" fmla="*/ 179 w 198"/>
                <a:gd name="T21" fmla="*/ 69 h 190"/>
                <a:gd name="T22" fmla="*/ 194 w 198"/>
                <a:gd name="T23" fmla="*/ 93 h 190"/>
                <a:gd name="T24" fmla="*/ 198 w 198"/>
                <a:gd name="T25" fmla="*/ 99 h 190"/>
                <a:gd name="T26" fmla="*/ 194 w 198"/>
                <a:gd name="T27" fmla="*/ 103 h 190"/>
                <a:gd name="T28" fmla="*/ 179 w 198"/>
                <a:gd name="T29" fmla="*/ 127 h 190"/>
                <a:gd name="T30" fmla="*/ 177 w 198"/>
                <a:gd name="T31" fmla="*/ 134 h 190"/>
                <a:gd name="T32" fmla="*/ 170 w 198"/>
                <a:gd name="T33" fmla="*/ 134 h 190"/>
                <a:gd name="T34" fmla="*/ 114 w 198"/>
                <a:gd name="T35" fmla="*/ 134 h 190"/>
                <a:gd name="T36" fmla="*/ 114 w 198"/>
                <a:gd name="T37" fmla="*/ 164 h 190"/>
                <a:gd name="T38" fmla="*/ 164 w 198"/>
                <a:gd name="T39" fmla="*/ 164 h 190"/>
                <a:gd name="T40" fmla="*/ 164 w 198"/>
                <a:gd name="T41" fmla="*/ 190 h 190"/>
                <a:gd name="T42" fmla="*/ 37 w 198"/>
                <a:gd name="T43" fmla="*/ 190 h 190"/>
                <a:gd name="T44" fmla="*/ 37 w 198"/>
                <a:gd name="T45" fmla="*/ 164 h 190"/>
                <a:gd name="T46" fmla="*/ 82 w 198"/>
                <a:gd name="T47" fmla="*/ 164 h 190"/>
                <a:gd name="T48" fmla="*/ 82 w 198"/>
                <a:gd name="T49" fmla="*/ 86 h 190"/>
                <a:gd name="T50" fmla="*/ 26 w 198"/>
                <a:gd name="T51" fmla="*/ 86 h 190"/>
                <a:gd name="T52" fmla="*/ 19 w 198"/>
                <a:gd name="T53" fmla="*/ 86 h 190"/>
                <a:gd name="T54" fmla="*/ 17 w 198"/>
                <a:gd name="T55" fmla="*/ 80 h 190"/>
                <a:gd name="T56" fmla="*/ 2 w 198"/>
                <a:gd name="T57" fmla="*/ 56 h 190"/>
                <a:gd name="T58" fmla="*/ 0 w 198"/>
                <a:gd name="T59" fmla="*/ 52 h 190"/>
                <a:gd name="T60" fmla="*/ 2 w 198"/>
                <a:gd name="T61" fmla="*/ 45 h 190"/>
                <a:gd name="T62" fmla="*/ 17 w 198"/>
                <a:gd name="T63" fmla="*/ 21 h 190"/>
                <a:gd name="T64" fmla="*/ 19 w 198"/>
                <a:gd name="T65" fmla="*/ 17 h 190"/>
                <a:gd name="T66" fmla="*/ 26 w 198"/>
                <a:gd name="T67" fmla="*/ 17 h 190"/>
                <a:gd name="T68" fmla="*/ 82 w 198"/>
                <a:gd name="T69" fmla="*/ 17 h 190"/>
                <a:gd name="T70" fmla="*/ 82 w 198"/>
                <a:gd name="T71" fmla="*/ 13 h 190"/>
                <a:gd name="T72" fmla="*/ 99 w 198"/>
                <a:gd name="T73" fmla="*/ 0 h 190"/>
                <a:gd name="T74" fmla="*/ 114 w 198"/>
                <a:gd name="T75" fmla="*/ 13 h 190"/>
                <a:gd name="T76" fmla="*/ 114 w 198"/>
                <a:gd name="T77" fmla="*/ 65 h 190"/>
                <a:gd name="T78" fmla="*/ 114 w 198"/>
                <a:gd name="T79" fmla="*/ 65 h 190"/>
                <a:gd name="T80" fmla="*/ 166 w 198"/>
                <a:gd name="T81" fmla="*/ 84 h 190"/>
                <a:gd name="T82" fmla="*/ 116 w 198"/>
                <a:gd name="T83" fmla="*/ 84 h 190"/>
                <a:gd name="T84" fmla="*/ 116 w 198"/>
                <a:gd name="T85" fmla="*/ 112 h 190"/>
                <a:gd name="T86" fmla="*/ 166 w 198"/>
                <a:gd name="T87" fmla="*/ 112 h 190"/>
                <a:gd name="T88" fmla="*/ 175 w 198"/>
                <a:gd name="T89" fmla="*/ 99 h 190"/>
                <a:gd name="T90" fmla="*/ 166 w 198"/>
                <a:gd name="T91" fmla="*/ 8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8" h="190">
                  <a:moveTo>
                    <a:pt x="80" y="39"/>
                  </a:moveTo>
                  <a:lnTo>
                    <a:pt x="32" y="39"/>
                  </a:lnTo>
                  <a:lnTo>
                    <a:pt x="24" y="52"/>
                  </a:lnTo>
                  <a:lnTo>
                    <a:pt x="32" y="65"/>
                  </a:lnTo>
                  <a:lnTo>
                    <a:pt x="80" y="65"/>
                  </a:lnTo>
                  <a:lnTo>
                    <a:pt x="80" y="39"/>
                  </a:lnTo>
                  <a:lnTo>
                    <a:pt x="80" y="39"/>
                  </a:lnTo>
                  <a:close/>
                  <a:moveTo>
                    <a:pt x="114" y="65"/>
                  </a:moveTo>
                  <a:lnTo>
                    <a:pt x="170" y="65"/>
                  </a:lnTo>
                  <a:lnTo>
                    <a:pt x="177" y="65"/>
                  </a:lnTo>
                  <a:lnTo>
                    <a:pt x="179" y="69"/>
                  </a:lnTo>
                  <a:lnTo>
                    <a:pt x="194" y="93"/>
                  </a:lnTo>
                  <a:lnTo>
                    <a:pt x="198" y="99"/>
                  </a:lnTo>
                  <a:lnTo>
                    <a:pt x="194" y="103"/>
                  </a:lnTo>
                  <a:lnTo>
                    <a:pt x="179" y="127"/>
                  </a:lnTo>
                  <a:lnTo>
                    <a:pt x="177" y="134"/>
                  </a:lnTo>
                  <a:lnTo>
                    <a:pt x="170" y="134"/>
                  </a:lnTo>
                  <a:lnTo>
                    <a:pt x="114" y="134"/>
                  </a:lnTo>
                  <a:lnTo>
                    <a:pt x="114" y="164"/>
                  </a:lnTo>
                  <a:lnTo>
                    <a:pt x="164" y="164"/>
                  </a:lnTo>
                  <a:lnTo>
                    <a:pt x="164" y="190"/>
                  </a:lnTo>
                  <a:lnTo>
                    <a:pt x="37" y="190"/>
                  </a:lnTo>
                  <a:lnTo>
                    <a:pt x="37" y="164"/>
                  </a:lnTo>
                  <a:lnTo>
                    <a:pt x="82" y="164"/>
                  </a:lnTo>
                  <a:lnTo>
                    <a:pt x="82" y="86"/>
                  </a:lnTo>
                  <a:lnTo>
                    <a:pt x="26" y="86"/>
                  </a:lnTo>
                  <a:lnTo>
                    <a:pt x="19" y="86"/>
                  </a:lnTo>
                  <a:lnTo>
                    <a:pt x="17" y="80"/>
                  </a:lnTo>
                  <a:lnTo>
                    <a:pt x="2" y="56"/>
                  </a:lnTo>
                  <a:lnTo>
                    <a:pt x="0" y="52"/>
                  </a:lnTo>
                  <a:lnTo>
                    <a:pt x="2" y="45"/>
                  </a:lnTo>
                  <a:lnTo>
                    <a:pt x="17" y="21"/>
                  </a:lnTo>
                  <a:lnTo>
                    <a:pt x="19" y="17"/>
                  </a:lnTo>
                  <a:lnTo>
                    <a:pt x="26" y="17"/>
                  </a:lnTo>
                  <a:lnTo>
                    <a:pt x="82" y="17"/>
                  </a:lnTo>
                  <a:lnTo>
                    <a:pt x="82" y="13"/>
                  </a:lnTo>
                  <a:lnTo>
                    <a:pt x="99" y="0"/>
                  </a:lnTo>
                  <a:lnTo>
                    <a:pt x="114" y="13"/>
                  </a:lnTo>
                  <a:lnTo>
                    <a:pt x="114" y="65"/>
                  </a:lnTo>
                  <a:lnTo>
                    <a:pt x="114" y="65"/>
                  </a:lnTo>
                  <a:close/>
                  <a:moveTo>
                    <a:pt x="166" y="84"/>
                  </a:moveTo>
                  <a:lnTo>
                    <a:pt x="116" y="84"/>
                  </a:lnTo>
                  <a:lnTo>
                    <a:pt x="116" y="112"/>
                  </a:lnTo>
                  <a:lnTo>
                    <a:pt x="166" y="112"/>
                  </a:lnTo>
                  <a:lnTo>
                    <a:pt x="175" y="99"/>
                  </a:lnTo>
                  <a:lnTo>
                    <a:pt x="166" y="8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38" name="Freeform 129"/>
            <p:cNvSpPr>
              <a:spLocks noEditPoints="1"/>
            </p:cNvSpPr>
            <p:nvPr/>
          </p:nvSpPr>
          <p:spPr bwMode="auto">
            <a:xfrm>
              <a:off x="2485657" y="3610779"/>
              <a:ext cx="316777" cy="383568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39" name="Freeform 130"/>
            <p:cNvSpPr>
              <a:spLocks noEditPoints="1"/>
            </p:cNvSpPr>
            <p:nvPr/>
          </p:nvSpPr>
          <p:spPr bwMode="auto">
            <a:xfrm>
              <a:off x="2515329" y="4895190"/>
              <a:ext cx="332043" cy="459900"/>
            </a:xfrm>
            <a:custGeom>
              <a:avLst/>
              <a:gdLst>
                <a:gd name="T0" fmla="*/ 62 w 81"/>
                <a:gd name="T1" fmla="*/ 37 h 112"/>
                <a:gd name="T2" fmla="*/ 74 w 81"/>
                <a:gd name="T3" fmla="*/ 36 h 112"/>
                <a:gd name="T4" fmla="*/ 69 w 81"/>
                <a:gd name="T5" fmla="*/ 43 h 112"/>
                <a:gd name="T6" fmla="*/ 69 w 81"/>
                <a:gd name="T7" fmla="*/ 100 h 112"/>
                <a:gd name="T8" fmla="*/ 12 w 81"/>
                <a:gd name="T9" fmla="*/ 100 h 112"/>
                <a:gd name="T10" fmla="*/ 12 w 81"/>
                <a:gd name="T11" fmla="*/ 43 h 112"/>
                <a:gd name="T12" fmla="*/ 36 w 81"/>
                <a:gd name="T13" fmla="*/ 27 h 112"/>
                <a:gd name="T14" fmla="*/ 29 w 81"/>
                <a:gd name="T15" fmla="*/ 21 h 112"/>
                <a:gd name="T16" fmla="*/ 22 w 81"/>
                <a:gd name="T17" fmla="*/ 12 h 112"/>
                <a:gd name="T18" fmla="*/ 41 w 81"/>
                <a:gd name="T19" fmla="*/ 0 h 112"/>
                <a:gd name="T20" fmla="*/ 59 w 81"/>
                <a:gd name="T21" fmla="*/ 12 h 112"/>
                <a:gd name="T22" fmla="*/ 52 w 81"/>
                <a:gd name="T23" fmla="*/ 21 h 112"/>
                <a:gd name="T24" fmla="*/ 45 w 81"/>
                <a:gd name="T25" fmla="*/ 27 h 112"/>
                <a:gd name="T26" fmla="*/ 29 w 81"/>
                <a:gd name="T27" fmla="*/ 15 h 112"/>
                <a:gd name="T28" fmla="*/ 52 w 81"/>
                <a:gd name="T29" fmla="*/ 14 h 112"/>
                <a:gd name="T30" fmla="*/ 53 w 81"/>
                <a:gd name="T31" fmla="*/ 12 h 112"/>
                <a:gd name="T32" fmla="*/ 41 w 81"/>
                <a:gd name="T33" fmla="*/ 5 h 112"/>
                <a:gd name="T34" fmla="*/ 28 w 81"/>
                <a:gd name="T35" fmla="*/ 12 h 112"/>
                <a:gd name="T36" fmla="*/ 20 w 81"/>
                <a:gd name="T37" fmla="*/ 53 h 112"/>
                <a:gd name="T38" fmla="*/ 27 w 81"/>
                <a:gd name="T39" fmla="*/ 56 h 112"/>
                <a:gd name="T40" fmla="*/ 20 w 81"/>
                <a:gd name="T41" fmla="*/ 53 h 112"/>
                <a:gd name="T42" fmla="*/ 27 w 81"/>
                <a:gd name="T43" fmla="*/ 87 h 112"/>
                <a:gd name="T44" fmla="*/ 20 w 81"/>
                <a:gd name="T45" fmla="*/ 90 h 112"/>
                <a:gd name="T46" fmla="*/ 61 w 81"/>
                <a:gd name="T47" fmla="*/ 90 h 112"/>
                <a:gd name="T48" fmla="*/ 54 w 81"/>
                <a:gd name="T49" fmla="*/ 87 h 112"/>
                <a:gd name="T50" fmla="*/ 61 w 81"/>
                <a:gd name="T51" fmla="*/ 90 h 112"/>
                <a:gd name="T52" fmla="*/ 61 w 81"/>
                <a:gd name="T53" fmla="*/ 70 h 112"/>
                <a:gd name="T54" fmla="*/ 68 w 81"/>
                <a:gd name="T55" fmla="*/ 73 h 112"/>
                <a:gd name="T56" fmla="*/ 42 w 81"/>
                <a:gd name="T57" fmla="*/ 99 h 112"/>
                <a:gd name="T58" fmla="*/ 39 w 81"/>
                <a:gd name="T59" fmla="*/ 92 h 112"/>
                <a:gd name="T60" fmla="*/ 42 w 81"/>
                <a:gd name="T61" fmla="*/ 99 h 112"/>
                <a:gd name="T62" fmla="*/ 20 w 81"/>
                <a:gd name="T63" fmla="*/ 73 h 112"/>
                <a:gd name="T64" fmla="*/ 13 w 81"/>
                <a:gd name="T65" fmla="*/ 70 h 112"/>
                <a:gd name="T66" fmla="*/ 39 w 81"/>
                <a:gd name="T67" fmla="*/ 44 h 112"/>
                <a:gd name="T68" fmla="*/ 42 w 81"/>
                <a:gd name="T69" fmla="*/ 51 h 112"/>
                <a:gd name="T70" fmla="*/ 39 w 81"/>
                <a:gd name="T71" fmla="*/ 44 h 112"/>
                <a:gd name="T72" fmla="*/ 45 w 81"/>
                <a:gd name="T73" fmla="*/ 68 h 112"/>
                <a:gd name="T74" fmla="*/ 54 w 81"/>
                <a:gd name="T75" fmla="*/ 49 h 112"/>
                <a:gd name="T76" fmla="*/ 38 w 81"/>
                <a:gd name="T77" fmla="*/ 67 h 112"/>
                <a:gd name="T78" fmla="*/ 43 w 81"/>
                <a:gd name="T79" fmla="*/ 78 h 112"/>
                <a:gd name="T80" fmla="*/ 58 w 81"/>
                <a:gd name="T81" fmla="*/ 82 h 112"/>
                <a:gd name="T82" fmla="*/ 46 w 81"/>
                <a:gd name="T83" fmla="*/ 73 h 112"/>
                <a:gd name="T84" fmla="*/ 61 w 81"/>
                <a:gd name="T85" fmla="*/ 51 h 112"/>
                <a:gd name="T86" fmla="*/ 20 w 81"/>
                <a:gd name="T87" fmla="*/ 51 h 112"/>
                <a:gd name="T88" fmla="*/ 20 w 81"/>
                <a:gd name="T89" fmla="*/ 92 h 112"/>
                <a:gd name="T90" fmla="*/ 61 w 81"/>
                <a:gd name="T91" fmla="*/ 92 h 112"/>
                <a:gd name="T92" fmla="*/ 61 w 81"/>
                <a:gd name="T93" fmla="*/ 5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" h="112">
                  <a:moveTo>
                    <a:pt x="45" y="31"/>
                  </a:moveTo>
                  <a:cubicBezTo>
                    <a:pt x="51" y="32"/>
                    <a:pt x="57" y="34"/>
                    <a:pt x="62" y="37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77" y="50"/>
                    <a:pt x="81" y="60"/>
                    <a:pt x="81" y="72"/>
                  </a:cubicBezTo>
                  <a:cubicBezTo>
                    <a:pt x="81" y="83"/>
                    <a:pt x="77" y="93"/>
                    <a:pt x="69" y="100"/>
                  </a:cubicBezTo>
                  <a:cubicBezTo>
                    <a:pt x="62" y="108"/>
                    <a:pt x="52" y="112"/>
                    <a:pt x="41" y="112"/>
                  </a:cubicBezTo>
                  <a:cubicBezTo>
                    <a:pt x="29" y="112"/>
                    <a:pt x="19" y="108"/>
                    <a:pt x="12" y="100"/>
                  </a:cubicBezTo>
                  <a:cubicBezTo>
                    <a:pt x="5" y="93"/>
                    <a:pt x="0" y="83"/>
                    <a:pt x="0" y="72"/>
                  </a:cubicBezTo>
                  <a:cubicBezTo>
                    <a:pt x="0" y="60"/>
                    <a:pt x="5" y="50"/>
                    <a:pt x="12" y="43"/>
                  </a:cubicBezTo>
                  <a:cubicBezTo>
                    <a:pt x="18" y="37"/>
                    <a:pt x="27" y="32"/>
                    <a:pt x="36" y="31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8" y="21"/>
                  </a:cubicBezTo>
                  <a:cubicBezTo>
                    <a:pt x="25" y="19"/>
                    <a:pt x="22" y="15"/>
                    <a:pt x="22" y="12"/>
                  </a:cubicBezTo>
                  <a:cubicBezTo>
                    <a:pt x="22" y="8"/>
                    <a:pt x="25" y="5"/>
                    <a:pt x="28" y="3"/>
                  </a:cubicBezTo>
                  <a:cubicBezTo>
                    <a:pt x="32" y="1"/>
                    <a:pt x="36" y="0"/>
                    <a:pt x="41" y="0"/>
                  </a:cubicBezTo>
                  <a:cubicBezTo>
                    <a:pt x="45" y="0"/>
                    <a:pt x="50" y="1"/>
                    <a:pt x="53" y="3"/>
                  </a:cubicBezTo>
                  <a:cubicBezTo>
                    <a:pt x="57" y="5"/>
                    <a:pt x="59" y="8"/>
                    <a:pt x="59" y="12"/>
                  </a:cubicBezTo>
                  <a:cubicBezTo>
                    <a:pt x="59" y="15"/>
                    <a:pt x="57" y="19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31"/>
                    <a:pt x="45" y="31"/>
                    <a:pt x="45" y="31"/>
                  </a:cubicBezTo>
                  <a:close/>
                  <a:moveTo>
                    <a:pt x="29" y="15"/>
                  </a:moveTo>
                  <a:cubicBezTo>
                    <a:pt x="29" y="14"/>
                    <a:pt x="29" y="14"/>
                    <a:pt x="29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3" y="14"/>
                    <a:pt x="53" y="13"/>
                    <a:pt x="53" y="12"/>
                  </a:cubicBezTo>
                  <a:cubicBezTo>
                    <a:pt x="53" y="10"/>
                    <a:pt x="52" y="9"/>
                    <a:pt x="50" y="8"/>
                  </a:cubicBezTo>
                  <a:cubicBezTo>
                    <a:pt x="48" y="6"/>
                    <a:pt x="44" y="5"/>
                    <a:pt x="41" y="5"/>
                  </a:cubicBezTo>
                  <a:cubicBezTo>
                    <a:pt x="37" y="5"/>
                    <a:pt x="33" y="6"/>
                    <a:pt x="31" y="8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8" y="13"/>
                    <a:pt x="28" y="14"/>
                    <a:pt x="29" y="15"/>
                  </a:cubicBezTo>
                  <a:close/>
                  <a:moveTo>
                    <a:pt x="20" y="53"/>
                  </a:moveTo>
                  <a:cubicBezTo>
                    <a:pt x="25" y="58"/>
                    <a:pt x="25" y="58"/>
                    <a:pt x="25" y="58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3"/>
                    <a:pt x="20" y="53"/>
                    <a:pt x="20" y="53"/>
                  </a:cubicBezTo>
                  <a:close/>
                  <a:moveTo>
                    <a:pt x="22" y="92"/>
                  </a:moveTo>
                  <a:cubicBezTo>
                    <a:pt x="27" y="87"/>
                    <a:pt x="27" y="87"/>
                    <a:pt x="27" y="87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0" y="90"/>
                    <a:pt x="20" y="90"/>
                    <a:pt x="20" y="90"/>
                  </a:cubicBezTo>
                  <a:cubicBezTo>
                    <a:pt x="22" y="92"/>
                    <a:pt x="22" y="92"/>
                    <a:pt x="22" y="92"/>
                  </a:cubicBezTo>
                  <a:close/>
                  <a:moveTo>
                    <a:pt x="61" y="90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9" y="92"/>
                    <a:pt x="59" y="92"/>
                    <a:pt x="59" y="92"/>
                  </a:cubicBezTo>
                  <a:cubicBezTo>
                    <a:pt x="61" y="90"/>
                    <a:pt x="61" y="90"/>
                    <a:pt x="61" y="90"/>
                  </a:cubicBezTo>
                  <a:close/>
                  <a:moveTo>
                    <a:pt x="68" y="70"/>
                  </a:moveTo>
                  <a:cubicBezTo>
                    <a:pt x="61" y="70"/>
                    <a:pt x="61" y="70"/>
                    <a:pt x="61" y="70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8" y="70"/>
                    <a:pt x="68" y="70"/>
                    <a:pt x="68" y="70"/>
                  </a:cubicBezTo>
                  <a:close/>
                  <a:moveTo>
                    <a:pt x="42" y="99"/>
                  </a:moveTo>
                  <a:cubicBezTo>
                    <a:pt x="42" y="92"/>
                    <a:pt x="42" y="92"/>
                    <a:pt x="42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9"/>
                    <a:pt x="39" y="99"/>
                    <a:pt x="39" y="99"/>
                  </a:cubicBezTo>
                  <a:cubicBezTo>
                    <a:pt x="42" y="99"/>
                    <a:pt x="42" y="99"/>
                    <a:pt x="42" y="99"/>
                  </a:cubicBezTo>
                  <a:close/>
                  <a:moveTo>
                    <a:pt x="13" y="73"/>
                  </a:moveTo>
                  <a:cubicBezTo>
                    <a:pt x="20" y="73"/>
                    <a:pt x="20" y="73"/>
                    <a:pt x="20" y="73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3"/>
                    <a:pt x="13" y="73"/>
                    <a:pt x="13" y="73"/>
                  </a:cubicBezTo>
                  <a:close/>
                  <a:moveTo>
                    <a:pt x="39" y="44"/>
                  </a:moveTo>
                  <a:cubicBezTo>
                    <a:pt x="39" y="51"/>
                    <a:pt x="39" y="51"/>
                    <a:pt x="39" y="51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9" y="44"/>
                    <a:pt x="39" y="44"/>
                    <a:pt x="39" y="44"/>
                  </a:cubicBezTo>
                  <a:close/>
                  <a:moveTo>
                    <a:pt x="46" y="70"/>
                  </a:moveTo>
                  <a:cubicBezTo>
                    <a:pt x="45" y="69"/>
                    <a:pt x="45" y="69"/>
                    <a:pt x="45" y="68"/>
                  </a:cubicBezTo>
                  <a:cubicBezTo>
                    <a:pt x="49" y="63"/>
                    <a:pt x="53" y="57"/>
                    <a:pt x="57" y="51"/>
                  </a:cubicBezTo>
                  <a:cubicBezTo>
                    <a:pt x="56" y="50"/>
                    <a:pt x="55" y="49"/>
                    <a:pt x="54" y="49"/>
                  </a:cubicBezTo>
                  <a:cubicBezTo>
                    <a:pt x="49" y="54"/>
                    <a:pt x="45" y="60"/>
                    <a:pt x="41" y="67"/>
                  </a:cubicBezTo>
                  <a:cubicBezTo>
                    <a:pt x="40" y="66"/>
                    <a:pt x="39" y="66"/>
                    <a:pt x="38" y="67"/>
                  </a:cubicBezTo>
                  <a:cubicBezTo>
                    <a:pt x="35" y="68"/>
                    <a:pt x="33" y="72"/>
                    <a:pt x="35" y="75"/>
                  </a:cubicBezTo>
                  <a:cubicBezTo>
                    <a:pt x="36" y="78"/>
                    <a:pt x="40" y="79"/>
                    <a:pt x="43" y="78"/>
                  </a:cubicBezTo>
                  <a:cubicBezTo>
                    <a:pt x="43" y="78"/>
                    <a:pt x="43" y="77"/>
                    <a:pt x="44" y="77"/>
                  </a:cubicBezTo>
                  <a:cubicBezTo>
                    <a:pt x="48" y="79"/>
                    <a:pt x="53" y="81"/>
                    <a:pt x="58" y="82"/>
                  </a:cubicBezTo>
                  <a:cubicBezTo>
                    <a:pt x="58" y="80"/>
                    <a:pt x="59" y="79"/>
                    <a:pt x="59" y="78"/>
                  </a:cubicBezTo>
                  <a:cubicBezTo>
                    <a:pt x="55" y="76"/>
                    <a:pt x="51" y="74"/>
                    <a:pt x="46" y="73"/>
                  </a:cubicBezTo>
                  <a:cubicBezTo>
                    <a:pt x="46" y="72"/>
                    <a:pt x="46" y="71"/>
                    <a:pt x="46" y="70"/>
                  </a:cubicBezTo>
                  <a:close/>
                  <a:moveTo>
                    <a:pt x="61" y="51"/>
                  </a:moveTo>
                  <a:cubicBezTo>
                    <a:pt x="56" y="45"/>
                    <a:pt x="49" y="42"/>
                    <a:pt x="41" y="42"/>
                  </a:cubicBezTo>
                  <a:cubicBezTo>
                    <a:pt x="32" y="42"/>
                    <a:pt x="25" y="45"/>
                    <a:pt x="20" y="51"/>
                  </a:cubicBezTo>
                  <a:cubicBezTo>
                    <a:pt x="14" y="56"/>
                    <a:pt x="11" y="63"/>
                    <a:pt x="11" y="72"/>
                  </a:cubicBezTo>
                  <a:cubicBezTo>
                    <a:pt x="11" y="80"/>
                    <a:pt x="14" y="87"/>
                    <a:pt x="20" y="92"/>
                  </a:cubicBezTo>
                  <a:cubicBezTo>
                    <a:pt x="25" y="98"/>
                    <a:pt x="32" y="101"/>
                    <a:pt x="41" y="101"/>
                  </a:cubicBezTo>
                  <a:cubicBezTo>
                    <a:pt x="49" y="101"/>
                    <a:pt x="56" y="98"/>
                    <a:pt x="61" y="92"/>
                  </a:cubicBezTo>
                  <a:cubicBezTo>
                    <a:pt x="67" y="87"/>
                    <a:pt x="70" y="80"/>
                    <a:pt x="70" y="72"/>
                  </a:cubicBezTo>
                  <a:cubicBezTo>
                    <a:pt x="70" y="63"/>
                    <a:pt x="67" y="56"/>
                    <a:pt x="61" y="5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  <p:sp>
          <p:nvSpPr>
            <p:cNvPr id="40" name="Freeform 131"/>
            <p:cNvSpPr>
              <a:spLocks noEditPoints="1"/>
            </p:cNvSpPr>
            <p:nvPr/>
          </p:nvSpPr>
          <p:spPr bwMode="auto">
            <a:xfrm>
              <a:off x="3520659" y="4988680"/>
              <a:ext cx="395017" cy="416009"/>
            </a:xfrm>
            <a:custGeom>
              <a:avLst/>
              <a:gdLst>
                <a:gd name="T0" fmla="*/ 20 w 96"/>
                <a:gd name="T1" fmla="*/ 86 h 101"/>
                <a:gd name="T2" fmla="*/ 7 w 96"/>
                <a:gd name="T3" fmla="*/ 58 h 101"/>
                <a:gd name="T4" fmla="*/ 18 w 96"/>
                <a:gd name="T5" fmla="*/ 29 h 101"/>
                <a:gd name="T6" fmla="*/ 42 w 96"/>
                <a:gd name="T7" fmla="*/ 17 h 101"/>
                <a:gd name="T8" fmla="*/ 41 w 96"/>
                <a:gd name="T9" fmla="*/ 9 h 101"/>
                <a:gd name="T10" fmla="*/ 36 w 96"/>
                <a:gd name="T11" fmla="*/ 10 h 101"/>
                <a:gd name="T12" fmla="*/ 35 w 96"/>
                <a:gd name="T13" fmla="*/ 5 h 101"/>
                <a:gd name="T14" fmla="*/ 48 w 96"/>
                <a:gd name="T15" fmla="*/ 3 h 101"/>
                <a:gd name="T16" fmla="*/ 49 w 96"/>
                <a:gd name="T17" fmla="*/ 8 h 101"/>
                <a:gd name="T18" fmla="*/ 44 w 96"/>
                <a:gd name="T19" fmla="*/ 9 h 101"/>
                <a:gd name="T20" fmla="*/ 46 w 96"/>
                <a:gd name="T21" fmla="*/ 16 h 101"/>
                <a:gd name="T22" fmla="*/ 74 w 96"/>
                <a:gd name="T23" fmla="*/ 27 h 101"/>
                <a:gd name="T24" fmla="*/ 87 w 96"/>
                <a:gd name="T25" fmla="*/ 54 h 101"/>
                <a:gd name="T26" fmla="*/ 77 w 96"/>
                <a:gd name="T27" fmla="*/ 83 h 101"/>
                <a:gd name="T28" fmla="*/ 75 w 96"/>
                <a:gd name="T29" fmla="*/ 85 h 101"/>
                <a:gd name="T30" fmla="*/ 79 w 96"/>
                <a:gd name="T31" fmla="*/ 101 h 101"/>
                <a:gd name="T32" fmla="*/ 74 w 96"/>
                <a:gd name="T33" fmla="*/ 101 h 101"/>
                <a:gd name="T34" fmla="*/ 63 w 96"/>
                <a:gd name="T35" fmla="*/ 93 h 101"/>
                <a:gd name="T36" fmla="*/ 49 w 96"/>
                <a:gd name="T37" fmla="*/ 96 h 101"/>
                <a:gd name="T38" fmla="*/ 32 w 96"/>
                <a:gd name="T39" fmla="*/ 93 h 101"/>
                <a:gd name="T40" fmla="*/ 22 w 96"/>
                <a:gd name="T41" fmla="*/ 101 h 101"/>
                <a:gd name="T42" fmla="*/ 17 w 96"/>
                <a:gd name="T43" fmla="*/ 101 h 101"/>
                <a:gd name="T44" fmla="*/ 21 w 96"/>
                <a:gd name="T45" fmla="*/ 86 h 101"/>
                <a:gd name="T46" fmla="*/ 20 w 96"/>
                <a:gd name="T47" fmla="*/ 86 h 101"/>
                <a:gd name="T48" fmla="*/ 82 w 96"/>
                <a:gd name="T49" fmla="*/ 6 h 101"/>
                <a:gd name="T50" fmla="*/ 60 w 96"/>
                <a:gd name="T51" fmla="*/ 11 h 101"/>
                <a:gd name="T52" fmla="*/ 92 w 96"/>
                <a:gd name="T53" fmla="*/ 31 h 101"/>
                <a:gd name="T54" fmla="*/ 88 w 96"/>
                <a:gd name="T55" fmla="*/ 9 h 101"/>
                <a:gd name="T56" fmla="*/ 92 w 96"/>
                <a:gd name="T57" fmla="*/ 3 h 101"/>
                <a:gd name="T58" fmla="*/ 86 w 96"/>
                <a:gd name="T59" fmla="*/ 0 h 101"/>
                <a:gd name="T60" fmla="*/ 82 w 96"/>
                <a:gd name="T61" fmla="*/ 6 h 101"/>
                <a:gd name="T62" fmla="*/ 14 w 96"/>
                <a:gd name="T63" fmla="*/ 6 h 101"/>
                <a:gd name="T64" fmla="*/ 10 w 96"/>
                <a:gd name="T65" fmla="*/ 0 h 101"/>
                <a:gd name="T66" fmla="*/ 4 w 96"/>
                <a:gd name="T67" fmla="*/ 3 h 101"/>
                <a:gd name="T68" fmla="*/ 8 w 96"/>
                <a:gd name="T69" fmla="*/ 9 h 101"/>
                <a:gd name="T70" fmla="*/ 4 w 96"/>
                <a:gd name="T71" fmla="*/ 31 h 101"/>
                <a:gd name="T72" fmla="*/ 36 w 96"/>
                <a:gd name="T73" fmla="*/ 11 h 101"/>
                <a:gd name="T74" fmla="*/ 14 w 96"/>
                <a:gd name="T75" fmla="*/ 6 h 101"/>
                <a:gd name="T76" fmla="*/ 43 w 96"/>
                <a:gd name="T77" fmla="*/ 54 h 101"/>
                <a:gd name="T78" fmla="*/ 42 w 96"/>
                <a:gd name="T79" fmla="*/ 56 h 101"/>
                <a:gd name="T80" fmla="*/ 22 w 96"/>
                <a:gd name="T81" fmla="*/ 61 h 101"/>
                <a:gd name="T82" fmla="*/ 22 w 96"/>
                <a:gd name="T83" fmla="*/ 64 h 101"/>
                <a:gd name="T84" fmla="*/ 43 w 96"/>
                <a:gd name="T85" fmla="*/ 59 h 101"/>
                <a:gd name="T86" fmla="*/ 46 w 96"/>
                <a:gd name="T87" fmla="*/ 61 h 101"/>
                <a:gd name="T88" fmla="*/ 54 w 96"/>
                <a:gd name="T89" fmla="*/ 58 h 101"/>
                <a:gd name="T90" fmla="*/ 50 w 96"/>
                <a:gd name="T91" fmla="*/ 50 h 101"/>
                <a:gd name="T92" fmla="*/ 49 w 96"/>
                <a:gd name="T93" fmla="*/ 50 h 101"/>
                <a:gd name="T94" fmla="*/ 41 w 96"/>
                <a:gd name="T95" fmla="*/ 37 h 101"/>
                <a:gd name="T96" fmla="*/ 38 w 96"/>
                <a:gd name="T97" fmla="*/ 39 h 101"/>
                <a:gd name="T98" fmla="*/ 44 w 96"/>
                <a:gd name="T99" fmla="*/ 52 h 101"/>
                <a:gd name="T100" fmla="*/ 43 w 96"/>
                <a:gd name="T101" fmla="*/ 54 h 101"/>
                <a:gd name="T102" fmla="*/ 18 w 96"/>
                <a:gd name="T103" fmla="*/ 58 h 101"/>
                <a:gd name="T104" fmla="*/ 28 w 96"/>
                <a:gd name="T105" fmla="*/ 78 h 101"/>
                <a:gd name="T106" fmla="*/ 49 w 96"/>
                <a:gd name="T107" fmla="*/ 85 h 101"/>
                <a:gd name="T108" fmla="*/ 69 w 96"/>
                <a:gd name="T109" fmla="*/ 76 h 101"/>
                <a:gd name="T110" fmla="*/ 76 w 96"/>
                <a:gd name="T111" fmla="*/ 55 h 101"/>
                <a:gd name="T112" fmla="*/ 67 w 96"/>
                <a:gd name="T113" fmla="*/ 35 h 101"/>
                <a:gd name="T114" fmla="*/ 46 w 96"/>
                <a:gd name="T115" fmla="*/ 27 h 101"/>
                <a:gd name="T116" fmla="*/ 26 w 96"/>
                <a:gd name="T117" fmla="*/ 37 h 101"/>
                <a:gd name="T118" fmla="*/ 18 w 96"/>
                <a:gd name="T119" fmla="*/ 5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" h="101">
                  <a:moveTo>
                    <a:pt x="20" y="86"/>
                  </a:moveTo>
                  <a:cubicBezTo>
                    <a:pt x="12" y="78"/>
                    <a:pt x="8" y="68"/>
                    <a:pt x="7" y="58"/>
                  </a:cubicBezTo>
                  <a:cubicBezTo>
                    <a:pt x="7" y="48"/>
                    <a:pt x="10" y="38"/>
                    <a:pt x="18" y="29"/>
                  </a:cubicBezTo>
                  <a:cubicBezTo>
                    <a:pt x="24" y="22"/>
                    <a:pt x="33" y="18"/>
                    <a:pt x="42" y="1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56" y="16"/>
                    <a:pt x="66" y="19"/>
                    <a:pt x="74" y="27"/>
                  </a:cubicBezTo>
                  <a:cubicBezTo>
                    <a:pt x="82" y="34"/>
                    <a:pt x="87" y="44"/>
                    <a:pt x="87" y="54"/>
                  </a:cubicBezTo>
                  <a:cubicBezTo>
                    <a:pt x="88" y="65"/>
                    <a:pt x="84" y="75"/>
                    <a:pt x="77" y="83"/>
                  </a:cubicBezTo>
                  <a:cubicBezTo>
                    <a:pt x="76" y="84"/>
                    <a:pt x="76" y="84"/>
                    <a:pt x="75" y="85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59" y="95"/>
                    <a:pt x="54" y="96"/>
                    <a:pt x="49" y="96"/>
                  </a:cubicBezTo>
                  <a:cubicBezTo>
                    <a:pt x="44" y="96"/>
                    <a:pt x="38" y="95"/>
                    <a:pt x="32" y="93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17" y="101"/>
                    <a:pt x="17" y="101"/>
                    <a:pt x="17" y="101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0" y="86"/>
                    <a:pt x="20" y="86"/>
                    <a:pt x="20" y="86"/>
                  </a:cubicBezTo>
                  <a:close/>
                  <a:moveTo>
                    <a:pt x="82" y="6"/>
                  </a:moveTo>
                  <a:cubicBezTo>
                    <a:pt x="74" y="3"/>
                    <a:pt x="66" y="5"/>
                    <a:pt x="60" y="11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6" y="24"/>
                    <a:pt x="94" y="15"/>
                    <a:pt x="88" y="9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6"/>
                    <a:pt x="82" y="6"/>
                    <a:pt x="82" y="6"/>
                  </a:cubicBezTo>
                  <a:close/>
                  <a:moveTo>
                    <a:pt x="14" y="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2" y="15"/>
                    <a:pt x="0" y="24"/>
                    <a:pt x="4" y="3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0" y="5"/>
                    <a:pt x="21" y="3"/>
                    <a:pt x="14" y="6"/>
                  </a:cubicBezTo>
                  <a:close/>
                  <a:moveTo>
                    <a:pt x="43" y="54"/>
                  </a:moveTo>
                  <a:cubicBezTo>
                    <a:pt x="42" y="55"/>
                    <a:pt x="42" y="55"/>
                    <a:pt x="42" y="56"/>
                  </a:cubicBezTo>
                  <a:cubicBezTo>
                    <a:pt x="35" y="57"/>
                    <a:pt x="28" y="58"/>
                    <a:pt x="22" y="61"/>
                  </a:cubicBezTo>
                  <a:cubicBezTo>
                    <a:pt x="22" y="62"/>
                    <a:pt x="22" y="63"/>
                    <a:pt x="22" y="64"/>
                  </a:cubicBezTo>
                  <a:cubicBezTo>
                    <a:pt x="29" y="63"/>
                    <a:pt x="37" y="62"/>
                    <a:pt x="43" y="59"/>
                  </a:cubicBezTo>
                  <a:cubicBezTo>
                    <a:pt x="44" y="60"/>
                    <a:pt x="45" y="61"/>
                    <a:pt x="46" y="61"/>
                  </a:cubicBezTo>
                  <a:cubicBezTo>
                    <a:pt x="49" y="62"/>
                    <a:pt x="53" y="61"/>
                    <a:pt x="54" y="58"/>
                  </a:cubicBezTo>
                  <a:cubicBezTo>
                    <a:pt x="55" y="55"/>
                    <a:pt x="53" y="51"/>
                    <a:pt x="50" y="50"/>
                  </a:cubicBezTo>
                  <a:cubicBezTo>
                    <a:pt x="50" y="50"/>
                    <a:pt x="49" y="50"/>
                    <a:pt x="49" y="50"/>
                  </a:cubicBezTo>
                  <a:cubicBezTo>
                    <a:pt x="47" y="46"/>
                    <a:pt x="44" y="41"/>
                    <a:pt x="41" y="37"/>
                  </a:cubicBezTo>
                  <a:cubicBezTo>
                    <a:pt x="40" y="38"/>
                    <a:pt x="39" y="39"/>
                    <a:pt x="38" y="39"/>
                  </a:cubicBezTo>
                  <a:cubicBezTo>
                    <a:pt x="39" y="44"/>
                    <a:pt x="41" y="48"/>
                    <a:pt x="44" y="52"/>
                  </a:cubicBezTo>
                  <a:cubicBezTo>
                    <a:pt x="43" y="52"/>
                    <a:pt x="43" y="53"/>
                    <a:pt x="43" y="54"/>
                  </a:cubicBezTo>
                  <a:close/>
                  <a:moveTo>
                    <a:pt x="18" y="58"/>
                  </a:moveTo>
                  <a:cubicBezTo>
                    <a:pt x="19" y="65"/>
                    <a:pt x="22" y="72"/>
                    <a:pt x="28" y="78"/>
                  </a:cubicBezTo>
                  <a:cubicBezTo>
                    <a:pt x="34" y="83"/>
                    <a:pt x="41" y="86"/>
                    <a:pt x="49" y="85"/>
                  </a:cubicBezTo>
                  <a:cubicBezTo>
                    <a:pt x="56" y="85"/>
                    <a:pt x="63" y="82"/>
                    <a:pt x="69" y="76"/>
                  </a:cubicBezTo>
                  <a:cubicBezTo>
                    <a:pt x="74" y="70"/>
                    <a:pt x="77" y="62"/>
                    <a:pt x="76" y="55"/>
                  </a:cubicBezTo>
                  <a:cubicBezTo>
                    <a:pt x="76" y="47"/>
                    <a:pt x="73" y="40"/>
                    <a:pt x="67" y="35"/>
                  </a:cubicBezTo>
                  <a:cubicBezTo>
                    <a:pt x="61" y="29"/>
                    <a:pt x="53" y="27"/>
                    <a:pt x="46" y="27"/>
                  </a:cubicBezTo>
                  <a:cubicBezTo>
                    <a:pt x="38" y="28"/>
                    <a:pt x="31" y="31"/>
                    <a:pt x="26" y="37"/>
                  </a:cubicBezTo>
                  <a:cubicBezTo>
                    <a:pt x="20" y="43"/>
                    <a:pt x="18" y="50"/>
                    <a:pt x="18" y="5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M"/>
                <a:cs typeface="+mn-ea"/>
                <a:sym typeface="+mn-lt"/>
              </a:endParaRPr>
            </a:p>
          </p:txBody>
        </p:sp>
      </p:grpSp>
      <p:sp>
        <p:nvSpPr>
          <p:cNvPr id="66" name="矩形 65"/>
          <p:cNvSpPr/>
          <p:nvPr/>
        </p:nvSpPr>
        <p:spPr>
          <a:xfrm>
            <a:off x="5462304" y="2741214"/>
            <a:ext cx="5455575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实现广东省内乡村城市</a:t>
            </a:r>
            <a:r>
              <a:rPr lang="zh-CN" altLang="zh-CN" sz="4000" b="1" dirty="0">
                <a:solidFill>
                  <a:srgbClr val="8DC22A"/>
                </a:solidFill>
              </a:rPr>
              <a:t>智慧研学数据资源一站式</a:t>
            </a:r>
            <a:r>
              <a:rPr lang="zh-CN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全面服务</a:t>
            </a:r>
          </a:p>
        </p:txBody>
      </p:sp>
      <p:sp>
        <p:nvSpPr>
          <p:cNvPr id="68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4284582" y="422909"/>
            <a:ext cx="3753072" cy="16921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6000" b="1" i="0" u="none" strike="noStrike" kern="1200" cap="none" spc="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公司宗旨</a:t>
            </a:r>
          </a:p>
        </p:txBody>
      </p:sp>
    </p:spTree>
    <p:extLst>
      <p:ext uri="{BB962C8B-B14F-4D97-AF65-F5344CB8AC3E}">
        <p14:creationId xmlns:p14="http://schemas.microsoft.com/office/powerpoint/2010/main" val="420638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8" name="文本框 18"/>
          <p:cNvSpPr>
            <a:spLocks noChangeArrowheads="1"/>
          </p:cNvSpPr>
          <p:nvPr/>
        </p:nvSpPr>
        <p:spPr bwMode="auto">
          <a:xfrm>
            <a:off x="5262540" y="1209118"/>
            <a:ext cx="18774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产品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495D3B58-05DD-6891-84C2-45AF8CB76CA8}"/>
              </a:ext>
            </a:extLst>
          </p:cNvPr>
          <p:cNvSpPr/>
          <p:nvPr/>
        </p:nvSpPr>
        <p:spPr bwMode="auto">
          <a:xfrm>
            <a:off x="5322888" y="4241800"/>
            <a:ext cx="1654175" cy="1789113"/>
          </a:xfrm>
          <a:custGeom>
            <a:avLst/>
            <a:gdLst>
              <a:gd name="T0" fmla="*/ 577 w 1155"/>
              <a:gd name="T1" fmla="*/ 0 h 1336"/>
              <a:gd name="T2" fmla="*/ 0 w 1155"/>
              <a:gd name="T3" fmla="*/ 335 h 1336"/>
              <a:gd name="T4" fmla="*/ 0 w 1155"/>
              <a:gd name="T5" fmla="*/ 1004 h 1336"/>
              <a:gd name="T6" fmla="*/ 577 w 1155"/>
              <a:gd name="T7" fmla="*/ 1336 h 1336"/>
              <a:gd name="T8" fmla="*/ 1155 w 1155"/>
              <a:gd name="T9" fmla="*/ 1004 h 1336"/>
              <a:gd name="T10" fmla="*/ 1155 w 1155"/>
              <a:gd name="T11" fmla="*/ 335 h 1336"/>
              <a:gd name="T12" fmla="*/ 577 w 1155"/>
              <a:gd name="T13" fmla="*/ 0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5" h="1336">
                <a:moveTo>
                  <a:pt x="577" y="0"/>
                </a:moveTo>
                <a:lnTo>
                  <a:pt x="0" y="335"/>
                </a:lnTo>
                <a:lnTo>
                  <a:pt x="0" y="1004"/>
                </a:lnTo>
                <a:lnTo>
                  <a:pt x="577" y="1336"/>
                </a:lnTo>
                <a:lnTo>
                  <a:pt x="1155" y="1004"/>
                </a:lnTo>
                <a:lnTo>
                  <a:pt x="1155" y="335"/>
                </a:lnTo>
                <a:lnTo>
                  <a:pt x="577" y="0"/>
                </a:lnTo>
                <a:close/>
              </a:path>
            </a:pathLst>
          </a:custGeom>
          <a:solidFill>
            <a:srgbClr val="727CA3">
              <a:lumMod val="40000"/>
              <a:lumOff val="60000"/>
            </a:srgb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d-ID" kern="0">
              <a:solidFill>
                <a:prstClr val="black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C7CC1D3C-B42A-D02F-E6C9-7B15F86CCAB1}"/>
              </a:ext>
            </a:extLst>
          </p:cNvPr>
          <p:cNvSpPr/>
          <p:nvPr/>
        </p:nvSpPr>
        <p:spPr bwMode="auto">
          <a:xfrm>
            <a:off x="5322888" y="4241800"/>
            <a:ext cx="1654175" cy="893763"/>
          </a:xfrm>
          <a:custGeom>
            <a:avLst/>
            <a:gdLst>
              <a:gd name="T0" fmla="*/ 1155 w 1155"/>
              <a:gd name="T1" fmla="*/ 335 h 667"/>
              <a:gd name="T2" fmla="*/ 1155 w 1155"/>
              <a:gd name="T3" fmla="*/ 335 h 667"/>
              <a:gd name="T4" fmla="*/ 1155 w 1155"/>
              <a:gd name="T5" fmla="*/ 335 h 667"/>
              <a:gd name="T6" fmla="*/ 577 w 1155"/>
              <a:gd name="T7" fmla="*/ 0 h 667"/>
              <a:gd name="T8" fmla="*/ 3 w 1155"/>
              <a:gd name="T9" fmla="*/ 335 h 667"/>
              <a:gd name="T10" fmla="*/ 0 w 1155"/>
              <a:gd name="T11" fmla="*/ 335 h 667"/>
              <a:gd name="T12" fmla="*/ 0 w 1155"/>
              <a:gd name="T13" fmla="*/ 335 h 667"/>
              <a:gd name="T14" fmla="*/ 0 w 1155"/>
              <a:gd name="T15" fmla="*/ 335 h 667"/>
              <a:gd name="T16" fmla="*/ 3 w 1155"/>
              <a:gd name="T17" fmla="*/ 335 h 667"/>
              <a:gd name="T18" fmla="*/ 577 w 1155"/>
              <a:gd name="T19" fmla="*/ 667 h 667"/>
              <a:gd name="T20" fmla="*/ 1155 w 1155"/>
              <a:gd name="T21" fmla="*/ 335 h 667"/>
              <a:gd name="T22" fmla="*/ 1155 w 1155"/>
              <a:gd name="T23" fmla="*/ 335 h 667"/>
              <a:gd name="T24" fmla="*/ 1155 w 1155"/>
              <a:gd name="T25" fmla="*/ 335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55" h="667">
                <a:moveTo>
                  <a:pt x="1155" y="335"/>
                </a:moveTo>
                <a:lnTo>
                  <a:pt x="1155" y="335"/>
                </a:lnTo>
                <a:lnTo>
                  <a:pt x="1155" y="335"/>
                </a:lnTo>
                <a:lnTo>
                  <a:pt x="577" y="0"/>
                </a:lnTo>
                <a:lnTo>
                  <a:pt x="3" y="335"/>
                </a:lnTo>
                <a:lnTo>
                  <a:pt x="0" y="335"/>
                </a:lnTo>
                <a:lnTo>
                  <a:pt x="0" y="335"/>
                </a:lnTo>
                <a:lnTo>
                  <a:pt x="0" y="335"/>
                </a:lnTo>
                <a:lnTo>
                  <a:pt x="3" y="335"/>
                </a:lnTo>
                <a:lnTo>
                  <a:pt x="577" y="667"/>
                </a:lnTo>
                <a:lnTo>
                  <a:pt x="1155" y="335"/>
                </a:lnTo>
                <a:lnTo>
                  <a:pt x="1155" y="335"/>
                </a:lnTo>
                <a:lnTo>
                  <a:pt x="1155" y="335"/>
                </a:lnTo>
                <a:close/>
              </a:path>
            </a:pathLst>
          </a:custGeom>
          <a:solidFill>
            <a:srgbClr val="727CA3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d-ID" kern="0">
              <a:solidFill>
                <a:prstClr val="black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EC35F7F7-193F-BE0D-E70C-26EFEEB6264D}"/>
              </a:ext>
            </a:extLst>
          </p:cNvPr>
          <p:cNvSpPr/>
          <p:nvPr/>
        </p:nvSpPr>
        <p:spPr bwMode="auto">
          <a:xfrm>
            <a:off x="5322888" y="4689475"/>
            <a:ext cx="830262" cy="1341438"/>
          </a:xfrm>
          <a:custGeom>
            <a:avLst/>
            <a:gdLst>
              <a:gd name="T0" fmla="*/ 3 w 579"/>
              <a:gd name="T1" fmla="*/ 0 h 1001"/>
              <a:gd name="T2" fmla="*/ 0 w 579"/>
              <a:gd name="T3" fmla="*/ 0 h 1001"/>
              <a:gd name="T4" fmla="*/ 0 w 579"/>
              <a:gd name="T5" fmla="*/ 669 h 1001"/>
              <a:gd name="T6" fmla="*/ 577 w 579"/>
              <a:gd name="T7" fmla="*/ 1001 h 1001"/>
              <a:gd name="T8" fmla="*/ 579 w 579"/>
              <a:gd name="T9" fmla="*/ 1001 h 1001"/>
              <a:gd name="T10" fmla="*/ 579 w 579"/>
              <a:gd name="T11" fmla="*/ 332 h 1001"/>
              <a:gd name="T12" fmla="*/ 577 w 579"/>
              <a:gd name="T13" fmla="*/ 332 h 1001"/>
              <a:gd name="T14" fmla="*/ 3 w 579"/>
              <a:gd name="T15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9" h="1001">
                <a:moveTo>
                  <a:pt x="3" y="0"/>
                </a:moveTo>
                <a:lnTo>
                  <a:pt x="0" y="0"/>
                </a:lnTo>
                <a:lnTo>
                  <a:pt x="0" y="669"/>
                </a:lnTo>
                <a:lnTo>
                  <a:pt x="577" y="1001"/>
                </a:lnTo>
                <a:lnTo>
                  <a:pt x="579" y="1001"/>
                </a:lnTo>
                <a:lnTo>
                  <a:pt x="579" y="332"/>
                </a:lnTo>
                <a:lnTo>
                  <a:pt x="577" y="332"/>
                </a:lnTo>
                <a:lnTo>
                  <a:pt x="3" y="0"/>
                </a:lnTo>
                <a:close/>
              </a:path>
            </a:pathLst>
          </a:custGeom>
          <a:solidFill>
            <a:srgbClr val="727CA3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d-ID" kern="0">
              <a:solidFill>
                <a:prstClr val="black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3BA94246-0240-8F15-A288-3FF498C4CAB9}"/>
              </a:ext>
            </a:extLst>
          </p:cNvPr>
          <p:cNvSpPr/>
          <p:nvPr/>
        </p:nvSpPr>
        <p:spPr bwMode="auto">
          <a:xfrm>
            <a:off x="5322888" y="4241800"/>
            <a:ext cx="830262" cy="893763"/>
          </a:xfrm>
          <a:custGeom>
            <a:avLst/>
            <a:gdLst>
              <a:gd name="T0" fmla="*/ 579 w 579"/>
              <a:gd name="T1" fmla="*/ 3 h 667"/>
              <a:gd name="T2" fmla="*/ 577 w 579"/>
              <a:gd name="T3" fmla="*/ 0 h 667"/>
              <a:gd name="T4" fmla="*/ 3 w 579"/>
              <a:gd name="T5" fmla="*/ 335 h 667"/>
              <a:gd name="T6" fmla="*/ 0 w 579"/>
              <a:gd name="T7" fmla="*/ 335 h 667"/>
              <a:gd name="T8" fmla="*/ 0 w 579"/>
              <a:gd name="T9" fmla="*/ 335 h 667"/>
              <a:gd name="T10" fmla="*/ 0 w 579"/>
              <a:gd name="T11" fmla="*/ 335 h 667"/>
              <a:gd name="T12" fmla="*/ 3 w 579"/>
              <a:gd name="T13" fmla="*/ 335 h 667"/>
              <a:gd name="T14" fmla="*/ 577 w 579"/>
              <a:gd name="T15" fmla="*/ 667 h 667"/>
              <a:gd name="T16" fmla="*/ 579 w 579"/>
              <a:gd name="T17" fmla="*/ 667 h 667"/>
              <a:gd name="T18" fmla="*/ 579 w 579"/>
              <a:gd name="T19" fmla="*/ 3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9" h="667">
                <a:moveTo>
                  <a:pt x="579" y="3"/>
                </a:moveTo>
                <a:lnTo>
                  <a:pt x="577" y="0"/>
                </a:lnTo>
                <a:lnTo>
                  <a:pt x="3" y="335"/>
                </a:lnTo>
                <a:lnTo>
                  <a:pt x="0" y="335"/>
                </a:lnTo>
                <a:lnTo>
                  <a:pt x="0" y="335"/>
                </a:lnTo>
                <a:lnTo>
                  <a:pt x="0" y="335"/>
                </a:lnTo>
                <a:lnTo>
                  <a:pt x="3" y="335"/>
                </a:lnTo>
                <a:lnTo>
                  <a:pt x="577" y="667"/>
                </a:lnTo>
                <a:lnTo>
                  <a:pt x="579" y="667"/>
                </a:lnTo>
                <a:lnTo>
                  <a:pt x="579" y="3"/>
                </a:lnTo>
                <a:close/>
              </a:path>
            </a:pathLst>
          </a:custGeom>
          <a:solidFill>
            <a:srgbClr val="727CA3">
              <a:lumMod val="75000"/>
            </a:srgb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d-ID" kern="0">
              <a:solidFill>
                <a:prstClr val="black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54963B7B-61F8-0480-5128-03B82D91973D}"/>
              </a:ext>
            </a:extLst>
          </p:cNvPr>
          <p:cNvSpPr/>
          <p:nvPr/>
        </p:nvSpPr>
        <p:spPr bwMode="auto">
          <a:xfrm>
            <a:off x="4910138" y="4019550"/>
            <a:ext cx="1239837" cy="669925"/>
          </a:xfrm>
          <a:custGeom>
            <a:avLst/>
            <a:gdLst>
              <a:gd name="T0" fmla="*/ 0 w 866"/>
              <a:gd name="T1" fmla="*/ 335 h 501"/>
              <a:gd name="T2" fmla="*/ 289 w 866"/>
              <a:gd name="T3" fmla="*/ 501 h 501"/>
              <a:gd name="T4" fmla="*/ 866 w 866"/>
              <a:gd name="T5" fmla="*/ 166 h 501"/>
              <a:gd name="T6" fmla="*/ 579 w 866"/>
              <a:gd name="T7" fmla="*/ 0 h 501"/>
              <a:gd name="T8" fmla="*/ 0 w 866"/>
              <a:gd name="T9" fmla="*/ 335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6" h="501">
                <a:moveTo>
                  <a:pt x="0" y="335"/>
                </a:moveTo>
                <a:lnTo>
                  <a:pt x="289" y="501"/>
                </a:lnTo>
                <a:lnTo>
                  <a:pt x="866" y="166"/>
                </a:lnTo>
                <a:lnTo>
                  <a:pt x="579" y="0"/>
                </a:lnTo>
                <a:lnTo>
                  <a:pt x="0" y="335"/>
                </a:lnTo>
                <a:close/>
              </a:path>
            </a:pathLst>
          </a:custGeom>
          <a:solidFill>
            <a:srgbClr val="727CA3">
              <a:lumMod val="60000"/>
              <a:lumOff val="40000"/>
            </a:srgb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d-ID" kern="0">
              <a:solidFill>
                <a:prstClr val="black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05D42304-EEAE-C5D6-7A3A-728B2554A4A0}"/>
              </a:ext>
            </a:extLst>
          </p:cNvPr>
          <p:cNvSpPr/>
          <p:nvPr/>
        </p:nvSpPr>
        <p:spPr bwMode="auto">
          <a:xfrm>
            <a:off x="6153150" y="4019550"/>
            <a:ext cx="1239838" cy="669925"/>
          </a:xfrm>
          <a:custGeom>
            <a:avLst/>
            <a:gdLst>
              <a:gd name="T0" fmla="*/ 866 w 866"/>
              <a:gd name="T1" fmla="*/ 335 h 501"/>
              <a:gd name="T2" fmla="*/ 576 w 866"/>
              <a:gd name="T3" fmla="*/ 501 h 501"/>
              <a:gd name="T4" fmla="*/ 0 w 866"/>
              <a:gd name="T5" fmla="*/ 169 h 501"/>
              <a:gd name="T6" fmla="*/ 287 w 866"/>
              <a:gd name="T7" fmla="*/ 0 h 501"/>
              <a:gd name="T8" fmla="*/ 866 w 866"/>
              <a:gd name="T9" fmla="*/ 335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6" h="501">
                <a:moveTo>
                  <a:pt x="866" y="335"/>
                </a:moveTo>
                <a:lnTo>
                  <a:pt x="576" y="501"/>
                </a:lnTo>
                <a:lnTo>
                  <a:pt x="0" y="169"/>
                </a:lnTo>
                <a:lnTo>
                  <a:pt x="287" y="0"/>
                </a:lnTo>
                <a:lnTo>
                  <a:pt x="866" y="335"/>
                </a:lnTo>
                <a:close/>
              </a:path>
            </a:pathLst>
          </a:custGeom>
          <a:solidFill>
            <a:srgbClr val="727CA3">
              <a:lumMod val="60000"/>
              <a:lumOff val="40000"/>
            </a:srgb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d-ID" kern="0">
              <a:solidFill>
                <a:prstClr val="black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E214E821-6B43-97F1-B56B-3584E0B578D9}"/>
              </a:ext>
            </a:extLst>
          </p:cNvPr>
          <p:cNvSpPr/>
          <p:nvPr/>
        </p:nvSpPr>
        <p:spPr bwMode="auto">
          <a:xfrm>
            <a:off x="4910138" y="4689475"/>
            <a:ext cx="1243012" cy="671513"/>
          </a:xfrm>
          <a:custGeom>
            <a:avLst/>
            <a:gdLst>
              <a:gd name="T0" fmla="*/ 0 w 868"/>
              <a:gd name="T1" fmla="*/ 166 h 501"/>
              <a:gd name="T2" fmla="*/ 289 w 868"/>
              <a:gd name="T3" fmla="*/ 0 h 501"/>
              <a:gd name="T4" fmla="*/ 868 w 868"/>
              <a:gd name="T5" fmla="*/ 332 h 501"/>
              <a:gd name="T6" fmla="*/ 579 w 868"/>
              <a:gd name="T7" fmla="*/ 501 h 501"/>
              <a:gd name="T8" fmla="*/ 0 w 868"/>
              <a:gd name="T9" fmla="*/ 166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8" h="501">
                <a:moveTo>
                  <a:pt x="0" y="166"/>
                </a:moveTo>
                <a:lnTo>
                  <a:pt x="289" y="0"/>
                </a:lnTo>
                <a:lnTo>
                  <a:pt x="868" y="332"/>
                </a:lnTo>
                <a:lnTo>
                  <a:pt x="579" y="501"/>
                </a:lnTo>
                <a:lnTo>
                  <a:pt x="0" y="166"/>
                </a:lnTo>
                <a:close/>
              </a:path>
            </a:pathLst>
          </a:custGeom>
          <a:solidFill>
            <a:srgbClr val="727CA3">
              <a:lumMod val="60000"/>
              <a:lumOff val="40000"/>
            </a:srgb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d-ID" kern="0">
              <a:solidFill>
                <a:prstClr val="black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4863DB8A-36A6-B494-D4CF-88BEC8D45143}"/>
              </a:ext>
            </a:extLst>
          </p:cNvPr>
          <p:cNvSpPr/>
          <p:nvPr/>
        </p:nvSpPr>
        <p:spPr bwMode="auto">
          <a:xfrm>
            <a:off x="6153150" y="4689475"/>
            <a:ext cx="1239838" cy="671513"/>
          </a:xfrm>
          <a:custGeom>
            <a:avLst/>
            <a:gdLst>
              <a:gd name="T0" fmla="*/ 866 w 866"/>
              <a:gd name="T1" fmla="*/ 166 h 501"/>
              <a:gd name="T2" fmla="*/ 576 w 866"/>
              <a:gd name="T3" fmla="*/ 0 h 501"/>
              <a:gd name="T4" fmla="*/ 0 w 866"/>
              <a:gd name="T5" fmla="*/ 332 h 501"/>
              <a:gd name="T6" fmla="*/ 287 w 866"/>
              <a:gd name="T7" fmla="*/ 501 h 501"/>
              <a:gd name="T8" fmla="*/ 866 w 866"/>
              <a:gd name="T9" fmla="*/ 166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6" h="501">
                <a:moveTo>
                  <a:pt x="866" y="166"/>
                </a:moveTo>
                <a:lnTo>
                  <a:pt x="576" y="0"/>
                </a:lnTo>
                <a:lnTo>
                  <a:pt x="0" y="332"/>
                </a:lnTo>
                <a:lnTo>
                  <a:pt x="287" y="501"/>
                </a:lnTo>
                <a:lnTo>
                  <a:pt x="866" y="166"/>
                </a:lnTo>
                <a:close/>
              </a:path>
            </a:pathLst>
          </a:custGeom>
          <a:solidFill>
            <a:srgbClr val="727CA3">
              <a:lumMod val="60000"/>
              <a:lumOff val="40000"/>
            </a:srgb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d-ID" kern="0">
              <a:solidFill>
                <a:prstClr val="black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" name="Picture 8" descr="yinying">
            <a:extLst>
              <a:ext uri="{FF2B5EF4-FFF2-40B4-BE49-F238E27FC236}">
                <a16:creationId xmlns:a16="http://schemas.microsoft.com/office/drawing/2014/main" id="{1DF92C6E-B20A-7517-878B-A2B28E88A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4238625"/>
            <a:ext cx="1782762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2">
            <a:extLst>
              <a:ext uri="{FF2B5EF4-FFF2-40B4-BE49-F238E27FC236}">
                <a16:creationId xmlns:a16="http://schemas.microsoft.com/office/drawing/2014/main" id="{C01C80F8-6192-BC3E-DCAB-9CE3AF7A8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2474913"/>
            <a:ext cx="550863" cy="550862"/>
          </a:xfrm>
          <a:custGeom>
            <a:avLst/>
            <a:gdLst>
              <a:gd name="T0" fmla="*/ 3437 w 6844"/>
              <a:gd name="T1" fmla="*/ 1719 h 6844"/>
              <a:gd name="T2" fmla="*/ 3437 w 6844"/>
              <a:gd name="T3" fmla="*/ 2875 h 6844"/>
              <a:gd name="T4" fmla="*/ 3437 w 6844"/>
              <a:gd name="T5" fmla="*/ 1719 h 6844"/>
              <a:gd name="T6" fmla="*/ 6843 w 6844"/>
              <a:gd name="T7" fmla="*/ 188 h 6844"/>
              <a:gd name="T8" fmla="*/ 5437 w 6844"/>
              <a:gd name="T9" fmla="*/ 2375 h 6844"/>
              <a:gd name="T10" fmla="*/ 5124 w 6844"/>
              <a:gd name="T11" fmla="*/ 1250 h 6844"/>
              <a:gd name="T12" fmla="*/ 5093 w 6844"/>
              <a:gd name="T13" fmla="*/ 2719 h 6844"/>
              <a:gd name="T14" fmla="*/ 4437 w 6844"/>
              <a:gd name="T15" fmla="*/ 3749 h 6844"/>
              <a:gd name="T16" fmla="*/ 5218 w 6844"/>
              <a:gd name="T17" fmla="*/ 4562 h 6844"/>
              <a:gd name="T18" fmla="*/ 5218 w 6844"/>
              <a:gd name="T19" fmla="*/ 4593 h 6844"/>
              <a:gd name="T20" fmla="*/ 5124 w 6844"/>
              <a:gd name="T21" fmla="*/ 6624 h 6844"/>
              <a:gd name="T22" fmla="*/ 4812 w 6844"/>
              <a:gd name="T23" fmla="*/ 6843 h 6844"/>
              <a:gd name="T24" fmla="*/ 4812 w 6844"/>
              <a:gd name="T25" fmla="*/ 5093 h 6844"/>
              <a:gd name="T26" fmla="*/ 2594 w 6844"/>
              <a:gd name="T27" fmla="*/ 5812 h 6844"/>
              <a:gd name="T28" fmla="*/ 2438 w 6844"/>
              <a:gd name="T29" fmla="*/ 5968 h 6844"/>
              <a:gd name="T30" fmla="*/ 875 w 6844"/>
              <a:gd name="T31" fmla="*/ 6843 h 6844"/>
              <a:gd name="T32" fmla="*/ 719 w 6844"/>
              <a:gd name="T33" fmla="*/ 6312 h 6844"/>
              <a:gd name="T34" fmla="*/ 2844 w 6844"/>
              <a:gd name="T35" fmla="*/ 4562 h 6844"/>
              <a:gd name="T36" fmla="*/ 1782 w 6844"/>
              <a:gd name="T37" fmla="*/ 2750 h 6844"/>
              <a:gd name="T38" fmla="*/ 1719 w 6844"/>
              <a:gd name="T39" fmla="*/ 2594 h 6844"/>
              <a:gd name="T40" fmla="*/ 1250 w 6844"/>
              <a:gd name="T41" fmla="*/ 1313 h 6844"/>
              <a:gd name="T42" fmla="*/ 407 w 6844"/>
              <a:gd name="T43" fmla="*/ 2563 h 6844"/>
              <a:gd name="T44" fmla="*/ 1032 w 6844"/>
              <a:gd name="T45" fmla="*/ 32 h 6844"/>
              <a:gd name="T46" fmla="*/ 1813 w 6844"/>
              <a:gd name="T47" fmla="*/ 938 h 6844"/>
              <a:gd name="T48" fmla="*/ 2157 w 6844"/>
              <a:gd name="T49" fmla="*/ 907 h 6844"/>
              <a:gd name="T50" fmla="*/ 4718 w 6844"/>
              <a:gd name="T51" fmla="*/ 907 h 6844"/>
              <a:gd name="T52" fmla="*/ 5031 w 6844"/>
              <a:gd name="T53" fmla="*/ 938 h 6844"/>
              <a:gd name="T54" fmla="*/ 5812 w 6844"/>
              <a:gd name="T55" fmla="*/ 0 h 6844"/>
              <a:gd name="T56" fmla="*/ 4562 w 6844"/>
              <a:gd name="T57" fmla="*/ 1188 h 6844"/>
              <a:gd name="T58" fmla="*/ 3437 w 6844"/>
              <a:gd name="T59" fmla="*/ 1157 h 6844"/>
              <a:gd name="T60" fmla="*/ 2282 w 6844"/>
              <a:gd name="T61" fmla="*/ 2469 h 6844"/>
              <a:gd name="T62" fmla="*/ 3718 w 6844"/>
              <a:gd name="T63" fmla="*/ 3157 h 6844"/>
              <a:gd name="T64" fmla="*/ 4562 w 6844"/>
              <a:gd name="T65" fmla="*/ 1188 h 6844"/>
              <a:gd name="T66" fmla="*/ 4562 w 6844"/>
              <a:gd name="T67" fmla="*/ 1188 h 6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844" h="6844">
                <a:moveTo>
                  <a:pt x="3437" y="1719"/>
                </a:moveTo>
                <a:lnTo>
                  <a:pt x="3437" y="1719"/>
                </a:lnTo>
                <a:cubicBezTo>
                  <a:pt x="3749" y="1719"/>
                  <a:pt x="3999" y="2000"/>
                  <a:pt x="3999" y="2313"/>
                </a:cubicBezTo>
                <a:cubicBezTo>
                  <a:pt x="3999" y="2625"/>
                  <a:pt x="3749" y="2875"/>
                  <a:pt x="3437" y="2875"/>
                </a:cubicBezTo>
                <a:cubicBezTo>
                  <a:pt x="3125" y="2875"/>
                  <a:pt x="2844" y="2625"/>
                  <a:pt x="2844" y="2313"/>
                </a:cubicBezTo>
                <a:cubicBezTo>
                  <a:pt x="2844" y="2000"/>
                  <a:pt x="3125" y="1719"/>
                  <a:pt x="3437" y="1719"/>
                </a:cubicBezTo>
                <a:close/>
                <a:moveTo>
                  <a:pt x="6843" y="188"/>
                </a:moveTo>
                <a:lnTo>
                  <a:pt x="6843" y="188"/>
                </a:lnTo>
                <a:cubicBezTo>
                  <a:pt x="6437" y="2532"/>
                  <a:pt x="6437" y="2532"/>
                  <a:pt x="6437" y="2532"/>
                </a:cubicBezTo>
                <a:cubicBezTo>
                  <a:pt x="5437" y="2375"/>
                  <a:pt x="5437" y="2375"/>
                  <a:pt x="5437" y="2375"/>
                </a:cubicBezTo>
                <a:cubicBezTo>
                  <a:pt x="5593" y="1282"/>
                  <a:pt x="5593" y="1282"/>
                  <a:pt x="5593" y="1282"/>
                </a:cubicBezTo>
                <a:cubicBezTo>
                  <a:pt x="5468" y="1282"/>
                  <a:pt x="5312" y="1250"/>
                  <a:pt x="5124" y="1250"/>
                </a:cubicBezTo>
                <a:cubicBezTo>
                  <a:pt x="5124" y="2594"/>
                  <a:pt x="5124" y="2594"/>
                  <a:pt x="5124" y="2594"/>
                </a:cubicBezTo>
                <a:cubicBezTo>
                  <a:pt x="5124" y="2625"/>
                  <a:pt x="5124" y="2688"/>
                  <a:pt x="5093" y="2719"/>
                </a:cubicBezTo>
                <a:lnTo>
                  <a:pt x="5093" y="2750"/>
                </a:lnTo>
                <a:cubicBezTo>
                  <a:pt x="4437" y="3749"/>
                  <a:pt x="4437" y="3749"/>
                  <a:pt x="4437" y="3749"/>
                </a:cubicBezTo>
                <a:cubicBezTo>
                  <a:pt x="4249" y="4281"/>
                  <a:pt x="4249" y="4281"/>
                  <a:pt x="4249" y="4281"/>
                </a:cubicBezTo>
                <a:cubicBezTo>
                  <a:pt x="5218" y="4562"/>
                  <a:pt x="5218" y="4562"/>
                  <a:pt x="5218" y="4562"/>
                </a:cubicBezTo>
                <a:cubicBezTo>
                  <a:pt x="5218" y="4562"/>
                  <a:pt x="5218" y="4562"/>
                  <a:pt x="5187" y="4593"/>
                </a:cubicBezTo>
                <a:cubicBezTo>
                  <a:pt x="5218" y="4593"/>
                  <a:pt x="5218" y="4593"/>
                  <a:pt x="5218" y="4593"/>
                </a:cubicBezTo>
                <a:cubicBezTo>
                  <a:pt x="5343" y="4624"/>
                  <a:pt x="5437" y="4749"/>
                  <a:pt x="5406" y="4906"/>
                </a:cubicBezTo>
                <a:cubicBezTo>
                  <a:pt x="5124" y="6624"/>
                  <a:pt x="5124" y="6624"/>
                  <a:pt x="5124" y="6624"/>
                </a:cubicBezTo>
                <a:cubicBezTo>
                  <a:pt x="5093" y="6749"/>
                  <a:pt x="4999" y="6843"/>
                  <a:pt x="4843" y="6843"/>
                </a:cubicBezTo>
                <a:lnTo>
                  <a:pt x="4812" y="6843"/>
                </a:lnTo>
                <a:cubicBezTo>
                  <a:pt x="4656" y="6812"/>
                  <a:pt x="4531" y="6687"/>
                  <a:pt x="4562" y="6531"/>
                </a:cubicBezTo>
                <a:cubicBezTo>
                  <a:pt x="4812" y="5093"/>
                  <a:pt x="4812" y="5093"/>
                  <a:pt x="4812" y="5093"/>
                </a:cubicBezTo>
                <a:cubicBezTo>
                  <a:pt x="3531" y="5124"/>
                  <a:pt x="3531" y="5124"/>
                  <a:pt x="3531" y="5124"/>
                </a:cubicBezTo>
                <a:cubicBezTo>
                  <a:pt x="2594" y="5812"/>
                  <a:pt x="2594" y="5812"/>
                  <a:pt x="2594" y="5812"/>
                </a:cubicBezTo>
                <a:cubicBezTo>
                  <a:pt x="2500" y="5906"/>
                  <a:pt x="2500" y="5906"/>
                  <a:pt x="2500" y="5906"/>
                </a:cubicBezTo>
                <a:cubicBezTo>
                  <a:pt x="2469" y="5937"/>
                  <a:pt x="2469" y="5937"/>
                  <a:pt x="2438" y="5968"/>
                </a:cubicBezTo>
                <a:cubicBezTo>
                  <a:pt x="1000" y="6812"/>
                  <a:pt x="1000" y="6812"/>
                  <a:pt x="1000" y="6812"/>
                </a:cubicBezTo>
                <a:cubicBezTo>
                  <a:pt x="969" y="6843"/>
                  <a:pt x="907" y="6843"/>
                  <a:pt x="875" y="6843"/>
                </a:cubicBezTo>
                <a:cubicBezTo>
                  <a:pt x="782" y="6843"/>
                  <a:pt x="688" y="6812"/>
                  <a:pt x="625" y="6718"/>
                </a:cubicBezTo>
                <a:cubicBezTo>
                  <a:pt x="532" y="6562"/>
                  <a:pt x="594" y="6406"/>
                  <a:pt x="719" y="6312"/>
                </a:cubicBezTo>
                <a:cubicBezTo>
                  <a:pt x="1969" y="5562"/>
                  <a:pt x="1969" y="5562"/>
                  <a:pt x="1969" y="5562"/>
                </a:cubicBezTo>
                <a:cubicBezTo>
                  <a:pt x="2844" y="4562"/>
                  <a:pt x="2844" y="4562"/>
                  <a:pt x="2844" y="4562"/>
                </a:cubicBezTo>
                <a:cubicBezTo>
                  <a:pt x="2563" y="3718"/>
                  <a:pt x="2563" y="3718"/>
                  <a:pt x="2563" y="3718"/>
                </a:cubicBezTo>
                <a:cubicBezTo>
                  <a:pt x="1782" y="2750"/>
                  <a:pt x="1782" y="2750"/>
                  <a:pt x="1782" y="2750"/>
                </a:cubicBezTo>
                <a:lnTo>
                  <a:pt x="1782" y="2750"/>
                </a:lnTo>
                <a:cubicBezTo>
                  <a:pt x="1750" y="2688"/>
                  <a:pt x="1719" y="2657"/>
                  <a:pt x="1719" y="2594"/>
                </a:cubicBezTo>
                <a:cubicBezTo>
                  <a:pt x="1719" y="1250"/>
                  <a:pt x="1719" y="1250"/>
                  <a:pt x="1719" y="1250"/>
                </a:cubicBezTo>
                <a:cubicBezTo>
                  <a:pt x="1532" y="1250"/>
                  <a:pt x="1375" y="1282"/>
                  <a:pt x="1250" y="1313"/>
                </a:cubicBezTo>
                <a:cubicBezTo>
                  <a:pt x="1407" y="2375"/>
                  <a:pt x="1407" y="2375"/>
                  <a:pt x="1407" y="2375"/>
                </a:cubicBezTo>
                <a:cubicBezTo>
                  <a:pt x="407" y="2563"/>
                  <a:pt x="407" y="2563"/>
                  <a:pt x="407" y="2563"/>
                </a:cubicBezTo>
                <a:cubicBezTo>
                  <a:pt x="0" y="188"/>
                  <a:pt x="0" y="188"/>
                  <a:pt x="0" y="188"/>
                </a:cubicBezTo>
                <a:cubicBezTo>
                  <a:pt x="1032" y="32"/>
                  <a:pt x="1032" y="32"/>
                  <a:pt x="1032" y="32"/>
                </a:cubicBezTo>
                <a:cubicBezTo>
                  <a:pt x="1188" y="1032"/>
                  <a:pt x="1188" y="1032"/>
                  <a:pt x="1188" y="1032"/>
                </a:cubicBezTo>
                <a:cubicBezTo>
                  <a:pt x="1375" y="1000"/>
                  <a:pt x="1594" y="969"/>
                  <a:pt x="1813" y="938"/>
                </a:cubicBezTo>
                <a:cubicBezTo>
                  <a:pt x="1875" y="907"/>
                  <a:pt x="1938" y="875"/>
                  <a:pt x="2000" y="875"/>
                </a:cubicBezTo>
                <a:cubicBezTo>
                  <a:pt x="2063" y="875"/>
                  <a:pt x="2094" y="907"/>
                  <a:pt x="2157" y="907"/>
                </a:cubicBezTo>
                <a:cubicBezTo>
                  <a:pt x="2532" y="907"/>
                  <a:pt x="2938" y="875"/>
                  <a:pt x="3437" y="875"/>
                </a:cubicBezTo>
                <a:cubicBezTo>
                  <a:pt x="3906" y="875"/>
                  <a:pt x="4343" y="907"/>
                  <a:pt x="4718" y="907"/>
                </a:cubicBezTo>
                <a:cubicBezTo>
                  <a:pt x="4749" y="907"/>
                  <a:pt x="4781" y="875"/>
                  <a:pt x="4843" y="875"/>
                </a:cubicBezTo>
                <a:cubicBezTo>
                  <a:pt x="4906" y="875"/>
                  <a:pt x="4968" y="907"/>
                  <a:pt x="5031" y="938"/>
                </a:cubicBezTo>
                <a:cubicBezTo>
                  <a:pt x="5281" y="969"/>
                  <a:pt x="5468" y="1000"/>
                  <a:pt x="5656" y="1000"/>
                </a:cubicBezTo>
                <a:cubicBezTo>
                  <a:pt x="5812" y="0"/>
                  <a:pt x="5812" y="0"/>
                  <a:pt x="5812" y="0"/>
                </a:cubicBezTo>
                <a:lnTo>
                  <a:pt x="6843" y="188"/>
                </a:lnTo>
                <a:close/>
                <a:moveTo>
                  <a:pt x="4562" y="1188"/>
                </a:moveTo>
                <a:lnTo>
                  <a:pt x="4562" y="1188"/>
                </a:lnTo>
                <a:cubicBezTo>
                  <a:pt x="4218" y="1188"/>
                  <a:pt x="3843" y="1157"/>
                  <a:pt x="3437" y="1157"/>
                </a:cubicBezTo>
                <a:cubicBezTo>
                  <a:pt x="3000" y="1157"/>
                  <a:pt x="2625" y="1188"/>
                  <a:pt x="2282" y="1188"/>
                </a:cubicBezTo>
                <a:cubicBezTo>
                  <a:pt x="2282" y="2469"/>
                  <a:pt x="2282" y="2469"/>
                  <a:pt x="2282" y="2469"/>
                </a:cubicBezTo>
                <a:cubicBezTo>
                  <a:pt x="3157" y="3157"/>
                  <a:pt x="3157" y="3157"/>
                  <a:pt x="3157" y="3157"/>
                </a:cubicBezTo>
                <a:cubicBezTo>
                  <a:pt x="3718" y="3157"/>
                  <a:pt x="3718" y="3157"/>
                  <a:pt x="3718" y="3157"/>
                </a:cubicBezTo>
                <a:cubicBezTo>
                  <a:pt x="4562" y="2469"/>
                  <a:pt x="4562" y="2469"/>
                  <a:pt x="4562" y="2469"/>
                </a:cubicBezTo>
                <a:lnTo>
                  <a:pt x="4562" y="1188"/>
                </a:lnTo>
                <a:close/>
                <a:moveTo>
                  <a:pt x="4562" y="1188"/>
                </a:moveTo>
                <a:lnTo>
                  <a:pt x="4562" y="118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kern="0">
              <a:solidFill>
                <a:prstClr val="black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Freeform 71">
            <a:extLst>
              <a:ext uri="{FF2B5EF4-FFF2-40B4-BE49-F238E27FC236}">
                <a16:creationId xmlns:a16="http://schemas.microsoft.com/office/drawing/2014/main" id="{7FFA2E0D-4198-F833-550A-FC5A019A3797}"/>
              </a:ext>
            </a:extLst>
          </p:cNvPr>
          <p:cNvSpPr>
            <a:spLocks noEditPoints="1"/>
          </p:cNvSpPr>
          <p:nvPr/>
        </p:nvSpPr>
        <p:spPr bwMode="auto">
          <a:xfrm>
            <a:off x="7007225" y="2817813"/>
            <a:ext cx="309563" cy="468312"/>
          </a:xfrm>
          <a:custGeom>
            <a:avLst/>
            <a:gdLst>
              <a:gd name="T0" fmla="*/ 13 w 48"/>
              <a:gd name="T1" fmla="*/ 59 h 73"/>
              <a:gd name="T2" fmla="*/ 36 w 48"/>
              <a:gd name="T3" fmla="*/ 59 h 73"/>
              <a:gd name="T4" fmla="*/ 36 w 48"/>
              <a:gd name="T5" fmla="*/ 59 h 73"/>
              <a:gd name="T6" fmla="*/ 37 w 48"/>
              <a:gd name="T7" fmla="*/ 59 h 73"/>
              <a:gd name="T8" fmla="*/ 38 w 48"/>
              <a:gd name="T9" fmla="*/ 57 h 73"/>
              <a:gd name="T10" fmla="*/ 24 w 48"/>
              <a:gd name="T11" fmla="*/ 41 h 73"/>
              <a:gd name="T12" fmla="*/ 11 w 48"/>
              <a:gd name="T13" fmla="*/ 57 h 73"/>
              <a:gd name="T14" fmla="*/ 11 w 48"/>
              <a:gd name="T15" fmla="*/ 59 h 73"/>
              <a:gd name="T16" fmla="*/ 13 w 48"/>
              <a:gd name="T17" fmla="*/ 59 h 73"/>
              <a:gd name="T18" fmla="*/ 13 w 48"/>
              <a:gd name="T19" fmla="*/ 59 h 73"/>
              <a:gd name="T20" fmla="*/ 44 w 48"/>
              <a:gd name="T21" fmla="*/ 11 h 73"/>
              <a:gd name="T22" fmla="*/ 48 w 48"/>
              <a:gd name="T23" fmla="*/ 7 h 73"/>
              <a:gd name="T24" fmla="*/ 48 w 48"/>
              <a:gd name="T25" fmla="*/ 5 h 73"/>
              <a:gd name="T26" fmla="*/ 44 w 48"/>
              <a:gd name="T27" fmla="*/ 0 h 73"/>
              <a:gd name="T28" fmla="*/ 5 w 48"/>
              <a:gd name="T29" fmla="*/ 0 h 73"/>
              <a:gd name="T30" fmla="*/ 0 w 48"/>
              <a:gd name="T31" fmla="*/ 5 h 73"/>
              <a:gd name="T32" fmla="*/ 0 w 48"/>
              <a:gd name="T33" fmla="*/ 7 h 73"/>
              <a:gd name="T34" fmla="*/ 4 w 48"/>
              <a:gd name="T35" fmla="*/ 11 h 73"/>
              <a:gd name="T36" fmla="*/ 44 w 48"/>
              <a:gd name="T37" fmla="*/ 11 h 73"/>
              <a:gd name="T38" fmla="*/ 40 w 48"/>
              <a:gd name="T39" fmla="*/ 13 h 73"/>
              <a:gd name="T40" fmla="*/ 44 w 48"/>
              <a:gd name="T41" fmla="*/ 13 h 73"/>
              <a:gd name="T42" fmla="*/ 31 w 48"/>
              <a:gd name="T43" fmla="*/ 36 h 73"/>
              <a:gd name="T44" fmla="*/ 44 w 48"/>
              <a:gd name="T45" fmla="*/ 59 h 73"/>
              <a:gd name="T46" fmla="*/ 40 w 48"/>
              <a:gd name="T47" fmla="*/ 59 h 73"/>
              <a:gd name="T48" fmla="*/ 26 w 48"/>
              <a:gd name="T49" fmla="*/ 38 h 73"/>
              <a:gd name="T50" fmla="*/ 25 w 48"/>
              <a:gd name="T51" fmla="*/ 36 h 73"/>
              <a:gd name="T52" fmla="*/ 26 w 48"/>
              <a:gd name="T53" fmla="*/ 35 h 73"/>
              <a:gd name="T54" fmla="*/ 26 w 48"/>
              <a:gd name="T55" fmla="*/ 35 h 73"/>
              <a:gd name="T56" fmla="*/ 40 w 48"/>
              <a:gd name="T57" fmla="*/ 13 h 73"/>
              <a:gd name="T58" fmla="*/ 4 w 48"/>
              <a:gd name="T59" fmla="*/ 61 h 73"/>
              <a:gd name="T60" fmla="*/ 0 w 48"/>
              <a:gd name="T61" fmla="*/ 66 h 73"/>
              <a:gd name="T62" fmla="*/ 0 w 48"/>
              <a:gd name="T63" fmla="*/ 68 h 73"/>
              <a:gd name="T64" fmla="*/ 5 w 48"/>
              <a:gd name="T65" fmla="*/ 73 h 73"/>
              <a:gd name="T66" fmla="*/ 44 w 48"/>
              <a:gd name="T67" fmla="*/ 73 h 73"/>
              <a:gd name="T68" fmla="*/ 48 w 48"/>
              <a:gd name="T69" fmla="*/ 68 h 73"/>
              <a:gd name="T70" fmla="*/ 48 w 48"/>
              <a:gd name="T71" fmla="*/ 66 h 73"/>
              <a:gd name="T72" fmla="*/ 44 w 48"/>
              <a:gd name="T73" fmla="*/ 61 h 73"/>
              <a:gd name="T74" fmla="*/ 4 w 48"/>
              <a:gd name="T75" fmla="*/ 61 h 73"/>
              <a:gd name="T76" fmla="*/ 8 w 48"/>
              <a:gd name="T77" fmla="*/ 59 h 73"/>
              <a:gd name="T78" fmla="*/ 4 w 48"/>
              <a:gd name="T79" fmla="*/ 59 h 73"/>
              <a:gd name="T80" fmla="*/ 18 w 48"/>
              <a:gd name="T81" fmla="*/ 36 h 73"/>
              <a:gd name="T82" fmla="*/ 4 w 48"/>
              <a:gd name="T83" fmla="*/ 13 h 73"/>
              <a:gd name="T84" fmla="*/ 8 w 48"/>
              <a:gd name="T85" fmla="*/ 13 h 73"/>
              <a:gd name="T86" fmla="*/ 22 w 48"/>
              <a:gd name="T87" fmla="*/ 35 h 73"/>
              <a:gd name="T88" fmla="*/ 24 w 48"/>
              <a:gd name="T89" fmla="*/ 37 h 73"/>
              <a:gd name="T90" fmla="*/ 22 w 48"/>
              <a:gd name="T91" fmla="*/ 38 h 73"/>
              <a:gd name="T92" fmla="*/ 8 w 48"/>
              <a:gd name="T93" fmla="*/ 59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8" h="73">
                <a:moveTo>
                  <a:pt x="13" y="59"/>
                </a:moveTo>
                <a:cubicBezTo>
                  <a:pt x="36" y="59"/>
                  <a:pt x="36" y="59"/>
                  <a:pt x="36" y="59"/>
                </a:cubicBezTo>
                <a:cubicBezTo>
                  <a:pt x="36" y="59"/>
                  <a:pt x="36" y="59"/>
                  <a:pt x="36" y="59"/>
                </a:cubicBezTo>
                <a:cubicBezTo>
                  <a:pt x="36" y="59"/>
                  <a:pt x="37" y="59"/>
                  <a:pt x="37" y="59"/>
                </a:cubicBezTo>
                <a:cubicBezTo>
                  <a:pt x="38" y="58"/>
                  <a:pt x="38" y="57"/>
                  <a:pt x="38" y="57"/>
                </a:cubicBezTo>
                <a:cubicBezTo>
                  <a:pt x="36" y="49"/>
                  <a:pt x="31" y="41"/>
                  <a:pt x="24" y="41"/>
                </a:cubicBezTo>
                <a:cubicBezTo>
                  <a:pt x="17" y="41"/>
                  <a:pt x="12" y="49"/>
                  <a:pt x="11" y="57"/>
                </a:cubicBezTo>
                <a:cubicBezTo>
                  <a:pt x="11" y="57"/>
                  <a:pt x="11" y="58"/>
                  <a:pt x="11" y="59"/>
                </a:cubicBezTo>
                <a:cubicBezTo>
                  <a:pt x="12" y="59"/>
                  <a:pt x="12" y="59"/>
                  <a:pt x="13" y="59"/>
                </a:cubicBezTo>
                <a:cubicBezTo>
                  <a:pt x="13" y="59"/>
                  <a:pt x="13" y="59"/>
                  <a:pt x="13" y="59"/>
                </a:cubicBezTo>
                <a:close/>
                <a:moveTo>
                  <a:pt x="44" y="11"/>
                </a:moveTo>
                <a:cubicBezTo>
                  <a:pt x="47" y="11"/>
                  <a:pt x="48" y="9"/>
                  <a:pt x="48" y="7"/>
                </a:cubicBezTo>
                <a:cubicBezTo>
                  <a:pt x="48" y="5"/>
                  <a:pt x="48" y="5"/>
                  <a:pt x="48" y="5"/>
                </a:cubicBezTo>
                <a:cubicBezTo>
                  <a:pt x="48" y="2"/>
                  <a:pt x="46" y="0"/>
                  <a:pt x="44" y="0"/>
                </a:cubicBez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7"/>
                  <a:pt x="0" y="7"/>
                  <a:pt x="0" y="7"/>
                </a:cubicBezTo>
                <a:cubicBezTo>
                  <a:pt x="0" y="9"/>
                  <a:pt x="2" y="11"/>
                  <a:pt x="4" y="11"/>
                </a:cubicBezTo>
                <a:cubicBezTo>
                  <a:pt x="44" y="11"/>
                  <a:pt x="44" y="11"/>
                  <a:pt x="44" y="11"/>
                </a:cubicBezTo>
                <a:close/>
                <a:moveTo>
                  <a:pt x="40" y="13"/>
                </a:moveTo>
                <a:cubicBezTo>
                  <a:pt x="44" y="13"/>
                  <a:pt x="44" y="13"/>
                  <a:pt x="44" y="13"/>
                </a:cubicBezTo>
                <a:cubicBezTo>
                  <a:pt x="43" y="22"/>
                  <a:pt x="39" y="31"/>
                  <a:pt x="31" y="36"/>
                </a:cubicBezTo>
                <a:cubicBezTo>
                  <a:pt x="39" y="42"/>
                  <a:pt x="43" y="50"/>
                  <a:pt x="44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39" y="51"/>
                  <a:pt x="35" y="41"/>
                  <a:pt x="26" y="38"/>
                </a:cubicBezTo>
                <a:cubicBezTo>
                  <a:pt x="25" y="38"/>
                  <a:pt x="25" y="37"/>
                  <a:pt x="25" y="36"/>
                </a:cubicBezTo>
                <a:cubicBezTo>
                  <a:pt x="25" y="35"/>
                  <a:pt x="26" y="35"/>
                  <a:pt x="26" y="35"/>
                </a:cubicBezTo>
                <a:cubicBezTo>
                  <a:pt x="26" y="35"/>
                  <a:pt x="26" y="35"/>
                  <a:pt x="26" y="35"/>
                </a:cubicBezTo>
                <a:cubicBezTo>
                  <a:pt x="34" y="32"/>
                  <a:pt x="39" y="21"/>
                  <a:pt x="40" y="13"/>
                </a:cubicBezTo>
                <a:close/>
                <a:moveTo>
                  <a:pt x="4" y="61"/>
                </a:moveTo>
                <a:cubicBezTo>
                  <a:pt x="2" y="62"/>
                  <a:pt x="0" y="64"/>
                  <a:pt x="0" y="6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0"/>
                  <a:pt x="2" y="73"/>
                  <a:pt x="5" y="73"/>
                </a:cubicBezTo>
                <a:cubicBezTo>
                  <a:pt x="44" y="73"/>
                  <a:pt x="44" y="73"/>
                  <a:pt x="44" y="73"/>
                </a:cubicBezTo>
                <a:cubicBezTo>
                  <a:pt x="46" y="73"/>
                  <a:pt x="48" y="70"/>
                  <a:pt x="48" y="68"/>
                </a:cubicBezTo>
                <a:cubicBezTo>
                  <a:pt x="48" y="66"/>
                  <a:pt x="48" y="66"/>
                  <a:pt x="48" y="66"/>
                </a:cubicBezTo>
                <a:cubicBezTo>
                  <a:pt x="48" y="64"/>
                  <a:pt x="47" y="62"/>
                  <a:pt x="44" y="61"/>
                </a:cubicBezTo>
                <a:cubicBezTo>
                  <a:pt x="4" y="61"/>
                  <a:pt x="4" y="61"/>
                  <a:pt x="4" y="61"/>
                </a:cubicBezTo>
                <a:close/>
                <a:moveTo>
                  <a:pt x="8" y="59"/>
                </a:moveTo>
                <a:cubicBezTo>
                  <a:pt x="4" y="59"/>
                  <a:pt x="4" y="59"/>
                  <a:pt x="4" y="59"/>
                </a:cubicBezTo>
                <a:cubicBezTo>
                  <a:pt x="5" y="50"/>
                  <a:pt x="10" y="42"/>
                  <a:pt x="18" y="36"/>
                </a:cubicBezTo>
                <a:cubicBezTo>
                  <a:pt x="10" y="31"/>
                  <a:pt x="5" y="22"/>
                  <a:pt x="4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9" y="21"/>
                  <a:pt x="14" y="32"/>
                  <a:pt x="22" y="35"/>
                </a:cubicBezTo>
                <a:cubicBezTo>
                  <a:pt x="23" y="35"/>
                  <a:pt x="24" y="36"/>
                  <a:pt x="24" y="37"/>
                </a:cubicBezTo>
                <a:cubicBezTo>
                  <a:pt x="23" y="38"/>
                  <a:pt x="23" y="38"/>
                  <a:pt x="22" y="38"/>
                </a:cubicBezTo>
                <a:cubicBezTo>
                  <a:pt x="14" y="41"/>
                  <a:pt x="9" y="51"/>
                  <a:pt x="8" y="5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kern="0">
              <a:solidFill>
                <a:prstClr val="black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Shape 227">
            <a:extLst>
              <a:ext uri="{FF2B5EF4-FFF2-40B4-BE49-F238E27FC236}">
                <a16:creationId xmlns:a16="http://schemas.microsoft.com/office/drawing/2014/main" id="{5F7CD636-4C67-7176-0B9D-073863853609}"/>
              </a:ext>
            </a:extLst>
          </p:cNvPr>
          <p:cNvSpPr/>
          <p:nvPr/>
        </p:nvSpPr>
        <p:spPr>
          <a:xfrm>
            <a:off x="7132638" y="3689350"/>
            <a:ext cx="434975" cy="463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3" h="21260" extrusionOk="0">
                <a:moveTo>
                  <a:pt x="11752" y="11733"/>
                </a:moveTo>
                <a:lnTo>
                  <a:pt x="9401" y="11733"/>
                </a:lnTo>
                <a:lnTo>
                  <a:pt x="9401" y="5975"/>
                </a:lnTo>
                <a:lnTo>
                  <a:pt x="11752" y="5975"/>
                </a:lnTo>
                <a:cubicBezTo>
                  <a:pt x="11752" y="5975"/>
                  <a:pt x="11752" y="11733"/>
                  <a:pt x="11752" y="11733"/>
                </a:cubicBezTo>
                <a:close/>
                <a:moveTo>
                  <a:pt x="11752" y="15276"/>
                </a:moveTo>
                <a:lnTo>
                  <a:pt x="9401" y="15276"/>
                </a:lnTo>
                <a:lnTo>
                  <a:pt x="9401" y="12951"/>
                </a:lnTo>
                <a:lnTo>
                  <a:pt x="11752" y="12951"/>
                </a:lnTo>
                <a:cubicBezTo>
                  <a:pt x="11752" y="12951"/>
                  <a:pt x="11752" y="15276"/>
                  <a:pt x="11752" y="15276"/>
                </a:cubicBezTo>
                <a:close/>
                <a:moveTo>
                  <a:pt x="20789" y="13227"/>
                </a:moveTo>
                <a:lnTo>
                  <a:pt x="18761" y="11523"/>
                </a:lnTo>
                <a:cubicBezTo>
                  <a:pt x="18172" y="11029"/>
                  <a:pt x="18172" y="10223"/>
                  <a:pt x="18761" y="9729"/>
                </a:cubicBezTo>
                <a:lnTo>
                  <a:pt x="20789" y="8025"/>
                </a:lnTo>
                <a:cubicBezTo>
                  <a:pt x="21376" y="7532"/>
                  <a:pt x="21220" y="7072"/>
                  <a:pt x="20441" y="7001"/>
                </a:cubicBezTo>
                <a:lnTo>
                  <a:pt x="17751" y="6761"/>
                </a:lnTo>
                <a:cubicBezTo>
                  <a:pt x="16971" y="6692"/>
                  <a:pt x="16552" y="6061"/>
                  <a:pt x="16819" y="5360"/>
                </a:cubicBezTo>
                <a:lnTo>
                  <a:pt x="18247" y="1615"/>
                </a:lnTo>
                <a:cubicBezTo>
                  <a:pt x="18515" y="912"/>
                  <a:pt x="18188" y="656"/>
                  <a:pt x="17520" y="1047"/>
                </a:cubicBezTo>
                <a:lnTo>
                  <a:pt x="14346" y="2896"/>
                </a:lnTo>
                <a:cubicBezTo>
                  <a:pt x="13678" y="3285"/>
                  <a:pt x="12815" y="3072"/>
                  <a:pt x="12430" y="2423"/>
                </a:cubicBezTo>
                <a:lnTo>
                  <a:pt x="11279" y="489"/>
                </a:lnTo>
                <a:cubicBezTo>
                  <a:pt x="10893" y="-160"/>
                  <a:pt x="10255" y="-164"/>
                  <a:pt x="9860" y="481"/>
                </a:cubicBezTo>
                <a:lnTo>
                  <a:pt x="8793" y="2232"/>
                </a:lnTo>
                <a:cubicBezTo>
                  <a:pt x="8398" y="2877"/>
                  <a:pt x="7493" y="3153"/>
                  <a:pt x="6781" y="2844"/>
                </a:cubicBezTo>
                <a:lnTo>
                  <a:pt x="4900" y="2031"/>
                </a:lnTo>
                <a:cubicBezTo>
                  <a:pt x="4188" y="1723"/>
                  <a:pt x="3639" y="2080"/>
                  <a:pt x="3682" y="2825"/>
                </a:cubicBezTo>
                <a:lnTo>
                  <a:pt x="3784" y="4615"/>
                </a:lnTo>
                <a:cubicBezTo>
                  <a:pt x="3826" y="5360"/>
                  <a:pt x="3242" y="6128"/>
                  <a:pt x="2486" y="6320"/>
                </a:cubicBezTo>
                <a:lnTo>
                  <a:pt x="670" y="6780"/>
                </a:lnTo>
                <a:cubicBezTo>
                  <a:pt x="-85" y="6972"/>
                  <a:pt x="-224" y="7532"/>
                  <a:pt x="365" y="8025"/>
                </a:cubicBezTo>
                <a:lnTo>
                  <a:pt x="2394" y="9729"/>
                </a:lnTo>
                <a:cubicBezTo>
                  <a:pt x="2981" y="10223"/>
                  <a:pt x="2981" y="11029"/>
                  <a:pt x="2394" y="11523"/>
                </a:cubicBezTo>
                <a:lnTo>
                  <a:pt x="365" y="13225"/>
                </a:lnTo>
                <a:cubicBezTo>
                  <a:pt x="-224" y="13720"/>
                  <a:pt x="-68" y="14196"/>
                  <a:pt x="709" y="14285"/>
                </a:cubicBezTo>
                <a:lnTo>
                  <a:pt x="3171" y="14567"/>
                </a:lnTo>
                <a:cubicBezTo>
                  <a:pt x="3948" y="14656"/>
                  <a:pt x="4381" y="15309"/>
                  <a:pt x="4133" y="16017"/>
                </a:cubicBezTo>
                <a:lnTo>
                  <a:pt x="2869" y="19625"/>
                </a:lnTo>
                <a:cubicBezTo>
                  <a:pt x="2622" y="20333"/>
                  <a:pt x="2976" y="20609"/>
                  <a:pt x="3655" y="20240"/>
                </a:cubicBezTo>
                <a:lnTo>
                  <a:pt x="6549" y="18661"/>
                </a:lnTo>
                <a:cubicBezTo>
                  <a:pt x="7229" y="18291"/>
                  <a:pt x="8143" y="18495"/>
                  <a:pt x="8581" y="19113"/>
                </a:cubicBezTo>
                <a:lnTo>
                  <a:pt x="9782" y="20816"/>
                </a:lnTo>
                <a:cubicBezTo>
                  <a:pt x="10219" y="21436"/>
                  <a:pt x="10875" y="21403"/>
                  <a:pt x="11240" y="20741"/>
                </a:cubicBezTo>
                <a:lnTo>
                  <a:pt x="12297" y="18823"/>
                </a:lnTo>
                <a:cubicBezTo>
                  <a:pt x="12660" y="18160"/>
                  <a:pt x="13532" y="17891"/>
                  <a:pt x="14234" y="18221"/>
                </a:cubicBezTo>
                <a:lnTo>
                  <a:pt x="16272" y="19181"/>
                </a:lnTo>
                <a:cubicBezTo>
                  <a:pt x="16974" y="19511"/>
                  <a:pt x="17514" y="19172"/>
                  <a:pt x="17472" y="18427"/>
                </a:cubicBezTo>
                <a:lnTo>
                  <a:pt x="17370" y="16637"/>
                </a:lnTo>
                <a:cubicBezTo>
                  <a:pt x="17327" y="15891"/>
                  <a:pt x="17912" y="15124"/>
                  <a:pt x="18668" y="14932"/>
                </a:cubicBezTo>
                <a:lnTo>
                  <a:pt x="20482" y="14472"/>
                </a:lnTo>
                <a:cubicBezTo>
                  <a:pt x="21239" y="14280"/>
                  <a:pt x="21376" y="13720"/>
                  <a:pt x="20789" y="13227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38100" tIns="38100" rIns="38100" bIns="3810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srgbClr val="0000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375223DF-3A65-9345-A251-8CDE20FED723}"/>
              </a:ext>
            </a:extLst>
          </p:cNvPr>
          <p:cNvSpPr/>
          <p:nvPr/>
        </p:nvSpPr>
        <p:spPr bwMode="auto">
          <a:xfrm>
            <a:off x="5322888" y="4241800"/>
            <a:ext cx="1654175" cy="1789113"/>
          </a:xfrm>
          <a:custGeom>
            <a:avLst/>
            <a:gdLst>
              <a:gd name="T0" fmla="*/ 577 w 1155"/>
              <a:gd name="T1" fmla="*/ 0 h 1336"/>
              <a:gd name="T2" fmla="*/ 0 w 1155"/>
              <a:gd name="T3" fmla="*/ 335 h 1336"/>
              <a:gd name="T4" fmla="*/ 0 w 1155"/>
              <a:gd name="T5" fmla="*/ 1004 h 1336"/>
              <a:gd name="T6" fmla="*/ 577 w 1155"/>
              <a:gd name="T7" fmla="*/ 1336 h 1336"/>
              <a:gd name="T8" fmla="*/ 1155 w 1155"/>
              <a:gd name="T9" fmla="*/ 1004 h 1336"/>
              <a:gd name="T10" fmla="*/ 1155 w 1155"/>
              <a:gd name="T11" fmla="*/ 335 h 1336"/>
              <a:gd name="T12" fmla="*/ 577 w 1155"/>
              <a:gd name="T13" fmla="*/ 0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5" h="1336">
                <a:moveTo>
                  <a:pt x="577" y="0"/>
                </a:moveTo>
                <a:lnTo>
                  <a:pt x="0" y="335"/>
                </a:lnTo>
                <a:lnTo>
                  <a:pt x="0" y="1004"/>
                </a:lnTo>
                <a:lnTo>
                  <a:pt x="577" y="1336"/>
                </a:lnTo>
                <a:lnTo>
                  <a:pt x="1155" y="1004"/>
                </a:lnTo>
                <a:lnTo>
                  <a:pt x="1155" y="335"/>
                </a:lnTo>
                <a:lnTo>
                  <a:pt x="577" y="0"/>
                </a:lnTo>
                <a:close/>
              </a:path>
            </a:pathLst>
          </a:custGeom>
          <a:solidFill>
            <a:srgbClr val="727CA3">
              <a:lumMod val="40000"/>
              <a:lumOff val="60000"/>
            </a:srgb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DE9E88E5-AF72-B515-15B8-21CFD47625C6}"/>
              </a:ext>
            </a:extLst>
          </p:cNvPr>
          <p:cNvSpPr/>
          <p:nvPr/>
        </p:nvSpPr>
        <p:spPr bwMode="auto">
          <a:xfrm>
            <a:off x="5322888" y="4241800"/>
            <a:ext cx="1654175" cy="893763"/>
          </a:xfrm>
          <a:custGeom>
            <a:avLst/>
            <a:gdLst>
              <a:gd name="T0" fmla="*/ 1155 w 1155"/>
              <a:gd name="T1" fmla="*/ 335 h 667"/>
              <a:gd name="T2" fmla="*/ 1155 w 1155"/>
              <a:gd name="T3" fmla="*/ 335 h 667"/>
              <a:gd name="T4" fmla="*/ 1155 w 1155"/>
              <a:gd name="T5" fmla="*/ 335 h 667"/>
              <a:gd name="T6" fmla="*/ 577 w 1155"/>
              <a:gd name="T7" fmla="*/ 0 h 667"/>
              <a:gd name="T8" fmla="*/ 3 w 1155"/>
              <a:gd name="T9" fmla="*/ 335 h 667"/>
              <a:gd name="T10" fmla="*/ 0 w 1155"/>
              <a:gd name="T11" fmla="*/ 335 h 667"/>
              <a:gd name="T12" fmla="*/ 0 w 1155"/>
              <a:gd name="T13" fmla="*/ 335 h 667"/>
              <a:gd name="T14" fmla="*/ 0 w 1155"/>
              <a:gd name="T15" fmla="*/ 335 h 667"/>
              <a:gd name="T16" fmla="*/ 3 w 1155"/>
              <a:gd name="T17" fmla="*/ 335 h 667"/>
              <a:gd name="T18" fmla="*/ 577 w 1155"/>
              <a:gd name="T19" fmla="*/ 667 h 667"/>
              <a:gd name="T20" fmla="*/ 1155 w 1155"/>
              <a:gd name="T21" fmla="*/ 335 h 667"/>
              <a:gd name="T22" fmla="*/ 1155 w 1155"/>
              <a:gd name="T23" fmla="*/ 335 h 667"/>
              <a:gd name="T24" fmla="*/ 1155 w 1155"/>
              <a:gd name="T25" fmla="*/ 335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55" h="667">
                <a:moveTo>
                  <a:pt x="1155" y="335"/>
                </a:moveTo>
                <a:lnTo>
                  <a:pt x="1155" y="335"/>
                </a:lnTo>
                <a:lnTo>
                  <a:pt x="1155" y="335"/>
                </a:lnTo>
                <a:lnTo>
                  <a:pt x="577" y="0"/>
                </a:lnTo>
                <a:lnTo>
                  <a:pt x="3" y="335"/>
                </a:lnTo>
                <a:lnTo>
                  <a:pt x="0" y="335"/>
                </a:lnTo>
                <a:lnTo>
                  <a:pt x="0" y="335"/>
                </a:lnTo>
                <a:lnTo>
                  <a:pt x="0" y="335"/>
                </a:lnTo>
                <a:lnTo>
                  <a:pt x="3" y="335"/>
                </a:lnTo>
                <a:lnTo>
                  <a:pt x="577" y="667"/>
                </a:lnTo>
                <a:lnTo>
                  <a:pt x="1155" y="335"/>
                </a:lnTo>
                <a:lnTo>
                  <a:pt x="1155" y="335"/>
                </a:lnTo>
                <a:lnTo>
                  <a:pt x="1155" y="335"/>
                </a:lnTo>
                <a:close/>
              </a:path>
            </a:pathLst>
          </a:custGeom>
          <a:solidFill>
            <a:srgbClr val="727CA3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1FD3BBC0-99DE-4D0C-516E-09827ABE9CD1}"/>
              </a:ext>
            </a:extLst>
          </p:cNvPr>
          <p:cNvSpPr/>
          <p:nvPr/>
        </p:nvSpPr>
        <p:spPr bwMode="auto">
          <a:xfrm>
            <a:off x="5322888" y="4689475"/>
            <a:ext cx="830262" cy="1341438"/>
          </a:xfrm>
          <a:custGeom>
            <a:avLst/>
            <a:gdLst>
              <a:gd name="T0" fmla="*/ 3 w 579"/>
              <a:gd name="T1" fmla="*/ 0 h 1001"/>
              <a:gd name="T2" fmla="*/ 0 w 579"/>
              <a:gd name="T3" fmla="*/ 0 h 1001"/>
              <a:gd name="T4" fmla="*/ 0 w 579"/>
              <a:gd name="T5" fmla="*/ 669 h 1001"/>
              <a:gd name="T6" fmla="*/ 577 w 579"/>
              <a:gd name="T7" fmla="*/ 1001 h 1001"/>
              <a:gd name="T8" fmla="*/ 579 w 579"/>
              <a:gd name="T9" fmla="*/ 1001 h 1001"/>
              <a:gd name="T10" fmla="*/ 579 w 579"/>
              <a:gd name="T11" fmla="*/ 332 h 1001"/>
              <a:gd name="T12" fmla="*/ 577 w 579"/>
              <a:gd name="T13" fmla="*/ 332 h 1001"/>
              <a:gd name="T14" fmla="*/ 3 w 579"/>
              <a:gd name="T15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9" h="1001">
                <a:moveTo>
                  <a:pt x="3" y="0"/>
                </a:moveTo>
                <a:lnTo>
                  <a:pt x="0" y="0"/>
                </a:lnTo>
                <a:lnTo>
                  <a:pt x="0" y="669"/>
                </a:lnTo>
                <a:lnTo>
                  <a:pt x="577" y="1001"/>
                </a:lnTo>
                <a:lnTo>
                  <a:pt x="579" y="1001"/>
                </a:lnTo>
                <a:lnTo>
                  <a:pt x="579" y="332"/>
                </a:lnTo>
                <a:lnTo>
                  <a:pt x="577" y="332"/>
                </a:lnTo>
                <a:lnTo>
                  <a:pt x="3" y="0"/>
                </a:lnTo>
                <a:close/>
              </a:path>
            </a:pathLst>
          </a:custGeom>
          <a:solidFill>
            <a:srgbClr val="727CA3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Freeform 17">
            <a:extLst>
              <a:ext uri="{FF2B5EF4-FFF2-40B4-BE49-F238E27FC236}">
                <a16:creationId xmlns:a16="http://schemas.microsoft.com/office/drawing/2014/main" id="{68BB5D65-731C-C9C2-BCCD-A38E917D6580}"/>
              </a:ext>
            </a:extLst>
          </p:cNvPr>
          <p:cNvSpPr/>
          <p:nvPr/>
        </p:nvSpPr>
        <p:spPr bwMode="auto">
          <a:xfrm>
            <a:off x="5322888" y="4241800"/>
            <a:ext cx="830262" cy="893763"/>
          </a:xfrm>
          <a:custGeom>
            <a:avLst/>
            <a:gdLst>
              <a:gd name="T0" fmla="*/ 579 w 579"/>
              <a:gd name="T1" fmla="*/ 3 h 667"/>
              <a:gd name="T2" fmla="*/ 577 w 579"/>
              <a:gd name="T3" fmla="*/ 0 h 667"/>
              <a:gd name="T4" fmla="*/ 3 w 579"/>
              <a:gd name="T5" fmla="*/ 335 h 667"/>
              <a:gd name="T6" fmla="*/ 0 w 579"/>
              <a:gd name="T7" fmla="*/ 335 h 667"/>
              <a:gd name="T8" fmla="*/ 0 w 579"/>
              <a:gd name="T9" fmla="*/ 335 h 667"/>
              <a:gd name="T10" fmla="*/ 0 w 579"/>
              <a:gd name="T11" fmla="*/ 335 h 667"/>
              <a:gd name="T12" fmla="*/ 3 w 579"/>
              <a:gd name="T13" fmla="*/ 335 h 667"/>
              <a:gd name="T14" fmla="*/ 577 w 579"/>
              <a:gd name="T15" fmla="*/ 667 h 667"/>
              <a:gd name="T16" fmla="*/ 579 w 579"/>
              <a:gd name="T17" fmla="*/ 667 h 667"/>
              <a:gd name="T18" fmla="*/ 579 w 579"/>
              <a:gd name="T19" fmla="*/ 3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9" h="667">
                <a:moveTo>
                  <a:pt x="579" y="3"/>
                </a:moveTo>
                <a:lnTo>
                  <a:pt x="577" y="0"/>
                </a:lnTo>
                <a:lnTo>
                  <a:pt x="3" y="335"/>
                </a:lnTo>
                <a:lnTo>
                  <a:pt x="0" y="335"/>
                </a:lnTo>
                <a:lnTo>
                  <a:pt x="0" y="335"/>
                </a:lnTo>
                <a:lnTo>
                  <a:pt x="0" y="335"/>
                </a:lnTo>
                <a:lnTo>
                  <a:pt x="3" y="335"/>
                </a:lnTo>
                <a:lnTo>
                  <a:pt x="577" y="667"/>
                </a:lnTo>
                <a:lnTo>
                  <a:pt x="579" y="667"/>
                </a:lnTo>
                <a:lnTo>
                  <a:pt x="579" y="3"/>
                </a:lnTo>
                <a:close/>
              </a:path>
            </a:pathLst>
          </a:custGeom>
          <a:solidFill>
            <a:srgbClr val="727CA3">
              <a:lumMod val="75000"/>
            </a:srgb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2BF6254B-9689-8986-B2D8-1A65735EBEA1}"/>
              </a:ext>
            </a:extLst>
          </p:cNvPr>
          <p:cNvSpPr/>
          <p:nvPr/>
        </p:nvSpPr>
        <p:spPr bwMode="auto">
          <a:xfrm>
            <a:off x="4910138" y="4019550"/>
            <a:ext cx="1239837" cy="669925"/>
          </a:xfrm>
          <a:custGeom>
            <a:avLst/>
            <a:gdLst>
              <a:gd name="T0" fmla="*/ 0 w 866"/>
              <a:gd name="T1" fmla="*/ 335 h 501"/>
              <a:gd name="T2" fmla="*/ 289 w 866"/>
              <a:gd name="T3" fmla="*/ 501 h 501"/>
              <a:gd name="T4" fmla="*/ 866 w 866"/>
              <a:gd name="T5" fmla="*/ 166 h 501"/>
              <a:gd name="T6" fmla="*/ 579 w 866"/>
              <a:gd name="T7" fmla="*/ 0 h 501"/>
              <a:gd name="T8" fmla="*/ 0 w 866"/>
              <a:gd name="T9" fmla="*/ 335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6" h="501">
                <a:moveTo>
                  <a:pt x="0" y="335"/>
                </a:moveTo>
                <a:lnTo>
                  <a:pt x="289" y="501"/>
                </a:lnTo>
                <a:lnTo>
                  <a:pt x="866" y="166"/>
                </a:lnTo>
                <a:lnTo>
                  <a:pt x="579" y="0"/>
                </a:lnTo>
                <a:lnTo>
                  <a:pt x="0" y="335"/>
                </a:lnTo>
                <a:close/>
              </a:path>
            </a:pathLst>
          </a:custGeom>
          <a:solidFill>
            <a:srgbClr val="727CA3">
              <a:lumMod val="60000"/>
              <a:lumOff val="40000"/>
            </a:srgb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Freeform 19">
            <a:extLst>
              <a:ext uri="{FF2B5EF4-FFF2-40B4-BE49-F238E27FC236}">
                <a16:creationId xmlns:a16="http://schemas.microsoft.com/office/drawing/2014/main" id="{2DDB3551-F398-1AAB-DFCD-49A4C7032DB7}"/>
              </a:ext>
            </a:extLst>
          </p:cNvPr>
          <p:cNvSpPr/>
          <p:nvPr/>
        </p:nvSpPr>
        <p:spPr bwMode="auto">
          <a:xfrm>
            <a:off x="6153150" y="4019550"/>
            <a:ext cx="1239838" cy="669925"/>
          </a:xfrm>
          <a:custGeom>
            <a:avLst/>
            <a:gdLst>
              <a:gd name="T0" fmla="*/ 866 w 866"/>
              <a:gd name="T1" fmla="*/ 335 h 501"/>
              <a:gd name="T2" fmla="*/ 576 w 866"/>
              <a:gd name="T3" fmla="*/ 501 h 501"/>
              <a:gd name="T4" fmla="*/ 0 w 866"/>
              <a:gd name="T5" fmla="*/ 169 h 501"/>
              <a:gd name="T6" fmla="*/ 287 w 866"/>
              <a:gd name="T7" fmla="*/ 0 h 501"/>
              <a:gd name="T8" fmla="*/ 866 w 866"/>
              <a:gd name="T9" fmla="*/ 335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6" h="501">
                <a:moveTo>
                  <a:pt x="866" y="335"/>
                </a:moveTo>
                <a:lnTo>
                  <a:pt x="576" y="501"/>
                </a:lnTo>
                <a:lnTo>
                  <a:pt x="0" y="169"/>
                </a:lnTo>
                <a:lnTo>
                  <a:pt x="287" y="0"/>
                </a:lnTo>
                <a:lnTo>
                  <a:pt x="866" y="335"/>
                </a:lnTo>
                <a:close/>
              </a:path>
            </a:pathLst>
          </a:custGeom>
          <a:solidFill>
            <a:srgbClr val="727CA3">
              <a:lumMod val="60000"/>
              <a:lumOff val="40000"/>
            </a:srgb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Freeform 20">
            <a:extLst>
              <a:ext uri="{FF2B5EF4-FFF2-40B4-BE49-F238E27FC236}">
                <a16:creationId xmlns:a16="http://schemas.microsoft.com/office/drawing/2014/main" id="{88634933-9354-C252-7055-C0C65BFFE9E8}"/>
              </a:ext>
            </a:extLst>
          </p:cNvPr>
          <p:cNvSpPr/>
          <p:nvPr/>
        </p:nvSpPr>
        <p:spPr bwMode="auto">
          <a:xfrm>
            <a:off x="4910138" y="4689475"/>
            <a:ext cx="1243012" cy="671513"/>
          </a:xfrm>
          <a:custGeom>
            <a:avLst/>
            <a:gdLst>
              <a:gd name="T0" fmla="*/ 0 w 868"/>
              <a:gd name="T1" fmla="*/ 166 h 501"/>
              <a:gd name="T2" fmla="*/ 289 w 868"/>
              <a:gd name="T3" fmla="*/ 0 h 501"/>
              <a:gd name="T4" fmla="*/ 868 w 868"/>
              <a:gd name="T5" fmla="*/ 332 h 501"/>
              <a:gd name="T6" fmla="*/ 579 w 868"/>
              <a:gd name="T7" fmla="*/ 501 h 501"/>
              <a:gd name="T8" fmla="*/ 0 w 868"/>
              <a:gd name="T9" fmla="*/ 166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8" h="501">
                <a:moveTo>
                  <a:pt x="0" y="166"/>
                </a:moveTo>
                <a:lnTo>
                  <a:pt x="289" y="0"/>
                </a:lnTo>
                <a:lnTo>
                  <a:pt x="868" y="332"/>
                </a:lnTo>
                <a:lnTo>
                  <a:pt x="579" y="501"/>
                </a:lnTo>
                <a:lnTo>
                  <a:pt x="0" y="166"/>
                </a:lnTo>
                <a:close/>
              </a:path>
            </a:pathLst>
          </a:custGeom>
          <a:solidFill>
            <a:srgbClr val="727CA3">
              <a:lumMod val="60000"/>
              <a:lumOff val="40000"/>
            </a:srgb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Freeform 21">
            <a:extLst>
              <a:ext uri="{FF2B5EF4-FFF2-40B4-BE49-F238E27FC236}">
                <a16:creationId xmlns:a16="http://schemas.microsoft.com/office/drawing/2014/main" id="{C75EABEA-5BF7-CD07-C068-61B5F00F32B1}"/>
              </a:ext>
            </a:extLst>
          </p:cNvPr>
          <p:cNvSpPr/>
          <p:nvPr/>
        </p:nvSpPr>
        <p:spPr bwMode="auto">
          <a:xfrm>
            <a:off x="6153150" y="4689475"/>
            <a:ext cx="1239838" cy="671513"/>
          </a:xfrm>
          <a:custGeom>
            <a:avLst/>
            <a:gdLst>
              <a:gd name="T0" fmla="*/ 866 w 866"/>
              <a:gd name="T1" fmla="*/ 166 h 501"/>
              <a:gd name="T2" fmla="*/ 576 w 866"/>
              <a:gd name="T3" fmla="*/ 0 h 501"/>
              <a:gd name="T4" fmla="*/ 0 w 866"/>
              <a:gd name="T5" fmla="*/ 332 h 501"/>
              <a:gd name="T6" fmla="*/ 287 w 866"/>
              <a:gd name="T7" fmla="*/ 501 h 501"/>
              <a:gd name="T8" fmla="*/ 866 w 866"/>
              <a:gd name="T9" fmla="*/ 166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6" h="501">
                <a:moveTo>
                  <a:pt x="866" y="166"/>
                </a:moveTo>
                <a:lnTo>
                  <a:pt x="576" y="0"/>
                </a:lnTo>
                <a:lnTo>
                  <a:pt x="0" y="332"/>
                </a:lnTo>
                <a:lnTo>
                  <a:pt x="287" y="501"/>
                </a:lnTo>
                <a:lnTo>
                  <a:pt x="866" y="166"/>
                </a:lnTo>
                <a:close/>
              </a:path>
            </a:pathLst>
          </a:custGeom>
          <a:solidFill>
            <a:srgbClr val="727CA3">
              <a:lumMod val="60000"/>
              <a:lumOff val="40000"/>
            </a:srgb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3" name="Picture 8" descr="yinying">
            <a:extLst>
              <a:ext uri="{FF2B5EF4-FFF2-40B4-BE49-F238E27FC236}">
                <a16:creationId xmlns:a16="http://schemas.microsoft.com/office/drawing/2014/main" id="{C7C195B1-871C-CED4-B5E1-ECF7702EE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4238625"/>
            <a:ext cx="1782762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Freeform 11">
            <a:extLst>
              <a:ext uri="{FF2B5EF4-FFF2-40B4-BE49-F238E27FC236}">
                <a16:creationId xmlns:a16="http://schemas.microsoft.com/office/drawing/2014/main" id="{46DC8C83-1277-F398-CBB6-DF0BCB272E4C}"/>
              </a:ext>
            </a:extLst>
          </p:cNvPr>
          <p:cNvSpPr/>
          <p:nvPr/>
        </p:nvSpPr>
        <p:spPr bwMode="auto">
          <a:xfrm rot="20967558">
            <a:off x="4276725" y="1725613"/>
            <a:ext cx="2120900" cy="2943225"/>
          </a:xfrm>
          <a:custGeom>
            <a:avLst/>
            <a:gdLst>
              <a:gd name="T0" fmla="*/ 1150 w 980"/>
              <a:gd name="T1" fmla="*/ 2121 h 1370"/>
              <a:gd name="T2" fmla="*/ 1047 w 980"/>
              <a:gd name="T3" fmla="*/ 689 h 1370"/>
              <a:gd name="T4" fmla="*/ 271 w 980"/>
              <a:gd name="T5" fmla="*/ 865 h 1370"/>
              <a:gd name="T6" fmla="*/ 1150 w 980"/>
              <a:gd name="T7" fmla="*/ 2121 h 13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80" h="1370">
                <a:moveTo>
                  <a:pt x="737" y="1370"/>
                </a:moveTo>
                <a:cubicBezTo>
                  <a:pt x="737" y="1370"/>
                  <a:pt x="980" y="890"/>
                  <a:pt x="671" y="445"/>
                </a:cubicBezTo>
                <a:cubicBezTo>
                  <a:pt x="362" y="0"/>
                  <a:pt x="0" y="297"/>
                  <a:pt x="174" y="559"/>
                </a:cubicBezTo>
                <a:cubicBezTo>
                  <a:pt x="349" y="822"/>
                  <a:pt x="666" y="782"/>
                  <a:pt x="737" y="1370"/>
                </a:cubicBezTo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Freeform 12">
            <a:extLst>
              <a:ext uri="{FF2B5EF4-FFF2-40B4-BE49-F238E27FC236}">
                <a16:creationId xmlns:a16="http://schemas.microsoft.com/office/drawing/2014/main" id="{959931E6-9FD3-FB5F-EA10-6AF8A9224D08}"/>
              </a:ext>
            </a:extLst>
          </p:cNvPr>
          <p:cNvSpPr/>
          <p:nvPr/>
        </p:nvSpPr>
        <p:spPr bwMode="auto">
          <a:xfrm rot="20967558">
            <a:off x="4275138" y="1722438"/>
            <a:ext cx="2119312" cy="2943225"/>
          </a:xfrm>
          <a:custGeom>
            <a:avLst/>
            <a:gdLst>
              <a:gd name="T0" fmla="*/ 1149 w 980"/>
              <a:gd name="T1" fmla="*/ 2121 h 1370"/>
              <a:gd name="T2" fmla="*/ 1046 w 980"/>
              <a:gd name="T3" fmla="*/ 689 h 1370"/>
              <a:gd name="T4" fmla="*/ 271 w 980"/>
              <a:gd name="T5" fmla="*/ 865 h 1370"/>
              <a:gd name="T6" fmla="*/ 1149 w 980"/>
              <a:gd name="T7" fmla="*/ 2121 h 13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80" h="1370">
                <a:moveTo>
                  <a:pt x="737" y="1370"/>
                </a:moveTo>
                <a:cubicBezTo>
                  <a:pt x="737" y="1370"/>
                  <a:pt x="980" y="890"/>
                  <a:pt x="671" y="445"/>
                </a:cubicBezTo>
                <a:cubicBezTo>
                  <a:pt x="362" y="0"/>
                  <a:pt x="0" y="297"/>
                  <a:pt x="174" y="559"/>
                </a:cubicBezTo>
                <a:cubicBezTo>
                  <a:pt x="349" y="822"/>
                  <a:pt x="666" y="782"/>
                  <a:pt x="737" y="1370"/>
                </a:cubicBezTo>
              </a:path>
            </a:pathLst>
          </a:custGeom>
          <a:solidFill>
            <a:srgbClr val="FEC925"/>
          </a:solidFill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Freeform 2">
            <a:extLst>
              <a:ext uri="{FF2B5EF4-FFF2-40B4-BE49-F238E27FC236}">
                <a16:creationId xmlns:a16="http://schemas.microsoft.com/office/drawing/2014/main" id="{AAFE20C8-2D04-5958-1AA6-07C8096F0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2474913"/>
            <a:ext cx="550863" cy="550862"/>
          </a:xfrm>
          <a:custGeom>
            <a:avLst/>
            <a:gdLst>
              <a:gd name="T0" fmla="*/ 3437 w 6844"/>
              <a:gd name="T1" fmla="*/ 1719 h 6844"/>
              <a:gd name="T2" fmla="*/ 3437 w 6844"/>
              <a:gd name="T3" fmla="*/ 2875 h 6844"/>
              <a:gd name="T4" fmla="*/ 3437 w 6844"/>
              <a:gd name="T5" fmla="*/ 1719 h 6844"/>
              <a:gd name="T6" fmla="*/ 6843 w 6844"/>
              <a:gd name="T7" fmla="*/ 188 h 6844"/>
              <a:gd name="T8" fmla="*/ 5437 w 6844"/>
              <a:gd name="T9" fmla="*/ 2375 h 6844"/>
              <a:gd name="T10" fmla="*/ 5124 w 6844"/>
              <a:gd name="T11" fmla="*/ 1250 h 6844"/>
              <a:gd name="T12" fmla="*/ 5093 w 6844"/>
              <a:gd name="T13" fmla="*/ 2719 h 6844"/>
              <a:gd name="T14" fmla="*/ 4437 w 6844"/>
              <a:gd name="T15" fmla="*/ 3749 h 6844"/>
              <a:gd name="T16" fmla="*/ 5218 w 6844"/>
              <a:gd name="T17" fmla="*/ 4562 h 6844"/>
              <a:gd name="T18" fmla="*/ 5218 w 6844"/>
              <a:gd name="T19" fmla="*/ 4593 h 6844"/>
              <a:gd name="T20" fmla="*/ 5124 w 6844"/>
              <a:gd name="T21" fmla="*/ 6624 h 6844"/>
              <a:gd name="T22" fmla="*/ 4812 w 6844"/>
              <a:gd name="T23" fmla="*/ 6843 h 6844"/>
              <a:gd name="T24" fmla="*/ 4812 w 6844"/>
              <a:gd name="T25" fmla="*/ 5093 h 6844"/>
              <a:gd name="T26" fmla="*/ 2594 w 6844"/>
              <a:gd name="T27" fmla="*/ 5812 h 6844"/>
              <a:gd name="T28" fmla="*/ 2438 w 6844"/>
              <a:gd name="T29" fmla="*/ 5968 h 6844"/>
              <a:gd name="T30" fmla="*/ 875 w 6844"/>
              <a:gd name="T31" fmla="*/ 6843 h 6844"/>
              <a:gd name="T32" fmla="*/ 719 w 6844"/>
              <a:gd name="T33" fmla="*/ 6312 h 6844"/>
              <a:gd name="T34" fmla="*/ 2844 w 6844"/>
              <a:gd name="T35" fmla="*/ 4562 h 6844"/>
              <a:gd name="T36" fmla="*/ 1782 w 6844"/>
              <a:gd name="T37" fmla="*/ 2750 h 6844"/>
              <a:gd name="T38" fmla="*/ 1719 w 6844"/>
              <a:gd name="T39" fmla="*/ 2594 h 6844"/>
              <a:gd name="T40" fmla="*/ 1250 w 6844"/>
              <a:gd name="T41" fmla="*/ 1313 h 6844"/>
              <a:gd name="T42" fmla="*/ 407 w 6844"/>
              <a:gd name="T43" fmla="*/ 2563 h 6844"/>
              <a:gd name="T44" fmla="*/ 1032 w 6844"/>
              <a:gd name="T45" fmla="*/ 32 h 6844"/>
              <a:gd name="T46" fmla="*/ 1813 w 6844"/>
              <a:gd name="T47" fmla="*/ 938 h 6844"/>
              <a:gd name="T48" fmla="*/ 2157 w 6844"/>
              <a:gd name="T49" fmla="*/ 907 h 6844"/>
              <a:gd name="T50" fmla="*/ 4718 w 6844"/>
              <a:gd name="T51" fmla="*/ 907 h 6844"/>
              <a:gd name="T52" fmla="*/ 5031 w 6844"/>
              <a:gd name="T53" fmla="*/ 938 h 6844"/>
              <a:gd name="T54" fmla="*/ 5812 w 6844"/>
              <a:gd name="T55" fmla="*/ 0 h 6844"/>
              <a:gd name="T56" fmla="*/ 4562 w 6844"/>
              <a:gd name="T57" fmla="*/ 1188 h 6844"/>
              <a:gd name="T58" fmla="*/ 3437 w 6844"/>
              <a:gd name="T59" fmla="*/ 1157 h 6844"/>
              <a:gd name="T60" fmla="*/ 2282 w 6844"/>
              <a:gd name="T61" fmla="*/ 2469 h 6844"/>
              <a:gd name="T62" fmla="*/ 3718 w 6844"/>
              <a:gd name="T63" fmla="*/ 3157 h 6844"/>
              <a:gd name="T64" fmla="*/ 4562 w 6844"/>
              <a:gd name="T65" fmla="*/ 1188 h 6844"/>
              <a:gd name="T66" fmla="*/ 4562 w 6844"/>
              <a:gd name="T67" fmla="*/ 1188 h 6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844" h="6844">
                <a:moveTo>
                  <a:pt x="3437" y="1719"/>
                </a:moveTo>
                <a:lnTo>
                  <a:pt x="3437" y="1719"/>
                </a:lnTo>
                <a:cubicBezTo>
                  <a:pt x="3749" y="1719"/>
                  <a:pt x="3999" y="2000"/>
                  <a:pt x="3999" y="2313"/>
                </a:cubicBezTo>
                <a:cubicBezTo>
                  <a:pt x="3999" y="2625"/>
                  <a:pt x="3749" y="2875"/>
                  <a:pt x="3437" y="2875"/>
                </a:cubicBezTo>
                <a:cubicBezTo>
                  <a:pt x="3125" y="2875"/>
                  <a:pt x="2844" y="2625"/>
                  <a:pt x="2844" y="2313"/>
                </a:cubicBezTo>
                <a:cubicBezTo>
                  <a:pt x="2844" y="2000"/>
                  <a:pt x="3125" y="1719"/>
                  <a:pt x="3437" y="1719"/>
                </a:cubicBezTo>
                <a:close/>
                <a:moveTo>
                  <a:pt x="6843" y="188"/>
                </a:moveTo>
                <a:lnTo>
                  <a:pt x="6843" y="188"/>
                </a:lnTo>
                <a:cubicBezTo>
                  <a:pt x="6437" y="2532"/>
                  <a:pt x="6437" y="2532"/>
                  <a:pt x="6437" y="2532"/>
                </a:cubicBezTo>
                <a:cubicBezTo>
                  <a:pt x="5437" y="2375"/>
                  <a:pt x="5437" y="2375"/>
                  <a:pt x="5437" y="2375"/>
                </a:cubicBezTo>
                <a:cubicBezTo>
                  <a:pt x="5593" y="1282"/>
                  <a:pt x="5593" y="1282"/>
                  <a:pt x="5593" y="1282"/>
                </a:cubicBezTo>
                <a:cubicBezTo>
                  <a:pt x="5468" y="1282"/>
                  <a:pt x="5312" y="1250"/>
                  <a:pt x="5124" y="1250"/>
                </a:cubicBezTo>
                <a:cubicBezTo>
                  <a:pt x="5124" y="2594"/>
                  <a:pt x="5124" y="2594"/>
                  <a:pt x="5124" y="2594"/>
                </a:cubicBezTo>
                <a:cubicBezTo>
                  <a:pt x="5124" y="2625"/>
                  <a:pt x="5124" y="2688"/>
                  <a:pt x="5093" y="2719"/>
                </a:cubicBezTo>
                <a:lnTo>
                  <a:pt x="5093" y="2750"/>
                </a:lnTo>
                <a:cubicBezTo>
                  <a:pt x="4437" y="3749"/>
                  <a:pt x="4437" y="3749"/>
                  <a:pt x="4437" y="3749"/>
                </a:cubicBezTo>
                <a:cubicBezTo>
                  <a:pt x="4249" y="4281"/>
                  <a:pt x="4249" y="4281"/>
                  <a:pt x="4249" y="4281"/>
                </a:cubicBezTo>
                <a:cubicBezTo>
                  <a:pt x="5218" y="4562"/>
                  <a:pt x="5218" y="4562"/>
                  <a:pt x="5218" y="4562"/>
                </a:cubicBezTo>
                <a:cubicBezTo>
                  <a:pt x="5218" y="4562"/>
                  <a:pt x="5218" y="4562"/>
                  <a:pt x="5187" y="4593"/>
                </a:cubicBezTo>
                <a:cubicBezTo>
                  <a:pt x="5218" y="4593"/>
                  <a:pt x="5218" y="4593"/>
                  <a:pt x="5218" y="4593"/>
                </a:cubicBezTo>
                <a:cubicBezTo>
                  <a:pt x="5343" y="4624"/>
                  <a:pt x="5437" y="4749"/>
                  <a:pt x="5406" y="4906"/>
                </a:cubicBezTo>
                <a:cubicBezTo>
                  <a:pt x="5124" y="6624"/>
                  <a:pt x="5124" y="6624"/>
                  <a:pt x="5124" y="6624"/>
                </a:cubicBezTo>
                <a:cubicBezTo>
                  <a:pt x="5093" y="6749"/>
                  <a:pt x="4999" y="6843"/>
                  <a:pt x="4843" y="6843"/>
                </a:cubicBezTo>
                <a:lnTo>
                  <a:pt x="4812" y="6843"/>
                </a:lnTo>
                <a:cubicBezTo>
                  <a:pt x="4656" y="6812"/>
                  <a:pt x="4531" y="6687"/>
                  <a:pt x="4562" y="6531"/>
                </a:cubicBezTo>
                <a:cubicBezTo>
                  <a:pt x="4812" y="5093"/>
                  <a:pt x="4812" y="5093"/>
                  <a:pt x="4812" y="5093"/>
                </a:cubicBezTo>
                <a:cubicBezTo>
                  <a:pt x="3531" y="5124"/>
                  <a:pt x="3531" y="5124"/>
                  <a:pt x="3531" y="5124"/>
                </a:cubicBezTo>
                <a:cubicBezTo>
                  <a:pt x="2594" y="5812"/>
                  <a:pt x="2594" y="5812"/>
                  <a:pt x="2594" y="5812"/>
                </a:cubicBezTo>
                <a:cubicBezTo>
                  <a:pt x="2500" y="5906"/>
                  <a:pt x="2500" y="5906"/>
                  <a:pt x="2500" y="5906"/>
                </a:cubicBezTo>
                <a:cubicBezTo>
                  <a:pt x="2469" y="5937"/>
                  <a:pt x="2469" y="5937"/>
                  <a:pt x="2438" y="5968"/>
                </a:cubicBezTo>
                <a:cubicBezTo>
                  <a:pt x="1000" y="6812"/>
                  <a:pt x="1000" y="6812"/>
                  <a:pt x="1000" y="6812"/>
                </a:cubicBezTo>
                <a:cubicBezTo>
                  <a:pt x="969" y="6843"/>
                  <a:pt x="907" y="6843"/>
                  <a:pt x="875" y="6843"/>
                </a:cubicBezTo>
                <a:cubicBezTo>
                  <a:pt x="782" y="6843"/>
                  <a:pt x="688" y="6812"/>
                  <a:pt x="625" y="6718"/>
                </a:cubicBezTo>
                <a:cubicBezTo>
                  <a:pt x="532" y="6562"/>
                  <a:pt x="594" y="6406"/>
                  <a:pt x="719" y="6312"/>
                </a:cubicBezTo>
                <a:cubicBezTo>
                  <a:pt x="1969" y="5562"/>
                  <a:pt x="1969" y="5562"/>
                  <a:pt x="1969" y="5562"/>
                </a:cubicBezTo>
                <a:cubicBezTo>
                  <a:pt x="2844" y="4562"/>
                  <a:pt x="2844" y="4562"/>
                  <a:pt x="2844" y="4562"/>
                </a:cubicBezTo>
                <a:cubicBezTo>
                  <a:pt x="2563" y="3718"/>
                  <a:pt x="2563" y="3718"/>
                  <a:pt x="2563" y="3718"/>
                </a:cubicBezTo>
                <a:cubicBezTo>
                  <a:pt x="1782" y="2750"/>
                  <a:pt x="1782" y="2750"/>
                  <a:pt x="1782" y="2750"/>
                </a:cubicBezTo>
                <a:lnTo>
                  <a:pt x="1782" y="2750"/>
                </a:lnTo>
                <a:cubicBezTo>
                  <a:pt x="1750" y="2688"/>
                  <a:pt x="1719" y="2657"/>
                  <a:pt x="1719" y="2594"/>
                </a:cubicBezTo>
                <a:cubicBezTo>
                  <a:pt x="1719" y="1250"/>
                  <a:pt x="1719" y="1250"/>
                  <a:pt x="1719" y="1250"/>
                </a:cubicBezTo>
                <a:cubicBezTo>
                  <a:pt x="1532" y="1250"/>
                  <a:pt x="1375" y="1282"/>
                  <a:pt x="1250" y="1313"/>
                </a:cubicBezTo>
                <a:cubicBezTo>
                  <a:pt x="1407" y="2375"/>
                  <a:pt x="1407" y="2375"/>
                  <a:pt x="1407" y="2375"/>
                </a:cubicBezTo>
                <a:cubicBezTo>
                  <a:pt x="407" y="2563"/>
                  <a:pt x="407" y="2563"/>
                  <a:pt x="407" y="2563"/>
                </a:cubicBezTo>
                <a:cubicBezTo>
                  <a:pt x="0" y="188"/>
                  <a:pt x="0" y="188"/>
                  <a:pt x="0" y="188"/>
                </a:cubicBezTo>
                <a:cubicBezTo>
                  <a:pt x="1032" y="32"/>
                  <a:pt x="1032" y="32"/>
                  <a:pt x="1032" y="32"/>
                </a:cubicBezTo>
                <a:cubicBezTo>
                  <a:pt x="1188" y="1032"/>
                  <a:pt x="1188" y="1032"/>
                  <a:pt x="1188" y="1032"/>
                </a:cubicBezTo>
                <a:cubicBezTo>
                  <a:pt x="1375" y="1000"/>
                  <a:pt x="1594" y="969"/>
                  <a:pt x="1813" y="938"/>
                </a:cubicBezTo>
                <a:cubicBezTo>
                  <a:pt x="1875" y="907"/>
                  <a:pt x="1938" y="875"/>
                  <a:pt x="2000" y="875"/>
                </a:cubicBezTo>
                <a:cubicBezTo>
                  <a:pt x="2063" y="875"/>
                  <a:pt x="2094" y="907"/>
                  <a:pt x="2157" y="907"/>
                </a:cubicBezTo>
                <a:cubicBezTo>
                  <a:pt x="2532" y="907"/>
                  <a:pt x="2938" y="875"/>
                  <a:pt x="3437" y="875"/>
                </a:cubicBezTo>
                <a:cubicBezTo>
                  <a:pt x="3906" y="875"/>
                  <a:pt x="4343" y="907"/>
                  <a:pt x="4718" y="907"/>
                </a:cubicBezTo>
                <a:cubicBezTo>
                  <a:pt x="4749" y="907"/>
                  <a:pt x="4781" y="875"/>
                  <a:pt x="4843" y="875"/>
                </a:cubicBezTo>
                <a:cubicBezTo>
                  <a:pt x="4906" y="875"/>
                  <a:pt x="4968" y="907"/>
                  <a:pt x="5031" y="938"/>
                </a:cubicBezTo>
                <a:cubicBezTo>
                  <a:pt x="5281" y="969"/>
                  <a:pt x="5468" y="1000"/>
                  <a:pt x="5656" y="1000"/>
                </a:cubicBezTo>
                <a:cubicBezTo>
                  <a:pt x="5812" y="0"/>
                  <a:pt x="5812" y="0"/>
                  <a:pt x="5812" y="0"/>
                </a:cubicBezTo>
                <a:lnTo>
                  <a:pt x="6843" y="188"/>
                </a:lnTo>
                <a:close/>
                <a:moveTo>
                  <a:pt x="4562" y="1188"/>
                </a:moveTo>
                <a:lnTo>
                  <a:pt x="4562" y="1188"/>
                </a:lnTo>
                <a:cubicBezTo>
                  <a:pt x="4218" y="1188"/>
                  <a:pt x="3843" y="1157"/>
                  <a:pt x="3437" y="1157"/>
                </a:cubicBezTo>
                <a:cubicBezTo>
                  <a:pt x="3000" y="1157"/>
                  <a:pt x="2625" y="1188"/>
                  <a:pt x="2282" y="1188"/>
                </a:cubicBezTo>
                <a:cubicBezTo>
                  <a:pt x="2282" y="2469"/>
                  <a:pt x="2282" y="2469"/>
                  <a:pt x="2282" y="2469"/>
                </a:cubicBezTo>
                <a:cubicBezTo>
                  <a:pt x="3157" y="3157"/>
                  <a:pt x="3157" y="3157"/>
                  <a:pt x="3157" y="3157"/>
                </a:cubicBezTo>
                <a:cubicBezTo>
                  <a:pt x="3718" y="3157"/>
                  <a:pt x="3718" y="3157"/>
                  <a:pt x="3718" y="3157"/>
                </a:cubicBezTo>
                <a:cubicBezTo>
                  <a:pt x="4562" y="2469"/>
                  <a:pt x="4562" y="2469"/>
                  <a:pt x="4562" y="2469"/>
                </a:cubicBezTo>
                <a:lnTo>
                  <a:pt x="4562" y="1188"/>
                </a:lnTo>
                <a:close/>
                <a:moveTo>
                  <a:pt x="4562" y="1188"/>
                </a:moveTo>
                <a:lnTo>
                  <a:pt x="4562" y="118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78F4B3D9-0792-9BBE-B01E-64A90B61538A}"/>
              </a:ext>
            </a:extLst>
          </p:cNvPr>
          <p:cNvSpPr/>
          <p:nvPr/>
        </p:nvSpPr>
        <p:spPr bwMode="auto">
          <a:xfrm rot="174416">
            <a:off x="3875088" y="3227388"/>
            <a:ext cx="2295525" cy="1266825"/>
          </a:xfrm>
          <a:custGeom>
            <a:avLst/>
            <a:gdLst>
              <a:gd name="T0" fmla="*/ 1655 w 1012"/>
              <a:gd name="T1" fmla="*/ 914 h 525"/>
              <a:gd name="T2" fmla="*/ 731 w 1012"/>
              <a:gd name="T3" fmla="*/ 110 h 525"/>
              <a:gd name="T4" fmla="*/ 399 w 1012"/>
              <a:gd name="T5" fmla="*/ 714 h 525"/>
              <a:gd name="T6" fmla="*/ 770 w 1012"/>
              <a:gd name="T7" fmla="*/ 689 h 525"/>
              <a:gd name="T8" fmla="*/ 1655 w 1012"/>
              <a:gd name="T9" fmla="*/ 914 h 5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12" h="525">
                <a:moveTo>
                  <a:pt x="1012" y="525"/>
                </a:moveTo>
                <a:cubicBezTo>
                  <a:pt x="1012" y="525"/>
                  <a:pt x="868" y="126"/>
                  <a:pt x="447" y="63"/>
                </a:cubicBezTo>
                <a:cubicBezTo>
                  <a:pt x="25" y="0"/>
                  <a:pt x="0" y="368"/>
                  <a:pt x="244" y="410"/>
                </a:cubicBezTo>
                <a:cubicBezTo>
                  <a:pt x="327" y="424"/>
                  <a:pt x="398" y="410"/>
                  <a:pt x="471" y="396"/>
                </a:cubicBezTo>
                <a:cubicBezTo>
                  <a:pt x="615" y="369"/>
                  <a:pt x="764" y="341"/>
                  <a:pt x="1012" y="525"/>
                </a:cubicBezTo>
              </a:path>
            </a:pathLst>
          </a:custGeom>
          <a:solidFill>
            <a:srgbClr val="005898"/>
          </a:solidFill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Freeform 3">
            <a:extLst>
              <a:ext uri="{FF2B5EF4-FFF2-40B4-BE49-F238E27FC236}">
                <a16:creationId xmlns:a16="http://schemas.microsoft.com/office/drawing/2014/main" id="{A59F5301-2C10-510C-E162-85CA5B333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8475" y="3546475"/>
            <a:ext cx="576263" cy="442913"/>
          </a:xfrm>
          <a:custGeom>
            <a:avLst/>
            <a:gdLst>
              <a:gd name="T0" fmla="*/ 3034 w 6392"/>
              <a:gd name="T1" fmla="*/ 2260 h 4907"/>
              <a:gd name="T2" fmla="*/ 2582 w 6392"/>
              <a:gd name="T3" fmla="*/ 1937 h 4907"/>
              <a:gd name="T4" fmla="*/ 1421 w 6392"/>
              <a:gd name="T5" fmla="*/ 2196 h 4907"/>
              <a:gd name="T6" fmla="*/ 388 w 6392"/>
              <a:gd name="T7" fmla="*/ 4583 h 4907"/>
              <a:gd name="T8" fmla="*/ 2712 w 6392"/>
              <a:gd name="T9" fmla="*/ 3551 h 4907"/>
              <a:gd name="T10" fmla="*/ 3034 w 6392"/>
              <a:gd name="T11" fmla="*/ 2260 h 4907"/>
              <a:gd name="T12" fmla="*/ 2454 w 6392"/>
              <a:gd name="T13" fmla="*/ 3228 h 4907"/>
              <a:gd name="T14" fmla="*/ 711 w 6392"/>
              <a:gd name="T15" fmla="*/ 4261 h 4907"/>
              <a:gd name="T16" fmla="*/ 1679 w 6392"/>
              <a:gd name="T17" fmla="*/ 2518 h 4907"/>
              <a:gd name="T18" fmla="*/ 1874 w 6392"/>
              <a:gd name="T19" fmla="*/ 2648 h 4907"/>
              <a:gd name="T20" fmla="*/ 2260 w 6392"/>
              <a:gd name="T21" fmla="*/ 3034 h 4907"/>
              <a:gd name="T22" fmla="*/ 2454 w 6392"/>
              <a:gd name="T23" fmla="*/ 3228 h 4907"/>
              <a:gd name="T24" fmla="*/ 6197 w 6392"/>
              <a:gd name="T25" fmla="*/ 710 h 4907"/>
              <a:gd name="T26" fmla="*/ 3615 w 6392"/>
              <a:gd name="T27" fmla="*/ 646 h 4907"/>
              <a:gd name="T28" fmla="*/ 2776 w 6392"/>
              <a:gd name="T29" fmla="*/ 1679 h 4907"/>
              <a:gd name="T30" fmla="*/ 3034 w 6392"/>
              <a:gd name="T31" fmla="*/ 2196 h 4907"/>
              <a:gd name="T32" fmla="*/ 4326 w 6392"/>
              <a:gd name="T33" fmla="*/ 2454 h 4907"/>
              <a:gd name="T34" fmla="*/ 6197 w 6392"/>
              <a:gd name="T35" fmla="*/ 710 h 4907"/>
              <a:gd name="T36" fmla="*/ 5489 w 6392"/>
              <a:gd name="T37" fmla="*/ 1549 h 4907"/>
              <a:gd name="T38" fmla="*/ 3681 w 6392"/>
              <a:gd name="T39" fmla="*/ 1937 h 4907"/>
              <a:gd name="T40" fmla="*/ 4067 w 6392"/>
              <a:gd name="T41" fmla="*/ 1485 h 4907"/>
              <a:gd name="T42" fmla="*/ 3487 w 6392"/>
              <a:gd name="T43" fmla="*/ 1421 h 4907"/>
              <a:gd name="T44" fmla="*/ 5164 w 6392"/>
              <a:gd name="T45" fmla="*/ 582 h 4907"/>
              <a:gd name="T46" fmla="*/ 5489 w 6392"/>
              <a:gd name="T47" fmla="*/ 1549 h 4907"/>
              <a:gd name="T48" fmla="*/ 3165 w 6392"/>
              <a:gd name="T49" fmla="*/ 2260 h 4907"/>
              <a:gd name="T50" fmla="*/ 3423 w 6392"/>
              <a:gd name="T51" fmla="*/ 3098 h 4907"/>
              <a:gd name="T52" fmla="*/ 3423 w 6392"/>
              <a:gd name="T53" fmla="*/ 2582 h 4907"/>
              <a:gd name="T54" fmla="*/ 3165 w 6392"/>
              <a:gd name="T55" fmla="*/ 2260 h 4907"/>
              <a:gd name="T56" fmla="*/ 2196 w 6392"/>
              <a:gd name="T57" fmla="*/ 1615 h 4907"/>
              <a:gd name="T58" fmla="*/ 2066 w 6392"/>
              <a:gd name="T59" fmla="*/ 1163 h 4907"/>
              <a:gd name="T60" fmla="*/ 2518 w 6392"/>
              <a:gd name="T61" fmla="*/ 1549 h 4907"/>
              <a:gd name="T62" fmla="*/ 2582 w 6392"/>
              <a:gd name="T63" fmla="*/ 1873 h 4907"/>
              <a:gd name="T64" fmla="*/ 2196 w 6392"/>
              <a:gd name="T65" fmla="*/ 1615 h 4907"/>
              <a:gd name="T66" fmla="*/ 2196 w 6392"/>
              <a:gd name="T67" fmla="*/ 1615 h 4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392" h="4907">
                <a:moveTo>
                  <a:pt x="3034" y="2260"/>
                </a:moveTo>
                <a:lnTo>
                  <a:pt x="3034" y="2260"/>
                </a:lnTo>
                <a:cubicBezTo>
                  <a:pt x="2776" y="2196"/>
                  <a:pt x="2776" y="2196"/>
                  <a:pt x="2776" y="2196"/>
                </a:cubicBezTo>
                <a:cubicBezTo>
                  <a:pt x="2582" y="1937"/>
                  <a:pt x="2582" y="1937"/>
                  <a:pt x="2582" y="1937"/>
                </a:cubicBezTo>
                <a:cubicBezTo>
                  <a:pt x="2454" y="2001"/>
                  <a:pt x="2454" y="2001"/>
                  <a:pt x="2454" y="2001"/>
                </a:cubicBezTo>
                <a:cubicBezTo>
                  <a:pt x="2132" y="1873"/>
                  <a:pt x="1679" y="1937"/>
                  <a:pt x="1421" y="2196"/>
                </a:cubicBezTo>
                <a:cubicBezTo>
                  <a:pt x="388" y="3228"/>
                  <a:pt x="388" y="3228"/>
                  <a:pt x="388" y="3228"/>
                </a:cubicBezTo>
                <a:cubicBezTo>
                  <a:pt x="0" y="3615"/>
                  <a:pt x="0" y="4197"/>
                  <a:pt x="388" y="4583"/>
                </a:cubicBezTo>
                <a:cubicBezTo>
                  <a:pt x="775" y="4906"/>
                  <a:pt x="1357" y="4906"/>
                  <a:pt x="1743" y="4583"/>
                </a:cubicBezTo>
                <a:cubicBezTo>
                  <a:pt x="2712" y="3551"/>
                  <a:pt x="2712" y="3551"/>
                  <a:pt x="2712" y="3551"/>
                </a:cubicBezTo>
                <a:cubicBezTo>
                  <a:pt x="3034" y="3228"/>
                  <a:pt x="3099" y="2776"/>
                  <a:pt x="2906" y="2454"/>
                </a:cubicBezTo>
                <a:lnTo>
                  <a:pt x="3034" y="2260"/>
                </a:lnTo>
                <a:close/>
                <a:moveTo>
                  <a:pt x="2454" y="3228"/>
                </a:moveTo>
                <a:lnTo>
                  <a:pt x="2454" y="3228"/>
                </a:lnTo>
                <a:cubicBezTo>
                  <a:pt x="1421" y="4261"/>
                  <a:pt x="1421" y="4261"/>
                  <a:pt x="1421" y="4261"/>
                </a:cubicBezTo>
                <a:cubicBezTo>
                  <a:pt x="1227" y="4455"/>
                  <a:pt x="905" y="4455"/>
                  <a:pt x="711" y="4261"/>
                </a:cubicBezTo>
                <a:cubicBezTo>
                  <a:pt x="516" y="4067"/>
                  <a:pt x="516" y="3745"/>
                  <a:pt x="711" y="3551"/>
                </a:cubicBezTo>
                <a:cubicBezTo>
                  <a:pt x="1679" y="2518"/>
                  <a:pt x="1679" y="2518"/>
                  <a:pt x="1679" y="2518"/>
                </a:cubicBezTo>
                <a:cubicBezTo>
                  <a:pt x="1807" y="2390"/>
                  <a:pt x="2002" y="2324"/>
                  <a:pt x="2132" y="2390"/>
                </a:cubicBezTo>
                <a:cubicBezTo>
                  <a:pt x="1874" y="2648"/>
                  <a:pt x="1874" y="2648"/>
                  <a:pt x="1874" y="2648"/>
                </a:cubicBezTo>
                <a:cubicBezTo>
                  <a:pt x="1743" y="2776"/>
                  <a:pt x="1743" y="2970"/>
                  <a:pt x="1874" y="3034"/>
                </a:cubicBezTo>
                <a:cubicBezTo>
                  <a:pt x="1938" y="3164"/>
                  <a:pt x="2132" y="3164"/>
                  <a:pt x="2260" y="3034"/>
                </a:cubicBezTo>
                <a:cubicBezTo>
                  <a:pt x="2582" y="2776"/>
                  <a:pt x="2582" y="2776"/>
                  <a:pt x="2582" y="2776"/>
                </a:cubicBezTo>
                <a:cubicBezTo>
                  <a:pt x="2582" y="2906"/>
                  <a:pt x="2582" y="3098"/>
                  <a:pt x="2454" y="3228"/>
                </a:cubicBezTo>
                <a:close/>
                <a:moveTo>
                  <a:pt x="6197" y="710"/>
                </a:moveTo>
                <a:lnTo>
                  <a:pt x="6197" y="710"/>
                </a:lnTo>
                <a:cubicBezTo>
                  <a:pt x="6005" y="258"/>
                  <a:pt x="5489" y="0"/>
                  <a:pt x="4972" y="194"/>
                </a:cubicBezTo>
                <a:cubicBezTo>
                  <a:pt x="3615" y="646"/>
                  <a:pt x="3615" y="646"/>
                  <a:pt x="3615" y="646"/>
                </a:cubicBezTo>
                <a:cubicBezTo>
                  <a:pt x="3229" y="841"/>
                  <a:pt x="3034" y="1163"/>
                  <a:pt x="3034" y="1549"/>
                </a:cubicBezTo>
                <a:cubicBezTo>
                  <a:pt x="2776" y="1679"/>
                  <a:pt x="2776" y="1679"/>
                  <a:pt x="2776" y="1679"/>
                </a:cubicBezTo>
                <a:cubicBezTo>
                  <a:pt x="2840" y="2001"/>
                  <a:pt x="2840" y="2001"/>
                  <a:pt x="2840" y="2001"/>
                </a:cubicBezTo>
                <a:cubicBezTo>
                  <a:pt x="3034" y="2196"/>
                  <a:pt x="3034" y="2196"/>
                  <a:pt x="3034" y="2196"/>
                </a:cubicBezTo>
                <a:cubicBezTo>
                  <a:pt x="3229" y="2132"/>
                  <a:pt x="3229" y="2132"/>
                  <a:pt x="3229" y="2132"/>
                </a:cubicBezTo>
                <a:cubicBezTo>
                  <a:pt x="3487" y="2454"/>
                  <a:pt x="3939" y="2582"/>
                  <a:pt x="4326" y="2454"/>
                </a:cubicBezTo>
                <a:cubicBezTo>
                  <a:pt x="5681" y="1937"/>
                  <a:pt x="5681" y="1937"/>
                  <a:pt x="5681" y="1937"/>
                </a:cubicBezTo>
                <a:cubicBezTo>
                  <a:pt x="6133" y="1743"/>
                  <a:pt x="6391" y="1227"/>
                  <a:pt x="6197" y="710"/>
                </a:cubicBezTo>
                <a:close/>
                <a:moveTo>
                  <a:pt x="5489" y="1549"/>
                </a:moveTo>
                <a:lnTo>
                  <a:pt x="5489" y="1549"/>
                </a:lnTo>
                <a:cubicBezTo>
                  <a:pt x="4131" y="2065"/>
                  <a:pt x="4131" y="2065"/>
                  <a:pt x="4131" y="2065"/>
                </a:cubicBezTo>
                <a:cubicBezTo>
                  <a:pt x="4003" y="2132"/>
                  <a:pt x="3809" y="2065"/>
                  <a:pt x="3681" y="1937"/>
                </a:cubicBezTo>
                <a:cubicBezTo>
                  <a:pt x="3939" y="1873"/>
                  <a:pt x="3939" y="1873"/>
                  <a:pt x="3939" y="1873"/>
                </a:cubicBezTo>
                <a:cubicBezTo>
                  <a:pt x="4067" y="1807"/>
                  <a:pt x="4131" y="1679"/>
                  <a:pt x="4067" y="1485"/>
                </a:cubicBezTo>
                <a:cubicBezTo>
                  <a:pt x="4003" y="1357"/>
                  <a:pt x="3873" y="1291"/>
                  <a:pt x="3681" y="1291"/>
                </a:cubicBezTo>
                <a:cubicBezTo>
                  <a:pt x="3487" y="1421"/>
                  <a:pt x="3487" y="1421"/>
                  <a:pt x="3487" y="1421"/>
                </a:cubicBezTo>
                <a:cubicBezTo>
                  <a:pt x="3551" y="1227"/>
                  <a:pt x="3615" y="1163"/>
                  <a:pt x="3809" y="1099"/>
                </a:cubicBezTo>
                <a:cubicBezTo>
                  <a:pt x="5164" y="582"/>
                  <a:pt x="5164" y="582"/>
                  <a:pt x="5164" y="582"/>
                </a:cubicBezTo>
                <a:cubicBezTo>
                  <a:pt x="5422" y="452"/>
                  <a:pt x="5681" y="646"/>
                  <a:pt x="5811" y="905"/>
                </a:cubicBezTo>
                <a:cubicBezTo>
                  <a:pt x="5875" y="1163"/>
                  <a:pt x="5747" y="1421"/>
                  <a:pt x="5489" y="1549"/>
                </a:cubicBezTo>
                <a:close/>
                <a:moveTo>
                  <a:pt x="3165" y="2260"/>
                </a:moveTo>
                <a:lnTo>
                  <a:pt x="3165" y="2260"/>
                </a:lnTo>
                <a:cubicBezTo>
                  <a:pt x="3551" y="2518"/>
                  <a:pt x="3551" y="2518"/>
                  <a:pt x="3551" y="2518"/>
                </a:cubicBezTo>
                <a:cubicBezTo>
                  <a:pt x="3423" y="3098"/>
                  <a:pt x="3423" y="3098"/>
                  <a:pt x="3423" y="3098"/>
                </a:cubicBezTo>
                <a:cubicBezTo>
                  <a:pt x="3293" y="3098"/>
                  <a:pt x="3293" y="3098"/>
                  <a:pt x="3293" y="3098"/>
                </a:cubicBezTo>
                <a:cubicBezTo>
                  <a:pt x="3423" y="2582"/>
                  <a:pt x="3423" y="2582"/>
                  <a:pt x="3423" y="2582"/>
                </a:cubicBezTo>
                <a:cubicBezTo>
                  <a:pt x="3034" y="2324"/>
                  <a:pt x="3034" y="2324"/>
                  <a:pt x="3034" y="2324"/>
                </a:cubicBezTo>
                <a:lnTo>
                  <a:pt x="3165" y="2260"/>
                </a:lnTo>
                <a:close/>
                <a:moveTo>
                  <a:pt x="2196" y="1615"/>
                </a:moveTo>
                <a:lnTo>
                  <a:pt x="2196" y="1615"/>
                </a:lnTo>
                <a:cubicBezTo>
                  <a:pt x="1938" y="1163"/>
                  <a:pt x="1938" y="1163"/>
                  <a:pt x="1938" y="1163"/>
                </a:cubicBezTo>
                <a:cubicBezTo>
                  <a:pt x="2066" y="1163"/>
                  <a:pt x="2066" y="1163"/>
                  <a:pt x="2066" y="1163"/>
                </a:cubicBezTo>
                <a:cubicBezTo>
                  <a:pt x="2260" y="1549"/>
                  <a:pt x="2260" y="1549"/>
                  <a:pt x="2260" y="1549"/>
                </a:cubicBezTo>
                <a:cubicBezTo>
                  <a:pt x="2518" y="1549"/>
                  <a:pt x="2518" y="1549"/>
                  <a:pt x="2518" y="1549"/>
                </a:cubicBezTo>
                <a:cubicBezTo>
                  <a:pt x="2648" y="1807"/>
                  <a:pt x="2648" y="1807"/>
                  <a:pt x="2648" y="1807"/>
                </a:cubicBezTo>
                <a:cubicBezTo>
                  <a:pt x="2582" y="1873"/>
                  <a:pt x="2582" y="1873"/>
                  <a:pt x="2582" y="1873"/>
                </a:cubicBezTo>
                <a:cubicBezTo>
                  <a:pt x="2454" y="1679"/>
                  <a:pt x="2454" y="1679"/>
                  <a:pt x="2454" y="1679"/>
                </a:cubicBezTo>
                <a:lnTo>
                  <a:pt x="2196" y="1615"/>
                </a:lnTo>
                <a:close/>
                <a:moveTo>
                  <a:pt x="2196" y="1615"/>
                </a:moveTo>
                <a:lnTo>
                  <a:pt x="2196" y="1615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Freeform 26">
            <a:extLst>
              <a:ext uri="{FF2B5EF4-FFF2-40B4-BE49-F238E27FC236}">
                <a16:creationId xmlns:a16="http://schemas.microsoft.com/office/drawing/2014/main" id="{06D61C21-E060-2C7C-2D20-DAD4282F0E68}"/>
              </a:ext>
            </a:extLst>
          </p:cNvPr>
          <p:cNvSpPr/>
          <p:nvPr/>
        </p:nvSpPr>
        <p:spPr bwMode="auto">
          <a:xfrm rot="20875150" flipH="1">
            <a:off x="5824538" y="2338388"/>
            <a:ext cx="2165350" cy="2024062"/>
          </a:xfrm>
          <a:custGeom>
            <a:avLst/>
            <a:gdLst>
              <a:gd name="T0" fmla="*/ 1512 w 1013"/>
              <a:gd name="T1" fmla="*/ 1460 h 995"/>
              <a:gd name="T2" fmla="*/ 929 w 1013"/>
              <a:gd name="T3" fmla="*/ 377 h 995"/>
              <a:gd name="T4" fmla="*/ 362 w 1013"/>
              <a:gd name="T5" fmla="*/ 770 h 995"/>
              <a:gd name="T6" fmla="*/ 1512 w 1013"/>
              <a:gd name="T7" fmla="*/ 1460 h 9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13" h="995">
                <a:moveTo>
                  <a:pt x="981" y="995"/>
                </a:moveTo>
                <a:cubicBezTo>
                  <a:pt x="981" y="995"/>
                  <a:pt x="1013" y="515"/>
                  <a:pt x="603" y="257"/>
                </a:cubicBezTo>
                <a:cubicBezTo>
                  <a:pt x="193" y="0"/>
                  <a:pt x="0" y="371"/>
                  <a:pt x="235" y="525"/>
                </a:cubicBezTo>
                <a:cubicBezTo>
                  <a:pt x="470" y="680"/>
                  <a:pt x="717" y="536"/>
                  <a:pt x="981" y="995"/>
                </a:cubicBezTo>
              </a:path>
            </a:pathLst>
          </a:custGeom>
          <a:solidFill>
            <a:srgbClr val="BFEA1F"/>
          </a:solidFill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Freeform 71">
            <a:extLst>
              <a:ext uri="{FF2B5EF4-FFF2-40B4-BE49-F238E27FC236}">
                <a16:creationId xmlns:a16="http://schemas.microsoft.com/office/drawing/2014/main" id="{F3E4ABB7-E594-15C7-3448-058AB5917DFF}"/>
              </a:ext>
            </a:extLst>
          </p:cNvPr>
          <p:cNvSpPr>
            <a:spLocks noEditPoints="1"/>
          </p:cNvSpPr>
          <p:nvPr/>
        </p:nvSpPr>
        <p:spPr bwMode="auto">
          <a:xfrm>
            <a:off x="7007225" y="2817813"/>
            <a:ext cx="309563" cy="468312"/>
          </a:xfrm>
          <a:custGeom>
            <a:avLst/>
            <a:gdLst>
              <a:gd name="T0" fmla="*/ 13 w 48"/>
              <a:gd name="T1" fmla="*/ 59 h 73"/>
              <a:gd name="T2" fmla="*/ 36 w 48"/>
              <a:gd name="T3" fmla="*/ 59 h 73"/>
              <a:gd name="T4" fmla="*/ 36 w 48"/>
              <a:gd name="T5" fmla="*/ 59 h 73"/>
              <a:gd name="T6" fmla="*/ 37 w 48"/>
              <a:gd name="T7" fmla="*/ 59 h 73"/>
              <a:gd name="T8" fmla="*/ 38 w 48"/>
              <a:gd name="T9" fmla="*/ 57 h 73"/>
              <a:gd name="T10" fmla="*/ 24 w 48"/>
              <a:gd name="T11" fmla="*/ 41 h 73"/>
              <a:gd name="T12" fmla="*/ 11 w 48"/>
              <a:gd name="T13" fmla="*/ 57 h 73"/>
              <a:gd name="T14" fmla="*/ 11 w 48"/>
              <a:gd name="T15" fmla="*/ 59 h 73"/>
              <a:gd name="T16" fmla="*/ 13 w 48"/>
              <a:gd name="T17" fmla="*/ 59 h 73"/>
              <a:gd name="T18" fmla="*/ 13 w 48"/>
              <a:gd name="T19" fmla="*/ 59 h 73"/>
              <a:gd name="T20" fmla="*/ 44 w 48"/>
              <a:gd name="T21" fmla="*/ 11 h 73"/>
              <a:gd name="T22" fmla="*/ 48 w 48"/>
              <a:gd name="T23" fmla="*/ 7 h 73"/>
              <a:gd name="T24" fmla="*/ 48 w 48"/>
              <a:gd name="T25" fmla="*/ 5 h 73"/>
              <a:gd name="T26" fmla="*/ 44 w 48"/>
              <a:gd name="T27" fmla="*/ 0 h 73"/>
              <a:gd name="T28" fmla="*/ 5 w 48"/>
              <a:gd name="T29" fmla="*/ 0 h 73"/>
              <a:gd name="T30" fmla="*/ 0 w 48"/>
              <a:gd name="T31" fmla="*/ 5 h 73"/>
              <a:gd name="T32" fmla="*/ 0 w 48"/>
              <a:gd name="T33" fmla="*/ 7 h 73"/>
              <a:gd name="T34" fmla="*/ 4 w 48"/>
              <a:gd name="T35" fmla="*/ 11 h 73"/>
              <a:gd name="T36" fmla="*/ 44 w 48"/>
              <a:gd name="T37" fmla="*/ 11 h 73"/>
              <a:gd name="T38" fmla="*/ 40 w 48"/>
              <a:gd name="T39" fmla="*/ 13 h 73"/>
              <a:gd name="T40" fmla="*/ 44 w 48"/>
              <a:gd name="T41" fmla="*/ 13 h 73"/>
              <a:gd name="T42" fmla="*/ 31 w 48"/>
              <a:gd name="T43" fmla="*/ 36 h 73"/>
              <a:gd name="T44" fmla="*/ 44 w 48"/>
              <a:gd name="T45" fmla="*/ 59 h 73"/>
              <a:gd name="T46" fmla="*/ 40 w 48"/>
              <a:gd name="T47" fmla="*/ 59 h 73"/>
              <a:gd name="T48" fmla="*/ 26 w 48"/>
              <a:gd name="T49" fmla="*/ 38 h 73"/>
              <a:gd name="T50" fmla="*/ 25 w 48"/>
              <a:gd name="T51" fmla="*/ 36 h 73"/>
              <a:gd name="T52" fmla="*/ 26 w 48"/>
              <a:gd name="T53" fmla="*/ 35 h 73"/>
              <a:gd name="T54" fmla="*/ 26 w 48"/>
              <a:gd name="T55" fmla="*/ 35 h 73"/>
              <a:gd name="T56" fmla="*/ 40 w 48"/>
              <a:gd name="T57" fmla="*/ 13 h 73"/>
              <a:gd name="T58" fmla="*/ 4 w 48"/>
              <a:gd name="T59" fmla="*/ 61 h 73"/>
              <a:gd name="T60" fmla="*/ 0 w 48"/>
              <a:gd name="T61" fmla="*/ 66 h 73"/>
              <a:gd name="T62" fmla="*/ 0 w 48"/>
              <a:gd name="T63" fmla="*/ 68 h 73"/>
              <a:gd name="T64" fmla="*/ 5 w 48"/>
              <a:gd name="T65" fmla="*/ 73 h 73"/>
              <a:gd name="T66" fmla="*/ 44 w 48"/>
              <a:gd name="T67" fmla="*/ 73 h 73"/>
              <a:gd name="T68" fmla="*/ 48 w 48"/>
              <a:gd name="T69" fmla="*/ 68 h 73"/>
              <a:gd name="T70" fmla="*/ 48 w 48"/>
              <a:gd name="T71" fmla="*/ 66 h 73"/>
              <a:gd name="T72" fmla="*/ 44 w 48"/>
              <a:gd name="T73" fmla="*/ 61 h 73"/>
              <a:gd name="T74" fmla="*/ 4 w 48"/>
              <a:gd name="T75" fmla="*/ 61 h 73"/>
              <a:gd name="T76" fmla="*/ 8 w 48"/>
              <a:gd name="T77" fmla="*/ 59 h 73"/>
              <a:gd name="T78" fmla="*/ 4 w 48"/>
              <a:gd name="T79" fmla="*/ 59 h 73"/>
              <a:gd name="T80" fmla="*/ 18 w 48"/>
              <a:gd name="T81" fmla="*/ 36 h 73"/>
              <a:gd name="T82" fmla="*/ 4 w 48"/>
              <a:gd name="T83" fmla="*/ 13 h 73"/>
              <a:gd name="T84" fmla="*/ 8 w 48"/>
              <a:gd name="T85" fmla="*/ 13 h 73"/>
              <a:gd name="T86" fmla="*/ 22 w 48"/>
              <a:gd name="T87" fmla="*/ 35 h 73"/>
              <a:gd name="T88" fmla="*/ 24 w 48"/>
              <a:gd name="T89" fmla="*/ 37 h 73"/>
              <a:gd name="T90" fmla="*/ 22 w 48"/>
              <a:gd name="T91" fmla="*/ 38 h 73"/>
              <a:gd name="T92" fmla="*/ 8 w 48"/>
              <a:gd name="T93" fmla="*/ 59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8" h="73">
                <a:moveTo>
                  <a:pt x="13" y="59"/>
                </a:moveTo>
                <a:cubicBezTo>
                  <a:pt x="36" y="59"/>
                  <a:pt x="36" y="59"/>
                  <a:pt x="36" y="59"/>
                </a:cubicBezTo>
                <a:cubicBezTo>
                  <a:pt x="36" y="59"/>
                  <a:pt x="36" y="59"/>
                  <a:pt x="36" y="59"/>
                </a:cubicBezTo>
                <a:cubicBezTo>
                  <a:pt x="36" y="59"/>
                  <a:pt x="37" y="59"/>
                  <a:pt x="37" y="59"/>
                </a:cubicBezTo>
                <a:cubicBezTo>
                  <a:pt x="38" y="58"/>
                  <a:pt x="38" y="57"/>
                  <a:pt x="38" y="57"/>
                </a:cubicBezTo>
                <a:cubicBezTo>
                  <a:pt x="36" y="49"/>
                  <a:pt x="31" y="41"/>
                  <a:pt x="24" y="41"/>
                </a:cubicBezTo>
                <a:cubicBezTo>
                  <a:pt x="17" y="41"/>
                  <a:pt x="12" y="49"/>
                  <a:pt x="11" y="57"/>
                </a:cubicBezTo>
                <a:cubicBezTo>
                  <a:pt x="11" y="57"/>
                  <a:pt x="11" y="58"/>
                  <a:pt x="11" y="59"/>
                </a:cubicBezTo>
                <a:cubicBezTo>
                  <a:pt x="12" y="59"/>
                  <a:pt x="12" y="59"/>
                  <a:pt x="13" y="59"/>
                </a:cubicBezTo>
                <a:cubicBezTo>
                  <a:pt x="13" y="59"/>
                  <a:pt x="13" y="59"/>
                  <a:pt x="13" y="59"/>
                </a:cubicBezTo>
                <a:close/>
                <a:moveTo>
                  <a:pt x="44" y="11"/>
                </a:moveTo>
                <a:cubicBezTo>
                  <a:pt x="47" y="11"/>
                  <a:pt x="48" y="9"/>
                  <a:pt x="48" y="7"/>
                </a:cubicBezTo>
                <a:cubicBezTo>
                  <a:pt x="48" y="5"/>
                  <a:pt x="48" y="5"/>
                  <a:pt x="48" y="5"/>
                </a:cubicBezTo>
                <a:cubicBezTo>
                  <a:pt x="48" y="2"/>
                  <a:pt x="46" y="0"/>
                  <a:pt x="44" y="0"/>
                </a:cubicBez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7"/>
                  <a:pt x="0" y="7"/>
                  <a:pt x="0" y="7"/>
                </a:cubicBezTo>
                <a:cubicBezTo>
                  <a:pt x="0" y="9"/>
                  <a:pt x="2" y="11"/>
                  <a:pt x="4" y="11"/>
                </a:cubicBezTo>
                <a:cubicBezTo>
                  <a:pt x="44" y="11"/>
                  <a:pt x="44" y="11"/>
                  <a:pt x="44" y="11"/>
                </a:cubicBezTo>
                <a:close/>
                <a:moveTo>
                  <a:pt x="40" y="13"/>
                </a:moveTo>
                <a:cubicBezTo>
                  <a:pt x="44" y="13"/>
                  <a:pt x="44" y="13"/>
                  <a:pt x="44" y="13"/>
                </a:cubicBezTo>
                <a:cubicBezTo>
                  <a:pt x="43" y="22"/>
                  <a:pt x="39" y="31"/>
                  <a:pt x="31" y="36"/>
                </a:cubicBezTo>
                <a:cubicBezTo>
                  <a:pt x="39" y="42"/>
                  <a:pt x="43" y="50"/>
                  <a:pt x="44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39" y="51"/>
                  <a:pt x="35" y="41"/>
                  <a:pt x="26" y="38"/>
                </a:cubicBezTo>
                <a:cubicBezTo>
                  <a:pt x="25" y="38"/>
                  <a:pt x="25" y="37"/>
                  <a:pt x="25" y="36"/>
                </a:cubicBezTo>
                <a:cubicBezTo>
                  <a:pt x="25" y="35"/>
                  <a:pt x="26" y="35"/>
                  <a:pt x="26" y="35"/>
                </a:cubicBezTo>
                <a:cubicBezTo>
                  <a:pt x="26" y="35"/>
                  <a:pt x="26" y="35"/>
                  <a:pt x="26" y="35"/>
                </a:cubicBezTo>
                <a:cubicBezTo>
                  <a:pt x="34" y="32"/>
                  <a:pt x="39" y="21"/>
                  <a:pt x="40" y="13"/>
                </a:cubicBezTo>
                <a:close/>
                <a:moveTo>
                  <a:pt x="4" y="61"/>
                </a:moveTo>
                <a:cubicBezTo>
                  <a:pt x="2" y="62"/>
                  <a:pt x="0" y="64"/>
                  <a:pt x="0" y="6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0"/>
                  <a:pt x="2" y="73"/>
                  <a:pt x="5" y="73"/>
                </a:cubicBezTo>
                <a:cubicBezTo>
                  <a:pt x="44" y="73"/>
                  <a:pt x="44" y="73"/>
                  <a:pt x="44" y="73"/>
                </a:cubicBezTo>
                <a:cubicBezTo>
                  <a:pt x="46" y="73"/>
                  <a:pt x="48" y="70"/>
                  <a:pt x="48" y="68"/>
                </a:cubicBezTo>
                <a:cubicBezTo>
                  <a:pt x="48" y="66"/>
                  <a:pt x="48" y="66"/>
                  <a:pt x="48" y="66"/>
                </a:cubicBezTo>
                <a:cubicBezTo>
                  <a:pt x="48" y="64"/>
                  <a:pt x="47" y="62"/>
                  <a:pt x="44" y="61"/>
                </a:cubicBezTo>
                <a:cubicBezTo>
                  <a:pt x="4" y="61"/>
                  <a:pt x="4" y="61"/>
                  <a:pt x="4" y="61"/>
                </a:cubicBezTo>
                <a:close/>
                <a:moveTo>
                  <a:pt x="8" y="59"/>
                </a:moveTo>
                <a:cubicBezTo>
                  <a:pt x="4" y="59"/>
                  <a:pt x="4" y="59"/>
                  <a:pt x="4" y="59"/>
                </a:cubicBezTo>
                <a:cubicBezTo>
                  <a:pt x="5" y="50"/>
                  <a:pt x="10" y="42"/>
                  <a:pt x="18" y="36"/>
                </a:cubicBezTo>
                <a:cubicBezTo>
                  <a:pt x="10" y="31"/>
                  <a:pt x="5" y="22"/>
                  <a:pt x="4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9" y="21"/>
                  <a:pt x="14" y="32"/>
                  <a:pt x="22" y="35"/>
                </a:cubicBezTo>
                <a:cubicBezTo>
                  <a:pt x="23" y="35"/>
                  <a:pt x="24" y="36"/>
                  <a:pt x="24" y="37"/>
                </a:cubicBezTo>
                <a:cubicBezTo>
                  <a:pt x="23" y="38"/>
                  <a:pt x="23" y="38"/>
                  <a:pt x="22" y="38"/>
                </a:cubicBezTo>
                <a:cubicBezTo>
                  <a:pt x="14" y="41"/>
                  <a:pt x="9" y="51"/>
                  <a:pt x="8" y="5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Freeform 32">
            <a:extLst>
              <a:ext uri="{FF2B5EF4-FFF2-40B4-BE49-F238E27FC236}">
                <a16:creationId xmlns:a16="http://schemas.microsoft.com/office/drawing/2014/main" id="{63FFCE39-00E8-BF1C-7688-32DD6ADB971D}"/>
              </a:ext>
            </a:extLst>
          </p:cNvPr>
          <p:cNvSpPr/>
          <p:nvPr/>
        </p:nvSpPr>
        <p:spPr bwMode="auto">
          <a:xfrm rot="21319952" flipH="1">
            <a:off x="6094413" y="3546475"/>
            <a:ext cx="1847850" cy="928688"/>
          </a:xfrm>
          <a:custGeom>
            <a:avLst/>
            <a:gdLst>
              <a:gd name="T0" fmla="*/ 1332 w 1012"/>
              <a:gd name="T1" fmla="*/ 670 h 525"/>
              <a:gd name="T2" fmla="*/ 588 w 1012"/>
              <a:gd name="T3" fmla="*/ 80 h 525"/>
              <a:gd name="T4" fmla="*/ 321 w 1012"/>
              <a:gd name="T5" fmla="*/ 523 h 525"/>
              <a:gd name="T6" fmla="*/ 620 w 1012"/>
              <a:gd name="T7" fmla="*/ 505 h 525"/>
              <a:gd name="T8" fmla="*/ 1332 w 1012"/>
              <a:gd name="T9" fmla="*/ 670 h 5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12" h="525">
                <a:moveTo>
                  <a:pt x="1012" y="525"/>
                </a:moveTo>
                <a:cubicBezTo>
                  <a:pt x="1012" y="525"/>
                  <a:pt x="868" y="126"/>
                  <a:pt x="447" y="63"/>
                </a:cubicBezTo>
                <a:cubicBezTo>
                  <a:pt x="25" y="0"/>
                  <a:pt x="0" y="368"/>
                  <a:pt x="244" y="410"/>
                </a:cubicBezTo>
                <a:cubicBezTo>
                  <a:pt x="327" y="424"/>
                  <a:pt x="398" y="410"/>
                  <a:pt x="471" y="396"/>
                </a:cubicBezTo>
                <a:cubicBezTo>
                  <a:pt x="615" y="369"/>
                  <a:pt x="764" y="341"/>
                  <a:pt x="1012" y="525"/>
                </a:cubicBezTo>
              </a:path>
            </a:pathLst>
          </a:custGeom>
          <a:solidFill>
            <a:srgbClr val="003760"/>
          </a:solidFill>
          <a:ln>
            <a:noFill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Shape 227">
            <a:extLst>
              <a:ext uri="{FF2B5EF4-FFF2-40B4-BE49-F238E27FC236}">
                <a16:creationId xmlns:a16="http://schemas.microsoft.com/office/drawing/2014/main" id="{3B045B45-0CD3-F65D-4540-71F8E4582165}"/>
              </a:ext>
            </a:extLst>
          </p:cNvPr>
          <p:cNvSpPr/>
          <p:nvPr/>
        </p:nvSpPr>
        <p:spPr>
          <a:xfrm>
            <a:off x="7132638" y="3689350"/>
            <a:ext cx="434975" cy="463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3" h="21260" extrusionOk="0">
                <a:moveTo>
                  <a:pt x="11752" y="11733"/>
                </a:moveTo>
                <a:lnTo>
                  <a:pt x="9401" y="11733"/>
                </a:lnTo>
                <a:lnTo>
                  <a:pt x="9401" y="5975"/>
                </a:lnTo>
                <a:lnTo>
                  <a:pt x="11752" y="5975"/>
                </a:lnTo>
                <a:cubicBezTo>
                  <a:pt x="11752" y="5975"/>
                  <a:pt x="11752" y="11733"/>
                  <a:pt x="11752" y="11733"/>
                </a:cubicBezTo>
                <a:close/>
                <a:moveTo>
                  <a:pt x="11752" y="15276"/>
                </a:moveTo>
                <a:lnTo>
                  <a:pt x="9401" y="15276"/>
                </a:lnTo>
                <a:lnTo>
                  <a:pt x="9401" y="12951"/>
                </a:lnTo>
                <a:lnTo>
                  <a:pt x="11752" y="12951"/>
                </a:lnTo>
                <a:cubicBezTo>
                  <a:pt x="11752" y="12951"/>
                  <a:pt x="11752" y="15276"/>
                  <a:pt x="11752" y="15276"/>
                </a:cubicBezTo>
                <a:close/>
                <a:moveTo>
                  <a:pt x="20789" y="13227"/>
                </a:moveTo>
                <a:lnTo>
                  <a:pt x="18761" y="11523"/>
                </a:lnTo>
                <a:cubicBezTo>
                  <a:pt x="18172" y="11029"/>
                  <a:pt x="18172" y="10223"/>
                  <a:pt x="18761" y="9729"/>
                </a:cubicBezTo>
                <a:lnTo>
                  <a:pt x="20789" y="8025"/>
                </a:lnTo>
                <a:cubicBezTo>
                  <a:pt x="21376" y="7532"/>
                  <a:pt x="21220" y="7072"/>
                  <a:pt x="20441" y="7001"/>
                </a:cubicBezTo>
                <a:lnTo>
                  <a:pt x="17751" y="6761"/>
                </a:lnTo>
                <a:cubicBezTo>
                  <a:pt x="16971" y="6692"/>
                  <a:pt x="16552" y="6061"/>
                  <a:pt x="16819" y="5360"/>
                </a:cubicBezTo>
                <a:lnTo>
                  <a:pt x="18247" y="1615"/>
                </a:lnTo>
                <a:cubicBezTo>
                  <a:pt x="18515" y="912"/>
                  <a:pt x="18188" y="656"/>
                  <a:pt x="17520" y="1047"/>
                </a:cubicBezTo>
                <a:lnTo>
                  <a:pt x="14346" y="2896"/>
                </a:lnTo>
                <a:cubicBezTo>
                  <a:pt x="13678" y="3285"/>
                  <a:pt x="12815" y="3072"/>
                  <a:pt x="12430" y="2423"/>
                </a:cubicBezTo>
                <a:lnTo>
                  <a:pt x="11279" y="489"/>
                </a:lnTo>
                <a:cubicBezTo>
                  <a:pt x="10893" y="-160"/>
                  <a:pt x="10255" y="-164"/>
                  <a:pt x="9860" y="481"/>
                </a:cubicBezTo>
                <a:lnTo>
                  <a:pt x="8793" y="2232"/>
                </a:lnTo>
                <a:cubicBezTo>
                  <a:pt x="8398" y="2877"/>
                  <a:pt x="7493" y="3153"/>
                  <a:pt x="6781" y="2844"/>
                </a:cubicBezTo>
                <a:lnTo>
                  <a:pt x="4900" y="2031"/>
                </a:lnTo>
                <a:cubicBezTo>
                  <a:pt x="4188" y="1723"/>
                  <a:pt x="3639" y="2080"/>
                  <a:pt x="3682" y="2825"/>
                </a:cubicBezTo>
                <a:lnTo>
                  <a:pt x="3784" y="4615"/>
                </a:lnTo>
                <a:cubicBezTo>
                  <a:pt x="3826" y="5360"/>
                  <a:pt x="3242" y="6128"/>
                  <a:pt x="2486" y="6320"/>
                </a:cubicBezTo>
                <a:lnTo>
                  <a:pt x="670" y="6780"/>
                </a:lnTo>
                <a:cubicBezTo>
                  <a:pt x="-85" y="6972"/>
                  <a:pt x="-224" y="7532"/>
                  <a:pt x="365" y="8025"/>
                </a:cubicBezTo>
                <a:lnTo>
                  <a:pt x="2394" y="9729"/>
                </a:lnTo>
                <a:cubicBezTo>
                  <a:pt x="2981" y="10223"/>
                  <a:pt x="2981" y="11029"/>
                  <a:pt x="2394" y="11523"/>
                </a:cubicBezTo>
                <a:lnTo>
                  <a:pt x="365" y="13225"/>
                </a:lnTo>
                <a:cubicBezTo>
                  <a:pt x="-224" y="13720"/>
                  <a:pt x="-68" y="14196"/>
                  <a:pt x="709" y="14285"/>
                </a:cubicBezTo>
                <a:lnTo>
                  <a:pt x="3171" y="14567"/>
                </a:lnTo>
                <a:cubicBezTo>
                  <a:pt x="3948" y="14656"/>
                  <a:pt x="4381" y="15309"/>
                  <a:pt x="4133" y="16017"/>
                </a:cubicBezTo>
                <a:lnTo>
                  <a:pt x="2869" y="19625"/>
                </a:lnTo>
                <a:cubicBezTo>
                  <a:pt x="2622" y="20333"/>
                  <a:pt x="2976" y="20609"/>
                  <a:pt x="3655" y="20240"/>
                </a:cubicBezTo>
                <a:lnTo>
                  <a:pt x="6549" y="18661"/>
                </a:lnTo>
                <a:cubicBezTo>
                  <a:pt x="7229" y="18291"/>
                  <a:pt x="8143" y="18495"/>
                  <a:pt x="8581" y="19113"/>
                </a:cubicBezTo>
                <a:lnTo>
                  <a:pt x="9782" y="20816"/>
                </a:lnTo>
                <a:cubicBezTo>
                  <a:pt x="10219" y="21436"/>
                  <a:pt x="10875" y="21403"/>
                  <a:pt x="11240" y="20741"/>
                </a:cubicBezTo>
                <a:lnTo>
                  <a:pt x="12297" y="18823"/>
                </a:lnTo>
                <a:cubicBezTo>
                  <a:pt x="12660" y="18160"/>
                  <a:pt x="13532" y="17891"/>
                  <a:pt x="14234" y="18221"/>
                </a:cubicBezTo>
                <a:lnTo>
                  <a:pt x="16272" y="19181"/>
                </a:lnTo>
                <a:cubicBezTo>
                  <a:pt x="16974" y="19511"/>
                  <a:pt x="17514" y="19172"/>
                  <a:pt x="17472" y="18427"/>
                </a:cubicBezTo>
                <a:lnTo>
                  <a:pt x="17370" y="16637"/>
                </a:lnTo>
                <a:cubicBezTo>
                  <a:pt x="17327" y="15891"/>
                  <a:pt x="17912" y="15124"/>
                  <a:pt x="18668" y="14932"/>
                </a:cubicBezTo>
                <a:lnTo>
                  <a:pt x="20482" y="14472"/>
                </a:lnTo>
                <a:cubicBezTo>
                  <a:pt x="21239" y="14280"/>
                  <a:pt x="21376" y="13720"/>
                  <a:pt x="20789" y="13227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38100" tIns="38100" rIns="38100" bIns="3810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EFCA6C69-400D-F126-744F-4211B4D57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4633" y="2030045"/>
            <a:ext cx="439959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4800" b="1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主题界面</a:t>
            </a:r>
            <a:endParaRPr lang="en-US" altLang="zh-CN" sz="4800" b="1" dirty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TextBox 13">
            <a:extLst>
              <a:ext uri="{FF2B5EF4-FFF2-40B4-BE49-F238E27FC236}">
                <a16:creationId xmlns:a16="http://schemas.microsoft.com/office/drawing/2014/main" id="{1C98EF06-37FD-6705-135A-F735906AF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443" y="2193580"/>
            <a:ext cx="31850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4800" b="1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主界面</a:t>
            </a:r>
            <a:endParaRPr lang="en-US" altLang="zh-CN" sz="4800" b="1" dirty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A5FFB6EB-2379-B5FA-E245-60E7BE1C8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716" y="3500004"/>
            <a:ext cx="25304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4800" b="1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介绍界面</a:t>
            </a:r>
            <a:endParaRPr lang="en-US" altLang="zh-CN" sz="4800" b="1" dirty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67868430-602E-1028-F72B-156E11E5B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3668" y="3258386"/>
            <a:ext cx="25151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4800" b="1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文创界面</a:t>
            </a:r>
            <a:endParaRPr lang="en-US" altLang="zh-CN" sz="4800" b="1" dirty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TextBox 13">
            <a:extLst>
              <a:ext uri="{FF2B5EF4-FFF2-40B4-BE49-F238E27FC236}">
                <a16:creationId xmlns:a16="http://schemas.microsoft.com/office/drawing/2014/main" id="{AD6D6F63-4644-3138-D070-C6BF8D4A1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518" y="4544411"/>
            <a:ext cx="410876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4800" b="1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注册登录界面</a:t>
            </a:r>
            <a:endParaRPr lang="en-US" altLang="zh-CN" sz="4800" b="1" dirty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98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8" name="文本框 18"/>
          <p:cNvSpPr>
            <a:spLocks noChangeArrowheads="1"/>
          </p:cNvSpPr>
          <p:nvPr/>
        </p:nvSpPr>
        <p:spPr bwMode="auto">
          <a:xfrm>
            <a:off x="2433779" y="171529"/>
            <a:ext cx="732444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主界面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-</a:t>
            </a: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项目关键词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5DC37F9-A75A-3AD6-D4E5-97E267837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8" y="1451054"/>
            <a:ext cx="10987514" cy="504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8" name="文本框 18"/>
          <p:cNvSpPr>
            <a:spLocks noChangeArrowheads="1"/>
          </p:cNvSpPr>
          <p:nvPr/>
        </p:nvSpPr>
        <p:spPr bwMode="auto">
          <a:xfrm>
            <a:off x="2471210" y="258749"/>
            <a:ext cx="64780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主界面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-</a:t>
            </a: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产品价值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ACA3357-7559-8C3F-7777-95573B66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51"/>
          <a:stretch/>
        </p:blipFill>
        <p:spPr bwMode="auto">
          <a:xfrm>
            <a:off x="216226" y="1590411"/>
            <a:ext cx="11759548" cy="4813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2484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8" name="文本框 18"/>
          <p:cNvSpPr>
            <a:spLocks noChangeArrowheads="1"/>
          </p:cNvSpPr>
          <p:nvPr/>
        </p:nvSpPr>
        <p:spPr bwMode="auto">
          <a:xfrm>
            <a:off x="2555347" y="189071"/>
            <a:ext cx="64780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主界面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-</a:t>
            </a: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研学套餐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8E84CFA-43F2-BF5B-3298-FB6DD299E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64" y="1451054"/>
            <a:ext cx="10970272" cy="512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44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8" name="文本框 18"/>
          <p:cNvSpPr>
            <a:spLocks noChangeArrowheads="1"/>
          </p:cNvSpPr>
          <p:nvPr/>
        </p:nvSpPr>
        <p:spPr bwMode="auto">
          <a:xfrm>
            <a:off x="2555347" y="189071"/>
            <a:ext cx="64780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主界面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-</a:t>
            </a: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往期评价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4043C09-03C5-2E31-FA66-FBCA4E586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96"/>
          <a:stretch/>
        </p:blipFill>
        <p:spPr bwMode="auto">
          <a:xfrm>
            <a:off x="858658" y="1297067"/>
            <a:ext cx="10474683" cy="4464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6627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8" name="文本框 18"/>
          <p:cNvSpPr>
            <a:spLocks noChangeArrowheads="1"/>
          </p:cNvSpPr>
          <p:nvPr/>
        </p:nvSpPr>
        <p:spPr bwMode="auto">
          <a:xfrm>
            <a:off x="2555347" y="189071"/>
            <a:ext cx="732444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66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介绍界面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-</a:t>
            </a:r>
            <a:r>
              <a:rPr lang="zh-CN" altLang="en-US" sz="66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团队成员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E38123C-A069-B20C-0774-9EFDF3050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12" y="1418987"/>
            <a:ext cx="9426575" cy="430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88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8" name="文本框 18"/>
          <p:cNvSpPr>
            <a:spLocks noChangeArrowheads="1"/>
          </p:cNvSpPr>
          <p:nvPr/>
        </p:nvSpPr>
        <p:spPr bwMode="auto">
          <a:xfrm>
            <a:off x="2555347" y="189071"/>
            <a:ext cx="732444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66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介绍界面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8DC22A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-</a:t>
            </a: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研学现状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FE6E32E-A529-4155-EDE7-4A2BB5153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385611"/>
            <a:ext cx="10226040" cy="44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88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8" name="文本框 18"/>
          <p:cNvSpPr>
            <a:spLocks noChangeArrowheads="1"/>
          </p:cNvSpPr>
          <p:nvPr/>
        </p:nvSpPr>
        <p:spPr bwMode="auto">
          <a:xfrm>
            <a:off x="2390758" y="171529"/>
            <a:ext cx="732444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66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预定界面</a:t>
            </a:r>
            <a:r>
              <a:rPr lang="en-US" altLang="zh-CN" sz="66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-</a:t>
            </a:r>
            <a:r>
              <a:rPr lang="zh-CN" altLang="en-US" sz="66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预定活动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97D6F7D-D153-6B2E-D63C-EAA088DE4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3" r="5201"/>
          <a:stretch/>
        </p:blipFill>
        <p:spPr>
          <a:xfrm>
            <a:off x="955041" y="1279525"/>
            <a:ext cx="10139680" cy="538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08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8" name="文本框 18"/>
          <p:cNvSpPr>
            <a:spLocks noChangeArrowheads="1"/>
          </p:cNvSpPr>
          <p:nvPr/>
        </p:nvSpPr>
        <p:spPr bwMode="auto">
          <a:xfrm>
            <a:off x="2433779" y="241420"/>
            <a:ext cx="732444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66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主题界面</a:t>
            </a:r>
            <a:r>
              <a:rPr lang="en-US" altLang="zh-CN" sz="66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-</a:t>
            </a:r>
            <a:r>
              <a:rPr lang="zh-CN" altLang="en-US" sz="66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活动主题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8370FF-DC26-1E93-2162-D25CC60ED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46" r="5230"/>
          <a:stretch/>
        </p:blipFill>
        <p:spPr bwMode="auto">
          <a:xfrm>
            <a:off x="120551" y="1517770"/>
            <a:ext cx="11529809" cy="4679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5366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8" name="文本框 18"/>
          <p:cNvSpPr>
            <a:spLocks noChangeArrowheads="1"/>
          </p:cNvSpPr>
          <p:nvPr/>
        </p:nvSpPr>
        <p:spPr bwMode="auto">
          <a:xfrm>
            <a:off x="2433779" y="212844"/>
            <a:ext cx="732444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66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文创界面</a:t>
            </a:r>
            <a:r>
              <a:rPr lang="en-US" altLang="zh-CN" sz="66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-</a:t>
            </a:r>
            <a:r>
              <a:rPr lang="zh-CN" altLang="en-US" sz="66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文创商店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FAD172D-273F-0A66-4D45-8F2151051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75" y="1279525"/>
            <a:ext cx="11553850" cy="523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38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1" y="713112"/>
            <a:ext cx="3860800" cy="3860800"/>
          </a:xfrm>
          <a:prstGeom prst="rect">
            <a:avLst/>
          </a:prstGeom>
        </p:spPr>
      </p:pic>
      <p:sp>
        <p:nvSpPr>
          <p:cNvPr id="141" name="Shape 604"/>
          <p:cNvSpPr/>
          <p:nvPr/>
        </p:nvSpPr>
        <p:spPr>
          <a:xfrm>
            <a:off x="5338309" y="1743604"/>
            <a:ext cx="5349508" cy="1135030"/>
          </a:xfrm>
          <a:prstGeom prst="rect">
            <a:avLst/>
          </a:prstGeom>
          <a:ln w="12700">
            <a:miter lim="400000"/>
          </a:ln>
        </p:spPr>
        <p:txBody>
          <a:bodyPr wrap="square" lIns="45707" tIns="45708" rIns="45707" bIns="45708">
            <a:spAutoFit/>
          </a:bodyPr>
          <a:lstStyle/>
          <a:p>
            <a:pPr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altLang="zh-CN" sz="24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4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学益友</a:t>
            </a:r>
            <a:r>
              <a:rPr lang="zh-CN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是一个为打造广东省内智慧研学数据资源一站式服务的平台。</a:t>
            </a:r>
            <a:endParaRPr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2" name="Shape 604"/>
          <p:cNvSpPr/>
          <p:nvPr/>
        </p:nvSpPr>
        <p:spPr>
          <a:xfrm>
            <a:off x="5393937" y="3151814"/>
            <a:ext cx="5238251" cy="3170074"/>
          </a:xfrm>
          <a:prstGeom prst="rect">
            <a:avLst/>
          </a:prstGeom>
          <a:ln w="12700">
            <a:miter lim="400000"/>
          </a:ln>
        </p:spPr>
        <p:txBody>
          <a:bodyPr wrap="square" lIns="45707" tIns="45708" rIns="45707" bIns="45708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本平台面向</a:t>
            </a:r>
            <a:r>
              <a:rPr lang="zh-CN" altLang="zh-CN" sz="20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学生、教师、学校、其他组织</a:t>
            </a:r>
            <a:r>
              <a:rPr lang="zh-CN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四大用户群体，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</a:t>
            </a:r>
            <a:r>
              <a:rPr lang="zh-CN" altLang="zh-CN" sz="20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省内研学资源库</a:t>
            </a:r>
            <a:r>
              <a:rPr lang="zh-CN" altLang="zh-CN" sz="2000" b="1" dirty="0" smtClean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b="1" dirty="0" smtClean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</a:t>
            </a:r>
            <a:r>
              <a:rPr lang="zh-CN" altLang="zh-CN" sz="2000" b="1" dirty="0" smtClean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</a:t>
            </a:r>
            <a:r>
              <a:rPr lang="zh-CN" altLang="zh-CN" sz="20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匹配与对接</a:t>
            </a:r>
            <a:r>
              <a:rPr lang="zh-CN" altLang="zh-CN" sz="2000" b="1" dirty="0" smtClean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研学</a:t>
            </a:r>
            <a:r>
              <a:rPr lang="zh-CN" altLang="zh-CN" sz="2000" b="1" dirty="0" smtClean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</a:t>
            </a:r>
            <a:r>
              <a:rPr lang="zh-CN" altLang="zh-CN" sz="20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过程跟踪服务</a:t>
            </a:r>
            <a:r>
              <a:rPr lang="zh-CN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三大</a:t>
            </a:r>
            <a:r>
              <a:rPr lang="zh-CN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对研学全过程进行全方位的服务，帮助各个用户群体更高效、更有效地进行研学研究与乡村振兴，推动研学模式的创新与发展，致力于实现</a:t>
            </a:r>
            <a:r>
              <a:rPr lang="zh-CN" altLang="zh-CN" sz="20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智慧研学数据一站式</a:t>
            </a:r>
            <a:r>
              <a:rPr lang="zh-CN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全面服务。</a:t>
            </a:r>
          </a:p>
        </p:txBody>
      </p:sp>
      <p:sp>
        <p:nvSpPr>
          <p:cNvPr id="41" name="副标题 2">
            <a:extLst>
              <a:ext uri="{FF2B5EF4-FFF2-40B4-BE49-F238E27FC236}">
                <a16:creationId xmlns:a16="http://schemas.microsoft.com/office/drawing/2014/main" id="{912B96E4-8F2C-4FA2-A962-57E0BD3E4278}"/>
              </a:ext>
            </a:extLst>
          </p:cNvPr>
          <p:cNvSpPr txBox="1">
            <a:spLocks/>
          </p:cNvSpPr>
          <p:nvPr/>
        </p:nvSpPr>
        <p:spPr>
          <a:xfrm>
            <a:off x="3441700" y="727066"/>
            <a:ext cx="5262880" cy="7433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bg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1pPr>
            <a:lvl2pPr marL="457178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2pPr>
            <a:lvl3pPr marL="914354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3pPr>
            <a:lvl4pPr marL="1371532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4pPr>
            <a:lvl5pPr marL="1828709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阿里巴巴普惠体 R" panose="00020600040101010101" charset="-122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04800" algn="ctr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6000" b="1" kern="100" dirty="0"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公司简介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E8A190C-27CB-9AEF-61EA-972872CC300D}"/>
              </a:ext>
            </a:extLst>
          </p:cNvPr>
          <p:cNvSpPr txBox="1"/>
          <p:nvPr/>
        </p:nvSpPr>
        <p:spPr>
          <a:xfrm>
            <a:off x="1031491" y="4567562"/>
            <a:ext cx="4362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研学领域</a:t>
            </a:r>
            <a:r>
              <a:rPr lang="zh-CN" altLang="en-US" sz="2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痛点：</a:t>
            </a:r>
            <a:endParaRPr lang="en-US" altLang="zh-CN" sz="28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b="1" kern="100" dirty="0">
                <a:solidFill>
                  <a:schemeClr val="tx2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1</a:t>
            </a:r>
            <a:r>
              <a:rPr lang="zh-CN" altLang="en-US" sz="2000" b="1" kern="100" dirty="0">
                <a:solidFill>
                  <a:schemeClr val="tx2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zh-CN" sz="2000" b="1" kern="100" dirty="0">
                <a:solidFill>
                  <a:schemeClr val="tx2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乡村优质研学资源</a:t>
            </a:r>
            <a:r>
              <a:rPr lang="zh-CN" altLang="zh-CN" sz="20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匮乏</a:t>
            </a:r>
            <a:endParaRPr lang="en-US" altLang="zh-CN" sz="2000" b="1" kern="100" dirty="0">
              <a:solidFill>
                <a:srgbClr val="8DC2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b="1" kern="100" dirty="0">
                <a:solidFill>
                  <a:schemeClr val="tx2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2</a:t>
            </a:r>
            <a:r>
              <a:rPr lang="zh-CN" altLang="en-US" sz="2000" b="1" kern="100" dirty="0">
                <a:solidFill>
                  <a:schemeClr val="tx2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zh-CN" sz="2000" b="1" kern="100" dirty="0">
                <a:solidFill>
                  <a:schemeClr val="tx2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对接渠道</a:t>
            </a:r>
            <a:r>
              <a:rPr lang="zh-CN" altLang="zh-CN" sz="20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闭塞</a:t>
            </a:r>
            <a:endParaRPr lang="en-US" altLang="zh-CN" sz="2000" b="1" kern="100" dirty="0">
              <a:solidFill>
                <a:srgbClr val="8DC22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b="1" kern="100" dirty="0">
                <a:solidFill>
                  <a:schemeClr val="tx2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3</a:t>
            </a:r>
            <a:r>
              <a:rPr lang="zh-CN" altLang="en-US" sz="2000" b="1" kern="100" dirty="0">
                <a:solidFill>
                  <a:schemeClr val="tx2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zh-CN" sz="2000" b="1" kern="100" dirty="0">
                <a:solidFill>
                  <a:schemeClr val="tx2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对研学基地定位</a:t>
            </a:r>
            <a:r>
              <a:rPr lang="zh-CN" altLang="zh-CN" sz="20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不清晰</a:t>
            </a:r>
            <a:endParaRPr lang="en-US" altLang="zh-CN" sz="2000" b="1" kern="100" dirty="0">
              <a:solidFill>
                <a:srgbClr val="8DC22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b="1" kern="100" dirty="0">
                <a:solidFill>
                  <a:schemeClr val="tx2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4</a:t>
            </a:r>
            <a:r>
              <a:rPr lang="zh-CN" altLang="en-US" sz="2000" b="1" kern="100" dirty="0">
                <a:solidFill>
                  <a:schemeClr val="tx2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zh-CN" sz="2000" b="1" kern="100" dirty="0">
                <a:solidFill>
                  <a:schemeClr val="tx2">
                    <a:lumMod val="7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乡村可用资源挖掘</a:t>
            </a:r>
            <a:r>
              <a:rPr lang="zh-CN" altLang="zh-CN" sz="20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不够深</a:t>
            </a:r>
            <a:endParaRPr lang="zh-CN" altLang="en-US" sz="2000" b="1" dirty="0">
              <a:solidFill>
                <a:srgbClr val="8DC2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70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 advAuto="0"/>
      <p:bldP spid="142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8" name="文本框 18"/>
          <p:cNvSpPr>
            <a:spLocks noChangeArrowheads="1"/>
          </p:cNvSpPr>
          <p:nvPr/>
        </p:nvSpPr>
        <p:spPr bwMode="auto">
          <a:xfrm>
            <a:off x="2132154" y="212844"/>
            <a:ext cx="732444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66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注册登陆界面</a:t>
            </a:r>
            <a:r>
              <a:rPr lang="en-US" altLang="zh-CN" sz="66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-</a:t>
            </a:r>
            <a:r>
              <a:rPr lang="zh-CN" altLang="en-US" sz="66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注册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F3649A-4DB9-ADF7-2DF2-A8560E3AC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70"/>
          <a:stretch/>
        </p:blipFill>
        <p:spPr>
          <a:xfrm>
            <a:off x="795973" y="1279525"/>
            <a:ext cx="9828529" cy="49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56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8997C4F-4A30-3067-7D88-5627814D39CE}"/>
              </a:ext>
            </a:extLst>
          </p:cNvPr>
          <p:cNvSpPr txBox="1"/>
          <p:nvPr/>
        </p:nvSpPr>
        <p:spPr>
          <a:xfrm>
            <a:off x="1086803" y="939036"/>
            <a:ext cx="10281920" cy="583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zh-CN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开启您的新生活</a:t>
            </a:r>
          </a:p>
          <a:p>
            <a:pPr marL="266700" indent="266700" algn="just">
              <a:lnSpc>
                <a:spcPct val="150000"/>
              </a:lnSpc>
            </a:pPr>
            <a:r>
              <a:rPr lang="zh-CN" altLang="zh-CN" sz="2800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我们的项目旨在让城乡学生都能体验不同于日常城市</a:t>
            </a:r>
            <a:r>
              <a:rPr lang="en-US" altLang="zh-CN" sz="2800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zh-CN" sz="2800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乡村风光的研学活动</a:t>
            </a:r>
            <a:r>
              <a:rPr lang="en-US" altLang="zh-CN" sz="2800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开启一段前所未有的生活。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zh-CN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找到学习伴侣</a:t>
            </a:r>
          </a:p>
          <a:p>
            <a:pPr marL="266700" indent="266700" algn="just">
              <a:lnSpc>
                <a:spcPct val="150000"/>
              </a:lnSpc>
            </a:pPr>
            <a:r>
              <a:rPr lang="zh-CN" altLang="zh-CN" sz="2800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我们的研学活动注重交友，更有生活交流区为同学们提供学习生活分享空间。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zh-CN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青春</a:t>
            </a:r>
            <a:r>
              <a:rPr lang="en-US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学习</a:t>
            </a:r>
            <a:r>
              <a:rPr lang="en-US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zh-CN" sz="2800" b="1" kern="100" dirty="0">
                <a:solidFill>
                  <a:srgbClr val="8DC22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成长</a:t>
            </a:r>
          </a:p>
          <a:p>
            <a:pPr indent="304800" algn="just">
              <a:lnSpc>
                <a:spcPct val="150000"/>
              </a:lnSpc>
            </a:pPr>
            <a:r>
              <a:rPr lang="zh-CN" altLang="zh-CN" sz="2800" kern="100" dirty="0">
                <a:solidFill>
                  <a:srgbClr val="59595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丰富的研学活动和充实的内容，富有乐趣的成长体验，享受与陌生天地的小伙伴共同畅游的时光。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F2CCEF-4BDC-B667-7CA4-261F11D9C1F8}"/>
              </a:ext>
            </a:extLst>
          </p:cNvPr>
          <p:cNvSpPr txBox="1"/>
          <p:nvPr/>
        </p:nvSpPr>
        <p:spPr>
          <a:xfrm>
            <a:off x="4413250" y="8576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产品价值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823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1507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1508" name="任意多边形 3"/>
          <p:cNvSpPr>
            <a:spLocks noChangeArrowheads="1"/>
          </p:cNvSpPr>
          <p:nvPr/>
        </p:nvSpPr>
        <p:spPr bwMode="auto">
          <a:xfrm>
            <a:off x="-9525" y="0"/>
            <a:ext cx="9871075" cy="6858000"/>
          </a:xfrm>
          <a:custGeom>
            <a:avLst/>
            <a:gdLst>
              <a:gd name="T0" fmla="*/ 0 w 9872030"/>
              <a:gd name="T1" fmla="*/ 0 h 6858000"/>
              <a:gd name="T2" fmla="*/ 4962405 w 9872030"/>
              <a:gd name="T3" fmla="*/ 0 h 6858000"/>
              <a:gd name="T4" fmla="*/ 9872030 w 9872030"/>
              <a:gd name="T5" fmla="*/ 6858000 h 6858000"/>
              <a:gd name="T6" fmla="*/ 4835797 w 9872030"/>
              <a:gd name="T7" fmla="*/ 6858000 h 6858000"/>
              <a:gd name="T8" fmla="*/ 4825273 w 9872030"/>
              <a:gd name="T9" fmla="*/ 6843300 h 6858000"/>
              <a:gd name="T10" fmla="*/ 4899101 w 9872030"/>
              <a:gd name="T11" fmla="*/ 684330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72030"/>
              <a:gd name="T19" fmla="*/ 0 h 6858000"/>
              <a:gd name="T20" fmla="*/ 9872030 w 9872030"/>
              <a:gd name="T21" fmla="*/ 6858000 h 6858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72030" h="6858000">
                <a:moveTo>
                  <a:pt x="0" y="0"/>
                </a:moveTo>
                <a:lnTo>
                  <a:pt x="4962405" y="0"/>
                </a:lnTo>
                <a:lnTo>
                  <a:pt x="9872030" y="6858000"/>
                </a:lnTo>
                <a:lnTo>
                  <a:pt x="4835797" y="6858000"/>
                </a:lnTo>
                <a:lnTo>
                  <a:pt x="4825273" y="6843300"/>
                </a:lnTo>
                <a:lnTo>
                  <a:pt x="4899101" y="684330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1509" name="直角三角形 4"/>
          <p:cNvSpPr>
            <a:spLocks noChangeArrowheads="1"/>
          </p:cNvSpPr>
          <p:nvPr/>
        </p:nvSpPr>
        <p:spPr bwMode="auto">
          <a:xfrm>
            <a:off x="0" y="0"/>
            <a:ext cx="4924425" cy="6858000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grpSp>
        <p:nvGrpSpPr>
          <p:cNvPr id="21510" name="组合 5"/>
          <p:cNvGrpSpPr>
            <a:grpSpLocks/>
          </p:cNvGrpSpPr>
          <p:nvPr/>
        </p:nvGrpSpPr>
        <p:grpSpPr bwMode="auto">
          <a:xfrm>
            <a:off x="2462213" y="0"/>
            <a:ext cx="4965700" cy="6883400"/>
            <a:chOff x="0" y="0"/>
            <a:chExt cx="5073809" cy="7033844"/>
          </a:xfrm>
        </p:grpSpPr>
        <p:sp>
          <p:nvSpPr>
            <p:cNvPr id="21511" name="等腰三角形 6"/>
            <p:cNvSpPr>
              <a:spLocks noChangeArrowheads="1"/>
            </p:cNvSpPr>
            <p:nvPr/>
          </p:nvSpPr>
          <p:spPr bwMode="auto">
            <a:xfrm>
              <a:off x="0" y="0"/>
              <a:ext cx="5073809" cy="3516922"/>
            </a:xfrm>
            <a:prstGeom prst="triangle">
              <a:avLst>
                <a:gd name="adj" fmla="val 50000"/>
              </a:avLst>
            </a:prstGeom>
            <a:solidFill>
              <a:srgbClr val="0D0D0D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  <p:sp>
          <p:nvSpPr>
            <p:cNvPr id="21512" name="等腰三角形 7"/>
            <p:cNvSpPr>
              <a:spLocks noChangeArrowheads="1"/>
            </p:cNvSpPr>
            <p:nvPr/>
          </p:nvSpPr>
          <p:spPr bwMode="auto">
            <a:xfrm flipV="1">
              <a:off x="0" y="3516922"/>
              <a:ext cx="5073809" cy="3516922"/>
            </a:xfrm>
            <a:prstGeom prst="triangle">
              <a:avLst>
                <a:gd name="adj" fmla="val 50000"/>
              </a:avLst>
            </a:prstGeom>
            <a:solidFill>
              <a:srgbClr val="0D0D0D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  <a:cs typeface="+mn-cs"/>
                <a:sym typeface="宋体" pitchFamily="2" charset="-122"/>
              </a:endParaRPr>
            </a:p>
          </p:txBody>
        </p:sp>
      </p:grpSp>
      <p:sp>
        <p:nvSpPr>
          <p:cNvPr id="21513" name="文本框 8"/>
          <p:cNvSpPr>
            <a:spLocks noChangeArrowheads="1"/>
          </p:cNvSpPr>
          <p:nvPr/>
        </p:nvSpPr>
        <p:spPr bwMode="auto">
          <a:xfrm flipH="1">
            <a:off x="915988" y="4273550"/>
            <a:ext cx="1555234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itchFamily="34" charset="0"/>
                <a:ea typeface="宋体" pitchFamily="2" charset="-122"/>
                <a:cs typeface="+mn-cs"/>
                <a:sym typeface="Impact" pitchFamily="34" charset="0"/>
              </a:rPr>
              <a:t>07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itchFamily="34" charset="0"/>
              <a:ea typeface="宋体" pitchFamily="2" charset="-122"/>
              <a:cs typeface="+mn-cs"/>
              <a:sym typeface="Impact" pitchFamily="34" charset="0"/>
            </a:endParaRPr>
          </a:p>
        </p:txBody>
      </p:sp>
      <p:sp>
        <p:nvSpPr>
          <p:cNvPr id="21514" name="文本框 34"/>
          <p:cNvSpPr>
            <a:spLocks noChangeArrowheads="1"/>
          </p:cNvSpPr>
          <p:nvPr/>
        </p:nvSpPr>
        <p:spPr bwMode="auto">
          <a:xfrm>
            <a:off x="6690173" y="1597362"/>
            <a:ext cx="55018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60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分工</a:t>
            </a:r>
            <a:r>
              <a:rPr lang="en-US" altLang="zh-CN" sz="60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&amp;</a:t>
            </a:r>
            <a:r>
              <a:rPr lang="zh-CN" altLang="en-US" sz="60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会议记录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8DC22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sp>
        <p:nvSpPr>
          <p:cNvPr id="21515" name="直接连接符 35"/>
          <p:cNvSpPr>
            <a:spLocks noChangeShapeType="1"/>
          </p:cNvSpPr>
          <p:nvPr/>
        </p:nvSpPr>
        <p:spPr bwMode="auto">
          <a:xfrm rot="5400000">
            <a:off x="9645650" y="931863"/>
            <a:ext cx="0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21516" name="直接连接符 36"/>
          <p:cNvSpPr>
            <a:spLocks noChangeShapeType="1"/>
          </p:cNvSpPr>
          <p:nvPr/>
        </p:nvSpPr>
        <p:spPr bwMode="auto">
          <a:xfrm rot="5400000">
            <a:off x="9644856" y="-361156"/>
            <a:ext cx="1588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  <a:sym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8139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05C3EE4-9336-644F-70E0-0410262BA3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835251"/>
              </p:ext>
            </p:extLst>
          </p:nvPr>
        </p:nvGraphicFramePr>
        <p:xfrm>
          <a:off x="772160" y="327346"/>
          <a:ext cx="10109834" cy="6397172"/>
        </p:xfrm>
        <a:graphic>
          <a:graphicData uri="http://schemas.openxmlformats.org/drawingml/2006/table">
            <a:tbl>
              <a:tblPr firstRow="1" firstCol="1" bandRow="1"/>
              <a:tblGrid>
                <a:gridCol w="1402080">
                  <a:extLst>
                    <a:ext uri="{9D8B030D-6E8A-4147-A177-3AD203B41FA5}">
                      <a16:colId xmlns:a16="http://schemas.microsoft.com/office/drawing/2014/main" val="3583469799"/>
                    </a:ext>
                  </a:extLst>
                </a:gridCol>
                <a:gridCol w="1837393">
                  <a:extLst>
                    <a:ext uri="{9D8B030D-6E8A-4147-A177-3AD203B41FA5}">
                      <a16:colId xmlns:a16="http://schemas.microsoft.com/office/drawing/2014/main" val="1166768505"/>
                    </a:ext>
                  </a:extLst>
                </a:gridCol>
                <a:gridCol w="6870361">
                  <a:extLst>
                    <a:ext uri="{9D8B030D-6E8A-4147-A177-3AD203B41FA5}">
                      <a16:colId xmlns:a16="http://schemas.microsoft.com/office/drawing/2014/main" val="1107218410"/>
                    </a:ext>
                  </a:extLst>
                </a:gridCol>
              </a:tblGrid>
              <a:tr h="715518">
                <a:tc gridSpan="3"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</a:pPr>
                      <a:r>
                        <a:rPr lang="zh-CN" sz="4800" b="1" kern="18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第五组任务分工表</a:t>
                      </a:r>
                      <a:endParaRPr lang="zh-CN" sz="48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689889"/>
                  </a:ext>
                </a:extLst>
              </a:tr>
              <a:tr h="762740"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800" b="1" kern="1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组长：</a:t>
                      </a:r>
                      <a:endParaRPr lang="zh-CN" sz="28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祖白代</a:t>
                      </a:r>
                      <a:endParaRPr lang="zh-CN" sz="24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完成商业计划书市场调研和产品解决方案</a:t>
                      </a:r>
                      <a:endParaRPr lang="zh-CN" sz="2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统筹全组成员完成各项任务</a:t>
                      </a:r>
                      <a:r>
                        <a:rPr lang="en-US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 &amp; </a:t>
                      </a: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完善美化</a:t>
                      </a:r>
                      <a:r>
                        <a:rPr lang="en-US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ppt</a:t>
                      </a:r>
                      <a:endParaRPr lang="zh-CN" sz="2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6570146"/>
                  </a:ext>
                </a:extLst>
              </a:tr>
              <a:tr h="1214098">
                <a:tc rowSpan="6">
                  <a:txBody>
                    <a:bodyPr/>
                    <a:lstStyle/>
                    <a:p>
                      <a:pPr indent="304800" algn="just">
                        <a:lnSpc>
                          <a:spcPct val="150000"/>
                        </a:lnSpc>
                      </a:pPr>
                      <a:r>
                        <a:rPr lang="zh-CN" sz="2800" b="1" kern="1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组员</a:t>
                      </a:r>
                      <a:r>
                        <a:rPr lang="zh-CN" sz="2800" kern="1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Helvetica" panose="020B0604020202020204" pitchFamily="34" charset="0"/>
                        </a:rPr>
                        <a:t>：</a:t>
                      </a:r>
                      <a:endParaRPr lang="zh-CN" sz="2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张瑀东</a:t>
                      </a:r>
                      <a:endParaRPr lang="zh-CN" sz="24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研学网页</a:t>
                      </a:r>
                      <a:r>
                        <a:rPr lang="en-US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UI</a:t>
                      </a: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设计 </a:t>
                      </a:r>
                      <a:r>
                        <a:rPr lang="en-US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&amp; </a:t>
                      </a: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产品原型迭代 </a:t>
                      </a:r>
                      <a:endParaRPr lang="en-US" altLang="zh-CN" sz="2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雅酷黑 75W"/>
                      </a:endParaRPr>
                    </a:p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en-US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                         &amp; </a:t>
                      </a: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产品细则说明</a:t>
                      </a:r>
                      <a:endParaRPr lang="zh-CN" sz="2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3944224"/>
                  </a:ext>
                </a:extLst>
              </a:tr>
              <a:tr h="5796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李建霆</a:t>
                      </a:r>
                      <a:endParaRPr lang="zh-CN" sz="24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用户细分 </a:t>
                      </a:r>
                      <a:r>
                        <a:rPr lang="en-US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&amp; </a:t>
                      </a: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核心竞争</a:t>
                      </a:r>
                      <a:endParaRPr lang="zh-CN" sz="2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339914"/>
                  </a:ext>
                </a:extLst>
              </a:tr>
              <a:tr h="67003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杨晓婷</a:t>
                      </a:r>
                      <a:endParaRPr lang="zh-CN" sz="24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商业模式 </a:t>
                      </a:r>
                      <a:r>
                        <a:rPr lang="en-US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&amp; </a:t>
                      </a: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竞品分析</a:t>
                      </a:r>
                      <a:r>
                        <a:rPr lang="en-US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 &amp; </a:t>
                      </a: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排版美化商业计划书</a:t>
                      </a:r>
                      <a:endParaRPr lang="zh-CN" sz="2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380995"/>
                  </a:ext>
                </a:extLst>
              </a:tr>
              <a:tr h="5796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唐商格</a:t>
                      </a:r>
                      <a:endParaRPr lang="zh-CN" sz="24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财务估算 </a:t>
                      </a:r>
                      <a:r>
                        <a:rPr lang="en-US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&amp; UI</a:t>
                      </a: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设计协助</a:t>
                      </a:r>
                      <a:endParaRPr lang="zh-CN" sz="2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60810"/>
                  </a:ext>
                </a:extLst>
              </a:tr>
              <a:tr h="5796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吐尔洪江</a:t>
                      </a:r>
                      <a:endParaRPr lang="zh-CN" sz="24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财务估算</a:t>
                      </a:r>
                      <a:endParaRPr lang="zh-CN" sz="2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355991"/>
                  </a:ext>
                </a:extLst>
              </a:tr>
              <a:tr h="5796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周露莹</a:t>
                      </a:r>
                      <a:endParaRPr lang="zh-CN" sz="24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04800" algn="l">
                        <a:lnSpc>
                          <a:spcPct val="150000"/>
                        </a:lnSpc>
                      </a:pPr>
                      <a:r>
                        <a:rPr lang="zh-CN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制作路演</a:t>
                      </a:r>
                      <a:r>
                        <a:rPr lang="en-US" sz="2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雅酷黑 75W"/>
                        </a:rPr>
                        <a:t>ppt</a:t>
                      </a:r>
                      <a:endParaRPr lang="zh-CN" sz="2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75558"/>
                  </a:ext>
                </a:extLst>
              </a:tr>
            </a:tbl>
          </a:graphicData>
        </a:graphic>
      </p:graphicFrame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02027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28A3129-EE23-BFE9-A6C0-D493F27B5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72"/>
          <a:stretch/>
        </p:blipFill>
        <p:spPr>
          <a:xfrm>
            <a:off x="922667" y="1313536"/>
            <a:ext cx="10902299" cy="536158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3922947-437E-1B91-68BB-F68312AD0F6D}"/>
              </a:ext>
            </a:extLst>
          </p:cNvPr>
          <p:cNvSpPr txBox="1"/>
          <p:nvPr/>
        </p:nvSpPr>
        <p:spPr>
          <a:xfrm>
            <a:off x="4598988" y="227398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60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会议记录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8DC22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6786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3922947-437E-1B91-68BB-F68312AD0F6D}"/>
              </a:ext>
            </a:extLst>
          </p:cNvPr>
          <p:cNvSpPr txBox="1"/>
          <p:nvPr/>
        </p:nvSpPr>
        <p:spPr>
          <a:xfrm>
            <a:off x="4598988" y="227398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CN" altLang="en-US" sz="60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会议记录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8DC22A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460F903-0946-33BD-1602-82532D5DE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3"/>
          <a:stretch/>
        </p:blipFill>
        <p:spPr>
          <a:xfrm>
            <a:off x="1170306" y="1243061"/>
            <a:ext cx="10371960" cy="556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7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5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6" name="直角三角形 25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37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446" name="矩形 35"/>
          <p:cNvSpPr>
            <a:spLocks noChangeArrowheads="1"/>
          </p:cNvSpPr>
          <p:nvPr/>
        </p:nvSpPr>
        <p:spPr bwMode="auto">
          <a:xfrm>
            <a:off x="3213100" y="4197350"/>
            <a:ext cx="1231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7" name="矩形 36"/>
          <p:cNvSpPr>
            <a:spLocks noChangeArrowheads="1"/>
          </p:cNvSpPr>
          <p:nvPr/>
        </p:nvSpPr>
        <p:spPr bwMode="auto">
          <a:xfrm>
            <a:off x="4560888" y="2470150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8" name="矩形 37"/>
          <p:cNvSpPr>
            <a:spLocks noChangeArrowheads="1"/>
          </p:cNvSpPr>
          <p:nvPr/>
        </p:nvSpPr>
        <p:spPr bwMode="auto">
          <a:xfrm>
            <a:off x="6227763" y="2689225"/>
            <a:ext cx="1233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sp>
        <p:nvSpPr>
          <p:cNvPr id="18449" name="矩形 38"/>
          <p:cNvSpPr>
            <a:spLocks noChangeArrowheads="1"/>
          </p:cNvSpPr>
          <p:nvPr/>
        </p:nvSpPr>
        <p:spPr bwMode="auto">
          <a:xfrm>
            <a:off x="7859713" y="3867150"/>
            <a:ext cx="941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ettenschweiler" pitchFamily="34" charset="0"/>
                <a:ea typeface="微软雅黑" pitchFamily="34" charset="-122"/>
                <a:cs typeface="+mn-cs"/>
                <a:sym typeface="Haettenschweiler" pitchFamily="34" charset="0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ettenschweiler" pitchFamily="34" charset="0"/>
              <a:ea typeface="微软雅黑" pitchFamily="34" charset="-122"/>
              <a:cs typeface="+mn-cs"/>
              <a:sym typeface="Haettenschweiler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F7946EC-4CC4-5A04-A15B-1CA0B37B1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713" y="286867"/>
            <a:ext cx="6642100" cy="436656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D8AFA31-E26D-83DD-F663-8C2C32E43682}"/>
              </a:ext>
            </a:extLst>
          </p:cNvPr>
          <p:cNvSpPr txBox="1"/>
          <p:nvPr/>
        </p:nvSpPr>
        <p:spPr>
          <a:xfrm>
            <a:off x="3663156" y="4393595"/>
            <a:ext cx="9334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9600" b="1" dirty="0">
                <a:solidFill>
                  <a:srgbClr val="5EB57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感谢观看</a:t>
            </a:r>
            <a:endParaRPr lang="en-US" altLang="zh-CN" sz="9600" b="1" dirty="0">
              <a:solidFill>
                <a:srgbClr val="5EB57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7838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59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60" name="直角三角形 25"/>
          <p:cNvSpPr>
            <a:spLocks noChangeArrowheads="1"/>
          </p:cNvSpPr>
          <p:nvPr/>
        </p:nvSpPr>
        <p:spPr bwMode="auto">
          <a:xfrm flipV="1">
            <a:off x="1" y="-1"/>
            <a:ext cx="1798320" cy="1348160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61" name="平行四边形 26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62" name="文本框 18"/>
          <p:cNvSpPr>
            <a:spLocks noChangeArrowheads="1"/>
          </p:cNvSpPr>
          <p:nvPr/>
        </p:nvSpPr>
        <p:spPr bwMode="auto">
          <a:xfrm>
            <a:off x="2464511" y="415600"/>
            <a:ext cx="6107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部门职能分配</a:t>
            </a:r>
            <a:endParaRPr lang="en-US" sz="60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9464" name="矩形 7"/>
          <p:cNvSpPr>
            <a:spLocks noChangeArrowheads="1"/>
          </p:cNvSpPr>
          <p:nvPr/>
        </p:nvSpPr>
        <p:spPr bwMode="auto">
          <a:xfrm flipV="1">
            <a:off x="5680710" y="2771774"/>
            <a:ext cx="1069975" cy="1231900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65" name="矩形 8"/>
          <p:cNvSpPr>
            <a:spLocks noChangeArrowheads="1"/>
          </p:cNvSpPr>
          <p:nvPr/>
        </p:nvSpPr>
        <p:spPr bwMode="auto">
          <a:xfrm flipV="1">
            <a:off x="7406323" y="2771774"/>
            <a:ext cx="1069975" cy="1231900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66" name="矩形 9"/>
          <p:cNvSpPr>
            <a:spLocks noChangeArrowheads="1"/>
          </p:cNvSpPr>
          <p:nvPr/>
        </p:nvSpPr>
        <p:spPr bwMode="auto">
          <a:xfrm flipV="1">
            <a:off x="9130348" y="2771774"/>
            <a:ext cx="1069975" cy="1231900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67" name="矩形 12"/>
          <p:cNvSpPr>
            <a:spLocks noChangeArrowheads="1"/>
          </p:cNvSpPr>
          <p:nvPr/>
        </p:nvSpPr>
        <p:spPr bwMode="auto">
          <a:xfrm flipV="1">
            <a:off x="3951923" y="2771774"/>
            <a:ext cx="1069975" cy="1231900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68" name="矩形 13"/>
          <p:cNvSpPr>
            <a:spLocks noChangeArrowheads="1"/>
          </p:cNvSpPr>
          <p:nvPr/>
        </p:nvSpPr>
        <p:spPr bwMode="auto">
          <a:xfrm flipV="1">
            <a:off x="2221548" y="2771774"/>
            <a:ext cx="1069975" cy="1231900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69" name="任意多边形 14"/>
          <p:cNvSpPr>
            <a:spLocks noChangeArrowheads="1"/>
          </p:cNvSpPr>
          <p:nvPr/>
        </p:nvSpPr>
        <p:spPr bwMode="auto">
          <a:xfrm flipV="1">
            <a:off x="5675948" y="1581149"/>
            <a:ext cx="1081087" cy="1190625"/>
          </a:xfrm>
          <a:custGeom>
            <a:avLst/>
            <a:gdLst>
              <a:gd name="T0" fmla="*/ 523748 w 1051979"/>
              <a:gd name="T1" fmla="*/ 1190449 h 1190449"/>
              <a:gd name="T2" fmla="*/ 1051979 w 1051979"/>
              <a:gd name="T3" fmla="*/ 0 h 1190449"/>
              <a:gd name="T4" fmla="*/ 0 w 1051979"/>
              <a:gd name="T5" fmla="*/ 0 h 1190449"/>
              <a:gd name="T6" fmla="*/ 0 w 1051979"/>
              <a:gd name="T7" fmla="*/ 10102 h 1190449"/>
              <a:gd name="T8" fmla="*/ 0 60000 65536"/>
              <a:gd name="T9" fmla="*/ 0 60000 65536"/>
              <a:gd name="T10" fmla="*/ 0 60000 65536"/>
              <a:gd name="T11" fmla="*/ 0 60000 65536"/>
              <a:gd name="T12" fmla="*/ 0 w 1051979"/>
              <a:gd name="T13" fmla="*/ 0 h 1190449"/>
              <a:gd name="T14" fmla="*/ 1051979 w 1051979"/>
              <a:gd name="T15" fmla="*/ 1190449 h 11904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1979" h="1190449">
                <a:moveTo>
                  <a:pt x="523748" y="1190449"/>
                </a:moveTo>
                <a:lnTo>
                  <a:pt x="1051979" y="0"/>
                </a:lnTo>
                <a:lnTo>
                  <a:pt x="0" y="0"/>
                </a:lnTo>
                <a:lnTo>
                  <a:pt x="0" y="10102"/>
                </a:lnTo>
                <a:close/>
              </a:path>
            </a:pathLst>
          </a:custGeom>
          <a:solidFill>
            <a:srgbClr val="0D0D0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70" name="矩形 53"/>
          <p:cNvSpPr>
            <a:spLocks noChangeArrowheads="1"/>
          </p:cNvSpPr>
          <p:nvPr/>
        </p:nvSpPr>
        <p:spPr bwMode="auto">
          <a:xfrm flipV="1">
            <a:off x="6518910" y="1849436"/>
            <a:ext cx="1957388" cy="922338"/>
          </a:xfrm>
          <a:custGeom>
            <a:avLst/>
            <a:gdLst>
              <a:gd name="T0" fmla="*/ 886265 w 1956422"/>
              <a:gd name="T1" fmla="*/ 0 h 922805"/>
              <a:gd name="T2" fmla="*/ 1956422 w 1956422"/>
              <a:gd name="T3" fmla="*/ 0 h 922805"/>
              <a:gd name="T4" fmla="*/ 113554 w 1956422"/>
              <a:gd name="T5" fmla="*/ 922805 h 922805"/>
              <a:gd name="T6" fmla="*/ 0 w 1956422"/>
              <a:gd name="T7" fmla="*/ 894669 h 922805"/>
              <a:gd name="T8" fmla="*/ 886265 w 1956422"/>
              <a:gd name="T9" fmla="*/ 0 h 9228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6422"/>
              <a:gd name="T16" fmla="*/ 0 h 922805"/>
              <a:gd name="T17" fmla="*/ 1956422 w 1956422"/>
              <a:gd name="T18" fmla="*/ 922805 h 9228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6422" h="922805">
                <a:moveTo>
                  <a:pt x="886265" y="0"/>
                </a:moveTo>
                <a:lnTo>
                  <a:pt x="1956422" y="0"/>
                </a:lnTo>
                <a:lnTo>
                  <a:pt x="113554" y="922805"/>
                </a:lnTo>
                <a:lnTo>
                  <a:pt x="0" y="894669"/>
                </a:lnTo>
                <a:lnTo>
                  <a:pt x="886265" y="0"/>
                </a:lnTo>
                <a:close/>
              </a:path>
            </a:pathLst>
          </a:custGeom>
          <a:solidFill>
            <a:srgbClr val="7FB0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71" name="矩形 54"/>
          <p:cNvSpPr>
            <a:spLocks noChangeArrowheads="1"/>
          </p:cNvSpPr>
          <p:nvPr/>
        </p:nvSpPr>
        <p:spPr bwMode="auto">
          <a:xfrm flipV="1">
            <a:off x="6560185" y="1722436"/>
            <a:ext cx="3643313" cy="1049338"/>
          </a:xfrm>
          <a:custGeom>
            <a:avLst/>
            <a:gdLst>
              <a:gd name="T0" fmla="*/ 2573376 w 3643533"/>
              <a:gd name="T1" fmla="*/ 0 h 1049414"/>
              <a:gd name="T2" fmla="*/ 3643533 w 3643533"/>
              <a:gd name="T3" fmla="*/ 0 h 1049414"/>
              <a:gd name="T4" fmla="*/ 0 w 3643533"/>
              <a:gd name="T5" fmla="*/ 1049414 h 1049414"/>
              <a:gd name="T6" fmla="*/ 181868 w 3643533"/>
              <a:gd name="T7" fmla="*/ 936872 h 1049414"/>
              <a:gd name="T8" fmla="*/ 2573376 w 3643533"/>
              <a:gd name="T9" fmla="*/ 0 h 1049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43533"/>
              <a:gd name="T16" fmla="*/ 0 h 1049414"/>
              <a:gd name="T17" fmla="*/ 3643533 w 3643533"/>
              <a:gd name="T18" fmla="*/ 1049414 h 10494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43533" h="1049414">
                <a:moveTo>
                  <a:pt x="2573376" y="0"/>
                </a:moveTo>
                <a:lnTo>
                  <a:pt x="3643533" y="0"/>
                </a:lnTo>
                <a:lnTo>
                  <a:pt x="0" y="1049414"/>
                </a:lnTo>
                <a:lnTo>
                  <a:pt x="181868" y="936872"/>
                </a:lnTo>
                <a:lnTo>
                  <a:pt x="2573376" y="0"/>
                </a:lnTo>
                <a:close/>
              </a:path>
            </a:pathLst>
          </a:custGeom>
          <a:solidFill>
            <a:srgbClr val="7FB0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72" name="矩形 53"/>
          <p:cNvSpPr>
            <a:spLocks noChangeArrowheads="1"/>
          </p:cNvSpPr>
          <p:nvPr/>
        </p:nvSpPr>
        <p:spPr bwMode="auto">
          <a:xfrm flipH="1" flipV="1">
            <a:off x="3948748" y="1849436"/>
            <a:ext cx="1957387" cy="922338"/>
          </a:xfrm>
          <a:custGeom>
            <a:avLst/>
            <a:gdLst>
              <a:gd name="T0" fmla="*/ 886265 w 1956422"/>
              <a:gd name="T1" fmla="*/ 0 h 922805"/>
              <a:gd name="T2" fmla="*/ 1956422 w 1956422"/>
              <a:gd name="T3" fmla="*/ 0 h 922805"/>
              <a:gd name="T4" fmla="*/ 113554 w 1956422"/>
              <a:gd name="T5" fmla="*/ 922805 h 922805"/>
              <a:gd name="T6" fmla="*/ 0 w 1956422"/>
              <a:gd name="T7" fmla="*/ 894669 h 922805"/>
              <a:gd name="T8" fmla="*/ 886265 w 1956422"/>
              <a:gd name="T9" fmla="*/ 0 h 9228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6422"/>
              <a:gd name="T16" fmla="*/ 0 h 922805"/>
              <a:gd name="T17" fmla="*/ 1956422 w 1956422"/>
              <a:gd name="T18" fmla="*/ 922805 h 9228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6422" h="922805">
                <a:moveTo>
                  <a:pt x="886265" y="0"/>
                </a:moveTo>
                <a:lnTo>
                  <a:pt x="1956422" y="0"/>
                </a:lnTo>
                <a:lnTo>
                  <a:pt x="113554" y="922805"/>
                </a:lnTo>
                <a:lnTo>
                  <a:pt x="0" y="894669"/>
                </a:lnTo>
                <a:lnTo>
                  <a:pt x="886265" y="0"/>
                </a:lnTo>
                <a:close/>
              </a:path>
            </a:pathLst>
          </a:custGeom>
          <a:solidFill>
            <a:srgbClr val="7FB0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9473" name="矩形 54"/>
          <p:cNvSpPr>
            <a:spLocks noChangeArrowheads="1"/>
          </p:cNvSpPr>
          <p:nvPr/>
        </p:nvSpPr>
        <p:spPr bwMode="auto">
          <a:xfrm flipH="1" flipV="1">
            <a:off x="2197735" y="1722436"/>
            <a:ext cx="3644900" cy="1049338"/>
          </a:xfrm>
          <a:custGeom>
            <a:avLst/>
            <a:gdLst>
              <a:gd name="T0" fmla="*/ 2573376 w 3643533"/>
              <a:gd name="T1" fmla="*/ 0 h 1049414"/>
              <a:gd name="T2" fmla="*/ 3643533 w 3643533"/>
              <a:gd name="T3" fmla="*/ 0 h 1049414"/>
              <a:gd name="T4" fmla="*/ 0 w 3643533"/>
              <a:gd name="T5" fmla="*/ 1049414 h 1049414"/>
              <a:gd name="T6" fmla="*/ 181868 w 3643533"/>
              <a:gd name="T7" fmla="*/ 936872 h 1049414"/>
              <a:gd name="T8" fmla="*/ 2573376 w 3643533"/>
              <a:gd name="T9" fmla="*/ 0 h 10494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43533"/>
              <a:gd name="T16" fmla="*/ 0 h 1049414"/>
              <a:gd name="T17" fmla="*/ 3643533 w 3643533"/>
              <a:gd name="T18" fmla="*/ 1049414 h 10494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43533" h="1049414">
                <a:moveTo>
                  <a:pt x="2573376" y="0"/>
                </a:moveTo>
                <a:lnTo>
                  <a:pt x="3643533" y="0"/>
                </a:lnTo>
                <a:lnTo>
                  <a:pt x="0" y="1049414"/>
                </a:lnTo>
                <a:lnTo>
                  <a:pt x="181868" y="936872"/>
                </a:lnTo>
                <a:lnTo>
                  <a:pt x="2573376" y="0"/>
                </a:lnTo>
                <a:close/>
              </a:path>
            </a:pathLst>
          </a:custGeom>
          <a:solidFill>
            <a:srgbClr val="7FB0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19474" name="组合 19"/>
          <p:cNvGrpSpPr>
            <a:grpSpLocks/>
          </p:cNvGrpSpPr>
          <p:nvPr/>
        </p:nvGrpSpPr>
        <p:grpSpPr bwMode="auto">
          <a:xfrm>
            <a:off x="4212273" y="3216274"/>
            <a:ext cx="534987" cy="404812"/>
            <a:chOff x="0" y="0"/>
            <a:chExt cx="509646" cy="387231"/>
          </a:xfrm>
        </p:grpSpPr>
        <p:sp>
          <p:nvSpPr>
            <p:cNvPr id="19475" name="Freeform 20"/>
            <p:cNvSpPr>
              <a:spLocks noEditPoints="1" noChangeArrowheads="1"/>
            </p:cNvSpPr>
            <p:nvPr/>
          </p:nvSpPr>
          <p:spPr bwMode="auto">
            <a:xfrm>
              <a:off x="0" y="51839"/>
              <a:ext cx="337890" cy="335392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9"/>
                <a:gd name="T145" fmla="*/ 0 h 227"/>
                <a:gd name="T146" fmla="*/ 229 w 229"/>
                <a:gd name="T147" fmla="*/ 227 h 2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19476" name="Freeform 21"/>
            <p:cNvSpPr>
              <a:spLocks noEditPoints="1" noChangeArrowheads="1"/>
            </p:cNvSpPr>
            <p:nvPr/>
          </p:nvSpPr>
          <p:spPr bwMode="auto">
            <a:xfrm>
              <a:off x="309785" y="0"/>
              <a:ext cx="199861" cy="199861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5"/>
                <a:gd name="T145" fmla="*/ 0 h 135"/>
                <a:gd name="T146" fmla="*/ 135 w 135"/>
                <a:gd name="T147" fmla="*/ 135 h 1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19477" name="组合 22"/>
          <p:cNvGrpSpPr>
            <a:grpSpLocks/>
          </p:cNvGrpSpPr>
          <p:nvPr/>
        </p:nvGrpSpPr>
        <p:grpSpPr bwMode="auto">
          <a:xfrm>
            <a:off x="2540635" y="3228974"/>
            <a:ext cx="430213" cy="411162"/>
            <a:chOff x="0" y="0"/>
            <a:chExt cx="2438400" cy="2332038"/>
          </a:xfrm>
        </p:grpSpPr>
        <p:sp>
          <p:nvSpPr>
            <p:cNvPr id="19478" name="Freeform 25"/>
            <p:cNvSpPr>
              <a:spLocks noChangeArrowheads="1"/>
            </p:cNvSpPr>
            <p:nvPr/>
          </p:nvSpPr>
          <p:spPr bwMode="auto">
            <a:xfrm>
              <a:off x="893763" y="1676400"/>
              <a:ext cx="655638" cy="655638"/>
            </a:xfrm>
            <a:custGeom>
              <a:avLst/>
              <a:gdLst>
                <a:gd name="T0" fmla="*/ 206 w 413"/>
                <a:gd name="T1" fmla="*/ 413 h 413"/>
                <a:gd name="T2" fmla="*/ 0 w 413"/>
                <a:gd name="T3" fmla="*/ 0 h 413"/>
                <a:gd name="T4" fmla="*/ 413 w 413"/>
                <a:gd name="T5" fmla="*/ 0 h 413"/>
                <a:gd name="T6" fmla="*/ 206 w 413"/>
                <a:gd name="T7" fmla="*/ 413 h 4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3"/>
                <a:gd name="T13" fmla="*/ 0 h 413"/>
                <a:gd name="T14" fmla="*/ 413 w 413"/>
                <a:gd name="T15" fmla="*/ 413 h 4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19479" name="任意多边形 24"/>
            <p:cNvSpPr>
              <a:spLocks noChangeArrowheads="1"/>
            </p:cNvSpPr>
            <p:nvPr/>
          </p:nvSpPr>
          <p:spPr bwMode="auto">
            <a:xfrm>
              <a:off x="0" y="0"/>
              <a:ext cx="2438400" cy="1774827"/>
            </a:xfrm>
            <a:custGeom>
              <a:avLst/>
              <a:gdLst>
                <a:gd name="T0" fmla="*/ 290196 w 2438400"/>
                <a:gd name="T1" fmla="*/ 0 h 1774825"/>
                <a:gd name="T2" fmla="*/ 2151973 w 2438400"/>
                <a:gd name="T3" fmla="*/ 0 h 1774825"/>
                <a:gd name="T4" fmla="*/ 2438400 w 2438400"/>
                <a:gd name="T5" fmla="*/ 286384 h 1774825"/>
                <a:gd name="T6" fmla="*/ 2438400 w 2438400"/>
                <a:gd name="T7" fmla="*/ 1484673 h 1774825"/>
                <a:gd name="T8" fmla="*/ 2151973 w 2438400"/>
                <a:gd name="T9" fmla="*/ 1774825 h 1774825"/>
                <a:gd name="T10" fmla="*/ 290196 w 2438400"/>
                <a:gd name="T11" fmla="*/ 1774825 h 1774825"/>
                <a:gd name="T12" fmla="*/ 0 w 2438400"/>
                <a:gd name="T13" fmla="*/ 1484673 h 1774825"/>
                <a:gd name="T14" fmla="*/ 0 w 2438400"/>
                <a:gd name="T15" fmla="*/ 286384 h 1774825"/>
                <a:gd name="T16" fmla="*/ 290196 w 2438400"/>
                <a:gd name="T17" fmla="*/ 0 h 1774825"/>
                <a:gd name="T18" fmla="*/ 471488 w 2438400"/>
                <a:gd name="T19" fmla="*/ 425450 h 1774825"/>
                <a:gd name="T20" fmla="*/ 471488 w 2438400"/>
                <a:gd name="T21" fmla="*/ 598488 h 1774825"/>
                <a:gd name="T22" fmla="*/ 1971676 w 2438400"/>
                <a:gd name="T23" fmla="*/ 598488 h 1774825"/>
                <a:gd name="T24" fmla="*/ 1971676 w 2438400"/>
                <a:gd name="T25" fmla="*/ 425450 h 1774825"/>
                <a:gd name="T26" fmla="*/ 471488 w 2438400"/>
                <a:gd name="T27" fmla="*/ 425450 h 1774825"/>
                <a:gd name="T28" fmla="*/ 471488 w 2438400"/>
                <a:gd name="T29" fmla="*/ 801688 h 1774825"/>
                <a:gd name="T30" fmla="*/ 471488 w 2438400"/>
                <a:gd name="T31" fmla="*/ 971551 h 1774825"/>
                <a:gd name="T32" fmla="*/ 1971676 w 2438400"/>
                <a:gd name="T33" fmla="*/ 971551 h 1774825"/>
                <a:gd name="T34" fmla="*/ 1971676 w 2438400"/>
                <a:gd name="T35" fmla="*/ 801688 h 1774825"/>
                <a:gd name="T36" fmla="*/ 471488 w 2438400"/>
                <a:gd name="T37" fmla="*/ 801688 h 1774825"/>
                <a:gd name="T38" fmla="*/ 471488 w 2438400"/>
                <a:gd name="T39" fmla="*/ 1174750 h 1774825"/>
                <a:gd name="T40" fmla="*/ 471488 w 2438400"/>
                <a:gd name="T41" fmla="*/ 1347788 h 1774825"/>
                <a:gd name="T42" fmla="*/ 1971676 w 2438400"/>
                <a:gd name="T43" fmla="*/ 1347788 h 1774825"/>
                <a:gd name="T44" fmla="*/ 1971676 w 2438400"/>
                <a:gd name="T45" fmla="*/ 1174750 h 1774825"/>
                <a:gd name="T46" fmla="*/ 471488 w 2438400"/>
                <a:gd name="T47" fmla="*/ 1174750 h 17748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38400"/>
                <a:gd name="T73" fmla="*/ 0 h 1774825"/>
                <a:gd name="T74" fmla="*/ 2438400 w 2438400"/>
                <a:gd name="T75" fmla="*/ 1774825 h 17748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 dirty="0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19480" name="组合 29"/>
          <p:cNvGrpSpPr>
            <a:grpSpLocks/>
          </p:cNvGrpSpPr>
          <p:nvPr/>
        </p:nvGrpSpPr>
        <p:grpSpPr bwMode="auto">
          <a:xfrm>
            <a:off x="6001385" y="3181349"/>
            <a:ext cx="358775" cy="460375"/>
            <a:chOff x="0" y="0"/>
            <a:chExt cx="563562" cy="720725"/>
          </a:xfrm>
        </p:grpSpPr>
        <p:sp>
          <p:nvSpPr>
            <p:cNvPr id="19481" name="Freeform 32"/>
            <p:cNvSpPr>
              <a:spLocks noChangeArrowheads="1"/>
            </p:cNvSpPr>
            <p:nvPr/>
          </p:nvSpPr>
          <p:spPr bwMode="auto">
            <a:xfrm>
              <a:off x="209550" y="0"/>
              <a:ext cx="142875" cy="720725"/>
            </a:xfrm>
            <a:custGeom>
              <a:avLst/>
              <a:gdLst>
                <a:gd name="T0" fmla="*/ 64 w 64"/>
                <a:gd name="T1" fmla="*/ 289 h 321"/>
                <a:gd name="T2" fmla="*/ 32 w 64"/>
                <a:gd name="T3" fmla="*/ 321 h 321"/>
                <a:gd name="T4" fmla="*/ 0 w 64"/>
                <a:gd name="T5" fmla="*/ 289 h 321"/>
                <a:gd name="T6" fmla="*/ 0 w 64"/>
                <a:gd name="T7" fmla="*/ 32 h 321"/>
                <a:gd name="T8" fmla="*/ 32 w 64"/>
                <a:gd name="T9" fmla="*/ 0 h 321"/>
                <a:gd name="T10" fmla="*/ 64 w 64"/>
                <a:gd name="T11" fmla="*/ 32 h 321"/>
                <a:gd name="T12" fmla="*/ 64 w 64"/>
                <a:gd name="T13" fmla="*/ 289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321"/>
                <a:gd name="T23" fmla="*/ 64 w 64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19482" name="Freeform 33"/>
            <p:cNvSpPr>
              <a:spLocks noChangeArrowheads="1"/>
            </p:cNvSpPr>
            <p:nvPr/>
          </p:nvSpPr>
          <p:spPr bwMode="auto">
            <a:xfrm>
              <a:off x="0" y="439737"/>
              <a:ext cx="141288" cy="280988"/>
            </a:xfrm>
            <a:custGeom>
              <a:avLst/>
              <a:gdLst>
                <a:gd name="T0" fmla="*/ 63 w 63"/>
                <a:gd name="T1" fmla="*/ 93 h 125"/>
                <a:gd name="T2" fmla="*/ 32 w 63"/>
                <a:gd name="T3" fmla="*/ 125 h 125"/>
                <a:gd name="T4" fmla="*/ 0 w 63"/>
                <a:gd name="T5" fmla="*/ 93 h 125"/>
                <a:gd name="T6" fmla="*/ 0 w 63"/>
                <a:gd name="T7" fmla="*/ 32 h 125"/>
                <a:gd name="T8" fmla="*/ 32 w 63"/>
                <a:gd name="T9" fmla="*/ 0 h 125"/>
                <a:gd name="T10" fmla="*/ 63 w 63"/>
                <a:gd name="T11" fmla="*/ 32 h 125"/>
                <a:gd name="T12" fmla="*/ 63 w 63"/>
                <a:gd name="T13" fmla="*/ 93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125"/>
                <a:gd name="T23" fmla="*/ 63 w 63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19483" name="Freeform 34"/>
            <p:cNvSpPr>
              <a:spLocks noChangeArrowheads="1"/>
            </p:cNvSpPr>
            <p:nvPr/>
          </p:nvSpPr>
          <p:spPr bwMode="auto">
            <a:xfrm>
              <a:off x="420687" y="231775"/>
              <a:ext cx="142875" cy="488950"/>
            </a:xfrm>
            <a:custGeom>
              <a:avLst/>
              <a:gdLst>
                <a:gd name="T0" fmla="*/ 64 w 64"/>
                <a:gd name="T1" fmla="*/ 186 h 218"/>
                <a:gd name="T2" fmla="*/ 32 w 64"/>
                <a:gd name="T3" fmla="*/ 218 h 218"/>
                <a:gd name="T4" fmla="*/ 0 w 64"/>
                <a:gd name="T5" fmla="*/ 186 h 218"/>
                <a:gd name="T6" fmla="*/ 0 w 64"/>
                <a:gd name="T7" fmla="*/ 32 h 218"/>
                <a:gd name="T8" fmla="*/ 32 w 64"/>
                <a:gd name="T9" fmla="*/ 0 h 218"/>
                <a:gd name="T10" fmla="*/ 64 w 64"/>
                <a:gd name="T11" fmla="*/ 32 h 218"/>
                <a:gd name="T12" fmla="*/ 64 w 64"/>
                <a:gd name="T13" fmla="*/ 186 h 2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218"/>
                <a:gd name="T23" fmla="*/ 64 w 64"/>
                <a:gd name="T24" fmla="*/ 218 h 2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19484" name="组合 33"/>
          <p:cNvGrpSpPr>
            <a:grpSpLocks/>
          </p:cNvGrpSpPr>
          <p:nvPr/>
        </p:nvGrpSpPr>
        <p:grpSpPr bwMode="auto">
          <a:xfrm>
            <a:off x="9470073" y="3152774"/>
            <a:ext cx="419100" cy="468312"/>
            <a:chOff x="0" y="0"/>
            <a:chExt cx="402656" cy="450303"/>
          </a:xfrm>
        </p:grpSpPr>
        <p:sp>
          <p:nvSpPr>
            <p:cNvPr id="19485" name="Freeform 108"/>
            <p:cNvSpPr>
              <a:spLocks noEditPoints="1" noChangeArrowheads="1"/>
            </p:cNvSpPr>
            <p:nvPr/>
          </p:nvSpPr>
          <p:spPr bwMode="auto">
            <a:xfrm>
              <a:off x="69134" y="167228"/>
              <a:ext cx="56988" cy="57923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13 w 26"/>
                <a:gd name="T9" fmla="*/ 0 h 26"/>
                <a:gd name="T10" fmla="*/ 13 w 26"/>
                <a:gd name="T11" fmla="*/ 23 h 26"/>
                <a:gd name="T12" fmla="*/ 3 w 26"/>
                <a:gd name="T13" fmla="*/ 13 h 26"/>
                <a:gd name="T14" fmla="*/ 13 w 26"/>
                <a:gd name="T15" fmla="*/ 3 h 26"/>
                <a:gd name="T16" fmla="*/ 23 w 26"/>
                <a:gd name="T17" fmla="*/ 13 h 26"/>
                <a:gd name="T18" fmla="*/ 13 w 26"/>
                <a:gd name="T19" fmla="*/ 23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26"/>
                <a:gd name="T32" fmla="*/ 26 w 26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8"/>
                    <a:pt x="3" y="13"/>
                  </a:cubicBezTo>
                  <a:cubicBezTo>
                    <a:pt x="3" y="7"/>
                    <a:pt x="8" y="3"/>
                    <a:pt x="13" y="3"/>
                  </a:cubicBezTo>
                  <a:cubicBezTo>
                    <a:pt x="19" y="3"/>
                    <a:pt x="23" y="7"/>
                    <a:pt x="23" y="13"/>
                  </a:cubicBezTo>
                  <a:cubicBezTo>
                    <a:pt x="23" y="18"/>
                    <a:pt x="19" y="23"/>
                    <a:pt x="1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19486" name="Freeform 109"/>
            <p:cNvSpPr>
              <a:spLocks noEditPoints="1" noChangeArrowheads="1"/>
            </p:cNvSpPr>
            <p:nvPr/>
          </p:nvSpPr>
          <p:spPr bwMode="auto">
            <a:xfrm>
              <a:off x="197125" y="129859"/>
              <a:ext cx="48580" cy="48580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7 w 22"/>
                <a:gd name="T17" fmla="*/ 11 h 22"/>
                <a:gd name="T18" fmla="*/ 11 w 22"/>
                <a:gd name="T19" fmla="*/ 17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22"/>
                <a:gd name="T32" fmla="*/ 22 w 22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8"/>
                    <a:pt x="8" y="5"/>
                    <a:pt x="11" y="5"/>
                  </a:cubicBezTo>
                  <a:cubicBezTo>
                    <a:pt x="14" y="5"/>
                    <a:pt x="17" y="8"/>
                    <a:pt x="17" y="11"/>
                  </a:cubicBezTo>
                  <a:cubicBezTo>
                    <a:pt x="17" y="14"/>
                    <a:pt x="14" y="17"/>
                    <a:pt x="11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19487" name="Freeform 110"/>
            <p:cNvSpPr>
              <a:spLocks noEditPoints="1" noChangeArrowheads="1"/>
            </p:cNvSpPr>
            <p:nvPr/>
          </p:nvSpPr>
          <p:spPr bwMode="auto">
            <a:xfrm>
              <a:off x="82213" y="181242"/>
              <a:ext cx="30830" cy="3083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0 h 14"/>
                <a:gd name="T12" fmla="*/ 4 w 14"/>
                <a:gd name="T13" fmla="*/ 7 h 14"/>
                <a:gd name="T14" fmla="*/ 7 w 14"/>
                <a:gd name="T15" fmla="*/ 3 h 14"/>
                <a:gd name="T16" fmla="*/ 11 w 14"/>
                <a:gd name="T17" fmla="*/ 7 h 14"/>
                <a:gd name="T18" fmla="*/ 7 w 14"/>
                <a:gd name="T19" fmla="*/ 1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4"/>
                <a:gd name="T32" fmla="*/ 14 w 14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4" y="9"/>
                    <a:pt x="4" y="7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9" y="3"/>
                    <a:pt x="11" y="5"/>
                    <a:pt x="11" y="7"/>
                  </a:cubicBezTo>
                  <a:cubicBezTo>
                    <a:pt x="11" y="9"/>
                    <a:pt x="9" y="10"/>
                    <a:pt x="7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19488" name="Freeform 111"/>
            <p:cNvSpPr>
              <a:spLocks noEditPoints="1" noChangeArrowheads="1"/>
            </p:cNvSpPr>
            <p:nvPr/>
          </p:nvSpPr>
          <p:spPr bwMode="auto">
            <a:xfrm>
              <a:off x="172834" y="105568"/>
              <a:ext cx="97161" cy="97161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9 h 44"/>
                <a:gd name="T12" fmla="*/ 5 w 44"/>
                <a:gd name="T13" fmla="*/ 22 h 44"/>
                <a:gd name="T14" fmla="*/ 22 w 44"/>
                <a:gd name="T15" fmla="*/ 6 h 44"/>
                <a:gd name="T16" fmla="*/ 39 w 44"/>
                <a:gd name="T17" fmla="*/ 22 h 44"/>
                <a:gd name="T18" fmla="*/ 22 w 44"/>
                <a:gd name="T19" fmla="*/ 39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"/>
                <a:gd name="T31" fmla="*/ 0 h 44"/>
                <a:gd name="T32" fmla="*/ 44 w 44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9"/>
                  </a:moveTo>
                  <a:cubicBezTo>
                    <a:pt x="13" y="39"/>
                    <a:pt x="5" y="31"/>
                    <a:pt x="5" y="22"/>
                  </a:cubicBezTo>
                  <a:cubicBezTo>
                    <a:pt x="5" y="13"/>
                    <a:pt x="13" y="6"/>
                    <a:pt x="22" y="6"/>
                  </a:cubicBezTo>
                  <a:cubicBezTo>
                    <a:pt x="31" y="6"/>
                    <a:pt x="39" y="13"/>
                    <a:pt x="39" y="22"/>
                  </a:cubicBezTo>
                  <a:cubicBezTo>
                    <a:pt x="39" y="31"/>
                    <a:pt x="31" y="39"/>
                    <a:pt x="2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19489" name="Freeform 11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2656" cy="450303"/>
            </a:xfrm>
            <a:custGeom>
              <a:avLst/>
              <a:gdLst>
                <a:gd name="T0" fmla="*/ 157 w 182"/>
                <a:gd name="T1" fmla="*/ 96 h 204"/>
                <a:gd name="T2" fmla="*/ 153 w 182"/>
                <a:gd name="T3" fmla="*/ 48 h 204"/>
                <a:gd name="T4" fmla="*/ 78 w 182"/>
                <a:gd name="T5" fmla="*/ 0 h 204"/>
                <a:gd name="T6" fmla="*/ 1 w 182"/>
                <a:gd name="T7" fmla="*/ 79 h 204"/>
                <a:gd name="T8" fmla="*/ 0 w 182"/>
                <a:gd name="T9" fmla="*/ 204 h 204"/>
                <a:gd name="T10" fmla="*/ 113 w 182"/>
                <a:gd name="T11" fmla="*/ 176 h 204"/>
                <a:gd name="T12" fmla="*/ 147 w 182"/>
                <a:gd name="T13" fmla="*/ 176 h 204"/>
                <a:gd name="T14" fmla="*/ 147 w 182"/>
                <a:gd name="T15" fmla="*/ 176 h 204"/>
                <a:gd name="T16" fmla="*/ 156 w 182"/>
                <a:gd name="T17" fmla="*/ 151 h 204"/>
                <a:gd name="T18" fmla="*/ 146 w 182"/>
                <a:gd name="T19" fmla="*/ 145 h 204"/>
                <a:gd name="T20" fmla="*/ 156 w 182"/>
                <a:gd name="T21" fmla="*/ 140 h 204"/>
                <a:gd name="T22" fmla="*/ 155 w 182"/>
                <a:gd name="T23" fmla="*/ 138 h 204"/>
                <a:gd name="T24" fmla="*/ 170 w 182"/>
                <a:gd name="T25" fmla="*/ 111 h 204"/>
                <a:gd name="T26" fmla="*/ 62 w 182"/>
                <a:gd name="T27" fmla="*/ 93 h 204"/>
                <a:gd name="T28" fmla="*/ 62 w 182"/>
                <a:gd name="T29" fmla="*/ 102 h 204"/>
                <a:gd name="T30" fmla="*/ 54 w 182"/>
                <a:gd name="T31" fmla="*/ 105 h 204"/>
                <a:gd name="T32" fmla="*/ 48 w 182"/>
                <a:gd name="T33" fmla="*/ 110 h 204"/>
                <a:gd name="T34" fmla="*/ 40 w 182"/>
                <a:gd name="T35" fmla="*/ 107 h 204"/>
                <a:gd name="T36" fmla="*/ 32 w 182"/>
                <a:gd name="T37" fmla="*/ 107 h 204"/>
                <a:gd name="T38" fmla="*/ 28 w 182"/>
                <a:gd name="T39" fmla="*/ 99 h 204"/>
                <a:gd name="T40" fmla="*/ 22 w 182"/>
                <a:gd name="T41" fmla="*/ 93 h 204"/>
                <a:gd name="T42" fmla="*/ 26 w 182"/>
                <a:gd name="T43" fmla="*/ 85 h 204"/>
                <a:gd name="T44" fmla="*/ 26 w 182"/>
                <a:gd name="T45" fmla="*/ 76 h 204"/>
                <a:gd name="T46" fmla="*/ 34 w 182"/>
                <a:gd name="T47" fmla="*/ 73 h 204"/>
                <a:gd name="T48" fmla="*/ 40 w 182"/>
                <a:gd name="T49" fmla="*/ 68 h 204"/>
                <a:gd name="T50" fmla="*/ 48 w 182"/>
                <a:gd name="T51" fmla="*/ 71 h 204"/>
                <a:gd name="T52" fmla="*/ 57 w 182"/>
                <a:gd name="T53" fmla="*/ 71 h 204"/>
                <a:gd name="T54" fmla="*/ 60 w 182"/>
                <a:gd name="T55" fmla="*/ 79 h 204"/>
                <a:gd name="T56" fmla="*/ 66 w 182"/>
                <a:gd name="T57" fmla="*/ 85 h 204"/>
                <a:gd name="T58" fmla="*/ 136 w 182"/>
                <a:gd name="T59" fmla="*/ 77 h 204"/>
                <a:gd name="T60" fmla="*/ 126 w 182"/>
                <a:gd name="T61" fmla="*/ 87 h 204"/>
                <a:gd name="T62" fmla="*/ 121 w 182"/>
                <a:gd name="T63" fmla="*/ 100 h 204"/>
                <a:gd name="T64" fmla="*/ 107 w 182"/>
                <a:gd name="T65" fmla="*/ 100 h 204"/>
                <a:gd name="T66" fmla="*/ 94 w 182"/>
                <a:gd name="T67" fmla="*/ 105 h 204"/>
                <a:gd name="T68" fmla="*/ 83 w 182"/>
                <a:gd name="T69" fmla="*/ 96 h 204"/>
                <a:gd name="T70" fmla="*/ 70 w 182"/>
                <a:gd name="T71" fmla="*/ 91 h 204"/>
                <a:gd name="T72" fmla="*/ 70 w 182"/>
                <a:gd name="T73" fmla="*/ 77 h 204"/>
                <a:gd name="T74" fmla="*/ 64 w 182"/>
                <a:gd name="T75" fmla="*/ 64 h 204"/>
                <a:gd name="T76" fmla="*/ 74 w 182"/>
                <a:gd name="T77" fmla="*/ 53 h 204"/>
                <a:gd name="T78" fmla="*/ 79 w 182"/>
                <a:gd name="T79" fmla="*/ 40 h 204"/>
                <a:gd name="T80" fmla="*/ 94 w 182"/>
                <a:gd name="T81" fmla="*/ 40 h 204"/>
                <a:gd name="T82" fmla="*/ 107 w 182"/>
                <a:gd name="T83" fmla="*/ 35 h 204"/>
                <a:gd name="T84" fmla="*/ 117 w 182"/>
                <a:gd name="T85" fmla="*/ 44 h 204"/>
                <a:gd name="T86" fmla="*/ 130 w 182"/>
                <a:gd name="T87" fmla="*/ 49 h 204"/>
                <a:gd name="T88" fmla="*/ 130 w 182"/>
                <a:gd name="T89" fmla="*/ 64 h 204"/>
                <a:gd name="T90" fmla="*/ 136 w 182"/>
                <a:gd name="T91" fmla="*/ 7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82"/>
                <a:gd name="T139" fmla="*/ 0 h 204"/>
                <a:gd name="T140" fmla="*/ 182 w 182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82" h="204">
                  <a:moveTo>
                    <a:pt x="170" y="111"/>
                  </a:moveTo>
                  <a:cubicBezTo>
                    <a:pt x="166" y="107"/>
                    <a:pt x="160" y="102"/>
                    <a:pt x="157" y="96"/>
                  </a:cubicBezTo>
                  <a:cubicBezTo>
                    <a:pt x="153" y="87"/>
                    <a:pt x="158" y="79"/>
                    <a:pt x="157" y="70"/>
                  </a:cubicBezTo>
                  <a:cubicBezTo>
                    <a:pt x="157" y="63"/>
                    <a:pt x="155" y="54"/>
                    <a:pt x="153" y="48"/>
                  </a:cubicBezTo>
                  <a:cubicBezTo>
                    <a:pt x="149" y="37"/>
                    <a:pt x="142" y="28"/>
                    <a:pt x="133" y="21"/>
                  </a:cubicBezTo>
                  <a:cubicBezTo>
                    <a:pt x="119" y="8"/>
                    <a:pt x="100" y="0"/>
                    <a:pt x="78" y="0"/>
                  </a:cubicBezTo>
                  <a:cubicBezTo>
                    <a:pt x="35" y="0"/>
                    <a:pt x="0" y="32"/>
                    <a:pt x="0" y="71"/>
                  </a:cubicBezTo>
                  <a:cubicBezTo>
                    <a:pt x="0" y="74"/>
                    <a:pt x="0" y="77"/>
                    <a:pt x="1" y="79"/>
                  </a:cubicBezTo>
                  <a:cubicBezTo>
                    <a:pt x="1" y="96"/>
                    <a:pt x="6" y="117"/>
                    <a:pt x="22" y="139"/>
                  </a:cubicBezTo>
                  <a:cubicBezTo>
                    <a:pt x="22" y="139"/>
                    <a:pt x="43" y="182"/>
                    <a:pt x="0" y="204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4"/>
                    <a:pt x="102" y="176"/>
                    <a:pt x="113" y="176"/>
                  </a:cubicBezTo>
                  <a:cubicBezTo>
                    <a:pt x="123" y="176"/>
                    <a:pt x="133" y="177"/>
                    <a:pt x="142" y="176"/>
                  </a:cubicBezTo>
                  <a:cubicBezTo>
                    <a:pt x="144" y="177"/>
                    <a:pt x="146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54" y="173"/>
                    <a:pt x="149" y="157"/>
                    <a:pt x="149" y="157"/>
                  </a:cubicBezTo>
                  <a:cubicBezTo>
                    <a:pt x="153" y="155"/>
                    <a:pt x="156" y="153"/>
                    <a:pt x="156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8"/>
                    <a:pt x="152" y="146"/>
                    <a:pt x="146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53" y="145"/>
                    <a:pt x="156" y="143"/>
                    <a:pt x="15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39"/>
                    <a:pt x="156" y="138"/>
                    <a:pt x="155" y="138"/>
                  </a:cubicBezTo>
                  <a:cubicBezTo>
                    <a:pt x="156" y="135"/>
                    <a:pt x="159" y="121"/>
                    <a:pt x="160" y="121"/>
                  </a:cubicBezTo>
                  <a:cubicBezTo>
                    <a:pt x="182" y="119"/>
                    <a:pt x="170" y="111"/>
                    <a:pt x="170" y="111"/>
                  </a:cubicBezTo>
                  <a:close/>
                  <a:moveTo>
                    <a:pt x="66" y="93"/>
                  </a:moveTo>
                  <a:cubicBezTo>
                    <a:pt x="62" y="93"/>
                    <a:pt x="62" y="93"/>
                    <a:pt x="62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2" y="106"/>
                    <a:pt x="50" y="107"/>
                    <a:pt x="48" y="107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8" y="107"/>
                    <a:pt x="36" y="106"/>
                    <a:pt x="34" y="105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97"/>
                    <a:pt x="26" y="95"/>
                    <a:pt x="26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3"/>
                    <a:pt x="27" y="81"/>
                    <a:pt x="28" y="79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6" y="72"/>
                    <a:pt x="38" y="71"/>
                    <a:pt x="40" y="71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50" y="71"/>
                    <a:pt x="52" y="72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81"/>
                    <a:pt x="62" y="83"/>
                    <a:pt x="63" y="85"/>
                  </a:cubicBezTo>
                  <a:cubicBezTo>
                    <a:pt x="66" y="85"/>
                    <a:pt x="66" y="85"/>
                    <a:pt x="66" y="85"/>
                  </a:cubicBezTo>
                  <a:lnTo>
                    <a:pt x="66" y="93"/>
                  </a:lnTo>
                  <a:close/>
                  <a:moveTo>
                    <a:pt x="136" y="77"/>
                  </a:moveTo>
                  <a:cubicBezTo>
                    <a:pt x="130" y="77"/>
                    <a:pt x="130" y="77"/>
                    <a:pt x="130" y="77"/>
                  </a:cubicBezTo>
                  <a:cubicBezTo>
                    <a:pt x="129" y="80"/>
                    <a:pt x="128" y="84"/>
                    <a:pt x="126" y="87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14" y="98"/>
                    <a:pt x="110" y="99"/>
                    <a:pt x="107" y="100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0" y="100"/>
                    <a:pt x="86" y="98"/>
                    <a:pt x="83" y="9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2" y="84"/>
                    <a:pt x="71" y="81"/>
                    <a:pt x="70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0"/>
                    <a:pt x="72" y="56"/>
                    <a:pt x="74" y="53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6" y="42"/>
                    <a:pt x="90" y="41"/>
                    <a:pt x="94" y="40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41"/>
                    <a:pt x="114" y="42"/>
                    <a:pt x="117" y="44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8" y="57"/>
                    <a:pt x="130" y="60"/>
                    <a:pt x="130" y="64"/>
                  </a:cubicBezTo>
                  <a:cubicBezTo>
                    <a:pt x="136" y="64"/>
                    <a:pt x="136" y="64"/>
                    <a:pt x="136" y="64"/>
                  </a:cubicBezTo>
                  <a:lnTo>
                    <a:pt x="136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19490" name="Freeform 223"/>
          <p:cNvSpPr>
            <a:spLocks noChangeAspect="1" noChangeArrowheads="1"/>
          </p:cNvSpPr>
          <p:nvPr/>
        </p:nvSpPr>
        <p:spPr bwMode="auto">
          <a:xfrm>
            <a:off x="7715885" y="3252786"/>
            <a:ext cx="477838" cy="387350"/>
          </a:xfrm>
          <a:custGeom>
            <a:avLst/>
            <a:gdLst>
              <a:gd name="T0" fmla="*/ 107 w 107"/>
              <a:gd name="T1" fmla="*/ 10 h 87"/>
              <a:gd name="T2" fmla="*/ 95 w 107"/>
              <a:gd name="T3" fmla="*/ 13 h 87"/>
              <a:gd name="T4" fmla="*/ 104 w 107"/>
              <a:gd name="T5" fmla="*/ 1 h 87"/>
              <a:gd name="T6" fmla="*/ 90 w 107"/>
              <a:gd name="T7" fmla="*/ 7 h 87"/>
              <a:gd name="T8" fmla="*/ 74 w 107"/>
              <a:gd name="T9" fmla="*/ 0 h 87"/>
              <a:gd name="T10" fmla="*/ 52 w 107"/>
              <a:gd name="T11" fmla="*/ 22 h 87"/>
              <a:gd name="T12" fmla="*/ 53 w 107"/>
              <a:gd name="T13" fmla="*/ 27 h 87"/>
              <a:gd name="T14" fmla="*/ 7 w 107"/>
              <a:gd name="T15" fmla="*/ 4 h 87"/>
              <a:gd name="T16" fmla="*/ 4 w 107"/>
              <a:gd name="T17" fmla="*/ 15 h 87"/>
              <a:gd name="T18" fmla="*/ 14 w 107"/>
              <a:gd name="T19" fmla="*/ 33 h 87"/>
              <a:gd name="T20" fmla="*/ 4 w 107"/>
              <a:gd name="T21" fmla="*/ 30 h 87"/>
              <a:gd name="T22" fmla="*/ 4 w 107"/>
              <a:gd name="T23" fmla="*/ 31 h 87"/>
              <a:gd name="T24" fmla="*/ 22 w 107"/>
              <a:gd name="T25" fmla="*/ 52 h 87"/>
              <a:gd name="T26" fmla="*/ 16 w 107"/>
              <a:gd name="T27" fmla="*/ 53 h 87"/>
              <a:gd name="T28" fmla="*/ 12 w 107"/>
              <a:gd name="T29" fmla="*/ 53 h 87"/>
              <a:gd name="T30" fmla="*/ 32 w 107"/>
              <a:gd name="T31" fmla="*/ 68 h 87"/>
              <a:gd name="T32" fmla="*/ 5 w 107"/>
              <a:gd name="T33" fmla="*/ 77 h 87"/>
              <a:gd name="T34" fmla="*/ 0 w 107"/>
              <a:gd name="T35" fmla="*/ 77 h 87"/>
              <a:gd name="T36" fmla="*/ 33 w 107"/>
              <a:gd name="T37" fmla="*/ 87 h 87"/>
              <a:gd name="T38" fmla="*/ 96 w 107"/>
              <a:gd name="T39" fmla="*/ 24 h 87"/>
              <a:gd name="T40" fmla="*/ 96 w 107"/>
              <a:gd name="T41" fmla="*/ 21 h 87"/>
              <a:gd name="T42" fmla="*/ 107 w 107"/>
              <a:gd name="T43" fmla="*/ 10 h 8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7"/>
              <a:gd name="T67" fmla="*/ 0 h 87"/>
              <a:gd name="T68" fmla="*/ 107 w 107"/>
              <a:gd name="T69" fmla="*/ 87 h 8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7" h="87">
                <a:moveTo>
                  <a:pt x="107" y="10"/>
                </a:moveTo>
                <a:cubicBezTo>
                  <a:pt x="103" y="12"/>
                  <a:pt x="99" y="13"/>
                  <a:pt x="95" y="13"/>
                </a:cubicBezTo>
                <a:cubicBezTo>
                  <a:pt x="99" y="11"/>
                  <a:pt x="103" y="6"/>
                  <a:pt x="104" y="1"/>
                </a:cubicBezTo>
                <a:cubicBezTo>
                  <a:pt x="100" y="4"/>
                  <a:pt x="95" y="6"/>
                  <a:pt x="90" y="7"/>
                </a:cubicBezTo>
                <a:cubicBezTo>
                  <a:pt x="86" y="2"/>
                  <a:pt x="80" y="0"/>
                  <a:pt x="74" y="0"/>
                </a:cubicBezTo>
                <a:cubicBezTo>
                  <a:pt x="62" y="0"/>
                  <a:pt x="52" y="9"/>
                  <a:pt x="52" y="22"/>
                </a:cubicBezTo>
                <a:cubicBezTo>
                  <a:pt x="52" y="23"/>
                  <a:pt x="52" y="25"/>
                  <a:pt x="53" y="27"/>
                </a:cubicBezTo>
                <a:cubicBezTo>
                  <a:pt x="34" y="26"/>
                  <a:pt x="18" y="17"/>
                  <a:pt x="7" y="4"/>
                </a:cubicBezTo>
                <a:cubicBezTo>
                  <a:pt x="5" y="7"/>
                  <a:pt x="4" y="11"/>
                  <a:pt x="4" y="15"/>
                </a:cubicBezTo>
                <a:cubicBezTo>
                  <a:pt x="4" y="22"/>
                  <a:pt x="8" y="29"/>
                  <a:pt x="14" y="33"/>
                </a:cubicBezTo>
                <a:cubicBezTo>
                  <a:pt x="10" y="33"/>
                  <a:pt x="7" y="32"/>
                  <a:pt x="4" y="30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41"/>
                  <a:pt x="12" y="50"/>
                  <a:pt x="22" y="52"/>
                </a:cubicBezTo>
                <a:cubicBezTo>
                  <a:pt x="20" y="53"/>
                  <a:pt x="18" y="53"/>
                  <a:pt x="16" y="53"/>
                </a:cubicBezTo>
                <a:cubicBezTo>
                  <a:pt x="14" y="53"/>
                  <a:pt x="13" y="53"/>
                  <a:pt x="12" y="53"/>
                </a:cubicBezTo>
                <a:cubicBezTo>
                  <a:pt x="15" y="61"/>
                  <a:pt x="23" y="68"/>
                  <a:pt x="32" y="68"/>
                </a:cubicBezTo>
                <a:cubicBezTo>
                  <a:pt x="25" y="74"/>
                  <a:pt x="15" y="77"/>
                  <a:pt x="5" y="77"/>
                </a:cubicBezTo>
                <a:cubicBezTo>
                  <a:pt x="3" y="77"/>
                  <a:pt x="1" y="77"/>
                  <a:pt x="0" y="77"/>
                </a:cubicBezTo>
                <a:cubicBezTo>
                  <a:pt x="9" y="83"/>
                  <a:pt x="21" y="87"/>
                  <a:pt x="33" y="87"/>
                </a:cubicBezTo>
                <a:cubicBezTo>
                  <a:pt x="74" y="87"/>
                  <a:pt x="96" y="53"/>
                  <a:pt x="96" y="24"/>
                </a:cubicBezTo>
                <a:cubicBezTo>
                  <a:pt x="96" y="23"/>
                  <a:pt x="96" y="22"/>
                  <a:pt x="96" y="21"/>
                </a:cubicBezTo>
                <a:cubicBezTo>
                  <a:pt x="101" y="18"/>
                  <a:pt x="104" y="14"/>
                  <a:pt x="107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9492" name="文本框 41"/>
          <p:cNvSpPr>
            <a:spLocks noChangeArrowheads="1"/>
          </p:cNvSpPr>
          <p:nvPr/>
        </p:nvSpPr>
        <p:spPr bwMode="auto">
          <a:xfrm>
            <a:off x="1165353" y="3999094"/>
            <a:ext cx="25170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     </a:t>
            </a:r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项目开发部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9493" name="文本框 42"/>
          <p:cNvSpPr>
            <a:spLocks noChangeArrowheads="1"/>
          </p:cNvSpPr>
          <p:nvPr/>
        </p:nvSpPr>
        <p:spPr bwMode="auto">
          <a:xfrm>
            <a:off x="5101940" y="3999094"/>
            <a:ext cx="17988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     </a:t>
            </a:r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财务部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94" name="文本框 43"/>
          <p:cNvSpPr>
            <a:spLocks noChangeArrowheads="1"/>
          </p:cNvSpPr>
          <p:nvPr/>
        </p:nvSpPr>
        <p:spPr bwMode="auto">
          <a:xfrm>
            <a:off x="8546517" y="3985111"/>
            <a:ext cx="17988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     </a:t>
            </a:r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研发部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95" name="文本框 44"/>
          <p:cNvSpPr>
            <a:spLocks noChangeArrowheads="1"/>
          </p:cNvSpPr>
          <p:nvPr/>
        </p:nvSpPr>
        <p:spPr bwMode="auto">
          <a:xfrm>
            <a:off x="6816440" y="3999094"/>
            <a:ext cx="17988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     </a:t>
            </a:r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市场部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itchFamily="34" charset="0"/>
              <a:sym typeface="Calibri" pitchFamily="34" charset="0"/>
            </a:endParaRPr>
          </a:p>
          <a:p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9496" name="文本框 45"/>
          <p:cNvSpPr>
            <a:spLocks noChangeArrowheads="1"/>
          </p:cNvSpPr>
          <p:nvPr/>
        </p:nvSpPr>
        <p:spPr bwMode="auto">
          <a:xfrm>
            <a:off x="3178870" y="3986610"/>
            <a:ext cx="21579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     </a:t>
            </a:r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人力资源</a:t>
            </a:r>
            <a:endParaRPr lang="en-US" altLang="zh-CN" sz="28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姚体" pitchFamily="2" charset="-122"/>
            </a:endParaRPr>
          </a:p>
          <a:p>
            <a:pPr algn="ctr"/>
            <a:r>
              <a:rPr lang="zh-CN" altLang="en-US" sz="28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     管理部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itchFamily="34" charset="0"/>
              <a:sym typeface="Calibri" pitchFamily="34" charset="0"/>
            </a:endParaRPr>
          </a:p>
          <a:p>
            <a:endParaRPr lang="zh-CN" altLang="en-US" sz="2800" dirty="0">
              <a:solidFill>
                <a:srgbClr val="0D0D0D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1" name="矩形 13">
            <a:extLst>
              <a:ext uri="{FF2B5EF4-FFF2-40B4-BE49-F238E27FC236}">
                <a16:creationId xmlns:a16="http://schemas.microsoft.com/office/drawing/2014/main" id="{6F9FD75F-8D05-5712-DCBA-A805DE94822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629911" y="1545833"/>
            <a:ext cx="1083944" cy="630069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2" name="文本框 44">
            <a:extLst>
              <a:ext uri="{FF2B5EF4-FFF2-40B4-BE49-F238E27FC236}">
                <a16:creationId xmlns:a16="http://schemas.microsoft.com/office/drawing/2014/main" id="{E2AB26A6-3D3E-C1C7-3019-49105798A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033" y="1548477"/>
            <a:ext cx="16450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     </a:t>
            </a:r>
            <a:r>
              <a:rPr lang="zh-CN" altLang="en-US" sz="36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姚体" pitchFamily="2" charset="-122"/>
              </a:rPr>
              <a:t>公司</a:t>
            </a:r>
            <a:endParaRPr lang="zh-CN" altLang="en-US" sz="3600" dirty="0">
              <a:solidFill>
                <a:schemeClr val="accent3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ABD4343-9EE8-6FD0-F7DD-3F4AB5618F28}"/>
              </a:ext>
            </a:extLst>
          </p:cNvPr>
          <p:cNvSpPr/>
          <p:nvPr/>
        </p:nvSpPr>
        <p:spPr>
          <a:xfrm>
            <a:off x="5398985" y="4524617"/>
            <a:ext cx="1653522" cy="498276"/>
          </a:xfrm>
          <a:prstGeom prst="rect">
            <a:avLst/>
          </a:prstGeom>
          <a:solidFill>
            <a:srgbClr val="8DC22A"/>
          </a:solidFill>
          <a:ln w="12700" cap="flat" cmpd="sng" algn="ctr">
            <a:solidFill>
              <a:srgbClr val="8DC22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财务会计部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8814C504-4EAB-1648-8FFD-10136C9CCCC0}"/>
              </a:ext>
            </a:extLst>
          </p:cNvPr>
          <p:cNvSpPr/>
          <p:nvPr/>
        </p:nvSpPr>
        <p:spPr>
          <a:xfrm>
            <a:off x="5398985" y="5133044"/>
            <a:ext cx="1653522" cy="498276"/>
          </a:xfrm>
          <a:prstGeom prst="rect">
            <a:avLst/>
          </a:prstGeom>
          <a:solidFill>
            <a:srgbClr val="8DC22A"/>
          </a:solidFill>
          <a:ln w="12700" cap="flat" cmpd="sng" algn="ctr">
            <a:solidFill>
              <a:srgbClr val="8DC22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成本会计部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87FC8EA-DD38-1ACF-1C19-0291108480EB}"/>
              </a:ext>
            </a:extLst>
          </p:cNvPr>
          <p:cNvSpPr/>
          <p:nvPr/>
        </p:nvSpPr>
        <p:spPr>
          <a:xfrm>
            <a:off x="5398985" y="5741471"/>
            <a:ext cx="1653522" cy="498276"/>
          </a:xfrm>
          <a:prstGeom prst="rect">
            <a:avLst/>
          </a:prstGeom>
          <a:solidFill>
            <a:srgbClr val="8DC22A"/>
          </a:solidFill>
          <a:ln w="12700" cap="flat" cmpd="sng" algn="ctr">
            <a:solidFill>
              <a:srgbClr val="8DC22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预算会计部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B622277-F290-E3D7-5474-C9E8DB9BC818}"/>
              </a:ext>
            </a:extLst>
          </p:cNvPr>
          <p:cNvSpPr/>
          <p:nvPr/>
        </p:nvSpPr>
        <p:spPr>
          <a:xfrm>
            <a:off x="5398985" y="6349898"/>
            <a:ext cx="1653522" cy="498276"/>
          </a:xfrm>
          <a:prstGeom prst="rect">
            <a:avLst/>
          </a:prstGeom>
          <a:solidFill>
            <a:srgbClr val="8DC22A"/>
          </a:solidFill>
          <a:ln w="12700" cap="flat" cmpd="sng" algn="ctr">
            <a:solidFill>
              <a:srgbClr val="8DC22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税务会计部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55D0E98-8F10-9D12-6A98-6877BA04B32A}"/>
              </a:ext>
            </a:extLst>
          </p:cNvPr>
          <p:cNvSpPr/>
          <p:nvPr/>
        </p:nvSpPr>
        <p:spPr>
          <a:xfrm>
            <a:off x="7202514" y="4522314"/>
            <a:ext cx="1653522" cy="498276"/>
          </a:xfrm>
          <a:prstGeom prst="rect">
            <a:avLst/>
          </a:prstGeom>
          <a:solidFill>
            <a:srgbClr val="404040"/>
          </a:solidFill>
          <a:ln w="12700" cap="flat" cmpd="sng" algn="ctr">
            <a:solidFill>
              <a:srgbClr val="4C86D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市场调研部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22DBEAD-A03D-5F85-D2D4-E859A439D079}"/>
              </a:ext>
            </a:extLst>
          </p:cNvPr>
          <p:cNvSpPr/>
          <p:nvPr/>
        </p:nvSpPr>
        <p:spPr>
          <a:xfrm>
            <a:off x="7202514" y="5134234"/>
            <a:ext cx="1653522" cy="498276"/>
          </a:xfrm>
          <a:prstGeom prst="rect">
            <a:avLst/>
          </a:prstGeom>
          <a:solidFill>
            <a:srgbClr val="404040"/>
          </a:solidFill>
          <a:ln w="12700" cap="flat" cmpd="sng" algn="ctr">
            <a:solidFill>
              <a:srgbClr val="4C86D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产品销售部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EDC5AAFD-2ED4-0C4E-DFFD-999E982A66BC}"/>
              </a:ext>
            </a:extLst>
          </p:cNvPr>
          <p:cNvSpPr/>
          <p:nvPr/>
        </p:nvSpPr>
        <p:spPr>
          <a:xfrm>
            <a:off x="9199913" y="4522314"/>
            <a:ext cx="1839193" cy="498276"/>
          </a:xfrm>
          <a:prstGeom prst="rect">
            <a:avLst/>
          </a:prstGeom>
          <a:solidFill>
            <a:srgbClr val="8DC22A"/>
          </a:solidFill>
          <a:ln w="12700" cap="flat" cmpd="sng" algn="ctr">
            <a:solidFill>
              <a:srgbClr val="4C86D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资源库设计部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B0C6089-322C-195E-A987-3E82F518DDD3}"/>
              </a:ext>
            </a:extLst>
          </p:cNvPr>
          <p:cNvSpPr/>
          <p:nvPr/>
        </p:nvSpPr>
        <p:spPr>
          <a:xfrm>
            <a:off x="9199913" y="5133044"/>
            <a:ext cx="2044809" cy="498276"/>
          </a:xfrm>
          <a:prstGeom prst="rect">
            <a:avLst/>
          </a:prstGeom>
          <a:solidFill>
            <a:srgbClr val="8DC22A"/>
          </a:solidFill>
          <a:ln w="12700" cap="flat" cmpd="sng" algn="ctr">
            <a:solidFill>
              <a:srgbClr val="4C86D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平台架构设计部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9">
            <a:extLst>
              <a:ext uri="{FF2B5EF4-FFF2-40B4-BE49-F238E27FC236}">
                <a16:creationId xmlns:a16="http://schemas.microsoft.com/office/drawing/2014/main" id="{F5B4B2E9-B520-2FB2-D9AA-C6E43DC9A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5211" y="3846553"/>
            <a:ext cx="1555115" cy="1965289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7" name="矩形 9">
            <a:extLst>
              <a:ext uri="{FF2B5EF4-FFF2-40B4-BE49-F238E27FC236}">
                <a16:creationId xmlns:a16="http://schemas.microsoft.com/office/drawing/2014/main" id="{9031BFF9-BF37-971B-F683-87B3B52A7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8346" y="829115"/>
            <a:ext cx="1555115" cy="1965289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5" name="矩形 9">
            <a:extLst>
              <a:ext uri="{FF2B5EF4-FFF2-40B4-BE49-F238E27FC236}">
                <a16:creationId xmlns:a16="http://schemas.microsoft.com/office/drawing/2014/main" id="{B63608C0-9B9C-02A3-89E0-B5ABF9F05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745" y="3846554"/>
            <a:ext cx="1555115" cy="1965289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75D5E6AA-7C69-834D-CE4B-8C254A601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917" y="3862259"/>
            <a:ext cx="1555750" cy="1970290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F5F813A3-7F90-B34F-6DCD-5DDF39E47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7027" y="2370844"/>
            <a:ext cx="2076018" cy="3001122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266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267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268" name="直角三角形 3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269" name="平行四边形 4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270" name="文本框 18"/>
          <p:cNvSpPr>
            <a:spLocks noChangeArrowheads="1"/>
          </p:cNvSpPr>
          <p:nvPr/>
        </p:nvSpPr>
        <p:spPr bwMode="auto">
          <a:xfrm>
            <a:off x="1337299" y="986626"/>
            <a:ext cx="357020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团队组成</a:t>
            </a:r>
            <a:endParaRPr lang="en-US" sz="66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273" name="矩形 8"/>
          <p:cNvSpPr>
            <a:spLocks noChangeArrowheads="1"/>
          </p:cNvSpPr>
          <p:nvPr/>
        </p:nvSpPr>
        <p:spPr bwMode="auto">
          <a:xfrm>
            <a:off x="5305957" y="830060"/>
            <a:ext cx="1555750" cy="1970290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274" name="矩形 9"/>
          <p:cNvSpPr>
            <a:spLocks noChangeArrowheads="1"/>
          </p:cNvSpPr>
          <p:nvPr/>
        </p:nvSpPr>
        <p:spPr bwMode="auto">
          <a:xfrm>
            <a:off x="7526872" y="830060"/>
            <a:ext cx="1555115" cy="1965289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279" name="文本框 16"/>
          <p:cNvSpPr>
            <a:spLocks noChangeArrowheads="1"/>
          </p:cNvSpPr>
          <p:nvPr/>
        </p:nvSpPr>
        <p:spPr bwMode="auto">
          <a:xfrm>
            <a:off x="5618163" y="2341563"/>
            <a:ext cx="3225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  </a:t>
            </a:r>
            <a:endParaRPr lang="en-US" sz="1400" dirty="0">
              <a:solidFill>
                <a:schemeClr val="bg1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11280" name="文本框 17"/>
          <p:cNvSpPr>
            <a:spLocks noChangeArrowheads="1"/>
          </p:cNvSpPr>
          <p:nvPr/>
        </p:nvSpPr>
        <p:spPr bwMode="auto">
          <a:xfrm>
            <a:off x="7854950" y="2341563"/>
            <a:ext cx="3225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  </a:t>
            </a:r>
            <a:endParaRPr lang="en-US" sz="1400" dirty="0">
              <a:solidFill>
                <a:schemeClr val="bg1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11281" name="文本框 18"/>
          <p:cNvSpPr>
            <a:spLocks noChangeArrowheads="1"/>
          </p:cNvSpPr>
          <p:nvPr/>
        </p:nvSpPr>
        <p:spPr bwMode="auto">
          <a:xfrm>
            <a:off x="10085388" y="2341563"/>
            <a:ext cx="3225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  </a:t>
            </a:r>
            <a:endParaRPr lang="en-US" sz="1400" dirty="0">
              <a:solidFill>
                <a:schemeClr val="bg1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pic>
        <p:nvPicPr>
          <p:cNvPr id="18" name="图片 17" descr="证件照">
            <a:extLst>
              <a:ext uri="{FF2B5EF4-FFF2-40B4-BE49-F238E27FC236}">
                <a16:creationId xmlns:a16="http://schemas.microsoft.com/office/drawing/2014/main" id="{32165695-E832-B2DF-E968-A27AAC88F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110" y="2557088"/>
            <a:ext cx="2143164" cy="300112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C802528-B0D6-4AF7-32F7-1918C4F16A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983845"/>
            <a:ext cx="15557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F442FFB-D12C-919C-EA5F-C0C2B4927B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15" y="4012482"/>
            <a:ext cx="1555115" cy="204089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492CF1B-22B5-0F6E-956E-E06031E0E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466" y="1095532"/>
            <a:ext cx="1771715" cy="181150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2ED287C-1A19-9862-D8E7-D63FC529E8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44" y="3973735"/>
            <a:ext cx="1555115" cy="215328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1A40BC9-1366-D999-4147-1E9E35685C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393" y="983845"/>
            <a:ext cx="1555115" cy="208978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FAD0834-F474-06D8-4E14-8DD7A970EC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40" y="3992162"/>
            <a:ext cx="1555115" cy="206121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2851764-8147-2AA0-F492-07003DAADFBD}"/>
              </a:ext>
            </a:extLst>
          </p:cNvPr>
          <p:cNvSpPr txBox="1"/>
          <p:nvPr/>
        </p:nvSpPr>
        <p:spPr>
          <a:xfrm>
            <a:off x="1679100" y="5614525"/>
            <a:ext cx="214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祖白代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学益友总经理</a:t>
            </a:r>
            <a:endParaRPr lang="en-US" altLang="zh-CN" sz="2000" b="1" dirty="0">
              <a:solidFill>
                <a:srgbClr val="8DC2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C8A9E0D-546B-21C6-8153-101D0CAC6027}"/>
              </a:ext>
            </a:extLst>
          </p:cNvPr>
          <p:cNvSpPr txBox="1"/>
          <p:nvPr/>
        </p:nvSpPr>
        <p:spPr>
          <a:xfrm>
            <a:off x="4860906" y="3118839"/>
            <a:ext cx="214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张瑀东</a:t>
            </a:r>
          </a:p>
          <a:p>
            <a:pPr algn="ctr"/>
            <a:r>
              <a:rPr lang="zh-CN" altLang="en-US" sz="20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研发部负责人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85AB8EC-D760-3C4F-B37F-6777F78A25A5}"/>
              </a:ext>
            </a:extLst>
          </p:cNvPr>
          <p:cNvSpPr txBox="1"/>
          <p:nvPr/>
        </p:nvSpPr>
        <p:spPr>
          <a:xfrm>
            <a:off x="2883632" y="6101305"/>
            <a:ext cx="6097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杨晓婷</a:t>
            </a:r>
          </a:p>
          <a:p>
            <a:pPr algn="ctr"/>
            <a:r>
              <a:rPr lang="zh-CN" altLang="en-US" sz="20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市场部负责人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C6CFE19-4A89-4F10-1882-02AE05E8A384}"/>
              </a:ext>
            </a:extLst>
          </p:cNvPr>
          <p:cNvSpPr txBox="1"/>
          <p:nvPr/>
        </p:nvSpPr>
        <p:spPr>
          <a:xfrm>
            <a:off x="4967356" y="3070906"/>
            <a:ext cx="6097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唐商格</a:t>
            </a:r>
          </a:p>
          <a:p>
            <a:pPr algn="ctr"/>
            <a:r>
              <a:rPr lang="zh-CN" altLang="en-US" sz="20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财务部负责人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B783635-1221-DA30-E026-E9A554903BF8}"/>
              </a:ext>
            </a:extLst>
          </p:cNvPr>
          <p:cNvSpPr txBox="1"/>
          <p:nvPr/>
        </p:nvSpPr>
        <p:spPr>
          <a:xfrm>
            <a:off x="5008467" y="6126119"/>
            <a:ext cx="6097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吐尔洪江</a:t>
            </a:r>
          </a:p>
          <a:p>
            <a:pPr algn="ctr"/>
            <a:r>
              <a:rPr lang="zh-CN" altLang="en-US" sz="20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财务部职员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15925D0-670D-1F9F-127B-39D6866759DC}"/>
              </a:ext>
            </a:extLst>
          </p:cNvPr>
          <p:cNvSpPr txBox="1"/>
          <p:nvPr/>
        </p:nvSpPr>
        <p:spPr>
          <a:xfrm>
            <a:off x="7285365" y="3052240"/>
            <a:ext cx="6097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李建霆</a:t>
            </a:r>
          </a:p>
          <a:p>
            <a:pPr algn="ctr"/>
            <a:r>
              <a:rPr lang="zh-CN" altLang="en-US" sz="20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市场部职员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CFEB4410-4C7F-1446-1C53-DE69D824DE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775927"/>
              </p:ext>
            </p:extLst>
          </p:nvPr>
        </p:nvGraphicFramePr>
        <p:xfrm>
          <a:off x="9279544" y="6001529"/>
          <a:ext cx="3196286" cy="647700"/>
        </p:xfrm>
        <a:graphic>
          <a:graphicData uri="http://schemas.openxmlformats.org/drawingml/2006/table">
            <a:tbl>
              <a:tblPr firstRow="1" firstCol="1" bandRow="1"/>
              <a:tblGrid>
                <a:gridCol w="2692604">
                  <a:extLst>
                    <a:ext uri="{9D8B030D-6E8A-4147-A177-3AD203B41FA5}">
                      <a16:colId xmlns:a16="http://schemas.microsoft.com/office/drawing/2014/main" val="2294964140"/>
                    </a:ext>
                  </a:extLst>
                </a:gridCol>
                <a:gridCol w="503682">
                  <a:extLst>
                    <a:ext uri="{9D8B030D-6E8A-4147-A177-3AD203B41FA5}">
                      <a16:colId xmlns:a16="http://schemas.microsoft.com/office/drawing/2014/main" val="808784754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indent="304800" algn="ctr">
                        <a:lnSpc>
                          <a:spcPct val="130000"/>
                        </a:lnSpc>
                      </a:pP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100" marR="38100" marT="38100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727735"/>
                  </a:ext>
                </a:extLst>
              </a:tr>
            </a:tbl>
          </a:graphicData>
        </a:graphic>
      </p:graphicFrame>
      <p:sp>
        <p:nvSpPr>
          <p:cNvPr id="44" name="文本框 43">
            <a:extLst>
              <a:ext uri="{FF2B5EF4-FFF2-40B4-BE49-F238E27FC236}">
                <a16:creationId xmlns:a16="http://schemas.microsoft.com/office/drawing/2014/main" id="{91C0857C-3DE2-01CA-7BFA-B4CBD5A5014A}"/>
              </a:ext>
            </a:extLst>
          </p:cNvPr>
          <p:cNvSpPr txBox="1"/>
          <p:nvPr/>
        </p:nvSpPr>
        <p:spPr>
          <a:xfrm>
            <a:off x="7337047" y="6092586"/>
            <a:ext cx="6097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周露莹</a:t>
            </a:r>
          </a:p>
          <a:p>
            <a:pPr algn="ctr"/>
            <a:r>
              <a:rPr lang="zh-CN" altLang="en-US" sz="2000" b="1" dirty="0">
                <a:solidFill>
                  <a:srgbClr val="8DC2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人力资源部负责人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796C542C-62A4-5E96-E1AF-BF8C3949EBCC}"/>
              </a:ext>
            </a:extLst>
          </p:cNvPr>
          <p:cNvGrpSpPr/>
          <p:nvPr/>
        </p:nvGrpSpPr>
        <p:grpSpPr>
          <a:xfrm>
            <a:off x="6613390" y="64378"/>
            <a:ext cx="2242487" cy="1766141"/>
            <a:chOff x="10484357" y="-912006"/>
            <a:chExt cx="1235075" cy="752475"/>
          </a:xfrm>
        </p:grpSpPr>
        <p:sp>
          <p:nvSpPr>
            <p:cNvPr id="43" name="iSḷîḍe">
              <a:extLst>
                <a:ext uri="{FF2B5EF4-FFF2-40B4-BE49-F238E27FC236}">
                  <a16:creationId xmlns:a16="http://schemas.microsoft.com/office/drawing/2014/main" id="{A4068717-9D2E-755C-37B9-6816EE8D74F0}"/>
                </a:ext>
              </a:extLst>
            </p:cNvPr>
            <p:cNvSpPr/>
            <p:nvPr/>
          </p:nvSpPr>
          <p:spPr bwMode="auto">
            <a:xfrm>
              <a:off x="10787569" y="-912006"/>
              <a:ext cx="657225" cy="728663"/>
            </a:xfrm>
            <a:custGeom>
              <a:avLst/>
              <a:gdLst>
                <a:gd name="T0" fmla="*/ 174 w 199"/>
                <a:gd name="T1" fmla="*/ 43 h 221"/>
                <a:gd name="T2" fmla="*/ 29 w 199"/>
                <a:gd name="T3" fmla="*/ 34 h 221"/>
                <a:gd name="T4" fmla="*/ 47 w 199"/>
                <a:gd name="T5" fmla="*/ 136 h 221"/>
                <a:gd name="T6" fmla="*/ 66 w 199"/>
                <a:gd name="T7" fmla="*/ 214 h 221"/>
                <a:gd name="T8" fmla="*/ 97 w 199"/>
                <a:gd name="T9" fmla="*/ 220 h 221"/>
                <a:gd name="T10" fmla="*/ 128 w 199"/>
                <a:gd name="T11" fmla="*/ 218 h 221"/>
                <a:gd name="T12" fmla="*/ 150 w 199"/>
                <a:gd name="T13" fmla="*/ 143 h 221"/>
                <a:gd name="T14" fmla="*/ 174 w 199"/>
                <a:gd name="T15" fmla="*/ 4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221">
                  <a:moveTo>
                    <a:pt x="174" y="43"/>
                  </a:moveTo>
                  <a:cubicBezTo>
                    <a:pt x="149" y="5"/>
                    <a:pt x="59" y="0"/>
                    <a:pt x="29" y="34"/>
                  </a:cubicBezTo>
                  <a:cubicBezTo>
                    <a:pt x="0" y="69"/>
                    <a:pt x="31" y="115"/>
                    <a:pt x="47" y="136"/>
                  </a:cubicBezTo>
                  <a:cubicBezTo>
                    <a:pt x="64" y="158"/>
                    <a:pt x="66" y="214"/>
                    <a:pt x="66" y="214"/>
                  </a:cubicBezTo>
                  <a:cubicBezTo>
                    <a:pt x="66" y="214"/>
                    <a:pt x="80" y="219"/>
                    <a:pt x="97" y="220"/>
                  </a:cubicBezTo>
                  <a:cubicBezTo>
                    <a:pt x="114" y="221"/>
                    <a:pt x="128" y="218"/>
                    <a:pt x="128" y="218"/>
                  </a:cubicBezTo>
                  <a:cubicBezTo>
                    <a:pt x="128" y="218"/>
                    <a:pt x="131" y="162"/>
                    <a:pt x="150" y="143"/>
                  </a:cubicBezTo>
                  <a:cubicBezTo>
                    <a:pt x="170" y="124"/>
                    <a:pt x="199" y="81"/>
                    <a:pt x="174" y="43"/>
                  </a:cubicBezTo>
                  <a:close/>
                </a:path>
              </a:pathLst>
            </a:custGeom>
            <a:solidFill>
              <a:srgbClr val="F3B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iŝ1íde">
              <a:extLst>
                <a:ext uri="{FF2B5EF4-FFF2-40B4-BE49-F238E27FC236}">
                  <a16:creationId xmlns:a16="http://schemas.microsoft.com/office/drawing/2014/main" id="{A37E7714-458E-4C40-DB48-1A77F2513BD4}"/>
                </a:ext>
              </a:extLst>
            </p:cNvPr>
            <p:cNvSpPr/>
            <p:nvPr/>
          </p:nvSpPr>
          <p:spPr bwMode="auto">
            <a:xfrm>
              <a:off x="10992357" y="-700869"/>
              <a:ext cx="268288" cy="403225"/>
            </a:xfrm>
            <a:custGeom>
              <a:avLst/>
              <a:gdLst>
                <a:gd name="T0" fmla="*/ 23 w 81"/>
                <a:gd name="T1" fmla="*/ 119 h 122"/>
                <a:gd name="T2" fmla="*/ 24 w 81"/>
                <a:gd name="T3" fmla="*/ 48 h 122"/>
                <a:gd name="T4" fmla="*/ 17 w 81"/>
                <a:gd name="T5" fmla="*/ 31 h 122"/>
                <a:gd name="T6" fmla="*/ 8 w 81"/>
                <a:gd name="T7" fmla="*/ 21 h 122"/>
                <a:gd name="T8" fmla="*/ 1 w 81"/>
                <a:gd name="T9" fmla="*/ 28 h 122"/>
                <a:gd name="T10" fmla="*/ 8 w 81"/>
                <a:gd name="T11" fmla="*/ 39 h 122"/>
                <a:gd name="T12" fmla="*/ 38 w 81"/>
                <a:gd name="T13" fmla="*/ 41 h 122"/>
                <a:gd name="T14" fmla="*/ 66 w 81"/>
                <a:gd name="T15" fmla="*/ 27 h 122"/>
                <a:gd name="T16" fmla="*/ 71 w 81"/>
                <a:gd name="T17" fmla="*/ 3 h 122"/>
                <a:gd name="T18" fmla="*/ 59 w 81"/>
                <a:gd name="T19" fmla="*/ 5 h 122"/>
                <a:gd name="T20" fmla="*/ 53 w 81"/>
                <a:gd name="T21" fmla="*/ 21 h 122"/>
                <a:gd name="T22" fmla="*/ 44 w 81"/>
                <a:gd name="T23" fmla="*/ 119 h 122"/>
                <a:gd name="T24" fmla="*/ 49 w 81"/>
                <a:gd name="T25" fmla="*/ 119 h 122"/>
                <a:gd name="T26" fmla="*/ 53 w 81"/>
                <a:gd name="T27" fmla="*/ 48 h 122"/>
                <a:gd name="T28" fmla="*/ 56 w 81"/>
                <a:gd name="T29" fmla="*/ 30 h 122"/>
                <a:gd name="T30" fmla="*/ 59 w 81"/>
                <a:gd name="T31" fmla="*/ 13 h 122"/>
                <a:gd name="T32" fmla="*/ 70 w 81"/>
                <a:gd name="T33" fmla="*/ 7 h 122"/>
                <a:gd name="T34" fmla="*/ 68 w 81"/>
                <a:gd name="T35" fmla="*/ 18 h 122"/>
                <a:gd name="T36" fmla="*/ 21 w 81"/>
                <a:gd name="T37" fmla="*/ 38 h 122"/>
                <a:gd name="T38" fmla="*/ 8 w 81"/>
                <a:gd name="T39" fmla="*/ 35 h 122"/>
                <a:gd name="T40" fmla="*/ 4 w 81"/>
                <a:gd name="T41" fmla="*/ 29 h 122"/>
                <a:gd name="T42" fmla="*/ 7 w 81"/>
                <a:gd name="T43" fmla="*/ 24 h 122"/>
                <a:gd name="T44" fmla="*/ 17 w 81"/>
                <a:gd name="T45" fmla="*/ 36 h 122"/>
                <a:gd name="T46" fmla="*/ 22 w 81"/>
                <a:gd name="T47" fmla="*/ 50 h 122"/>
                <a:gd name="T48" fmla="*/ 21 w 81"/>
                <a:gd name="T49" fmla="*/ 119 h 122"/>
                <a:gd name="T50" fmla="*/ 23 w 81"/>
                <a:gd name="T51" fmla="*/ 1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122">
                  <a:moveTo>
                    <a:pt x="23" y="119"/>
                  </a:moveTo>
                  <a:cubicBezTo>
                    <a:pt x="31" y="96"/>
                    <a:pt x="32" y="71"/>
                    <a:pt x="24" y="48"/>
                  </a:cubicBezTo>
                  <a:cubicBezTo>
                    <a:pt x="22" y="42"/>
                    <a:pt x="20" y="36"/>
                    <a:pt x="17" y="31"/>
                  </a:cubicBezTo>
                  <a:cubicBezTo>
                    <a:pt x="15" y="27"/>
                    <a:pt x="13" y="21"/>
                    <a:pt x="8" y="21"/>
                  </a:cubicBezTo>
                  <a:cubicBezTo>
                    <a:pt x="4" y="21"/>
                    <a:pt x="1" y="25"/>
                    <a:pt x="1" y="28"/>
                  </a:cubicBezTo>
                  <a:cubicBezTo>
                    <a:pt x="0" y="33"/>
                    <a:pt x="4" y="37"/>
                    <a:pt x="8" y="39"/>
                  </a:cubicBezTo>
                  <a:cubicBezTo>
                    <a:pt x="17" y="43"/>
                    <a:pt x="29" y="43"/>
                    <a:pt x="38" y="41"/>
                  </a:cubicBezTo>
                  <a:cubicBezTo>
                    <a:pt x="49" y="39"/>
                    <a:pt x="59" y="34"/>
                    <a:pt x="66" y="27"/>
                  </a:cubicBezTo>
                  <a:cubicBezTo>
                    <a:pt x="71" y="22"/>
                    <a:pt x="81" y="9"/>
                    <a:pt x="71" y="3"/>
                  </a:cubicBezTo>
                  <a:cubicBezTo>
                    <a:pt x="67" y="0"/>
                    <a:pt x="62" y="2"/>
                    <a:pt x="59" y="5"/>
                  </a:cubicBezTo>
                  <a:cubicBezTo>
                    <a:pt x="55" y="9"/>
                    <a:pt x="54" y="16"/>
                    <a:pt x="53" y="21"/>
                  </a:cubicBezTo>
                  <a:cubicBezTo>
                    <a:pt x="47" y="53"/>
                    <a:pt x="46" y="86"/>
                    <a:pt x="44" y="119"/>
                  </a:cubicBezTo>
                  <a:cubicBezTo>
                    <a:pt x="44" y="122"/>
                    <a:pt x="49" y="122"/>
                    <a:pt x="49" y="119"/>
                  </a:cubicBezTo>
                  <a:cubicBezTo>
                    <a:pt x="50" y="95"/>
                    <a:pt x="50" y="72"/>
                    <a:pt x="53" y="48"/>
                  </a:cubicBezTo>
                  <a:cubicBezTo>
                    <a:pt x="54" y="42"/>
                    <a:pt x="55" y="36"/>
                    <a:pt x="56" y="30"/>
                  </a:cubicBezTo>
                  <a:cubicBezTo>
                    <a:pt x="56" y="25"/>
                    <a:pt x="57" y="19"/>
                    <a:pt x="59" y="13"/>
                  </a:cubicBezTo>
                  <a:cubicBezTo>
                    <a:pt x="60" y="10"/>
                    <a:pt x="65" y="3"/>
                    <a:pt x="70" y="7"/>
                  </a:cubicBezTo>
                  <a:cubicBezTo>
                    <a:pt x="73" y="9"/>
                    <a:pt x="70" y="15"/>
                    <a:pt x="68" y="18"/>
                  </a:cubicBezTo>
                  <a:cubicBezTo>
                    <a:pt x="58" y="33"/>
                    <a:pt x="38" y="40"/>
                    <a:pt x="21" y="38"/>
                  </a:cubicBezTo>
                  <a:cubicBezTo>
                    <a:pt x="17" y="38"/>
                    <a:pt x="12" y="37"/>
                    <a:pt x="8" y="35"/>
                  </a:cubicBezTo>
                  <a:cubicBezTo>
                    <a:pt x="6" y="33"/>
                    <a:pt x="4" y="31"/>
                    <a:pt x="4" y="29"/>
                  </a:cubicBezTo>
                  <a:cubicBezTo>
                    <a:pt x="4" y="27"/>
                    <a:pt x="5" y="25"/>
                    <a:pt x="7" y="24"/>
                  </a:cubicBezTo>
                  <a:cubicBezTo>
                    <a:pt x="11" y="23"/>
                    <a:pt x="15" y="33"/>
                    <a:pt x="17" y="36"/>
                  </a:cubicBezTo>
                  <a:cubicBezTo>
                    <a:pt x="19" y="41"/>
                    <a:pt x="21" y="46"/>
                    <a:pt x="22" y="50"/>
                  </a:cubicBezTo>
                  <a:cubicBezTo>
                    <a:pt x="29" y="73"/>
                    <a:pt x="28" y="97"/>
                    <a:pt x="21" y="119"/>
                  </a:cubicBezTo>
                  <a:cubicBezTo>
                    <a:pt x="21" y="120"/>
                    <a:pt x="23" y="120"/>
                    <a:pt x="23" y="119"/>
                  </a:cubicBezTo>
                  <a:close/>
                </a:path>
              </a:pathLst>
            </a:custGeom>
            <a:solidFill>
              <a:srgbClr val="1F1D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iṣľîḑè">
              <a:extLst>
                <a:ext uri="{FF2B5EF4-FFF2-40B4-BE49-F238E27FC236}">
                  <a16:creationId xmlns:a16="http://schemas.microsoft.com/office/drawing/2014/main" id="{F25E7902-33BB-7DFD-8465-125FD782EF70}"/>
                </a:ext>
              </a:extLst>
            </p:cNvPr>
            <p:cNvSpPr/>
            <p:nvPr/>
          </p:nvSpPr>
          <p:spPr bwMode="auto">
            <a:xfrm>
              <a:off x="11481307" y="-799294"/>
              <a:ext cx="187325" cy="144463"/>
            </a:xfrm>
            <a:custGeom>
              <a:avLst/>
              <a:gdLst>
                <a:gd name="T0" fmla="*/ 3 w 57"/>
                <a:gd name="T1" fmla="*/ 43 h 44"/>
                <a:gd name="T2" fmla="*/ 56 w 57"/>
                <a:gd name="T3" fmla="*/ 4 h 44"/>
                <a:gd name="T4" fmla="*/ 54 w 57"/>
                <a:gd name="T5" fmla="*/ 1 h 44"/>
                <a:gd name="T6" fmla="*/ 1 w 57"/>
                <a:gd name="T7" fmla="*/ 40 h 44"/>
                <a:gd name="T8" fmla="*/ 3 w 57"/>
                <a:gd name="T9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4">
                  <a:moveTo>
                    <a:pt x="3" y="43"/>
                  </a:moveTo>
                  <a:cubicBezTo>
                    <a:pt x="21" y="30"/>
                    <a:pt x="40" y="18"/>
                    <a:pt x="56" y="4"/>
                  </a:cubicBezTo>
                  <a:cubicBezTo>
                    <a:pt x="57" y="2"/>
                    <a:pt x="55" y="0"/>
                    <a:pt x="54" y="1"/>
                  </a:cubicBezTo>
                  <a:cubicBezTo>
                    <a:pt x="35" y="12"/>
                    <a:pt x="18" y="26"/>
                    <a:pt x="1" y="40"/>
                  </a:cubicBezTo>
                  <a:cubicBezTo>
                    <a:pt x="0" y="41"/>
                    <a:pt x="2" y="44"/>
                    <a:pt x="3" y="43"/>
                  </a:cubicBezTo>
                  <a:close/>
                </a:path>
              </a:pathLst>
            </a:custGeom>
            <a:solidFill>
              <a:srgbClr val="F3B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ïş1íḍè">
              <a:extLst>
                <a:ext uri="{FF2B5EF4-FFF2-40B4-BE49-F238E27FC236}">
                  <a16:creationId xmlns:a16="http://schemas.microsoft.com/office/drawing/2014/main" id="{10E62847-79A8-87F2-0D56-19A6DF599F26}"/>
                </a:ext>
              </a:extLst>
            </p:cNvPr>
            <p:cNvSpPr/>
            <p:nvPr/>
          </p:nvSpPr>
          <p:spPr bwMode="auto">
            <a:xfrm>
              <a:off x="11490832" y="-529419"/>
              <a:ext cx="228600" cy="36513"/>
            </a:xfrm>
            <a:custGeom>
              <a:avLst/>
              <a:gdLst>
                <a:gd name="T0" fmla="*/ 2 w 69"/>
                <a:gd name="T1" fmla="*/ 4 h 11"/>
                <a:gd name="T2" fmla="*/ 67 w 69"/>
                <a:gd name="T3" fmla="*/ 11 h 11"/>
                <a:gd name="T4" fmla="*/ 67 w 69"/>
                <a:gd name="T5" fmla="*/ 7 h 11"/>
                <a:gd name="T6" fmla="*/ 2 w 69"/>
                <a:gd name="T7" fmla="*/ 1 h 11"/>
                <a:gd name="T8" fmla="*/ 2 w 69"/>
                <a:gd name="T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">
                  <a:moveTo>
                    <a:pt x="2" y="4"/>
                  </a:moveTo>
                  <a:cubicBezTo>
                    <a:pt x="23" y="7"/>
                    <a:pt x="45" y="10"/>
                    <a:pt x="67" y="11"/>
                  </a:cubicBezTo>
                  <a:cubicBezTo>
                    <a:pt x="69" y="11"/>
                    <a:pt x="69" y="8"/>
                    <a:pt x="67" y="7"/>
                  </a:cubicBezTo>
                  <a:cubicBezTo>
                    <a:pt x="46" y="3"/>
                    <a:pt x="23" y="1"/>
                    <a:pt x="2" y="1"/>
                  </a:cubicBezTo>
                  <a:cubicBezTo>
                    <a:pt x="0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F3B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iṣļîḓè">
              <a:extLst>
                <a:ext uri="{FF2B5EF4-FFF2-40B4-BE49-F238E27FC236}">
                  <a16:creationId xmlns:a16="http://schemas.microsoft.com/office/drawing/2014/main" id="{F03BCA8B-D414-12ED-43CE-FBD7D62DAE93}"/>
                </a:ext>
              </a:extLst>
            </p:cNvPr>
            <p:cNvSpPr/>
            <p:nvPr/>
          </p:nvSpPr>
          <p:spPr bwMode="auto">
            <a:xfrm>
              <a:off x="11460669" y="-413531"/>
              <a:ext cx="179388" cy="158750"/>
            </a:xfrm>
            <a:custGeom>
              <a:avLst/>
              <a:gdLst>
                <a:gd name="T0" fmla="*/ 1 w 54"/>
                <a:gd name="T1" fmla="*/ 3 h 48"/>
                <a:gd name="T2" fmla="*/ 51 w 54"/>
                <a:gd name="T3" fmla="*/ 46 h 48"/>
                <a:gd name="T4" fmla="*/ 53 w 54"/>
                <a:gd name="T5" fmla="*/ 43 h 48"/>
                <a:gd name="T6" fmla="*/ 3 w 54"/>
                <a:gd name="T7" fmla="*/ 1 h 48"/>
                <a:gd name="T8" fmla="*/ 1 w 54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8">
                  <a:moveTo>
                    <a:pt x="1" y="3"/>
                  </a:moveTo>
                  <a:cubicBezTo>
                    <a:pt x="17" y="18"/>
                    <a:pt x="34" y="33"/>
                    <a:pt x="51" y="46"/>
                  </a:cubicBezTo>
                  <a:cubicBezTo>
                    <a:pt x="53" y="48"/>
                    <a:pt x="54" y="45"/>
                    <a:pt x="53" y="43"/>
                  </a:cubicBezTo>
                  <a:cubicBezTo>
                    <a:pt x="39" y="28"/>
                    <a:pt x="21" y="14"/>
                    <a:pt x="3" y="1"/>
                  </a:cubicBezTo>
                  <a:cubicBezTo>
                    <a:pt x="2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3B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îslïdé">
              <a:extLst>
                <a:ext uri="{FF2B5EF4-FFF2-40B4-BE49-F238E27FC236}">
                  <a16:creationId xmlns:a16="http://schemas.microsoft.com/office/drawing/2014/main" id="{46EA2C0B-5DF4-D467-033B-B8D20C16A552}"/>
                </a:ext>
              </a:extLst>
            </p:cNvPr>
            <p:cNvSpPr/>
            <p:nvPr/>
          </p:nvSpPr>
          <p:spPr bwMode="auto">
            <a:xfrm>
              <a:off x="10570082" y="-869144"/>
              <a:ext cx="171450" cy="165100"/>
            </a:xfrm>
            <a:custGeom>
              <a:avLst/>
              <a:gdLst>
                <a:gd name="T0" fmla="*/ 51 w 52"/>
                <a:gd name="T1" fmla="*/ 47 h 50"/>
                <a:gd name="T2" fmla="*/ 4 w 52"/>
                <a:gd name="T3" fmla="*/ 1 h 50"/>
                <a:gd name="T4" fmla="*/ 2 w 52"/>
                <a:gd name="T5" fmla="*/ 4 h 50"/>
                <a:gd name="T6" fmla="*/ 48 w 52"/>
                <a:gd name="T7" fmla="*/ 49 h 50"/>
                <a:gd name="T8" fmla="*/ 51 w 52"/>
                <a:gd name="T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0">
                  <a:moveTo>
                    <a:pt x="51" y="47"/>
                  </a:moveTo>
                  <a:cubicBezTo>
                    <a:pt x="37" y="31"/>
                    <a:pt x="21" y="14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16" y="20"/>
                    <a:pt x="32" y="35"/>
                    <a:pt x="48" y="49"/>
                  </a:cubicBezTo>
                  <a:cubicBezTo>
                    <a:pt x="50" y="50"/>
                    <a:pt x="52" y="48"/>
                    <a:pt x="51" y="47"/>
                  </a:cubicBezTo>
                  <a:close/>
                </a:path>
              </a:pathLst>
            </a:custGeom>
            <a:solidFill>
              <a:srgbClr val="F3B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íṩļïḑe">
              <a:extLst>
                <a:ext uri="{FF2B5EF4-FFF2-40B4-BE49-F238E27FC236}">
                  <a16:creationId xmlns:a16="http://schemas.microsoft.com/office/drawing/2014/main" id="{0E645CD3-42DA-3FE4-6826-E4EF71216F7D}"/>
                </a:ext>
              </a:extLst>
            </p:cNvPr>
            <p:cNvSpPr/>
            <p:nvPr/>
          </p:nvSpPr>
          <p:spPr bwMode="auto">
            <a:xfrm>
              <a:off x="10484357" y="-588156"/>
              <a:ext cx="231775" cy="22225"/>
            </a:xfrm>
            <a:custGeom>
              <a:avLst/>
              <a:gdLst>
                <a:gd name="T0" fmla="*/ 68 w 70"/>
                <a:gd name="T1" fmla="*/ 3 h 7"/>
                <a:gd name="T2" fmla="*/ 3 w 70"/>
                <a:gd name="T3" fmla="*/ 1 h 7"/>
                <a:gd name="T4" fmla="*/ 3 w 70"/>
                <a:gd name="T5" fmla="*/ 5 h 7"/>
                <a:gd name="T6" fmla="*/ 68 w 70"/>
                <a:gd name="T7" fmla="*/ 6 h 7"/>
                <a:gd name="T8" fmla="*/ 68 w 7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">
                  <a:moveTo>
                    <a:pt x="68" y="3"/>
                  </a:moveTo>
                  <a:cubicBezTo>
                    <a:pt x="47" y="1"/>
                    <a:pt x="24" y="0"/>
                    <a:pt x="3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24" y="7"/>
                    <a:pt x="46" y="7"/>
                    <a:pt x="68" y="6"/>
                  </a:cubicBezTo>
                  <a:cubicBezTo>
                    <a:pt x="70" y="6"/>
                    <a:pt x="70" y="3"/>
                    <a:pt x="68" y="3"/>
                  </a:cubicBezTo>
                  <a:close/>
                </a:path>
              </a:pathLst>
            </a:custGeom>
            <a:solidFill>
              <a:srgbClr val="F3B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iṧľidé">
              <a:extLst>
                <a:ext uri="{FF2B5EF4-FFF2-40B4-BE49-F238E27FC236}">
                  <a16:creationId xmlns:a16="http://schemas.microsoft.com/office/drawing/2014/main" id="{3D24D27A-BCFD-623C-D68B-9E7E483E047F}"/>
                </a:ext>
              </a:extLst>
            </p:cNvPr>
            <p:cNvSpPr/>
            <p:nvPr/>
          </p:nvSpPr>
          <p:spPr bwMode="auto">
            <a:xfrm>
              <a:off x="10530394" y="-462744"/>
              <a:ext cx="198438" cy="134938"/>
            </a:xfrm>
            <a:custGeom>
              <a:avLst/>
              <a:gdLst>
                <a:gd name="T0" fmla="*/ 57 w 60"/>
                <a:gd name="T1" fmla="*/ 1 h 41"/>
                <a:gd name="T2" fmla="*/ 2 w 60"/>
                <a:gd name="T3" fmla="*/ 37 h 41"/>
                <a:gd name="T4" fmla="*/ 4 w 60"/>
                <a:gd name="T5" fmla="*/ 40 h 41"/>
                <a:gd name="T6" fmla="*/ 58 w 60"/>
                <a:gd name="T7" fmla="*/ 4 h 41"/>
                <a:gd name="T8" fmla="*/ 57 w 60"/>
                <a:gd name="T9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1">
                  <a:moveTo>
                    <a:pt x="57" y="1"/>
                  </a:moveTo>
                  <a:cubicBezTo>
                    <a:pt x="38" y="12"/>
                    <a:pt x="19" y="24"/>
                    <a:pt x="2" y="37"/>
                  </a:cubicBezTo>
                  <a:cubicBezTo>
                    <a:pt x="0" y="39"/>
                    <a:pt x="2" y="41"/>
                    <a:pt x="4" y="40"/>
                  </a:cubicBezTo>
                  <a:cubicBezTo>
                    <a:pt x="23" y="30"/>
                    <a:pt x="41" y="17"/>
                    <a:pt x="58" y="4"/>
                  </a:cubicBezTo>
                  <a:cubicBezTo>
                    <a:pt x="60" y="3"/>
                    <a:pt x="59" y="0"/>
                    <a:pt x="57" y="1"/>
                  </a:cubicBezTo>
                  <a:close/>
                </a:path>
              </a:pathLst>
            </a:custGeom>
            <a:solidFill>
              <a:srgbClr val="F3B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iṥļîḑé">
              <a:extLst>
                <a:ext uri="{FF2B5EF4-FFF2-40B4-BE49-F238E27FC236}">
                  <a16:creationId xmlns:a16="http://schemas.microsoft.com/office/drawing/2014/main" id="{25B147AB-13E7-1089-02C4-3EB5BF2D05BC}"/>
                </a:ext>
              </a:extLst>
            </p:cNvPr>
            <p:cNvSpPr/>
            <p:nvPr/>
          </p:nvSpPr>
          <p:spPr bwMode="auto">
            <a:xfrm>
              <a:off x="10986007" y="-357969"/>
              <a:ext cx="247650" cy="198438"/>
            </a:xfrm>
            <a:custGeom>
              <a:avLst/>
              <a:gdLst>
                <a:gd name="T0" fmla="*/ 0 w 75"/>
                <a:gd name="T1" fmla="*/ 0 h 60"/>
                <a:gd name="T2" fmla="*/ 75 w 75"/>
                <a:gd name="T3" fmla="*/ 5 h 60"/>
                <a:gd name="T4" fmla="*/ 68 w 75"/>
                <a:gd name="T5" fmla="*/ 50 h 60"/>
                <a:gd name="T6" fmla="*/ 6 w 75"/>
                <a:gd name="T7" fmla="*/ 46 h 60"/>
                <a:gd name="T8" fmla="*/ 0 w 75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60">
                  <a:moveTo>
                    <a:pt x="0" y="0"/>
                  </a:moveTo>
                  <a:cubicBezTo>
                    <a:pt x="0" y="0"/>
                    <a:pt x="30" y="9"/>
                    <a:pt x="75" y="5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50"/>
                    <a:pt x="39" y="60"/>
                    <a:pt x="6" y="46"/>
                  </a:cubicBezTo>
                  <a:cubicBezTo>
                    <a:pt x="6" y="46"/>
                    <a:pt x="5" y="18"/>
                    <a:pt x="0" y="0"/>
                  </a:cubicBezTo>
                  <a:close/>
                </a:path>
              </a:pathLst>
            </a:custGeom>
            <a:solidFill>
              <a:srgbClr val="E0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îŝļíḍê">
              <a:extLst>
                <a:ext uri="{FF2B5EF4-FFF2-40B4-BE49-F238E27FC236}">
                  <a16:creationId xmlns:a16="http://schemas.microsoft.com/office/drawing/2014/main" id="{0A7C8FCC-A480-781B-5CD9-2D68A0F28B9C}"/>
                </a:ext>
              </a:extLst>
            </p:cNvPr>
            <p:cNvSpPr/>
            <p:nvPr/>
          </p:nvSpPr>
          <p:spPr bwMode="auto">
            <a:xfrm>
              <a:off x="11012994" y="-315106"/>
              <a:ext cx="177800" cy="23813"/>
            </a:xfrm>
            <a:custGeom>
              <a:avLst/>
              <a:gdLst>
                <a:gd name="T0" fmla="*/ 1 w 54"/>
                <a:gd name="T1" fmla="*/ 1 h 7"/>
                <a:gd name="T2" fmla="*/ 54 w 54"/>
                <a:gd name="T3" fmla="*/ 4 h 7"/>
                <a:gd name="T4" fmla="*/ 53 w 54"/>
                <a:gd name="T5" fmla="*/ 3 h 7"/>
                <a:gd name="T6" fmla="*/ 1 w 54"/>
                <a:gd name="T7" fmla="*/ 0 h 7"/>
                <a:gd name="T8" fmla="*/ 1 w 5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">
                  <a:moveTo>
                    <a:pt x="1" y="1"/>
                  </a:moveTo>
                  <a:cubicBezTo>
                    <a:pt x="19" y="6"/>
                    <a:pt x="36" y="7"/>
                    <a:pt x="54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36" y="5"/>
                    <a:pt x="18" y="4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1F1D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îṡḻîḓê">
              <a:extLst>
                <a:ext uri="{FF2B5EF4-FFF2-40B4-BE49-F238E27FC236}">
                  <a16:creationId xmlns:a16="http://schemas.microsoft.com/office/drawing/2014/main" id="{E57959A1-9F7B-95CA-9424-D456650D2C47}"/>
                </a:ext>
              </a:extLst>
            </p:cNvPr>
            <p:cNvSpPr/>
            <p:nvPr/>
          </p:nvSpPr>
          <p:spPr bwMode="auto">
            <a:xfrm>
              <a:off x="10998707" y="-275419"/>
              <a:ext cx="225425" cy="33338"/>
            </a:xfrm>
            <a:custGeom>
              <a:avLst/>
              <a:gdLst>
                <a:gd name="T0" fmla="*/ 1 w 68"/>
                <a:gd name="T1" fmla="*/ 1 h 10"/>
                <a:gd name="T2" fmla="*/ 66 w 68"/>
                <a:gd name="T3" fmla="*/ 4 h 10"/>
                <a:gd name="T4" fmla="*/ 66 w 68"/>
                <a:gd name="T5" fmla="*/ 2 h 10"/>
                <a:gd name="T6" fmla="*/ 1 w 68"/>
                <a:gd name="T7" fmla="*/ 0 h 10"/>
                <a:gd name="T8" fmla="*/ 1 w 6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">
                  <a:moveTo>
                    <a:pt x="1" y="1"/>
                  </a:moveTo>
                  <a:cubicBezTo>
                    <a:pt x="22" y="8"/>
                    <a:pt x="45" y="10"/>
                    <a:pt x="66" y="4"/>
                  </a:cubicBezTo>
                  <a:cubicBezTo>
                    <a:pt x="68" y="4"/>
                    <a:pt x="67" y="2"/>
                    <a:pt x="66" y="2"/>
                  </a:cubicBezTo>
                  <a:cubicBezTo>
                    <a:pt x="44" y="6"/>
                    <a:pt x="23" y="6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1F1D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4" name="ïśļîḍe">
              <a:extLst>
                <a:ext uri="{FF2B5EF4-FFF2-40B4-BE49-F238E27FC236}">
                  <a16:creationId xmlns:a16="http://schemas.microsoft.com/office/drawing/2014/main" id="{A29A2705-A606-DFEE-E9B6-A3C947972DDF}"/>
                </a:ext>
              </a:extLst>
            </p:cNvPr>
            <p:cNvSpPr/>
            <p:nvPr/>
          </p:nvSpPr>
          <p:spPr bwMode="auto">
            <a:xfrm>
              <a:off x="10998707" y="-242081"/>
              <a:ext cx="222250" cy="39688"/>
            </a:xfrm>
            <a:custGeom>
              <a:avLst/>
              <a:gdLst>
                <a:gd name="T0" fmla="*/ 1 w 67"/>
                <a:gd name="T1" fmla="*/ 2 h 12"/>
                <a:gd name="T2" fmla="*/ 66 w 67"/>
                <a:gd name="T3" fmla="*/ 3 h 12"/>
                <a:gd name="T4" fmla="*/ 65 w 67"/>
                <a:gd name="T5" fmla="*/ 2 h 12"/>
                <a:gd name="T6" fmla="*/ 1 w 67"/>
                <a:gd name="T7" fmla="*/ 0 h 12"/>
                <a:gd name="T8" fmla="*/ 1 w 6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2">
                  <a:moveTo>
                    <a:pt x="1" y="2"/>
                  </a:moveTo>
                  <a:cubicBezTo>
                    <a:pt x="22" y="10"/>
                    <a:pt x="45" y="12"/>
                    <a:pt x="66" y="3"/>
                  </a:cubicBezTo>
                  <a:cubicBezTo>
                    <a:pt x="67" y="3"/>
                    <a:pt x="66" y="2"/>
                    <a:pt x="65" y="2"/>
                  </a:cubicBezTo>
                  <a:cubicBezTo>
                    <a:pt x="43" y="7"/>
                    <a:pt x="24" y="8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1F1D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7170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171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172" name="任意多边形 3"/>
          <p:cNvSpPr>
            <a:spLocks noChangeArrowheads="1"/>
          </p:cNvSpPr>
          <p:nvPr/>
        </p:nvSpPr>
        <p:spPr bwMode="auto">
          <a:xfrm>
            <a:off x="1415930" y="2903974"/>
            <a:ext cx="2222500" cy="1116013"/>
          </a:xfrm>
          <a:custGeom>
            <a:avLst/>
            <a:gdLst>
              <a:gd name="T0" fmla="*/ 1111347 w 2222694"/>
              <a:gd name="T1" fmla="*/ 0 h 1115811"/>
              <a:gd name="T2" fmla="*/ 2222694 w 2222694"/>
              <a:gd name="T3" fmla="*/ 1111347 h 1115811"/>
              <a:gd name="T4" fmla="*/ 2222469 w 2222694"/>
              <a:gd name="T5" fmla="*/ 1115811 h 1115811"/>
              <a:gd name="T6" fmla="*/ 1421559 w 2222694"/>
              <a:gd name="T7" fmla="*/ 1115811 h 1115811"/>
              <a:gd name="T8" fmla="*/ 1422009 w 2222694"/>
              <a:gd name="T9" fmla="*/ 1111347 h 1115811"/>
              <a:gd name="T10" fmla="*/ 1111347 w 2222694"/>
              <a:gd name="T11" fmla="*/ 800685 h 1115811"/>
              <a:gd name="T12" fmla="*/ 800685 w 2222694"/>
              <a:gd name="T13" fmla="*/ 1111347 h 1115811"/>
              <a:gd name="T14" fmla="*/ 801135 w 2222694"/>
              <a:gd name="T15" fmla="*/ 1115811 h 1115811"/>
              <a:gd name="T16" fmla="*/ 226 w 2222694"/>
              <a:gd name="T17" fmla="*/ 1115811 h 1115811"/>
              <a:gd name="T18" fmla="*/ 0 w 2222694"/>
              <a:gd name="T19" fmla="*/ 1111347 h 1115811"/>
              <a:gd name="T20" fmla="*/ 1111347 w 2222694"/>
              <a:gd name="T21" fmla="*/ 0 h 11158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22694"/>
              <a:gd name="T34" fmla="*/ 0 h 1115811"/>
              <a:gd name="T35" fmla="*/ 2222694 w 2222694"/>
              <a:gd name="T36" fmla="*/ 1115811 h 111581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22694" h="1115811">
                <a:moveTo>
                  <a:pt x="1111347" y="0"/>
                </a:moveTo>
                <a:cubicBezTo>
                  <a:pt x="1725127" y="0"/>
                  <a:pt x="2222694" y="497567"/>
                  <a:pt x="2222694" y="1111347"/>
                </a:cubicBezTo>
                <a:lnTo>
                  <a:pt x="2222469" y="1115811"/>
                </a:lnTo>
                <a:lnTo>
                  <a:pt x="1421559" y="1115811"/>
                </a:lnTo>
                <a:lnTo>
                  <a:pt x="1422009" y="1111347"/>
                </a:lnTo>
                <a:cubicBezTo>
                  <a:pt x="1422009" y="939773"/>
                  <a:pt x="1282921" y="800685"/>
                  <a:pt x="1111347" y="800685"/>
                </a:cubicBezTo>
                <a:cubicBezTo>
                  <a:pt x="939773" y="800685"/>
                  <a:pt x="800685" y="939773"/>
                  <a:pt x="800685" y="1111347"/>
                </a:cubicBezTo>
                <a:lnTo>
                  <a:pt x="801135" y="1115811"/>
                </a:lnTo>
                <a:lnTo>
                  <a:pt x="226" y="1115811"/>
                </a:lnTo>
                <a:lnTo>
                  <a:pt x="0" y="1111347"/>
                </a:lnTo>
                <a:cubicBezTo>
                  <a:pt x="0" y="497567"/>
                  <a:pt x="497567" y="0"/>
                  <a:pt x="1111347" y="0"/>
                </a:cubicBez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173" name="任意多边形 4"/>
          <p:cNvSpPr>
            <a:spLocks noChangeArrowheads="1"/>
          </p:cNvSpPr>
          <p:nvPr/>
        </p:nvSpPr>
        <p:spPr bwMode="auto">
          <a:xfrm>
            <a:off x="4236917" y="2903974"/>
            <a:ext cx="2222500" cy="1116013"/>
          </a:xfrm>
          <a:custGeom>
            <a:avLst/>
            <a:gdLst>
              <a:gd name="T0" fmla="*/ 1111347 w 2222694"/>
              <a:gd name="T1" fmla="*/ 0 h 1115811"/>
              <a:gd name="T2" fmla="*/ 2222694 w 2222694"/>
              <a:gd name="T3" fmla="*/ 1111347 h 1115811"/>
              <a:gd name="T4" fmla="*/ 2222469 w 2222694"/>
              <a:gd name="T5" fmla="*/ 1115811 h 1115811"/>
              <a:gd name="T6" fmla="*/ 1421559 w 2222694"/>
              <a:gd name="T7" fmla="*/ 1115811 h 1115811"/>
              <a:gd name="T8" fmla="*/ 1422009 w 2222694"/>
              <a:gd name="T9" fmla="*/ 1111347 h 1115811"/>
              <a:gd name="T10" fmla="*/ 1111347 w 2222694"/>
              <a:gd name="T11" fmla="*/ 800685 h 1115811"/>
              <a:gd name="T12" fmla="*/ 800685 w 2222694"/>
              <a:gd name="T13" fmla="*/ 1111347 h 1115811"/>
              <a:gd name="T14" fmla="*/ 801135 w 2222694"/>
              <a:gd name="T15" fmla="*/ 1115811 h 1115811"/>
              <a:gd name="T16" fmla="*/ 226 w 2222694"/>
              <a:gd name="T17" fmla="*/ 1115811 h 1115811"/>
              <a:gd name="T18" fmla="*/ 0 w 2222694"/>
              <a:gd name="T19" fmla="*/ 1111347 h 1115811"/>
              <a:gd name="T20" fmla="*/ 1111347 w 2222694"/>
              <a:gd name="T21" fmla="*/ 0 h 11158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22694"/>
              <a:gd name="T34" fmla="*/ 0 h 1115811"/>
              <a:gd name="T35" fmla="*/ 2222694 w 2222694"/>
              <a:gd name="T36" fmla="*/ 1115811 h 111581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22694" h="1115811">
                <a:moveTo>
                  <a:pt x="1111347" y="0"/>
                </a:moveTo>
                <a:cubicBezTo>
                  <a:pt x="1725127" y="0"/>
                  <a:pt x="2222694" y="497567"/>
                  <a:pt x="2222694" y="1111347"/>
                </a:cubicBezTo>
                <a:lnTo>
                  <a:pt x="2222469" y="1115811"/>
                </a:lnTo>
                <a:lnTo>
                  <a:pt x="1421559" y="1115811"/>
                </a:lnTo>
                <a:lnTo>
                  <a:pt x="1422009" y="1111347"/>
                </a:lnTo>
                <a:cubicBezTo>
                  <a:pt x="1422009" y="939773"/>
                  <a:pt x="1282921" y="800685"/>
                  <a:pt x="1111347" y="800685"/>
                </a:cubicBezTo>
                <a:cubicBezTo>
                  <a:pt x="939773" y="800685"/>
                  <a:pt x="800685" y="939773"/>
                  <a:pt x="800685" y="1111347"/>
                </a:cubicBezTo>
                <a:lnTo>
                  <a:pt x="801135" y="1115811"/>
                </a:lnTo>
                <a:lnTo>
                  <a:pt x="226" y="1115811"/>
                </a:lnTo>
                <a:lnTo>
                  <a:pt x="0" y="1111347"/>
                </a:lnTo>
                <a:cubicBezTo>
                  <a:pt x="0" y="497567"/>
                  <a:pt x="497567" y="0"/>
                  <a:pt x="1111347" y="0"/>
                </a:cubicBezTo>
                <a:close/>
              </a:path>
            </a:pathLst>
          </a:cu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175" name="任意多边形 6"/>
          <p:cNvSpPr>
            <a:spLocks noChangeArrowheads="1"/>
          </p:cNvSpPr>
          <p:nvPr/>
        </p:nvSpPr>
        <p:spPr bwMode="auto">
          <a:xfrm flipV="1">
            <a:off x="2825630" y="4118412"/>
            <a:ext cx="2222500" cy="1116012"/>
          </a:xfrm>
          <a:custGeom>
            <a:avLst/>
            <a:gdLst>
              <a:gd name="T0" fmla="*/ 1111347 w 2222694"/>
              <a:gd name="T1" fmla="*/ 0 h 1115811"/>
              <a:gd name="T2" fmla="*/ 2222694 w 2222694"/>
              <a:gd name="T3" fmla="*/ 1111347 h 1115811"/>
              <a:gd name="T4" fmla="*/ 2222469 w 2222694"/>
              <a:gd name="T5" fmla="*/ 1115811 h 1115811"/>
              <a:gd name="T6" fmla="*/ 1421559 w 2222694"/>
              <a:gd name="T7" fmla="*/ 1115811 h 1115811"/>
              <a:gd name="T8" fmla="*/ 1422009 w 2222694"/>
              <a:gd name="T9" fmla="*/ 1111347 h 1115811"/>
              <a:gd name="T10" fmla="*/ 1111347 w 2222694"/>
              <a:gd name="T11" fmla="*/ 800685 h 1115811"/>
              <a:gd name="T12" fmla="*/ 800685 w 2222694"/>
              <a:gd name="T13" fmla="*/ 1111347 h 1115811"/>
              <a:gd name="T14" fmla="*/ 801135 w 2222694"/>
              <a:gd name="T15" fmla="*/ 1115811 h 1115811"/>
              <a:gd name="T16" fmla="*/ 226 w 2222694"/>
              <a:gd name="T17" fmla="*/ 1115811 h 1115811"/>
              <a:gd name="T18" fmla="*/ 0 w 2222694"/>
              <a:gd name="T19" fmla="*/ 1111347 h 1115811"/>
              <a:gd name="T20" fmla="*/ 1111347 w 2222694"/>
              <a:gd name="T21" fmla="*/ 0 h 11158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22694"/>
              <a:gd name="T34" fmla="*/ 0 h 1115811"/>
              <a:gd name="T35" fmla="*/ 2222694 w 2222694"/>
              <a:gd name="T36" fmla="*/ 1115811 h 111581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22694" h="1115811">
                <a:moveTo>
                  <a:pt x="1111347" y="0"/>
                </a:moveTo>
                <a:cubicBezTo>
                  <a:pt x="1725127" y="0"/>
                  <a:pt x="2222694" y="497567"/>
                  <a:pt x="2222694" y="1111347"/>
                </a:cubicBezTo>
                <a:lnTo>
                  <a:pt x="2222469" y="1115811"/>
                </a:lnTo>
                <a:lnTo>
                  <a:pt x="1421559" y="1115811"/>
                </a:lnTo>
                <a:lnTo>
                  <a:pt x="1422009" y="1111347"/>
                </a:lnTo>
                <a:cubicBezTo>
                  <a:pt x="1422009" y="939773"/>
                  <a:pt x="1282921" y="800685"/>
                  <a:pt x="1111347" y="800685"/>
                </a:cubicBezTo>
                <a:cubicBezTo>
                  <a:pt x="939773" y="800685"/>
                  <a:pt x="800685" y="939773"/>
                  <a:pt x="800685" y="1111347"/>
                </a:cubicBezTo>
                <a:lnTo>
                  <a:pt x="801135" y="1115811"/>
                </a:lnTo>
                <a:lnTo>
                  <a:pt x="226" y="1115811"/>
                </a:lnTo>
                <a:lnTo>
                  <a:pt x="0" y="1111347"/>
                </a:lnTo>
                <a:cubicBezTo>
                  <a:pt x="0" y="497567"/>
                  <a:pt x="497567" y="0"/>
                  <a:pt x="1111347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176" name="任意多边形 7"/>
          <p:cNvSpPr>
            <a:spLocks noChangeArrowheads="1"/>
          </p:cNvSpPr>
          <p:nvPr/>
        </p:nvSpPr>
        <p:spPr bwMode="auto">
          <a:xfrm flipV="1">
            <a:off x="5648205" y="4118412"/>
            <a:ext cx="2222500" cy="1116012"/>
          </a:xfrm>
          <a:custGeom>
            <a:avLst/>
            <a:gdLst>
              <a:gd name="T0" fmla="*/ 1111347 w 2222694"/>
              <a:gd name="T1" fmla="*/ 0 h 1115811"/>
              <a:gd name="T2" fmla="*/ 2222694 w 2222694"/>
              <a:gd name="T3" fmla="*/ 1111347 h 1115811"/>
              <a:gd name="T4" fmla="*/ 2222469 w 2222694"/>
              <a:gd name="T5" fmla="*/ 1115811 h 1115811"/>
              <a:gd name="T6" fmla="*/ 1421559 w 2222694"/>
              <a:gd name="T7" fmla="*/ 1115811 h 1115811"/>
              <a:gd name="T8" fmla="*/ 1422009 w 2222694"/>
              <a:gd name="T9" fmla="*/ 1111347 h 1115811"/>
              <a:gd name="T10" fmla="*/ 1111347 w 2222694"/>
              <a:gd name="T11" fmla="*/ 800685 h 1115811"/>
              <a:gd name="T12" fmla="*/ 800685 w 2222694"/>
              <a:gd name="T13" fmla="*/ 1111347 h 1115811"/>
              <a:gd name="T14" fmla="*/ 801135 w 2222694"/>
              <a:gd name="T15" fmla="*/ 1115811 h 1115811"/>
              <a:gd name="T16" fmla="*/ 226 w 2222694"/>
              <a:gd name="T17" fmla="*/ 1115811 h 1115811"/>
              <a:gd name="T18" fmla="*/ 0 w 2222694"/>
              <a:gd name="T19" fmla="*/ 1111347 h 1115811"/>
              <a:gd name="T20" fmla="*/ 1111347 w 2222694"/>
              <a:gd name="T21" fmla="*/ 0 h 11158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22694"/>
              <a:gd name="T34" fmla="*/ 0 h 1115811"/>
              <a:gd name="T35" fmla="*/ 2222694 w 2222694"/>
              <a:gd name="T36" fmla="*/ 1115811 h 111581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22694" h="1115811">
                <a:moveTo>
                  <a:pt x="1111347" y="0"/>
                </a:moveTo>
                <a:cubicBezTo>
                  <a:pt x="1725127" y="0"/>
                  <a:pt x="2222694" y="497567"/>
                  <a:pt x="2222694" y="1111347"/>
                </a:cubicBezTo>
                <a:lnTo>
                  <a:pt x="2222469" y="1115811"/>
                </a:lnTo>
                <a:lnTo>
                  <a:pt x="1421559" y="1115811"/>
                </a:lnTo>
                <a:lnTo>
                  <a:pt x="1422009" y="1111347"/>
                </a:lnTo>
                <a:cubicBezTo>
                  <a:pt x="1422009" y="939773"/>
                  <a:pt x="1282921" y="800685"/>
                  <a:pt x="1111347" y="800685"/>
                </a:cubicBezTo>
                <a:cubicBezTo>
                  <a:pt x="939773" y="800685"/>
                  <a:pt x="800685" y="939773"/>
                  <a:pt x="800685" y="1111347"/>
                </a:cubicBezTo>
                <a:lnTo>
                  <a:pt x="801135" y="1115811"/>
                </a:lnTo>
                <a:lnTo>
                  <a:pt x="226" y="1115811"/>
                </a:lnTo>
                <a:lnTo>
                  <a:pt x="0" y="1111347"/>
                </a:lnTo>
                <a:cubicBezTo>
                  <a:pt x="0" y="497567"/>
                  <a:pt x="497567" y="0"/>
                  <a:pt x="1111347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177" name="下箭头 8"/>
          <p:cNvSpPr>
            <a:spLocks noChangeArrowheads="1"/>
          </p:cNvSpPr>
          <p:nvPr/>
        </p:nvSpPr>
        <p:spPr bwMode="auto">
          <a:xfrm rot="10800000">
            <a:off x="6903917" y="3108949"/>
            <a:ext cx="1125538" cy="941387"/>
          </a:xfrm>
          <a:prstGeom prst="downArrow">
            <a:avLst>
              <a:gd name="adj1" fmla="val 71574"/>
              <a:gd name="adj2" fmla="val 55968"/>
            </a:avLst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7178" name="组合 9"/>
          <p:cNvGrpSpPr>
            <a:grpSpLocks/>
          </p:cNvGrpSpPr>
          <p:nvPr/>
        </p:nvGrpSpPr>
        <p:grpSpPr bwMode="auto">
          <a:xfrm>
            <a:off x="3690817" y="4634349"/>
            <a:ext cx="447675" cy="339725"/>
            <a:chOff x="0" y="0"/>
            <a:chExt cx="509646" cy="387231"/>
          </a:xfrm>
        </p:grpSpPr>
        <p:sp>
          <p:nvSpPr>
            <p:cNvPr id="7179" name="Freeform 20"/>
            <p:cNvSpPr>
              <a:spLocks noEditPoints="1" noChangeArrowheads="1"/>
            </p:cNvSpPr>
            <p:nvPr/>
          </p:nvSpPr>
          <p:spPr bwMode="auto">
            <a:xfrm>
              <a:off x="0" y="51839"/>
              <a:ext cx="337890" cy="335392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9"/>
                <a:gd name="T145" fmla="*/ 0 h 227"/>
                <a:gd name="T146" fmla="*/ 229 w 229"/>
                <a:gd name="T147" fmla="*/ 227 h 2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7180" name="Freeform 21"/>
            <p:cNvSpPr>
              <a:spLocks noEditPoints="1" noChangeArrowheads="1"/>
            </p:cNvSpPr>
            <p:nvPr/>
          </p:nvSpPr>
          <p:spPr bwMode="auto">
            <a:xfrm>
              <a:off x="309785" y="0"/>
              <a:ext cx="199861" cy="199861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5"/>
                <a:gd name="T145" fmla="*/ 0 h 135"/>
                <a:gd name="T146" fmla="*/ 135 w 135"/>
                <a:gd name="T147" fmla="*/ 135 h 1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7181" name="组合 14"/>
          <p:cNvGrpSpPr>
            <a:grpSpLocks/>
          </p:cNvGrpSpPr>
          <p:nvPr/>
        </p:nvGrpSpPr>
        <p:grpSpPr bwMode="auto">
          <a:xfrm>
            <a:off x="2281117" y="3177024"/>
            <a:ext cx="358775" cy="342900"/>
            <a:chOff x="0" y="0"/>
            <a:chExt cx="2438400" cy="2332038"/>
          </a:xfrm>
        </p:grpSpPr>
        <p:sp>
          <p:nvSpPr>
            <p:cNvPr id="7182" name="Freeform 25"/>
            <p:cNvSpPr>
              <a:spLocks noChangeArrowheads="1"/>
            </p:cNvSpPr>
            <p:nvPr/>
          </p:nvSpPr>
          <p:spPr bwMode="auto">
            <a:xfrm>
              <a:off x="893763" y="1676400"/>
              <a:ext cx="655638" cy="655638"/>
            </a:xfrm>
            <a:custGeom>
              <a:avLst/>
              <a:gdLst>
                <a:gd name="T0" fmla="*/ 206 w 413"/>
                <a:gd name="T1" fmla="*/ 413 h 413"/>
                <a:gd name="T2" fmla="*/ 0 w 413"/>
                <a:gd name="T3" fmla="*/ 0 h 413"/>
                <a:gd name="T4" fmla="*/ 413 w 413"/>
                <a:gd name="T5" fmla="*/ 0 h 413"/>
                <a:gd name="T6" fmla="*/ 206 w 413"/>
                <a:gd name="T7" fmla="*/ 413 h 4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3"/>
                <a:gd name="T13" fmla="*/ 0 h 413"/>
                <a:gd name="T14" fmla="*/ 413 w 413"/>
                <a:gd name="T15" fmla="*/ 413 h 4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7183" name="任意多边形 16"/>
            <p:cNvSpPr>
              <a:spLocks noChangeArrowheads="1"/>
            </p:cNvSpPr>
            <p:nvPr/>
          </p:nvSpPr>
          <p:spPr bwMode="auto">
            <a:xfrm>
              <a:off x="0" y="0"/>
              <a:ext cx="2438400" cy="1774825"/>
            </a:xfrm>
            <a:custGeom>
              <a:avLst/>
              <a:gdLst>
                <a:gd name="T0" fmla="*/ 290196 w 2438400"/>
                <a:gd name="T1" fmla="*/ 0 h 1774825"/>
                <a:gd name="T2" fmla="*/ 2151973 w 2438400"/>
                <a:gd name="T3" fmla="*/ 0 h 1774825"/>
                <a:gd name="T4" fmla="*/ 2438400 w 2438400"/>
                <a:gd name="T5" fmla="*/ 286384 h 1774825"/>
                <a:gd name="T6" fmla="*/ 2438400 w 2438400"/>
                <a:gd name="T7" fmla="*/ 1484673 h 1774825"/>
                <a:gd name="T8" fmla="*/ 2151973 w 2438400"/>
                <a:gd name="T9" fmla="*/ 1774825 h 1774825"/>
                <a:gd name="T10" fmla="*/ 290196 w 2438400"/>
                <a:gd name="T11" fmla="*/ 1774825 h 1774825"/>
                <a:gd name="T12" fmla="*/ 0 w 2438400"/>
                <a:gd name="T13" fmla="*/ 1484673 h 1774825"/>
                <a:gd name="T14" fmla="*/ 0 w 2438400"/>
                <a:gd name="T15" fmla="*/ 286384 h 1774825"/>
                <a:gd name="T16" fmla="*/ 290196 w 2438400"/>
                <a:gd name="T17" fmla="*/ 0 h 1774825"/>
                <a:gd name="T18" fmla="*/ 471488 w 2438400"/>
                <a:gd name="T19" fmla="*/ 425450 h 1774825"/>
                <a:gd name="T20" fmla="*/ 471488 w 2438400"/>
                <a:gd name="T21" fmla="*/ 598488 h 1774825"/>
                <a:gd name="T22" fmla="*/ 1971676 w 2438400"/>
                <a:gd name="T23" fmla="*/ 598488 h 1774825"/>
                <a:gd name="T24" fmla="*/ 1971676 w 2438400"/>
                <a:gd name="T25" fmla="*/ 425450 h 1774825"/>
                <a:gd name="T26" fmla="*/ 471488 w 2438400"/>
                <a:gd name="T27" fmla="*/ 425450 h 1774825"/>
                <a:gd name="T28" fmla="*/ 471488 w 2438400"/>
                <a:gd name="T29" fmla="*/ 801688 h 1774825"/>
                <a:gd name="T30" fmla="*/ 471488 w 2438400"/>
                <a:gd name="T31" fmla="*/ 971551 h 1774825"/>
                <a:gd name="T32" fmla="*/ 1971676 w 2438400"/>
                <a:gd name="T33" fmla="*/ 971551 h 1774825"/>
                <a:gd name="T34" fmla="*/ 1971676 w 2438400"/>
                <a:gd name="T35" fmla="*/ 801688 h 1774825"/>
                <a:gd name="T36" fmla="*/ 471488 w 2438400"/>
                <a:gd name="T37" fmla="*/ 801688 h 1774825"/>
                <a:gd name="T38" fmla="*/ 471488 w 2438400"/>
                <a:gd name="T39" fmla="*/ 1174750 h 1774825"/>
                <a:gd name="T40" fmla="*/ 471488 w 2438400"/>
                <a:gd name="T41" fmla="*/ 1347788 h 1774825"/>
                <a:gd name="T42" fmla="*/ 1971676 w 2438400"/>
                <a:gd name="T43" fmla="*/ 1347788 h 1774825"/>
                <a:gd name="T44" fmla="*/ 1971676 w 2438400"/>
                <a:gd name="T45" fmla="*/ 1174750 h 1774825"/>
                <a:gd name="T46" fmla="*/ 471488 w 2438400"/>
                <a:gd name="T47" fmla="*/ 1174750 h 17748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38400"/>
                <a:gd name="T73" fmla="*/ 0 h 1774825"/>
                <a:gd name="T74" fmla="*/ 2438400 w 2438400"/>
                <a:gd name="T75" fmla="*/ 1774825 h 17748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7184" name="组合 17"/>
          <p:cNvGrpSpPr>
            <a:grpSpLocks/>
          </p:cNvGrpSpPr>
          <p:nvPr/>
        </p:nvGrpSpPr>
        <p:grpSpPr bwMode="auto">
          <a:xfrm>
            <a:off x="6588005" y="4567674"/>
            <a:ext cx="315912" cy="403225"/>
            <a:chOff x="0" y="0"/>
            <a:chExt cx="563562" cy="720725"/>
          </a:xfrm>
        </p:grpSpPr>
        <p:sp>
          <p:nvSpPr>
            <p:cNvPr id="7185" name="Freeform 32"/>
            <p:cNvSpPr>
              <a:spLocks noChangeArrowheads="1"/>
            </p:cNvSpPr>
            <p:nvPr/>
          </p:nvSpPr>
          <p:spPr bwMode="auto">
            <a:xfrm>
              <a:off x="209550" y="0"/>
              <a:ext cx="142875" cy="720725"/>
            </a:xfrm>
            <a:custGeom>
              <a:avLst/>
              <a:gdLst>
                <a:gd name="T0" fmla="*/ 64 w 64"/>
                <a:gd name="T1" fmla="*/ 289 h 321"/>
                <a:gd name="T2" fmla="*/ 32 w 64"/>
                <a:gd name="T3" fmla="*/ 321 h 321"/>
                <a:gd name="T4" fmla="*/ 0 w 64"/>
                <a:gd name="T5" fmla="*/ 289 h 321"/>
                <a:gd name="T6" fmla="*/ 0 w 64"/>
                <a:gd name="T7" fmla="*/ 32 h 321"/>
                <a:gd name="T8" fmla="*/ 32 w 64"/>
                <a:gd name="T9" fmla="*/ 0 h 321"/>
                <a:gd name="T10" fmla="*/ 64 w 64"/>
                <a:gd name="T11" fmla="*/ 32 h 321"/>
                <a:gd name="T12" fmla="*/ 64 w 64"/>
                <a:gd name="T13" fmla="*/ 289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321"/>
                <a:gd name="T23" fmla="*/ 64 w 64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7186" name="Freeform 33"/>
            <p:cNvSpPr>
              <a:spLocks noChangeArrowheads="1"/>
            </p:cNvSpPr>
            <p:nvPr/>
          </p:nvSpPr>
          <p:spPr bwMode="auto">
            <a:xfrm>
              <a:off x="0" y="439737"/>
              <a:ext cx="141288" cy="280988"/>
            </a:xfrm>
            <a:custGeom>
              <a:avLst/>
              <a:gdLst>
                <a:gd name="T0" fmla="*/ 63 w 63"/>
                <a:gd name="T1" fmla="*/ 93 h 125"/>
                <a:gd name="T2" fmla="*/ 32 w 63"/>
                <a:gd name="T3" fmla="*/ 125 h 125"/>
                <a:gd name="T4" fmla="*/ 0 w 63"/>
                <a:gd name="T5" fmla="*/ 93 h 125"/>
                <a:gd name="T6" fmla="*/ 0 w 63"/>
                <a:gd name="T7" fmla="*/ 32 h 125"/>
                <a:gd name="T8" fmla="*/ 32 w 63"/>
                <a:gd name="T9" fmla="*/ 0 h 125"/>
                <a:gd name="T10" fmla="*/ 63 w 63"/>
                <a:gd name="T11" fmla="*/ 32 h 125"/>
                <a:gd name="T12" fmla="*/ 63 w 63"/>
                <a:gd name="T13" fmla="*/ 93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125"/>
                <a:gd name="T23" fmla="*/ 63 w 63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7187" name="Freeform 34"/>
            <p:cNvSpPr>
              <a:spLocks noChangeArrowheads="1"/>
            </p:cNvSpPr>
            <p:nvPr/>
          </p:nvSpPr>
          <p:spPr bwMode="auto">
            <a:xfrm>
              <a:off x="420687" y="231775"/>
              <a:ext cx="142875" cy="488950"/>
            </a:xfrm>
            <a:custGeom>
              <a:avLst/>
              <a:gdLst>
                <a:gd name="T0" fmla="*/ 64 w 64"/>
                <a:gd name="T1" fmla="*/ 186 h 218"/>
                <a:gd name="T2" fmla="*/ 32 w 64"/>
                <a:gd name="T3" fmla="*/ 218 h 218"/>
                <a:gd name="T4" fmla="*/ 0 w 64"/>
                <a:gd name="T5" fmla="*/ 186 h 218"/>
                <a:gd name="T6" fmla="*/ 0 w 64"/>
                <a:gd name="T7" fmla="*/ 32 h 218"/>
                <a:gd name="T8" fmla="*/ 32 w 64"/>
                <a:gd name="T9" fmla="*/ 0 h 218"/>
                <a:gd name="T10" fmla="*/ 64 w 64"/>
                <a:gd name="T11" fmla="*/ 32 h 218"/>
                <a:gd name="T12" fmla="*/ 64 w 64"/>
                <a:gd name="T13" fmla="*/ 186 h 2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218"/>
                <a:gd name="T23" fmla="*/ 64 w 64"/>
                <a:gd name="T24" fmla="*/ 218 h 2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pSp>
        <p:nvGrpSpPr>
          <p:cNvPr id="7188" name="组合 21"/>
          <p:cNvGrpSpPr>
            <a:grpSpLocks/>
          </p:cNvGrpSpPr>
          <p:nvPr/>
        </p:nvGrpSpPr>
        <p:grpSpPr bwMode="auto">
          <a:xfrm>
            <a:off x="5165605" y="3100824"/>
            <a:ext cx="350837" cy="396875"/>
            <a:chOff x="0" y="0"/>
            <a:chExt cx="406394" cy="459644"/>
          </a:xfrm>
        </p:grpSpPr>
        <p:sp>
          <p:nvSpPr>
            <p:cNvPr id="7189" name="Freeform 148"/>
            <p:cNvSpPr>
              <a:spLocks noEditPoints="1" noChangeArrowheads="1"/>
            </p:cNvSpPr>
            <p:nvPr/>
          </p:nvSpPr>
          <p:spPr bwMode="auto">
            <a:xfrm>
              <a:off x="55121" y="0"/>
              <a:ext cx="351273" cy="456842"/>
            </a:xfrm>
            <a:custGeom>
              <a:avLst/>
              <a:gdLst>
                <a:gd name="T0" fmla="*/ 157 w 159"/>
                <a:gd name="T1" fmla="*/ 185 h 207"/>
                <a:gd name="T2" fmla="*/ 89 w 159"/>
                <a:gd name="T3" fmla="*/ 79 h 207"/>
                <a:gd name="T4" fmla="*/ 92 w 159"/>
                <a:gd name="T5" fmla="*/ 24 h 207"/>
                <a:gd name="T6" fmla="*/ 42 w 159"/>
                <a:gd name="T7" fmla="*/ 4 h 207"/>
                <a:gd name="T8" fmla="*/ 70 w 159"/>
                <a:gd name="T9" fmla="*/ 48 h 207"/>
                <a:gd name="T10" fmla="*/ 37 w 159"/>
                <a:gd name="T11" fmla="*/ 69 h 207"/>
                <a:gd name="T12" fmla="*/ 10 w 159"/>
                <a:gd name="T13" fmla="*/ 27 h 207"/>
                <a:gd name="T14" fmla="*/ 10 w 159"/>
                <a:gd name="T15" fmla="*/ 77 h 207"/>
                <a:gd name="T16" fmla="*/ 62 w 159"/>
                <a:gd name="T17" fmla="*/ 96 h 207"/>
                <a:gd name="T18" fmla="*/ 130 w 159"/>
                <a:gd name="T19" fmla="*/ 202 h 207"/>
                <a:gd name="T20" fmla="*/ 143 w 159"/>
                <a:gd name="T21" fmla="*/ 205 h 207"/>
                <a:gd name="T22" fmla="*/ 154 w 159"/>
                <a:gd name="T23" fmla="*/ 197 h 207"/>
                <a:gd name="T24" fmla="*/ 157 w 159"/>
                <a:gd name="T25" fmla="*/ 185 h 207"/>
                <a:gd name="T26" fmla="*/ 144 w 159"/>
                <a:gd name="T27" fmla="*/ 193 h 207"/>
                <a:gd name="T28" fmla="*/ 134 w 159"/>
                <a:gd name="T29" fmla="*/ 191 h 207"/>
                <a:gd name="T30" fmla="*/ 137 w 159"/>
                <a:gd name="T31" fmla="*/ 182 h 207"/>
                <a:gd name="T32" fmla="*/ 146 w 159"/>
                <a:gd name="T33" fmla="*/ 184 h 207"/>
                <a:gd name="T34" fmla="*/ 144 w 159"/>
                <a:gd name="T35" fmla="*/ 193 h 20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9"/>
                <a:gd name="T55" fmla="*/ 0 h 207"/>
                <a:gd name="T56" fmla="*/ 159 w 159"/>
                <a:gd name="T57" fmla="*/ 207 h 20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9" h="207">
                  <a:moveTo>
                    <a:pt x="157" y="185"/>
                  </a:moveTo>
                  <a:cubicBezTo>
                    <a:pt x="89" y="79"/>
                    <a:pt x="89" y="79"/>
                    <a:pt x="89" y="79"/>
                  </a:cubicBezTo>
                  <a:cubicBezTo>
                    <a:pt x="101" y="63"/>
                    <a:pt x="103" y="42"/>
                    <a:pt x="92" y="24"/>
                  </a:cubicBezTo>
                  <a:cubicBezTo>
                    <a:pt x="81" y="8"/>
                    <a:pt x="61" y="0"/>
                    <a:pt x="42" y="4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" y="42"/>
                    <a:pt x="0" y="61"/>
                    <a:pt x="10" y="77"/>
                  </a:cubicBezTo>
                  <a:cubicBezTo>
                    <a:pt x="21" y="95"/>
                    <a:pt x="43" y="102"/>
                    <a:pt x="62" y="96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33" y="206"/>
                    <a:pt x="138" y="207"/>
                    <a:pt x="143" y="205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8" y="195"/>
                    <a:pt x="159" y="189"/>
                    <a:pt x="157" y="185"/>
                  </a:cubicBezTo>
                  <a:close/>
                  <a:moveTo>
                    <a:pt x="144" y="193"/>
                  </a:moveTo>
                  <a:cubicBezTo>
                    <a:pt x="141" y="195"/>
                    <a:pt x="136" y="195"/>
                    <a:pt x="134" y="191"/>
                  </a:cubicBezTo>
                  <a:cubicBezTo>
                    <a:pt x="132" y="188"/>
                    <a:pt x="133" y="184"/>
                    <a:pt x="137" y="182"/>
                  </a:cubicBezTo>
                  <a:cubicBezTo>
                    <a:pt x="140" y="180"/>
                    <a:pt x="144" y="181"/>
                    <a:pt x="146" y="184"/>
                  </a:cubicBezTo>
                  <a:cubicBezTo>
                    <a:pt x="148" y="187"/>
                    <a:pt x="147" y="191"/>
                    <a:pt x="144" y="193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7190" name="Freeform 149"/>
            <p:cNvSpPr>
              <a:spLocks noEditPoints="1" noChangeArrowheads="1"/>
            </p:cNvSpPr>
            <p:nvPr/>
          </p:nvSpPr>
          <p:spPr bwMode="auto">
            <a:xfrm>
              <a:off x="0" y="231690"/>
              <a:ext cx="231691" cy="227954"/>
            </a:xfrm>
            <a:custGeom>
              <a:avLst/>
              <a:gdLst>
                <a:gd name="T0" fmla="*/ 91 w 105"/>
                <a:gd name="T1" fmla="*/ 26 h 103"/>
                <a:gd name="T2" fmla="*/ 97 w 105"/>
                <a:gd name="T3" fmla="*/ 20 h 103"/>
                <a:gd name="T4" fmla="*/ 84 w 105"/>
                <a:gd name="T5" fmla="*/ 7 h 103"/>
                <a:gd name="T6" fmla="*/ 78 w 105"/>
                <a:gd name="T7" fmla="*/ 13 h 103"/>
                <a:gd name="T8" fmla="*/ 62 w 105"/>
                <a:gd name="T9" fmla="*/ 7 h 103"/>
                <a:gd name="T10" fmla="*/ 62 w 105"/>
                <a:gd name="T11" fmla="*/ 0 h 103"/>
                <a:gd name="T12" fmla="*/ 43 w 105"/>
                <a:gd name="T13" fmla="*/ 0 h 103"/>
                <a:gd name="T14" fmla="*/ 43 w 105"/>
                <a:gd name="T15" fmla="*/ 7 h 103"/>
                <a:gd name="T16" fmla="*/ 28 w 105"/>
                <a:gd name="T17" fmla="*/ 13 h 103"/>
                <a:gd name="T18" fmla="*/ 22 w 105"/>
                <a:gd name="T19" fmla="*/ 7 h 103"/>
                <a:gd name="T20" fmla="*/ 8 w 105"/>
                <a:gd name="T21" fmla="*/ 20 h 103"/>
                <a:gd name="T22" fmla="*/ 15 w 105"/>
                <a:gd name="T23" fmla="*/ 27 h 103"/>
                <a:gd name="T24" fmla="*/ 8 w 105"/>
                <a:gd name="T25" fmla="*/ 42 h 103"/>
                <a:gd name="T26" fmla="*/ 0 w 105"/>
                <a:gd name="T27" fmla="*/ 42 h 103"/>
                <a:gd name="T28" fmla="*/ 0 w 105"/>
                <a:gd name="T29" fmla="*/ 61 h 103"/>
                <a:gd name="T30" fmla="*/ 9 w 105"/>
                <a:gd name="T31" fmla="*/ 61 h 103"/>
                <a:gd name="T32" fmla="*/ 15 w 105"/>
                <a:gd name="T33" fmla="*/ 76 h 103"/>
                <a:gd name="T34" fmla="*/ 9 w 105"/>
                <a:gd name="T35" fmla="*/ 82 h 103"/>
                <a:gd name="T36" fmla="*/ 22 w 105"/>
                <a:gd name="T37" fmla="*/ 95 h 103"/>
                <a:gd name="T38" fmla="*/ 28 w 105"/>
                <a:gd name="T39" fmla="*/ 89 h 103"/>
                <a:gd name="T40" fmla="*/ 43 w 105"/>
                <a:gd name="T41" fmla="*/ 95 h 103"/>
                <a:gd name="T42" fmla="*/ 43 w 105"/>
                <a:gd name="T43" fmla="*/ 103 h 103"/>
                <a:gd name="T44" fmla="*/ 62 w 105"/>
                <a:gd name="T45" fmla="*/ 103 h 103"/>
                <a:gd name="T46" fmla="*/ 62 w 105"/>
                <a:gd name="T47" fmla="*/ 95 h 103"/>
                <a:gd name="T48" fmla="*/ 77 w 105"/>
                <a:gd name="T49" fmla="*/ 89 h 103"/>
                <a:gd name="T50" fmla="*/ 83 w 105"/>
                <a:gd name="T51" fmla="*/ 95 h 103"/>
                <a:gd name="T52" fmla="*/ 96 w 105"/>
                <a:gd name="T53" fmla="*/ 82 h 103"/>
                <a:gd name="T54" fmla="*/ 91 w 105"/>
                <a:gd name="T55" fmla="*/ 76 h 103"/>
                <a:gd name="T56" fmla="*/ 97 w 105"/>
                <a:gd name="T57" fmla="*/ 61 h 103"/>
                <a:gd name="T58" fmla="*/ 105 w 105"/>
                <a:gd name="T59" fmla="*/ 61 h 103"/>
                <a:gd name="T60" fmla="*/ 105 w 105"/>
                <a:gd name="T61" fmla="*/ 42 h 103"/>
                <a:gd name="T62" fmla="*/ 97 w 105"/>
                <a:gd name="T63" fmla="*/ 42 h 103"/>
                <a:gd name="T64" fmla="*/ 91 w 105"/>
                <a:gd name="T65" fmla="*/ 26 h 103"/>
                <a:gd name="T66" fmla="*/ 53 w 105"/>
                <a:gd name="T67" fmla="*/ 83 h 103"/>
                <a:gd name="T68" fmla="*/ 21 w 105"/>
                <a:gd name="T69" fmla="*/ 51 h 103"/>
                <a:gd name="T70" fmla="*/ 53 w 105"/>
                <a:gd name="T71" fmla="*/ 19 h 103"/>
                <a:gd name="T72" fmla="*/ 85 w 105"/>
                <a:gd name="T73" fmla="*/ 51 h 103"/>
                <a:gd name="T74" fmla="*/ 53 w 105"/>
                <a:gd name="T75" fmla="*/ 83 h 1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5"/>
                <a:gd name="T115" fmla="*/ 0 h 103"/>
                <a:gd name="T116" fmla="*/ 105 w 105"/>
                <a:gd name="T117" fmla="*/ 103 h 1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5" h="103">
                  <a:moveTo>
                    <a:pt x="91" y="26"/>
                  </a:moveTo>
                  <a:cubicBezTo>
                    <a:pt x="97" y="20"/>
                    <a:pt x="97" y="20"/>
                    <a:pt x="97" y="20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3" y="10"/>
                    <a:pt x="67" y="8"/>
                    <a:pt x="62" y="7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38" y="8"/>
                    <a:pt x="33" y="10"/>
                    <a:pt x="28" y="13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2" y="31"/>
                    <a:pt x="10" y="36"/>
                    <a:pt x="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0" y="66"/>
                    <a:pt x="12" y="71"/>
                    <a:pt x="15" y="76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33" y="92"/>
                    <a:pt x="38" y="94"/>
                    <a:pt x="43" y="95"/>
                  </a:cubicBezTo>
                  <a:cubicBezTo>
                    <a:pt x="43" y="103"/>
                    <a:pt x="43" y="103"/>
                    <a:pt x="4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7" y="94"/>
                    <a:pt x="73" y="92"/>
                    <a:pt x="77" y="89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1"/>
                    <a:pt x="96" y="66"/>
                    <a:pt x="97" y="61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6" y="36"/>
                    <a:pt x="94" y="31"/>
                    <a:pt x="91" y="26"/>
                  </a:cubicBezTo>
                  <a:close/>
                  <a:moveTo>
                    <a:pt x="53" y="83"/>
                  </a:moveTo>
                  <a:cubicBezTo>
                    <a:pt x="35" y="83"/>
                    <a:pt x="21" y="69"/>
                    <a:pt x="21" y="51"/>
                  </a:cubicBezTo>
                  <a:cubicBezTo>
                    <a:pt x="21" y="33"/>
                    <a:pt x="35" y="19"/>
                    <a:pt x="53" y="19"/>
                  </a:cubicBezTo>
                  <a:cubicBezTo>
                    <a:pt x="71" y="19"/>
                    <a:pt x="85" y="33"/>
                    <a:pt x="85" y="51"/>
                  </a:cubicBezTo>
                  <a:cubicBezTo>
                    <a:pt x="85" y="69"/>
                    <a:pt x="71" y="83"/>
                    <a:pt x="53" y="83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7191" name="Oval 150"/>
            <p:cNvSpPr>
              <a:spLocks noChangeArrowheads="1"/>
            </p:cNvSpPr>
            <p:nvPr/>
          </p:nvSpPr>
          <p:spPr bwMode="auto">
            <a:xfrm>
              <a:off x="97160" y="326982"/>
              <a:ext cx="37370" cy="37370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7192" name="Freeform 223"/>
          <p:cNvSpPr>
            <a:spLocks noChangeArrowheads="1"/>
          </p:cNvSpPr>
          <p:nvPr/>
        </p:nvSpPr>
        <p:spPr bwMode="auto">
          <a:xfrm>
            <a:off x="8832850" y="3206750"/>
            <a:ext cx="339725" cy="276225"/>
          </a:xfrm>
          <a:custGeom>
            <a:avLst/>
            <a:gdLst>
              <a:gd name="T0" fmla="*/ 107 w 107"/>
              <a:gd name="T1" fmla="*/ 10 h 87"/>
              <a:gd name="T2" fmla="*/ 95 w 107"/>
              <a:gd name="T3" fmla="*/ 13 h 87"/>
              <a:gd name="T4" fmla="*/ 104 w 107"/>
              <a:gd name="T5" fmla="*/ 1 h 87"/>
              <a:gd name="T6" fmla="*/ 90 w 107"/>
              <a:gd name="T7" fmla="*/ 7 h 87"/>
              <a:gd name="T8" fmla="*/ 74 w 107"/>
              <a:gd name="T9" fmla="*/ 0 h 87"/>
              <a:gd name="T10" fmla="*/ 52 w 107"/>
              <a:gd name="T11" fmla="*/ 22 h 87"/>
              <a:gd name="T12" fmla="*/ 53 w 107"/>
              <a:gd name="T13" fmla="*/ 27 h 87"/>
              <a:gd name="T14" fmla="*/ 7 w 107"/>
              <a:gd name="T15" fmla="*/ 4 h 87"/>
              <a:gd name="T16" fmla="*/ 4 w 107"/>
              <a:gd name="T17" fmla="*/ 15 h 87"/>
              <a:gd name="T18" fmla="*/ 14 w 107"/>
              <a:gd name="T19" fmla="*/ 33 h 87"/>
              <a:gd name="T20" fmla="*/ 4 w 107"/>
              <a:gd name="T21" fmla="*/ 30 h 87"/>
              <a:gd name="T22" fmla="*/ 4 w 107"/>
              <a:gd name="T23" fmla="*/ 31 h 87"/>
              <a:gd name="T24" fmla="*/ 22 w 107"/>
              <a:gd name="T25" fmla="*/ 52 h 87"/>
              <a:gd name="T26" fmla="*/ 16 w 107"/>
              <a:gd name="T27" fmla="*/ 53 h 87"/>
              <a:gd name="T28" fmla="*/ 12 w 107"/>
              <a:gd name="T29" fmla="*/ 53 h 87"/>
              <a:gd name="T30" fmla="*/ 32 w 107"/>
              <a:gd name="T31" fmla="*/ 68 h 87"/>
              <a:gd name="T32" fmla="*/ 5 w 107"/>
              <a:gd name="T33" fmla="*/ 77 h 87"/>
              <a:gd name="T34" fmla="*/ 0 w 107"/>
              <a:gd name="T35" fmla="*/ 77 h 87"/>
              <a:gd name="T36" fmla="*/ 33 w 107"/>
              <a:gd name="T37" fmla="*/ 87 h 87"/>
              <a:gd name="T38" fmla="*/ 96 w 107"/>
              <a:gd name="T39" fmla="*/ 24 h 87"/>
              <a:gd name="T40" fmla="*/ 96 w 107"/>
              <a:gd name="T41" fmla="*/ 21 h 87"/>
              <a:gd name="T42" fmla="*/ 107 w 107"/>
              <a:gd name="T43" fmla="*/ 10 h 8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07"/>
              <a:gd name="T67" fmla="*/ 0 h 87"/>
              <a:gd name="T68" fmla="*/ 107 w 107"/>
              <a:gd name="T69" fmla="*/ 87 h 8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07" h="87">
                <a:moveTo>
                  <a:pt x="107" y="10"/>
                </a:moveTo>
                <a:cubicBezTo>
                  <a:pt x="103" y="12"/>
                  <a:pt x="99" y="13"/>
                  <a:pt x="95" y="13"/>
                </a:cubicBezTo>
                <a:cubicBezTo>
                  <a:pt x="99" y="11"/>
                  <a:pt x="103" y="6"/>
                  <a:pt x="104" y="1"/>
                </a:cubicBezTo>
                <a:cubicBezTo>
                  <a:pt x="100" y="4"/>
                  <a:pt x="95" y="6"/>
                  <a:pt x="90" y="7"/>
                </a:cubicBezTo>
                <a:cubicBezTo>
                  <a:pt x="86" y="2"/>
                  <a:pt x="80" y="0"/>
                  <a:pt x="74" y="0"/>
                </a:cubicBezTo>
                <a:cubicBezTo>
                  <a:pt x="62" y="0"/>
                  <a:pt x="52" y="9"/>
                  <a:pt x="52" y="22"/>
                </a:cubicBezTo>
                <a:cubicBezTo>
                  <a:pt x="52" y="23"/>
                  <a:pt x="52" y="25"/>
                  <a:pt x="53" y="27"/>
                </a:cubicBezTo>
                <a:cubicBezTo>
                  <a:pt x="34" y="26"/>
                  <a:pt x="18" y="17"/>
                  <a:pt x="7" y="4"/>
                </a:cubicBezTo>
                <a:cubicBezTo>
                  <a:pt x="5" y="7"/>
                  <a:pt x="4" y="11"/>
                  <a:pt x="4" y="15"/>
                </a:cubicBezTo>
                <a:cubicBezTo>
                  <a:pt x="4" y="22"/>
                  <a:pt x="8" y="29"/>
                  <a:pt x="14" y="33"/>
                </a:cubicBezTo>
                <a:cubicBezTo>
                  <a:pt x="10" y="33"/>
                  <a:pt x="7" y="32"/>
                  <a:pt x="4" y="30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41"/>
                  <a:pt x="12" y="50"/>
                  <a:pt x="22" y="52"/>
                </a:cubicBezTo>
                <a:cubicBezTo>
                  <a:pt x="20" y="53"/>
                  <a:pt x="18" y="53"/>
                  <a:pt x="16" y="53"/>
                </a:cubicBezTo>
                <a:cubicBezTo>
                  <a:pt x="14" y="53"/>
                  <a:pt x="13" y="53"/>
                  <a:pt x="12" y="53"/>
                </a:cubicBezTo>
                <a:cubicBezTo>
                  <a:pt x="15" y="61"/>
                  <a:pt x="23" y="68"/>
                  <a:pt x="32" y="68"/>
                </a:cubicBezTo>
                <a:cubicBezTo>
                  <a:pt x="25" y="74"/>
                  <a:pt x="15" y="77"/>
                  <a:pt x="5" y="77"/>
                </a:cubicBezTo>
                <a:cubicBezTo>
                  <a:pt x="3" y="77"/>
                  <a:pt x="1" y="77"/>
                  <a:pt x="0" y="77"/>
                </a:cubicBezTo>
                <a:cubicBezTo>
                  <a:pt x="9" y="83"/>
                  <a:pt x="21" y="87"/>
                  <a:pt x="33" y="87"/>
                </a:cubicBezTo>
                <a:cubicBezTo>
                  <a:pt x="74" y="87"/>
                  <a:pt x="96" y="53"/>
                  <a:pt x="96" y="24"/>
                </a:cubicBezTo>
                <a:cubicBezTo>
                  <a:pt x="96" y="23"/>
                  <a:pt x="96" y="22"/>
                  <a:pt x="96" y="21"/>
                </a:cubicBezTo>
                <a:cubicBezTo>
                  <a:pt x="101" y="18"/>
                  <a:pt x="104" y="14"/>
                  <a:pt x="107" y="1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7193" name="文本框 26"/>
          <p:cNvSpPr>
            <a:spLocks noChangeArrowheads="1"/>
          </p:cNvSpPr>
          <p:nvPr/>
        </p:nvSpPr>
        <p:spPr bwMode="auto">
          <a:xfrm>
            <a:off x="1628563" y="1993498"/>
            <a:ext cx="2954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5400" b="1" kern="100" dirty="0">
                <a:solidFill>
                  <a:srgbClr val="8DC22A"/>
                </a:solidFill>
                <a:effectLst/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人力资源</a:t>
            </a:r>
            <a:endParaRPr lang="en-US" sz="5400" b="1" dirty="0">
              <a:solidFill>
                <a:srgbClr val="8DC22A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方正姚体" pitchFamily="2" charset="-122"/>
            </a:endParaRPr>
          </a:p>
        </p:txBody>
      </p:sp>
      <p:sp>
        <p:nvSpPr>
          <p:cNvPr id="7196" name="文本框 29"/>
          <p:cNvSpPr>
            <a:spLocks noChangeArrowheads="1"/>
          </p:cNvSpPr>
          <p:nvPr/>
        </p:nvSpPr>
        <p:spPr bwMode="auto">
          <a:xfrm>
            <a:off x="1644333" y="5332043"/>
            <a:ext cx="2954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5400" b="1" kern="100" dirty="0">
                <a:solidFill>
                  <a:srgbClr val="8DC22A"/>
                </a:solidFill>
                <a:effectLst/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资金支持</a:t>
            </a:r>
            <a:endParaRPr lang="en-US" sz="5400" b="1" dirty="0">
              <a:solidFill>
                <a:srgbClr val="8DC22A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方正姚体" pitchFamily="2" charset="-122"/>
            </a:endParaRPr>
          </a:p>
        </p:txBody>
      </p:sp>
      <p:sp>
        <p:nvSpPr>
          <p:cNvPr id="7198" name="直角三角形 31"/>
          <p:cNvSpPr>
            <a:spLocks noChangeArrowheads="1"/>
          </p:cNvSpPr>
          <p:nvPr/>
        </p:nvSpPr>
        <p:spPr bwMode="auto">
          <a:xfrm flipV="1">
            <a:off x="0" y="0"/>
            <a:ext cx="1771650" cy="1279525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199" name="平行四边形 32"/>
          <p:cNvSpPr>
            <a:spLocks noChangeArrowheads="1"/>
          </p:cNvSpPr>
          <p:nvPr/>
        </p:nvSpPr>
        <p:spPr bwMode="auto">
          <a:xfrm>
            <a:off x="1588" y="0"/>
            <a:ext cx="2530475" cy="1279525"/>
          </a:xfrm>
          <a:prstGeom prst="parallelogram">
            <a:avLst>
              <a:gd name="adj" fmla="val 137320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200" name="文本框 18"/>
          <p:cNvSpPr>
            <a:spLocks noChangeArrowheads="1"/>
          </p:cNvSpPr>
          <p:nvPr/>
        </p:nvSpPr>
        <p:spPr bwMode="auto">
          <a:xfrm>
            <a:off x="2471818" y="548335"/>
            <a:ext cx="46987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8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外部支持</a:t>
            </a:r>
            <a:endParaRPr lang="en-US" sz="88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4" name="文本框 26">
            <a:extLst>
              <a:ext uri="{FF2B5EF4-FFF2-40B4-BE49-F238E27FC236}">
                <a16:creationId xmlns:a16="http://schemas.microsoft.com/office/drawing/2014/main" id="{2B5DF3B3-987C-6B56-9C32-69A3A815E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27" y="2021346"/>
            <a:ext cx="14398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研学导师</a:t>
            </a:r>
            <a:endParaRPr lang="en-US" altLang="zh-CN" sz="2400" b="1" kern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方正姚体" pitchFamily="2" charset="-122"/>
            </a:endParaRPr>
          </a:p>
          <a:p>
            <a:pPr algn="r"/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       学生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姚体" pitchFamily="2" charset="-122"/>
            </a:endParaRPr>
          </a:p>
        </p:txBody>
      </p:sp>
      <p:sp>
        <p:nvSpPr>
          <p:cNvPr id="35" name="文本框 26">
            <a:extLst>
              <a:ext uri="{FF2B5EF4-FFF2-40B4-BE49-F238E27FC236}">
                <a16:creationId xmlns:a16="http://schemas.microsoft.com/office/drawing/2014/main" id="{F1FCB7A2-A6F8-7819-EDEA-218C35E16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3721" y="5340763"/>
            <a:ext cx="20553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他方支持</a:t>
            </a:r>
            <a:endParaRPr lang="en-US" altLang="zh-CN" sz="2400" b="1" kern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方正姚体" pitchFamily="2" charset="-122"/>
            </a:endParaRPr>
          </a:p>
          <a:p>
            <a:pPr algn="r"/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       自主盈利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姚体" pitchFamily="2" charset="-122"/>
            </a:endParaRPr>
          </a:p>
        </p:txBody>
      </p:sp>
      <p:sp>
        <p:nvSpPr>
          <p:cNvPr id="36" name="文本框 26">
            <a:extLst>
              <a:ext uri="{FF2B5EF4-FFF2-40B4-BE49-F238E27FC236}">
                <a16:creationId xmlns:a16="http://schemas.microsoft.com/office/drawing/2014/main" id="{E735FE5F-3D53-3F59-C5A2-493CC0A67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345" y="1995260"/>
            <a:ext cx="2954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5400" b="1" kern="100" dirty="0">
                <a:solidFill>
                  <a:srgbClr val="8DC22A"/>
                </a:solidFill>
                <a:effectLst/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宣传推广</a:t>
            </a:r>
            <a:endParaRPr lang="en-US" sz="5400" b="1" dirty="0">
              <a:solidFill>
                <a:srgbClr val="8DC22A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方正姚体" pitchFamily="2" charset="-122"/>
            </a:endParaRPr>
          </a:p>
        </p:txBody>
      </p:sp>
      <p:sp>
        <p:nvSpPr>
          <p:cNvPr id="38" name="文本框 26">
            <a:extLst>
              <a:ext uri="{FF2B5EF4-FFF2-40B4-BE49-F238E27FC236}">
                <a16:creationId xmlns:a16="http://schemas.microsoft.com/office/drawing/2014/main" id="{16F7D7EC-42C2-48E9-EE1A-DB0BABC4A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332" y="1830519"/>
            <a:ext cx="29546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传统媒体</a:t>
            </a:r>
            <a:endParaRPr lang="en-US" altLang="zh-CN" sz="2400" b="1" kern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方正姚体" pitchFamily="2" charset="-122"/>
            </a:endParaRPr>
          </a:p>
          <a:p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各社交网站建立平台</a:t>
            </a:r>
            <a:endParaRPr lang="en-US" altLang="zh-CN" sz="2400" b="1" kern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方正姚体" pitchFamily="2" charset="-122"/>
            </a:endParaRPr>
          </a:p>
          <a:p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借助各中小学平台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姚体" pitchFamily="2" charset="-122"/>
            </a:endParaRPr>
          </a:p>
        </p:txBody>
      </p:sp>
      <p:sp>
        <p:nvSpPr>
          <p:cNvPr id="39" name="文本框 26">
            <a:extLst>
              <a:ext uri="{FF2B5EF4-FFF2-40B4-BE49-F238E27FC236}">
                <a16:creationId xmlns:a16="http://schemas.microsoft.com/office/drawing/2014/main" id="{524D5622-C03F-E506-B8C3-D01596650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30" y="5371893"/>
            <a:ext cx="2954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5400" b="1" kern="100" dirty="0">
                <a:solidFill>
                  <a:srgbClr val="8DC22A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合作机构</a:t>
            </a:r>
            <a:endParaRPr lang="en-US" sz="5400" b="1" dirty="0">
              <a:solidFill>
                <a:srgbClr val="8DC22A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方正姚体" pitchFamily="2" charset="-122"/>
            </a:endParaRPr>
          </a:p>
        </p:txBody>
      </p:sp>
      <p:sp>
        <p:nvSpPr>
          <p:cNvPr id="40" name="文本框 26">
            <a:extLst>
              <a:ext uri="{FF2B5EF4-FFF2-40B4-BE49-F238E27FC236}">
                <a16:creationId xmlns:a16="http://schemas.microsoft.com/office/drawing/2014/main" id="{2E0EBBBE-BB67-3172-F215-3834BA66D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293" y="3658877"/>
            <a:ext cx="392550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广东省内中小学教务处</a:t>
            </a:r>
            <a:endParaRPr lang="en-US" altLang="zh-CN" sz="2400" b="1" kern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方正姚体" pitchFamily="2" charset="-122"/>
            </a:endParaRPr>
          </a:p>
          <a:p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广东省科学中心 </a:t>
            </a:r>
            <a:endParaRPr lang="en-US" altLang="zh-CN" sz="2400" b="1" kern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方正姚体" pitchFamily="2" charset="-122"/>
            </a:endParaRPr>
          </a:p>
          <a:p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各县乡村振兴发展规划部门</a:t>
            </a:r>
            <a:endParaRPr lang="en-US" altLang="zh-CN" sz="2400" b="1" kern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方正姚体" pitchFamily="2" charset="-122"/>
            </a:endParaRPr>
          </a:p>
          <a:p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公益组织</a:t>
            </a:r>
            <a:endParaRPr lang="en-US" altLang="zh-CN" sz="2400" b="1" kern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方正姚体" pitchFamily="2" charset="-122"/>
            </a:endParaRPr>
          </a:p>
          <a:p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希沃、科大讯飞等教育企业</a:t>
            </a:r>
            <a:endParaRPr lang="en-US" altLang="zh-CN" sz="2400" b="1" kern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方正姚体" pitchFamily="2" charset="-122"/>
            </a:endParaRPr>
          </a:p>
          <a:p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华南师范大学、</a:t>
            </a:r>
            <a:endParaRPr lang="en-US" altLang="zh-CN" sz="2400" b="1" kern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方正姚体" pitchFamily="2" charset="-122"/>
            </a:endParaRPr>
          </a:p>
          <a:p>
            <a:r>
              <a:rPr lang="zh-CN" altLang="en-US" sz="2400" b="1" kern="1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方正姚体" pitchFamily="2" charset="-122"/>
              </a:rPr>
              <a:t>华南理工大学等高校</a:t>
            </a:r>
            <a:endParaRPr lang="en-US" altLang="zh-CN" sz="2400" b="1" kern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方正姚体" pitchFamily="2" charset="-122"/>
            </a:endParaRPr>
          </a:p>
        </p:txBody>
      </p:sp>
      <p:sp>
        <p:nvSpPr>
          <p:cNvPr id="41" name="下箭头 8">
            <a:extLst>
              <a:ext uri="{FF2B5EF4-FFF2-40B4-BE49-F238E27FC236}">
                <a16:creationId xmlns:a16="http://schemas.microsoft.com/office/drawing/2014/main" id="{9F4E126F-8487-5416-6272-574023ED1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810" y="4095206"/>
            <a:ext cx="1125538" cy="941387"/>
          </a:xfrm>
          <a:prstGeom prst="downArrow">
            <a:avLst>
              <a:gd name="adj1" fmla="val 71574"/>
              <a:gd name="adj2" fmla="val 55968"/>
            </a:avLst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0"/>
          <p:cNvSpPr>
            <a:spLocks noChangeArrowheads="1"/>
          </p:cNvSpPr>
          <p:nvPr/>
        </p:nvSpPr>
        <p:spPr bwMode="auto">
          <a:xfrm>
            <a:off x="4598988" y="-1071563"/>
            <a:ext cx="555625" cy="833438"/>
          </a:xfrm>
          <a:prstGeom prst="rect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3" name="矩形 11"/>
          <p:cNvSpPr>
            <a:spLocks noChangeArrowheads="1"/>
          </p:cNvSpPr>
          <p:nvPr/>
        </p:nvSpPr>
        <p:spPr bwMode="auto">
          <a:xfrm>
            <a:off x="5154613" y="-1071563"/>
            <a:ext cx="555625" cy="833438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4" name="任意多边形 3"/>
          <p:cNvSpPr>
            <a:spLocks noChangeArrowheads="1"/>
          </p:cNvSpPr>
          <p:nvPr/>
        </p:nvSpPr>
        <p:spPr bwMode="auto">
          <a:xfrm>
            <a:off x="-9525" y="0"/>
            <a:ext cx="9871075" cy="6858000"/>
          </a:xfrm>
          <a:custGeom>
            <a:avLst/>
            <a:gdLst>
              <a:gd name="T0" fmla="*/ 0 w 9872030"/>
              <a:gd name="T1" fmla="*/ 0 h 6858000"/>
              <a:gd name="T2" fmla="*/ 4962405 w 9872030"/>
              <a:gd name="T3" fmla="*/ 0 h 6858000"/>
              <a:gd name="T4" fmla="*/ 9872030 w 9872030"/>
              <a:gd name="T5" fmla="*/ 6858000 h 6858000"/>
              <a:gd name="T6" fmla="*/ 4835797 w 9872030"/>
              <a:gd name="T7" fmla="*/ 6858000 h 6858000"/>
              <a:gd name="T8" fmla="*/ 4825273 w 9872030"/>
              <a:gd name="T9" fmla="*/ 6843300 h 6858000"/>
              <a:gd name="T10" fmla="*/ 4899101 w 9872030"/>
              <a:gd name="T11" fmla="*/ 6843300 h 6858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72030"/>
              <a:gd name="T19" fmla="*/ 0 h 6858000"/>
              <a:gd name="T20" fmla="*/ 9872030 w 9872030"/>
              <a:gd name="T21" fmla="*/ 6858000 h 6858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72030" h="6858000">
                <a:moveTo>
                  <a:pt x="0" y="0"/>
                </a:moveTo>
                <a:lnTo>
                  <a:pt x="4962405" y="0"/>
                </a:lnTo>
                <a:lnTo>
                  <a:pt x="9872030" y="6858000"/>
                </a:lnTo>
                <a:lnTo>
                  <a:pt x="4835797" y="6858000"/>
                </a:lnTo>
                <a:lnTo>
                  <a:pt x="4825273" y="6843300"/>
                </a:lnTo>
                <a:lnTo>
                  <a:pt x="4899101" y="68433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5" name="直角三角形 4"/>
          <p:cNvSpPr>
            <a:spLocks noChangeArrowheads="1"/>
          </p:cNvSpPr>
          <p:nvPr/>
        </p:nvSpPr>
        <p:spPr bwMode="auto">
          <a:xfrm>
            <a:off x="0" y="0"/>
            <a:ext cx="4924425" cy="6858000"/>
          </a:xfrm>
          <a:prstGeom prst="rtTriangle">
            <a:avLst/>
          </a:prstGeom>
          <a:solidFill>
            <a:srgbClr val="8DC22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126" name="组合 5"/>
          <p:cNvGrpSpPr>
            <a:grpSpLocks/>
          </p:cNvGrpSpPr>
          <p:nvPr/>
        </p:nvGrpSpPr>
        <p:grpSpPr bwMode="auto">
          <a:xfrm>
            <a:off x="2462213" y="0"/>
            <a:ext cx="4965700" cy="6883400"/>
            <a:chOff x="0" y="0"/>
            <a:chExt cx="5073809" cy="7033844"/>
          </a:xfrm>
        </p:grpSpPr>
        <p:sp>
          <p:nvSpPr>
            <p:cNvPr id="5127" name="等腰三角形 6"/>
            <p:cNvSpPr>
              <a:spLocks noChangeArrowheads="1"/>
            </p:cNvSpPr>
            <p:nvPr/>
          </p:nvSpPr>
          <p:spPr bwMode="auto">
            <a:xfrm>
              <a:off x="0" y="0"/>
              <a:ext cx="5073809" cy="3516922"/>
            </a:xfrm>
            <a:prstGeom prst="triangle">
              <a:avLst>
                <a:gd name="adj" fmla="val 50000"/>
              </a:avLst>
            </a:prstGeom>
            <a:solidFill>
              <a:srgbClr val="0D0D0D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8" name="等腰三角形 7"/>
            <p:cNvSpPr>
              <a:spLocks noChangeArrowheads="1"/>
            </p:cNvSpPr>
            <p:nvPr/>
          </p:nvSpPr>
          <p:spPr bwMode="auto">
            <a:xfrm flipV="1">
              <a:off x="0" y="3516922"/>
              <a:ext cx="5073809" cy="3516922"/>
            </a:xfrm>
            <a:prstGeom prst="triangle">
              <a:avLst>
                <a:gd name="adj" fmla="val 50000"/>
              </a:avLst>
            </a:prstGeom>
            <a:solidFill>
              <a:srgbClr val="0D0D0D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9" name="文本框 8"/>
          <p:cNvSpPr>
            <a:spLocks noChangeArrowheads="1"/>
          </p:cNvSpPr>
          <p:nvPr/>
        </p:nvSpPr>
        <p:spPr bwMode="auto">
          <a:xfrm flipH="1">
            <a:off x="915988" y="4273550"/>
            <a:ext cx="171713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Impact" pitchFamily="34" charset="0"/>
                <a:sym typeface="Impact" pitchFamily="34" charset="0"/>
              </a:rPr>
              <a:t>02</a:t>
            </a:r>
            <a:endParaRPr lang="zh-CN" altLang="en-US" sz="11500" b="1" dirty="0">
              <a:solidFill>
                <a:schemeClr val="bg1"/>
              </a:solidFill>
              <a:latin typeface="Impact" pitchFamily="34" charset="0"/>
              <a:sym typeface="Impact" pitchFamily="34" charset="0"/>
            </a:endParaRPr>
          </a:p>
        </p:txBody>
      </p:sp>
      <p:sp>
        <p:nvSpPr>
          <p:cNvPr id="5130" name="文本框 34"/>
          <p:cNvSpPr>
            <a:spLocks noChangeArrowheads="1"/>
          </p:cNvSpPr>
          <p:nvPr/>
        </p:nvSpPr>
        <p:spPr bwMode="auto">
          <a:xfrm>
            <a:off x="8113713" y="1579563"/>
            <a:ext cx="3262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8DC2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市场分析</a:t>
            </a:r>
            <a:endParaRPr lang="en-US" sz="6000" b="1" dirty="0">
              <a:solidFill>
                <a:srgbClr val="8DC22A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131" name="直接连接符 35"/>
          <p:cNvSpPr>
            <a:spLocks noChangeShapeType="1"/>
          </p:cNvSpPr>
          <p:nvPr/>
        </p:nvSpPr>
        <p:spPr bwMode="auto">
          <a:xfrm rot="5400000">
            <a:off x="9645650" y="931863"/>
            <a:ext cx="0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5132" name="直接连接符 36"/>
          <p:cNvSpPr>
            <a:spLocks noChangeShapeType="1"/>
          </p:cNvSpPr>
          <p:nvPr/>
        </p:nvSpPr>
        <p:spPr bwMode="auto">
          <a:xfrm rot="5400000">
            <a:off x="9644856" y="-361156"/>
            <a:ext cx="1588" cy="3600450"/>
          </a:xfrm>
          <a:prstGeom prst="line">
            <a:avLst/>
          </a:prstGeom>
          <a:noFill/>
          <a:ln w="12700" cap="flat" cmpd="sng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0450AE5-7C9A-13EE-2B0D-998FF15E7100}"/>
              </a:ext>
            </a:extLst>
          </p:cNvPr>
          <p:cNvSpPr txBox="1"/>
          <p:nvPr/>
        </p:nvSpPr>
        <p:spPr>
          <a:xfrm>
            <a:off x="8759968" y="2878138"/>
            <a:ext cx="34320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行业背景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政策环境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市场规模</a:t>
            </a:r>
            <a:endParaRPr lang="en-US" altLang="zh-CN" sz="4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市场痛点</a:t>
            </a:r>
          </a:p>
        </p:txBody>
      </p:sp>
    </p:spTree>
    <p:extLst>
      <p:ext uri="{BB962C8B-B14F-4D97-AF65-F5344CB8AC3E}">
        <p14:creationId xmlns:p14="http://schemas.microsoft.com/office/powerpoint/2010/main" val="111082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办公资源网：www.bangongziyuan.com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Temp">
      <a:majorFont>
        <a:latin typeface="阿里巴巴普惠体 M"/>
        <a:ea typeface="阿里巴巴普惠体 M"/>
        <a:cs typeface=""/>
      </a:majorFont>
      <a:minorFont>
        <a:latin typeface="阿里巴巴普惠体 M"/>
        <a:ea typeface="阿里巴巴普惠体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</TotalTime>
  <Pages>0</Pages>
  <Words>2543</Words>
  <Characters>0</Characters>
  <Application>Microsoft Office PowerPoint</Application>
  <DocSecurity>0</DocSecurity>
  <PresentationFormat>宽屏</PresentationFormat>
  <Lines>0</Lines>
  <Paragraphs>436</Paragraphs>
  <Slides>56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56</vt:i4>
      </vt:variant>
    </vt:vector>
  </HeadingPairs>
  <TitlesOfParts>
    <vt:vector size="75" baseType="lpstr">
      <vt:lpstr>Lato Regular</vt:lpstr>
      <vt:lpstr>阿里巴巴普惠体 M</vt:lpstr>
      <vt:lpstr>等线</vt:lpstr>
      <vt:lpstr>方正姚体</vt:lpstr>
      <vt:lpstr>仿宋</vt:lpstr>
      <vt:lpstr>汉仪雅酷黑 75W</vt:lpstr>
      <vt:lpstr>宋体</vt:lpstr>
      <vt:lpstr>微软雅黑</vt:lpstr>
      <vt:lpstr>Agency FB</vt:lpstr>
      <vt:lpstr>Arial</vt:lpstr>
      <vt:lpstr>Calibri</vt:lpstr>
      <vt:lpstr>Calibri Light</vt:lpstr>
      <vt:lpstr>Haettenschweiler</vt:lpstr>
      <vt:lpstr>Helvetica</vt:lpstr>
      <vt:lpstr>Impact</vt:lpstr>
      <vt:lpstr>Times New Roman</vt:lpstr>
      <vt:lpstr>Wingdings</vt:lpstr>
      <vt:lpstr>Office 主题</vt:lpstr>
      <vt:lpstr>办公资源网：www.bangongziyuan.com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Manager</cp:lastModifiedBy>
  <cp:revision>25</cp:revision>
  <dcterms:created xsi:type="dcterms:W3CDTF">2015-10-29T02:00:00Z</dcterms:created>
  <dcterms:modified xsi:type="dcterms:W3CDTF">2022-05-10T10:50:41Z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2052-9.1.0.5113</vt:lpwstr>
  </property>
</Properties>
</file>