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09" r:id="rId2"/>
    <p:sldId id="410" r:id="rId3"/>
    <p:sldId id="453" r:id="rId4"/>
    <p:sldId id="418" r:id="rId5"/>
    <p:sldId id="454" r:id="rId6"/>
    <p:sldId id="429" r:id="rId7"/>
    <p:sldId id="436" r:id="rId8"/>
    <p:sldId id="434" r:id="rId9"/>
    <p:sldId id="412" r:id="rId10"/>
    <p:sldId id="437" r:id="rId11"/>
    <p:sldId id="439" r:id="rId12"/>
    <p:sldId id="452" r:id="rId13"/>
    <p:sldId id="440" r:id="rId14"/>
    <p:sldId id="442" r:id="rId15"/>
    <p:sldId id="441" r:id="rId16"/>
    <p:sldId id="443" r:id="rId17"/>
    <p:sldId id="447" r:id="rId18"/>
    <p:sldId id="445" r:id="rId19"/>
    <p:sldId id="446" r:id="rId20"/>
    <p:sldId id="448" r:id="rId21"/>
    <p:sldId id="455" r:id="rId22"/>
    <p:sldId id="413" r:id="rId23"/>
    <p:sldId id="451" r:id="rId24"/>
    <p:sldId id="450" r:id="rId25"/>
    <p:sldId id="435" r:id="rId26"/>
    <p:sldId id="421" r:id="rId27"/>
    <p:sldId id="41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383"/>
    <a:srgbClr val="9FA2BE"/>
    <a:srgbClr val="6E7CAF"/>
    <a:srgbClr val="737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67DBA-88B1-2847-9C66-DA58156A567B}" v="1744" dt="2022-05-09T12:55:33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08"/>
    <p:restoredTop sz="95741"/>
  </p:normalViewPr>
  <p:slideViewPr>
    <p:cSldViewPr snapToGrid="0" snapToObjects="1">
      <p:cViewPr varScale="1">
        <p:scale>
          <a:sx n="66" d="100"/>
          <a:sy n="66" d="100"/>
        </p:scale>
        <p:origin x="208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广告盈利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第1-3月</c:v>
                </c:pt>
                <c:pt idx="1">
                  <c:v>第4-12月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2-2244-B418-2EA10471D5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用户交易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第1-3月</c:v>
                </c:pt>
                <c:pt idx="1">
                  <c:v>第4-12月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2-2244-B418-2EA10471D5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428224"/>
        <c:axId val="11429376"/>
      </c:barChart>
      <c:catAx>
        <c:axId val="114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429376"/>
        <c:crosses val="autoZero"/>
        <c:auto val="1"/>
        <c:lblAlgn val="ctr"/>
        <c:lblOffset val="100"/>
        <c:noMultiLvlLbl val="0"/>
      </c:catAx>
      <c:valAx>
        <c:axId val="1142937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42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zh-CN" altLang="en-US" dirty="0"/>
              <a:t>用户交易费用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用户交易费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开学季与毕业季</c:v>
                </c:pt>
                <c:pt idx="1">
                  <c:v>假期</c:v>
                </c:pt>
                <c:pt idx="2">
                  <c:v>平时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3.5000000000000003E-2</c:v>
                </c:pt>
                <c:pt idx="1">
                  <c:v>0.01</c:v>
                </c:pt>
                <c:pt idx="2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82-2244-B418-2EA10471D5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开学季与毕业季</c:v>
                </c:pt>
                <c:pt idx="1">
                  <c:v>假期</c:v>
                </c:pt>
                <c:pt idx="2">
                  <c:v>平时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82-2244-B418-2EA10471D5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开学季与毕业季</c:v>
                </c:pt>
                <c:pt idx="1">
                  <c:v>假期</c:v>
                </c:pt>
                <c:pt idx="2">
                  <c:v>平时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82-2244-B418-2EA10471D5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428224"/>
        <c:axId val="11429376"/>
      </c:lineChart>
      <c:catAx>
        <c:axId val="114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1429376"/>
        <c:crosses val="autoZero"/>
        <c:auto val="1"/>
        <c:lblAlgn val="ctr"/>
        <c:lblOffset val="100"/>
        <c:noMultiLvlLbl val="0"/>
      </c:catAx>
      <c:valAx>
        <c:axId val="1142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142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5FEE9-A719-4C42-A235-4DD8556ED56B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6491A-E854-C943-B6CA-4A0DA71D7B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815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3DC43B-BC5F-C04E-B9A1-9D7574585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154726-68B1-CFCC-94A3-BC63BE97E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582A8D-D22F-7B79-6945-4F45CFC3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CCD17A-3F41-6A9F-593F-A3081F39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7C91F0-0CD7-7B3A-594F-B67DE84E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97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8163DF-3716-FE81-F29D-5BC8D27F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019AD3-AE7C-F75C-8BD1-A4832F258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A3959C-AD74-B072-5AF3-3FDD22E5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A283C-EB07-7EC2-C6FC-84937C21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C90611-B037-7FBA-6DC6-03A83A5F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69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BF4A80-6AE7-9831-CFDB-B2EC489BF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2BABE7-0721-76F2-B439-2D03460E1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7F4741-24C4-6B25-A65B-F22D9334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FA20F1-B3EA-E991-1D3E-1179B162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C0D1D-F236-D267-884B-5997D2C8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51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10C92-149C-D54B-2EE6-6E13FA9E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675120-B6C1-98BA-8B60-DA70CB71E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FAB0B1-F00E-7E97-F5B2-25F6E541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4E722E-AF28-EB5F-ABEC-50666E74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EC05F8-2FEE-D847-DB7D-ECD69A35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769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B4602-10C2-2EDC-9D15-185622BF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3E5BA3-5D2D-4346-2119-8DD97D890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DFC65C-C28A-AC98-6EDF-912F7B51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16B646-D71E-8444-F0C9-36B6C541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4F568-7278-F2AF-6292-69E0B572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359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26516-8CCD-BACB-F386-11E34ED7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709750-46F8-7C88-8ACE-04A8EF672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778717-950D-2B8C-23DE-D5D269F9E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A37BF9-2325-E4AC-2D8B-E809BC95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6271F5-238C-B557-E248-F936000A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75B171-E02E-BE56-DE9C-CE6475D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505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72857D-4641-A596-8852-5E73A4E2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F41EF4-5B7A-0185-6024-FA921392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3608A9-A5A7-F2F0-8EDE-D11CCB6C3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014ACF-0DCF-9E30-B482-464DE3E40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DBFC7A5-5CF1-6323-549B-FFA8603B8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F45D0A-0C08-5BA4-664A-42C13CC9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69840A-CA01-1914-B841-8ED28FBD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7DF07F-CA94-4FCA-4719-6585CCB0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46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CDDAF-5116-2236-75F6-625DEF41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ABF96B-D454-7A58-191A-F565E8E9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E61BB8-E384-1787-D6CC-E24A254E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C54BF-F6C9-6EC1-CF35-DD042D74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184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EE27E0-47AF-4F5B-DFBF-5EF35917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573CDE-6EFE-DE62-4AE8-134F2A13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CCE3F2-E912-9E6F-BFDD-E0A841AB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562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66D30D-5078-6E7D-6733-438B43B0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EFC52A-C312-5E11-C0B9-1BDAB6C84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3AF9B6-C869-1926-993C-162BB2C3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6349A8-EF66-D457-B9C6-46531002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2C1C36-4A2D-514D-A31F-31D0D2A9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4708D9-016F-2A68-EAEB-D9945A94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938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76EA0-D234-112F-2923-A68A6492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89508C0-6D2E-5F7D-3763-8A4705AD3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854D91-5F38-0729-6F8C-CE6406F98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381193-ECD3-A206-E6F9-52A703C2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1DBA48-A5B3-2DB5-D0D7-7CAC7CEA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05F672-E5BD-5E15-2B3D-CF9CFE2F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289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04C1611-3F81-79D7-D176-63DC82ED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4227F9-91B3-FD3F-E6FD-6BC3996E5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F1330C-A989-44FB-F59F-3EF39F2D3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5527-0494-C549-835D-D7622AFF0667}" type="datetimeFigureOut">
              <a:rPr kumimoji="1" lang="zh-CN" altLang="en-US" smtClean="0"/>
              <a:t>2022/5/10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5DCDC9-8B09-1B7D-82AB-55DCA5BF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2D2D2B-81C8-2C40-3488-3A3F53A2C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A59F-2F7E-144B-9536-52BE31F035D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7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命名 -1_WPS图片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0"/>
            <a:ext cx="1219136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00214" y="1461135"/>
            <a:ext cx="9286874" cy="265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8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rPr>
              <a:t>易书</a:t>
            </a:r>
            <a:endParaRPr lang="en-US" altLang="zh-CN" sz="88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  <a:p>
            <a:pPr algn="dist">
              <a:lnSpc>
                <a:spcPct val="110000"/>
              </a:lnSpc>
            </a:pPr>
            <a:r>
              <a:rPr lang="zh-CN" altLang="en-US" sz="72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rPr>
              <a:t>二手书交易系统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87371" y="4393039"/>
            <a:ext cx="65125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>
                    <a:alpha val="64000"/>
                  </a:schemeClr>
                </a:solidFill>
                <a:cs typeface="+mn-ea"/>
                <a:sym typeface="+mn-lt"/>
              </a:rPr>
              <a:t>EBOOK—Second-hand book trading system</a:t>
            </a:r>
            <a:endParaRPr lang="zh-CN" altLang="en-US" sz="1400" dirty="0">
              <a:solidFill>
                <a:schemeClr val="bg1">
                  <a:alpha val="6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66727" y="4974378"/>
            <a:ext cx="1461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路演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021070" y="5501005"/>
            <a:ext cx="553085" cy="8890"/>
          </a:xfrm>
          <a:prstGeom prst="line">
            <a:avLst/>
          </a:prstGeom>
          <a:ln w="19050">
            <a:solidFill>
              <a:schemeClr val="bg1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686175" y="5619728"/>
            <a:ext cx="6433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黄顶</a:t>
            </a:r>
            <a:r>
              <a:rPr lang="en-US" altLang="zh-CN" sz="12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	</a:t>
            </a:r>
            <a:r>
              <a:rPr lang="zh-CN" altLang="en-US" sz="12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刘思妍</a:t>
            </a:r>
            <a:r>
              <a:rPr lang="en-US" altLang="zh-CN" sz="12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	</a:t>
            </a:r>
            <a:r>
              <a:rPr lang="zh-CN" altLang="en-US" sz="12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林珍宇	林嘉欣	曹晓华</a:t>
            </a:r>
            <a:r>
              <a:rPr lang="en-US" altLang="zh-CN" sz="12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	</a:t>
            </a:r>
            <a:r>
              <a:rPr lang="zh-CN" altLang="en-US" sz="12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叶裕龙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994265" y="294005"/>
            <a:ext cx="18745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dirty="0">
                <a:solidFill>
                  <a:schemeClr val="bg1">
                    <a:alpha val="64000"/>
                  </a:schemeClr>
                </a:solidFill>
                <a:cs typeface="+mn-ea"/>
                <a:sym typeface="+mn-lt"/>
              </a:rPr>
              <a:t>EBOOK</a:t>
            </a:r>
            <a:endParaRPr lang="en-US" altLang="zh-CN" sz="1400" dirty="0">
              <a:solidFill>
                <a:schemeClr val="bg1">
                  <a:alpha val="64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408438" y="6066693"/>
            <a:ext cx="229967" cy="229967"/>
            <a:chOff x="8404727" y="2258590"/>
            <a:chExt cx="229967" cy="229967"/>
          </a:xfrm>
          <a:solidFill>
            <a:schemeClr val="bg1">
              <a:alpha val="64000"/>
            </a:schemeClr>
          </a:solidFill>
        </p:grpSpPr>
        <p:sp>
          <p:nvSpPr>
            <p:cNvPr id="50" name="椭圆 49"/>
            <p:cNvSpPr/>
            <p:nvPr/>
          </p:nvSpPr>
          <p:spPr>
            <a:xfrm>
              <a:off x="8456050" y="2309913"/>
              <a:ext cx="127321" cy="127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8404727" y="2258590"/>
              <a:ext cx="229967" cy="229967"/>
            </a:xfrm>
            <a:prstGeom prst="ellipse">
              <a:avLst/>
            </a:prstGeom>
            <a:noFill/>
            <a:ln>
              <a:solidFill>
                <a:srgbClr val="F0F9FE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35">
            <a:extLst>
              <a:ext uri="{FF2B5EF4-FFF2-40B4-BE49-F238E27FC236}">
                <a16:creationId xmlns:a16="http://schemas.microsoft.com/office/drawing/2014/main" id="{285FA467-6D5C-A4AB-4695-22A0FF90B173}"/>
              </a:ext>
            </a:extLst>
          </p:cNvPr>
          <p:cNvSpPr/>
          <p:nvPr/>
        </p:nvSpPr>
        <p:spPr>
          <a:xfrm>
            <a:off x="5358887" y="-1"/>
            <a:ext cx="6833113" cy="6858001"/>
          </a:xfrm>
          <a:prstGeom prst="rect">
            <a:avLst/>
          </a:prstGeom>
          <a:solidFill>
            <a:schemeClr val="bg2"/>
          </a:solidFill>
          <a:ln w="9525">
            <a:noFill/>
            <a:rou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: 形状 35">
            <a:extLst>
              <a:ext uri="{FF2B5EF4-FFF2-40B4-BE49-F238E27FC236}">
                <a16:creationId xmlns:a16="http://schemas.microsoft.com/office/drawing/2014/main" id="{6DB384B0-E3B5-9E11-F3E9-1C27952958D6}"/>
              </a:ext>
            </a:extLst>
          </p:cNvPr>
          <p:cNvSpPr/>
          <p:nvPr/>
        </p:nvSpPr>
        <p:spPr>
          <a:xfrm>
            <a:off x="-201255" y="-1"/>
            <a:ext cx="5560142" cy="6858000"/>
          </a:xfrm>
          <a:prstGeom prst="rect">
            <a:avLst/>
          </a:prstGeom>
          <a:solidFill>
            <a:srgbClr val="B8BADA"/>
          </a:solidFill>
          <a:ln w="9525">
            <a:noFill/>
            <a:rou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 descr="图形用户界面, 应用程序&#10;&#10;描述已自动生成">
            <a:extLst>
              <a:ext uri="{FF2B5EF4-FFF2-40B4-BE49-F238E27FC236}">
                <a16:creationId xmlns:a16="http://schemas.microsoft.com/office/drawing/2014/main" id="{37C41C35-7A9B-691D-6743-DE8E58C7A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81" r="5389" b="18569"/>
          <a:stretch/>
        </p:blipFill>
        <p:spPr>
          <a:xfrm>
            <a:off x="8572676" y="1570843"/>
            <a:ext cx="3273661" cy="375689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F7947E7-BD14-25C3-F8EE-9088C947324F}"/>
              </a:ext>
            </a:extLst>
          </p:cNvPr>
          <p:cNvSpPr txBox="1"/>
          <p:nvPr/>
        </p:nvSpPr>
        <p:spPr>
          <a:xfrm>
            <a:off x="2835788" y="2736501"/>
            <a:ext cx="257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kumimoji="1"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灵活的信息搜索和信息追踪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6B0508C-74EE-B91F-318D-119B3E6668B3}"/>
              </a:ext>
            </a:extLst>
          </p:cNvPr>
          <p:cNvSpPr txBox="1"/>
          <p:nvPr/>
        </p:nvSpPr>
        <p:spPr>
          <a:xfrm>
            <a:off x="5629851" y="3167389"/>
            <a:ext cx="274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固定交易地点和不限交易时间</a:t>
            </a:r>
            <a:r>
              <a:rPr lang="zh-CN" altLang="zh-CN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kumimoji="1" lang="zh-CN" alt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" name="图片 9" descr="手机的屏幕&#10;&#10;描述已自动生成">
            <a:extLst>
              <a:ext uri="{FF2B5EF4-FFF2-40B4-BE49-F238E27FC236}">
                <a16:creationId xmlns:a16="http://schemas.microsoft.com/office/drawing/2014/main" id="{F58A4699-25B9-F436-8E98-B462A95CD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37" y="1830034"/>
            <a:ext cx="2121222" cy="409382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D9A4F04-FF30-B72C-96E5-0E631F25896A}"/>
              </a:ext>
            </a:extLst>
          </p:cNvPr>
          <p:cNvSpPr/>
          <p:nvPr/>
        </p:nvSpPr>
        <p:spPr>
          <a:xfrm>
            <a:off x="188910" y="78347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线上线下结合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E4FA8D1-7D6D-93FD-7D1E-C1AEBF2E193D}"/>
              </a:ext>
            </a:extLst>
          </p:cNvPr>
          <p:cNvSpPr/>
          <p:nvPr/>
        </p:nvSpPr>
        <p:spPr>
          <a:xfrm>
            <a:off x="6623866" y="5631468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形成易书二手书籍交易网络</a:t>
            </a:r>
          </a:p>
        </p:txBody>
      </p:sp>
      <p:pic>
        <p:nvPicPr>
          <p:cNvPr id="33" name="图形 32" descr="重复 轮廓">
            <a:extLst>
              <a:ext uri="{FF2B5EF4-FFF2-40B4-BE49-F238E27FC236}">
                <a16:creationId xmlns:a16="http://schemas.microsoft.com/office/drawing/2014/main" id="{E6268D43-1A67-6FCA-F95D-D878036B3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0299" y="2068432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1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E5BD869B-6C81-2282-1C62-312504416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3" r="24" b="3036"/>
          <a:stretch/>
        </p:blipFill>
        <p:spPr>
          <a:xfrm>
            <a:off x="-1504" y="320040"/>
            <a:ext cx="12188952" cy="63398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5DE31C-2681-6FFA-06E1-5C9C651B1CCF}"/>
              </a:ext>
            </a:extLst>
          </p:cNvPr>
          <p:cNvSpPr txBox="1"/>
          <p:nvPr/>
        </p:nvSpPr>
        <p:spPr>
          <a:xfrm>
            <a:off x="370115" y="5617623"/>
            <a:ext cx="489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6E7C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易书二手书交易系统</a:t>
            </a:r>
          </a:p>
        </p:txBody>
      </p:sp>
    </p:spTree>
    <p:extLst>
      <p:ext uri="{BB962C8B-B14F-4D97-AF65-F5344CB8AC3E}">
        <p14:creationId xmlns:p14="http://schemas.microsoft.com/office/powerpoint/2010/main" val="151318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3D8E4-B013-3B05-9E9A-5D74868D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478" y="346615"/>
            <a:ext cx="2571116" cy="587665"/>
          </a:xfrm>
        </p:spPr>
        <p:txBody>
          <a:bodyPr>
            <a:normAutofit/>
          </a:bodyPr>
          <a:lstStyle/>
          <a:p>
            <a:r>
              <a:rPr kumimoji="1" lang="zh-CN" altLang="en-US" sz="32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卖方流程：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09A6C-B79C-046D-F3A2-A834E263C4B2}"/>
              </a:ext>
            </a:extLst>
          </p:cNvPr>
          <p:cNvSpPr/>
          <p:nvPr/>
        </p:nvSpPr>
        <p:spPr>
          <a:xfrm>
            <a:off x="4838338" y="3775717"/>
            <a:ext cx="2434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买方流程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zh-CN" altLang="zh-CN" sz="32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149435" y="1352804"/>
            <a:ext cx="1714298" cy="758899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zh-CN" sz="2000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在小程序注册成为用户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2993851" y="1732253"/>
            <a:ext cx="663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流程图: 可选过程 6"/>
          <p:cNvSpPr/>
          <p:nvPr/>
        </p:nvSpPr>
        <p:spPr>
          <a:xfrm>
            <a:off x="3769706" y="1352803"/>
            <a:ext cx="1641011" cy="771561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sz="2000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扫描书籍条形码</a:t>
            </a:r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6292935" y="1352804"/>
            <a:ext cx="1683328" cy="77156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系统收录书籍信息</a:t>
            </a:r>
          </a:p>
          <a:p>
            <a:pPr marL="0" indent="0" algn="ctr">
              <a:buNone/>
            </a:pPr>
            <a:endParaRPr lang="zh-CN" sz="10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4"/>
          <p:cNvSpPr txBox="1">
            <a:spLocks/>
          </p:cNvSpPr>
          <p:nvPr/>
        </p:nvSpPr>
        <p:spPr>
          <a:xfrm>
            <a:off x="8858481" y="1353062"/>
            <a:ext cx="1683328" cy="758641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相应柜门自动打开</a:t>
            </a:r>
          </a:p>
          <a:p>
            <a:pPr algn="ctr"/>
            <a:endParaRPr lang="zh-CN" sz="10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4"/>
          <p:cNvSpPr txBox="1">
            <a:spLocks/>
          </p:cNvSpPr>
          <p:nvPr/>
        </p:nvSpPr>
        <p:spPr>
          <a:xfrm>
            <a:off x="1221595" y="2580111"/>
            <a:ext cx="1520335" cy="749038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将书籍侧放入此格</a:t>
            </a:r>
          </a:p>
          <a:p>
            <a:pPr marL="0" indent="0" algn="ctr">
              <a:buNone/>
            </a:pPr>
            <a:endParaRPr lang="zh-CN" sz="10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内容占位符 4"/>
          <p:cNvSpPr txBox="1">
            <a:spLocks/>
          </p:cNvSpPr>
          <p:nvPr/>
        </p:nvSpPr>
        <p:spPr>
          <a:xfrm>
            <a:off x="3769706" y="2580112"/>
            <a:ext cx="1474502" cy="749038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手动关闭柜子</a:t>
            </a:r>
          </a:p>
          <a:p>
            <a:pPr marL="0" indent="0" algn="ctr">
              <a:buNone/>
            </a:pPr>
            <a:endParaRPr lang="zh-CN" sz="10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5492287" y="1732253"/>
            <a:ext cx="663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8064614" y="1769458"/>
            <a:ext cx="663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10164" y="2954630"/>
            <a:ext cx="576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854036" y="2967946"/>
            <a:ext cx="803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970451" y="4449175"/>
            <a:ext cx="2235834" cy="1052946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在小程序注册成为用户</a:t>
            </a:r>
          </a:p>
        </p:txBody>
      </p:sp>
      <p:sp>
        <p:nvSpPr>
          <p:cNvPr id="23" name="流程图: 决策 22"/>
          <p:cNvSpPr/>
          <p:nvPr/>
        </p:nvSpPr>
        <p:spPr>
          <a:xfrm>
            <a:off x="3523672" y="4460215"/>
            <a:ext cx="2159229" cy="1056953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在小程序中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搜索书名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6055706" y="4473458"/>
            <a:ext cx="2008908" cy="1052946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付款购买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流程图: 决策 24"/>
          <p:cNvSpPr/>
          <p:nvPr/>
        </p:nvSpPr>
        <p:spPr>
          <a:xfrm>
            <a:off x="8409709" y="4505785"/>
            <a:ext cx="2285999" cy="1052946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到相应柜门前确认打开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流程图: 决策 25"/>
          <p:cNvSpPr/>
          <p:nvPr/>
        </p:nvSpPr>
        <p:spPr>
          <a:xfrm>
            <a:off x="1285756" y="5800437"/>
            <a:ext cx="1708095" cy="849745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拿走书籍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流程图: 决策 26"/>
          <p:cNvSpPr/>
          <p:nvPr/>
        </p:nvSpPr>
        <p:spPr>
          <a:xfrm>
            <a:off x="3255818" y="5800437"/>
            <a:ext cx="1759528" cy="868217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关闭柜门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4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带储物柜的学校走廊">
            <a:extLst>
              <a:ext uri="{FF2B5EF4-FFF2-40B4-BE49-F238E27FC236}">
                <a16:creationId xmlns:a16="http://schemas.microsoft.com/office/drawing/2014/main" id="{D3167261-5BB3-08FC-C912-7D856A28C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0" r="13238" b="1"/>
          <a:stretch/>
        </p:blipFill>
        <p:spPr>
          <a:xfrm>
            <a:off x="4636963" y="10"/>
            <a:ext cx="7555037" cy="68579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7584C7B-6C01-0301-DF2B-F61AACF2FBCC}"/>
              </a:ext>
            </a:extLst>
          </p:cNvPr>
          <p:cNvSpPr/>
          <p:nvPr/>
        </p:nvSpPr>
        <p:spPr>
          <a:xfrm>
            <a:off x="1000452" y="1610024"/>
            <a:ext cx="3058621" cy="14570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3000" b="1" dirty="0">
                <a:solidFill>
                  <a:srgbClr val="6E7C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校园书籍交易网</a:t>
            </a:r>
            <a:endParaRPr kumimoji="1" lang="en-US" altLang="zh-CN" sz="3000" b="1" dirty="0">
              <a:solidFill>
                <a:srgbClr val="6E7C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30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建立以</a:t>
            </a:r>
            <a:r>
              <a:rPr kumimoji="1" lang="zh-CN" altLang="en-US" sz="30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校园校区为单位数据库</a:t>
            </a:r>
            <a:endParaRPr lang="en-US" altLang="zh-CN" sz="3000" dirty="0">
              <a:solidFill>
                <a:srgbClr val="9FA2B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zh-CN" sz="3100" b="1" dirty="0">
              <a:solidFill>
                <a:srgbClr val="6E7C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B134D19-91B8-929E-4932-6F4FEED8F8B0}"/>
              </a:ext>
            </a:extLst>
          </p:cNvPr>
          <p:cNvSpPr txBox="1"/>
          <p:nvPr/>
        </p:nvSpPr>
        <p:spPr>
          <a:xfrm>
            <a:off x="820187" y="2945106"/>
            <a:ext cx="3419150" cy="32723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WHY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避免跨校区的交易需要的时间成本增加</a:t>
            </a:r>
            <a:endParaRPr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同校同专业的用户对书籍种类的需求重叠度较高</a:t>
            </a:r>
            <a:endParaRPr kumimoji="1"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770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3FBE7D3-B9F9-07AB-07B1-8FD73B5408B0}"/>
              </a:ext>
            </a:extLst>
          </p:cNvPr>
          <p:cNvSpPr/>
          <p:nvPr/>
        </p:nvSpPr>
        <p:spPr>
          <a:xfrm>
            <a:off x="6888478" y="0"/>
            <a:ext cx="530352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584C7B-6C01-0301-DF2B-F61AACF2FBCC}"/>
              </a:ext>
            </a:extLst>
          </p:cNvPr>
          <p:cNvSpPr/>
          <p:nvPr/>
        </p:nvSpPr>
        <p:spPr>
          <a:xfrm>
            <a:off x="759227" y="1050411"/>
            <a:ext cx="5092933" cy="12991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2800" b="1" dirty="0">
                <a:solidFill>
                  <a:srgbClr val="6E7C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实地交易书柜</a:t>
            </a:r>
            <a:endParaRPr kumimoji="1" lang="en-US" altLang="zh-CN" sz="2800" b="1" dirty="0">
              <a:solidFill>
                <a:srgbClr val="6E7C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28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投放在每个学院的大厅处 </a:t>
            </a:r>
            <a:endParaRPr kumimoji="1" lang="en-US" altLang="zh-CN" sz="2800" dirty="0">
              <a:solidFill>
                <a:srgbClr val="9FA2B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B134D19-91B8-929E-4932-6F4FEED8F8B0}"/>
              </a:ext>
            </a:extLst>
          </p:cNvPr>
          <p:cNvSpPr txBox="1"/>
          <p:nvPr/>
        </p:nvSpPr>
        <p:spPr>
          <a:xfrm>
            <a:off x="457199" y="2490308"/>
            <a:ext cx="6431280" cy="4111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WHY</a:t>
            </a:r>
            <a:r>
              <a:rPr lang="zh-CN" altLang="zh-CN" sz="24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zh-CN" sz="24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减少原本网络交易和面对面交易需要的时间成本和沟通成本</a:t>
            </a:r>
            <a:r>
              <a:rPr lang="zh-CN" altLang="zh-CN" sz="24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zh-CN" sz="24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展示书籍的详情和损耗状况</a:t>
            </a:r>
            <a:r>
              <a:rPr lang="zh-CN" altLang="zh-CN" sz="24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zh-CN" sz="24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SimSun" panose="02010600030101010101" pitchFamily="2" charset="-122"/>
                <a:ea typeface="SimSun" panose="02010600030101010101" pitchFamily="2" charset="-122"/>
              </a:rPr>
              <a:t>以吸引路过的人群查看是否有感兴趣的书籍</a:t>
            </a:r>
            <a:r>
              <a:rPr lang="zh-CN" altLang="zh-CN" sz="24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kumimoji="1" lang="en-US" altLang="zh-CN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图片 4" descr="图形用户界面, 应用程序&#10;&#10;描述已自动生成">
            <a:extLst>
              <a:ext uri="{FF2B5EF4-FFF2-40B4-BE49-F238E27FC236}">
                <a16:creationId xmlns:a16="http://schemas.microsoft.com/office/drawing/2014/main" id="{C58BF435-B263-6810-62A1-F63175DAB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81" r="5389" b="18569"/>
          <a:stretch/>
        </p:blipFill>
        <p:spPr>
          <a:xfrm>
            <a:off x="7467598" y="1050411"/>
            <a:ext cx="4145280" cy="47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Drawing 1" descr="图片">
            <a:extLst>
              <a:ext uri="{FF2B5EF4-FFF2-40B4-BE49-F238E27FC236}">
                <a16:creationId xmlns:a16="http://schemas.microsoft.com/office/drawing/2014/main" id="{6B8CED01-2EAC-712F-9632-F7987FF8266E}"/>
              </a:ext>
            </a:extLst>
          </p:cNvPr>
          <p:cNvPicPr/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0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3FBE7D3-B9F9-07AB-07B1-8FD73B5408B0}"/>
              </a:ext>
            </a:extLst>
          </p:cNvPr>
          <p:cNvSpPr/>
          <p:nvPr/>
        </p:nvSpPr>
        <p:spPr>
          <a:xfrm>
            <a:off x="6888478" y="0"/>
            <a:ext cx="530352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584C7B-6C01-0301-DF2B-F61AACF2FBCC}"/>
              </a:ext>
            </a:extLst>
          </p:cNvPr>
          <p:cNvSpPr/>
          <p:nvPr/>
        </p:nvSpPr>
        <p:spPr>
          <a:xfrm>
            <a:off x="759227" y="2468903"/>
            <a:ext cx="5550130" cy="12991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2800" b="1" dirty="0">
                <a:solidFill>
                  <a:srgbClr val="6E7C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小程序</a:t>
            </a:r>
            <a:endParaRPr kumimoji="1" lang="en-US" altLang="zh-CN" sz="2800" b="1" dirty="0">
              <a:solidFill>
                <a:srgbClr val="6E7C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28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找书功能</a:t>
            </a:r>
            <a:endParaRPr kumimoji="1" lang="en-US" altLang="zh-CN" sz="2800" dirty="0">
              <a:solidFill>
                <a:srgbClr val="9FA2B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28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旧书定价</a:t>
            </a:r>
            <a:endParaRPr kumimoji="1" lang="en-US" altLang="zh-CN" sz="2800" dirty="0">
              <a:solidFill>
                <a:srgbClr val="9FA2B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28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交易查询 </a:t>
            </a:r>
            <a:endParaRPr kumimoji="1" lang="en-US" altLang="zh-CN" sz="2800" dirty="0">
              <a:solidFill>
                <a:srgbClr val="9FA2B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pic>
        <p:nvPicPr>
          <p:cNvPr id="7" name="图片 6" descr="手机的屏幕&#10;&#10;描述已自动生成">
            <a:extLst>
              <a:ext uri="{FF2B5EF4-FFF2-40B4-BE49-F238E27FC236}">
                <a16:creationId xmlns:a16="http://schemas.microsoft.com/office/drawing/2014/main" id="{154F9759-FCCC-D0BD-80F9-7ED5FD44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05" y="623341"/>
            <a:ext cx="2907515" cy="56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4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awing 3" descr="图片">
            <a:extLst>
              <a:ext uri="{FF2B5EF4-FFF2-40B4-BE49-F238E27FC236}">
                <a16:creationId xmlns:a16="http://schemas.microsoft.com/office/drawing/2014/main" id="{AFC990C0-2539-58C1-C0B4-F279AF75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3591" y="643467"/>
            <a:ext cx="347141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rawing 2" descr="图片">
            <a:extLst>
              <a:ext uri="{FF2B5EF4-FFF2-40B4-BE49-F238E27FC236}">
                <a16:creationId xmlns:a16="http://schemas.microsoft.com/office/drawing/2014/main" id="{92255454-DEFB-DE23-26D8-99A7D4DD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9053" y="643467"/>
            <a:ext cx="422729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31EE858-60C4-38C0-2255-D05DED3EE496}"/>
              </a:ext>
            </a:extLst>
          </p:cNvPr>
          <p:cNvSpPr/>
          <p:nvPr/>
        </p:nvSpPr>
        <p:spPr>
          <a:xfrm>
            <a:off x="340415" y="274134"/>
            <a:ext cx="1968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2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找书功能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8316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Drawing 6" descr="图片">
            <a:extLst>
              <a:ext uri="{FF2B5EF4-FFF2-40B4-BE49-F238E27FC236}">
                <a16:creationId xmlns:a16="http://schemas.microsoft.com/office/drawing/2014/main" id="{3025366D-44EF-C37E-83F6-6788B54A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668" y="643467"/>
            <a:ext cx="439526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Drawing 7" descr="图片">
            <a:extLst>
              <a:ext uri="{FF2B5EF4-FFF2-40B4-BE49-F238E27FC236}">
                <a16:creationId xmlns:a16="http://schemas.microsoft.com/office/drawing/2014/main" id="{51D1457B-8FEB-5D1C-8720-713E518B1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114" y="643467"/>
            <a:ext cx="495516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3A4AAFE-7814-87B5-323B-983BD1108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463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09C4EB-B660-206D-2FC7-CFCDF158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463" y="7696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DE240B-5AA6-7E77-93D7-F084DA5A5ADD}"/>
              </a:ext>
            </a:extLst>
          </p:cNvPr>
          <p:cNvSpPr/>
          <p:nvPr/>
        </p:nvSpPr>
        <p:spPr>
          <a:xfrm>
            <a:off x="257719" y="272534"/>
            <a:ext cx="1840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2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旧书定价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4138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awing 9" descr="图片">
            <a:extLst>
              <a:ext uri="{FF2B5EF4-FFF2-40B4-BE49-F238E27FC236}">
                <a16:creationId xmlns:a16="http://schemas.microsoft.com/office/drawing/2014/main" id="{6E8806C5-9565-D7A2-ADF5-880069622C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21341" y="935854"/>
            <a:ext cx="3219460" cy="5571066"/>
          </a:xfrm>
          <a:prstGeom prst="rect">
            <a:avLst/>
          </a:prstGeom>
        </p:spPr>
      </p:pic>
      <p:pic>
        <p:nvPicPr>
          <p:cNvPr id="2" name="Drawing 8" descr="图片">
            <a:extLst>
              <a:ext uri="{FF2B5EF4-FFF2-40B4-BE49-F238E27FC236}">
                <a16:creationId xmlns:a16="http://schemas.microsoft.com/office/drawing/2014/main" id="{403466A3-C11E-7BF6-DFD0-8F62A6B719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55054" y="935854"/>
            <a:ext cx="3387432" cy="557106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EC6687D-7EC0-9BB1-6A29-F13348F7625B}"/>
              </a:ext>
            </a:extLst>
          </p:cNvPr>
          <p:cNvSpPr/>
          <p:nvPr/>
        </p:nvSpPr>
        <p:spPr>
          <a:xfrm>
            <a:off x="461276" y="351079"/>
            <a:ext cx="4466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32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交易查询</a:t>
            </a:r>
            <a:r>
              <a:rPr kumimoji="1" lang="en-US" altLang="zh-CN" sz="32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CN" altLang="en-US" sz="32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书籍售卖情况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6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命名 -1_WPS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236" y="0"/>
            <a:ext cx="12191365" cy="685863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25969" y="1038036"/>
            <a:ext cx="323165" cy="5005177"/>
            <a:chOff x="1029122" y="1278194"/>
            <a:chExt cx="254924" cy="449825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139132" y="1278194"/>
              <a:ext cx="0" cy="1582993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1029122" y="2986289"/>
              <a:ext cx="254924" cy="10799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900">
                  <a:solidFill>
                    <a:schemeClr val="bg1"/>
                  </a:solidFill>
                  <a:cs typeface="+mn-ea"/>
                  <a:sym typeface="+mn-lt"/>
                </a:rPr>
                <a:t>BUSNIESS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139132" y="4193458"/>
              <a:ext cx="0" cy="1582993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1359702" y="513441"/>
            <a:ext cx="363794" cy="211230"/>
            <a:chOff x="7236541" y="403123"/>
            <a:chExt cx="363794" cy="21123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7236542" y="403123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236541" y="511605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7418437" y="614353"/>
              <a:ext cx="18189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242127" y="6119257"/>
            <a:ext cx="1522486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 i bao tu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1493528" y="6151783"/>
            <a:ext cx="229967" cy="229967"/>
            <a:chOff x="8404727" y="2258590"/>
            <a:chExt cx="229967" cy="229967"/>
          </a:xfrm>
        </p:grpSpPr>
        <p:sp>
          <p:nvSpPr>
            <p:cNvPr id="50" name="椭圆 49"/>
            <p:cNvSpPr/>
            <p:nvPr/>
          </p:nvSpPr>
          <p:spPr>
            <a:xfrm>
              <a:off x="8456050" y="2309913"/>
              <a:ext cx="127321" cy="1273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8404727" y="2258590"/>
              <a:ext cx="229967" cy="229967"/>
            </a:xfrm>
            <a:prstGeom prst="ellipse">
              <a:avLst/>
            </a:prstGeom>
            <a:noFill/>
            <a:ln>
              <a:solidFill>
                <a:srgbClr val="F0F9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11608511" y="1006475"/>
            <a:ext cx="0" cy="501491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 rot="16200000">
            <a:off x="5912465" y="67264"/>
            <a:ext cx="430887" cy="23164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effectLst/>
                <a:cs typeface="+mn-ea"/>
                <a:sym typeface="+mn-lt"/>
              </a:rPr>
              <a:t>CONTENT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70195" y="1510030"/>
            <a:ext cx="1217295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effectLst/>
                <a:cs typeface="+mn-ea"/>
                <a:sym typeface="+mn-lt"/>
              </a:rPr>
              <a:t>目录</a:t>
            </a:r>
          </a:p>
        </p:txBody>
      </p:sp>
      <p:sp>
        <p:nvSpPr>
          <p:cNvPr id="9" name="椭圆 8"/>
          <p:cNvSpPr/>
          <p:nvPr/>
        </p:nvSpPr>
        <p:spPr>
          <a:xfrm>
            <a:off x="1871020" y="3157691"/>
            <a:ext cx="494976" cy="49497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C1427"/>
                </a:solidFill>
                <a:cs typeface="+mn-ea"/>
                <a:sym typeface="+mn-lt"/>
              </a:rPr>
              <a:t>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06591" y="3509229"/>
            <a:ext cx="2863608" cy="245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ffectLst/>
                <a:cs typeface="+mn-ea"/>
                <a:sym typeface="+mn-lt"/>
              </a:rPr>
              <a:t>Your title here</a:t>
            </a:r>
          </a:p>
        </p:txBody>
      </p:sp>
      <p:sp>
        <p:nvSpPr>
          <p:cNvPr id="12" name="椭圆 11"/>
          <p:cNvSpPr/>
          <p:nvPr/>
        </p:nvSpPr>
        <p:spPr>
          <a:xfrm>
            <a:off x="6819265" y="3157855"/>
            <a:ext cx="532765" cy="49466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C1427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19510" y="3075950"/>
            <a:ext cx="370184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市场痛点</a:t>
            </a:r>
            <a:endParaRPr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3251" y="3509229"/>
            <a:ext cx="2863608" cy="245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ffectLst/>
                <a:cs typeface="+mn-ea"/>
                <a:sym typeface="+mn-lt"/>
              </a:rPr>
              <a:t>title here</a:t>
            </a:r>
          </a:p>
        </p:txBody>
      </p:sp>
      <p:sp>
        <p:nvSpPr>
          <p:cNvPr id="6" name="椭圆 5"/>
          <p:cNvSpPr/>
          <p:nvPr/>
        </p:nvSpPr>
        <p:spPr>
          <a:xfrm>
            <a:off x="1821815" y="4448175"/>
            <a:ext cx="544195" cy="49466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C1427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32850" y="4348938"/>
            <a:ext cx="370184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产品介绍</a:t>
            </a:r>
            <a:endParaRPr lang="zh-CN" altLang="en-US" sz="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06591" y="4782217"/>
            <a:ext cx="2863608" cy="245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ffectLst/>
                <a:cs typeface="+mn-ea"/>
                <a:sym typeface="+mn-lt"/>
              </a:rPr>
              <a:t>Your title here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D17BFFF-BF36-4752-E02B-BF7A249B7160}"/>
              </a:ext>
            </a:extLst>
          </p:cNvPr>
          <p:cNvSpPr/>
          <p:nvPr/>
        </p:nvSpPr>
        <p:spPr>
          <a:xfrm>
            <a:off x="6857680" y="4366542"/>
            <a:ext cx="494976" cy="494976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C1427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6D2072-720D-558E-56E7-169358AF2581}"/>
              </a:ext>
            </a:extLst>
          </p:cNvPr>
          <p:cNvSpPr txBox="1"/>
          <p:nvPr/>
        </p:nvSpPr>
        <p:spPr>
          <a:xfrm>
            <a:off x="7493251" y="4718080"/>
            <a:ext cx="2863608" cy="245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ffectLst/>
                <a:cs typeface="+mn-ea"/>
                <a:sym typeface="+mn-lt"/>
              </a:rPr>
              <a:t>Your title here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B7DAE7D-2BA7-09EF-0936-EF269B7A3F4D}"/>
              </a:ext>
            </a:extLst>
          </p:cNvPr>
          <p:cNvSpPr/>
          <p:nvPr/>
        </p:nvSpPr>
        <p:spPr>
          <a:xfrm>
            <a:off x="7419510" y="43019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商业模式</a:t>
            </a:r>
            <a:endParaRPr lang="zh-CN" altLang="en-US" sz="20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10E92A6-9C54-3D43-E132-A8BCD89FA62E}"/>
              </a:ext>
            </a:extLst>
          </p:cNvPr>
          <p:cNvSpPr/>
          <p:nvPr/>
        </p:nvSpPr>
        <p:spPr>
          <a:xfrm>
            <a:off x="2425867" y="307595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项目理念</a:t>
            </a:r>
            <a:endParaRPr lang="zh-CN" altLang="en-US" sz="2000" dirty="0">
              <a:solidFill>
                <a:schemeClr val="bg1"/>
              </a:solidFill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5" grpId="0" bldLvl="0" animBg="1"/>
      <p:bldP spid="5" grpId="1" bldLvl="0" animBg="1"/>
      <p:bldP spid="6" grpId="0" bldLvl="0" animBg="1"/>
      <p:bldP spid="14" grpId="0" bldLvl="0" animBg="1"/>
      <p:bldP spid="20" grpId="0" bldLvl="0" animBg="1"/>
      <p:bldP spid="27" grpId="0" bldLvl="0" animBg="1"/>
      <p:bldP spid="2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rawing 4" descr="图片">
            <a:extLst>
              <a:ext uri="{FF2B5EF4-FFF2-40B4-BE49-F238E27FC236}">
                <a16:creationId xmlns:a16="http://schemas.microsoft.com/office/drawing/2014/main" id="{31ECF811-91FE-EECC-5E9E-08CBE9E19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6333" y="643467"/>
            <a:ext cx="308593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rawing 5" descr="图片">
            <a:extLst>
              <a:ext uri="{FF2B5EF4-FFF2-40B4-BE49-F238E27FC236}">
                <a16:creationId xmlns:a16="http://schemas.microsoft.com/office/drawing/2014/main" id="{5F3567E9-EECB-A1EB-83DA-B883175A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008" y="643467"/>
            <a:ext cx="369538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469C4E2-3076-898F-24C4-3B6117AF4D5B}"/>
              </a:ext>
            </a:extLst>
          </p:cNvPr>
          <p:cNvSpPr/>
          <p:nvPr/>
        </p:nvSpPr>
        <p:spPr>
          <a:xfrm>
            <a:off x="340414" y="274134"/>
            <a:ext cx="4491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2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找书功能</a:t>
            </a:r>
            <a:r>
              <a:rPr kumimoji="1" lang="en-US" altLang="zh-CN" sz="32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CN" altLang="en-US" sz="32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书籍购买情况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88048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3FBE7D3-B9F9-07AB-07B1-8FD73B5408B0}"/>
              </a:ext>
            </a:extLst>
          </p:cNvPr>
          <p:cNvSpPr/>
          <p:nvPr/>
        </p:nvSpPr>
        <p:spPr>
          <a:xfrm>
            <a:off x="6888478" y="0"/>
            <a:ext cx="530352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584C7B-6C01-0301-DF2B-F61AACF2FBCC}"/>
              </a:ext>
            </a:extLst>
          </p:cNvPr>
          <p:cNvSpPr/>
          <p:nvPr/>
        </p:nvSpPr>
        <p:spPr>
          <a:xfrm>
            <a:off x="759227" y="2468903"/>
            <a:ext cx="5550130" cy="12991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2800" b="1" dirty="0">
                <a:solidFill>
                  <a:srgbClr val="6E7C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机构后台</a:t>
            </a:r>
            <a:endParaRPr kumimoji="1" lang="en-US" altLang="zh-CN" sz="2800" b="1" dirty="0">
              <a:solidFill>
                <a:srgbClr val="6E7C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28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以月为单位：</a:t>
            </a:r>
            <a:endParaRPr kumimoji="1" lang="en-US" altLang="zh-CN" sz="2800" dirty="0">
              <a:solidFill>
                <a:srgbClr val="9FA2B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28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书籍清理</a:t>
            </a:r>
            <a:endParaRPr kumimoji="1" lang="en-US" altLang="zh-CN" sz="2800" dirty="0">
              <a:solidFill>
                <a:srgbClr val="9FA2B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2800" dirty="0">
                <a:solidFill>
                  <a:srgbClr val="9FA2B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书籍捐赠</a:t>
            </a:r>
            <a:endParaRPr kumimoji="1" lang="en-US" altLang="zh-CN" sz="2800" dirty="0">
              <a:solidFill>
                <a:srgbClr val="9FA2B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pic>
        <p:nvPicPr>
          <p:cNvPr id="4" name="图片 3" descr="公文包上的书">
            <a:extLst>
              <a:ext uri="{FF2B5EF4-FFF2-40B4-BE49-F238E27FC236}">
                <a16:creationId xmlns:a16="http://schemas.microsoft.com/office/drawing/2014/main" id="{BBA6E390-2F03-FA5E-88DB-EFC90206D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92" r="-1047"/>
          <a:stretch/>
        </p:blipFill>
        <p:spPr>
          <a:xfrm>
            <a:off x="5156954" y="0"/>
            <a:ext cx="7242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5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命名 -1_WPS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61302" y="513441"/>
            <a:ext cx="363794" cy="211230"/>
            <a:chOff x="7236541" y="403123"/>
            <a:chExt cx="363794" cy="2112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236542" y="403123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236541" y="511605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418437" y="614353"/>
              <a:ext cx="18189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2018030" y="2686050"/>
            <a:ext cx="8995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4800" dirty="0">
                <a:solidFill>
                  <a:schemeClr val="bg1"/>
                </a:solidFill>
                <a:effectLst/>
                <a:cs typeface="+mn-ea"/>
                <a:sym typeface="+mn-lt"/>
              </a:rPr>
              <a:t>商业模式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36540" y="4032885"/>
            <a:ext cx="18865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Part . 03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27827" y="3515911"/>
            <a:ext cx="6976103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商业模式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 dirty="0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03</a:t>
            </a:r>
          </a:p>
        </p:txBody>
      </p:sp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val="359358995"/>
              </p:ext>
            </p:extLst>
          </p:nvPr>
        </p:nvGraphicFramePr>
        <p:xfrm>
          <a:off x="1033978" y="1206636"/>
          <a:ext cx="10313576" cy="317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组合 24">
            <a:extLst>
              <a:ext uri="{FF2B5EF4-FFF2-40B4-BE49-F238E27FC236}">
                <a16:creationId xmlns:a16="http://schemas.microsoft.com/office/drawing/2014/main" id="{0DFF80CD-8030-B24B-FF57-316BEC733A55}"/>
              </a:ext>
            </a:extLst>
          </p:cNvPr>
          <p:cNvGrpSpPr/>
          <p:nvPr/>
        </p:nvGrpSpPr>
        <p:grpSpPr>
          <a:xfrm>
            <a:off x="3732889" y="4703105"/>
            <a:ext cx="639518" cy="639518"/>
            <a:chOff x="2959100" y="1866900"/>
            <a:chExt cx="1536700" cy="153670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8ADEA2E-1DB9-6203-AA9B-87C7DB6A4B2F}"/>
                </a:ext>
              </a:extLst>
            </p:cNvPr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6572A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任意多边形: 形状 53">
              <a:extLst>
                <a:ext uri="{FF2B5EF4-FFF2-40B4-BE49-F238E27FC236}">
                  <a16:creationId xmlns:a16="http://schemas.microsoft.com/office/drawing/2014/main" id="{3A10DD61-72D9-E6CE-E6BE-87369089802A}"/>
                </a:ext>
              </a:extLst>
            </p:cNvPr>
            <p:cNvSpPr/>
            <p:nvPr/>
          </p:nvSpPr>
          <p:spPr>
            <a:xfrm>
              <a:off x="3374786" y="2269390"/>
              <a:ext cx="705327" cy="731720"/>
            </a:xfrm>
            <a:custGeom>
              <a:avLst/>
              <a:gdLst>
                <a:gd name="connsiteX0" fmla="*/ 44413 w 584846"/>
                <a:gd name="connsiteY0" fmla="*/ 442050 h 606730"/>
                <a:gd name="connsiteX1" fmla="*/ 44413 w 584846"/>
                <a:gd name="connsiteY1" fmla="*/ 484620 h 606730"/>
                <a:gd name="connsiteX2" fmla="*/ 283211 w 584846"/>
                <a:gd name="connsiteY2" fmla="*/ 548075 h 606730"/>
                <a:gd name="connsiteX3" fmla="*/ 247164 w 584846"/>
                <a:gd name="connsiteY3" fmla="*/ 481865 h 606730"/>
                <a:gd name="connsiteX4" fmla="*/ 44413 w 584846"/>
                <a:gd name="connsiteY4" fmla="*/ 442050 h 606730"/>
                <a:gd name="connsiteX5" fmla="*/ 412843 w 584846"/>
                <a:gd name="connsiteY5" fmla="*/ 385268 h 606730"/>
                <a:gd name="connsiteX6" fmla="*/ 363088 w 584846"/>
                <a:gd name="connsiteY6" fmla="*/ 434859 h 606730"/>
                <a:gd name="connsiteX7" fmla="*/ 412843 w 584846"/>
                <a:gd name="connsiteY7" fmla="*/ 484540 h 606730"/>
                <a:gd name="connsiteX8" fmla="*/ 462508 w 584846"/>
                <a:gd name="connsiteY8" fmla="*/ 434859 h 606730"/>
                <a:gd name="connsiteX9" fmla="*/ 412843 w 584846"/>
                <a:gd name="connsiteY9" fmla="*/ 385268 h 606730"/>
                <a:gd name="connsiteX10" fmla="*/ 412843 w 584846"/>
                <a:gd name="connsiteY10" fmla="*/ 340831 h 606730"/>
                <a:gd name="connsiteX11" fmla="*/ 507012 w 584846"/>
                <a:gd name="connsiteY11" fmla="*/ 434859 h 606730"/>
                <a:gd name="connsiteX12" fmla="*/ 412843 w 584846"/>
                <a:gd name="connsiteY12" fmla="*/ 528888 h 606730"/>
                <a:gd name="connsiteX13" fmla="*/ 318673 w 584846"/>
                <a:gd name="connsiteY13" fmla="*/ 434859 h 606730"/>
                <a:gd name="connsiteX14" fmla="*/ 412843 w 584846"/>
                <a:gd name="connsiteY14" fmla="*/ 340831 h 606730"/>
                <a:gd name="connsiteX15" fmla="*/ 44413 w 584846"/>
                <a:gd name="connsiteY15" fmla="*/ 321095 h 606730"/>
                <a:gd name="connsiteX16" fmla="*/ 44413 w 584846"/>
                <a:gd name="connsiteY16" fmla="*/ 363754 h 606730"/>
                <a:gd name="connsiteX17" fmla="*/ 240667 w 584846"/>
                <a:gd name="connsiteY17" fmla="*/ 437962 h 606730"/>
                <a:gd name="connsiteX18" fmla="*/ 258290 w 584846"/>
                <a:gd name="connsiteY18" fmla="*/ 359132 h 606730"/>
                <a:gd name="connsiteX19" fmla="*/ 44413 w 584846"/>
                <a:gd name="connsiteY19" fmla="*/ 321095 h 606730"/>
                <a:gd name="connsiteX20" fmla="*/ 412801 w 584846"/>
                <a:gd name="connsiteY20" fmla="*/ 307498 h 606730"/>
                <a:gd name="connsiteX21" fmla="*/ 285169 w 584846"/>
                <a:gd name="connsiteY21" fmla="*/ 435562 h 606730"/>
                <a:gd name="connsiteX22" fmla="*/ 412801 w 584846"/>
                <a:gd name="connsiteY22" fmla="*/ 562294 h 606730"/>
                <a:gd name="connsiteX23" fmla="*/ 540344 w 584846"/>
                <a:gd name="connsiteY23" fmla="*/ 434851 h 606730"/>
                <a:gd name="connsiteX24" fmla="*/ 412801 w 584846"/>
                <a:gd name="connsiteY24" fmla="*/ 307498 h 606730"/>
                <a:gd name="connsiteX25" fmla="*/ 44413 w 584846"/>
                <a:gd name="connsiteY25" fmla="*/ 200229 h 606730"/>
                <a:gd name="connsiteX26" fmla="*/ 44413 w 584846"/>
                <a:gd name="connsiteY26" fmla="*/ 242888 h 606730"/>
                <a:gd name="connsiteX27" fmla="*/ 196699 w 584846"/>
                <a:gd name="connsiteY27" fmla="*/ 320651 h 606730"/>
                <a:gd name="connsiteX28" fmla="*/ 348985 w 584846"/>
                <a:gd name="connsiteY28" fmla="*/ 242888 h 606730"/>
                <a:gd name="connsiteX29" fmla="*/ 348985 w 584846"/>
                <a:gd name="connsiteY29" fmla="*/ 200229 h 606730"/>
                <a:gd name="connsiteX30" fmla="*/ 44413 w 584846"/>
                <a:gd name="connsiteY30" fmla="*/ 200229 h 606730"/>
                <a:gd name="connsiteX31" fmla="*/ 196699 w 584846"/>
                <a:gd name="connsiteY31" fmla="*/ 44436 h 606730"/>
                <a:gd name="connsiteX32" fmla="*/ 44413 w 584846"/>
                <a:gd name="connsiteY32" fmla="*/ 122110 h 606730"/>
                <a:gd name="connsiteX33" fmla="*/ 348985 w 584846"/>
                <a:gd name="connsiteY33" fmla="*/ 122110 h 606730"/>
                <a:gd name="connsiteX34" fmla="*/ 196699 w 584846"/>
                <a:gd name="connsiteY34" fmla="*/ 44436 h 606730"/>
                <a:gd name="connsiteX35" fmla="*/ 196699 w 584846"/>
                <a:gd name="connsiteY35" fmla="*/ 0 h 606730"/>
                <a:gd name="connsiteX36" fmla="*/ 393398 w 584846"/>
                <a:gd name="connsiteY36" fmla="*/ 122110 h 606730"/>
                <a:gd name="connsiteX37" fmla="*/ 393398 w 584846"/>
                <a:gd name="connsiteY37" fmla="*/ 264128 h 606730"/>
                <a:gd name="connsiteX38" fmla="*/ 584846 w 584846"/>
                <a:gd name="connsiteY38" fmla="*/ 434851 h 606730"/>
                <a:gd name="connsiteX39" fmla="*/ 412801 w 584846"/>
                <a:gd name="connsiteY39" fmla="*/ 606730 h 606730"/>
                <a:gd name="connsiteX40" fmla="*/ 320682 w 584846"/>
                <a:gd name="connsiteY40" fmla="*/ 580069 h 606730"/>
                <a:gd name="connsiteX41" fmla="*/ 0 w 584846"/>
                <a:gd name="connsiteY41" fmla="*/ 484620 h 606730"/>
                <a:gd name="connsiteX42" fmla="*/ 0 w 584846"/>
                <a:gd name="connsiteY42" fmla="*/ 363754 h 606730"/>
                <a:gd name="connsiteX43" fmla="*/ 0 w 584846"/>
                <a:gd name="connsiteY43" fmla="*/ 242888 h 606730"/>
                <a:gd name="connsiteX44" fmla="*/ 0 w 584846"/>
                <a:gd name="connsiteY44" fmla="*/ 122110 h 606730"/>
                <a:gd name="connsiteX45" fmla="*/ 196699 w 584846"/>
                <a:gd name="connsiteY45" fmla="*/ 0 h 60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4846" h="606730">
                  <a:moveTo>
                    <a:pt x="44413" y="442050"/>
                  </a:moveTo>
                  <a:lnTo>
                    <a:pt x="44413" y="484620"/>
                  </a:lnTo>
                  <a:cubicBezTo>
                    <a:pt x="44413" y="543809"/>
                    <a:pt x="182992" y="585934"/>
                    <a:pt x="283211" y="548075"/>
                  </a:cubicBezTo>
                  <a:cubicBezTo>
                    <a:pt x="266834" y="529411"/>
                    <a:pt x="254285" y="506927"/>
                    <a:pt x="247164" y="481865"/>
                  </a:cubicBezTo>
                  <a:cubicBezTo>
                    <a:pt x="181212" y="492441"/>
                    <a:pt x="97727" y="481776"/>
                    <a:pt x="44413" y="442050"/>
                  </a:cubicBezTo>
                  <a:close/>
                  <a:moveTo>
                    <a:pt x="412843" y="385268"/>
                  </a:moveTo>
                  <a:cubicBezTo>
                    <a:pt x="385428" y="385268"/>
                    <a:pt x="363088" y="407486"/>
                    <a:pt x="363088" y="434859"/>
                  </a:cubicBezTo>
                  <a:cubicBezTo>
                    <a:pt x="363088" y="462233"/>
                    <a:pt x="385428" y="484540"/>
                    <a:pt x="412843" y="484540"/>
                  </a:cubicBezTo>
                  <a:cubicBezTo>
                    <a:pt x="440257" y="484540"/>
                    <a:pt x="462508" y="462233"/>
                    <a:pt x="462508" y="434859"/>
                  </a:cubicBezTo>
                  <a:cubicBezTo>
                    <a:pt x="462508" y="407486"/>
                    <a:pt x="440257" y="385268"/>
                    <a:pt x="412843" y="385268"/>
                  </a:cubicBezTo>
                  <a:close/>
                  <a:moveTo>
                    <a:pt x="412843" y="340831"/>
                  </a:moveTo>
                  <a:cubicBezTo>
                    <a:pt x="464734" y="340831"/>
                    <a:pt x="507012" y="383046"/>
                    <a:pt x="507012" y="434859"/>
                  </a:cubicBezTo>
                  <a:cubicBezTo>
                    <a:pt x="507012" y="486762"/>
                    <a:pt x="464734" y="528888"/>
                    <a:pt x="412843" y="528888"/>
                  </a:cubicBezTo>
                  <a:cubicBezTo>
                    <a:pt x="360862" y="528888"/>
                    <a:pt x="318673" y="486762"/>
                    <a:pt x="318673" y="434859"/>
                  </a:cubicBezTo>
                  <a:cubicBezTo>
                    <a:pt x="318673" y="383046"/>
                    <a:pt x="360862" y="340831"/>
                    <a:pt x="412843" y="340831"/>
                  </a:cubicBezTo>
                  <a:close/>
                  <a:moveTo>
                    <a:pt x="44413" y="321095"/>
                  </a:moveTo>
                  <a:lnTo>
                    <a:pt x="44413" y="363754"/>
                  </a:lnTo>
                  <a:cubicBezTo>
                    <a:pt x="44413" y="410945"/>
                    <a:pt x="137867" y="454137"/>
                    <a:pt x="240667" y="437962"/>
                  </a:cubicBezTo>
                  <a:cubicBezTo>
                    <a:pt x="240222" y="409612"/>
                    <a:pt x="246808" y="382595"/>
                    <a:pt x="258290" y="359132"/>
                  </a:cubicBezTo>
                  <a:cubicBezTo>
                    <a:pt x="187532" y="373174"/>
                    <a:pt x="99685" y="362687"/>
                    <a:pt x="44413" y="321095"/>
                  </a:cubicBezTo>
                  <a:close/>
                  <a:moveTo>
                    <a:pt x="412801" y="307498"/>
                  </a:moveTo>
                  <a:cubicBezTo>
                    <a:pt x="341687" y="307498"/>
                    <a:pt x="284813" y="365265"/>
                    <a:pt x="285169" y="435562"/>
                  </a:cubicBezTo>
                  <a:cubicBezTo>
                    <a:pt x="285525" y="505860"/>
                    <a:pt x="342666" y="562294"/>
                    <a:pt x="412801" y="562294"/>
                  </a:cubicBezTo>
                  <a:cubicBezTo>
                    <a:pt x="483114" y="562294"/>
                    <a:pt x="540344" y="505149"/>
                    <a:pt x="540344" y="434851"/>
                  </a:cubicBezTo>
                  <a:cubicBezTo>
                    <a:pt x="540344" y="364642"/>
                    <a:pt x="483114" y="307498"/>
                    <a:pt x="412801" y="307498"/>
                  </a:cubicBezTo>
                  <a:close/>
                  <a:moveTo>
                    <a:pt x="44413" y="200229"/>
                  </a:moveTo>
                  <a:lnTo>
                    <a:pt x="44413" y="242888"/>
                  </a:lnTo>
                  <a:cubicBezTo>
                    <a:pt x="44413" y="281280"/>
                    <a:pt x="109119" y="320651"/>
                    <a:pt x="196699" y="320651"/>
                  </a:cubicBezTo>
                  <a:cubicBezTo>
                    <a:pt x="282321" y="320651"/>
                    <a:pt x="348985" y="282169"/>
                    <a:pt x="348985" y="242888"/>
                  </a:cubicBezTo>
                  <a:lnTo>
                    <a:pt x="348985" y="200229"/>
                  </a:lnTo>
                  <a:cubicBezTo>
                    <a:pt x="272620" y="257818"/>
                    <a:pt x="123182" y="259596"/>
                    <a:pt x="44413" y="200229"/>
                  </a:cubicBezTo>
                  <a:close/>
                  <a:moveTo>
                    <a:pt x="196699" y="44436"/>
                  </a:moveTo>
                  <a:cubicBezTo>
                    <a:pt x="109653" y="44436"/>
                    <a:pt x="44413" y="83451"/>
                    <a:pt x="44413" y="122110"/>
                  </a:cubicBezTo>
                  <a:cubicBezTo>
                    <a:pt x="44413" y="220581"/>
                    <a:pt x="348985" y="227868"/>
                    <a:pt x="348985" y="122110"/>
                  </a:cubicBezTo>
                  <a:cubicBezTo>
                    <a:pt x="348985" y="83184"/>
                    <a:pt x="283300" y="44436"/>
                    <a:pt x="196699" y="44436"/>
                  </a:cubicBezTo>
                  <a:close/>
                  <a:moveTo>
                    <a:pt x="196699" y="0"/>
                  </a:moveTo>
                  <a:cubicBezTo>
                    <a:pt x="306975" y="0"/>
                    <a:pt x="393398" y="53590"/>
                    <a:pt x="393398" y="122110"/>
                  </a:cubicBezTo>
                  <a:cubicBezTo>
                    <a:pt x="393398" y="245909"/>
                    <a:pt x="393398" y="263861"/>
                    <a:pt x="393398" y="264128"/>
                  </a:cubicBezTo>
                  <a:cubicBezTo>
                    <a:pt x="496198" y="252664"/>
                    <a:pt x="584846" y="333271"/>
                    <a:pt x="584846" y="434851"/>
                  </a:cubicBezTo>
                  <a:cubicBezTo>
                    <a:pt x="584846" y="529589"/>
                    <a:pt x="507679" y="606730"/>
                    <a:pt x="412801" y="606730"/>
                  </a:cubicBezTo>
                  <a:cubicBezTo>
                    <a:pt x="379692" y="606730"/>
                    <a:pt x="348184" y="597487"/>
                    <a:pt x="320682" y="580069"/>
                  </a:cubicBezTo>
                  <a:cubicBezTo>
                    <a:pt x="199369" y="640946"/>
                    <a:pt x="0" y="592688"/>
                    <a:pt x="0" y="484620"/>
                  </a:cubicBezTo>
                  <a:lnTo>
                    <a:pt x="0" y="363754"/>
                  </a:lnTo>
                  <a:lnTo>
                    <a:pt x="0" y="242888"/>
                  </a:lnTo>
                  <a:lnTo>
                    <a:pt x="0" y="122110"/>
                  </a:lnTo>
                  <a:cubicBezTo>
                    <a:pt x="0" y="53590"/>
                    <a:pt x="86423" y="0"/>
                    <a:pt x="196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337E296-B08B-489A-BFED-3059AD77F856}"/>
              </a:ext>
            </a:extLst>
          </p:cNvPr>
          <p:cNvGrpSpPr/>
          <p:nvPr/>
        </p:nvGrpSpPr>
        <p:grpSpPr>
          <a:xfrm>
            <a:off x="6712866" y="4703105"/>
            <a:ext cx="639518" cy="639518"/>
            <a:chOff x="2959100" y="1866900"/>
            <a:chExt cx="1536700" cy="1536700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749387A8-94FB-B36D-D53F-D72FA40D08D1}"/>
                </a:ext>
              </a:extLst>
            </p:cNvPr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7578B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任意多边形: 形状 51">
              <a:extLst>
                <a:ext uri="{FF2B5EF4-FFF2-40B4-BE49-F238E27FC236}">
                  <a16:creationId xmlns:a16="http://schemas.microsoft.com/office/drawing/2014/main" id="{3404FD90-4294-392E-0083-264E073D827A}"/>
                </a:ext>
              </a:extLst>
            </p:cNvPr>
            <p:cNvSpPr/>
            <p:nvPr/>
          </p:nvSpPr>
          <p:spPr>
            <a:xfrm>
              <a:off x="3361590" y="2269941"/>
              <a:ext cx="731720" cy="730617"/>
            </a:xfrm>
            <a:custGeom>
              <a:avLst/>
              <a:gdLst>
                <a:gd name="connsiteX0" fmla="*/ 329470 w 608838"/>
                <a:gd name="connsiteY0" fmla="*/ 341325 h 607921"/>
                <a:gd name="connsiteX1" fmla="*/ 358261 w 608838"/>
                <a:gd name="connsiteY1" fmla="*/ 372053 h 607921"/>
                <a:gd name="connsiteX2" fmla="*/ 329470 w 608838"/>
                <a:gd name="connsiteY2" fmla="*/ 400600 h 607921"/>
                <a:gd name="connsiteX3" fmla="*/ 280426 w 608838"/>
                <a:gd name="connsiteY3" fmla="*/ 209297 h 607921"/>
                <a:gd name="connsiteX4" fmla="*/ 280426 w 608838"/>
                <a:gd name="connsiteY4" fmla="*/ 266737 h 607921"/>
                <a:gd name="connsiteX5" fmla="*/ 258410 w 608838"/>
                <a:gd name="connsiteY5" fmla="*/ 238710 h 607921"/>
                <a:gd name="connsiteX6" fmla="*/ 280426 w 608838"/>
                <a:gd name="connsiteY6" fmla="*/ 209297 h 607921"/>
                <a:gd name="connsiteX7" fmla="*/ 291166 w 608838"/>
                <a:gd name="connsiteY7" fmla="*/ 112505 h 607921"/>
                <a:gd name="connsiteX8" fmla="*/ 280445 w 608838"/>
                <a:gd name="connsiteY8" fmla="*/ 123210 h 607921"/>
                <a:gd name="connsiteX9" fmla="*/ 280445 w 608838"/>
                <a:gd name="connsiteY9" fmla="*/ 158795 h 607921"/>
                <a:gd name="connsiteX10" fmla="*/ 200134 w 608838"/>
                <a:gd name="connsiteY10" fmla="*/ 247708 h 607921"/>
                <a:gd name="connsiteX11" fmla="*/ 280445 w 608838"/>
                <a:gd name="connsiteY11" fmla="*/ 325916 h 607921"/>
                <a:gd name="connsiteX12" fmla="*/ 280445 w 608838"/>
                <a:gd name="connsiteY12" fmla="*/ 398276 h 607921"/>
                <a:gd name="connsiteX13" fmla="*/ 222768 w 608838"/>
                <a:gd name="connsiteY13" fmla="*/ 373892 h 607921"/>
                <a:gd name="connsiteX14" fmla="*/ 214131 w 608838"/>
                <a:gd name="connsiteY14" fmla="*/ 372405 h 607921"/>
                <a:gd name="connsiteX15" fmla="*/ 207281 w 608838"/>
                <a:gd name="connsiteY15" fmla="*/ 377956 h 607921"/>
                <a:gd name="connsiteX16" fmla="*/ 192490 w 608838"/>
                <a:gd name="connsiteY16" fmla="*/ 406603 h 607921"/>
                <a:gd name="connsiteX17" fmla="*/ 196361 w 608838"/>
                <a:gd name="connsiteY17" fmla="*/ 420579 h 607921"/>
                <a:gd name="connsiteX18" fmla="*/ 280445 w 608838"/>
                <a:gd name="connsiteY18" fmla="*/ 450613 h 607921"/>
                <a:gd name="connsiteX19" fmla="*/ 280445 w 608838"/>
                <a:gd name="connsiteY19" fmla="*/ 487685 h 607921"/>
                <a:gd name="connsiteX20" fmla="*/ 291166 w 608838"/>
                <a:gd name="connsiteY20" fmla="*/ 498390 h 607921"/>
                <a:gd name="connsiteX21" fmla="*/ 318764 w 608838"/>
                <a:gd name="connsiteY21" fmla="*/ 498390 h 607921"/>
                <a:gd name="connsiteX22" fmla="*/ 329486 w 608838"/>
                <a:gd name="connsiteY22" fmla="*/ 487685 h 607921"/>
                <a:gd name="connsiteX23" fmla="*/ 329486 w 608838"/>
                <a:gd name="connsiteY23" fmla="*/ 451604 h 607921"/>
                <a:gd name="connsiteX24" fmla="*/ 418632 w 608838"/>
                <a:gd name="connsiteY24" fmla="*/ 366260 h 607921"/>
                <a:gd name="connsiteX25" fmla="*/ 329486 w 608838"/>
                <a:gd name="connsiteY25" fmla="*/ 281410 h 607921"/>
                <a:gd name="connsiteX26" fmla="*/ 329486 w 608838"/>
                <a:gd name="connsiteY26" fmla="*/ 209249 h 607921"/>
                <a:gd name="connsiteX27" fmla="*/ 374257 w 608838"/>
                <a:gd name="connsiteY27" fmla="*/ 227686 h 607921"/>
                <a:gd name="connsiteX28" fmla="*/ 382596 w 608838"/>
                <a:gd name="connsiteY28" fmla="*/ 228974 h 607921"/>
                <a:gd name="connsiteX29" fmla="*/ 389248 w 608838"/>
                <a:gd name="connsiteY29" fmla="*/ 223721 h 607921"/>
                <a:gd name="connsiteX30" fmla="*/ 401061 w 608838"/>
                <a:gd name="connsiteY30" fmla="*/ 202112 h 607921"/>
                <a:gd name="connsiteX31" fmla="*/ 394807 w 608838"/>
                <a:gd name="connsiteY31" fmla="*/ 180206 h 607921"/>
                <a:gd name="connsiteX32" fmla="*/ 329486 w 608838"/>
                <a:gd name="connsiteY32" fmla="*/ 157804 h 607921"/>
                <a:gd name="connsiteX33" fmla="*/ 329486 w 608838"/>
                <a:gd name="connsiteY33" fmla="*/ 123210 h 607921"/>
                <a:gd name="connsiteX34" fmla="*/ 318764 w 608838"/>
                <a:gd name="connsiteY34" fmla="*/ 112505 h 607921"/>
                <a:gd name="connsiteX35" fmla="*/ 304469 w 608838"/>
                <a:gd name="connsiteY35" fmla="*/ 0 h 607921"/>
                <a:gd name="connsiteX36" fmla="*/ 608838 w 608838"/>
                <a:gd name="connsiteY36" fmla="*/ 304010 h 607921"/>
                <a:gd name="connsiteX37" fmla="*/ 304469 w 608838"/>
                <a:gd name="connsiteY37" fmla="*/ 607921 h 607921"/>
                <a:gd name="connsiteX38" fmla="*/ 0 w 608838"/>
                <a:gd name="connsiteY38" fmla="*/ 304010 h 607921"/>
                <a:gd name="connsiteX39" fmla="*/ 304469 w 608838"/>
                <a:gd name="connsiteY39" fmla="*/ 0 h 60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838" h="607921">
                  <a:moveTo>
                    <a:pt x="329470" y="341325"/>
                  </a:moveTo>
                  <a:cubicBezTo>
                    <a:pt x="346348" y="348363"/>
                    <a:pt x="358261" y="355401"/>
                    <a:pt x="358261" y="372053"/>
                  </a:cubicBezTo>
                  <a:cubicBezTo>
                    <a:pt x="358261" y="387615"/>
                    <a:pt x="348631" y="397131"/>
                    <a:pt x="329470" y="400600"/>
                  </a:cubicBezTo>
                  <a:close/>
                  <a:moveTo>
                    <a:pt x="280426" y="209297"/>
                  </a:moveTo>
                  <a:lnTo>
                    <a:pt x="280426" y="266737"/>
                  </a:lnTo>
                  <a:cubicBezTo>
                    <a:pt x="266641" y="260696"/>
                    <a:pt x="258410" y="254160"/>
                    <a:pt x="258410" y="238710"/>
                  </a:cubicBezTo>
                  <a:cubicBezTo>
                    <a:pt x="258410" y="223756"/>
                    <a:pt x="265749" y="213952"/>
                    <a:pt x="280426" y="209297"/>
                  </a:cubicBezTo>
                  <a:close/>
                  <a:moveTo>
                    <a:pt x="291166" y="112505"/>
                  </a:moveTo>
                  <a:cubicBezTo>
                    <a:pt x="285309" y="112505"/>
                    <a:pt x="280445" y="117263"/>
                    <a:pt x="280445" y="123210"/>
                  </a:cubicBezTo>
                  <a:lnTo>
                    <a:pt x="280445" y="158795"/>
                  </a:lnTo>
                  <a:cubicBezTo>
                    <a:pt x="227831" y="168113"/>
                    <a:pt x="200134" y="202806"/>
                    <a:pt x="200134" y="247708"/>
                  </a:cubicBezTo>
                  <a:cubicBezTo>
                    <a:pt x="200134" y="295783"/>
                    <a:pt x="233787" y="312733"/>
                    <a:pt x="280445" y="325916"/>
                  </a:cubicBezTo>
                  <a:lnTo>
                    <a:pt x="280445" y="398276"/>
                  </a:lnTo>
                  <a:cubicBezTo>
                    <a:pt x="264760" y="394510"/>
                    <a:pt x="239247" y="384895"/>
                    <a:pt x="222768" y="373892"/>
                  </a:cubicBezTo>
                  <a:cubicBezTo>
                    <a:pt x="220286" y="372207"/>
                    <a:pt x="217109" y="371612"/>
                    <a:pt x="214131" y="372405"/>
                  </a:cubicBezTo>
                  <a:cubicBezTo>
                    <a:pt x="211153" y="373198"/>
                    <a:pt x="208671" y="375181"/>
                    <a:pt x="207281" y="377956"/>
                  </a:cubicBezTo>
                  <a:lnTo>
                    <a:pt x="192490" y="406603"/>
                  </a:lnTo>
                  <a:cubicBezTo>
                    <a:pt x="190008" y="411559"/>
                    <a:pt x="191695" y="417605"/>
                    <a:pt x="196361" y="420579"/>
                  </a:cubicBezTo>
                  <a:cubicBezTo>
                    <a:pt x="220584" y="435745"/>
                    <a:pt x="249869" y="446549"/>
                    <a:pt x="280445" y="450613"/>
                  </a:cubicBezTo>
                  <a:lnTo>
                    <a:pt x="280445" y="487685"/>
                  </a:lnTo>
                  <a:cubicBezTo>
                    <a:pt x="280445" y="493632"/>
                    <a:pt x="285309" y="498390"/>
                    <a:pt x="291166" y="498390"/>
                  </a:cubicBezTo>
                  <a:lnTo>
                    <a:pt x="318764" y="498390"/>
                  </a:lnTo>
                  <a:cubicBezTo>
                    <a:pt x="324621" y="498390"/>
                    <a:pt x="329486" y="493632"/>
                    <a:pt x="329486" y="487685"/>
                  </a:cubicBezTo>
                  <a:lnTo>
                    <a:pt x="329486" y="451604"/>
                  </a:lnTo>
                  <a:cubicBezTo>
                    <a:pt x="383192" y="446053"/>
                    <a:pt x="418632" y="419290"/>
                    <a:pt x="418632" y="366260"/>
                  </a:cubicBezTo>
                  <a:cubicBezTo>
                    <a:pt x="418632" y="312039"/>
                    <a:pt x="381107" y="295783"/>
                    <a:pt x="329486" y="281410"/>
                  </a:cubicBezTo>
                  <a:lnTo>
                    <a:pt x="329486" y="209249"/>
                  </a:lnTo>
                  <a:cubicBezTo>
                    <a:pt x="344972" y="212817"/>
                    <a:pt x="363139" y="220945"/>
                    <a:pt x="374257" y="227686"/>
                  </a:cubicBezTo>
                  <a:cubicBezTo>
                    <a:pt x="376739" y="229272"/>
                    <a:pt x="379717" y="229668"/>
                    <a:pt x="382596" y="228974"/>
                  </a:cubicBezTo>
                  <a:cubicBezTo>
                    <a:pt x="385475" y="228181"/>
                    <a:pt x="387858" y="226298"/>
                    <a:pt x="389248" y="223721"/>
                  </a:cubicBezTo>
                  <a:lnTo>
                    <a:pt x="401061" y="202112"/>
                  </a:lnTo>
                  <a:cubicBezTo>
                    <a:pt x="405330" y="194281"/>
                    <a:pt x="402550" y="184567"/>
                    <a:pt x="394807" y="180206"/>
                  </a:cubicBezTo>
                  <a:cubicBezTo>
                    <a:pt x="375151" y="169104"/>
                    <a:pt x="352517" y="160877"/>
                    <a:pt x="329486" y="157804"/>
                  </a:cubicBezTo>
                  <a:lnTo>
                    <a:pt x="329486" y="123210"/>
                  </a:lnTo>
                  <a:cubicBezTo>
                    <a:pt x="329486" y="117263"/>
                    <a:pt x="324621" y="112505"/>
                    <a:pt x="318764" y="112505"/>
                  </a:cubicBezTo>
                  <a:close/>
                  <a:moveTo>
                    <a:pt x="304469" y="0"/>
                  </a:moveTo>
                  <a:cubicBezTo>
                    <a:pt x="472537" y="0"/>
                    <a:pt x="608838" y="136096"/>
                    <a:pt x="608838" y="304010"/>
                  </a:cubicBezTo>
                  <a:cubicBezTo>
                    <a:pt x="608838" y="471825"/>
                    <a:pt x="472537" y="607921"/>
                    <a:pt x="304469" y="607921"/>
                  </a:cubicBezTo>
                  <a:cubicBezTo>
                    <a:pt x="136301" y="607921"/>
                    <a:pt x="0" y="471825"/>
                    <a:pt x="0" y="304010"/>
                  </a:cubicBezTo>
                  <a:cubicBezTo>
                    <a:pt x="0" y="136096"/>
                    <a:pt x="136301" y="0"/>
                    <a:pt x="304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文本框 61">
            <a:extLst>
              <a:ext uri="{FF2B5EF4-FFF2-40B4-BE49-F238E27FC236}">
                <a16:creationId xmlns:a16="http://schemas.microsoft.com/office/drawing/2014/main" id="{86D6CFEE-69E9-4136-6D65-6F1708886C2A}"/>
              </a:ext>
            </a:extLst>
          </p:cNvPr>
          <p:cNvSpPr/>
          <p:nvPr/>
        </p:nvSpPr>
        <p:spPr>
          <a:xfrm>
            <a:off x="4372406" y="4972270"/>
            <a:ext cx="1512213" cy="368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广告盈利</a:t>
            </a:r>
          </a:p>
        </p:txBody>
      </p:sp>
      <p:sp>
        <p:nvSpPr>
          <p:cNvPr id="55" name="文本框 59">
            <a:extLst>
              <a:ext uri="{FF2B5EF4-FFF2-40B4-BE49-F238E27FC236}">
                <a16:creationId xmlns:a16="http://schemas.microsoft.com/office/drawing/2014/main" id="{38FB0A0A-6142-0829-BC22-9A308F878594}"/>
              </a:ext>
            </a:extLst>
          </p:cNvPr>
          <p:cNvSpPr/>
          <p:nvPr/>
        </p:nvSpPr>
        <p:spPr>
          <a:xfrm>
            <a:off x="7357495" y="4972270"/>
            <a:ext cx="1512213" cy="368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用户交易费用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商业模式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 dirty="0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03</a:t>
            </a:r>
          </a:p>
        </p:txBody>
      </p:sp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val="349828407"/>
              </p:ext>
            </p:extLst>
          </p:nvPr>
        </p:nvGraphicFramePr>
        <p:xfrm>
          <a:off x="1033977" y="935411"/>
          <a:ext cx="13671373" cy="315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组合 27"/>
          <p:cNvGrpSpPr/>
          <p:nvPr/>
        </p:nvGrpSpPr>
        <p:grpSpPr>
          <a:xfrm>
            <a:off x="2032676" y="4363436"/>
            <a:ext cx="639518" cy="639518"/>
            <a:chOff x="2959100" y="1866900"/>
            <a:chExt cx="1536700" cy="1536700"/>
          </a:xfrm>
        </p:grpSpPr>
        <p:sp>
          <p:nvSpPr>
            <p:cNvPr id="29" name="椭圆 28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6572A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任意多边形: 形状 53"/>
            <p:cNvSpPr/>
            <p:nvPr/>
          </p:nvSpPr>
          <p:spPr>
            <a:xfrm>
              <a:off x="3374786" y="2269390"/>
              <a:ext cx="705327" cy="731720"/>
            </a:xfrm>
            <a:custGeom>
              <a:avLst/>
              <a:gdLst>
                <a:gd name="connsiteX0" fmla="*/ 44413 w 584846"/>
                <a:gd name="connsiteY0" fmla="*/ 442050 h 606730"/>
                <a:gd name="connsiteX1" fmla="*/ 44413 w 584846"/>
                <a:gd name="connsiteY1" fmla="*/ 484620 h 606730"/>
                <a:gd name="connsiteX2" fmla="*/ 283211 w 584846"/>
                <a:gd name="connsiteY2" fmla="*/ 548075 h 606730"/>
                <a:gd name="connsiteX3" fmla="*/ 247164 w 584846"/>
                <a:gd name="connsiteY3" fmla="*/ 481865 h 606730"/>
                <a:gd name="connsiteX4" fmla="*/ 44413 w 584846"/>
                <a:gd name="connsiteY4" fmla="*/ 442050 h 606730"/>
                <a:gd name="connsiteX5" fmla="*/ 412843 w 584846"/>
                <a:gd name="connsiteY5" fmla="*/ 385268 h 606730"/>
                <a:gd name="connsiteX6" fmla="*/ 363088 w 584846"/>
                <a:gd name="connsiteY6" fmla="*/ 434859 h 606730"/>
                <a:gd name="connsiteX7" fmla="*/ 412843 w 584846"/>
                <a:gd name="connsiteY7" fmla="*/ 484540 h 606730"/>
                <a:gd name="connsiteX8" fmla="*/ 462508 w 584846"/>
                <a:gd name="connsiteY8" fmla="*/ 434859 h 606730"/>
                <a:gd name="connsiteX9" fmla="*/ 412843 w 584846"/>
                <a:gd name="connsiteY9" fmla="*/ 385268 h 606730"/>
                <a:gd name="connsiteX10" fmla="*/ 412843 w 584846"/>
                <a:gd name="connsiteY10" fmla="*/ 340831 h 606730"/>
                <a:gd name="connsiteX11" fmla="*/ 507012 w 584846"/>
                <a:gd name="connsiteY11" fmla="*/ 434859 h 606730"/>
                <a:gd name="connsiteX12" fmla="*/ 412843 w 584846"/>
                <a:gd name="connsiteY12" fmla="*/ 528888 h 606730"/>
                <a:gd name="connsiteX13" fmla="*/ 318673 w 584846"/>
                <a:gd name="connsiteY13" fmla="*/ 434859 h 606730"/>
                <a:gd name="connsiteX14" fmla="*/ 412843 w 584846"/>
                <a:gd name="connsiteY14" fmla="*/ 340831 h 606730"/>
                <a:gd name="connsiteX15" fmla="*/ 44413 w 584846"/>
                <a:gd name="connsiteY15" fmla="*/ 321095 h 606730"/>
                <a:gd name="connsiteX16" fmla="*/ 44413 w 584846"/>
                <a:gd name="connsiteY16" fmla="*/ 363754 h 606730"/>
                <a:gd name="connsiteX17" fmla="*/ 240667 w 584846"/>
                <a:gd name="connsiteY17" fmla="*/ 437962 h 606730"/>
                <a:gd name="connsiteX18" fmla="*/ 258290 w 584846"/>
                <a:gd name="connsiteY18" fmla="*/ 359132 h 606730"/>
                <a:gd name="connsiteX19" fmla="*/ 44413 w 584846"/>
                <a:gd name="connsiteY19" fmla="*/ 321095 h 606730"/>
                <a:gd name="connsiteX20" fmla="*/ 412801 w 584846"/>
                <a:gd name="connsiteY20" fmla="*/ 307498 h 606730"/>
                <a:gd name="connsiteX21" fmla="*/ 285169 w 584846"/>
                <a:gd name="connsiteY21" fmla="*/ 435562 h 606730"/>
                <a:gd name="connsiteX22" fmla="*/ 412801 w 584846"/>
                <a:gd name="connsiteY22" fmla="*/ 562294 h 606730"/>
                <a:gd name="connsiteX23" fmla="*/ 540344 w 584846"/>
                <a:gd name="connsiteY23" fmla="*/ 434851 h 606730"/>
                <a:gd name="connsiteX24" fmla="*/ 412801 w 584846"/>
                <a:gd name="connsiteY24" fmla="*/ 307498 h 606730"/>
                <a:gd name="connsiteX25" fmla="*/ 44413 w 584846"/>
                <a:gd name="connsiteY25" fmla="*/ 200229 h 606730"/>
                <a:gd name="connsiteX26" fmla="*/ 44413 w 584846"/>
                <a:gd name="connsiteY26" fmla="*/ 242888 h 606730"/>
                <a:gd name="connsiteX27" fmla="*/ 196699 w 584846"/>
                <a:gd name="connsiteY27" fmla="*/ 320651 h 606730"/>
                <a:gd name="connsiteX28" fmla="*/ 348985 w 584846"/>
                <a:gd name="connsiteY28" fmla="*/ 242888 h 606730"/>
                <a:gd name="connsiteX29" fmla="*/ 348985 w 584846"/>
                <a:gd name="connsiteY29" fmla="*/ 200229 h 606730"/>
                <a:gd name="connsiteX30" fmla="*/ 44413 w 584846"/>
                <a:gd name="connsiteY30" fmla="*/ 200229 h 606730"/>
                <a:gd name="connsiteX31" fmla="*/ 196699 w 584846"/>
                <a:gd name="connsiteY31" fmla="*/ 44436 h 606730"/>
                <a:gd name="connsiteX32" fmla="*/ 44413 w 584846"/>
                <a:gd name="connsiteY32" fmla="*/ 122110 h 606730"/>
                <a:gd name="connsiteX33" fmla="*/ 348985 w 584846"/>
                <a:gd name="connsiteY33" fmla="*/ 122110 h 606730"/>
                <a:gd name="connsiteX34" fmla="*/ 196699 w 584846"/>
                <a:gd name="connsiteY34" fmla="*/ 44436 h 606730"/>
                <a:gd name="connsiteX35" fmla="*/ 196699 w 584846"/>
                <a:gd name="connsiteY35" fmla="*/ 0 h 606730"/>
                <a:gd name="connsiteX36" fmla="*/ 393398 w 584846"/>
                <a:gd name="connsiteY36" fmla="*/ 122110 h 606730"/>
                <a:gd name="connsiteX37" fmla="*/ 393398 w 584846"/>
                <a:gd name="connsiteY37" fmla="*/ 264128 h 606730"/>
                <a:gd name="connsiteX38" fmla="*/ 584846 w 584846"/>
                <a:gd name="connsiteY38" fmla="*/ 434851 h 606730"/>
                <a:gd name="connsiteX39" fmla="*/ 412801 w 584846"/>
                <a:gd name="connsiteY39" fmla="*/ 606730 h 606730"/>
                <a:gd name="connsiteX40" fmla="*/ 320682 w 584846"/>
                <a:gd name="connsiteY40" fmla="*/ 580069 h 606730"/>
                <a:gd name="connsiteX41" fmla="*/ 0 w 584846"/>
                <a:gd name="connsiteY41" fmla="*/ 484620 h 606730"/>
                <a:gd name="connsiteX42" fmla="*/ 0 w 584846"/>
                <a:gd name="connsiteY42" fmla="*/ 363754 h 606730"/>
                <a:gd name="connsiteX43" fmla="*/ 0 w 584846"/>
                <a:gd name="connsiteY43" fmla="*/ 242888 h 606730"/>
                <a:gd name="connsiteX44" fmla="*/ 0 w 584846"/>
                <a:gd name="connsiteY44" fmla="*/ 122110 h 606730"/>
                <a:gd name="connsiteX45" fmla="*/ 196699 w 584846"/>
                <a:gd name="connsiteY45" fmla="*/ 0 h 60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4846" h="606730">
                  <a:moveTo>
                    <a:pt x="44413" y="442050"/>
                  </a:moveTo>
                  <a:lnTo>
                    <a:pt x="44413" y="484620"/>
                  </a:lnTo>
                  <a:cubicBezTo>
                    <a:pt x="44413" y="543809"/>
                    <a:pt x="182992" y="585934"/>
                    <a:pt x="283211" y="548075"/>
                  </a:cubicBezTo>
                  <a:cubicBezTo>
                    <a:pt x="266834" y="529411"/>
                    <a:pt x="254285" y="506927"/>
                    <a:pt x="247164" y="481865"/>
                  </a:cubicBezTo>
                  <a:cubicBezTo>
                    <a:pt x="181212" y="492441"/>
                    <a:pt x="97727" y="481776"/>
                    <a:pt x="44413" y="442050"/>
                  </a:cubicBezTo>
                  <a:close/>
                  <a:moveTo>
                    <a:pt x="412843" y="385268"/>
                  </a:moveTo>
                  <a:cubicBezTo>
                    <a:pt x="385428" y="385268"/>
                    <a:pt x="363088" y="407486"/>
                    <a:pt x="363088" y="434859"/>
                  </a:cubicBezTo>
                  <a:cubicBezTo>
                    <a:pt x="363088" y="462233"/>
                    <a:pt x="385428" y="484540"/>
                    <a:pt x="412843" y="484540"/>
                  </a:cubicBezTo>
                  <a:cubicBezTo>
                    <a:pt x="440257" y="484540"/>
                    <a:pt x="462508" y="462233"/>
                    <a:pt x="462508" y="434859"/>
                  </a:cubicBezTo>
                  <a:cubicBezTo>
                    <a:pt x="462508" y="407486"/>
                    <a:pt x="440257" y="385268"/>
                    <a:pt x="412843" y="385268"/>
                  </a:cubicBezTo>
                  <a:close/>
                  <a:moveTo>
                    <a:pt x="412843" y="340831"/>
                  </a:moveTo>
                  <a:cubicBezTo>
                    <a:pt x="464734" y="340831"/>
                    <a:pt x="507012" y="383046"/>
                    <a:pt x="507012" y="434859"/>
                  </a:cubicBezTo>
                  <a:cubicBezTo>
                    <a:pt x="507012" y="486762"/>
                    <a:pt x="464734" y="528888"/>
                    <a:pt x="412843" y="528888"/>
                  </a:cubicBezTo>
                  <a:cubicBezTo>
                    <a:pt x="360862" y="528888"/>
                    <a:pt x="318673" y="486762"/>
                    <a:pt x="318673" y="434859"/>
                  </a:cubicBezTo>
                  <a:cubicBezTo>
                    <a:pt x="318673" y="383046"/>
                    <a:pt x="360862" y="340831"/>
                    <a:pt x="412843" y="340831"/>
                  </a:cubicBezTo>
                  <a:close/>
                  <a:moveTo>
                    <a:pt x="44413" y="321095"/>
                  </a:moveTo>
                  <a:lnTo>
                    <a:pt x="44413" y="363754"/>
                  </a:lnTo>
                  <a:cubicBezTo>
                    <a:pt x="44413" y="410945"/>
                    <a:pt x="137867" y="454137"/>
                    <a:pt x="240667" y="437962"/>
                  </a:cubicBezTo>
                  <a:cubicBezTo>
                    <a:pt x="240222" y="409612"/>
                    <a:pt x="246808" y="382595"/>
                    <a:pt x="258290" y="359132"/>
                  </a:cubicBezTo>
                  <a:cubicBezTo>
                    <a:pt x="187532" y="373174"/>
                    <a:pt x="99685" y="362687"/>
                    <a:pt x="44413" y="321095"/>
                  </a:cubicBezTo>
                  <a:close/>
                  <a:moveTo>
                    <a:pt x="412801" y="307498"/>
                  </a:moveTo>
                  <a:cubicBezTo>
                    <a:pt x="341687" y="307498"/>
                    <a:pt x="284813" y="365265"/>
                    <a:pt x="285169" y="435562"/>
                  </a:cubicBezTo>
                  <a:cubicBezTo>
                    <a:pt x="285525" y="505860"/>
                    <a:pt x="342666" y="562294"/>
                    <a:pt x="412801" y="562294"/>
                  </a:cubicBezTo>
                  <a:cubicBezTo>
                    <a:pt x="483114" y="562294"/>
                    <a:pt x="540344" y="505149"/>
                    <a:pt x="540344" y="434851"/>
                  </a:cubicBezTo>
                  <a:cubicBezTo>
                    <a:pt x="540344" y="364642"/>
                    <a:pt x="483114" y="307498"/>
                    <a:pt x="412801" y="307498"/>
                  </a:cubicBezTo>
                  <a:close/>
                  <a:moveTo>
                    <a:pt x="44413" y="200229"/>
                  </a:moveTo>
                  <a:lnTo>
                    <a:pt x="44413" y="242888"/>
                  </a:lnTo>
                  <a:cubicBezTo>
                    <a:pt x="44413" y="281280"/>
                    <a:pt x="109119" y="320651"/>
                    <a:pt x="196699" y="320651"/>
                  </a:cubicBezTo>
                  <a:cubicBezTo>
                    <a:pt x="282321" y="320651"/>
                    <a:pt x="348985" y="282169"/>
                    <a:pt x="348985" y="242888"/>
                  </a:cubicBezTo>
                  <a:lnTo>
                    <a:pt x="348985" y="200229"/>
                  </a:lnTo>
                  <a:cubicBezTo>
                    <a:pt x="272620" y="257818"/>
                    <a:pt x="123182" y="259596"/>
                    <a:pt x="44413" y="200229"/>
                  </a:cubicBezTo>
                  <a:close/>
                  <a:moveTo>
                    <a:pt x="196699" y="44436"/>
                  </a:moveTo>
                  <a:cubicBezTo>
                    <a:pt x="109653" y="44436"/>
                    <a:pt x="44413" y="83451"/>
                    <a:pt x="44413" y="122110"/>
                  </a:cubicBezTo>
                  <a:cubicBezTo>
                    <a:pt x="44413" y="220581"/>
                    <a:pt x="348985" y="227868"/>
                    <a:pt x="348985" y="122110"/>
                  </a:cubicBezTo>
                  <a:cubicBezTo>
                    <a:pt x="348985" y="83184"/>
                    <a:pt x="283300" y="44436"/>
                    <a:pt x="196699" y="44436"/>
                  </a:cubicBezTo>
                  <a:close/>
                  <a:moveTo>
                    <a:pt x="196699" y="0"/>
                  </a:moveTo>
                  <a:cubicBezTo>
                    <a:pt x="306975" y="0"/>
                    <a:pt x="393398" y="53590"/>
                    <a:pt x="393398" y="122110"/>
                  </a:cubicBezTo>
                  <a:cubicBezTo>
                    <a:pt x="393398" y="245909"/>
                    <a:pt x="393398" y="263861"/>
                    <a:pt x="393398" y="264128"/>
                  </a:cubicBezTo>
                  <a:cubicBezTo>
                    <a:pt x="496198" y="252664"/>
                    <a:pt x="584846" y="333271"/>
                    <a:pt x="584846" y="434851"/>
                  </a:cubicBezTo>
                  <a:cubicBezTo>
                    <a:pt x="584846" y="529589"/>
                    <a:pt x="507679" y="606730"/>
                    <a:pt x="412801" y="606730"/>
                  </a:cubicBezTo>
                  <a:cubicBezTo>
                    <a:pt x="379692" y="606730"/>
                    <a:pt x="348184" y="597487"/>
                    <a:pt x="320682" y="580069"/>
                  </a:cubicBezTo>
                  <a:cubicBezTo>
                    <a:pt x="199369" y="640946"/>
                    <a:pt x="0" y="592688"/>
                    <a:pt x="0" y="484620"/>
                  </a:cubicBezTo>
                  <a:lnTo>
                    <a:pt x="0" y="363754"/>
                  </a:lnTo>
                  <a:lnTo>
                    <a:pt x="0" y="242888"/>
                  </a:lnTo>
                  <a:lnTo>
                    <a:pt x="0" y="122110"/>
                  </a:lnTo>
                  <a:cubicBezTo>
                    <a:pt x="0" y="53590"/>
                    <a:pt x="86423" y="0"/>
                    <a:pt x="196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66439" y="4356307"/>
            <a:ext cx="639518" cy="639518"/>
            <a:chOff x="2959100" y="1866900"/>
            <a:chExt cx="1536700" cy="1536700"/>
          </a:xfrm>
        </p:grpSpPr>
        <p:sp>
          <p:nvSpPr>
            <p:cNvPr id="32" name="椭圆 31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7578B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任意多边形: 形状 51"/>
            <p:cNvSpPr/>
            <p:nvPr/>
          </p:nvSpPr>
          <p:spPr>
            <a:xfrm>
              <a:off x="3361590" y="2269941"/>
              <a:ext cx="731720" cy="730617"/>
            </a:xfrm>
            <a:custGeom>
              <a:avLst/>
              <a:gdLst>
                <a:gd name="connsiteX0" fmla="*/ 329470 w 608838"/>
                <a:gd name="connsiteY0" fmla="*/ 341325 h 607921"/>
                <a:gd name="connsiteX1" fmla="*/ 358261 w 608838"/>
                <a:gd name="connsiteY1" fmla="*/ 372053 h 607921"/>
                <a:gd name="connsiteX2" fmla="*/ 329470 w 608838"/>
                <a:gd name="connsiteY2" fmla="*/ 400600 h 607921"/>
                <a:gd name="connsiteX3" fmla="*/ 280426 w 608838"/>
                <a:gd name="connsiteY3" fmla="*/ 209297 h 607921"/>
                <a:gd name="connsiteX4" fmla="*/ 280426 w 608838"/>
                <a:gd name="connsiteY4" fmla="*/ 266737 h 607921"/>
                <a:gd name="connsiteX5" fmla="*/ 258410 w 608838"/>
                <a:gd name="connsiteY5" fmla="*/ 238710 h 607921"/>
                <a:gd name="connsiteX6" fmla="*/ 280426 w 608838"/>
                <a:gd name="connsiteY6" fmla="*/ 209297 h 607921"/>
                <a:gd name="connsiteX7" fmla="*/ 291166 w 608838"/>
                <a:gd name="connsiteY7" fmla="*/ 112505 h 607921"/>
                <a:gd name="connsiteX8" fmla="*/ 280445 w 608838"/>
                <a:gd name="connsiteY8" fmla="*/ 123210 h 607921"/>
                <a:gd name="connsiteX9" fmla="*/ 280445 w 608838"/>
                <a:gd name="connsiteY9" fmla="*/ 158795 h 607921"/>
                <a:gd name="connsiteX10" fmla="*/ 200134 w 608838"/>
                <a:gd name="connsiteY10" fmla="*/ 247708 h 607921"/>
                <a:gd name="connsiteX11" fmla="*/ 280445 w 608838"/>
                <a:gd name="connsiteY11" fmla="*/ 325916 h 607921"/>
                <a:gd name="connsiteX12" fmla="*/ 280445 w 608838"/>
                <a:gd name="connsiteY12" fmla="*/ 398276 h 607921"/>
                <a:gd name="connsiteX13" fmla="*/ 222768 w 608838"/>
                <a:gd name="connsiteY13" fmla="*/ 373892 h 607921"/>
                <a:gd name="connsiteX14" fmla="*/ 214131 w 608838"/>
                <a:gd name="connsiteY14" fmla="*/ 372405 h 607921"/>
                <a:gd name="connsiteX15" fmla="*/ 207281 w 608838"/>
                <a:gd name="connsiteY15" fmla="*/ 377956 h 607921"/>
                <a:gd name="connsiteX16" fmla="*/ 192490 w 608838"/>
                <a:gd name="connsiteY16" fmla="*/ 406603 h 607921"/>
                <a:gd name="connsiteX17" fmla="*/ 196361 w 608838"/>
                <a:gd name="connsiteY17" fmla="*/ 420579 h 607921"/>
                <a:gd name="connsiteX18" fmla="*/ 280445 w 608838"/>
                <a:gd name="connsiteY18" fmla="*/ 450613 h 607921"/>
                <a:gd name="connsiteX19" fmla="*/ 280445 w 608838"/>
                <a:gd name="connsiteY19" fmla="*/ 487685 h 607921"/>
                <a:gd name="connsiteX20" fmla="*/ 291166 w 608838"/>
                <a:gd name="connsiteY20" fmla="*/ 498390 h 607921"/>
                <a:gd name="connsiteX21" fmla="*/ 318764 w 608838"/>
                <a:gd name="connsiteY21" fmla="*/ 498390 h 607921"/>
                <a:gd name="connsiteX22" fmla="*/ 329486 w 608838"/>
                <a:gd name="connsiteY22" fmla="*/ 487685 h 607921"/>
                <a:gd name="connsiteX23" fmla="*/ 329486 w 608838"/>
                <a:gd name="connsiteY23" fmla="*/ 451604 h 607921"/>
                <a:gd name="connsiteX24" fmla="*/ 418632 w 608838"/>
                <a:gd name="connsiteY24" fmla="*/ 366260 h 607921"/>
                <a:gd name="connsiteX25" fmla="*/ 329486 w 608838"/>
                <a:gd name="connsiteY25" fmla="*/ 281410 h 607921"/>
                <a:gd name="connsiteX26" fmla="*/ 329486 w 608838"/>
                <a:gd name="connsiteY26" fmla="*/ 209249 h 607921"/>
                <a:gd name="connsiteX27" fmla="*/ 374257 w 608838"/>
                <a:gd name="connsiteY27" fmla="*/ 227686 h 607921"/>
                <a:gd name="connsiteX28" fmla="*/ 382596 w 608838"/>
                <a:gd name="connsiteY28" fmla="*/ 228974 h 607921"/>
                <a:gd name="connsiteX29" fmla="*/ 389248 w 608838"/>
                <a:gd name="connsiteY29" fmla="*/ 223721 h 607921"/>
                <a:gd name="connsiteX30" fmla="*/ 401061 w 608838"/>
                <a:gd name="connsiteY30" fmla="*/ 202112 h 607921"/>
                <a:gd name="connsiteX31" fmla="*/ 394807 w 608838"/>
                <a:gd name="connsiteY31" fmla="*/ 180206 h 607921"/>
                <a:gd name="connsiteX32" fmla="*/ 329486 w 608838"/>
                <a:gd name="connsiteY32" fmla="*/ 157804 h 607921"/>
                <a:gd name="connsiteX33" fmla="*/ 329486 w 608838"/>
                <a:gd name="connsiteY33" fmla="*/ 123210 h 607921"/>
                <a:gd name="connsiteX34" fmla="*/ 318764 w 608838"/>
                <a:gd name="connsiteY34" fmla="*/ 112505 h 607921"/>
                <a:gd name="connsiteX35" fmla="*/ 304469 w 608838"/>
                <a:gd name="connsiteY35" fmla="*/ 0 h 607921"/>
                <a:gd name="connsiteX36" fmla="*/ 608838 w 608838"/>
                <a:gd name="connsiteY36" fmla="*/ 304010 h 607921"/>
                <a:gd name="connsiteX37" fmla="*/ 304469 w 608838"/>
                <a:gd name="connsiteY37" fmla="*/ 607921 h 607921"/>
                <a:gd name="connsiteX38" fmla="*/ 0 w 608838"/>
                <a:gd name="connsiteY38" fmla="*/ 304010 h 607921"/>
                <a:gd name="connsiteX39" fmla="*/ 304469 w 608838"/>
                <a:gd name="connsiteY39" fmla="*/ 0 h 60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838" h="607921">
                  <a:moveTo>
                    <a:pt x="329470" y="341325"/>
                  </a:moveTo>
                  <a:cubicBezTo>
                    <a:pt x="346348" y="348363"/>
                    <a:pt x="358261" y="355401"/>
                    <a:pt x="358261" y="372053"/>
                  </a:cubicBezTo>
                  <a:cubicBezTo>
                    <a:pt x="358261" y="387615"/>
                    <a:pt x="348631" y="397131"/>
                    <a:pt x="329470" y="400600"/>
                  </a:cubicBezTo>
                  <a:close/>
                  <a:moveTo>
                    <a:pt x="280426" y="209297"/>
                  </a:moveTo>
                  <a:lnTo>
                    <a:pt x="280426" y="266737"/>
                  </a:lnTo>
                  <a:cubicBezTo>
                    <a:pt x="266641" y="260696"/>
                    <a:pt x="258410" y="254160"/>
                    <a:pt x="258410" y="238710"/>
                  </a:cubicBezTo>
                  <a:cubicBezTo>
                    <a:pt x="258410" y="223756"/>
                    <a:pt x="265749" y="213952"/>
                    <a:pt x="280426" y="209297"/>
                  </a:cubicBezTo>
                  <a:close/>
                  <a:moveTo>
                    <a:pt x="291166" y="112505"/>
                  </a:moveTo>
                  <a:cubicBezTo>
                    <a:pt x="285309" y="112505"/>
                    <a:pt x="280445" y="117263"/>
                    <a:pt x="280445" y="123210"/>
                  </a:cubicBezTo>
                  <a:lnTo>
                    <a:pt x="280445" y="158795"/>
                  </a:lnTo>
                  <a:cubicBezTo>
                    <a:pt x="227831" y="168113"/>
                    <a:pt x="200134" y="202806"/>
                    <a:pt x="200134" y="247708"/>
                  </a:cubicBezTo>
                  <a:cubicBezTo>
                    <a:pt x="200134" y="295783"/>
                    <a:pt x="233787" y="312733"/>
                    <a:pt x="280445" y="325916"/>
                  </a:cubicBezTo>
                  <a:lnTo>
                    <a:pt x="280445" y="398276"/>
                  </a:lnTo>
                  <a:cubicBezTo>
                    <a:pt x="264760" y="394510"/>
                    <a:pt x="239247" y="384895"/>
                    <a:pt x="222768" y="373892"/>
                  </a:cubicBezTo>
                  <a:cubicBezTo>
                    <a:pt x="220286" y="372207"/>
                    <a:pt x="217109" y="371612"/>
                    <a:pt x="214131" y="372405"/>
                  </a:cubicBezTo>
                  <a:cubicBezTo>
                    <a:pt x="211153" y="373198"/>
                    <a:pt x="208671" y="375181"/>
                    <a:pt x="207281" y="377956"/>
                  </a:cubicBezTo>
                  <a:lnTo>
                    <a:pt x="192490" y="406603"/>
                  </a:lnTo>
                  <a:cubicBezTo>
                    <a:pt x="190008" y="411559"/>
                    <a:pt x="191695" y="417605"/>
                    <a:pt x="196361" y="420579"/>
                  </a:cubicBezTo>
                  <a:cubicBezTo>
                    <a:pt x="220584" y="435745"/>
                    <a:pt x="249869" y="446549"/>
                    <a:pt x="280445" y="450613"/>
                  </a:cubicBezTo>
                  <a:lnTo>
                    <a:pt x="280445" y="487685"/>
                  </a:lnTo>
                  <a:cubicBezTo>
                    <a:pt x="280445" y="493632"/>
                    <a:pt x="285309" y="498390"/>
                    <a:pt x="291166" y="498390"/>
                  </a:cubicBezTo>
                  <a:lnTo>
                    <a:pt x="318764" y="498390"/>
                  </a:lnTo>
                  <a:cubicBezTo>
                    <a:pt x="324621" y="498390"/>
                    <a:pt x="329486" y="493632"/>
                    <a:pt x="329486" y="487685"/>
                  </a:cubicBezTo>
                  <a:lnTo>
                    <a:pt x="329486" y="451604"/>
                  </a:lnTo>
                  <a:cubicBezTo>
                    <a:pt x="383192" y="446053"/>
                    <a:pt x="418632" y="419290"/>
                    <a:pt x="418632" y="366260"/>
                  </a:cubicBezTo>
                  <a:cubicBezTo>
                    <a:pt x="418632" y="312039"/>
                    <a:pt x="381107" y="295783"/>
                    <a:pt x="329486" y="281410"/>
                  </a:cubicBezTo>
                  <a:lnTo>
                    <a:pt x="329486" y="209249"/>
                  </a:lnTo>
                  <a:cubicBezTo>
                    <a:pt x="344972" y="212817"/>
                    <a:pt x="363139" y="220945"/>
                    <a:pt x="374257" y="227686"/>
                  </a:cubicBezTo>
                  <a:cubicBezTo>
                    <a:pt x="376739" y="229272"/>
                    <a:pt x="379717" y="229668"/>
                    <a:pt x="382596" y="228974"/>
                  </a:cubicBezTo>
                  <a:cubicBezTo>
                    <a:pt x="385475" y="228181"/>
                    <a:pt x="387858" y="226298"/>
                    <a:pt x="389248" y="223721"/>
                  </a:cubicBezTo>
                  <a:lnTo>
                    <a:pt x="401061" y="202112"/>
                  </a:lnTo>
                  <a:cubicBezTo>
                    <a:pt x="405330" y="194281"/>
                    <a:pt x="402550" y="184567"/>
                    <a:pt x="394807" y="180206"/>
                  </a:cubicBezTo>
                  <a:cubicBezTo>
                    <a:pt x="375151" y="169104"/>
                    <a:pt x="352517" y="160877"/>
                    <a:pt x="329486" y="157804"/>
                  </a:cubicBezTo>
                  <a:lnTo>
                    <a:pt x="329486" y="123210"/>
                  </a:lnTo>
                  <a:cubicBezTo>
                    <a:pt x="329486" y="117263"/>
                    <a:pt x="324621" y="112505"/>
                    <a:pt x="318764" y="112505"/>
                  </a:cubicBezTo>
                  <a:close/>
                  <a:moveTo>
                    <a:pt x="304469" y="0"/>
                  </a:moveTo>
                  <a:cubicBezTo>
                    <a:pt x="472537" y="0"/>
                    <a:pt x="608838" y="136096"/>
                    <a:pt x="608838" y="304010"/>
                  </a:cubicBezTo>
                  <a:cubicBezTo>
                    <a:pt x="608838" y="471825"/>
                    <a:pt x="472537" y="607921"/>
                    <a:pt x="304469" y="607921"/>
                  </a:cubicBezTo>
                  <a:cubicBezTo>
                    <a:pt x="136301" y="607921"/>
                    <a:pt x="0" y="471825"/>
                    <a:pt x="0" y="304010"/>
                  </a:cubicBezTo>
                  <a:cubicBezTo>
                    <a:pt x="0" y="136096"/>
                    <a:pt x="136301" y="0"/>
                    <a:pt x="304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19664" y="4356307"/>
            <a:ext cx="639518" cy="639518"/>
            <a:chOff x="2959100" y="1866900"/>
            <a:chExt cx="1536700" cy="1536700"/>
          </a:xfrm>
        </p:grpSpPr>
        <p:sp>
          <p:nvSpPr>
            <p:cNvPr id="35" name="椭圆 34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任意多边形: 形状 52"/>
            <p:cNvSpPr/>
            <p:nvPr/>
          </p:nvSpPr>
          <p:spPr>
            <a:xfrm>
              <a:off x="3361590" y="2291067"/>
              <a:ext cx="731720" cy="688366"/>
            </a:xfrm>
            <a:custGeom>
              <a:avLst/>
              <a:gdLst>
                <a:gd name="connsiteX0" fmla="*/ 407966 w 605028"/>
                <a:gd name="connsiteY0" fmla="*/ 148964 h 569181"/>
                <a:gd name="connsiteX1" fmla="*/ 449124 w 605028"/>
                <a:gd name="connsiteY1" fmla="*/ 148964 h 569181"/>
                <a:gd name="connsiteX2" fmla="*/ 450128 w 605028"/>
                <a:gd name="connsiteY2" fmla="*/ 148964 h 569181"/>
                <a:gd name="connsiteX3" fmla="*/ 450702 w 605028"/>
                <a:gd name="connsiteY3" fmla="*/ 149107 h 569181"/>
                <a:gd name="connsiteX4" fmla="*/ 451132 w 605028"/>
                <a:gd name="connsiteY4" fmla="*/ 149107 h 569181"/>
                <a:gd name="connsiteX5" fmla="*/ 451706 w 605028"/>
                <a:gd name="connsiteY5" fmla="*/ 149251 h 569181"/>
                <a:gd name="connsiteX6" fmla="*/ 452136 w 605028"/>
                <a:gd name="connsiteY6" fmla="*/ 149394 h 569181"/>
                <a:gd name="connsiteX7" fmla="*/ 452710 w 605028"/>
                <a:gd name="connsiteY7" fmla="*/ 149537 h 569181"/>
                <a:gd name="connsiteX8" fmla="*/ 453140 w 605028"/>
                <a:gd name="connsiteY8" fmla="*/ 149680 h 569181"/>
                <a:gd name="connsiteX9" fmla="*/ 453570 w 605028"/>
                <a:gd name="connsiteY9" fmla="*/ 149967 h 569181"/>
                <a:gd name="connsiteX10" fmla="*/ 454144 w 605028"/>
                <a:gd name="connsiteY10" fmla="*/ 150110 h 569181"/>
                <a:gd name="connsiteX11" fmla="*/ 454574 w 605028"/>
                <a:gd name="connsiteY11" fmla="*/ 150396 h 569181"/>
                <a:gd name="connsiteX12" fmla="*/ 455004 w 605028"/>
                <a:gd name="connsiteY12" fmla="*/ 150682 h 569181"/>
                <a:gd name="connsiteX13" fmla="*/ 455434 w 605028"/>
                <a:gd name="connsiteY13" fmla="*/ 150969 h 569181"/>
                <a:gd name="connsiteX14" fmla="*/ 455865 w 605028"/>
                <a:gd name="connsiteY14" fmla="*/ 151255 h 569181"/>
                <a:gd name="connsiteX15" fmla="*/ 456582 w 605028"/>
                <a:gd name="connsiteY15" fmla="*/ 151971 h 569181"/>
                <a:gd name="connsiteX16" fmla="*/ 457299 w 605028"/>
                <a:gd name="connsiteY16" fmla="*/ 152830 h 569181"/>
                <a:gd name="connsiteX17" fmla="*/ 457585 w 605028"/>
                <a:gd name="connsiteY17" fmla="*/ 153117 h 569181"/>
                <a:gd name="connsiteX18" fmla="*/ 457872 w 605028"/>
                <a:gd name="connsiteY18" fmla="*/ 153546 h 569181"/>
                <a:gd name="connsiteX19" fmla="*/ 458159 w 605028"/>
                <a:gd name="connsiteY19" fmla="*/ 153976 h 569181"/>
                <a:gd name="connsiteX20" fmla="*/ 458446 w 605028"/>
                <a:gd name="connsiteY20" fmla="*/ 154549 h 569181"/>
                <a:gd name="connsiteX21" fmla="*/ 458589 w 605028"/>
                <a:gd name="connsiteY21" fmla="*/ 154978 h 569181"/>
                <a:gd name="connsiteX22" fmla="*/ 458876 w 605028"/>
                <a:gd name="connsiteY22" fmla="*/ 155408 h 569181"/>
                <a:gd name="connsiteX23" fmla="*/ 459020 w 605028"/>
                <a:gd name="connsiteY23" fmla="*/ 155837 h 569181"/>
                <a:gd name="connsiteX24" fmla="*/ 459163 w 605028"/>
                <a:gd name="connsiteY24" fmla="*/ 156410 h 569181"/>
                <a:gd name="connsiteX25" fmla="*/ 459306 w 605028"/>
                <a:gd name="connsiteY25" fmla="*/ 156840 h 569181"/>
                <a:gd name="connsiteX26" fmla="*/ 459450 w 605028"/>
                <a:gd name="connsiteY26" fmla="*/ 157412 h 569181"/>
                <a:gd name="connsiteX27" fmla="*/ 459593 w 605028"/>
                <a:gd name="connsiteY27" fmla="*/ 157985 h 569181"/>
                <a:gd name="connsiteX28" fmla="*/ 459593 w 605028"/>
                <a:gd name="connsiteY28" fmla="*/ 158415 h 569181"/>
                <a:gd name="connsiteX29" fmla="*/ 459593 w 605028"/>
                <a:gd name="connsiteY29" fmla="*/ 159417 h 569181"/>
                <a:gd name="connsiteX30" fmla="*/ 459593 w 605028"/>
                <a:gd name="connsiteY30" fmla="*/ 200511 h 569181"/>
                <a:gd name="connsiteX31" fmla="*/ 449124 w 605028"/>
                <a:gd name="connsiteY31" fmla="*/ 210964 h 569181"/>
                <a:gd name="connsiteX32" fmla="*/ 438655 w 605028"/>
                <a:gd name="connsiteY32" fmla="*/ 200511 h 569181"/>
                <a:gd name="connsiteX33" fmla="*/ 438655 w 605028"/>
                <a:gd name="connsiteY33" fmla="*/ 184761 h 569181"/>
                <a:gd name="connsiteX34" fmla="*/ 339272 w 605028"/>
                <a:gd name="connsiteY34" fmla="*/ 283989 h 569181"/>
                <a:gd name="connsiteX35" fmla="*/ 331815 w 605028"/>
                <a:gd name="connsiteY35" fmla="*/ 286996 h 569181"/>
                <a:gd name="connsiteX36" fmla="*/ 324357 w 605028"/>
                <a:gd name="connsiteY36" fmla="*/ 283989 h 569181"/>
                <a:gd name="connsiteX37" fmla="*/ 273160 w 605028"/>
                <a:gd name="connsiteY37" fmla="*/ 232872 h 569181"/>
                <a:gd name="connsiteX38" fmla="*/ 163307 w 605028"/>
                <a:gd name="connsiteY38" fmla="*/ 342552 h 569181"/>
                <a:gd name="connsiteX39" fmla="*/ 155850 w 605028"/>
                <a:gd name="connsiteY39" fmla="*/ 345559 h 569181"/>
                <a:gd name="connsiteX40" fmla="*/ 148393 w 605028"/>
                <a:gd name="connsiteY40" fmla="*/ 342552 h 569181"/>
                <a:gd name="connsiteX41" fmla="*/ 148393 w 605028"/>
                <a:gd name="connsiteY41" fmla="*/ 327661 h 569181"/>
                <a:gd name="connsiteX42" fmla="*/ 265702 w 605028"/>
                <a:gd name="connsiteY42" fmla="*/ 210534 h 569181"/>
                <a:gd name="connsiteX43" fmla="*/ 272156 w 605028"/>
                <a:gd name="connsiteY43" fmla="*/ 207528 h 569181"/>
                <a:gd name="connsiteX44" fmla="*/ 273160 w 605028"/>
                <a:gd name="connsiteY44" fmla="*/ 207528 h 569181"/>
                <a:gd name="connsiteX45" fmla="*/ 274164 w 605028"/>
                <a:gd name="connsiteY45" fmla="*/ 207528 h 569181"/>
                <a:gd name="connsiteX46" fmla="*/ 280617 w 605028"/>
                <a:gd name="connsiteY46" fmla="*/ 210534 h 569181"/>
                <a:gd name="connsiteX47" fmla="*/ 331815 w 605028"/>
                <a:gd name="connsiteY47" fmla="*/ 261652 h 569181"/>
                <a:gd name="connsiteX48" fmla="*/ 423741 w 605028"/>
                <a:gd name="connsiteY48" fmla="*/ 169869 h 569181"/>
                <a:gd name="connsiteX49" fmla="*/ 407966 w 605028"/>
                <a:gd name="connsiteY49" fmla="*/ 169869 h 569181"/>
                <a:gd name="connsiteX50" fmla="*/ 397497 w 605028"/>
                <a:gd name="connsiteY50" fmla="*/ 159417 h 569181"/>
                <a:gd name="connsiteX51" fmla="*/ 407966 w 605028"/>
                <a:gd name="connsiteY51" fmla="*/ 148964 h 569181"/>
                <a:gd name="connsiteX52" fmla="*/ 94074 w 605028"/>
                <a:gd name="connsiteY52" fmla="*/ 93909 h 569181"/>
                <a:gd name="connsiteX53" fmla="*/ 94074 w 605028"/>
                <a:gd name="connsiteY53" fmla="*/ 400689 h 569181"/>
                <a:gd name="connsiteX54" fmla="*/ 510954 w 605028"/>
                <a:gd name="connsiteY54" fmla="*/ 400689 h 569181"/>
                <a:gd name="connsiteX55" fmla="*/ 510954 w 605028"/>
                <a:gd name="connsiteY55" fmla="*/ 93909 h 569181"/>
                <a:gd name="connsiteX56" fmla="*/ 302586 w 605028"/>
                <a:gd name="connsiteY56" fmla="*/ 93909 h 569181"/>
                <a:gd name="connsiteX57" fmla="*/ 302586 w 605028"/>
                <a:gd name="connsiteY57" fmla="*/ 0 h 569181"/>
                <a:gd name="connsiteX58" fmla="*/ 313055 w 605028"/>
                <a:gd name="connsiteY58" fmla="*/ 10450 h 569181"/>
                <a:gd name="connsiteX59" fmla="*/ 313055 w 605028"/>
                <a:gd name="connsiteY59" fmla="*/ 72865 h 569181"/>
                <a:gd name="connsiteX60" fmla="*/ 521566 w 605028"/>
                <a:gd name="connsiteY60" fmla="*/ 72865 h 569181"/>
                <a:gd name="connsiteX61" fmla="*/ 594560 w 605028"/>
                <a:gd name="connsiteY61" fmla="*/ 72865 h 569181"/>
                <a:gd name="connsiteX62" fmla="*/ 605028 w 605028"/>
                <a:gd name="connsiteY62" fmla="*/ 83315 h 569181"/>
                <a:gd name="connsiteX63" fmla="*/ 594560 w 605028"/>
                <a:gd name="connsiteY63" fmla="*/ 93909 h 569181"/>
                <a:gd name="connsiteX64" fmla="*/ 532035 w 605028"/>
                <a:gd name="connsiteY64" fmla="*/ 93909 h 569181"/>
                <a:gd name="connsiteX65" fmla="*/ 532035 w 605028"/>
                <a:gd name="connsiteY65" fmla="*/ 411282 h 569181"/>
                <a:gd name="connsiteX66" fmla="*/ 521566 w 605028"/>
                <a:gd name="connsiteY66" fmla="*/ 421732 h 569181"/>
                <a:gd name="connsiteX67" fmla="*/ 327969 w 605028"/>
                <a:gd name="connsiteY67" fmla="*/ 421732 h 569181"/>
                <a:gd name="connsiteX68" fmla="*/ 457607 w 605028"/>
                <a:gd name="connsiteY68" fmla="*/ 551144 h 569181"/>
                <a:gd name="connsiteX69" fmla="*/ 457607 w 605028"/>
                <a:gd name="connsiteY69" fmla="*/ 566032 h 569181"/>
                <a:gd name="connsiteX70" fmla="*/ 450150 w 605028"/>
                <a:gd name="connsiteY70" fmla="*/ 569181 h 569181"/>
                <a:gd name="connsiteX71" fmla="*/ 442693 w 605028"/>
                <a:gd name="connsiteY71" fmla="*/ 566032 h 569181"/>
                <a:gd name="connsiteX72" fmla="*/ 313055 w 605028"/>
                <a:gd name="connsiteY72" fmla="*/ 436620 h 569181"/>
                <a:gd name="connsiteX73" fmla="*/ 313055 w 605028"/>
                <a:gd name="connsiteY73" fmla="*/ 557013 h 569181"/>
                <a:gd name="connsiteX74" fmla="*/ 302586 w 605028"/>
                <a:gd name="connsiteY74" fmla="*/ 567463 h 569181"/>
                <a:gd name="connsiteX75" fmla="*/ 291974 w 605028"/>
                <a:gd name="connsiteY75" fmla="*/ 557013 h 569181"/>
                <a:gd name="connsiteX76" fmla="*/ 291974 w 605028"/>
                <a:gd name="connsiteY76" fmla="*/ 436620 h 569181"/>
                <a:gd name="connsiteX77" fmla="*/ 163913 w 605028"/>
                <a:gd name="connsiteY77" fmla="*/ 564600 h 569181"/>
                <a:gd name="connsiteX78" fmla="*/ 156456 w 605028"/>
                <a:gd name="connsiteY78" fmla="*/ 567607 h 569181"/>
                <a:gd name="connsiteX79" fmla="*/ 148999 w 605028"/>
                <a:gd name="connsiteY79" fmla="*/ 564600 h 569181"/>
                <a:gd name="connsiteX80" fmla="*/ 148999 w 605028"/>
                <a:gd name="connsiteY80" fmla="*/ 549712 h 569181"/>
                <a:gd name="connsiteX81" fmla="*/ 277203 w 605028"/>
                <a:gd name="connsiteY81" fmla="*/ 421732 h 569181"/>
                <a:gd name="connsiteX82" fmla="*/ 83462 w 605028"/>
                <a:gd name="connsiteY82" fmla="*/ 421732 h 569181"/>
                <a:gd name="connsiteX83" fmla="*/ 72993 w 605028"/>
                <a:gd name="connsiteY83" fmla="*/ 411282 h 569181"/>
                <a:gd name="connsiteX84" fmla="*/ 72993 w 605028"/>
                <a:gd name="connsiteY84" fmla="*/ 93909 h 569181"/>
                <a:gd name="connsiteX85" fmla="*/ 10468 w 605028"/>
                <a:gd name="connsiteY85" fmla="*/ 93909 h 569181"/>
                <a:gd name="connsiteX86" fmla="*/ 0 w 605028"/>
                <a:gd name="connsiteY86" fmla="*/ 83315 h 569181"/>
                <a:gd name="connsiteX87" fmla="*/ 10468 w 605028"/>
                <a:gd name="connsiteY87" fmla="*/ 72865 h 569181"/>
                <a:gd name="connsiteX88" fmla="*/ 83462 w 605028"/>
                <a:gd name="connsiteY88" fmla="*/ 72865 h 569181"/>
                <a:gd name="connsiteX89" fmla="*/ 291974 w 605028"/>
                <a:gd name="connsiteY89" fmla="*/ 72865 h 569181"/>
                <a:gd name="connsiteX90" fmla="*/ 291974 w 605028"/>
                <a:gd name="connsiteY90" fmla="*/ 10450 h 569181"/>
                <a:gd name="connsiteX91" fmla="*/ 302586 w 605028"/>
                <a:gd name="connsiteY91" fmla="*/ 0 h 56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5028" h="569181">
                  <a:moveTo>
                    <a:pt x="407966" y="148964"/>
                  </a:moveTo>
                  <a:lnTo>
                    <a:pt x="449124" y="148964"/>
                  </a:lnTo>
                  <a:cubicBezTo>
                    <a:pt x="449555" y="148964"/>
                    <a:pt x="449841" y="148964"/>
                    <a:pt x="450128" y="148964"/>
                  </a:cubicBezTo>
                  <a:cubicBezTo>
                    <a:pt x="450272" y="148964"/>
                    <a:pt x="450415" y="148964"/>
                    <a:pt x="450702" y="149107"/>
                  </a:cubicBezTo>
                  <a:cubicBezTo>
                    <a:pt x="450845" y="149107"/>
                    <a:pt x="450989" y="149107"/>
                    <a:pt x="451132" y="149107"/>
                  </a:cubicBezTo>
                  <a:cubicBezTo>
                    <a:pt x="451419" y="149107"/>
                    <a:pt x="451562" y="149251"/>
                    <a:pt x="451706" y="149251"/>
                  </a:cubicBezTo>
                  <a:cubicBezTo>
                    <a:pt x="451849" y="149251"/>
                    <a:pt x="451992" y="149394"/>
                    <a:pt x="452136" y="149394"/>
                  </a:cubicBezTo>
                  <a:cubicBezTo>
                    <a:pt x="452423" y="149394"/>
                    <a:pt x="452566" y="149537"/>
                    <a:pt x="452710" y="149537"/>
                  </a:cubicBezTo>
                  <a:cubicBezTo>
                    <a:pt x="452853" y="149537"/>
                    <a:pt x="452996" y="149680"/>
                    <a:pt x="453140" y="149680"/>
                  </a:cubicBezTo>
                  <a:cubicBezTo>
                    <a:pt x="453283" y="149823"/>
                    <a:pt x="453427" y="149823"/>
                    <a:pt x="453570" y="149967"/>
                  </a:cubicBezTo>
                  <a:cubicBezTo>
                    <a:pt x="453713" y="149967"/>
                    <a:pt x="454000" y="150110"/>
                    <a:pt x="454144" y="150110"/>
                  </a:cubicBezTo>
                  <a:cubicBezTo>
                    <a:pt x="454287" y="150253"/>
                    <a:pt x="454430" y="150396"/>
                    <a:pt x="454574" y="150396"/>
                  </a:cubicBezTo>
                  <a:cubicBezTo>
                    <a:pt x="454717" y="150539"/>
                    <a:pt x="454861" y="150539"/>
                    <a:pt x="455004" y="150682"/>
                  </a:cubicBezTo>
                  <a:cubicBezTo>
                    <a:pt x="455148" y="150826"/>
                    <a:pt x="455291" y="150969"/>
                    <a:pt x="455434" y="150969"/>
                  </a:cubicBezTo>
                  <a:cubicBezTo>
                    <a:pt x="455578" y="151112"/>
                    <a:pt x="455721" y="151255"/>
                    <a:pt x="455865" y="151255"/>
                  </a:cubicBezTo>
                  <a:cubicBezTo>
                    <a:pt x="456008" y="151542"/>
                    <a:pt x="456295" y="151685"/>
                    <a:pt x="456582" y="151971"/>
                  </a:cubicBezTo>
                  <a:cubicBezTo>
                    <a:pt x="456868" y="152258"/>
                    <a:pt x="457012" y="152544"/>
                    <a:pt x="457299" y="152830"/>
                  </a:cubicBezTo>
                  <a:cubicBezTo>
                    <a:pt x="457299" y="152830"/>
                    <a:pt x="457442" y="152973"/>
                    <a:pt x="457585" y="153117"/>
                  </a:cubicBezTo>
                  <a:cubicBezTo>
                    <a:pt x="457585" y="153260"/>
                    <a:pt x="457729" y="153403"/>
                    <a:pt x="457872" y="153546"/>
                  </a:cubicBezTo>
                  <a:cubicBezTo>
                    <a:pt x="458016" y="153689"/>
                    <a:pt x="458016" y="153833"/>
                    <a:pt x="458159" y="153976"/>
                  </a:cubicBezTo>
                  <a:cubicBezTo>
                    <a:pt x="458303" y="154262"/>
                    <a:pt x="458303" y="154262"/>
                    <a:pt x="458446" y="154549"/>
                  </a:cubicBezTo>
                  <a:cubicBezTo>
                    <a:pt x="458446" y="154692"/>
                    <a:pt x="458589" y="154835"/>
                    <a:pt x="458589" y="154978"/>
                  </a:cubicBezTo>
                  <a:cubicBezTo>
                    <a:pt x="458733" y="155121"/>
                    <a:pt x="458733" y="155264"/>
                    <a:pt x="458876" y="155408"/>
                  </a:cubicBezTo>
                  <a:cubicBezTo>
                    <a:pt x="458876" y="155551"/>
                    <a:pt x="459020" y="155694"/>
                    <a:pt x="459020" y="155837"/>
                  </a:cubicBezTo>
                  <a:cubicBezTo>
                    <a:pt x="459020" y="155980"/>
                    <a:pt x="459163" y="156267"/>
                    <a:pt x="459163" y="156410"/>
                  </a:cubicBezTo>
                  <a:cubicBezTo>
                    <a:pt x="459306" y="156553"/>
                    <a:pt x="459306" y="156696"/>
                    <a:pt x="459306" y="156840"/>
                  </a:cubicBezTo>
                  <a:cubicBezTo>
                    <a:pt x="459306" y="156983"/>
                    <a:pt x="459450" y="157269"/>
                    <a:pt x="459450" y="157412"/>
                  </a:cubicBezTo>
                  <a:cubicBezTo>
                    <a:pt x="459450" y="157555"/>
                    <a:pt x="459450" y="157699"/>
                    <a:pt x="459593" y="157985"/>
                  </a:cubicBezTo>
                  <a:cubicBezTo>
                    <a:pt x="459593" y="158128"/>
                    <a:pt x="459593" y="158271"/>
                    <a:pt x="459593" y="158415"/>
                  </a:cubicBezTo>
                  <a:cubicBezTo>
                    <a:pt x="459593" y="158701"/>
                    <a:pt x="459593" y="159130"/>
                    <a:pt x="459593" y="159417"/>
                  </a:cubicBezTo>
                  <a:lnTo>
                    <a:pt x="459593" y="200511"/>
                  </a:lnTo>
                  <a:cubicBezTo>
                    <a:pt x="459593" y="206239"/>
                    <a:pt x="455004" y="210964"/>
                    <a:pt x="449124" y="210964"/>
                  </a:cubicBezTo>
                  <a:cubicBezTo>
                    <a:pt x="443244" y="210964"/>
                    <a:pt x="438655" y="206239"/>
                    <a:pt x="438655" y="200511"/>
                  </a:cubicBezTo>
                  <a:lnTo>
                    <a:pt x="438655" y="184761"/>
                  </a:lnTo>
                  <a:lnTo>
                    <a:pt x="339272" y="283989"/>
                  </a:lnTo>
                  <a:cubicBezTo>
                    <a:pt x="337264" y="285994"/>
                    <a:pt x="334539" y="286996"/>
                    <a:pt x="331815" y="286996"/>
                  </a:cubicBezTo>
                  <a:cubicBezTo>
                    <a:pt x="329090" y="286996"/>
                    <a:pt x="326508" y="285994"/>
                    <a:pt x="324357" y="283989"/>
                  </a:cubicBezTo>
                  <a:lnTo>
                    <a:pt x="273160" y="232872"/>
                  </a:lnTo>
                  <a:lnTo>
                    <a:pt x="163307" y="342552"/>
                  </a:lnTo>
                  <a:cubicBezTo>
                    <a:pt x="161300" y="344557"/>
                    <a:pt x="158575" y="345559"/>
                    <a:pt x="155850" y="345559"/>
                  </a:cubicBezTo>
                  <a:cubicBezTo>
                    <a:pt x="153125" y="345559"/>
                    <a:pt x="150544" y="344557"/>
                    <a:pt x="148393" y="342552"/>
                  </a:cubicBezTo>
                  <a:cubicBezTo>
                    <a:pt x="144377" y="338400"/>
                    <a:pt x="144377" y="331813"/>
                    <a:pt x="148393" y="327661"/>
                  </a:cubicBezTo>
                  <a:lnTo>
                    <a:pt x="265702" y="210534"/>
                  </a:lnTo>
                  <a:cubicBezTo>
                    <a:pt x="267567" y="208816"/>
                    <a:pt x="269861" y="207814"/>
                    <a:pt x="272156" y="207528"/>
                  </a:cubicBezTo>
                  <a:cubicBezTo>
                    <a:pt x="272443" y="207528"/>
                    <a:pt x="272873" y="207528"/>
                    <a:pt x="273160" y="207528"/>
                  </a:cubicBezTo>
                  <a:cubicBezTo>
                    <a:pt x="273447" y="207528"/>
                    <a:pt x="273877" y="207528"/>
                    <a:pt x="274164" y="207528"/>
                  </a:cubicBezTo>
                  <a:cubicBezTo>
                    <a:pt x="276602" y="207814"/>
                    <a:pt x="278753" y="208816"/>
                    <a:pt x="280617" y="210534"/>
                  </a:cubicBezTo>
                  <a:lnTo>
                    <a:pt x="331815" y="261652"/>
                  </a:lnTo>
                  <a:lnTo>
                    <a:pt x="423741" y="169869"/>
                  </a:lnTo>
                  <a:lnTo>
                    <a:pt x="407966" y="169869"/>
                  </a:lnTo>
                  <a:cubicBezTo>
                    <a:pt x="402229" y="169869"/>
                    <a:pt x="397497" y="165288"/>
                    <a:pt x="397497" y="159417"/>
                  </a:cubicBezTo>
                  <a:cubicBezTo>
                    <a:pt x="397497" y="153689"/>
                    <a:pt x="402229" y="148964"/>
                    <a:pt x="407966" y="148964"/>
                  </a:cubicBezTo>
                  <a:close/>
                  <a:moveTo>
                    <a:pt x="94074" y="93909"/>
                  </a:moveTo>
                  <a:lnTo>
                    <a:pt x="94074" y="400689"/>
                  </a:lnTo>
                  <a:lnTo>
                    <a:pt x="510954" y="400689"/>
                  </a:lnTo>
                  <a:lnTo>
                    <a:pt x="510954" y="93909"/>
                  </a:lnTo>
                  <a:lnTo>
                    <a:pt x="302586" y="93909"/>
                  </a:lnTo>
                  <a:close/>
                  <a:moveTo>
                    <a:pt x="302586" y="0"/>
                  </a:moveTo>
                  <a:cubicBezTo>
                    <a:pt x="308322" y="0"/>
                    <a:pt x="313055" y="4581"/>
                    <a:pt x="313055" y="10450"/>
                  </a:cubicBezTo>
                  <a:lnTo>
                    <a:pt x="313055" y="72865"/>
                  </a:lnTo>
                  <a:lnTo>
                    <a:pt x="521566" y="72865"/>
                  </a:lnTo>
                  <a:lnTo>
                    <a:pt x="594560" y="72865"/>
                  </a:lnTo>
                  <a:cubicBezTo>
                    <a:pt x="600296" y="72865"/>
                    <a:pt x="605028" y="77589"/>
                    <a:pt x="605028" y="83315"/>
                  </a:cubicBezTo>
                  <a:cubicBezTo>
                    <a:pt x="605028" y="89185"/>
                    <a:pt x="600296" y="93909"/>
                    <a:pt x="594560" y="93909"/>
                  </a:cubicBezTo>
                  <a:lnTo>
                    <a:pt x="532035" y="93909"/>
                  </a:lnTo>
                  <a:lnTo>
                    <a:pt x="532035" y="411282"/>
                  </a:lnTo>
                  <a:cubicBezTo>
                    <a:pt x="532035" y="417008"/>
                    <a:pt x="527302" y="421732"/>
                    <a:pt x="521566" y="421732"/>
                  </a:cubicBezTo>
                  <a:lnTo>
                    <a:pt x="327969" y="421732"/>
                  </a:lnTo>
                  <a:lnTo>
                    <a:pt x="457607" y="551144"/>
                  </a:lnTo>
                  <a:cubicBezTo>
                    <a:pt x="461623" y="555295"/>
                    <a:pt x="461623" y="561880"/>
                    <a:pt x="457607" y="566032"/>
                  </a:cubicBezTo>
                  <a:cubicBezTo>
                    <a:pt x="455456" y="568036"/>
                    <a:pt x="452875" y="569181"/>
                    <a:pt x="450150" y="569181"/>
                  </a:cubicBezTo>
                  <a:cubicBezTo>
                    <a:pt x="447426" y="569181"/>
                    <a:pt x="444701" y="568036"/>
                    <a:pt x="442693" y="566032"/>
                  </a:cubicBezTo>
                  <a:lnTo>
                    <a:pt x="313055" y="436620"/>
                  </a:lnTo>
                  <a:lnTo>
                    <a:pt x="313055" y="557013"/>
                  </a:lnTo>
                  <a:cubicBezTo>
                    <a:pt x="313055" y="562882"/>
                    <a:pt x="308322" y="567463"/>
                    <a:pt x="302586" y="567463"/>
                  </a:cubicBezTo>
                  <a:cubicBezTo>
                    <a:pt x="296706" y="567463"/>
                    <a:pt x="291974" y="562882"/>
                    <a:pt x="291974" y="557013"/>
                  </a:cubicBezTo>
                  <a:lnTo>
                    <a:pt x="291974" y="436620"/>
                  </a:lnTo>
                  <a:lnTo>
                    <a:pt x="163913" y="564600"/>
                  </a:lnTo>
                  <a:cubicBezTo>
                    <a:pt x="161762" y="566604"/>
                    <a:pt x="159180" y="567607"/>
                    <a:pt x="156456" y="567607"/>
                  </a:cubicBezTo>
                  <a:cubicBezTo>
                    <a:pt x="153731" y="567607"/>
                    <a:pt x="151006" y="566604"/>
                    <a:pt x="148999" y="564600"/>
                  </a:cubicBezTo>
                  <a:cubicBezTo>
                    <a:pt x="144840" y="560449"/>
                    <a:pt x="144840" y="553721"/>
                    <a:pt x="148999" y="549712"/>
                  </a:cubicBezTo>
                  <a:lnTo>
                    <a:pt x="277203" y="421732"/>
                  </a:lnTo>
                  <a:lnTo>
                    <a:pt x="83462" y="421732"/>
                  </a:lnTo>
                  <a:cubicBezTo>
                    <a:pt x="77726" y="421732"/>
                    <a:pt x="72993" y="417008"/>
                    <a:pt x="72993" y="411282"/>
                  </a:cubicBezTo>
                  <a:lnTo>
                    <a:pt x="72993" y="93909"/>
                  </a:lnTo>
                  <a:lnTo>
                    <a:pt x="10468" y="93909"/>
                  </a:lnTo>
                  <a:cubicBezTo>
                    <a:pt x="4732" y="93909"/>
                    <a:pt x="0" y="89185"/>
                    <a:pt x="0" y="83315"/>
                  </a:cubicBezTo>
                  <a:cubicBezTo>
                    <a:pt x="0" y="77589"/>
                    <a:pt x="4732" y="72865"/>
                    <a:pt x="10468" y="72865"/>
                  </a:cubicBezTo>
                  <a:lnTo>
                    <a:pt x="83462" y="72865"/>
                  </a:lnTo>
                  <a:lnTo>
                    <a:pt x="291974" y="72865"/>
                  </a:lnTo>
                  <a:lnTo>
                    <a:pt x="291974" y="10450"/>
                  </a:lnTo>
                  <a:cubicBezTo>
                    <a:pt x="291974" y="4581"/>
                    <a:pt x="296706" y="0"/>
                    <a:pt x="302586" y="0"/>
                  </a:cubicBezTo>
                  <a:close/>
                </a:path>
              </a:pathLst>
            </a:custGeom>
            <a:solidFill>
              <a:srgbClr val="6572A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19445" y="4504910"/>
            <a:ext cx="2366456" cy="1244135"/>
            <a:chOff x="7562758" y="3494099"/>
            <a:chExt cx="2366456" cy="1244135"/>
          </a:xfrm>
        </p:grpSpPr>
        <p:sp>
          <p:nvSpPr>
            <p:cNvPr id="38" name="文本框 62"/>
            <p:cNvSpPr/>
            <p:nvPr/>
          </p:nvSpPr>
          <p:spPr>
            <a:xfrm>
              <a:off x="7562758" y="3985014"/>
              <a:ext cx="2366456" cy="75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5000"/>
                </a:lnSpc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9</a:t>
              </a:r>
              <a:r>
                <a:rPr lang="zh-CN" altLang="en-US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月、</a:t>
              </a:r>
              <a:r>
                <a:rPr lang="en-US" altLang="zh-CN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6</a:t>
              </a:r>
              <a:r>
                <a:rPr lang="zh-CN" altLang="en-US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月，收取用户交易费</a:t>
              </a:r>
              <a:r>
                <a:rPr lang="en-US" altLang="zh-CN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3.5%</a:t>
              </a:r>
            </a:p>
          </p:txBody>
        </p:sp>
        <p:sp>
          <p:nvSpPr>
            <p:cNvPr id="39" name="文本框 61"/>
            <p:cNvSpPr/>
            <p:nvPr/>
          </p:nvSpPr>
          <p:spPr>
            <a:xfrm>
              <a:off x="7669724" y="3494099"/>
              <a:ext cx="205331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开学季与毕业季 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679440" y="4504910"/>
            <a:ext cx="2366456" cy="1244135"/>
            <a:chOff x="7637664" y="3494099"/>
            <a:chExt cx="2366456" cy="1244135"/>
          </a:xfrm>
        </p:grpSpPr>
        <p:sp>
          <p:nvSpPr>
            <p:cNvPr id="41" name="文本框 60"/>
            <p:cNvSpPr/>
            <p:nvPr/>
          </p:nvSpPr>
          <p:spPr>
            <a:xfrm>
              <a:off x="7637664" y="3985014"/>
              <a:ext cx="2366456" cy="75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5000"/>
                </a:lnSpc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即</a:t>
              </a:r>
              <a:r>
                <a:rPr lang="en-US" altLang="zh-CN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7-8</a:t>
              </a:r>
              <a:r>
                <a:rPr lang="zh-CN" altLang="en-US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月，</a:t>
              </a:r>
              <a:r>
                <a:rPr lang="en-US" altLang="zh-CN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2-3</a:t>
              </a:r>
              <a:r>
                <a:rPr lang="zh-CN" altLang="en-US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月，收取用户交易费</a:t>
              </a:r>
              <a:r>
                <a:rPr lang="en-US" altLang="zh-CN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1%</a:t>
              </a:r>
            </a:p>
          </p:txBody>
        </p:sp>
        <p:sp>
          <p:nvSpPr>
            <p:cNvPr id="42" name="文本框 59"/>
            <p:cNvSpPr/>
            <p:nvPr/>
          </p:nvSpPr>
          <p:spPr>
            <a:xfrm>
              <a:off x="7669725" y="3494099"/>
              <a:ext cx="1512213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假期 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658897" y="4504910"/>
            <a:ext cx="2366456" cy="1421374"/>
            <a:chOff x="7641557" y="3494099"/>
            <a:chExt cx="2366456" cy="1421374"/>
          </a:xfrm>
        </p:grpSpPr>
        <p:sp>
          <p:nvSpPr>
            <p:cNvPr id="44" name="文本框 58"/>
            <p:cNvSpPr/>
            <p:nvPr/>
          </p:nvSpPr>
          <p:spPr>
            <a:xfrm>
              <a:off x="7641557" y="3992143"/>
              <a:ext cx="2366456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即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11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12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月</a:t>
              </a:r>
              <a:endPara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收取用户交易费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3%</a:t>
              </a:r>
              <a:endPara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文本框 57"/>
            <p:cNvSpPr/>
            <p:nvPr/>
          </p:nvSpPr>
          <p:spPr>
            <a:xfrm>
              <a:off x="7669725" y="3494099"/>
              <a:ext cx="1512213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平时 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商业模式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 dirty="0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03</a:t>
            </a:r>
          </a:p>
        </p:txBody>
      </p:sp>
      <p:sp>
        <p:nvSpPr>
          <p:cNvPr id="38" name="Rectangle 6"/>
          <p:cNvSpPr/>
          <p:nvPr/>
        </p:nvSpPr>
        <p:spPr>
          <a:xfrm>
            <a:off x="1772920" y="1727200"/>
            <a:ext cx="2368550" cy="2413635"/>
          </a:xfrm>
          <a:prstGeom prst="rect">
            <a:avLst/>
          </a:prstGeom>
          <a:noFill/>
          <a:ln w="63500">
            <a:solidFill>
              <a:srgbClr val="657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7"/>
          <p:cNvSpPr/>
          <p:nvPr/>
        </p:nvSpPr>
        <p:spPr>
          <a:xfrm>
            <a:off x="4907915" y="1727200"/>
            <a:ext cx="2368550" cy="2413635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Freeform 36"/>
          <p:cNvSpPr/>
          <p:nvPr/>
        </p:nvSpPr>
        <p:spPr bwMode="auto">
          <a:xfrm>
            <a:off x="2696227" y="1895016"/>
            <a:ext cx="522196" cy="647857"/>
          </a:xfrm>
          <a:custGeom>
            <a:avLst/>
            <a:gdLst>
              <a:gd name="T0" fmla="*/ 186 w 226"/>
              <a:gd name="T1" fmla="*/ 210 h 280"/>
              <a:gd name="T2" fmla="*/ 202 w 226"/>
              <a:gd name="T3" fmla="*/ 244 h 280"/>
              <a:gd name="T4" fmla="*/ 189 w 226"/>
              <a:gd name="T5" fmla="*/ 278 h 280"/>
              <a:gd name="T6" fmla="*/ 190 w 226"/>
              <a:gd name="T7" fmla="*/ 244 h 280"/>
              <a:gd name="T8" fmla="*/ 170 w 226"/>
              <a:gd name="T9" fmla="*/ 215 h 280"/>
              <a:gd name="T10" fmla="*/ 63 w 226"/>
              <a:gd name="T11" fmla="*/ 189 h 280"/>
              <a:gd name="T12" fmla="*/ 0 w 226"/>
              <a:gd name="T13" fmla="*/ 48 h 280"/>
              <a:gd name="T14" fmla="*/ 195 w 226"/>
              <a:gd name="T15" fmla="*/ 74 h 280"/>
              <a:gd name="T16" fmla="*/ 193 w 226"/>
              <a:gd name="T17" fmla="*/ 197 h 280"/>
              <a:gd name="T18" fmla="*/ 104 w 226"/>
              <a:gd name="T19" fmla="*/ 94 h 280"/>
              <a:gd name="T20" fmla="*/ 186 w 226"/>
              <a:gd name="T21" fmla="*/ 21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6" h="280">
                <a:moveTo>
                  <a:pt x="186" y="210"/>
                </a:moveTo>
                <a:cubicBezTo>
                  <a:pt x="186" y="210"/>
                  <a:pt x="194" y="223"/>
                  <a:pt x="202" y="244"/>
                </a:cubicBezTo>
                <a:cubicBezTo>
                  <a:pt x="209" y="263"/>
                  <a:pt x="206" y="280"/>
                  <a:pt x="189" y="278"/>
                </a:cubicBezTo>
                <a:cubicBezTo>
                  <a:pt x="173" y="275"/>
                  <a:pt x="196" y="258"/>
                  <a:pt x="190" y="244"/>
                </a:cubicBezTo>
                <a:cubicBezTo>
                  <a:pt x="182" y="224"/>
                  <a:pt x="171" y="215"/>
                  <a:pt x="170" y="215"/>
                </a:cubicBezTo>
                <a:cubicBezTo>
                  <a:pt x="145" y="219"/>
                  <a:pt x="95" y="222"/>
                  <a:pt x="63" y="189"/>
                </a:cubicBezTo>
                <a:cubicBezTo>
                  <a:pt x="18" y="145"/>
                  <a:pt x="46" y="79"/>
                  <a:pt x="0" y="48"/>
                </a:cubicBezTo>
                <a:cubicBezTo>
                  <a:pt x="75" y="0"/>
                  <a:pt x="163" y="25"/>
                  <a:pt x="195" y="74"/>
                </a:cubicBezTo>
                <a:cubicBezTo>
                  <a:pt x="226" y="120"/>
                  <a:pt x="206" y="173"/>
                  <a:pt x="193" y="197"/>
                </a:cubicBezTo>
                <a:cubicBezTo>
                  <a:pt x="193" y="197"/>
                  <a:pt x="134" y="103"/>
                  <a:pt x="104" y="94"/>
                </a:cubicBezTo>
                <a:cubicBezTo>
                  <a:pt x="139" y="128"/>
                  <a:pt x="186" y="210"/>
                  <a:pt x="186" y="210"/>
                </a:cubicBezTo>
                <a:close/>
              </a:path>
            </a:pathLst>
          </a:custGeom>
          <a:solidFill>
            <a:srgbClr val="657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标题 9"/>
          <p:cNvSpPr txBox="1"/>
          <p:nvPr/>
        </p:nvSpPr>
        <p:spPr>
          <a:xfrm>
            <a:off x="2463826" y="2801881"/>
            <a:ext cx="100540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书柜制作</a:t>
            </a:r>
          </a:p>
        </p:txBody>
      </p:sp>
      <p:sp>
        <p:nvSpPr>
          <p:cNvPr id="42" name="矩形 41"/>
          <p:cNvSpPr/>
          <p:nvPr/>
        </p:nvSpPr>
        <p:spPr>
          <a:xfrm>
            <a:off x="1945142" y="2987518"/>
            <a:ext cx="2024106" cy="95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初期在华师石牌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个学院投放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200000=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22,0000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Freeform 41"/>
          <p:cNvSpPr/>
          <p:nvPr/>
        </p:nvSpPr>
        <p:spPr bwMode="auto">
          <a:xfrm>
            <a:off x="5793434" y="1918902"/>
            <a:ext cx="560203" cy="602627"/>
          </a:xfrm>
          <a:custGeom>
            <a:avLst/>
            <a:gdLst>
              <a:gd name="connsiteX0" fmla="*/ 268865 w 308431"/>
              <a:gd name="connsiteY0" fmla="*/ 82550 h 331788"/>
              <a:gd name="connsiteX1" fmla="*/ 275359 w 308431"/>
              <a:gd name="connsiteY1" fmla="*/ 86438 h 331788"/>
              <a:gd name="connsiteX2" fmla="*/ 305233 w 308431"/>
              <a:gd name="connsiteY2" fmla="*/ 201775 h 331788"/>
              <a:gd name="connsiteX3" fmla="*/ 301337 w 308431"/>
              <a:gd name="connsiteY3" fmla="*/ 208254 h 331788"/>
              <a:gd name="connsiteX4" fmla="*/ 293543 w 308431"/>
              <a:gd name="connsiteY4" fmla="*/ 209550 h 331788"/>
              <a:gd name="connsiteX5" fmla="*/ 171450 w 308431"/>
              <a:gd name="connsiteY5" fmla="*/ 166785 h 331788"/>
              <a:gd name="connsiteX6" fmla="*/ 262371 w 308431"/>
              <a:gd name="connsiteY6" fmla="*/ 85142 h 331788"/>
              <a:gd name="connsiteX7" fmla="*/ 268865 w 308431"/>
              <a:gd name="connsiteY7" fmla="*/ 82550 h 331788"/>
              <a:gd name="connsiteX8" fmla="*/ 126737 w 308431"/>
              <a:gd name="connsiteY8" fmla="*/ 60325 h 331788"/>
              <a:gd name="connsiteX9" fmla="*/ 133203 w 308431"/>
              <a:gd name="connsiteY9" fmla="*/ 62910 h 331788"/>
              <a:gd name="connsiteX10" fmla="*/ 135789 w 308431"/>
              <a:gd name="connsiteY10" fmla="*/ 69374 h 331788"/>
              <a:gd name="connsiteX11" fmla="*/ 135789 w 308431"/>
              <a:gd name="connsiteY11" fmla="*/ 187008 h 331788"/>
              <a:gd name="connsiteX12" fmla="*/ 258647 w 308431"/>
              <a:gd name="connsiteY12" fmla="*/ 230959 h 331788"/>
              <a:gd name="connsiteX13" fmla="*/ 263820 w 308431"/>
              <a:gd name="connsiteY13" fmla="*/ 234837 h 331788"/>
              <a:gd name="connsiteX14" fmla="*/ 263820 w 308431"/>
              <a:gd name="connsiteY14" fmla="*/ 242593 h 331788"/>
              <a:gd name="connsiteX15" fmla="*/ 135789 w 308431"/>
              <a:gd name="connsiteY15" fmla="*/ 331788 h 331788"/>
              <a:gd name="connsiteX16" fmla="*/ 0 w 308431"/>
              <a:gd name="connsiteY16" fmla="*/ 196057 h 331788"/>
              <a:gd name="connsiteX17" fmla="*/ 126737 w 308431"/>
              <a:gd name="connsiteY17" fmla="*/ 60325 h 331788"/>
              <a:gd name="connsiteX18" fmla="*/ 173888 w 308431"/>
              <a:gd name="connsiteY18" fmla="*/ 0 h 331788"/>
              <a:gd name="connsiteX19" fmla="*/ 252995 w 308431"/>
              <a:gd name="connsiteY19" fmla="*/ 32398 h 331788"/>
              <a:gd name="connsiteX20" fmla="*/ 255588 w 308431"/>
              <a:gd name="connsiteY20" fmla="*/ 40173 h 331788"/>
              <a:gd name="connsiteX21" fmla="*/ 252995 w 308431"/>
              <a:gd name="connsiteY21" fmla="*/ 46653 h 331788"/>
              <a:gd name="connsiteX22" fmla="*/ 163513 w 308431"/>
              <a:gd name="connsiteY22" fmla="*/ 127000 h 331788"/>
              <a:gd name="connsiteX23" fmla="*/ 163513 w 308431"/>
              <a:gd name="connsiteY23" fmla="*/ 9071 h 331788"/>
              <a:gd name="connsiteX24" fmla="*/ 166106 w 308431"/>
              <a:gd name="connsiteY24" fmla="*/ 2592 h 331788"/>
              <a:gd name="connsiteX25" fmla="*/ 173888 w 308431"/>
              <a:gd name="connsiteY2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8431" h="331788">
                <a:moveTo>
                  <a:pt x="268865" y="82550"/>
                </a:moveTo>
                <a:cubicBezTo>
                  <a:pt x="271463" y="82550"/>
                  <a:pt x="274060" y="83846"/>
                  <a:pt x="275359" y="86438"/>
                </a:cubicBezTo>
                <a:cubicBezTo>
                  <a:pt x="303934" y="118836"/>
                  <a:pt x="314325" y="161601"/>
                  <a:pt x="305233" y="201775"/>
                </a:cubicBezTo>
                <a:cubicBezTo>
                  <a:pt x="305233" y="204366"/>
                  <a:pt x="303934" y="206958"/>
                  <a:pt x="301337" y="208254"/>
                </a:cubicBezTo>
                <a:cubicBezTo>
                  <a:pt x="298739" y="209550"/>
                  <a:pt x="296141" y="209550"/>
                  <a:pt x="293543" y="209550"/>
                </a:cubicBezTo>
                <a:cubicBezTo>
                  <a:pt x="293543" y="209550"/>
                  <a:pt x="293543" y="209550"/>
                  <a:pt x="171450" y="166785"/>
                </a:cubicBezTo>
                <a:cubicBezTo>
                  <a:pt x="171450" y="166785"/>
                  <a:pt x="171450" y="166785"/>
                  <a:pt x="262371" y="85142"/>
                </a:cubicBezTo>
                <a:cubicBezTo>
                  <a:pt x="263670" y="83846"/>
                  <a:pt x="266267" y="82550"/>
                  <a:pt x="268865" y="82550"/>
                </a:cubicBezTo>
                <a:close/>
                <a:moveTo>
                  <a:pt x="126737" y="60325"/>
                </a:moveTo>
                <a:cubicBezTo>
                  <a:pt x="129323" y="60325"/>
                  <a:pt x="131910" y="61618"/>
                  <a:pt x="133203" y="62910"/>
                </a:cubicBezTo>
                <a:cubicBezTo>
                  <a:pt x="135789" y="65496"/>
                  <a:pt x="135789" y="66788"/>
                  <a:pt x="135789" y="69374"/>
                </a:cubicBezTo>
                <a:cubicBezTo>
                  <a:pt x="135789" y="69374"/>
                  <a:pt x="135789" y="69374"/>
                  <a:pt x="135789" y="187008"/>
                </a:cubicBezTo>
                <a:cubicBezTo>
                  <a:pt x="135789" y="187008"/>
                  <a:pt x="135789" y="187008"/>
                  <a:pt x="258647" y="230959"/>
                </a:cubicBezTo>
                <a:cubicBezTo>
                  <a:pt x="261234" y="230959"/>
                  <a:pt x="262527" y="233544"/>
                  <a:pt x="263820" y="234837"/>
                </a:cubicBezTo>
                <a:cubicBezTo>
                  <a:pt x="265113" y="237422"/>
                  <a:pt x="265113" y="240008"/>
                  <a:pt x="263820" y="242593"/>
                </a:cubicBezTo>
                <a:cubicBezTo>
                  <a:pt x="244421" y="294300"/>
                  <a:pt x="195279" y="331788"/>
                  <a:pt x="135789" y="331788"/>
                </a:cubicBezTo>
                <a:cubicBezTo>
                  <a:pt x="60782" y="331788"/>
                  <a:pt x="0" y="271032"/>
                  <a:pt x="0" y="196057"/>
                </a:cubicBezTo>
                <a:cubicBezTo>
                  <a:pt x="0" y="124959"/>
                  <a:pt x="55609" y="65496"/>
                  <a:pt x="126737" y="60325"/>
                </a:cubicBezTo>
                <a:close/>
                <a:moveTo>
                  <a:pt x="173888" y="0"/>
                </a:moveTo>
                <a:cubicBezTo>
                  <a:pt x="203715" y="2592"/>
                  <a:pt x="230948" y="14255"/>
                  <a:pt x="252995" y="32398"/>
                </a:cubicBezTo>
                <a:cubicBezTo>
                  <a:pt x="254291" y="34990"/>
                  <a:pt x="255588" y="37582"/>
                  <a:pt x="255588" y="40173"/>
                </a:cubicBezTo>
                <a:cubicBezTo>
                  <a:pt x="255588" y="42765"/>
                  <a:pt x="254291" y="45357"/>
                  <a:pt x="252995" y="46653"/>
                </a:cubicBezTo>
                <a:cubicBezTo>
                  <a:pt x="252995" y="46653"/>
                  <a:pt x="252995" y="46653"/>
                  <a:pt x="163513" y="127000"/>
                </a:cubicBezTo>
                <a:cubicBezTo>
                  <a:pt x="163513" y="127000"/>
                  <a:pt x="163513" y="127000"/>
                  <a:pt x="163513" y="9071"/>
                </a:cubicBezTo>
                <a:cubicBezTo>
                  <a:pt x="163513" y="6480"/>
                  <a:pt x="164810" y="3888"/>
                  <a:pt x="166106" y="2592"/>
                </a:cubicBezTo>
                <a:cubicBezTo>
                  <a:pt x="168700" y="1296"/>
                  <a:pt x="171294" y="0"/>
                  <a:pt x="1738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标题 9"/>
          <p:cNvSpPr txBox="1"/>
          <p:nvPr/>
        </p:nvSpPr>
        <p:spPr>
          <a:xfrm>
            <a:off x="5668153" y="2754579"/>
            <a:ext cx="80021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小程序</a:t>
            </a:r>
          </a:p>
        </p:txBody>
      </p:sp>
      <p:sp>
        <p:nvSpPr>
          <p:cNvPr id="45" name="矩形 44"/>
          <p:cNvSpPr/>
          <p:nvPr/>
        </p:nvSpPr>
        <p:spPr>
          <a:xfrm>
            <a:off x="5234061" y="3064534"/>
            <a:ext cx="1915589" cy="1255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开发费用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5,0000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后期维护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1,0000*12=12,0000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934737" y="4431109"/>
            <a:ext cx="6187851" cy="817698"/>
            <a:chOff x="6931063" y="2711132"/>
            <a:chExt cx="6187851" cy="817698"/>
          </a:xfrm>
        </p:grpSpPr>
        <p:sp>
          <p:nvSpPr>
            <p:cNvPr id="48" name="矩形 47"/>
            <p:cNvSpPr/>
            <p:nvPr/>
          </p:nvSpPr>
          <p:spPr>
            <a:xfrm>
              <a:off x="6931063" y="3160075"/>
              <a:ext cx="6187851" cy="3687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共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40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万元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8904002" y="2711132"/>
              <a:ext cx="2241974" cy="4378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年成本预算</a:t>
              </a:r>
              <a:endPara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Rectangle 7"/>
          <p:cNvSpPr/>
          <p:nvPr/>
        </p:nvSpPr>
        <p:spPr>
          <a:xfrm>
            <a:off x="8001000" y="1722120"/>
            <a:ext cx="2368550" cy="2417445"/>
          </a:xfrm>
          <a:prstGeom prst="rect">
            <a:avLst/>
          </a:prstGeom>
          <a:noFill/>
          <a:ln w="63500">
            <a:solidFill>
              <a:srgbClr val="757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标题 9"/>
          <p:cNvSpPr txBox="1"/>
          <p:nvPr/>
        </p:nvSpPr>
        <p:spPr>
          <a:xfrm>
            <a:off x="8658645" y="2798394"/>
            <a:ext cx="100540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宣传费用</a:t>
            </a:r>
          </a:p>
        </p:txBody>
      </p:sp>
      <p:sp>
        <p:nvSpPr>
          <p:cNvPr id="10" name="矩形 9"/>
          <p:cNvSpPr/>
          <p:nvPr/>
        </p:nvSpPr>
        <p:spPr>
          <a:xfrm>
            <a:off x="8658645" y="3123457"/>
            <a:ext cx="1915589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1,0000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8947110" y="2111052"/>
            <a:ext cx="428636" cy="428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4" y="21600"/>
                </a:moveTo>
                <a:cubicBezTo>
                  <a:pt x="16833" y="21600"/>
                  <a:pt x="21600" y="16833"/>
                  <a:pt x="21600" y="10874"/>
                </a:cubicBezTo>
                <a:cubicBezTo>
                  <a:pt x="21600" y="5214"/>
                  <a:pt x="17280" y="596"/>
                  <a:pt x="11768" y="0"/>
                </a:cubicBezTo>
                <a:cubicBezTo>
                  <a:pt x="11768" y="0"/>
                  <a:pt x="11768" y="0"/>
                  <a:pt x="11768" y="0"/>
                </a:cubicBezTo>
                <a:cubicBezTo>
                  <a:pt x="11768" y="0"/>
                  <a:pt x="11768" y="0"/>
                  <a:pt x="11768" y="0"/>
                </a:cubicBezTo>
                <a:cubicBezTo>
                  <a:pt x="11470" y="0"/>
                  <a:pt x="11172" y="0"/>
                  <a:pt x="10874" y="0"/>
                </a:cubicBezTo>
                <a:cubicBezTo>
                  <a:pt x="10577" y="0"/>
                  <a:pt x="10279" y="0"/>
                  <a:pt x="9981" y="0"/>
                </a:cubicBezTo>
                <a:cubicBezTo>
                  <a:pt x="9981" y="0"/>
                  <a:pt x="9981" y="0"/>
                  <a:pt x="9981" y="0"/>
                </a:cubicBezTo>
                <a:cubicBezTo>
                  <a:pt x="9981" y="0"/>
                  <a:pt x="9981" y="0"/>
                  <a:pt x="9981" y="0"/>
                </a:cubicBezTo>
                <a:cubicBezTo>
                  <a:pt x="4469" y="596"/>
                  <a:pt x="0" y="5214"/>
                  <a:pt x="0" y="10874"/>
                </a:cubicBezTo>
                <a:cubicBezTo>
                  <a:pt x="0" y="16833"/>
                  <a:pt x="4916" y="21600"/>
                  <a:pt x="10874" y="21600"/>
                </a:cubicBezTo>
                <a:close/>
                <a:moveTo>
                  <a:pt x="6108" y="11321"/>
                </a:moveTo>
                <a:cubicBezTo>
                  <a:pt x="10279" y="11321"/>
                  <a:pt x="10279" y="11321"/>
                  <a:pt x="10279" y="11321"/>
                </a:cubicBezTo>
                <a:cubicBezTo>
                  <a:pt x="10279" y="14152"/>
                  <a:pt x="10279" y="14152"/>
                  <a:pt x="10279" y="14152"/>
                </a:cubicBezTo>
                <a:cubicBezTo>
                  <a:pt x="8938" y="14152"/>
                  <a:pt x="7746" y="14152"/>
                  <a:pt x="6554" y="14301"/>
                </a:cubicBezTo>
                <a:cubicBezTo>
                  <a:pt x="6257" y="13407"/>
                  <a:pt x="6108" y="12364"/>
                  <a:pt x="6108" y="11321"/>
                </a:cubicBezTo>
                <a:close/>
                <a:moveTo>
                  <a:pt x="6554" y="7299"/>
                </a:moveTo>
                <a:cubicBezTo>
                  <a:pt x="7746" y="7448"/>
                  <a:pt x="8938" y="7597"/>
                  <a:pt x="10279" y="7597"/>
                </a:cubicBezTo>
                <a:cubicBezTo>
                  <a:pt x="10279" y="10130"/>
                  <a:pt x="10279" y="10130"/>
                  <a:pt x="10279" y="10130"/>
                </a:cubicBezTo>
                <a:cubicBezTo>
                  <a:pt x="6108" y="10130"/>
                  <a:pt x="6108" y="10130"/>
                  <a:pt x="6108" y="10130"/>
                </a:cubicBezTo>
                <a:cubicBezTo>
                  <a:pt x="6108" y="9236"/>
                  <a:pt x="6257" y="8193"/>
                  <a:pt x="6554" y="7299"/>
                </a:cubicBezTo>
                <a:close/>
                <a:moveTo>
                  <a:pt x="15641" y="10130"/>
                </a:moveTo>
                <a:cubicBezTo>
                  <a:pt x="11470" y="10130"/>
                  <a:pt x="11470" y="10130"/>
                  <a:pt x="11470" y="10130"/>
                </a:cubicBezTo>
                <a:cubicBezTo>
                  <a:pt x="11470" y="7597"/>
                  <a:pt x="11470" y="7597"/>
                  <a:pt x="11470" y="7597"/>
                </a:cubicBezTo>
                <a:cubicBezTo>
                  <a:pt x="12811" y="7597"/>
                  <a:pt x="14003" y="7448"/>
                  <a:pt x="15194" y="7299"/>
                </a:cubicBezTo>
                <a:cubicBezTo>
                  <a:pt x="15492" y="8193"/>
                  <a:pt x="15641" y="9236"/>
                  <a:pt x="15641" y="10130"/>
                </a:cubicBezTo>
                <a:close/>
                <a:moveTo>
                  <a:pt x="15194" y="14301"/>
                </a:moveTo>
                <a:cubicBezTo>
                  <a:pt x="14003" y="14152"/>
                  <a:pt x="12811" y="14152"/>
                  <a:pt x="11470" y="14152"/>
                </a:cubicBezTo>
                <a:cubicBezTo>
                  <a:pt x="11470" y="11321"/>
                  <a:pt x="11470" y="11321"/>
                  <a:pt x="11470" y="11321"/>
                </a:cubicBezTo>
                <a:cubicBezTo>
                  <a:pt x="15641" y="11321"/>
                  <a:pt x="15641" y="11321"/>
                  <a:pt x="15641" y="11321"/>
                </a:cubicBezTo>
                <a:cubicBezTo>
                  <a:pt x="15641" y="12364"/>
                  <a:pt x="15492" y="13407"/>
                  <a:pt x="15194" y="14301"/>
                </a:cubicBezTo>
                <a:close/>
                <a:moveTo>
                  <a:pt x="11470" y="15343"/>
                </a:moveTo>
                <a:cubicBezTo>
                  <a:pt x="12662" y="15343"/>
                  <a:pt x="13705" y="15343"/>
                  <a:pt x="14897" y="15492"/>
                </a:cubicBezTo>
                <a:cubicBezTo>
                  <a:pt x="14152" y="17429"/>
                  <a:pt x="12960" y="19068"/>
                  <a:pt x="11470" y="20259"/>
                </a:cubicBezTo>
                <a:lnTo>
                  <a:pt x="11470" y="15343"/>
                </a:lnTo>
                <a:close/>
                <a:moveTo>
                  <a:pt x="10279" y="15343"/>
                </a:moveTo>
                <a:cubicBezTo>
                  <a:pt x="10279" y="20259"/>
                  <a:pt x="10279" y="20259"/>
                  <a:pt x="10279" y="20259"/>
                </a:cubicBezTo>
                <a:cubicBezTo>
                  <a:pt x="8789" y="19068"/>
                  <a:pt x="7597" y="17429"/>
                  <a:pt x="6852" y="15492"/>
                </a:cubicBezTo>
                <a:cubicBezTo>
                  <a:pt x="7895" y="15343"/>
                  <a:pt x="9087" y="15343"/>
                  <a:pt x="10279" y="15343"/>
                </a:cubicBezTo>
                <a:close/>
                <a:moveTo>
                  <a:pt x="13407" y="20110"/>
                </a:moveTo>
                <a:cubicBezTo>
                  <a:pt x="14599" y="18770"/>
                  <a:pt x="15492" y="17280"/>
                  <a:pt x="16088" y="15641"/>
                </a:cubicBezTo>
                <a:cubicBezTo>
                  <a:pt x="16982" y="15790"/>
                  <a:pt x="18025" y="15939"/>
                  <a:pt x="18770" y="16237"/>
                </a:cubicBezTo>
                <a:cubicBezTo>
                  <a:pt x="17578" y="18025"/>
                  <a:pt x="15641" y="19514"/>
                  <a:pt x="13407" y="20110"/>
                </a:cubicBezTo>
                <a:close/>
                <a:moveTo>
                  <a:pt x="19514" y="15194"/>
                </a:moveTo>
                <a:cubicBezTo>
                  <a:pt x="18472" y="14897"/>
                  <a:pt x="17429" y="14599"/>
                  <a:pt x="16386" y="14450"/>
                </a:cubicBezTo>
                <a:cubicBezTo>
                  <a:pt x="16684" y="13407"/>
                  <a:pt x="16833" y="12513"/>
                  <a:pt x="16833" y="11321"/>
                </a:cubicBezTo>
                <a:cubicBezTo>
                  <a:pt x="20408" y="11321"/>
                  <a:pt x="20408" y="11321"/>
                  <a:pt x="20408" y="11321"/>
                </a:cubicBezTo>
                <a:cubicBezTo>
                  <a:pt x="20408" y="12662"/>
                  <a:pt x="19961" y="14003"/>
                  <a:pt x="19514" y="15194"/>
                </a:cubicBezTo>
                <a:close/>
                <a:moveTo>
                  <a:pt x="16833" y="10130"/>
                </a:moveTo>
                <a:cubicBezTo>
                  <a:pt x="16833" y="9087"/>
                  <a:pt x="16684" y="8193"/>
                  <a:pt x="16386" y="7150"/>
                </a:cubicBezTo>
                <a:cubicBezTo>
                  <a:pt x="17429" y="7001"/>
                  <a:pt x="18472" y="6852"/>
                  <a:pt x="19514" y="6554"/>
                </a:cubicBezTo>
                <a:cubicBezTo>
                  <a:pt x="19961" y="7597"/>
                  <a:pt x="20408" y="8938"/>
                  <a:pt x="20408" y="10130"/>
                </a:cubicBezTo>
                <a:lnTo>
                  <a:pt x="16833" y="10130"/>
                </a:lnTo>
                <a:close/>
                <a:moveTo>
                  <a:pt x="18770" y="5512"/>
                </a:moveTo>
                <a:cubicBezTo>
                  <a:pt x="18025" y="5661"/>
                  <a:pt x="16982" y="5959"/>
                  <a:pt x="16088" y="5959"/>
                </a:cubicBezTo>
                <a:cubicBezTo>
                  <a:pt x="15492" y="4320"/>
                  <a:pt x="14599" y="2830"/>
                  <a:pt x="13407" y="1639"/>
                </a:cubicBezTo>
                <a:cubicBezTo>
                  <a:pt x="15641" y="2234"/>
                  <a:pt x="17578" y="3575"/>
                  <a:pt x="18770" y="5512"/>
                </a:cubicBezTo>
                <a:close/>
                <a:moveTo>
                  <a:pt x="14897" y="6257"/>
                </a:moveTo>
                <a:cubicBezTo>
                  <a:pt x="13705" y="6257"/>
                  <a:pt x="12662" y="6406"/>
                  <a:pt x="11470" y="6406"/>
                </a:cubicBezTo>
                <a:cubicBezTo>
                  <a:pt x="11470" y="1341"/>
                  <a:pt x="11470" y="1341"/>
                  <a:pt x="11470" y="1341"/>
                </a:cubicBezTo>
                <a:cubicBezTo>
                  <a:pt x="12960" y="2532"/>
                  <a:pt x="14152" y="4320"/>
                  <a:pt x="14897" y="6257"/>
                </a:cubicBezTo>
                <a:close/>
                <a:moveTo>
                  <a:pt x="10279" y="1341"/>
                </a:moveTo>
                <a:cubicBezTo>
                  <a:pt x="10279" y="6406"/>
                  <a:pt x="10279" y="6406"/>
                  <a:pt x="10279" y="6406"/>
                </a:cubicBezTo>
                <a:cubicBezTo>
                  <a:pt x="9087" y="6406"/>
                  <a:pt x="7895" y="6257"/>
                  <a:pt x="6852" y="6108"/>
                </a:cubicBezTo>
                <a:cubicBezTo>
                  <a:pt x="7597" y="4320"/>
                  <a:pt x="8789" y="2532"/>
                  <a:pt x="10279" y="1341"/>
                </a:cubicBezTo>
                <a:close/>
                <a:moveTo>
                  <a:pt x="8342" y="1639"/>
                </a:moveTo>
                <a:cubicBezTo>
                  <a:pt x="7150" y="2830"/>
                  <a:pt x="6257" y="4320"/>
                  <a:pt x="5661" y="5959"/>
                </a:cubicBezTo>
                <a:cubicBezTo>
                  <a:pt x="4618" y="5810"/>
                  <a:pt x="3724" y="5661"/>
                  <a:pt x="2830" y="5512"/>
                </a:cubicBezTo>
                <a:cubicBezTo>
                  <a:pt x="4171" y="3575"/>
                  <a:pt x="6108" y="2234"/>
                  <a:pt x="8342" y="1639"/>
                </a:cubicBezTo>
                <a:close/>
                <a:moveTo>
                  <a:pt x="2383" y="6257"/>
                </a:moveTo>
                <a:cubicBezTo>
                  <a:pt x="2383" y="6554"/>
                  <a:pt x="2383" y="6554"/>
                  <a:pt x="2383" y="6554"/>
                </a:cubicBezTo>
                <a:cubicBezTo>
                  <a:pt x="3277" y="6852"/>
                  <a:pt x="4171" y="7001"/>
                  <a:pt x="5363" y="7150"/>
                </a:cubicBezTo>
                <a:cubicBezTo>
                  <a:pt x="5065" y="8193"/>
                  <a:pt x="4916" y="9087"/>
                  <a:pt x="4916" y="10130"/>
                </a:cubicBezTo>
                <a:cubicBezTo>
                  <a:pt x="1341" y="10130"/>
                  <a:pt x="1341" y="10130"/>
                  <a:pt x="1341" y="10130"/>
                </a:cubicBezTo>
                <a:cubicBezTo>
                  <a:pt x="1341" y="8789"/>
                  <a:pt x="1788" y="7448"/>
                  <a:pt x="2383" y="6257"/>
                </a:cubicBezTo>
                <a:close/>
                <a:moveTo>
                  <a:pt x="1192" y="11321"/>
                </a:moveTo>
                <a:cubicBezTo>
                  <a:pt x="4916" y="11321"/>
                  <a:pt x="4916" y="11321"/>
                  <a:pt x="4916" y="11321"/>
                </a:cubicBezTo>
                <a:cubicBezTo>
                  <a:pt x="4916" y="12513"/>
                  <a:pt x="5065" y="13556"/>
                  <a:pt x="5363" y="14450"/>
                </a:cubicBezTo>
                <a:cubicBezTo>
                  <a:pt x="4171" y="14599"/>
                  <a:pt x="3277" y="14897"/>
                  <a:pt x="2383" y="15194"/>
                </a:cubicBezTo>
                <a:cubicBezTo>
                  <a:pt x="2383" y="15492"/>
                  <a:pt x="2383" y="15492"/>
                  <a:pt x="2383" y="15492"/>
                </a:cubicBezTo>
                <a:cubicBezTo>
                  <a:pt x="1788" y="14301"/>
                  <a:pt x="1341" y="12811"/>
                  <a:pt x="1192" y="11321"/>
                </a:cubicBezTo>
                <a:close/>
                <a:moveTo>
                  <a:pt x="5661" y="15641"/>
                </a:moveTo>
                <a:cubicBezTo>
                  <a:pt x="6257" y="17280"/>
                  <a:pt x="7150" y="18770"/>
                  <a:pt x="8342" y="20110"/>
                </a:cubicBezTo>
                <a:cubicBezTo>
                  <a:pt x="6108" y="19514"/>
                  <a:pt x="4171" y="18025"/>
                  <a:pt x="2830" y="16237"/>
                </a:cubicBezTo>
                <a:cubicBezTo>
                  <a:pt x="3724" y="15939"/>
                  <a:pt x="4618" y="15790"/>
                  <a:pt x="5661" y="15641"/>
                </a:cubicBezTo>
                <a:close/>
              </a:path>
            </a:pathLst>
          </a:custGeom>
          <a:solidFill>
            <a:srgbClr val="757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0" grpId="0" bldLvl="0" animBg="1"/>
      <p:bldP spid="41" grpId="0"/>
      <p:bldP spid="42" grpId="0"/>
      <p:bldP spid="43" grpId="0" bldLvl="0" animBg="1"/>
      <p:bldP spid="44" grpId="0"/>
      <p:bldP spid="45" grpId="0"/>
      <p:bldP spid="2" grpId="0" bldLvl="0" animBg="1"/>
      <p:bldP spid="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商业模式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 dirty="0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</a:t>
            </a:r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03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>
          <a:xfrm>
            <a:off x="406832" y="3818187"/>
            <a:ext cx="5445578" cy="1851602"/>
          </a:xfrm>
          <a:prstGeom prst="rect">
            <a:avLst/>
          </a:prstGeom>
          <a:solidFill>
            <a:srgbClr val="83838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406832" y="1577398"/>
            <a:ext cx="5445578" cy="1851602"/>
          </a:xfrm>
          <a:prstGeom prst="rect">
            <a:avLst/>
          </a:prstGeom>
          <a:solidFill>
            <a:srgbClr val="6572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746457" y="1986441"/>
            <a:ext cx="586216" cy="586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>
            <a:off x="746457" y="4227230"/>
            <a:ext cx="586216" cy="586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深度视觉·原创设计 https://www.docer.com/works?userid=22383862"/>
          <p:cNvSpPr/>
          <p:nvPr/>
        </p:nvSpPr>
        <p:spPr>
          <a:xfrm>
            <a:off x="6274232" y="3818187"/>
            <a:ext cx="5445578" cy="1851602"/>
          </a:xfrm>
          <a:prstGeom prst="rect">
            <a:avLst/>
          </a:prstGeom>
          <a:solidFill>
            <a:srgbClr val="6572A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>
          <a:xfrm>
            <a:off x="6274232" y="1577398"/>
            <a:ext cx="5445578" cy="1851602"/>
          </a:xfrm>
          <a:prstGeom prst="rect">
            <a:avLst/>
          </a:prstGeom>
          <a:solidFill>
            <a:srgbClr val="6366A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>
            <a:off x="6675391" y="1986441"/>
            <a:ext cx="586215" cy="58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>
            <a:off x="6738206" y="4227230"/>
            <a:ext cx="479633" cy="586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深度视觉·原创设计 https://www.docer.com/works?userid=22383862"/>
          <p:cNvSpPr/>
          <p:nvPr/>
        </p:nvSpPr>
        <p:spPr>
          <a:xfrm>
            <a:off x="1825553" y="2344422"/>
            <a:ext cx="34934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rPr>
              <a:t>与校内新闻社、广播站合作宣传，利用新闻社和广播站的影响力推广产品</a:t>
            </a:r>
          </a:p>
        </p:txBody>
      </p:sp>
      <p:sp>
        <p:nvSpPr>
          <p:cNvPr id="19" name="深度视觉·原创设计 https://www.docer.com/works?userid=22383862"/>
          <p:cNvSpPr/>
          <p:nvPr/>
        </p:nvSpPr>
        <p:spPr>
          <a:xfrm>
            <a:off x="1825553" y="1831545"/>
            <a:ext cx="178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媒体推广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深度视觉·原创设计 https://www.docer.com/works?userid=22383862"/>
          <p:cNvSpPr/>
          <p:nvPr/>
        </p:nvSpPr>
        <p:spPr>
          <a:xfrm>
            <a:off x="1813908" y="4607898"/>
            <a:ext cx="3493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与华师官微合作，支付一定费用进行推广，精准锁定目标用户开展产品营销</a:t>
            </a:r>
          </a:p>
        </p:txBody>
      </p:sp>
      <p:sp>
        <p:nvSpPr>
          <p:cNvPr id="21" name="深度视觉·原创设计 https://www.docer.com/works?userid=22383862"/>
          <p:cNvSpPr/>
          <p:nvPr/>
        </p:nvSpPr>
        <p:spPr>
          <a:xfrm>
            <a:off x="1825553" y="4038239"/>
            <a:ext cx="178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微博推广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深度视觉·原创设计 https://www.docer.com/works?userid=22383862"/>
          <p:cNvSpPr/>
          <p:nvPr/>
        </p:nvSpPr>
        <p:spPr>
          <a:xfrm>
            <a:off x="7630136" y="2344422"/>
            <a:ext cx="34934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zh-CN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设计一些海报，张贴在饭堂、学院等学生经常去的地点，视觉化的冲击达到宣传效果</a:t>
            </a:r>
            <a:endParaRPr lang="zh-CN" altLang="en-US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深度视觉·原创设计 https://www.docer.com/works?userid=22383862"/>
          <p:cNvSpPr/>
          <p:nvPr/>
        </p:nvSpPr>
        <p:spPr>
          <a:xfrm>
            <a:off x="7630136" y="1831545"/>
            <a:ext cx="178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广告推广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深度视觉·原创设计 https://www.docer.com/works?userid=22383862"/>
          <p:cNvSpPr/>
          <p:nvPr/>
        </p:nvSpPr>
        <p:spPr>
          <a:xfrm>
            <a:off x="7639661" y="4510436"/>
            <a:ext cx="3493457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zh-CN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利用晚安华师微信公众号进行宣传。晚安华师是几乎每个华师学生都会关注的公众号，利用其影响力进行推广可以达到最佳效果</a:t>
            </a:r>
            <a:endParaRPr lang="zh-CN" altLang="en-US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深度视觉·原创设计 https://www.docer.com/works?userid=22383862"/>
          <p:cNvSpPr/>
          <p:nvPr/>
        </p:nvSpPr>
        <p:spPr>
          <a:xfrm>
            <a:off x="7639661" y="3986700"/>
            <a:ext cx="2706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微信公众号推广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0" grpId="0" animBg="1"/>
      <p:bldP spid="8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命名 -1_WPS图片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37251" y="2148292"/>
            <a:ext cx="6520720" cy="115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THANK</a:t>
            </a:r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YOU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21668" y="3946741"/>
            <a:ext cx="2851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易书</a:t>
            </a: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4646951" y="4770452"/>
            <a:ext cx="3492708" cy="0"/>
          </a:xfrm>
          <a:prstGeom prst="line">
            <a:avLst/>
          </a:prstGeom>
          <a:ln w="19050">
            <a:solidFill>
              <a:schemeClr val="bg1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445884" y="4859479"/>
            <a:ext cx="422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项目路演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994265" y="294005"/>
            <a:ext cx="18745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dirty="0">
                <a:solidFill>
                  <a:schemeClr val="bg1">
                    <a:alpha val="64000"/>
                  </a:schemeClr>
                </a:solidFill>
                <a:cs typeface="+mn-ea"/>
                <a:sym typeface="+mn-lt"/>
              </a:rPr>
              <a:t>EBOOK</a:t>
            </a:r>
            <a:endParaRPr lang="en-US" altLang="zh-CN" sz="1400" dirty="0">
              <a:solidFill>
                <a:schemeClr val="bg1">
                  <a:alpha val="64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408438" y="6066693"/>
            <a:ext cx="229967" cy="229967"/>
            <a:chOff x="8404727" y="2258590"/>
            <a:chExt cx="229967" cy="229967"/>
          </a:xfrm>
          <a:solidFill>
            <a:schemeClr val="bg1">
              <a:alpha val="64000"/>
            </a:schemeClr>
          </a:solidFill>
        </p:grpSpPr>
        <p:sp>
          <p:nvSpPr>
            <p:cNvPr id="50" name="椭圆 49"/>
            <p:cNvSpPr/>
            <p:nvPr/>
          </p:nvSpPr>
          <p:spPr>
            <a:xfrm>
              <a:off x="8456050" y="2309913"/>
              <a:ext cx="127321" cy="127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8404727" y="2258590"/>
              <a:ext cx="229967" cy="229967"/>
            </a:xfrm>
            <a:prstGeom prst="ellipse">
              <a:avLst/>
            </a:prstGeom>
            <a:noFill/>
            <a:ln>
              <a:solidFill>
                <a:srgbClr val="F0F9FE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命名 -1_WPS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61302" y="513441"/>
            <a:ext cx="363794" cy="211230"/>
            <a:chOff x="7236541" y="403123"/>
            <a:chExt cx="363794" cy="2112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236542" y="403123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236541" y="511605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418437" y="614353"/>
              <a:ext cx="18189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2018030" y="2686050"/>
            <a:ext cx="8995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项目理念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36540" y="4032885"/>
            <a:ext cx="18865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Part . 00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27827" y="3515911"/>
            <a:ext cx="6976103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0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工作情况概述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01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8343681" y="2780745"/>
            <a:ext cx="424190" cy="0"/>
          </a:xfrm>
          <a:prstGeom prst="line">
            <a:avLst/>
          </a:prstGeom>
          <a:ln w="57150">
            <a:solidFill>
              <a:srgbClr val="6572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132195" y="2912745"/>
            <a:ext cx="4542790" cy="29447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本产品主要解决的是校内二手教材交易问题，采用线上线下结合模式，给学生提供针对性的服务，方便快捷直观地完成交易。</a:t>
            </a:r>
          </a:p>
          <a:p>
            <a:pPr lvl="0">
              <a:lnSpc>
                <a:spcPct val="130000"/>
              </a:lnSpc>
              <a:defRPr/>
            </a:pPr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致力于将学生校书籍资源利用最大化，为学生提供便利的二手书交易平台，规范二手书交易市场，充分发挥书籍价值并节省学生开支。</a:t>
            </a: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77735" y="1972310"/>
            <a:ext cx="2555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项目</a:t>
            </a:r>
            <a:r>
              <a: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理念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 12" descr="手机的屏幕&#10;&#10;描述已自动生成">
            <a:extLst>
              <a:ext uri="{FF2B5EF4-FFF2-40B4-BE49-F238E27FC236}">
                <a16:creationId xmlns:a16="http://schemas.microsoft.com/office/drawing/2014/main" id="{89AAC1A2-C4DF-7083-27E5-E4AB1A8C3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" y="1155700"/>
            <a:ext cx="3877063" cy="74824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命名 -1_WPS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61302" y="513441"/>
            <a:ext cx="363794" cy="211230"/>
            <a:chOff x="7236541" y="403123"/>
            <a:chExt cx="363794" cy="2112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236542" y="403123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236541" y="511605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418437" y="614353"/>
              <a:ext cx="18189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2018030" y="2686050"/>
            <a:ext cx="8995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市场痛点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36540" y="4032885"/>
            <a:ext cx="18865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Part . 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27827" y="3515911"/>
            <a:ext cx="6976103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6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-217805" y="-517525"/>
            <a:ext cx="1673225" cy="1673225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>
                  <a:alpha val="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市场痛点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01</a:t>
            </a:r>
            <a:endParaRPr lang="en-US" altLang="zh-CN" dirty="0">
              <a:solidFill>
                <a:srgbClr val="6572A1">
                  <a:alpha val="54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" name="1"/>
          <p:cNvGrpSpPr/>
          <p:nvPr/>
        </p:nvGrpSpPr>
        <p:grpSpPr>
          <a:xfrm>
            <a:off x="5918590" y="1903172"/>
            <a:ext cx="5456130" cy="4165559"/>
            <a:chOff x="4421229" y="1370024"/>
            <a:chExt cx="5295667" cy="4043051"/>
          </a:xfrm>
        </p:grpSpPr>
        <p:sp>
          <p:nvSpPr>
            <p:cNvPr id="3" name="Freeform 26"/>
            <p:cNvSpPr/>
            <p:nvPr/>
          </p:nvSpPr>
          <p:spPr bwMode="auto">
            <a:xfrm>
              <a:off x="6000750" y="1388619"/>
              <a:ext cx="3444389" cy="886548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8" name="Freeform 26"/>
            <p:cNvSpPr/>
            <p:nvPr/>
          </p:nvSpPr>
          <p:spPr bwMode="auto">
            <a:xfrm>
              <a:off x="4421229" y="2633483"/>
              <a:ext cx="3444389" cy="1735884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12" name="Group 81"/>
            <p:cNvGrpSpPr/>
            <p:nvPr/>
          </p:nvGrpSpPr>
          <p:grpSpPr>
            <a:xfrm>
              <a:off x="4921070" y="3198252"/>
              <a:ext cx="399354" cy="427478"/>
              <a:chOff x="6138863" y="1941513"/>
              <a:chExt cx="450850" cy="482600"/>
            </a:xfrm>
            <a:solidFill>
              <a:schemeClr val="bg1">
                <a:lumMod val="65000"/>
              </a:schemeClr>
            </a:solidFill>
          </p:grpSpPr>
          <p:sp>
            <p:nvSpPr>
              <p:cNvPr id="45" name="Freeform 79"/>
              <p:cNvSpPr>
                <a:spLocks noEditPoints="1"/>
              </p:cNvSpPr>
              <p:nvPr/>
            </p:nvSpPr>
            <p:spPr bwMode="auto">
              <a:xfrm>
                <a:off x="6138863" y="1941513"/>
                <a:ext cx="450850" cy="482600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6" name="Freeform 80"/>
              <p:cNvSpPr>
                <a:spLocks noEditPoints="1"/>
              </p:cNvSpPr>
              <p:nvPr/>
            </p:nvSpPr>
            <p:spPr bwMode="auto">
              <a:xfrm>
                <a:off x="6199188" y="2001838"/>
                <a:ext cx="330200" cy="301626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7" name="Freeform 81"/>
              <p:cNvSpPr>
                <a:spLocks noEditPoints="1"/>
              </p:cNvSpPr>
              <p:nvPr/>
            </p:nvSpPr>
            <p:spPr bwMode="auto">
              <a:xfrm>
                <a:off x="6378575" y="2047876"/>
                <a:ext cx="90487" cy="90488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89"/>
            <p:cNvGrpSpPr/>
            <p:nvPr/>
          </p:nvGrpSpPr>
          <p:grpSpPr>
            <a:xfrm>
              <a:off x="6458636" y="1612749"/>
              <a:ext cx="496887" cy="466725"/>
              <a:chOff x="5160963" y="4846638"/>
              <a:chExt cx="496887" cy="466725"/>
            </a:xfrm>
            <a:solidFill>
              <a:schemeClr val="bg1">
                <a:lumMod val="65000"/>
              </a:schemeClr>
            </a:solidFill>
          </p:grpSpPr>
          <p:sp>
            <p:nvSpPr>
              <p:cNvPr id="40" name="Oval 17"/>
              <p:cNvSpPr>
                <a:spLocks noChangeArrowheads="1"/>
              </p:cNvSpPr>
              <p:nvPr/>
            </p:nvSpPr>
            <p:spPr bwMode="auto">
              <a:xfrm>
                <a:off x="5402263" y="51022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8"/>
              <p:cNvSpPr>
                <a:spLocks noEditPoints="1"/>
              </p:cNvSpPr>
              <p:nvPr/>
            </p:nvSpPr>
            <p:spPr bwMode="auto">
              <a:xfrm>
                <a:off x="5160963" y="4846638"/>
                <a:ext cx="496887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3"/>
            <p:cNvGrpSpPr/>
            <p:nvPr/>
          </p:nvGrpSpPr>
          <p:grpSpPr>
            <a:xfrm>
              <a:off x="6650376" y="1370024"/>
              <a:ext cx="3066520" cy="4043051"/>
              <a:chOff x="6497220" y="1167940"/>
              <a:chExt cx="3373172" cy="4447356"/>
            </a:xfrm>
            <a:effectLst>
              <a:reflection blurRad="6350" stA="28000" endPos="25000" dir="5400000" sy="-100000" algn="bl" rotWithShape="0"/>
            </a:effectLst>
          </p:grpSpPr>
          <p:grpSp>
            <p:nvGrpSpPr>
              <p:cNvPr id="20" name="Group 30"/>
              <p:cNvGrpSpPr/>
              <p:nvPr/>
            </p:nvGrpSpPr>
            <p:grpSpPr>
              <a:xfrm rot="18810804">
                <a:off x="7351807" y="3137401"/>
                <a:ext cx="1130653" cy="713456"/>
                <a:chOff x="4470201" y="3688798"/>
                <a:chExt cx="1625799" cy="1025899"/>
              </a:xfrm>
            </p:grpSpPr>
            <p:sp>
              <p:nvSpPr>
                <p:cNvPr id="37" name="Rectangle 12"/>
                <p:cNvSpPr>
                  <a:spLocks noChangeArrowheads="1"/>
                </p:cNvSpPr>
                <p:nvPr/>
              </p:nvSpPr>
              <p:spPr bwMode="auto">
                <a:xfrm>
                  <a:off x="4470201" y="3688798"/>
                  <a:ext cx="1614487" cy="344488"/>
                </a:xfrm>
                <a:prstGeom prst="rect">
                  <a:avLst/>
                </a:prstGeom>
                <a:solidFill>
                  <a:srgbClr val="6366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13"/>
                <p:cNvSpPr>
                  <a:spLocks noChangeArrowheads="1"/>
                </p:cNvSpPr>
                <p:nvPr/>
              </p:nvSpPr>
              <p:spPr bwMode="auto">
                <a:xfrm>
                  <a:off x="4481513" y="4022546"/>
                  <a:ext cx="1614487" cy="344488"/>
                </a:xfrm>
                <a:prstGeom prst="rect">
                  <a:avLst/>
                </a:prstGeom>
                <a:solidFill>
                  <a:srgbClr val="B8BAD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14"/>
                <p:cNvSpPr>
                  <a:spLocks noChangeArrowheads="1"/>
                </p:cNvSpPr>
                <p:nvPr/>
              </p:nvSpPr>
              <p:spPr bwMode="auto">
                <a:xfrm>
                  <a:off x="4481513" y="4367034"/>
                  <a:ext cx="1614487" cy="347663"/>
                </a:xfrm>
                <a:prstGeom prst="rect">
                  <a:avLst/>
                </a:prstGeom>
                <a:solidFill>
                  <a:srgbClr val="7578B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Group 48"/>
              <p:cNvGrpSpPr/>
              <p:nvPr/>
            </p:nvGrpSpPr>
            <p:grpSpPr>
              <a:xfrm rot="18810804">
                <a:off x="8125136" y="2325618"/>
                <a:ext cx="1130653" cy="717613"/>
                <a:chOff x="6084688" y="3198260"/>
                <a:chExt cx="1625799" cy="1031876"/>
              </a:xfrm>
            </p:grpSpPr>
            <p:sp>
              <p:nvSpPr>
                <p:cNvPr id="34" name="Rectangle 15"/>
                <p:cNvSpPr>
                  <a:spLocks noChangeArrowheads="1"/>
                </p:cNvSpPr>
                <p:nvPr/>
              </p:nvSpPr>
              <p:spPr bwMode="auto">
                <a:xfrm>
                  <a:off x="6084688" y="3198260"/>
                  <a:ext cx="1614487" cy="344488"/>
                </a:xfrm>
                <a:prstGeom prst="rect">
                  <a:avLst/>
                </a:prstGeom>
                <a:solidFill>
                  <a:srgbClr val="6366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Rectangle 16"/>
                <p:cNvSpPr>
                  <a:spLocks noChangeArrowheads="1"/>
                </p:cNvSpPr>
                <p:nvPr/>
              </p:nvSpPr>
              <p:spPr bwMode="auto">
                <a:xfrm>
                  <a:off x="6096000" y="3532009"/>
                  <a:ext cx="1614487" cy="342900"/>
                </a:xfrm>
                <a:prstGeom prst="rect">
                  <a:avLst/>
                </a:prstGeom>
                <a:solidFill>
                  <a:srgbClr val="B8BAD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Rectangle 17"/>
                <p:cNvSpPr>
                  <a:spLocks noChangeArrowheads="1"/>
                </p:cNvSpPr>
                <p:nvPr/>
              </p:nvSpPr>
              <p:spPr bwMode="auto">
                <a:xfrm>
                  <a:off x="6084688" y="3885648"/>
                  <a:ext cx="1614487" cy="344488"/>
                </a:xfrm>
                <a:prstGeom prst="rect">
                  <a:avLst/>
                </a:prstGeom>
                <a:solidFill>
                  <a:srgbClr val="7578B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Group 52"/>
              <p:cNvGrpSpPr/>
              <p:nvPr/>
            </p:nvGrpSpPr>
            <p:grpSpPr>
              <a:xfrm rot="18810804">
                <a:off x="8856964" y="1452975"/>
                <a:ext cx="1298464" cy="728392"/>
                <a:chOff x="7689651" y="3678059"/>
                <a:chExt cx="1867099" cy="1047377"/>
              </a:xfrm>
            </p:grpSpPr>
            <p:sp>
              <p:nvSpPr>
                <p:cNvPr id="29" name="Freeform 7"/>
                <p:cNvSpPr/>
                <p:nvPr/>
              </p:nvSpPr>
              <p:spPr bwMode="auto">
                <a:xfrm>
                  <a:off x="9224963" y="3678059"/>
                  <a:ext cx="331787" cy="1036638"/>
                </a:xfrm>
                <a:custGeom>
                  <a:avLst/>
                  <a:gdLst>
                    <a:gd name="T0" fmla="*/ 0 w 209"/>
                    <a:gd name="T1" fmla="*/ 162 h 653"/>
                    <a:gd name="T2" fmla="*/ 135 w 209"/>
                    <a:gd name="T3" fmla="*/ 0 h 653"/>
                    <a:gd name="T4" fmla="*/ 209 w 209"/>
                    <a:gd name="T5" fmla="*/ 210 h 653"/>
                    <a:gd name="T6" fmla="*/ 209 w 209"/>
                    <a:gd name="T7" fmla="*/ 443 h 653"/>
                    <a:gd name="T8" fmla="*/ 135 w 209"/>
                    <a:gd name="T9" fmla="*/ 653 h 653"/>
                    <a:gd name="T10" fmla="*/ 0 w 209"/>
                    <a:gd name="T11" fmla="*/ 488 h 653"/>
                    <a:gd name="T12" fmla="*/ 0 w 209"/>
                    <a:gd name="T13" fmla="*/ 162 h 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653">
                      <a:moveTo>
                        <a:pt x="0" y="162"/>
                      </a:moveTo>
                      <a:lnTo>
                        <a:pt x="135" y="0"/>
                      </a:lnTo>
                      <a:lnTo>
                        <a:pt x="209" y="210"/>
                      </a:lnTo>
                      <a:lnTo>
                        <a:pt x="209" y="443"/>
                      </a:lnTo>
                      <a:lnTo>
                        <a:pt x="135" y="653"/>
                      </a:lnTo>
                      <a:lnTo>
                        <a:pt x="0" y="488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BBA17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18"/>
                <p:cNvSpPr/>
                <p:nvPr/>
              </p:nvSpPr>
              <p:spPr bwMode="auto">
                <a:xfrm>
                  <a:off x="7700963" y="3678059"/>
                  <a:ext cx="1738312" cy="344488"/>
                </a:xfrm>
                <a:custGeom>
                  <a:avLst/>
                  <a:gdLst>
                    <a:gd name="T0" fmla="*/ 1020 w 1095"/>
                    <a:gd name="T1" fmla="*/ 217 h 217"/>
                    <a:gd name="T2" fmla="*/ 1095 w 1095"/>
                    <a:gd name="T3" fmla="*/ 0 h 217"/>
                    <a:gd name="T4" fmla="*/ 0 w 1095"/>
                    <a:gd name="T5" fmla="*/ 0 h 217"/>
                    <a:gd name="T6" fmla="*/ 0 w 1095"/>
                    <a:gd name="T7" fmla="*/ 217 h 217"/>
                    <a:gd name="T8" fmla="*/ 1020 w 1095"/>
                    <a:gd name="T9" fmla="*/ 217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5" h="217">
                      <a:moveTo>
                        <a:pt x="1020" y="217"/>
                      </a:moveTo>
                      <a:lnTo>
                        <a:pt x="1095" y="0"/>
                      </a:lnTo>
                      <a:lnTo>
                        <a:pt x="0" y="0"/>
                      </a:lnTo>
                      <a:lnTo>
                        <a:pt x="0" y="217"/>
                      </a:lnTo>
                      <a:lnTo>
                        <a:pt x="1020" y="217"/>
                      </a:lnTo>
                      <a:close/>
                    </a:path>
                  </a:pathLst>
                </a:custGeom>
                <a:solidFill>
                  <a:srgbClr val="6366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700963" y="4022546"/>
                  <a:ext cx="1619250" cy="344488"/>
                </a:xfrm>
                <a:prstGeom prst="rect">
                  <a:avLst/>
                </a:prstGeom>
                <a:solidFill>
                  <a:srgbClr val="B8BAD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0"/>
                <p:cNvSpPr/>
                <p:nvPr/>
              </p:nvSpPr>
              <p:spPr bwMode="auto">
                <a:xfrm>
                  <a:off x="7689651" y="4377773"/>
                  <a:ext cx="1738312" cy="347663"/>
                </a:xfrm>
                <a:custGeom>
                  <a:avLst/>
                  <a:gdLst>
                    <a:gd name="T0" fmla="*/ 1095 w 1095"/>
                    <a:gd name="T1" fmla="*/ 219 h 219"/>
                    <a:gd name="T2" fmla="*/ 1020 w 1095"/>
                    <a:gd name="T3" fmla="*/ 0 h 219"/>
                    <a:gd name="T4" fmla="*/ 0 w 1095"/>
                    <a:gd name="T5" fmla="*/ 0 h 219"/>
                    <a:gd name="T6" fmla="*/ 0 w 1095"/>
                    <a:gd name="T7" fmla="*/ 219 h 219"/>
                    <a:gd name="T8" fmla="*/ 1095 w 1095"/>
                    <a:gd name="T9" fmla="*/ 219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5" h="219">
                      <a:moveTo>
                        <a:pt x="1095" y="219"/>
                      </a:moveTo>
                      <a:lnTo>
                        <a:pt x="1020" y="0"/>
                      </a:lnTo>
                      <a:lnTo>
                        <a:pt x="0" y="0"/>
                      </a:lnTo>
                      <a:lnTo>
                        <a:pt x="0" y="219"/>
                      </a:lnTo>
                      <a:lnTo>
                        <a:pt x="1095" y="219"/>
                      </a:lnTo>
                      <a:close/>
                    </a:path>
                  </a:pathLst>
                </a:custGeom>
                <a:solidFill>
                  <a:srgbClr val="7578B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Oval 21"/>
                <p:cNvSpPr>
                  <a:spLocks noChangeArrowheads="1"/>
                </p:cNvSpPr>
                <p:nvPr/>
              </p:nvSpPr>
              <p:spPr bwMode="auto">
                <a:xfrm>
                  <a:off x="9398000" y="4049534"/>
                  <a:ext cx="82550" cy="29368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Group 62"/>
              <p:cNvGrpSpPr/>
              <p:nvPr/>
            </p:nvGrpSpPr>
            <p:grpSpPr>
              <a:xfrm rot="18810804">
                <a:off x="5856890" y="4257353"/>
                <a:ext cx="1998273" cy="717613"/>
                <a:chOff x="1608138" y="3187521"/>
                <a:chExt cx="2873375" cy="1031876"/>
              </a:xfrm>
            </p:grpSpPr>
            <p:sp>
              <p:nvSpPr>
                <p:cNvPr id="24" name="Freeform 8"/>
                <p:cNvSpPr/>
                <p:nvPr/>
              </p:nvSpPr>
              <p:spPr bwMode="auto">
                <a:xfrm>
                  <a:off x="1608138" y="3187521"/>
                  <a:ext cx="1490662" cy="1031875"/>
                </a:xfrm>
                <a:custGeom>
                  <a:avLst/>
                  <a:gdLst>
                    <a:gd name="T0" fmla="*/ 793 w 939"/>
                    <a:gd name="T1" fmla="*/ 650 h 650"/>
                    <a:gd name="T2" fmla="*/ 0 w 939"/>
                    <a:gd name="T3" fmla="*/ 326 h 650"/>
                    <a:gd name="T4" fmla="*/ 793 w 939"/>
                    <a:gd name="T5" fmla="*/ 0 h 650"/>
                    <a:gd name="T6" fmla="*/ 939 w 939"/>
                    <a:gd name="T7" fmla="*/ 0 h 650"/>
                    <a:gd name="T8" fmla="*/ 939 w 939"/>
                    <a:gd name="T9" fmla="*/ 650 h 650"/>
                    <a:gd name="T10" fmla="*/ 793 w 939"/>
                    <a:gd name="T11" fmla="*/ 65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9" h="650">
                      <a:moveTo>
                        <a:pt x="793" y="650"/>
                      </a:moveTo>
                      <a:lnTo>
                        <a:pt x="0" y="326"/>
                      </a:lnTo>
                      <a:lnTo>
                        <a:pt x="793" y="0"/>
                      </a:lnTo>
                      <a:lnTo>
                        <a:pt x="939" y="0"/>
                      </a:lnTo>
                      <a:lnTo>
                        <a:pt x="939" y="650"/>
                      </a:lnTo>
                      <a:lnTo>
                        <a:pt x="793" y="650"/>
                      </a:lnTo>
                      <a:close/>
                    </a:path>
                  </a:pathLst>
                </a:custGeom>
                <a:solidFill>
                  <a:srgbClr val="D4AC8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9"/>
                <p:cNvSpPr/>
                <p:nvPr/>
              </p:nvSpPr>
              <p:spPr bwMode="auto">
                <a:xfrm>
                  <a:off x="2727126" y="3198260"/>
                  <a:ext cx="1743075" cy="344488"/>
                </a:xfrm>
                <a:custGeom>
                  <a:avLst/>
                  <a:gdLst>
                    <a:gd name="T0" fmla="*/ 464 w 464"/>
                    <a:gd name="T1" fmla="*/ 0 h 91"/>
                    <a:gd name="T2" fmla="*/ 41 w 464"/>
                    <a:gd name="T3" fmla="*/ 0 h 91"/>
                    <a:gd name="T4" fmla="*/ 16 w 464"/>
                    <a:gd name="T5" fmla="*/ 14 h 91"/>
                    <a:gd name="T6" fmla="*/ 5 w 464"/>
                    <a:gd name="T7" fmla="*/ 31 h 91"/>
                    <a:gd name="T8" fmla="*/ 5 w 464"/>
                    <a:gd name="T9" fmla="*/ 59 h 91"/>
                    <a:gd name="T10" fmla="*/ 16 w 464"/>
                    <a:gd name="T11" fmla="*/ 77 h 91"/>
                    <a:gd name="T12" fmla="*/ 41 w 464"/>
                    <a:gd name="T13" fmla="*/ 91 h 91"/>
                    <a:gd name="T14" fmla="*/ 464 w 464"/>
                    <a:gd name="T15" fmla="*/ 91 h 91"/>
                    <a:gd name="T16" fmla="*/ 464 w 464"/>
                    <a:gd name="T1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4" h="91">
                      <a:moveTo>
                        <a:pt x="464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2" y="0"/>
                        <a:pt x="21" y="6"/>
                        <a:pt x="16" y="14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0" y="39"/>
                        <a:pt x="0" y="52"/>
                        <a:pt x="5" y="59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21" y="85"/>
                        <a:pt x="32" y="91"/>
                        <a:pt x="41" y="91"/>
                      </a:cubicBezTo>
                      <a:cubicBezTo>
                        <a:pt x="464" y="91"/>
                        <a:pt x="464" y="91"/>
                        <a:pt x="464" y="91"/>
                      </a:cubicBez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6366A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0"/>
                <p:cNvSpPr/>
                <p:nvPr/>
              </p:nvSpPr>
              <p:spPr bwMode="auto">
                <a:xfrm>
                  <a:off x="2738438" y="3532009"/>
                  <a:ext cx="1743075" cy="342900"/>
                </a:xfrm>
                <a:custGeom>
                  <a:avLst/>
                  <a:gdLst>
                    <a:gd name="T0" fmla="*/ 464 w 464"/>
                    <a:gd name="T1" fmla="*/ 0 h 91"/>
                    <a:gd name="T2" fmla="*/ 41 w 464"/>
                    <a:gd name="T3" fmla="*/ 0 h 91"/>
                    <a:gd name="T4" fmla="*/ 16 w 464"/>
                    <a:gd name="T5" fmla="*/ 14 h 91"/>
                    <a:gd name="T6" fmla="*/ 5 w 464"/>
                    <a:gd name="T7" fmla="*/ 32 h 91"/>
                    <a:gd name="T8" fmla="*/ 5 w 464"/>
                    <a:gd name="T9" fmla="*/ 60 h 91"/>
                    <a:gd name="T10" fmla="*/ 16 w 464"/>
                    <a:gd name="T11" fmla="*/ 77 h 91"/>
                    <a:gd name="T12" fmla="*/ 41 w 464"/>
                    <a:gd name="T13" fmla="*/ 91 h 91"/>
                    <a:gd name="T14" fmla="*/ 464 w 464"/>
                    <a:gd name="T15" fmla="*/ 91 h 91"/>
                    <a:gd name="T16" fmla="*/ 464 w 464"/>
                    <a:gd name="T1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4" h="91">
                      <a:moveTo>
                        <a:pt x="464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2" y="0"/>
                        <a:pt x="21" y="6"/>
                        <a:pt x="16" y="14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0" y="39"/>
                        <a:pt x="0" y="52"/>
                        <a:pt x="5" y="60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21" y="85"/>
                        <a:pt x="32" y="91"/>
                        <a:pt x="41" y="91"/>
                      </a:cubicBezTo>
                      <a:cubicBezTo>
                        <a:pt x="464" y="91"/>
                        <a:pt x="464" y="91"/>
                        <a:pt x="464" y="91"/>
                      </a:cubicBez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B8BAD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1"/>
                <p:cNvSpPr/>
                <p:nvPr/>
              </p:nvSpPr>
              <p:spPr bwMode="auto">
                <a:xfrm>
                  <a:off x="2738438" y="3874909"/>
                  <a:ext cx="1743075" cy="344488"/>
                </a:xfrm>
                <a:custGeom>
                  <a:avLst/>
                  <a:gdLst>
                    <a:gd name="T0" fmla="*/ 464 w 464"/>
                    <a:gd name="T1" fmla="*/ 0 h 91"/>
                    <a:gd name="T2" fmla="*/ 41 w 464"/>
                    <a:gd name="T3" fmla="*/ 0 h 91"/>
                    <a:gd name="T4" fmla="*/ 16 w 464"/>
                    <a:gd name="T5" fmla="*/ 14 h 91"/>
                    <a:gd name="T6" fmla="*/ 5 w 464"/>
                    <a:gd name="T7" fmla="*/ 32 h 91"/>
                    <a:gd name="T8" fmla="*/ 5 w 464"/>
                    <a:gd name="T9" fmla="*/ 60 h 91"/>
                    <a:gd name="T10" fmla="*/ 16 w 464"/>
                    <a:gd name="T11" fmla="*/ 77 h 91"/>
                    <a:gd name="T12" fmla="*/ 41 w 464"/>
                    <a:gd name="T13" fmla="*/ 91 h 91"/>
                    <a:gd name="T14" fmla="*/ 464 w 464"/>
                    <a:gd name="T15" fmla="*/ 91 h 91"/>
                    <a:gd name="T16" fmla="*/ 464 w 464"/>
                    <a:gd name="T1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4" h="91">
                      <a:moveTo>
                        <a:pt x="464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2" y="0"/>
                        <a:pt x="21" y="6"/>
                        <a:pt x="16" y="14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0" y="40"/>
                        <a:pt x="0" y="52"/>
                        <a:pt x="5" y="60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21" y="85"/>
                        <a:pt x="32" y="91"/>
                        <a:pt x="41" y="91"/>
                      </a:cubicBezTo>
                      <a:cubicBezTo>
                        <a:pt x="464" y="91"/>
                        <a:pt x="464" y="91"/>
                        <a:pt x="464" y="91"/>
                      </a:cubicBez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rgbClr val="7578B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2"/>
                <p:cNvSpPr/>
                <p:nvPr/>
              </p:nvSpPr>
              <p:spPr bwMode="auto">
                <a:xfrm>
                  <a:off x="1608138" y="3538359"/>
                  <a:ext cx="428625" cy="333375"/>
                </a:xfrm>
                <a:custGeom>
                  <a:avLst/>
                  <a:gdLst>
                    <a:gd name="T0" fmla="*/ 114 w 114"/>
                    <a:gd name="T1" fmla="*/ 49 h 88"/>
                    <a:gd name="T2" fmla="*/ 107 w 114"/>
                    <a:gd name="T3" fmla="*/ 0 h 88"/>
                    <a:gd name="T4" fmla="*/ 0 w 114"/>
                    <a:gd name="T5" fmla="*/ 44 h 88"/>
                    <a:gd name="T6" fmla="*/ 109 w 114"/>
                    <a:gd name="T7" fmla="*/ 88 h 88"/>
                    <a:gd name="T8" fmla="*/ 114 w 114"/>
                    <a:gd name="T9" fmla="*/ 4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88">
                      <a:moveTo>
                        <a:pt x="114" y="49"/>
                      </a:moveTo>
                      <a:cubicBezTo>
                        <a:pt x="114" y="32"/>
                        <a:pt x="111" y="15"/>
                        <a:pt x="107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09" y="88"/>
                        <a:pt x="109" y="88"/>
                        <a:pt x="109" y="88"/>
                      </a:cubicBezTo>
                      <a:cubicBezTo>
                        <a:pt x="112" y="76"/>
                        <a:pt x="114" y="63"/>
                        <a:pt x="114" y="49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9" name="1"/>
          <p:cNvSpPr/>
          <p:nvPr/>
        </p:nvSpPr>
        <p:spPr>
          <a:xfrm>
            <a:off x="9008098" y="1974457"/>
            <a:ext cx="1531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国内二手书籍市场逐年扩大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1"/>
          <p:cNvSpPr/>
          <p:nvPr/>
        </p:nvSpPr>
        <p:spPr>
          <a:xfrm>
            <a:off x="6790292" y="3377397"/>
            <a:ext cx="21114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大学生数量高速增加</a:t>
            </a:r>
          </a:p>
        </p:txBody>
      </p:sp>
      <p:sp>
        <p:nvSpPr>
          <p:cNvPr id="134" name="4"/>
          <p:cNvSpPr/>
          <p:nvPr/>
        </p:nvSpPr>
        <p:spPr>
          <a:xfrm>
            <a:off x="618097" y="3693091"/>
            <a:ext cx="401781" cy="45719"/>
          </a:xfrm>
          <a:prstGeom prst="rect">
            <a:avLst/>
          </a:prstGeom>
          <a:solidFill>
            <a:srgbClr val="757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5" name="4"/>
          <p:cNvSpPr txBox="1"/>
          <p:nvPr/>
        </p:nvSpPr>
        <p:spPr>
          <a:xfrm>
            <a:off x="1552367" y="1758737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rgbClr val="7578B7"/>
                </a:solidFill>
                <a:cs typeface="+mn-ea"/>
                <a:sym typeface="+mn-lt"/>
              </a:rPr>
              <a:t>市</a:t>
            </a:r>
            <a:r>
              <a:rPr lang="zh-CN" altLang="en-US" sz="3200" dirty="0">
                <a:solidFill>
                  <a:srgbClr val="7376CF"/>
                </a:solidFill>
                <a:cs typeface="+mn-ea"/>
                <a:sym typeface="+mn-lt"/>
              </a:rPr>
              <a:t>场前景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行业处于上升期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目标市场容量可观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6" name="4"/>
          <p:cNvSpPr txBox="1"/>
          <p:nvPr/>
        </p:nvSpPr>
        <p:spPr>
          <a:xfrm>
            <a:off x="1552367" y="1299738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Market</a:t>
            </a:r>
            <a:r>
              <a:rPr lang="zh-CN" altLang="en-US" sz="2400" b="0" i="0" u="none" strike="noStrike" cap="none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400" b="0" i="0" u="none" strike="noStrike" cap="none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Research</a:t>
            </a:r>
            <a:endParaRPr lang="en-US" sz="2400" b="0" i="0" u="none" strike="noStrike" cap="none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7" name="7"/>
          <p:cNvSpPr txBox="1"/>
          <p:nvPr/>
        </p:nvSpPr>
        <p:spPr>
          <a:xfrm>
            <a:off x="6830147" y="3628463"/>
            <a:ext cx="1882152" cy="115844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  <a:sym typeface="+mn-lt"/>
              </a:rPr>
              <a:t>广州以</a:t>
            </a:r>
            <a:r>
              <a:rPr lang="en-US" altLang="zh-CN" sz="1600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  <a:sym typeface="+mn-lt"/>
              </a:rPr>
              <a:t>130.71</a:t>
            </a:r>
            <a:r>
              <a:rPr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  <a:sym typeface="+mn-lt"/>
              </a:rPr>
              <a:t>万的在校大学生数量，排名全国第一。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06C817D-C4EB-9765-0500-5CCE8072CD8C}"/>
              </a:ext>
            </a:extLst>
          </p:cNvPr>
          <p:cNvGrpSpPr/>
          <p:nvPr/>
        </p:nvGrpSpPr>
        <p:grpSpPr>
          <a:xfrm>
            <a:off x="709458" y="4380069"/>
            <a:ext cx="4334537" cy="1848232"/>
            <a:chOff x="5997472" y="2766399"/>
            <a:chExt cx="3784654" cy="1388069"/>
          </a:xfrm>
        </p:grpSpPr>
        <p:cxnSp>
          <p:nvCxnSpPr>
            <p:cNvPr id="68" name="RelativeShape2">
              <a:extLst>
                <a:ext uri="{FF2B5EF4-FFF2-40B4-BE49-F238E27FC236}">
                  <a16:creationId xmlns:a16="http://schemas.microsoft.com/office/drawing/2014/main" id="{779C2555-CB94-CB7C-C574-4307B19695FD}"/>
                </a:ext>
              </a:extLst>
            </p:cNvPr>
            <p:cNvCxnSpPr/>
            <p:nvPr/>
          </p:nvCxnSpPr>
          <p:spPr>
            <a:xfrm>
              <a:off x="6054423" y="2862679"/>
              <a:ext cx="3727703" cy="0"/>
            </a:xfrm>
            <a:prstGeom prst="line">
              <a:avLst/>
            </a:prstGeom>
            <a:ln w="317500" cap="rnd"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ValueShape2">
              <a:extLst>
                <a:ext uri="{FF2B5EF4-FFF2-40B4-BE49-F238E27FC236}">
                  <a16:creationId xmlns:a16="http://schemas.microsoft.com/office/drawing/2014/main" id="{787277C9-037E-0BC9-E901-80CF9F2A1334}"/>
                </a:ext>
              </a:extLst>
            </p:cNvPr>
            <p:cNvCxnSpPr/>
            <p:nvPr/>
          </p:nvCxnSpPr>
          <p:spPr>
            <a:xfrm>
              <a:off x="6054423" y="2862679"/>
              <a:ext cx="1768430" cy="0"/>
            </a:xfrm>
            <a:prstGeom prst="line">
              <a:avLst/>
            </a:prstGeom>
            <a:ln w="317500" cap="rnd">
              <a:solidFill>
                <a:srgbClr val="6366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lativeShape3">
              <a:extLst>
                <a:ext uri="{FF2B5EF4-FFF2-40B4-BE49-F238E27FC236}">
                  <a16:creationId xmlns:a16="http://schemas.microsoft.com/office/drawing/2014/main" id="{19D136D0-03ED-8C62-4BDE-32FD128441D1}"/>
                </a:ext>
              </a:extLst>
            </p:cNvPr>
            <p:cNvCxnSpPr/>
            <p:nvPr/>
          </p:nvCxnSpPr>
          <p:spPr>
            <a:xfrm flipV="1">
              <a:off x="6038294" y="3719771"/>
              <a:ext cx="3743832" cy="12469"/>
            </a:xfrm>
            <a:prstGeom prst="line">
              <a:avLst/>
            </a:prstGeom>
            <a:ln w="317500" cap="rnd">
              <a:solidFill>
                <a:schemeClr val="bg1">
                  <a:lumMod val="85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ValueShape3">
              <a:extLst>
                <a:ext uri="{FF2B5EF4-FFF2-40B4-BE49-F238E27FC236}">
                  <a16:creationId xmlns:a16="http://schemas.microsoft.com/office/drawing/2014/main" id="{8E58C48E-F0C1-0800-825D-75FA882FAE3C}"/>
                </a:ext>
              </a:extLst>
            </p:cNvPr>
            <p:cNvCxnSpPr/>
            <p:nvPr/>
          </p:nvCxnSpPr>
          <p:spPr>
            <a:xfrm>
              <a:off x="6054423" y="3719771"/>
              <a:ext cx="2547698" cy="0"/>
            </a:xfrm>
            <a:prstGeom prst="line">
              <a:avLst/>
            </a:prstGeom>
            <a:ln w="317500" cap="rnd">
              <a:solidFill>
                <a:srgbClr val="7578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IconShape1">
              <a:extLst>
                <a:ext uri="{FF2B5EF4-FFF2-40B4-BE49-F238E27FC236}">
                  <a16:creationId xmlns:a16="http://schemas.microsoft.com/office/drawing/2014/main" id="{07F32E8D-32FC-710F-2417-F26B66B75581}"/>
                </a:ext>
              </a:extLst>
            </p:cNvPr>
            <p:cNvSpPr/>
            <p:nvPr/>
          </p:nvSpPr>
          <p:spPr bwMode="auto">
            <a:xfrm>
              <a:off x="5997472" y="2766399"/>
              <a:ext cx="192851" cy="192560"/>
            </a:xfrm>
            <a:custGeom>
              <a:avLst/>
              <a:gdLst>
                <a:gd name="connsiteX0" fmla="*/ 381101 w 605451"/>
                <a:gd name="connsiteY0" fmla="*/ 231737 h 604534"/>
                <a:gd name="connsiteX1" fmla="*/ 391795 w 605451"/>
                <a:gd name="connsiteY1" fmla="*/ 236182 h 604534"/>
                <a:gd name="connsiteX2" fmla="*/ 391795 w 605451"/>
                <a:gd name="connsiteY2" fmla="*/ 257442 h 604534"/>
                <a:gd name="connsiteX3" fmla="*/ 280620 w 605451"/>
                <a:gd name="connsiteY3" fmla="*/ 368447 h 604534"/>
                <a:gd name="connsiteX4" fmla="*/ 269880 w 605451"/>
                <a:gd name="connsiteY4" fmla="*/ 372868 h 604534"/>
                <a:gd name="connsiteX5" fmla="*/ 259233 w 605451"/>
                <a:gd name="connsiteY5" fmla="*/ 368447 h 604534"/>
                <a:gd name="connsiteX6" fmla="*/ 213539 w 605451"/>
                <a:gd name="connsiteY6" fmla="*/ 323104 h 604534"/>
                <a:gd name="connsiteX7" fmla="*/ 213539 w 605451"/>
                <a:gd name="connsiteY7" fmla="*/ 301750 h 604534"/>
                <a:gd name="connsiteX8" fmla="*/ 234832 w 605451"/>
                <a:gd name="connsiteY8" fmla="*/ 301750 h 604534"/>
                <a:gd name="connsiteX9" fmla="*/ 269786 w 605451"/>
                <a:gd name="connsiteY9" fmla="*/ 336650 h 604534"/>
                <a:gd name="connsiteX10" fmla="*/ 370408 w 605451"/>
                <a:gd name="connsiteY10" fmla="*/ 236182 h 604534"/>
                <a:gd name="connsiteX11" fmla="*/ 381101 w 605451"/>
                <a:gd name="connsiteY11" fmla="*/ 231737 h 604534"/>
                <a:gd name="connsiteX12" fmla="*/ 23451 w 605451"/>
                <a:gd name="connsiteY12" fmla="*/ 231363 h 604534"/>
                <a:gd name="connsiteX13" fmla="*/ 35306 w 605451"/>
                <a:gd name="connsiteY13" fmla="*/ 249078 h 604534"/>
                <a:gd name="connsiteX14" fmla="*/ 20440 w 605451"/>
                <a:gd name="connsiteY14" fmla="*/ 261233 h 604534"/>
                <a:gd name="connsiteX15" fmla="*/ 17618 w 605451"/>
                <a:gd name="connsiteY15" fmla="*/ 261045 h 604534"/>
                <a:gd name="connsiteX16" fmla="*/ 5763 w 605451"/>
                <a:gd name="connsiteY16" fmla="*/ 243141 h 604534"/>
                <a:gd name="connsiteX17" fmla="*/ 23451 w 605451"/>
                <a:gd name="connsiteY17" fmla="*/ 231363 h 604534"/>
                <a:gd name="connsiteX18" fmla="*/ 31221 w 605451"/>
                <a:gd name="connsiteY18" fmla="*/ 178329 h 604534"/>
                <a:gd name="connsiteX19" fmla="*/ 42684 w 605451"/>
                <a:gd name="connsiteY19" fmla="*/ 178364 h 604534"/>
                <a:gd name="connsiteX20" fmla="*/ 50875 w 605451"/>
                <a:gd name="connsiteY20" fmla="*/ 198013 h 604534"/>
                <a:gd name="connsiteX21" fmla="*/ 36941 w 605451"/>
                <a:gd name="connsiteY21" fmla="*/ 207321 h 604534"/>
                <a:gd name="connsiteX22" fmla="*/ 31197 w 605451"/>
                <a:gd name="connsiteY22" fmla="*/ 206193 h 604534"/>
                <a:gd name="connsiteX23" fmla="*/ 23006 w 605451"/>
                <a:gd name="connsiteY23" fmla="*/ 186543 h 604534"/>
                <a:gd name="connsiteX24" fmla="*/ 31221 w 605451"/>
                <a:gd name="connsiteY24" fmla="*/ 178329 h 604534"/>
                <a:gd name="connsiteX25" fmla="*/ 60660 w 605451"/>
                <a:gd name="connsiteY25" fmla="*/ 127978 h 604534"/>
                <a:gd name="connsiteX26" fmla="*/ 71970 w 605451"/>
                <a:gd name="connsiteY26" fmla="*/ 130210 h 604534"/>
                <a:gd name="connsiteX27" fmla="*/ 76113 w 605451"/>
                <a:gd name="connsiteY27" fmla="*/ 150973 h 604534"/>
                <a:gd name="connsiteX28" fmla="*/ 63591 w 605451"/>
                <a:gd name="connsiteY28" fmla="*/ 157643 h 604534"/>
                <a:gd name="connsiteX29" fmla="*/ 55117 w 605451"/>
                <a:gd name="connsiteY29" fmla="*/ 155106 h 604534"/>
                <a:gd name="connsiteX30" fmla="*/ 50975 w 605451"/>
                <a:gd name="connsiteY30" fmla="*/ 134343 h 604534"/>
                <a:gd name="connsiteX31" fmla="*/ 60660 w 605451"/>
                <a:gd name="connsiteY31" fmla="*/ 127978 h 604534"/>
                <a:gd name="connsiteX32" fmla="*/ 99309 w 605451"/>
                <a:gd name="connsiteY32" fmla="*/ 84161 h 604534"/>
                <a:gd name="connsiteX33" fmla="*/ 110003 w 605451"/>
                <a:gd name="connsiteY33" fmla="*/ 88536 h 604534"/>
                <a:gd name="connsiteX34" fmla="*/ 110003 w 605451"/>
                <a:gd name="connsiteY34" fmla="*/ 109894 h 604534"/>
                <a:gd name="connsiteX35" fmla="*/ 99356 w 605451"/>
                <a:gd name="connsiteY35" fmla="*/ 114316 h 604534"/>
                <a:gd name="connsiteX36" fmla="*/ 88615 w 605451"/>
                <a:gd name="connsiteY36" fmla="*/ 109894 h 604534"/>
                <a:gd name="connsiteX37" fmla="*/ 88615 w 605451"/>
                <a:gd name="connsiteY37" fmla="*/ 88536 h 604534"/>
                <a:gd name="connsiteX38" fmla="*/ 99309 w 605451"/>
                <a:gd name="connsiteY38" fmla="*/ 84161 h 604534"/>
                <a:gd name="connsiteX39" fmla="*/ 145885 w 605451"/>
                <a:gd name="connsiteY39" fmla="*/ 48665 h 604534"/>
                <a:gd name="connsiteX40" fmla="*/ 155500 w 605451"/>
                <a:gd name="connsiteY40" fmla="*/ 55035 h 604534"/>
                <a:gd name="connsiteX41" fmla="*/ 151357 w 605451"/>
                <a:gd name="connsiteY41" fmla="*/ 76001 h 604534"/>
                <a:gd name="connsiteX42" fmla="*/ 142884 w 605451"/>
                <a:gd name="connsiteY42" fmla="*/ 78539 h 604534"/>
                <a:gd name="connsiteX43" fmla="*/ 130362 w 605451"/>
                <a:gd name="connsiteY43" fmla="*/ 71770 h 604534"/>
                <a:gd name="connsiteX44" fmla="*/ 134504 w 605451"/>
                <a:gd name="connsiteY44" fmla="*/ 50898 h 604534"/>
                <a:gd name="connsiteX45" fmla="*/ 145885 w 605451"/>
                <a:gd name="connsiteY45" fmla="*/ 48665 h 604534"/>
                <a:gd name="connsiteX46" fmla="*/ 186794 w 605451"/>
                <a:gd name="connsiteY46" fmla="*/ 22936 h 604534"/>
                <a:gd name="connsiteX47" fmla="*/ 206472 w 605451"/>
                <a:gd name="connsiteY47" fmla="*/ 31128 h 604534"/>
                <a:gd name="connsiteX48" fmla="*/ 198281 w 605451"/>
                <a:gd name="connsiteY48" fmla="*/ 50806 h 604534"/>
                <a:gd name="connsiteX49" fmla="*/ 192538 w 605451"/>
                <a:gd name="connsiteY49" fmla="*/ 51936 h 604534"/>
                <a:gd name="connsiteX50" fmla="*/ 178603 w 605451"/>
                <a:gd name="connsiteY50" fmla="*/ 42615 h 604534"/>
                <a:gd name="connsiteX51" fmla="*/ 186794 w 605451"/>
                <a:gd name="connsiteY51" fmla="*/ 22936 h 604534"/>
                <a:gd name="connsiteX52" fmla="*/ 243428 w 605451"/>
                <a:gd name="connsiteY52" fmla="*/ 5926 h 604534"/>
                <a:gd name="connsiteX53" fmla="*/ 261116 w 605451"/>
                <a:gd name="connsiteY53" fmla="*/ 17679 h 604534"/>
                <a:gd name="connsiteX54" fmla="*/ 249355 w 605451"/>
                <a:gd name="connsiteY54" fmla="*/ 35354 h 604534"/>
                <a:gd name="connsiteX55" fmla="*/ 246438 w 605451"/>
                <a:gd name="connsiteY55" fmla="*/ 35636 h 604534"/>
                <a:gd name="connsiteX56" fmla="*/ 231667 w 605451"/>
                <a:gd name="connsiteY56" fmla="*/ 23602 h 604534"/>
                <a:gd name="connsiteX57" fmla="*/ 243428 w 605451"/>
                <a:gd name="connsiteY57" fmla="*/ 5926 h 604534"/>
                <a:gd name="connsiteX58" fmla="*/ 302679 w 605451"/>
                <a:gd name="connsiteY58" fmla="*/ 0 h 604534"/>
                <a:gd name="connsiteX59" fmla="*/ 516711 w 605451"/>
                <a:gd name="connsiteY59" fmla="*/ 88512 h 604534"/>
                <a:gd name="connsiteX60" fmla="*/ 605451 w 605451"/>
                <a:gd name="connsiteY60" fmla="*/ 302220 h 604534"/>
                <a:gd name="connsiteX61" fmla="*/ 516711 w 605451"/>
                <a:gd name="connsiteY61" fmla="*/ 515928 h 604534"/>
                <a:gd name="connsiteX62" fmla="*/ 302679 w 605451"/>
                <a:gd name="connsiteY62" fmla="*/ 604534 h 604534"/>
                <a:gd name="connsiteX63" fmla="*/ 88646 w 605451"/>
                <a:gd name="connsiteY63" fmla="*/ 515928 h 604534"/>
                <a:gd name="connsiteX64" fmla="*/ 0 w 605451"/>
                <a:gd name="connsiteY64" fmla="*/ 302220 h 604534"/>
                <a:gd name="connsiteX65" fmla="*/ 15073 w 605451"/>
                <a:gd name="connsiteY65" fmla="*/ 287170 h 604534"/>
                <a:gd name="connsiteX66" fmla="*/ 30146 w 605451"/>
                <a:gd name="connsiteY66" fmla="*/ 302220 h 604534"/>
                <a:gd name="connsiteX67" fmla="*/ 302679 w 605451"/>
                <a:gd name="connsiteY67" fmla="*/ 574434 h 604534"/>
                <a:gd name="connsiteX68" fmla="*/ 575306 w 605451"/>
                <a:gd name="connsiteY68" fmla="*/ 302220 h 604534"/>
                <a:gd name="connsiteX69" fmla="*/ 302679 w 605451"/>
                <a:gd name="connsiteY69" fmla="*/ 30100 h 604534"/>
                <a:gd name="connsiteX70" fmla="*/ 287606 w 605451"/>
                <a:gd name="connsiteY70" fmla="*/ 15050 h 604534"/>
                <a:gd name="connsiteX71" fmla="*/ 302679 w 605451"/>
                <a:gd name="connsiteY71" fmla="*/ 0 h 60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5451" h="604534">
                  <a:moveTo>
                    <a:pt x="381101" y="231737"/>
                  </a:moveTo>
                  <a:cubicBezTo>
                    <a:pt x="384964" y="231737"/>
                    <a:pt x="388827" y="233219"/>
                    <a:pt x="391795" y="236182"/>
                  </a:cubicBezTo>
                  <a:cubicBezTo>
                    <a:pt x="397636" y="242014"/>
                    <a:pt x="397636" y="251609"/>
                    <a:pt x="391795" y="257442"/>
                  </a:cubicBezTo>
                  <a:lnTo>
                    <a:pt x="280620" y="368447"/>
                  </a:lnTo>
                  <a:cubicBezTo>
                    <a:pt x="277605" y="371363"/>
                    <a:pt x="273837" y="372868"/>
                    <a:pt x="269880" y="372868"/>
                  </a:cubicBezTo>
                  <a:cubicBezTo>
                    <a:pt x="266017" y="372868"/>
                    <a:pt x="262154" y="371363"/>
                    <a:pt x="259233" y="368447"/>
                  </a:cubicBezTo>
                  <a:lnTo>
                    <a:pt x="213539" y="323104"/>
                  </a:lnTo>
                  <a:cubicBezTo>
                    <a:pt x="207603" y="317177"/>
                    <a:pt x="207603" y="307676"/>
                    <a:pt x="213539" y="301750"/>
                  </a:cubicBezTo>
                  <a:cubicBezTo>
                    <a:pt x="219380" y="295823"/>
                    <a:pt x="228990" y="295823"/>
                    <a:pt x="234832" y="301750"/>
                  </a:cubicBezTo>
                  <a:lnTo>
                    <a:pt x="269786" y="336650"/>
                  </a:lnTo>
                  <a:lnTo>
                    <a:pt x="370408" y="236182"/>
                  </a:lnTo>
                  <a:cubicBezTo>
                    <a:pt x="373376" y="233219"/>
                    <a:pt x="377239" y="231737"/>
                    <a:pt x="381101" y="231737"/>
                  </a:cubicBezTo>
                  <a:close/>
                  <a:moveTo>
                    <a:pt x="23451" y="231363"/>
                  </a:moveTo>
                  <a:cubicBezTo>
                    <a:pt x="31636" y="232965"/>
                    <a:pt x="36905" y="240880"/>
                    <a:pt x="35306" y="249078"/>
                  </a:cubicBezTo>
                  <a:cubicBezTo>
                    <a:pt x="33800" y="256239"/>
                    <a:pt x="27497" y="261233"/>
                    <a:pt x="20440" y="261233"/>
                  </a:cubicBezTo>
                  <a:cubicBezTo>
                    <a:pt x="19593" y="261233"/>
                    <a:pt x="18558" y="261139"/>
                    <a:pt x="17618" y="261045"/>
                  </a:cubicBezTo>
                  <a:cubicBezTo>
                    <a:pt x="9432" y="259348"/>
                    <a:pt x="4163" y="251433"/>
                    <a:pt x="5763" y="243141"/>
                  </a:cubicBezTo>
                  <a:cubicBezTo>
                    <a:pt x="7456" y="235038"/>
                    <a:pt x="15360" y="229761"/>
                    <a:pt x="23451" y="231363"/>
                  </a:cubicBezTo>
                  <a:close/>
                  <a:moveTo>
                    <a:pt x="31221" y="178329"/>
                  </a:moveTo>
                  <a:cubicBezTo>
                    <a:pt x="34775" y="176836"/>
                    <a:pt x="38871" y="176719"/>
                    <a:pt x="42684" y="178364"/>
                  </a:cubicBezTo>
                  <a:cubicBezTo>
                    <a:pt x="50404" y="181654"/>
                    <a:pt x="53982" y="190398"/>
                    <a:pt x="50875" y="198013"/>
                  </a:cubicBezTo>
                  <a:cubicBezTo>
                    <a:pt x="48521" y="203842"/>
                    <a:pt x="42872" y="207321"/>
                    <a:pt x="36941" y="207321"/>
                  </a:cubicBezTo>
                  <a:cubicBezTo>
                    <a:pt x="35058" y="207321"/>
                    <a:pt x="33081" y="206945"/>
                    <a:pt x="31197" y="206193"/>
                  </a:cubicBezTo>
                  <a:cubicBezTo>
                    <a:pt x="23477" y="203090"/>
                    <a:pt x="19899" y="194253"/>
                    <a:pt x="23006" y="186543"/>
                  </a:cubicBezTo>
                  <a:cubicBezTo>
                    <a:pt x="24654" y="182689"/>
                    <a:pt x="27667" y="179821"/>
                    <a:pt x="31221" y="178329"/>
                  </a:cubicBezTo>
                  <a:close/>
                  <a:moveTo>
                    <a:pt x="60660" y="127978"/>
                  </a:moveTo>
                  <a:cubicBezTo>
                    <a:pt x="64462" y="127227"/>
                    <a:pt x="68534" y="127908"/>
                    <a:pt x="71970" y="130210"/>
                  </a:cubicBezTo>
                  <a:cubicBezTo>
                    <a:pt x="78843" y="134719"/>
                    <a:pt x="80726" y="144114"/>
                    <a:pt x="76113" y="150973"/>
                  </a:cubicBezTo>
                  <a:cubicBezTo>
                    <a:pt x="73194" y="155294"/>
                    <a:pt x="68487" y="157643"/>
                    <a:pt x="63591" y="157643"/>
                  </a:cubicBezTo>
                  <a:cubicBezTo>
                    <a:pt x="60672" y="157643"/>
                    <a:pt x="57659" y="156891"/>
                    <a:pt x="55117" y="155106"/>
                  </a:cubicBezTo>
                  <a:cubicBezTo>
                    <a:pt x="48244" y="150503"/>
                    <a:pt x="46361" y="141202"/>
                    <a:pt x="50975" y="134343"/>
                  </a:cubicBezTo>
                  <a:cubicBezTo>
                    <a:pt x="53329" y="130914"/>
                    <a:pt x="56859" y="128730"/>
                    <a:pt x="60660" y="127978"/>
                  </a:cubicBezTo>
                  <a:close/>
                  <a:moveTo>
                    <a:pt x="99309" y="84161"/>
                  </a:moveTo>
                  <a:cubicBezTo>
                    <a:pt x="103172" y="84161"/>
                    <a:pt x="107035" y="85620"/>
                    <a:pt x="110003" y="88536"/>
                  </a:cubicBezTo>
                  <a:cubicBezTo>
                    <a:pt x="115939" y="94464"/>
                    <a:pt x="115939" y="103967"/>
                    <a:pt x="110003" y="109894"/>
                  </a:cubicBezTo>
                  <a:cubicBezTo>
                    <a:pt x="107082" y="112811"/>
                    <a:pt x="103219" y="114316"/>
                    <a:pt x="99356" y="114316"/>
                  </a:cubicBezTo>
                  <a:cubicBezTo>
                    <a:pt x="95399" y="114316"/>
                    <a:pt x="91536" y="112811"/>
                    <a:pt x="88615" y="109894"/>
                  </a:cubicBezTo>
                  <a:cubicBezTo>
                    <a:pt x="82773" y="103967"/>
                    <a:pt x="82773" y="94464"/>
                    <a:pt x="88615" y="88536"/>
                  </a:cubicBezTo>
                  <a:cubicBezTo>
                    <a:pt x="91583" y="85620"/>
                    <a:pt x="95446" y="84161"/>
                    <a:pt x="99309" y="84161"/>
                  </a:cubicBezTo>
                  <a:close/>
                  <a:moveTo>
                    <a:pt x="145885" y="48665"/>
                  </a:moveTo>
                  <a:cubicBezTo>
                    <a:pt x="149663" y="49417"/>
                    <a:pt x="153146" y="51603"/>
                    <a:pt x="155500" y="55035"/>
                  </a:cubicBezTo>
                  <a:cubicBezTo>
                    <a:pt x="160113" y="61992"/>
                    <a:pt x="158230" y="71394"/>
                    <a:pt x="151357" y="76001"/>
                  </a:cubicBezTo>
                  <a:cubicBezTo>
                    <a:pt x="148721" y="77599"/>
                    <a:pt x="145802" y="78539"/>
                    <a:pt x="142884" y="78539"/>
                  </a:cubicBezTo>
                  <a:cubicBezTo>
                    <a:pt x="137988" y="78539"/>
                    <a:pt x="133280" y="76095"/>
                    <a:pt x="130362" y="71770"/>
                  </a:cubicBezTo>
                  <a:cubicBezTo>
                    <a:pt x="125748" y="64812"/>
                    <a:pt x="127631" y="55599"/>
                    <a:pt x="134504" y="50898"/>
                  </a:cubicBezTo>
                  <a:cubicBezTo>
                    <a:pt x="138035" y="48595"/>
                    <a:pt x="142107" y="47913"/>
                    <a:pt x="145885" y="48665"/>
                  </a:cubicBezTo>
                  <a:close/>
                  <a:moveTo>
                    <a:pt x="186794" y="22936"/>
                  </a:moveTo>
                  <a:cubicBezTo>
                    <a:pt x="194421" y="19829"/>
                    <a:pt x="203365" y="23407"/>
                    <a:pt x="206472" y="31128"/>
                  </a:cubicBezTo>
                  <a:cubicBezTo>
                    <a:pt x="209579" y="38754"/>
                    <a:pt x="206001" y="47699"/>
                    <a:pt x="198281" y="50806"/>
                  </a:cubicBezTo>
                  <a:cubicBezTo>
                    <a:pt x="196398" y="51559"/>
                    <a:pt x="194421" y="51936"/>
                    <a:pt x="192538" y="51936"/>
                  </a:cubicBezTo>
                  <a:cubicBezTo>
                    <a:pt x="186606" y="51936"/>
                    <a:pt x="180957" y="48452"/>
                    <a:pt x="178603" y="42615"/>
                  </a:cubicBezTo>
                  <a:cubicBezTo>
                    <a:pt x="175496" y="34988"/>
                    <a:pt x="179074" y="26043"/>
                    <a:pt x="186794" y="22936"/>
                  </a:cubicBezTo>
                  <a:close/>
                  <a:moveTo>
                    <a:pt x="243428" y="5926"/>
                  </a:moveTo>
                  <a:cubicBezTo>
                    <a:pt x="251613" y="4234"/>
                    <a:pt x="259516" y="9499"/>
                    <a:pt x="261116" y="17679"/>
                  </a:cubicBezTo>
                  <a:cubicBezTo>
                    <a:pt x="262715" y="25858"/>
                    <a:pt x="257446" y="33756"/>
                    <a:pt x="249355" y="35354"/>
                  </a:cubicBezTo>
                  <a:cubicBezTo>
                    <a:pt x="248320" y="35448"/>
                    <a:pt x="247473" y="35636"/>
                    <a:pt x="246438" y="35636"/>
                  </a:cubicBezTo>
                  <a:cubicBezTo>
                    <a:pt x="239382" y="35636"/>
                    <a:pt x="233172" y="30559"/>
                    <a:pt x="231667" y="23602"/>
                  </a:cubicBezTo>
                  <a:cubicBezTo>
                    <a:pt x="229973" y="15422"/>
                    <a:pt x="235242" y="7525"/>
                    <a:pt x="243428" y="5926"/>
                  </a:cubicBezTo>
                  <a:close/>
                  <a:moveTo>
                    <a:pt x="302679" y="0"/>
                  </a:moveTo>
                  <a:cubicBezTo>
                    <a:pt x="383600" y="0"/>
                    <a:pt x="459623" y="31511"/>
                    <a:pt x="516711" y="88512"/>
                  </a:cubicBezTo>
                  <a:cubicBezTo>
                    <a:pt x="573893" y="145607"/>
                    <a:pt x="605451" y="221515"/>
                    <a:pt x="605451" y="302220"/>
                  </a:cubicBezTo>
                  <a:cubicBezTo>
                    <a:pt x="605451" y="383019"/>
                    <a:pt x="573893" y="458927"/>
                    <a:pt x="516711" y="515928"/>
                  </a:cubicBezTo>
                  <a:cubicBezTo>
                    <a:pt x="459623" y="573023"/>
                    <a:pt x="383600" y="604534"/>
                    <a:pt x="302679" y="604534"/>
                  </a:cubicBezTo>
                  <a:cubicBezTo>
                    <a:pt x="221851" y="604534"/>
                    <a:pt x="145828" y="573023"/>
                    <a:pt x="88646" y="515928"/>
                  </a:cubicBezTo>
                  <a:cubicBezTo>
                    <a:pt x="31559" y="458927"/>
                    <a:pt x="0" y="383019"/>
                    <a:pt x="0" y="302220"/>
                  </a:cubicBezTo>
                  <a:cubicBezTo>
                    <a:pt x="0" y="293943"/>
                    <a:pt x="6783" y="287170"/>
                    <a:pt x="15073" y="287170"/>
                  </a:cubicBezTo>
                  <a:cubicBezTo>
                    <a:pt x="23363" y="287170"/>
                    <a:pt x="30146" y="293943"/>
                    <a:pt x="30146" y="302220"/>
                  </a:cubicBezTo>
                  <a:cubicBezTo>
                    <a:pt x="30146" y="452342"/>
                    <a:pt x="152329" y="574434"/>
                    <a:pt x="302679" y="574434"/>
                  </a:cubicBezTo>
                  <a:cubicBezTo>
                    <a:pt x="453029" y="574434"/>
                    <a:pt x="575306" y="452342"/>
                    <a:pt x="575306" y="302220"/>
                  </a:cubicBezTo>
                  <a:cubicBezTo>
                    <a:pt x="575306" y="152098"/>
                    <a:pt x="453029" y="30100"/>
                    <a:pt x="302679" y="30100"/>
                  </a:cubicBezTo>
                  <a:cubicBezTo>
                    <a:pt x="294389" y="30100"/>
                    <a:pt x="287606" y="23327"/>
                    <a:pt x="287606" y="15050"/>
                  </a:cubicBezTo>
                  <a:cubicBezTo>
                    <a:pt x="287606" y="6772"/>
                    <a:pt x="294389" y="0"/>
                    <a:pt x="3026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IconShape3">
              <a:extLst>
                <a:ext uri="{FF2B5EF4-FFF2-40B4-BE49-F238E27FC236}">
                  <a16:creationId xmlns:a16="http://schemas.microsoft.com/office/drawing/2014/main" id="{F3F5C660-40F1-7EF7-0726-5CDE4C35A8F8}"/>
                </a:ext>
              </a:extLst>
            </p:cNvPr>
            <p:cNvSpPr/>
            <p:nvPr/>
          </p:nvSpPr>
          <p:spPr bwMode="auto">
            <a:xfrm>
              <a:off x="6012874" y="3964098"/>
              <a:ext cx="160466" cy="190370"/>
            </a:xfrm>
            <a:custGeom>
              <a:avLst/>
              <a:gdLst>
                <a:gd name="connsiteX0" fmla="*/ 436982 w 510470"/>
                <a:gd name="connsiteY0" fmla="*/ 513452 h 605593"/>
                <a:gd name="connsiteX1" fmla="*/ 422903 w 510470"/>
                <a:gd name="connsiteY1" fmla="*/ 527513 h 605593"/>
                <a:gd name="connsiteX2" fmla="*/ 436982 w 510470"/>
                <a:gd name="connsiteY2" fmla="*/ 541574 h 605593"/>
                <a:gd name="connsiteX3" fmla="*/ 451168 w 510470"/>
                <a:gd name="connsiteY3" fmla="*/ 527513 h 605593"/>
                <a:gd name="connsiteX4" fmla="*/ 436982 w 510470"/>
                <a:gd name="connsiteY4" fmla="*/ 513452 h 605593"/>
                <a:gd name="connsiteX5" fmla="*/ 114232 w 510470"/>
                <a:gd name="connsiteY5" fmla="*/ 513452 h 605593"/>
                <a:gd name="connsiteX6" fmla="*/ 100046 w 510470"/>
                <a:gd name="connsiteY6" fmla="*/ 527513 h 605593"/>
                <a:gd name="connsiteX7" fmla="*/ 114232 w 510470"/>
                <a:gd name="connsiteY7" fmla="*/ 541574 h 605593"/>
                <a:gd name="connsiteX8" fmla="*/ 128311 w 510470"/>
                <a:gd name="connsiteY8" fmla="*/ 527513 h 605593"/>
                <a:gd name="connsiteX9" fmla="*/ 114232 w 510470"/>
                <a:gd name="connsiteY9" fmla="*/ 513452 h 605593"/>
                <a:gd name="connsiteX10" fmla="*/ 68902 w 510470"/>
                <a:gd name="connsiteY10" fmla="*/ 513452 h 605593"/>
                <a:gd name="connsiteX11" fmla="*/ 54823 w 510470"/>
                <a:gd name="connsiteY11" fmla="*/ 527513 h 605593"/>
                <a:gd name="connsiteX12" fmla="*/ 68902 w 510470"/>
                <a:gd name="connsiteY12" fmla="*/ 541574 h 605593"/>
                <a:gd name="connsiteX13" fmla="*/ 83087 w 510470"/>
                <a:gd name="connsiteY13" fmla="*/ 527513 h 605593"/>
                <a:gd name="connsiteX14" fmla="*/ 68902 w 510470"/>
                <a:gd name="connsiteY14" fmla="*/ 513452 h 605593"/>
                <a:gd name="connsiteX15" fmla="*/ 0 w 510470"/>
                <a:gd name="connsiteY15" fmla="*/ 449432 h 605593"/>
                <a:gd name="connsiteX16" fmla="*/ 510470 w 510470"/>
                <a:gd name="connsiteY16" fmla="*/ 449432 h 605593"/>
                <a:gd name="connsiteX17" fmla="*/ 510470 w 510470"/>
                <a:gd name="connsiteY17" fmla="*/ 605593 h 605593"/>
                <a:gd name="connsiteX18" fmla="*/ 0 w 510470"/>
                <a:gd name="connsiteY18" fmla="*/ 605593 h 605593"/>
                <a:gd name="connsiteX19" fmla="*/ 95598 w 510470"/>
                <a:gd name="connsiteY19" fmla="*/ 342807 h 605593"/>
                <a:gd name="connsiteX20" fmla="*/ 414907 w 510470"/>
                <a:gd name="connsiteY20" fmla="*/ 342807 h 605593"/>
                <a:gd name="connsiteX21" fmla="*/ 506519 w 510470"/>
                <a:gd name="connsiteY21" fmla="*/ 421840 h 605593"/>
                <a:gd name="connsiteX22" fmla="*/ 4093 w 510470"/>
                <a:gd name="connsiteY22" fmla="*/ 421840 h 605593"/>
                <a:gd name="connsiteX23" fmla="*/ 255235 w 510470"/>
                <a:gd name="connsiteY23" fmla="*/ 71977 h 605593"/>
                <a:gd name="connsiteX24" fmla="*/ 313663 w 510470"/>
                <a:gd name="connsiteY24" fmla="*/ 130352 h 605593"/>
                <a:gd name="connsiteX25" fmla="*/ 280078 w 510470"/>
                <a:gd name="connsiteY25" fmla="*/ 183082 h 605593"/>
                <a:gd name="connsiteX26" fmla="*/ 280078 w 510470"/>
                <a:gd name="connsiteY26" fmla="*/ 316345 h 605593"/>
                <a:gd name="connsiteX27" fmla="*/ 230392 w 510470"/>
                <a:gd name="connsiteY27" fmla="*/ 316345 h 605593"/>
                <a:gd name="connsiteX28" fmla="*/ 230392 w 510470"/>
                <a:gd name="connsiteY28" fmla="*/ 183082 h 605593"/>
                <a:gd name="connsiteX29" fmla="*/ 196807 w 510470"/>
                <a:gd name="connsiteY29" fmla="*/ 130352 h 605593"/>
                <a:gd name="connsiteX30" fmla="*/ 255235 w 510470"/>
                <a:gd name="connsiteY30" fmla="*/ 71977 h 605593"/>
                <a:gd name="connsiteX31" fmla="*/ 380055 w 510470"/>
                <a:gd name="connsiteY31" fmla="*/ 62733 h 605593"/>
                <a:gd name="connsiteX32" fmla="*/ 418030 w 510470"/>
                <a:gd name="connsiteY32" fmla="*/ 130352 h 605593"/>
                <a:gd name="connsiteX33" fmla="*/ 380055 w 510470"/>
                <a:gd name="connsiteY33" fmla="*/ 197866 h 605593"/>
                <a:gd name="connsiteX34" fmla="*/ 354027 w 510470"/>
                <a:gd name="connsiteY34" fmla="*/ 155484 h 605593"/>
                <a:gd name="connsiteX35" fmla="*/ 368214 w 510470"/>
                <a:gd name="connsiteY35" fmla="*/ 130352 h 605593"/>
                <a:gd name="connsiteX36" fmla="*/ 354027 w 510470"/>
                <a:gd name="connsiteY36" fmla="*/ 105115 h 605593"/>
                <a:gd name="connsiteX37" fmla="*/ 130486 w 510470"/>
                <a:gd name="connsiteY37" fmla="*/ 62733 h 605593"/>
                <a:gd name="connsiteX38" fmla="*/ 156514 w 510470"/>
                <a:gd name="connsiteY38" fmla="*/ 105115 h 605593"/>
                <a:gd name="connsiteX39" fmla="*/ 142327 w 510470"/>
                <a:gd name="connsiteY39" fmla="*/ 130352 h 605593"/>
                <a:gd name="connsiteX40" fmla="*/ 156514 w 510470"/>
                <a:gd name="connsiteY40" fmla="*/ 155484 h 605593"/>
                <a:gd name="connsiteX41" fmla="*/ 130486 w 510470"/>
                <a:gd name="connsiteY41" fmla="*/ 197866 h 605593"/>
                <a:gd name="connsiteX42" fmla="*/ 92511 w 510470"/>
                <a:gd name="connsiteY42" fmla="*/ 130352 h 605593"/>
                <a:gd name="connsiteX43" fmla="*/ 130486 w 510470"/>
                <a:gd name="connsiteY43" fmla="*/ 62733 h 605593"/>
                <a:gd name="connsiteX44" fmla="*/ 437083 w 510470"/>
                <a:gd name="connsiteY44" fmla="*/ 0 h 605593"/>
                <a:gd name="connsiteX45" fmla="*/ 510187 w 510470"/>
                <a:gd name="connsiteY45" fmla="*/ 130352 h 605593"/>
                <a:gd name="connsiteX46" fmla="*/ 437083 w 510470"/>
                <a:gd name="connsiteY46" fmla="*/ 260598 h 605593"/>
                <a:gd name="connsiteX47" fmla="*/ 411043 w 510470"/>
                <a:gd name="connsiteY47" fmla="*/ 218212 h 605593"/>
                <a:gd name="connsiteX48" fmla="*/ 460455 w 510470"/>
                <a:gd name="connsiteY48" fmla="*/ 130352 h 605593"/>
                <a:gd name="connsiteX49" fmla="*/ 411043 w 510470"/>
                <a:gd name="connsiteY49" fmla="*/ 42386 h 605593"/>
                <a:gd name="connsiteX50" fmla="*/ 73405 w 510470"/>
                <a:gd name="connsiteY50" fmla="*/ 0 h 605593"/>
                <a:gd name="connsiteX51" fmla="*/ 99427 w 510470"/>
                <a:gd name="connsiteY51" fmla="*/ 42386 h 605593"/>
                <a:gd name="connsiteX52" fmla="*/ 50050 w 510470"/>
                <a:gd name="connsiteY52" fmla="*/ 130352 h 605593"/>
                <a:gd name="connsiteX53" fmla="*/ 99427 w 510470"/>
                <a:gd name="connsiteY53" fmla="*/ 218212 h 605593"/>
                <a:gd name="connsiteX54" fmla="*/ 73405 w 510470"/>
                <a:gd name="connsiteY54" fmla="*/ 260598 h 605593"/>
                <a:gd name="connsiteX55" fmla="*/ 353 w 510470"/>
                <a:gd name="connsiteY55" fmla="*/ 130352 h 605593"/>
                <a:gd name="connsiteX56" fmla="*/ 73405 w 510470"/>
                <a:gd name="connsiteY56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10470" h="605593">
                  <a:moveTo>
                    <a:pt x="436982" y="513452"/>
                  </a:moveTo>
                  <a:cubicBezTo>
                    <a:pt x="429196" y="513452"/>
                    <a:pt x="422903" y="519737"/>
                    <a:pt x="422903" y="527513"/>
                  </a:cubicBezTo>
                  <a:cubicBezTo>
                    <a:pt x="422903" y="535289"/>
                    <a:pt x="429196" y="541574"/>
                    <a:pt x="436982" y="541574"/>
                  </a:cubicBezTo>
                  <a:cubicBezTo>
                    <a:pt x="444875" y="541574"/>
                    <a:pt x="451168" y="535289"/>
                    <a:pt x="451168" y="527513"/>
                  </a:cubicBezTo>
                  <a:cubicBezTo>
                    <a:pt x="451168" y="519737"/>
                    <a:pt x="444768" y="513452"/>
                    <a:pt x="436982" y="513452"/>
                  </a:cubicBezTo>
                  <a:close/>
                  <a:moveTo>
                    <a:pt x="114232" y="513452"/>
                  </a:moveTo>
                  <a:cubicBezTo>
                    <a:pt x="106446" y="513452"/>
                    <a:pt x="100046" y="519737"/>
                    <a:pt x="100046" y="527513"/>
                  </a:cubicBezTo>
                  <a:cubicBezTo>
                    <a:pt x="100046" y="535289"/>
                    <a:pt x="106446" y="541574"/>
                    <a:pt x="114232" y="541574"/>
                  </a:cubicBezTo>
                  <a:cubicBezTo>
                    <a:pt x="122018" y="541574"/>
                    <a:pt x="128311" y="535289"/>
                    <a:pt x="128311" y="527513"/>
                  </a:cubicBezTo>
                  <a:cubicBezTo>
                    <a:pt x="128311" y="519737"/>
                    <a:pt x="122018" y="513452"/>
                    <a:pt x="114232" y="513452"/>
                  </a:cubicBezTo>
                  <a:close/>
                  <a:moveTo>
                    <a:pt x="68902" y="513452"/>
                  </a:moveTo>
                  <a:cubicBezTo>
                    <a:pt x="61116" y="513452"/>
                    <a:pt x="54823" y="519737"/>
                    <a:pt x="54823" y="527513"/>
                  </a:cubicBezTo>
                  <a:cubicBezTo>
                    <a:pt x="54823" y="535289"/>
                    <a:pt x="61116" y="541574"/>
                    <a:pt x="68902" y="541574"/>
                  </a:cubicBezTo>
                  <a:cubicBezTo>
                    <a:pt x="76688" y="541574"/>
                    <a:pt x="83087" y="535289"/>
                    <a:pt x="83087" y="527513"/>
                  </a:cubicBezTo>
                  <a:cubicBezTo>
                    <a:pt x="83087" y="519737"/>
                    <a:pt x="76688" y="513452"/>
                    <a:pt x="68902" y="513452"/>
                  </a:cubicBezTo>
                  <a:close/>
                  <a:moveTo>
                    <a:pt x="0" y="449432"/>
                  </a:moveTo>
                  <a:lnTo>
                    <a:pt x="510470" y="449432"/>
                  </a:lnTo>
                  <a:lnTo>
                    <a:pt x="510470" y="605593"/>
                  </a:lnTo>
                  <a:lnTo>
                    <a:pt x="0" y="605593"/>
                  </a:lnTo>
                  <a:close/>
                  <a:moveTo>
                    <a:pt x="95598" y="342807"/>
                  </a:moveTo>
                  <a:lnTo>
                    <a:pt x="414907" y="342807"/>
                  </a:lnTo>
                  <a:lnTo>
                    <a:pt x="506519" y="421840"/>
                  </a:lnTo>
                  <a:lnTo>
                    <a:pt x="4093" y="421840"/>
                  </a:lnTo>
                  <a:close/>
                  <a:moveTo>
                    <a:pt x="255235" y="71977"/>
                  </a:moveTo>
                  <a:cubicBezTo>
                    <a:pt x="287434" y="71977"/>
                    <a:pt x="313663" y="98075"/>
                    <a:pt x="313663" y="130352"/>
                  </a:cubicBezTo>
                  <a:cubicBezTo>
                    <a:pt x="313663" y="153575"/>
                    <a:pt x="299909" y="173708"/>
                    <a:pt x="280078" y="183082"/>
                  </a:cubicBezTo>
                  <a:lnTo>
                    <a:pt x="280078" y="316345"/>
                  </a:lnTo>
                  <a:lnTo>
                    <a:pt x="230392" y="316345"/>
                  </a:lnTo>
                  <a:lnTo>
                    <a:pt x="230392" y="183082"/>
                  </a:lnTo>
                  <a:cubicBezTo>
                    <a:pt x="210561" y="173708"/>
                    <a:pt x="196807" y="153575"/>
                    <a:pt x="196807" y="130352"/>
                  </a:cubicBezTo>
                  <a:cubicBezTo>
                    <a:pt x="196807" y="98075"/>
                    <a:pt x="223036" y="71977"/>
                    <a:pt x="255235" y="71977"/>
                  </a:cubicBezTo>
                  <a:close/>
                  <a:moveTo>
                    <a:pt x="380055" y="62733"/>
                  </a:moveTo>
                  <a:cubicBezTo>
                    <a:pt x="403843" y="77215"/>
                    <a:pt x="418030" y="102559"/>
                    <a:pt x="418030" y="130352"/>
                  </a:cubicBezTo>
                  <a:cubicBezTo>
                    <a:pt x="418030" y="158146"/>
                    <a:pt x="403843" y="183383"/>
                    <a:pt x="380055" y="197866"/>
                  </a:cubicBezTo>
                  <a:lnTo>
                    <a:pt x="354027" y="155484"/>
                  </a:lnTo>
                  <a:cubicBezTo>
                    <a:pt x="362881" y="150053"/>
                    <a:pt x="368214" y="140682"/>
                    <a:pt x="368214" y="130352"/>
                  </a:cubicBezTo>
                  <a:cubicBezTo>
                    <a:pt x="368214" y="119917"/>
                    <a:pt x="362881" y="110546"/>
                    <a:pt x="354027" y="105115"/>
                  </a:cubicBezTo>
                  <a:close/>
                  <a:moveTo>
                    <a:pt x="130486" y="62733"/>
                  </a:moveTo>
                  <a:lnTo>
                    <a:pt x="156514" y="105115"/>
                  </a:lnTo>
                  <a:cubicBezTo>
                    <a:pt x="147660" y="110546"/>
                    <a:pt x="142327" y="119917"/>
                    <a:pt x="142327" y="130352"/>
                  </a:cubicBezTo>
                  <a:cubicBezTo>
                    <a:pt x="142327" y="140682"/>
                    <a:pt x="147660" y="150053"/>
                    <a:pt x="156514" y="155484"/>
                  </a:cubicBezTo>
                  <a:lnTo>
                    <a:pt x="130486" y="197866"/>
                  </a:lnTo>
                  <a:cubicBezTo>
                    <a:pt x="106698" y="183383"/>
                    <a:pt x="92511" y="158146"/>
                    <a:pt x="92511" y="130352"/>
                  </a:cubicBezTo>
                  <a:cubicBezTo>
                    <a:pt x="92511" y="102559"/>
                    <a:pt x="106698" y="77215"/>
                    <a:pt x="130486" y="62733"/>
                  </a:cubicBezTo>
                  <a:close/>
                  <a:moveTo>
                    <a:pt x="437083" y="0"/>
                  </a:moveTo>
                  <a:cubicBezTo>
                    <a:pt x="482866" y="28008"/>
                    <a:pt x="510187" y="76678"/>
                    <a:pt x="510187" y="130352"/>
                  </a:cubicBezTo>
                  <a:cubicBezTo>
                    <a:pt x="510187" y="183920"/>
                    <a:pt x="482866" y="232589"/>
                    <a:pt x="437083" y="260598"/>
                  </a:cubicBezTo>
                  <a:lnTo>
                    <a:pt x="411043" y="218212"/>
                  </a:lnTo>
                  <a:cubicBezTo>
                    <a:pt x="441992" y="199362"/>
                    <a:pt x="460455" y="166454"/>
                    <a:pt x="460455" y="130352"/>
                  </a:cubicBezTo>
                  <a:cubicBezTo>
                    <a:pt x="460455" y="94143"/>
                    <a:pt x="441992" y="61235"/>
                    <a:pt x="411043" y="42386"/>
                  </a:cubicBezTo>
                  <a:close/>
                  <a:moveTo>
                    <a:pt x="73405" y="0"/>
                  </a:moveTo>
                  <a:lnTo>
                    <a:pt x="99427" y="42386"/>
                  </a:lnTo>
                  <a:cubicBezTo>
                    <a:pt x="68500" y="61235"/>
                    <a:pt x="50050" y="94143"/>
                    <a:pt x="50050" y="130352"/>
                  </a:cubicBezTo>
                  <a:cubicBezTo>
                    <a:pt x="50050" y="166454"/>
                    <a:pt x="68500" y="199362"/>
                    <a:pt x="99427" y="218212"/>
                  </a:cubicBezTo>
                  <a:lnTo>
                    <a:pt x="73405" y="260598"/>
                  </a:lnTo>
                  <a:cubicBezTo>
                    <a:pt x="27654" y="232589"/>
                    <a:pt x="353" y="183920"/>
                    <a:pt x="353" y="130352"/>
                  </a:cubicBezTo>
                  <a:cubicBezTo>
                    <a:pt x="353" y="76678"/>
                    <a:pt x="27654" y="28008"/>
                    <a:pt x="734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5C80F45A-588E-3C60-4274-8C27B36D4FEE}"/>
              </a:ext>
            </a:extLst>
          </p:cNvPr>
          <p:cNvSpPr txBox="1"/>
          <p:nvPr/>
        </p:nvSpPr>
        <p:spPr>
          <a:xfrm>
            <a:off x="480851" y="3877611"/>
            <a:ext cx="463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平均每年每位学生处理</a:t>
            </a:r>
            <a:r>
              <a:rPr lang="en-US" altLang="zh-CN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5-10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本教材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4552BE6-3C18-95FB-3137-E008A8CA5CEE}"/>
              </a:ext>
            </a:extLst>
          </p:cNvPr>
          <p:cNvSpPr txBox="1"/>
          <p:nvPr/>
        </p:nvSpPr>
        <p:spPr>
          <a:xfrm>
            <a:off x="480851" y="5048508"/>
            <a:ext cx="425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有购买二手书和有意愿的人群占</a:t>
            </a:r>
            <a:r>
              <a:rPr lang="en-US" altLang="zh-CN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70%</a:t>
            </a:r>
            <a:endParaRPr lang="zh-CN" altLang="en-US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27" grpId="0"/>
      <p:bldP spid="134" grpId="0" bldLvl="0" animBg="1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908040" y="6101343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 sz="2400" dirty="0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01</a:t>
            </a:r>
          </a:p>
        </p:txBody>
      </p:sp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id="{CFC74822-A2A9-A6F6-1926-0869D885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2724"/>
          <a:stretch/>
        </p:blipFill>
        <p:spPr>
          <a:xfrm>
            <a:off x="1302716" y="1018540"/>
            <a:ext cx="9586568" cy="5098775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320362B0-36C0-2062-3695-9FC604BA5241}"/>
              </a:ext>
            </a:extLst>
          </p:cNvPr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65F4A9F-C5CB-C8D5-EA45-78343230D2F4}"/>
              </a:ext>
            </a:extLst>
          </p:cNvPr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市场痛点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679440" y="6082665"/>
            <a:ext cx="13531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 dirty="0">
                <a:solidFill>
                  <a:srgbClr val="6572A1">
                    <a:alpha val="54000"/>
                  </a:srgbClr>
                </a:solidFill>
                <a:cs typeface="+mn-ea"/>
                <a:sym typeface="+mn-lt"/>
              </a:rPr>
              <a:t>Part . 01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362979" y="1888935"/>
            <a:ext cx="5313298" cy="3393867"/>
            <a:chOff x="4568972" y="1708715"/>
            <a:chExt cx="3681235" cy="3393867"/>
          </a:xfrm>
        </p:grpSpPr>
        <p:sp>
          <p:nvSpPr>
            <p:cNvPr id="47" name="矩形 46"/>
            <p:cNvSpPr/>
            <p:nvPr/>
          </p:nvSpPr>
          <p:spPr>
            <a:xfrm>
              <a:off x="5022876" y="2677687"/>
              <a:ext cx="3227331" cy="24248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lvl="0" indent="-34290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+mn-ea"/>
                  <a:sym typeface="+mn-lt"/>
                </a:rPr>
                <a:t>微信二手群人少，找不到所需的书 </a:t>
              </a:r>
              <a:endParaRPr lang="en-US" altLang="zh-CN" sz="2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endParaRPr>
            </a:p>
            <a:p>
              <a:pPr marL="342900" lvl="0" indent="-34290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endParaRPr lang="en-US" altLang="zh-CN" sz="2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endParaRP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+mn-ea"/>
                  <a:sym typeface="+mn-lt"/>
                </a:rPr>
                <a:t>校内二手群交易供需不明 </a:t>
              </a:r>
              <a:endParaRPr lang="en-US" altLang="zh-CN" sz="2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568972" y="1708715"/>
              <a:ext cx="2241974" cy="6451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7376CF"/>
                  </a:solidFill>
                  <a:cs typeface="+mn-ea"/>
                  <a:sym typeface="+mn-lt"/>
                </a:rPr>
                <a:t>信息阻塞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15724" y="1747371"/>
            <a:ext cx="5220617" cy="4335294"/>
            <a:chOff x="5133154" y="1649255"/>
            <a:chExt cx="4375642" cy="4398309"/>
          </a:xfrm>
        </p:grpSpPr>
        <p:sp>
          <p:nvSpPr>
            <p:cNvPr id="53" name="矩形 52"/>
            <p:cNvSpPr/>
            <p:nvPr/>
          </p:nvSpPr>
          <p:spPr>
            <a:xfrm>
              <a:off x="5133154" y="2662407"/>
              <a:ext cx="4375642" cy="33851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457200" lvl="0" indent="-45720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+mn-ea"/>
                  <a:sym typeface="+mn-lt"/>
                </a:rPr>
                <a:t>在网上买二手书还要等快递，不能及时到</a:t>
              </a:r>
              <a:endParaRPr lang="en-US" altLang="zh-CN" sz="2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endParaRPr>
            </a:p>
            <a:p>
              <a:pPr marL="457200" lvl="0" indent="-45720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endParaRPr lang="en-US" altLang="zh-CN" sz="2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endParaRP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+mn-ea"/>
                  <a:sym typeface="+mn-lt"/>
                </a:rPr>
                <a:t>在校内进行书籍交易的地点不好确定，没有安全保障 </a:t>
              </a:r>
              <a:endParaRPr lang="en-US" altLang="zh-CN" sz="2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endParaRP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endParaRPr lang="en-US" altLang="zh-CN" sz="2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endParaRP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+mn-ea"/>
                  <a:sym typeface="+mn-lt"/>
                </a:rPr>
                <a:t>与卖家不能取得及时联系 </a:t>
              </a:r>
              <a:endParaRPr lang="en-US" altLang="zh-CN" sz="24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133154" y="1649255"/>
              <a:ext cx="3435437" cy="6451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7376CF"/>
                  </a:solidFill>
                  <a:cs typeface="+mn-ea"/>
                  <a:sym typeface="+mn-lt"/>
                </a:rPr>
                <a:t>交易模式复杂繁琐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92B5158A-E7C3-7E4E-2CF1-F9E8DD17163A}"/>
              </a:ext>
            </a:extLst>
          </p:cNvPr>
          <p:cNvSpPr/>
          <p:nvPr/>
        </p:nvSpPr>
        <p:spPr>
          <a:xfrm>
            <a:off x="4830379" y="513080"/>
            <a:ext cx="301734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7376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主要痛点</a:t>
            </a:r>
          </a:p>
        </p:txBody>
      </p:sp>
      <p:pic>
        <p:nvPicPr>
          <p:cNvPr id="7" name="图形 6" descr="箭头: 逆时针曲线 纯色填充">
            <a:extLst>
              <a:ext uri="{FF2B5EF4-FFF2-40B4-BE49-F238E27FC236}">
                <a16:creationId xmlns:a16="http://schemas.microsoft.com/office/drawing/2014/main" id="{06F3C3C3-5FD4-000B-61A6-8CC79565F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386759">
            <a:off x="3751246" y="861752"/>
            <a:ext cx="1046813" cy="1046813"/>
          </a:xfrm>
          <a:prstGeom prst="rect">
            <a:avLst/>
          </a:prstGeom>
        </p:spPr>
      </p:pic>
      <p:pic>
        <p:nvPicPr>
          <p:cNvPr id="55" name="图形 54" descr="箭头: 逆时针曲线 纯色填充">
            <a:extLst>
              <a:ext uri="{FF2B5EF4-FFF2-40B4-BE49-F238E27FC236}">
                <a16:creationId xmlns:a16="http://schemas.microsoft.com/office/drawing/2014/main" id="{CE974A8F-F222-8A3E-CE4F-7E407F7A9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441025" flipV="1">
            <a:off x="6734386" y="892702"/>
            <a:ext cx="1056857" cy="1056857"/>
          </a:xfrm>
          <a:prstGeom prst="rect">
            <a:avLst/>
          </a:prstGeom>
        </p:spPr>
      </p:pic>
      <p:sp>
        <p:nvSpPr>
          <p:cNvPr id="56" name="椭圆 55">
            <a:extLst>
              <a:ext uri="{FF2B5EF4-FFF2-40B4-BE49-F238E27FC236}">
                <a16:creationId xmlns:a16="http://schemas.microsoft.com/office/drawing/2014/main" id="{CE850648-4E43-DB12-84E3-AD9B920BCF65}"/>
              </a:ext>
            </a:extLst>
          </p:cNvPr>
          <p:cNvSpPr/>
          <p:nvPr/>
        </p:nvSpPr>
        <p:spPr>
          <a:xfrm>
            <a:off x="791210" y="375920"/>
            <a:ext cx="505460" cy="505460"/>
          </a:xfrm>
          <a:prstGeom prst="ellipse">
            <a:avLst/>
          </a:prstGeom>
          <a:gradFill>
            <a:gsLst>
              <a:gs pos="0">
                <a:srgbClr val="7578B7">
                  <a:alpha val="8000"/>
                </a:srgbClr>
              </a:gs>
              <a:gs pos="100000">
                <a:srgbClr val="6366AD"/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9442929-DB86-EA3C-42E5-AE10D8FE7BCD}"/>
              </a:ext>
            </a:extLst>
          </p:cNvPr>
          <p:cNvSpPr txBox="1"/>
          <p:nvPr/>
        </p:nvSpPr>
        <p:spPr>
          <a:xfrm>
            <a:off x="1296670" y="513080"/>
            <a:ext cx="251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市场痛点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命名 -1_WPS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461302" y="513441"/>
            <a:ext cx="363794" cy="211230"/>
            <a:chOff x="7236541" y="403123"/>
            <a:chExt cx="363794" cy="2112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236542" y="403123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236541" y="511605"/>
              <a:ext cx="363793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418437" y="614353"/>
              <a:ext cx="181897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2018030" y="2686050"/>
            <a:ext cx="8995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4800" dirty="0">
                <a:solidFill>
                  <a:schemeClr val="bg1"/>
                </a:solidFill>
                <a:effectLst/>
                <a:cs typeface="+mn-ea"/>
                <a:sym typeface="+mn-lt"/>
              </a:rPr>
              <a:t>产品介绍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36540" y="4032885"/>
            <a:ext cx="1886585" cy="46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Part . 02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27827" y="3515911"/>
            <a:ext cx="6976103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If it is not real text.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838</Words>
  <Application>Microsoft Macintosh PowerPoint</Application>
  <PresentationFormat>宽屏</PresentationFormat>
  <Paragraphs>152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等线 Light</vt:lpstr>
      <vt:lpstr>宋体</vt:lpstr>
      <vt:lpstr>宋体</vt:lpstr>
      <vt:lpstr>微软雅黑</vt:lpstr>
      <vt:lpstr>微软雅黑</vt:lpstr>
      <vt:lpstr>Microsoft YaHei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卖方流程：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am</dc:creator>
  <cp:lastModifiedBy>am</cp:lastModifiedBy>
  <cp:revision>9</cp:revision>
  <dcterms:created xsi:type="dcterms:W3CDTF">2022-05-09T09:00:16Z</dcterms:created>
  <dcterms:modified xsi:type="dcterms:W3CDTF">2022-05-10T10:35:16Z</dcterms:modified>
</cp:coreProperties>
</file>