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14">
  <p:sldMasterIdLst>
    <p:sldMasterId id="2147483648" r:id="rId1"/>
  </p:sldMasterIdLst>
  <p:notesMasterIdLst>
    <p:notesMasterId r:id="rId9"/>
  </p:notesMasterIdLst>
  <p:handoutMasterIdLst>
    <p:handoutMasterId r:id="rId110"/>
  </p:handoutMasterIdLst>
  <p:sldIdLst>
    <p:sldId id="258" r:id="rId3"/>
    <p:sldId id="259" r:id="rId4"/>
    <p:sldId id="260" r:id="rId5"/>
    <p:sldId id="261" r:id="rId6"/>
    <p:sldId id="585" r:id="rId7"/>
    <p:sldId id="742" r:id="rId8"/>
    <p:sldId id="262" r:id="rId10"/>
    <p:sldId id="25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586" r:id="rId23"/>
    <p:sldId id="668" r:id="rId24"/>
    <p:sldId id="275" r:id="rId25"/>
    <p:sldId id="276" r:id="rId26"/>
    <p:sldId id="277" r:id="rId27"/>
    <p:sldId id="346" r:id="rId28"/>
    <p:sldId id="280" r:id="rId29"/>
    <p:sldId id="281" r:id="rId30"/>
    <p:sldId id="489" r:id="rId31"/>
    <p:sldId id="488" r:id="rId32"/>
    <p:sldId id="283" r:id="rId33"/>
    <p:sldId id="284" r:id="rId34"/>
    <p:sldId id="282" r:id="rId35"/>
    <p:sldId id="285" r:id="rId36"/>
    <p:sldId id="292" r:id="rId37"/>
    <p:sldId id="293" r:id="rId38"/>
    <p:sldId id="829" r:id="rId39"/>
    <p:sldId id="290" r:id="rId40"/>
    <p:sldId id="741" r:id="rId41"/>
    <p:sldId id="831" r:id="rId42"/>
    <p:sldId id="295" r:id="rId43"/>
    <p:sldId id="738" r:id="rId44"/>
    <p:sldId id="298" r:id="rId45"/>
    <p:sldId id="299" r:id="rId46"/>
    <p:sldId id="300" r:id="rId47"/>
    <p:sldId id="418" r:id="rId48"/>
    <p:sldId id="301" r:id="rId49"/>
    <p:sldId id="419" r:id="rId50"/>
    <p:sldId id="303" r:id="rId51"/>
    <p:sldId id="304" r:id="rId52"/>
    <p:sldId id="305" r:id="rId53"/>
    <p:sldId id="670" r:id="rId54"/>
    <p:sldId id="306" r:id="rId55"/>
    <p:sldId id="307" r:id="rId56"/>
    <p:sldId id="310" r:id="rId57"/>
    <p:sldId id="308" r:id="rId58"/>
    <p:sldId id="888" r:id="rId59"/>
    <p:sldId id="547" r:id="rId60"/>
    <p:sldId id="327" r:id="rId61"/>
    <p:sldId id="328" r:id="rId62"/>
    <p:sldId id="311" r:id="rId63"/>
    <p:sldId id="312" r:id="rId64"/>
    <p:sldId id="313" r:id="rId65"/>
    <p:sldId id="315" r:id="rId66"/>
    <p:sldId id="740" r:id="rId67"/>
    <p:sldId id="316" r:id="rId68"/>
    <p:sldId id="461" r:id="rId69"/>
    <p:sldId id="317" r:id="rId70"/>
    <p:sldId id="318" r:id="rId71"/>
    <p:sldId id="319" r:id="rId72"/>
    <p:sldId id="928" r:id="rId73"/>
    <p:sldId id="929" r:id="rId74"/>
    <p:sldId id="931" r:id="rId75"/>
    <p:sldId id="932" r:id="rId76"/>
    <p:sldId id="933" r:id="rId77"/>
    <p:sldId id="934" r:id="rId78"/>
    <p:sldId id="935" r:id="rId79"/>
    <p:sldId id="320" r:id="rId80"/>
    <p:sldId id="321" r:id="rId81"/>
    <p:sldId id="323" r:id="rId82"/>
    <p:sldId id="324" r:id="rId83"/>
    <p:sldId id="325" r:id="rId84"/>
    <p:sldId id="326" r:id="rId85"/>
    <p:sldId id="329" r:id="rId86"/>
    <p:sldId id="330" r:id="rId87"/>
    <p:sldId id="937" r:id="rId88"/>
    <p:sldId id="938" r:id="rId89"/>
    <p:sldId id="939" r:id="rId90"/>
    <p:sldId id="331" r:id="rId91"/>
    <p:sldId id="332" r:id="rId92"/>
    <p:sldId id="333" r:id="rId93"/>
    <p:sldId id="941" r:id="rId94"/>
    <p:sldId id="942" r:id="rId95"/>
    <p:sldId id="335" r:id="rId96"/>
    <p:sldId id="336" r:id="rId97"/>
    <p:sldId id="548" r:id="rId98"/>
    <p:sldId id="337" r:id="rId99"/>
    <p:sldId id="338" r:id="rId100"/>
    <p:sldId id="339" r:id="rId101"/>
    <p:sldId id="340" r:id="rId102"/>
    <p:sldId id="341" r:id="rId103"/>
    <p:sldId id="549" r:id="rId104"/>
    <p:sldId id="342" r:id="rId105"/>
    <p:sldId id="965" r:id="rId106"/>
    <p:sldId id="343" r:id="rId107"/>
    <p:sldId id="344" r:id="rId108"/>
    <p:sldId id="584" r:id="rId10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22BE0"/>
    <a:srgbClr val="FFCC99"/>
    <a:srgbClr val="FF0066"/>
    <a:srgbClr val="F02402"/>
    <a:srgbClr val="2D0DED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>
        <p:scale>
          <a:sx n="77" d="100"/>
          <a:sy n="77" d="100"/>
        </p:scale>
        <p:origin x="-1776" y="-264"/>
      </p:cViewPr>
      <p:guideLst>
        <p:guide orient="horz" pos="2230"/>
        <p:guide pos="29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notesMaster" Target="notesMasters/notesMaster1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3" Type="http://schemas.openxmlformats.org/officeDocument/2006/relationships/tableStyles" Target="tableStyles.xml"/><Relationship Id="rId112" Type="http://schemas.openxmlformats.org/officeDocument/2006/relationships/viewProps" Target="viewProps.xml"/><Relationship Id="rId111" Type="http://schemas.openxmlformats.org/officeDocument/2006/relationships/presProps" Target="presProps.xml"/><Relationship Id="rId110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image" Target="../media/image32.wmf"/><Relationship Id="rId7" Type="http://schemas.openxmlformats.org/officeDocument/2006/relationships/image" Target="../media/image31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0" Type="http://schemas.openxmlformats.org/officeDocument/2006/relationships/image" Target="../media/image34.wmf"/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emf"/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9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6.vml.rels><?xml version="1.0" encoding="UTF-8" standalone="yes"?>
<Relationships xmlns="http://schemas.openxmlformats.org/package/2006/relationships"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8.vml.rels><?xml version="1.0" encoding="UTF-8" standalone="yes"?>
<Relationships xmlns="http://schemas.openxmlformats.org/package/2006/relationships"><Relationship Id="rId7" Type="http://schemas.openxmlformats.org/officeDocument/2006/relationships/image" Target="../media/image65.wmf"/><Relationship Id="rId6" Type="http://schemas.openxmlformats.org/officeDocument/2006/relationships/image" Target="../media/image64.wmf"/><Relationship Id="rId5" Type="http://schemas.openxmlformats.org/officeDocument/2006/relationships/image" Target="../media/image52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9.vml.rels><?xml version="1.0" encoding="UTF-8" standalone="yes"?>
<Relationships xmlns="http://schemas.openxmlformats.org/package/2006/relationships"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3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7.vml.rels><?xml version="1.0" encoding="UTF-8" standalone="yes"?>
<Relationships xmlns="http://schemas.openxmlformats.org/package/2006/relationships"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4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1.wmf"/><Relationship Id="rId4" Type="http://schemas.openxmlformats.org/officeDocument/2006/relationships/image" Target="../media/image110.wmf"/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7" Type="http://schemas.openxmlformats.org/officeDocument/2006/relationships/image" Target="../media/image124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4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48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4.wmf"/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49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4.wmf"/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C6BDC-C52B-46E4-AE72-D85F3CD229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897E5-7032-456D-A4CA-CE0375BE23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1A897E5-7032-456D-A4CA-CE0375BE2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97E5-7032-456D-A4CA-CE0375BE2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1A897E5-7032-456D-A4CA-CE0375BE2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1A897E5-7032-456D-A4CA-CE0375BE2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957999-737A-4986-B388-30DC2AA4A21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3B0326-FB29-4AC8-901F-C06AA6792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fld id="{DE957999-737A-4986-B388-30DC2AA4A21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fld id="{823B0326-FB29-4AC8-901F-C06AA6792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fld id="{DE957999-737A-4986-B388-30DC2AA4A21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fld id="{823B0326-FB29-4AC8-901F-C06AA6792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7999-737A-4986-B388-30DC2AA4A211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0326-FB29-4AC8-901F-C06AA6792C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7999-737A-4986-B388-30DC2AA4A211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0326-FB29-4AC8-901F-C06AA6792C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7999-737A-4986-B388-30DC2AA4A211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0326-FB29-4AC8-901F-C06AA6792C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7999-737A-4986-B388-30DC2AA4A211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B0326-FB29-4AC8-901F-C06AA6792C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内容占位符 3"/>
          <p:cNvPicPr>
            <a:picLocks noChangeAspect="1"/>
          </p:cNvPicPr>
          <p:nvPr/>
        </p:nvPicPr>
        <p:blipFill>
          <a:blip r:embed="rId2">
            <a:clrChange>
              <a:clrFrom>
                <a:srgbClr val="48B3EE"/>
              </a:clrFrom>
              <a:clrTo>
                <a:srgbClr val="48B3EE">
                  <a:alpha val="0"/>
                </a:srgbClr>
              </a:clrTo>
            </a:clrChange>
            <a:lum bright="69998" contrast="-70001"/>
          </a:blip>
          <a:srcRect t="34084" b="44995"/>
          <a:stretch>
            <a:fillRect/>
          </a:stretch>
        </p:blipFill>
        <p:spPr>
          <a:xfrm>
            <a:off x="0" y="0"/>
            <a:ext cx="9166225" cy="7667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/>
        </p:nvCxnSpPr>
        <p:spPr>
          <a:xfrm>
            <a:off x="500033" y="857232"/>
            <a:ext cx="8072495" cy="1588"/>
          </a:xfrm>
          <a:prstGeom prst="line">
            <a:avLst/>
          </a:prstGeom>
          <a:ln w="1270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E957999-737A-4986-B388-30DC2AA4A211}" type="datetime1">
              <a:rPr lang="zh-CN" altLang="en-US" sz="750" strike="noStrike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823B0326-FB29-4AC8-901F-C06AA6792CB8}" type="slidenum">
              <a:rPr lang="zh-CN" altLang="en-US" sz="750" strike="noStrike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957999-737A-4986-B388-30DC2AA4A21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3B0326-FB29-4AC8-901F-C06AA6792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957999-737A-4986-B388-30DC2AA4A21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3B0326-FB29-4AC8-901F-C06AA6792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DF4E06-FD59-4CBA-A3CB-E79F547CC4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01A05B6-A2FF-4F93-97B1-DDCE5BF107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957999-737A-4986-B388-30DC2AA4A21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3B0326-FB29-4AC8-901F-C06AA6792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957999-737A-4986-B388-30DC2AA4A21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3B0326-FB29-4AC8-901F-C06AA6792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E957999-737A-4986-B388-30DC2AA4A21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3B0326-FB29-4AC8-901F-C06AA6792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.xml"/><Relationship Id="rId20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.xml"/><Relationship Id="rId18" Type="http://schemas.openxmlformats.org/officeDocument/2006/relationships/tags" Target="../tags/tag3.xml"/><Relationship Id="rId17" Type="http://schemas.openxmlformats.org/officeDocument/2006/relationships/tags" Target="../tags/tag2.xml"/><Relationship Id="rId16" Type="http://schemas.openxmlformats.org/officeDocument/2006/relationships/tags" Target="../tags/tag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55613" y="608013"/>
            <a:ext cx="8228012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55613" y="1490663"/>
            <a:ext cx="8228013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458788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DE957999-737A-4986-B388-30DC2AA4A211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87688" y="6315075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657975" y="6315075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3B0326-FB29-4AC8-901F-C06AA6792CB8}" type="slidenum">
              <a:rPr lang="zh-CN" altLang="en-US"/>
            </a:fld>
            <a:endParaRPr lang="zh-CN" altLang="en-US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10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0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41.wmf"/><Relationship Id="rId1" Type="http://schemas.openxmlformats.org/officeDocument/2006/relationships/oleObject" Target="../embeddings/oleObject139.bin"/></Relationships>
</file>

<file path=ppt/slides/_rels/slide10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4" Type="http://schemas.openxmlformats.org/officeDocument/2006/relationships/image" Target="../media/image146.wmf"/><Relationship Id="rId3" Type="http://schemas.openxmlformats.org/officeDocument/2006/relationships/oleObject" Target="../embeddings/oleObject141.bin"/><Relationship Id="rId2" Type="http://schemas.openxmlformats.org/officeDocument/2006/relationships/image" Target="../media/image145.wmf"/><Relationship Id="rId1" Type="http://schemas.openxmlformats.org/officeDocument/2006/relationships/oleObject" Target="../embeddings/oleObject140.bin"/></Relationships>
</file>

<file path=ppt/slides/_rels/slide10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8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image" Target="../media/image147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10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2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0.x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53.wmf"/><Relationship Id="rId3" Type="http://schemas.openxmlformats.org/officeDocument/2006/relationships/oleObject" Target="../embeddings/oleObject143.bin"/><Relationship Id="rId2" Type="http://schemas.openxmlformats.org/officeDocument/2006/relationships/image" Target="../media/image152.wmf"/><Relationship Id="rId1" Type="http://schemas.openxmlformats.org/officeDocument/2006/relationships/oleObject" Target="../embeddings/oleObject142.bin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image" Target="../media/image5.png"/><Relationship Id="rId1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9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7.emf"/><Relationship Id="rId1" Type="http://schemas.openxmlformats.org/officeDocument/2006/relationships/oleObject" Target="../embeddings/Document1.doc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Relationship Id="rId3" Type="http://schemas.openxmlformats.org/officeDocument/2006/relationships/tags" Target="../tags/tag30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2" Type="http://schemas.openxmlformats.org/officeDocument/2006/relationships/image" Target="../media/image12.emf"/><Relationship Id="rId1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" Type="http://schemas.openxmlformats.org/officeDocument/2006/relationships/image" Target="../media/image13.emf"/><Relationship Id="rId1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4.emf"/><Relationship Id="rId1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4" Type="http://schemas.openxmlformats.org/officeDocument/2006/relationships/image" Target="../media/image18.png"/><Relationship Id="rId3" Type="http://schemas.openxmlformats.org/officeDocument/2006/relationships/oleObject" Target="../embeddings/oleObject17.bin"/><Relationship Id="rId2" Type="http://schemas.openxmlformats.org/officeDocument/2006/relationships/image" Target="../media/image17.png"/><Relationship Id="rId1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8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../media/image24.png"/><Relationship Id="rId7" Type="http://schemas.openxmlformats.org/officeDocument/2006/relationships/oleObject" Target="../embeddings/oleObject24.bin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png"/><Relationship Id="rId3" Type="http://schemas.openxmlformats.org/officeDocument/2006/relationships/oleObject" Target="../embeddings/oleObject22.bin"/><Relationship Id="rId2" Type="http://schemas.openxmlformats.org/officeDocument/2006/relationships/image" Target="../media/image21.wmf"/><Relationship Id="rId11" Type="http://schemas.openxmlformats.org/officeDocument/2006/relationships/vmlDrawing" Target="../drawings/vmlDrawing15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Document3.doc"/><Relationship Id="rId8" Type="http://schemas.openxmlformats.org/officeDocument/2006/relationships/image" Target="../media/image28.w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5.bin"/><Relationship Id="rId23" Type="http://schemas.openxmlformats.org/officeDocument/2006/relationships/vmlDrawing" Target="../drawings/vmlDrawing16.v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42.xml"/><Relationship Id="rId20" Type="http://schemas.openxmlformats.org/officeDocument/2006/relationships/image" Target="../media/image34.wmf"/><Relationship Id="rId2" Type="http://schemas.openxmlformats.org/officeDocument/2006/relationships/image" Target="../media/image25.emf"/><Relationship Id="rId19" Type="http://schemas.openxmlformats.org/officeDocument/2006/relationships/oleObject" Target="../embeddings/oleObject32.bin"/><Relationship Id="rId18" Type="http://schemas.openxmlformats.org/officeDocument/2006/relationships/image" Target="../media/image33.wmf"/><Relationship Id="rId17" Type="http://schemas.openxmlformats.org/officeDocument/2006/relationships/oleObject" Target="../embeddings/oleObject31.bin"/><Relationship Id="rId16" Type="http://schemas.openxmlformats.org/officeDocument/2006/relationships/image" Target="../media/image32.wmf"/><Relationship Id="rId15" Type="http://schemas.openxmlformats.org/officeDocument/2006/relationships/oleObject" Target="../embeddings/oleObject30.bin"/><Relationship Id="rId14" Type="http://schemas.openxmlformats.org/officeDocument/2006/relationships/image" Target="../media/image31.wmf"/><Relationship Id="rId13" Type="http://schemas.openxmlformats.org/officeDocument/2006/relationships/oleObject" Target="../embeddings/oleObject29.bin"/><Relationship Id="rId12" Type="http://schemas.openxmlformats.org/officeDocument/2006/relationships/image" Target="../media/image30.wmf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29.wmf"/><Relationship Id="rId1" Type="http://schemas.openxmlformats.org/officeDocument/2006/relationships/oleObject" Target="../embeddings/Document2.doc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../media/image38.png"/><Relationship Id="rId7" Type="http://schemas.openxmlformats.org/officeDocument/2006/relationships/oleObject" Target="../embeddings/oleObject36.bin"/><Relationship Id="rId6" Type="http://schemas.openxmlformats.org/officeDocument/2006/relationships/image" Target="../media/image37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6.png"/><Relationship Id="rId3" Type="http://schemas.openxmlformats.org/officeDocument/2006/relationships/oleObject" Target="../embeddings/oleObject34.bin"/><Relationship Id="rId2" Type="http://schemas.openxmlformats.org/officeDocument/2006/relationships/image" Target="../media/image35.png"/><Relationship Id="rId11" Type="http://schemas.openxmlformats.org/officeDocument/2006/relationships/vmlDrawing" Target="../drawings/vmlDrawing17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image" Target="../media/image40.png"/><Relationship Id="rId3" Type="http://schemas.openxmlformats.org/officeDocument/2006/relationships/oleObject" Target="../embeddings/oleObject38.bin"/><Relationship Id="rId2" Type="http://schemas.openxmlformats.org/officeDocument/2006/relationships/image" Target="../media/image39.png"/><Relationship Id="rId1" Type="http://schemas.openxmlformats.org/officeDocument/2006/relationships/oleObject" Target="../embeddings/oleObject3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9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oleObject" Target="../embeddings/oleObject40.bin"/><Relationship Id="rId4" Type="http://schemas.openxmlformats.org/officeDocument/2006/relationships/tags" Target="../tags/tag47.xml"/><Relationship Id="rId3" Type="http://schemas.openxmlformats.org/officeDocument/2006/relationships/image" Target="../media/image39.png"/><Relationship Id="rId2" Type="http://schemas.openxmlformats.org/officeDocument/2006/relationships/oleObject" Target="../embeddings/oleObject39.bin"/><Relationship Id="rId1" Type="http://schemas.openxmlformats.org/officeDocument/2006/relationships/tags" Target="../tags/tag46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0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9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2.e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41.wmf"/><Relationship Id="rId1" Type="http://schemas.openxmlformats.org/officeDocument/2006/relationships/oleObject" Target="../embeddings/oleObject4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1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2.x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45.bin"/><Relationship Id="rId3" Type="http://schemas.openxmlformats.org/officeDocument/2006/relationships/image" Target="../media/image39.png"/><Relationship Id="rId2" Type="http://schemas.openxmlformats.org/officeDocument/2006/relationships/oleObject" Target="../embeddings/oleObject44.bin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image" Target="../media/image46.e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45.emf"/><Relationship Id="rId1" Type="http://schemas.openxmlformats.org/officeDocument/2006/relationships/oleObject" Target="../embeddings/oleObject4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3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48.wmf"/><Relationship Id="rId1" Type="http://schemas.openxmlformats.org/officeDocument/2006/relationships/oleObject" Target="../embeddings/oleObject48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4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8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0.w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49.wmf"/><Relationship Id="rId1" Type="http://schemas.openxmlformats.org/officeDocument/2006/relationships/oleObject" Target="../embeddings/oleObject49.bin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5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52.wmf"/><Relationship Id="rId1" Type="http://schemas.openxmlformats.org/officeDocument/2006/relationships/oleObject" Target="../embeddings/oleObject52.bin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../media/image56.wmf"/><Relationship Id="rId7" Type="http://schemas.openxmlformats.org/officeDocument/2006/relationships/oleObject" Target="../embeddings/oleObject56.bin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4.wmf"/><Relationship Id="rId3" Type="http://schemas.openxmlformats.org/officeDocument/2006/relationships/oleObject" Target="../embeddings/oleObject54.bin"/><Relationship Id="rId2" Type="http://schemas.openxmlformats.org/officeDocument/2006/relationships/image" Target="../media/image53.wmf"/><Relationship Id="rId11" Type="http://schemas.openxmlformats.org/officeDocument/2006/relationships/vmlDrawing" Target="../drawings/vmlDrawing26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53.bin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1.xml"/><Relationship Id="rId7" Type="http://schemas.openxmlformats.org/officeDocument/2006/relationships/image" Target="../media/image59.wmf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8.bin"/><Relationship Id="rId3" Type="http://schemas.openxmlformats.org/officeDocument/2006/relationships/slide" Target="slide63.xml"/><Relationship Id="rId2" Type="http://schemas.openxmlformats.org/officeDocument/2006/relationships/image" Target="../media/image57.wmf"/><Relationship Id="rId10" Type="http://schemas.openxmlformats.org/officeDocument/2006/relationships/vmlDrawing" Target="../drawings/vmlDrawing27.vml"/><Relationship Id="rId1" Type="http://schemas.openxmlformats.org/officeDocument/2006/relationships/oleObject" Target="../embeddings/oleObject57.bin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4.bin"/><Relationship Id="rId8" Type="http://schemas.openxmlformats.org/officeDocument/2006/relationships/image" Target="../media/image63.wmf"/><Relationship Id="rId7" Type="http://schemas.openxmlformats.org/officeDocument/2006/relationships/oleObject" Target="../embeddings/oleObject63.bin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1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60.wmf"/><Relationship Id="rId17" Type="http://schemas.openxmlformats.org/officeDocument/2006/relationships/vmlDrawing" Target="../drawings/vmlDrawing28.v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72.xml"/><Relationship Id="rId14" Type="http://schemas.openxmlformats.org/officeDocument/2006/relationships/image" Target="../media/image65.wmf"/><Relationship Id="rId13" Type="http://schemas.openxmlformats.org/officeDocument/2006/relationships/oleObject" Target="../embeddings/oleObject66.bin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65.bin"/><Relationship Id="rId10" Type="http://schemas.openxmlformats.org/officeDocument/2006/relationships/image" Target="../media/image52.wmf"/><Relationship Id="rId1" Type="http://schemas.openxmlformats.org/officeDocument/2006/relationships/oleObject" Target="../embeddings/oleObject60.bin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8" Type="http://schemas.openxmlformats.org/officeDocument/2006/relationships/image" Target="../media/image69.wmf"/><Relationship Id="rId7" Type="http://schemas.openxmlformats.org/officeDocument/2006/relationships/oleObject" Target="../embeddings/oleObject70.bin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7.w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66.wmf"/><Relationship Id="rId15" Type="http://schemas.openxmlformats.org/officeDocument/2006/relationships/vmlDrawing" Target="../drawings/vmlDrawing29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3.xml"/><Relationship Id="rId12" Type="http://schemas.openxmlformats.org/officeDocument/2006/relationships/image" Target="../media/image71.wmf"/><Relationship Id="rId11" Type="http://schemas.openxmlformats.org/officeDocument/2006/relationships/oleObject" Target="../embeddings/oleObject72.bin"/><Relationship Id="rId10" Type="http://schemas.openxmlformats.org/officeDocument/2006/relationships/image" Target="../media/image70.wmf"/><Relationship Id="rId1" Type="http://schemas.openxmlformats.org/officeDocument/2006/relationships/oleObject" Target="../embeddings/oleObject6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0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4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3.w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72.wmf"/><Relationship Id="rId1" Type="http://schemas.openxmlformats.org/officeDocument/2006/relationships/oleObject" Target="../embeddings/oleObject73.bin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5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77.bin"/><Relationship Id="rId2" Type="http://schemas.openxmlformats.org/officeDocument/2006/relationships/image" Target="../media/image75.wmf"/><Relationship Id="rId1" Type="http://schemas.openxmlformats.org/officeDocument/2006/relationships/oleObject" Target="../embeddings/oleObject76.bin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6.xml"/><Relationship Id="rId7" Type="http://schemas.openxmlformats.org/officeDocument/2006/relationships/image" Target="../media/image59.wmf"/><Relationship Id="rId6" Type="http://schemas.openxmlformats.org/officeDocument/2006/relationships/oleObject" Target="../embeddings/oleObject81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80.bin"/><Relationship Id="rId3" Type="http://schemas.openxmlformats.org/officeDocument/2006/relationships/slide" Target="slide63.xml"/><Relationship Id="rId2" Type="http://schemas.openxmlformats.org/officeDocument/2006/relationships/image" Target="../media/image57.wmf"/><Relationship Id="rId10" Type="http://schemas.openxmlformats.org/officeDocument/2006/relationships/vmlDrawing" Target="../drawings/vmlDrawing32.vml"/><Relationship Id="rId1" Type="http://schemas.openxmlformats.org/officeDocument/2006/relationships/oleObject" Target="../embeddings/oleObject7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6.bin"/><Relationship Id="rId8" Type="http://schemas.openxmlformats.org/officeDocument/2006/relationships/image" Target="../media/image81.wmf"/><Relationship Id="rId7" Type="http://schemas.openxmlformats.org/officeDocument/2006/relationships/oleObject" Target="../embeddings/oleObject85.bin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79.wmf"/><Relationship Id="rId3" Type="http://schemas.openxmlformats.org/officeDocument/2006/relationships/oleObject" Target="../embeddings/oleObject83.bin"/><Relationship Id="rId2" Type="http://schemas.openxmlformats.org/officeDocument/2006/relationships/image" Target="../media/image78.wmf"/><Relationship Id="rId14" Type="http://schemas.openxmlformats.org/officeDocument/2006/relationships/notesSlide" Target="../notesSlides/notesSlide4.xml"/><Relationship Id="rId13" Type="http://schemas.openxmlformats.org/officeDocument/2006/relationships/vmlDrawing" Target="../drawings/vmlDrawing33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8.xml"/><Relationship Id="rId10" Type="http://schemas.openxmlformats.org/officeDocument/2006/relationships/image" Target="../media/image82.wmf"/><Relationship Id="rId1" Type="http://schemas.openxmlformats.org/officeDocument/2006/relationships/oleObject" Target="../embeddings/oleObject82.bin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84.wmf"/><Relationship Id="rId3" Type="http://schemas.openxmlformats.org/officeDocument/2006/relationships/oleObject" Target="../embeddings/oleObject88.bin"/><Relationship Id="rId2" Type="http://schemas.openxmlformats.org/officeDocument/2006/relationships/image" Target="../media/image83.wmf"/><Relationship Id="rId1" Type="http://schemas.openxmlformats.org/officeDocument/2006/relationships/oleObject" Target="../embeddings/oleObject87.bin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5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80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85.wmf"/><Relationship Id="rId3" Type="http://schemas.openxmlformats.org/officeDocument/2006/relationships/oleObject" Target="../embeddings/oleObject90.bin"/><Relationship Id="rId2" Type="http://schemas.openxmlformats.org/officeDocument/2006/relationships/image" Target="../media/image83.wmf"/><Relationship Id="rId1" Type="http://schemas.openxmlformats.org/officeDocument/2006/relationships/oleObject" Target="../embeddings/oleObject89.bin"/></Relationships>
</file>

<file path=ppt/slides/_rels/slide6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image" Target="../media/image88.wmf"/><Relationship Id="rId3" Type="http://schemas.openxmlformats.org/officeDocument/2006/relationships/oleObject" Target="../embeddings/oleObject93.bin"/><Relationship Id="rId2" Type="http://schemas.openxmlformats.org/officeDocument/2006/relationships/image" Target="../media/image87.wmf"/><Relationship Id="rId1" Type="http://schemas.openxmlformats.org/officeDocument/2006/relationships/oleObject" Target="../embeddings/oleObject92.bin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8.bin"/><Relationship Id="rId8" Type="http://schemas.openxmlformats.org/officeDocument/2006/relationships/image" Target="../media/image92.wmf"/><Relationship Id="rId7" Type="http://schemas.openxmlformats.org/officeDocument/2006/relationships/oleObject" Target="../embeddings/oleObject97.bin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90.wmf"/><Relationship Id="rId3" Type="http://schemas.openxmlformats.org/officeDocument/2006/relationships/oleObject" Target="../embeddings/oleObject95.bin"/><Relationship Id="rId2" Type="http://schemas.openxmlformats.org/officeDocument/2006/relationships/image" Target="../media/image89.wmf"/><Relationship Id="rId15" Type="http://schemas.openxmlformats.org/officeDocument/2006/relationships/vmlDrawing" Target="../drawings/vmlDrawing37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82.xml"/><Relationship Id="rId12" Type="http://schemas.openxmlformats.org/officeDocument/2006/relationships/image" Target="../media/image94.wmf"/><Relationship Id="rId11" Type="http://schemas.openxmlformats.org/officeDocument/2006/relationships/oleObject" Target="../embeddings/oleObject99.bin"/><Relationship Id="rId10" Type="http://schemas.openxmlformats.org/officeDocument/2006/relationships/image" Target="../media/image93.wmf"/><Relationship Id="rId1" Type="http://schemas.openxmlformats.org/officeDocument/2006/relationships/oleObject" Target="../embeddings/oleObject94.bin"/></Relationships>
</file>

<file path=ppt/slides/_rels/slide6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8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83.wmf"/><Relationship Id="rId1" Type="http://schemas.openxmlformats.org/officeDocument/2006/relationships/oleObject" Target="../embeddings/oleObject10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image" Target="../media/image95.png"/><Relationship Id="rId1" Type="http://schemas.openxmlformats.org/officeDocument/2006/relationships/tags" Target="../tags/tag8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9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9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9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9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100.png"/></Relationships>
</file>

<file path=ppt/slides/_rels/slide7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9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2" Type="http://schemas.openxmlformats.org/officeDocument/2006/relationships/image" Target="../media/image101.wmf"/><Relationship Id="rId1" Type="http://schemas.openxmlformats.org/officeDocument/2006/relationships/oleObject" Target="../embeddings/oleObject101.bin"/></Relationships>
</file>

<file path=ppt/slides/_rels/slide7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image" Target="../media/image103.wmf"/><Relationship Id="rId3" Type="http://schemas.openxmlformats.org/officeDocument/2006/relationships/oleObject" Target="../embeddings/oleObject103.bin"/><Relationship Id="rId2" Type="http://schemas.openxmlformats.org/officeDocument/2006/relationships/image" Target="../media/image102.wmf"/><Relationship Id="rId1" Type="http://schemas.openxmlformats.org/officeDocument/2006/relationships/oleObject" Target="../embeddings/oleObject102.bin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94.x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5.wmf"/><Relationship Id="rId3" Type="http://schemas.openxmlformats.org/officeDocument/2006/relationships/oleObject" Target="../embeddings/oleObject105.bin"/><Relationship Id="rId2" Type="http://schemas.openxmlformats.org/officeDocument/2006/relationships/image" Target="../media/image104.wmf"/><Relationship Id="rId1" Type="http://schemas.openxmlformats.org/officeDocument/2006/relationships/oleObject" Target="../embeddings/oleObject10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1.bin"/><Relationship Id="rId8" Type="http://schemas.openxmlformats.org/officeDocument/2006/relationships/image" Target="../media/image110.wmf"/><Relationship Id="rId7" Type="http://schemas.openxmlformats.org/officeDocument/2006/relationships/oleObject" Target="../embeddings/oleObject110.bin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08.wmf"/><Relationship Id="rId3" Type="http://schemas.openxmlformats.org/officeDocument/2006/relationships/oleObject" Target="../embeddings/oleObject108.bin"/><Relationship Id="rId2" Type="http://schemas.openxmlformats.org/officeDocument/2006/relationships/image" Target="../media/image107.wmf"/><Relationship Id="rId13" Type="http://schemas.openxmlformats.org/officeDocument/2006/relationships/vmlDrawing" Target="../drawings/vmlDrawing42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5.xml"/><Relationship Id="rId10" Type="http://schemas.openxmlformats.org/officeDocument/2006/relationships/image" Target="../media/image111.wmf"/><Relationship Id="rId1" Type="http://schemas.openxmlformats.org/officeDocument/2006/relationships/oleObject" Target="../embeddings/oleObject107.bin"/></Relationships>
</file>

<file path=ppt/slides/_rels/slide8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4" Type="http://schemas.openxmlformats.org/officeDocument/2006/relationships/image" Target="../media/image113.wmf"/><Relationship Id="rId3" Type="http://schemas.openxmlformats.org/officeDocument/2006/relationships/oleObject" Target="../embeddings/oleObject113.bin"/><Relationship Id="rId2" Type="http://schemas.openxmlformats.org/officeDocument/2006/relationships/image" Target="../media/image112.wmf"/><Relationship Id="rId1" Type="http://schemas.openxmlformats.org/officeDocument/2006/relationships/oleObject" Target="../embeddings/oleObject112.bin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4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97.x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15.wmf"/><Relationship Id="rId3" Type="http://schemas.openxmlformats.org/officeDocument/2006/relationships/oleObject" Target="../embeddings/oleObject115.bin"/><Relationship Id="rId2" Type="http://schemas.openxmlformats.org/officeDocument/2006/relationships/image" Target="../media/image114.wmf"/><Relationship Id="rId1" Type="http://schemas.openxmlformats.org/officeDocument/2006/relationships/oleObject" Target="../embeddings/oleObject114.bin"/></Relationships>
</file>

<file path=ppt/slides/_rels/slide8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5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117.wmf"/><Relationship Id="rId1" Type="http://schemas.openxmlformats.org/officeDocument/2006/relationships/oleObject" Target="../embeddings/oleObject117.bin"/></Relationships>
</file>

<file path=ppt/slides/_rels/slide8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2.bin"/><Relationship Id="rId8" Type="http://schemas.openxmlformats.org/officeDocument/2006/relationships/image" Target="../media/image121.wmf"/><Relationship Id="rId7" Type="http://schemas.openxmlformats.org/officeDocument/2006/relationships/oleObject" Target="../embeddings/oleObject121.bin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19.wmf"/><Relationship Id="rId3" Type="http://schemas.openxmlformats.org/officeDocument/2006/relationships/oleObject" Target="../embeddings/oleObject119.bin"/><Relationship Id="rId2" Type="http://schemas.openxmlformats.org/officeDocument/2006/relationships/image" Target="../media/image118.wmf"/><Relationship Id="rId19" Type="http://schemas.openxmlformats.org/officeDocument/2006/relationships/vmlDrawing" Target="../drawings/vmlDrawing46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99.xml"/><Relationship Id="rId16" Type="http://schemas.openxmlformats.org/officeDocument/2006/relationships/image" Target="../media/image125.wmf"/><Relationship Id="rId15" Type="http://schemas.openxmlformats.org/officeDocument/2006/relationships/oleObject" Target="../embeddings/oleObject125.bin"/><Relationship Id="rId14" Type="http://schemas.openxmlformats.org/officeDocument/2006/relationships/image" Target="../media/image124.wmf"/><Relationship Id="rId13" Type="http://schemas.openxmlformats.org/officeDocument/2006/relationships/oleObject" Target="../embeddings/oleObject124.bin"/><Relationship Id="rId12" Type="http://schemas.openxmlformats.org/officeDocument/2006/relationships/image" Target="../media/image123.wmf"/><Relationship Id="rId11" Type="http://schemas.openxmlformats.org/officeDocument/2006/relationships/oleObject" Target="../embeddings/oleObject123.bin"/><Relationship Id="rId10" Type="http://schemas.openxmlformats.org/officeDocument/2006/relationships/image" Target="../media/image122.wmf"/><Relationship Id="rId1" Type="http://schemas.openxmlformats.org/officeDocument/2006/relationships/oleObject" Target="../embeddings/oleObject11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image" Target="../media/image12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image" Target="../media/image12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image" Target="../media/image12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image" Target="../media/image129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9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6.xml"/><Relationship Id="rId2" Type="http://schemas.openxmlformats.org/officeDocument/2006/relationships/image" Target="../media/image131.png"/><Relationship Id="rId1" Type="http://schemas.openxmlformats.org/officeDocument/2006/relationships/image" Target="../media/image130.png"/></Relationships>
</file>

<file path=ppt/slides/_rels/slide9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image" Target="../media/image135.png"/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image" Target="../media/image132.png"/></Relationships>
</file>

<file path=ppt/slides/_rels/slide9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0.bin"/><Relationship Id="rId8" Type="http://schemas.openxmlformats.org/officeDocument/2006/relationships/image" Target="../media/image139.wmf"/><Relationship Id="rId7" Type="http://schemas.openxmlformats.org/officeDocument/2006/relationships/oleObject" Target="../embeddings/oleObject129.bin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37.wmf"/><Relationship Id="rId3" Type="http://schemas.openxmlformats.org/officeDocument/2006/relationships/oleObject" Target="../embeddings/oleObject127.bin"/><Relationship Id="rId2" Type="http://schemas.openxmlformats.org/officeDocument/2006/relationships/image" Target="../media/image136.wmf"/><Relationship Id="rId13" Type="http://schemas.openxmlformats.org/officeDocument/2006/relationships/vmlDrawing" Target="../drawings/vmlDrawing47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8.xml"/><Relationship Id="rId10" Type="http://schemas.openxmlformats.org/officeDocument/2006/relationships/image" Target="../media/image140.wmf"/><Relationship Id="rId1" Type="http://schemas.openxmlformats.org/officeDocument/2006/relationships/oleObject" Target="../embeddings/oleObject126.bin"/></Relationships>
</file>

<file path=ppt/slides/_rels/slide9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image" Target="../media/image144.wmf"/><Relationship Id="rId7" Type="http://schemas.openxmlformats.org/officeDocument/2006/relationships/oleObject" Target="../embeddings/oleObject134.bin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42.wmf"/><Relationship Id="rId3" Type="http://schemas.openxmlformats.org/officeDocument/2006/relationships/oleObject" Target="../embeddings/oleObject132.bin"/><Relationship Id="rId2" Type="http://schemas.openxmlformats.org/officeDocument/2006/relationships/image" Target="../media/image141.wmf"/><Relationship Id="rId11" Type="http://schemas.openxmlformats.org/officeDocument/2006/relationships/vmlDrawing" Target="../drawings/vmlDrawing48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131.bin"/></Relationships>
</file>

<file path=ppt/slides/_rels/slide95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image" Target="../media/image144.wmf"/><Relationship Id="rId7" Type="http://schemas.openxmlformats.org/officeDocument/2006/relationships/oleObject" Target="../embeddings/oleObject138.bin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42.wmf"/><Relationship Id="rId3" Type="http://schemas.openxmlformats.org/officeDocument/2006/relationships/oleObject" Target="../embeddings/oleObject136.bin"/><Relationship Id="rId2" Type="http://schemas.openxmlformats.org/officeDocument/2006/relationships/image" Target="../media/image141.wmf"/><Relationship Id="rId11" Type="http://schemas.openxmlformats.org/officeDocument/2006/relationships/vmlDrawing" Target="../drawings/vmlDrawing49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135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160" y="528955"/>
            <a:ext cx="7349490" cy="187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b="1" dirty="0" smtClean="0"/>
              <a:t>电子技术基础</a:t>
            </a:r>
            <a:br>
              <a:rPr lang="en-US" altLang="zh-CN" b="1" dirty="0" smtClean="0"/>
            </a:br>
            <a:r>
              <a:rPr lang="zh-CN" altLang="en-US" b="1" dirty="0" smtClean="0"/>
              <a:t>（数字部分）</a:t>
            </a:r>
            <a:endParaRPr lang="zh-CN" altLang="en-US" b="1" dirty="0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0" y="2627630"/>
            <a:ext cx="9144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3" name="Group 18"/>
          <p:cNvGrpSpPr/>
          <p:nvPr/>
        </p:nvGrpSpPr>
        <p:grpSpPr>
          <a:xfrm>
            <a:off x="973455" y="2922270"/>
            <a:ext cx="7456170" cy="3319780"/>
            <a:chOff x="1429" y="1344"/>
            <a:chExt cx="3537" cy="2091"/>
          </a:xfrm>
        </p:grpSpPr>
        <p:sp>
          <p:nvSpPr>
            <p:cNvPr id="23559" name="Text Box 3"/>
            <p:cNvSpPr txBox="1"/>
            <p:nvPr/>
          </p:nvSpPr>
          <p:spPr>
            <a:xfrm>
              <a:off x="1429" y="1344"/>
              <a:ext cx="3039" cy="368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 anchorCtr="0">
              <a:spAutoFit/>
            </a:bodyPr>
            <a:p>
              <a:pPr algn="l">
                <a:spcBef>
                  <a:spcPct val="50000"/>
                </a:spcBef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六、数字逻辑电路基础（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学时）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3560" name="Text Box 8"/>
            <p:cNvSpPr txBox="1"/>
            <p:nvPr/>
          </p:nvSpPr>
          <p:spPr>
            <a:xfrm>
              <a:off x="1429" y="1797"/>
              <a:ext cx="3157" cy="36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 anchorCtr="0">
              <a:spAutoFit/>
            </a:bodyPr>
            <a:p>
              <a:pPr algn="l">
                <a:spcBef>
                  <a:spcPct val="50000"/>
                </a:spcBef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七、组合逻辑电路（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学时）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3561" name="Text Box 9"/>
            <p:cNvSpPr txBox="1"/>
            <p:nvPr/>
          </p:nvSpPr>
          <p:spPr>
            <a:xfrm>
              <a:off x="1429" y="2205"/>
              <a:ext cx="2699" cy="36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 anchorCtr="0">
              <a:spAutoFit/>
            </a:bodyPr>
            <a:p>
              <a:pPr algn="l">
                <a:spcBef>
                  <a:spcPct val="50000"/>
                </a:spcBef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八、时序逻辑电路（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学时）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3562" name="Text Box 10"/>
            <p:cNvSpPr txBox="1"/>
            <p:nvPr/>
          </p:nvSpPr>
          <p:spPr>
            <a:xfrm>
              <a:off x="1429" y="2636"/>
              <a:ext cx="3537" cy="368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 anchorCtr="0">
              <a:spAutoFit/>
            </a:bodyPr>
            <a:p>
              <a:pPr algn="l">
                <a:spcBef>
                  <a:spcPct val="50000"/>
                </a:spcBef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九、中规模信号产生与变换电路（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学时）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3563" name="Text Box 11"/>
            <p:cNvSpPr txBox="1"/>
            <p:nvPr/>
          </p:nvSpPr>
          <p:spPr>
            <a:xfrm>
              <a:off x="1429" y="3067"/>
              <a:ext cx="2556" cy="36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 anchorCtr="0">
              <a:spAutoFit/>
            </a:bodyPr>
            <a:p>
              <a:pPr algn="l">
                <a:spcBef>
                  <a:spcPct val="50000"/>
                </a:spcBef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十、可编程逻辑器件（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0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学时）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879600" y="4212590"/>
            <a:ext cx="4572000" cy="1828800"/>
            <a:chOff x="1248" y="528"/>
            <a:chExt cx="2880" cy="1584"/>
          </a:xfrm>
        </p:grpSpPr>
        <p:sp>
          <p:nvSpPr>
            <p:cNvPr id="197636" name="Line 4"/>
            <p:cNvSpPr>
              <a:spLocks noChangeShapeType="1"/>
            </p:cNvSpPr>
            <p:nvPr/>
          </p:nvSpPr>
          <p:spPr bwMode="auto">
            <a:xfrm>
              <a:off x="1536" y="5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37" name="Line 5"/>
            <p:cNvSpPr>
              <a:spLocks noChangeShapeType="1"/>
            </p:cNvSpPr>
            <p:nvPr/>
          </p:nvSpPr>
          <p:spPr bwMode="auto">
            <a:xfrm>
              <a:off x="1248" y="5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38" name="Line 6"/>
            <p:cNvSpPr>
              <a:spLocks noChangeShapeType="1"/>
            </p:cNvSpPr>
            <p:nvPr/>
          </p:nvSpPr>
          <p:spPr bwMode="auto">
            <a:xfrm>
              <a:off x="2112" y="5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39" name="Line 7"/>
            <p:cNvSpPr>
              <a:spLocks noChangeShapeType="1"/>
            </p:cNvSpPr>
            <p:nvPr/>
          </p:nvSpPr>
          <p:spPr bwMode="auto">
            <a:xfrm>
              <a:off x="1824" y="5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40" name="Line 8"/>
            <p:cNvSpPr>
              <a:spLocks noChangeShapeType="1"/>
            </p:cNvSpPr>
            <p:nvPr/>
          </p:nvSpPr>
          <p:spPr bwMode="auto">
            <a:xfrm>
              <a:off x="2688" y="5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41" name="Line 9"/>
            <p:cNvSpPr>
              <a:spLocks noChangeShapeType="1"/>
            </p:cNvSpPr>
            <p:nvPr/>
          </p:nvSpPr>
          <p:spPr bwMode="auto">
            <a:xfrm>
              <a:off x="2400" y="5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42" name="Line 10"/>
            <p:cNvSpPr>
              <a:spLocks noChangeShapeType="1"/>
            </p:cNvSpPr>
            <p:nvPr/>
          </p:nvSpPr>
          <p:spPr bwMode="auto">
            <a:xfrm>
              <a:off x="3264" y="5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43" name="Line 11"/>
            <p:cNvSpPr>
              <a:spLocks noChangeShapeType="1"/>
            </p:cNvSpPr>
            <p:nvPr/>
          </p:nvSpPr>
          <p:spPr bwMode="auto">
            <a:xfrm>
              <a:off x="2976" y="5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44" name="Line 12"/>
            <p:cNvSpPr>
              <a:spLocks noChangeShapeType="1"/>
            </p:cNvSpPr>
            <p:nvPr/>
          </p:nvSpPr>
          <p:spPr bwMode="auto">
            <a:xfrm>
              <a:off x="3552" y="5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45" name="Line 13"/>
            <p:cNvSpPr>
              <a:spLocks noChangeShapeType="1"/>
            </p:cNvSpPr>
            <p:nvPr/>
          </p:nvSpPr>
          <p:spPr bwMode="auto">
            <a:xfrm>
              <a:off x="4128" y="5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46" name="Line 14"/>
            <p:cNvSpPr>
              <a:spLocks noChangeShapeType="1"/>
            </p:cNvSpPr>
            <p:nvPr/>
          </p:nvSpPr>
          <p:spPr bwMode="auto">
            <a:xfrm>
              <a:off x="3840" y="528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" name="Group 15"/>
          <p:cNvGrpSpPr/>
          <p:nvPr/>
        </p:nvGrpSpPr>
        <p:grpSpPr bwMode="auto">
          <a:xfrm>
            <a:off x="1270000" y="4593590"/>
            <a:ext cx="5181600" cy="457200"/>
            <a:chOff x="1248" y="2544"/>
            <a:chExt cx="3264" cy="288"/>
          </a:xfrm>
        </p:grpSpPr>
        <p:sp>
          <p:nvSpPr>
            <p:cNvPr id="197648" name="Line 16"/>
            <p:cNvSpPr>
              <a:spLocks noChangeShapeType="1"/>
            </p:cNvSpPr>
            <p:nvPr/>
          </p:nvSpPr>
          <p:spPr bwMode="auto">
            <a:xfrm>
              <a:off x="1632" y="2544"/>
              <a:ext cx="57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none" w="med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49" name="Line 17"/>
            <p:cNvSpPr>
              <a:spLocks noChangeShapeType="1"/>
            </p:cNvSpPr>
            <p:nvPr/>
          </p:nvSpPr>
          <p:spPr bwMode="auto">
            <a:xfrm>
              <a:off x="2208" y="25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50" name="Line 18"/>
            <p:cNvSpPr>
              <a:spLocks noChangeShapeType="1"/>
            </p:cNvSpPr>
            <p:nvPr/>
          </p:nvSpPr>
          <p:spPr bwMode="auto">
            <a:xfrm>
              <a:off x="2208" y="2832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51" name="Line 19"/>
            <p:cNvSpPr>
              <a:spLocks noChangeShapeType="1"/>
            </p:cNvSpPr>
            <p:nvPr/>
          </p:nvSpPr>
          <p:spPr bwMode="auto">
            <a:xfrm>
              <a:off x="2496" y="25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52" name="Line 20"/>
            <p:cNvSpPr>
              <a:spLocks noChangeShapeType="1"/>
            </p:cNvSpPr>
            <p:nvPr/>
          </p:nvSpPr>
          <p:spPr bwMode="auto">
            <a:xfrm>
              <a:off x="2496" y="2544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none" w="med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53" name="Line 21"/>
            <p:cNvSpPr>
              <a:spLocks noChangeShapeType="1"/>
            </p:cNvSpPr>
            <p:nvPr/>
          </p:nvSpPr>
          <p:spPr bwMode="auto">
            <a:xfrm>
              <a:off x="3360" y="25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54" name="Line 22"/>
            <p:cNvSpPr>
              <a:spLocks noChangeShapeType="1"/>
            </p:cNvSpPr>
            <p:nvPr/>
          </p:nvSpPr>
          <p:spPr bwMode="auto">
            <a:xfrm>
              <a:off x="3360" y="2832"/>
              <a:ext cx="57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55" name="Line 23"/>
            <p:cNvSpPr>
              <a:spLocks noChangeShapeType="1"/>
            </p:cNvSpPr>
            <p:nvPr/>
          </p:nvSpPr>
          <p:spPr bwMode="auto">
            <a:xfrm>
              <a:off x="3936" y="25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56" name="Line 24"/>
            <p:cNvSpPr>
              <a:spLocks noChangeShapeType="1"/>
            </p:cNvSpPr>
            <p:nvPr/>
          </p:nvSpPr>
          <p:spPr bwMode="auto">
            <a:xfrm>
              <a:off x="3936" y="2544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none" w="med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57" name="Line 25"/>
            <p:cNvSpPr>
              <a:spLocks noChangeShapeType="1"/>
            </p:cNvSpPr>
            <p:nvPr/>
          </p:nvSpPr>
          <p:spPr bwMode="auto">
            <a:xfrm>
              <a:off x="4224" y="25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58" name="Line 26"/>
            <p:cNvSpPr>
              <a:spLocks noChangeShapeType="1"/>
            </p:cNvSpPr>
            <p:nvPr/>
          </p:nvSpPr>
          <p:spPr bwMode="auto">
            <a:xfrm>
              <a:off x="4224" y="2832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59" name="Text Box 27"/>
            <p:cNvSpPr txBox="1">
              <a:spLocks noChangeArrowheads="1"/>
            </p:cNvSpPr>
            <p:nvPr/>
          </p:nvSpPr>
          <p:spPr bwMode="auto">
            <a:xfrm>
              <a:off x="1248" y="2544"/>
              <a:ext cx="240" cy="230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altLang="zh-CN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altLang="zh-CN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endParaRPr lang="en-US" altLang="zh-CN" b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28"/>
          <p:cNvGrpSpPr/>
          <p:nvPr/>
        </p:nvGrpSpPr>
        <p:grpSpPr bwMode="auto">
          <a:xfrm>
            <a:off x="1270000" y="5431790"/>
            <a:ext cx="5181600" cy="457200"/>
            <a:chOff x="1248" y="3072"/>
            <a:chExt cx="3264" cy="288"/>
          </a:xfrm>
        </p:grpSpPr>
        <p:sp>
          <p:nvSpPr>
            <p:cNvPr id="197661" name="Line 29"/>
            <p:cNvSpPr>
              <a:spLocks noChangeShapeType="1"/>
            </p:cNvSpPr>
            <p:nvPr/>
          </p:nvSpPr>
          <p:spPr bwMode="auto">
            <a:xfrm>
              <a:off x="1536" y="3360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62" name="Line 30"/>
            <p:cNvSpPr>
              <a:spLocks noChangeShapeType="1"/>
            </p:cNvSpPr>
            <p:nvPr/>
          </p:nvSpPr>
          <p:spPr bwMode="auto">
            <a:xfrm>
              <a:off x="1728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63" name="Line 31"/>
            <p:cNvSpPr>
              <a:spLocks noChangeShapeType="1"/>
            </p:cNvSpPr>
            <p:nvPr/>
          </p:nvSpPr>
          <p:spPr bwMode="auto">
            <a:xfrm>
              <a:off x="1728" y="3072"/>
              <a:ext cx="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64" name="Line 32"/>
            <p:cNvSpPr>
              <a:spLocks noChangeShapeType="1"/>
            </p:cNvSpPr>
            <p:nvPr/>
          </p:nvSpPr>
          <p:spPr bwMode="auto">
            <a:xfrm>
              <a:off x="1824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65" name="Line 33"/>
            <p:cNvSpPr>
              <a:spLocks noChangeShapeType="1"/>
            </p:cNvSpPr>
            <p:nvPr/>
          </p:nvSpPr>
          <p:spPr bwMode="auto">
            <a:xfrm>
              <a:off x="1824" y="3360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66" name="Line 34"/>
            <p:cNvSpPr>
              <a:spLocks noChangeShapeType="1"/>
            </p:cNvSpPr>
            <p:nvPr/>
          </p:nvSpPr>
          <p:spPr bwMode="auto">
            <a:xfrm>
              <a:off x="2016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67" name="Line 35"/>
            <p:cNvSpPr>
              <a:spLocks noChangeShapeType="1"/>
            </p:cNvSpPr>
            <p:nvPr/>
          </p:nvSpPr>
          <p:spPr bwMode="auto">
            <a:xfrm>
              <a:off x="2016" y="3072"/>
              <a:ext cx="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68" name="Line 36"/>
            <p:cNvSpPr>
              <a:spLocks noChangeShapeType="1"/>
            </p:cNvSpPr>
            <p:nvPr/>
          </p:nvSpPr>
          <p:spPr bwMode="auto">
            <a:xfrm>
              <a:off x="2112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69" name="Line 37"/>
            <p:cNvSpPr>
              <a:spLocks noChangeShapeType="1"/>
            </p:cNvSpPr>
            <p:nvPr/>
          </p:nvSpPr>
          <p:spPr bwMode="auto">
            <a:xfrm>
              <a:off x="2112" y="3360"/>
              <a:ext cx="48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70" name="Line 38"/>
            <p:cNvSpPr>
              <a:spLocks noChangeShapeType="1"/>
            </p:cNvSpPr>
            <p:nvPr/>
          </p:nvSpPr>
          <p:spPr bwMode="auto">
            <a:xfrm>
              <a:off x="2592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71" name="Line 39"/>
            <p:cNvSpPr>
              <a:spLocks noChangeShapeType="1"/>
            </p:cNvSpPr>
            <p:nvPr/>
          </p:nvSpPr>
          <p:spPr bwMode="auto">
            <a:xfrm>
              <a:off x="2592" y="3072"/>
              <a:ext cx="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72" name="Line 40"/>
            <p:cNvSpPr>
              <a:spLocks noChangeShapeType="1"/>
            </p:cNvSpPr>
            <p:nvPr/>
          </p:nvSpPr>
          <p:spPr bwMode="auto">
            <a:xfrm>
              <a:off x="2688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73" name="Line 41"/>
            <p:cNvSpPr>
              <a:spLocks noChangeShapeType="1"/>
            </p:cNvSpPr>
            <p:nvPr/>
          </p:nvSpPr>
          <p:spPr bwMode="auto">
            <a:xfrm>
              <a:off x="2688" y="3360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74" name="Line 42"/>
            <p:cNvSpPr>
              <a:spLocks noChangeShapeType="1"/>
            </p:cNvSpPr>
            <p:nvPr/>
          </p:nvSpPr>
          <p:spPr bwMode="auto">
            <a:xfrm>
              <a:off x="2880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75" name="Line 43"/>
            <p:cNvSpPr>
              <a:spLocks noChangeShapeType="1"/>
            </p:cNvSpPr>
            <p:nvPr/>
          </p:nvSpPr>
          <p:spPr bwMode="auto">
            <a:xfrm>
              <a:off x="2880" y="3072"/>
              <a:ext cx="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76" name="Line 44"/>
            <p:cNvSpPr>
              <a:spLocks noChangeShapeType="1"/>
            </p:cNvSpPr>
            <p:nvPr/>
          </p:nvSpPr>
          <p:spPr bwMode="auto">
            <a:xfrm>
              <a:off x="2976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77" name="Line 45"/>
            <p:cNvSpPr>
              <a:spLocks noChangeShapeType="1"/>
            </p:cNvSpPr>
            <p:nvPr/>
          </p:nvSpPr>
          <p:spPr bwMode="auto">
            <a:xfrm>
              <a:off x="2976" y="3360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78" name="Line 46"/>
            <p:cNvSpPr>
              <a:spLocks noChangeShapeType="1"/>
            </p:cNvSpPr>
            <p:nvPr/>
          </p:nvSpPr>
          <p:spPr bwMode="auto">
            <a:xfrm>
              <a:off x="3168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79" name="Line 47"/>
            <p:cNvSpPr>
              <a:spLocks noChangeShapeType="1"/>
            </p:cNvSpPr>
            <p:nvPr/>
          </p:nvSpPr>
          <p:spPr bwMode="auto">
            <a:xfrm>
              <a:off x="3168" y="3072"/>
              <a:ext cx="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80" name="Line 48"/>
            <p:cNvSpPr>
              <a:spLocks noChangeShapeType="1"/>
            </p:cNvSpPr>
            <p:nvPr/>
          </p:nvSpPr>
          <p:spPr bwMode="auto">
            <a:xfrm>
              <a:off x="3264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81" name="Line 49"/>
            <p:cNvSpPr>
              <a:spLocks noChangeShapeType="1"/>
            </p:cNvSpPr>
            <p:nvPr/>
          </p:nvSpPr>
          <p:spPr bwMode="auto">
            <a:xfrm>
              <a:off x="3264" y="3360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82" name="Line 50"/>
            <p:cNvSpPr>
              <a:spLocks noChangeShapeType="1"/>
            </p:cNvSpPr>
            <p:nvPr/>
          </p:nvSpPr>
          <p:spPr bwMode="auto">
            <a:xfrm>
              <a:off x="4032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83" name="Line 51"/>
            <p:cNvSpPr>
              <a:spLocks noChangeShapeType="1"/>
            </p:cNvSpPr>
            <p:nvPr/>
          </p:nvSpPr>
          <p:spPr bwMode="auto">
            <a:xfrm>
              <a:off x="4032" y="3072"/>
              <a:ext cx="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84" name="Line 52"/>
            <p:cNvSpPr>
              <a:spLocks noChangeShapeType="1"/>
            </p:cNvSpPr>
            <p:nvPr/>
          </p:nvSpPr>
          <p:spPr bwMode="auto">
            <a:xfrm>
              <a:off x="4128" y="3072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85" name="Line 53"/>
            <p:cNvSpPr>
              <a:spLocks noChangeShapeType="1"/>
            </p:cNvSpPr>
            <p:nvPr/>
          </p:nvSpPr>
          <p:spPr bwMode="auto">
            <a:xfrm>
              <a:off x="4128" y="3360"/>
              <a:ext cx="3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86" name="Text Box 54"/>
            <p:cNvSpPr txBox="1">
              <a:spLocks noChangeArrowheads="1"/>
            </p:cNvSpPr>
            <p:nvPr/>
          </p:nvSpPr>
          <p:spPr bwMode="auto">
            <a:xfrm>
              <a:off x="1248" y="3120"/>
              <a:ext cx="240" cy="230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/>
                <a:t>(c)</a:t>
              </a:r>
              <a:endParaRPr lang="en-US" altLang="zh-CN"/>
            </a:p>
          </p:txBody>
        </p:sp>
      </p:grpSp>
      <p:grpSp>
        <p:nvGrpSpPr>
          <p:cNvPr id="5" name="Group 55"/>
          <p:cNvGrpSpPr/>
          <p:nvPr/>
        </p:nvGrpSpPr>
        <p:grpSpPr bwMode="auto">
          <a:xfrm>
            <a:off x="1574800" y="6041390"/>
            <a:ext cx="2971800" cy="304800"/>
            <a:chOff x="1440" y="3456"/>
            <a:chExt cx="1872" cy="192"/>
          </a:xfrm>
        </p:grpSpPr>
        <p:sp>
          <p:nvSpPr>
            <p:cNvPr id="197688" name="Text Box 56"/>
            <p:cNvSpPr txBox="1">
              <a:spLocks noChangeArrowheads="1"/>
            </p:cNvSpPr>
            <p:nvPr/>
          </p:nvSpPr>
          <p:spPr bwMode="auto">
            <a:xfrm>
              <a:off x="1632" y="3456"/>
              <a:ext cx="240" cy="173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400"/>
                <a:t>Δ</a:t>
              </a:r>
              <a:r>
                <a:rPr lang="en-US" altLang="zh-CN" sz="1800" i="1"/>
                <a:t>t</a:t>
              </a:r>
              <a:endParaRPr lang="en-US" altLang="zh-CN" sz="1800" i="1"/>
            </a:p>
          </p:txBody>
        </p:sp>
        <p:sp>
          <p:nvSpPr>
            <p:cNvPr id="197689" name="Line 57"/>
            <p:cNvSpPr>
              <a:spLocks noChangeShapeType="1"/>
            </p:cNvSpPr>
            <p:nvPr/>
          </p:nvSpPr>
          <p:spPr bwMode="auto">
            <a:xfrm>
              <a:off x="1632" y="345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90" name="Line 58"/>
            <p:cNvSpPr>
              <a:spLocks noChangeShapeType="1"/>
            </p:cNvSpPr>
            <p:nvPr/>
          </p:nvSpPr>
          <p:spPr bwMode="auto">
            <a:xfrm>
              <a:off x="1920" y="345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91" name="Line 59"/>
            <p:cNvSpPr>
              <a:spLocks noChangeShapeType="1"/>
            </p:cNvSpPr>
            <p:nvPr/>
          </p:nvSpPr>
          <p:spPr bwMode="auto">
            <a:xfrm flipH="1">
              <a:off x="1920" y="355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stealth" w="med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92" name="Line 60"/>
            <p:cNvSpPr>
              <a:spLocks noChangeShapeType="1"/>
            </p:cNvSpPr>
            <p:nvPr/>
          </p:nvSpPr>
          <p:spPr bwMode="auto">
            <a:xfrm flipH="1">
              <a:off x="1440" y="355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7693" name="Text Box 61"/>
            <p:cNvSpPr txBox="1">
              <a:spLocks noChangeArrowheads="1"/>
            </p:cNvSpPr>
            <p:nvPr/>
          </p:nvSpPr>
          <p:spPr bwMode="auto">
            <a:xfrm>
              <a:off x="2544" y="3456"/>
              <a:ext cx="768" cy="173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sz="1400"/>
                <a:t>Δ</a:t>
              </a:r>
              <a:r>
                <a:rPr lang="en-US" altLang="zh-CN" sz="1800" i="1"/>
                <a:t>t</a:t>
              </a:r>
              <a:r>
                <a:rPr lang="zh-CN" altLang="en-US" sz="1400"/>
                <a:t>为一拍</a:t>
              </a:r>
              <a:endParaRPr lang="zh-CN" altLang="en-US" sz="1400"/>
            </a:p>
          </p:txBody>
        </p:sp>
      </p:grpSp>
      <p:grpSp>
        <p:nvGrpSpPr>
          <p:cNvPr id="6" name="Group 62"/>
          <p:cNvGrpSpPr/>
          <p:nvPr/>
        </p:nvGrpSpPr>
        <p:grpSpPr bwMode="auto">
          <a:xfrm>
            <a:off x="1270000" y="4090353"/>
            <a:ext cx="5105400" cy="487362"/>
            <a:chOff x="1248" y="2227"/>
            <a:chExt cx="3216" cy="307"/>
          </a:xfrm>
        </p:grpSpPr>
        <p:sp>
          <p:nvSpPr>
            <p:cNvPr id="197695" name="Text Box 63"/>
            <p:cNvSpPr txBox="1">
              <a:spLocks noChangeArrowheads="1"/>
            </p:cNvSpPr>
            <p:nvPr/>
          </p:nvSpPr>
          <p:spPr bwMode="auto">
            <a:xfrm>
              <a:off x="1248" y="2304"/>
              <a:ext cx="240" cy="230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0">
                  <a:solidFill>
                    <a:srgbClr val="CC0000"/>
                  </a:solidFill>
                  <a:ea typeface="黑体" panose="02010609060101010101" pitchFamily="49" charset="-122"/>
                </a:rPr>
                <a:t>(</a:t>
              </a:r>
              <a:r>
                <a:rPr lang="en-US" altLang="zh-CN">
                  <a:solidFill>
                    <a:srgbClr val="CC0000"/>
                  </a:solidFill>
                  <a:ea typeface="黑体" panose="02010609060101010101" pitchFamily="49" charset="-122"/>
                </a:rPr>
                <a:t>a</a:t>
              </a:r>
              <a:r>
                <a:rPr lang="en-US" altLang="zh-CN" b="0">
                  <a:solidFill>
                    <a:srgbClr val="CC0000"/>
                  </a:solidFill>
                  <a:ea typeface="黑体" panose="02010609060101010101" pitchFamily="49" charset="-122"/>
                </a:rPr>
                <a:t>)</a:t>
              </a:r>
              <a:endParaRPr lang="en-US" altLang="zh-CN" b="0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97696" name="Text Box 64"/>
            <p:cNvSpPr txBox="1">
              <a:spLocks noChangeArrowheads="1"/>
            </p:cNvSpPr>
            <p:nvPr/>
          </p:nvSpPr>
          <p:spPr bwMode="auto">
            <a:xfrm>
              <a:off x="1660" y="2227"/>
              <a:ext cx="212" cy="28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>
                  <a:solidFill>
                    <a:srgbClr val="CC0000"/>
                  </a:solidFill>
                  <a:ea typeface="黑体" panose="02010609060101010101" pitchFamily="49" charset="-122"/>
                </a:rPr>
                <a:t>1</a:t>
              </a:r>
              <a:endParaRPr lang="en-US" altLang="zh-CN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97697" name="Text Box 65"/>
            <p:cNvSpPr txBox="1">
              <a:spLocks noChangeArrowheads="1"/>
            </p:cNvSpPr>
            <p:nvPr/>
          </p:nvSpPr>
          <p:spPr bwMode="auto">
            <a:xfrm>
              <a:off x="1948" y="2227"/>
              <a:ext cx="212" cy="28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>
                  <a:solidFill>
                    <a:srgbClr val="CC0000"/>
                  </a:solidFill>
                  <a:ea typeface="黑体" panose="02010609060101010101" pitchFamily="49" charset="-122"/>
                </a:rPr>
                <a:t>1</a:t>
              </a:r>
              <a:endParaRPr lang="en-US" altLang="zh-CN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97698" name="Text Box 66"/>
            <p:cNvSpPr txBox="1">
              <a:spLocks noChangeArrowheads="1"/>
            </p:cNvSpPr>
            <p:nvPr/>
          </p:nvSpPr>
          <p:spPr bwMode="auto">
            <a:xfrm>
              <a:off x="2524" y="2227"/>
              <a:ext cx="212" cy="28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>
                  <a:solidFill>
                    <a:srgbClr val="CC0000"/>
                  </a:solidFill>
                  <a:ea typeface="黑体" panose="02010609060101010101" pitchFamily="49" charset="-122"/>
                </a:rPr>
                <a:t>1</a:t>
              </a:r>
              <a:endParaRPr lang="en-US" altLang="zh-CN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97699" name="Text Box 67"/>
            <p:cNvSpPr txBox="1">
              <a:spLocks noChangeArrowheads="1"/>
            </p:cNvSpPr>
            <p:nvPr/>
          </p:nvSpPr>
          <p:spPr bwMode="auto">
            <a:xfrm>
              <a:off x="2236" y="2227"/>
              <a:ext cx="212" cy="28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>
                  <a:solidFill>
                    <a:srgbClr val="CC0000"/>
                  </a:solidFill>
                  <a:ea typeface="黑体" panose="02010609060101010101" pitchFamily="49" charset="-122"/>
                </a:rPr>
                <a:t>0</a:t>
              </a:r>
              <a:endParaRPr lang="en-US" altLang="zh-CN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97700" name="Text Box 68"/>
            <p:cNvSpPr txBox="1">
              <a:spLocks noChangeArrowheads="1"/>
            </p:cNvSpPr>
            <p:nvPr/>
          </p:nvSpPr>
          <p:spPr bwMode="auto">
            <a:xfrm>
              <a:off x="2812" y="2227"/>
              <a:ext cx="212" cy="28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>
                  <a:solidFill>
                    <a:srgbClr val="CC0000"/>
                  </a:solidFill>
                  <a:ea typeface="黑体" panose="02010609060101010101" pitchFamily="49" charset="-122"/>
                </a:rPr>
                <a:t>1</a:t>
              </a:r>
              <a:endParaRPr lang="en-US" altLang="zh-CN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97701" name="Text Box 69"/>
            <p:cNvSpPr txBox="1">
              <a:spLocks noChangeArrowheads="1"/>
            </p:cNvSpPr>
            <p:nvPr/>
          </p:nvSpPr>
          <p:spPr bwMode="auto">
            <a:xfrm>
              <a:off x="3100" y="2227"/>
              <a:ext cx="212" cy="28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>
                  <a:solidFill>
                    <a:srgbClr val="CC0000"/>
                  </a:solidFill>
                  <a:ea typeface="黑体" panose="02010609060101010101" pitchFamily="49" charset="-122"/>
                </a:rPr>
                <a:t>1</a:t>
              </a:r>
              <a:endParaRPr lang="en-US" altLang="zh-CN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97702" name="Text Box 70"/>
            <p:cNvSpPr txBox="1">
              <a:spLocks noChangeArrowheads="1"/>
            </p:cNvSpPr>
            <p:nvPr/>
          </p:nvSpPr>
          <p:spPr bwMode="auto">
            <a:xfrm>
              <a:off x="3676" y="2227"/>
              <a:ext cx="212" cy="28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>
                  <a:solidFill>
                    <a:srgbClr val="CC0000"/>
                  </a:solidFill>
                  <a:ea typeface="黑体" panose="02010609060101010101" pitchFamily="49" charset="-122"/>
                </a:rPr>
                <a:t>0</a:t>
              </a:r>
              <a:endParaRPr lang="en-US" altLang="zh-CN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97703" name="Text Box 71"/>
            <p:cNvSpPr txBox="1">
              <a:spLocks noChangeArrowheads="1"/>
            </p:cNvSpPr>
            <p:nvPr/>
          </p:nvSpPr>
          <p:spPr bwMode="auto">
            <a:xfrm>
              <a:off x="3388" y="2227"/>
              <a:ext cx="212" cy="28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>
                  <a:solidFill>
                    <a:srgbClr val="CC0000"/>
                  </a:solidFill>
                  <a:ea typeface="黑体" panose="02010609060101010101" pitchFamily="49" charset="-122"/>
                </a:rPr>
                <a:t>0</a:t>
              </a:r>
              <a:endParaRPr lang="en-US" altLang="zh-CN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97704" name="Text Box 72"/>
            <p:cNvSpPr txBox="1">
              <a:spLocks noChangeArrowheads="1"/>
            </p:cNvSpPr>
            <p:nvPr/>
          </p:nvSpPr>
          <p:spPr bwMode="auto">
            <a:xfrm>
              <a:off x="4252" y="2227"/>
              <a:ext cx="212" cy="28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>
                  <a:solidFill>
                    <a:srgbClr val="CC0000"/>
                  </a:solidFill>
                  <a:ea typeface="黑体" panose="02010609060101010101" pitchFamily="49" charset="-122"/>
                </a:rPr>
                <a:t>0</a:t>
              </a:r>
              <a:endParaRPr lang="en-US" altLang="zh-CN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97705" name="Text Box 73"/>
            <p:cNvSpPr txBox="1">
              <a:spLocks noChangeArrowheads="1"/>
            </p:cNvSpPr>
            <p:nvPr/>
          </p:nvSpPr>
          <p:spPr bwMode="auto">
            <a:xfrm>
              <a:off x="3964" y="2227"/>
              <a:ext cx="212" cy="288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>
                  <a:solidFill>
                    <a:srgbClr val="CC0000"/>
                  </a:solidFill>
                  <a:ea typeface="黑体" panose="02010609060101010101" pitchFamily="49" charset="-122"/>
                </a:rPr>
                <a:t>1</a:t>
              </a:r>
              <a:endParaRPr lang="en-US" altLang="zh-CN">
                <a:solidFill>
                  <a:srgbClr val="CC0000"/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197706" name="Text Box 74"/>
          <p:cNvSpPr txBox="1">
            <a:spLocks noChangeArrowheads="1"/>
          </p:cNvSpPr>
          <p:nvPr/>
        </p:nvSpPr>
        <p:spPr bwMode="auto">
          <a:xfrm>
            <a:off x="14288" y="1001713"/>
            <a:ext cx="4897437" cy="58356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rgbClr val="122BE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　</a:t>
            </a:r>
            <a:r>
              <a:rPr lang="en-US" altLang="zh-CN" sz="3200" dirty="0" smtClean="0">
                <a:solidFill>
                  <a:srgbClr val="122BE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3200" dirty="0" smtClean="0">
                <a:solidFill>
                  <a:srgbClr val="122BE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3200" dirty="0">
                <a:solidFill>
                  <a:srgbClr val="122BE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数字信号表示方法</a:t>
            </a:r>
            <a:endParaRPr lang="zh-CN" altLang="en-US" sz="3200" dirty="0">
              <a:solidFill>
                <a:srgbClr val="122BE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97707" name="Text Box 75"/>
          <p:cNvSpPr txBox="1">
            <a:spLocks noChangeArrowheads="1"/>
          </p:cNvSpPr>
          <p:nvPr/>
        </p:nvSpPr>
        <p:spPr bwMode="auto">
          <a:xfrm>
            <a:off x="231458" y="1771650"/>
            <a:ext cx="3762375" cy="52197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(1) </a:t>
            </a:r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数值</a:t>
            </a: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7708" name="Text Box 76"/>
          <p:cNvSpPr txBox="1">
            <a:spLocks noChangeArrowheads="1"/>
          </p:cNvSpPr>
          <p:nvPr/>
        </p:nvSpPr>
        <p:spPr bwMode="auto">
          <a:xfrm>
            <a:off x="258763" y="2448560"/>
            <a:ext cx="4724400" cy="52197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(2) 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低、高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电位</a:t>
            </a: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7709" name="Text Box 77"/>
          <p:cNvSpPr txBox="1">
            <a:spLocks noChangeArrowheads="1"/>
          </p:cNvSpPr>
          <p:nvPr/>
        </p:nvSpPr>
        <p:spPr bwMode="auto">
          <a:xfrm>
            <a:off x="284452" y="3074346"/>
            <a:ext cx="4914900" cy="52197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(3) 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脉冲信号的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无、有</a:t>
            </a:r>
            <a:endParaRPr lang="zh-CN" altLang="en-US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5574034" y="2149773"/>
            <a:ext cx="13684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endParaRPr lang="en-US" altLang="zh-CN" sz="2800" b="1" dirty="0"/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5562614" y="3007029"/>
            <a:ext cx="13684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endParaRPr lang="en-US" altLang="zh-CN" sz="2800" b="1" dirty="0"/>
          </a:p>
        </p:txBody>
      </p:sp>
      <p:graphicFrame>
        <p:nvGraphicFramePr>
          <p:cNvPr id="83" name="Object 15"/>
          <p:cNvGraphicFramePr>
            <a:graphicFrameLocks noChangeAspect="1"/>
          </p:cNvGraphicFramePr>
          <p:nvPr/>
        </p:nvGraphicFramePr>
        <p:xfrm>
          <a:off x="6929755" y="2068830"/>
          <a:ext cx="1916430" cy="556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1" imgW="13411200" imgH="4267200" progId="Equation.DSMT4">
                  <p:embed/>
                </p:oleObj>
              </mc:Choice>
              <mc:Fallback>
                <p:oleObj name="Equation" r:id="rId1" imgW="13411200" imgH="4267200" progId="Equation.DSMT4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29755" y="2068830"/>
                        <a:ext cx="1916430" cy="5562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6"/>
          <p:cNvGraphicFramePr>
            <a:graphicFrameLocks noChangeAspect="1"/>
          </p:cNvGraphicFramePr>
          <p:nvPr/>
        </p:nvGraphicFramePr>
        <p:xfrm>
          <a:off x="6931660" y="2934970"/>
          <a:ext cx="1809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558800" imgH="177165" progId="Equation.DSMT4">
                  <p:embed/>
                </p:oleObj>
              </mc:Choice>
              <mc:Fallback>
                <p:oleObj name="Equation" r:id="rId3" imgW="558800" imgH="177165" progId="Equation.DSMT4">
                  <p:embed/>
                  <p:pic>
                    <p:nvPicPr>
                      <p:cNvPr id="0" name="图片 102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1660" y="2934970"/>
                        <a:ext cx="1809750" cy="539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Text Box 12"/>
          <p:cNvSpPr txBox="1">
            <a:spLocks noChangeArrowheads="1"/>
          </p:cNvSpPr>
          <p:nvPr/>
        </p:nvSpPr>
        <p:spPr bwMode="auto">
          <a:xfrm>
            <a:off x="5507990" y="1002030"/>
            <a:ext cx="3108960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正逻辑</a:t>
            </a:r>
            <a:r>
              <a:rPr lang="zh-CN" altLang="en-US" sz="2400" b="1" dirty="0" smtClean="0"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高电平表示</a:t>
            </a:r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，低电平表示</a:t>
            </a:r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0</a:t>
            </a:r>
            <a:r>
              <a:rPr lang="zh-CN" altLang="en-US" sz="2400" b="1" dirty="0">
                <a:solidFill>
                  <a:srgbClr val="122BE0"/>
                </a:solidFill>
                <a:sym typeface="+mn-ea"/>
              </a:rPr>
              <a:t>）</a:t>
            </a:r>
            <a:endParaRPr lang="zh-CN" altLang="en-US" sz="2400" b="1" dirty="0">
              <a:solidFill>
                <a:srgbClr val="122BE0"/>
              </a:solidFill>
              <a:sym typeface="+mn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16013" y="3786823"/>
            <a:ext cx="5791200" cy="2971800"/>
          </a:xfrm>
          <a:prstGeom prst="rect">
            <a:avLst/>
          </a:prstGeom>
          <a:noFill/>
          <a:ln w="57150" cmpd="thinThick">
            <a:solidFill>
              <a:srgbClr val="9900FF"/>
            </a:solidFill>
            <a:miter lim="800000"/>
          </a:ln>
          <a:effectLst/>
        </p:spPr>
        <p:txBody>
          <a:bodyPr anchor="ctr">
            <a:spAutoFit/>
          </a:bodyPr>
          <a:p>
            <a:endParaRPr lang="zh-CN" altLang="en-US"/>
          </a:p>
        </p:txBody>
      </p:sp>
      <p:grpSp>
        <p:nvGrpSpPr>
          <p:cNvPr id="8" name="Group 78"/>
          <p:cNvGrpSpPr/>
          <p:nvPr/>
        </p:nvGrpSpPr>
        <p:grpSpPr bwMode="auto">
          <a:xfrm>
            <a:off x="5580061" y="4789170"/>
            <a:ext cx="2278087" cy="1084898"/>
            <a:chOff x="3984" y="2952"/>
            <a:chExt cx="1314" cy="402"/>
          </a:xfrm>
        </p:grpSpPr>
        <p:sp>
          <p:nvSpPr>
            <p:cNvPr id="9" name="Rectangle 79"/>
            <p:cNvSpPr>
              <a:spLocks noChangeArrowheads="1"/>
            </p:cNvSpPr>
            <p:nvPr/>
          </p:nvSpPr>
          <p:spPr bwMode="auto">
            <a:xfrm>
              <a:off x="3984" y="2970"/>
              <a:ext cx="192" cy="3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</a:ln>
            <a:effectLst/>
          </p:spPr>
          <p:txBody>
            <a:bodyPr anchor="ctr">
              <a:spAutoFit/>
            </a:bodyPr>
            <a:p>
              <a:endParaRPr lang="zh-CN" altLang="en-US"/>
            </a:p>
          </p:txBody>
        </p:sp>
        <p:sp>
          <p:nvSpPr>
            <p:cNvPr id="197712" name="AutoShape 80"/>
            <p:cNvSpPr>
              <a:spLocks noChangeArrowheads="1"/>
            </p:cNvSpPr>
            <p:nvPr/>
          </p:nvSpPr>
          <p:spPr bwMode="auto">
            <a:xfrm>
              <a:off x="4691" y="2952"/>
              <a:ext cx="607" cy="240"/>
            </a:xfrm>
            <a:prstGeom prst="wedgeRoundRectCallout">
              <a:avLst>
                <a:gd name="adj1" fmla="val -174681"/>
                <a:gd name="adj2" fmla="val 76250"/>
                <a:gd name="adj3" fmla="val 16667"/>
              </a:avLst>
            </a:prstGeom>
            <a:noFill/>
            <a:ln w="19050">
              <a:noFill/>
              <a:miter lim="800000"/>
            </a:ln>
            <a:effectLst/>
          </p:spPr>
          <p:txBody>
            <a:bodyPr lIns="18000" tIns="10800" rIns="18000" bIns="10800"/>
            <a:p>
              <a:pPr algn="ctr">
                <a:lnSpc>
                  <a:spcPct val="100000"/>
                </a:lnSpc>
              </a:pPr>
              <a:r>
                <a:rPr lang="zh-CN" altLang="en-US" sz="32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脉　冲</a:t>
              </a:r>
              <a:endParaRPr lang="zh-CN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352086" y="142535"/>
            <a:ext cx="6319852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6.1</a:t>
            </a:r>
            <a:r>
              <a:rPr lang="en-US" altLang="zh-CN" sz="3600" dirty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逻辑门电路的基本</a:t>
            </a:r>
            <a:r>
              <a:rPr lang="zh-CN" altLang="en-US" sz="3600" b="1" dirty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endParaRPr lang="zh-CN" altLang="en-US" sz="3600" b="1" dirty="0">
              <a:solidFill>
                <a:srgbClr val="F024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707" grpId="0" bldLvl="0" animBg="1" autoUpdateAnimBg="0"/>
      <p:bldP spid="197708" grpId="0" bldLvl="0" animBg="1" autoUpdateAnimBg="0"/>
      <p:bldP spid="197709" grpId="0" bldLvl="0" animBg="1" autoUpdateAnimBg="0"/>
      <p:bldP spid="81" grpId="0" bldLvl="0" animBg="1"/>
      <p:bldP spid="82" grpId="0" bldLvl="0" animBg="1"/>
      <p:bldP spid="9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4" name="Rectangle 200"/>
          <p:cNvSpPr>
            <a:spLocks noChangeArrowheads="1"/>
          </p:cNvSpPr>
          <p:nvPr/>
        </p:nvSpPr>
        <p:spPr bwMode="auto">
          <a:xfrm>
            <a:off x="4857752" y="6075376"/>
            <a:ext cx="3352800" cy="533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80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94" name="Rectangle 170"/>
          <p:cNvSpPr>
            <a:spLocks noChangeArrowheads="1"/>
          </p:cNvSpPr>
          <p:nvPr/>
        </p:nvSpPr>
        <p:spPr bwMode="auto">
          <a:xfrm>
            <a:off x="914400" y="6197600"/>
            <a:ext cx="2590800" cy="533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80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457200" y="1930402"/>
            <a:ext cx="3733800" cy="461963"/>
            <a:chOff x="336" y="1104"/>
            <a:chExt cx="2352" cy="291"/>
          </a:xfrm>
        </p:grpSpPr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336" y="1104"/>
              <a:ext cx="2352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F=ABC+ABC+BCD+BCD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624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912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1392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1632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2160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2448" y="11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62"/>
          <p:cNvGrpSpPr/>
          <p:nvPr/>
        </p:nvGrpSpPr>
        <p:grpSpPr bwMode="auto">
          <a:xfrm>
            <a:off x="152400" y="2463800"/>
            <a:ext cx="4023100" cy="3276600"/>
            <a:chOff x="96" y="1296"/>
            <a:chExt cx="2534" cy="2064"/>
          </a:xfrm>
        </p:grpSpPr>
        <p:grpSp>
          <p:nvGrpSpPr>
            <p:cNvPr id="4" name="Group 11"/>
            <p:cNvGrpSpPr/>
            <p:nvPr/>
          </p:nvGrpSpPr>
          <p:grpSpPr bwMode="auto">
            <a:xfrm>
              <a:off x="96" y="1296"/>
              <a:ext cx="2534" cy="2064"/>
              <a:chOff x="1104" y="720"/>
              <a:chExt cx="2733" cy="2160"/>
            </a:xfrm>
          </p:grpSpPr>
          <p:grpSp>
            <p:nvGrpSpPr>
              <p:cNvPr id="5" name="Group 12"/>
              <p:cNvGrpSpPr/>
              <p:nvPr/>
            </p:nvGrpSpPr>
            <p:grpSpPr bwMode="auto">
              <a:xfrm>
                <a:off x="1344" y="912"/>
                <a:ext cx="2400" cy="1968"/>
                <a:chOff x="1008" y="1248"/>
                <a:chExt cx="2400" cy="1968"/>
              </a:xfrm>
            </p:grpSpPr>
            <p:grpSp>
              <p:nvGrpSpPr>
                <p:cNvPr id="6" name="Group 13"/>
                <p:cNvGrpSpPr/>
                <p:nvPr/>
              </p:nvGrpSpPr>
              <p:grpSpPr bwMode="auto">
                <a:xfrm>
                  <a:off x="1296" y="1536"/>
                  <a:ext cx="2112" cy="1680"/>
                  <a:chOff x="1296" y="1536"/>
                  <a:chExt cx="2112" cy="1680"/>
                </a:xfrm>
              </p:grpSpPr>
              <p:sp>
                <p:nvSpPr>
                  <p:cNvPr id="266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536"/>
                    <a:ext cx="2112" cy="168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400" b="1"/>
                  </a:p>
                </p:txBody>
              </p:sp>
              <p:sp>
                <p:nvSpPr>
                  <p:cNvPr id="2663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400"/>
                    <a:ext cx="21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  <p:sp>
                <p:nvSpPr>
                  <p:cNvPr id="2664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784"/>
                    <a:ext cx="21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  <p:sp>
                <p:nvSpPr>
                  <p:cNvPr id="2664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968"/>
                    <a:ext cx="21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  <p:sp>
                <p:nvSpPr>
                  <p:cNvPr id="2664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536"/>
                    <a:ext cx="0" cy="16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  <p:sp>
                <p:nvSpPr>
                  <p:cNvPr id="2664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536"/>
                    <a:ext cx="0" cy="16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  <p:sp>
                <p:nvSpPr>
                  <p:cNvPr id="2664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536"/>
                    <a:ext cx="0" cy="16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 b="1"/>
                  </a:p>
                </p:txBody>
              </p:sp>
            </p:grpSp>
            <p:sp>
              <p:nvSpPr>
                <p:cNvPr id="26645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08" y="1248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 b="1"/>
                </a:p>
              </p:txBody>
            </p:sp>
          </p:grpSp>
          <p:sp>
            <p:nvSpPr>
              <p:cNvPr id="26646" name="Text Box 22"/>
              <p:cNvSpPr txBox="1">
                <a:spLocks noChangeArrowheads="1"/>
              </p:cNvSpPr>
              <p:nvPr/>
            </p:nvSpPr>
            <p:spPr bwMode="auto">
              <a:xfrm>
                <a:off x="1104" y="720"/>
                <a:ext cx="288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47" name="Text Box 23"/>
              <p:cNvSpPr txBox="1">
                <a:spLocks noChangeArrowheads="1"/>
              </p:cNvSpPr>
              <p:nvPr/>
            </p:nvSpPr>
            <p:spPr bwMode="auto">
              <a:xfrm>
                <a:off x="1104" y="960"/>
                <a:ext cx="479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endPara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48" name="Text Box 24"/>
              <p:cNvSpPr txBox="1">
                <a:spLocks noChangeArrowheads="1"/>
              </p:cNvSpPr>
              <p:nvPr/>
            </p:nvSpPr>
            <p:spPr bwMode="auto">
              <a:xfrm>
                <a:off x="1392" y="816"/>
                <a:ext cx="432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endPara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49" name="Text Box 25"/>
              <p:cNvSpPr txBox="1">
                <a:spLocks noChangeArrowheads="1"/>
              </p:cNvSpPr>
              <p:nvPr/>
            </p:nvSpPr>
            <p:spPr bwMode="auto">
              <a:xfrm>
                <a:off x="1266" y="1248"/>
                <a:ext cx="414" cy="3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</a:rPr>
                  <a:t>00</a:t>
                </a:r>
                <a:endParaRPr lang="en-US" altLang="zh-CN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650" name="Text Box 26"/>
              <p:cNvSpPr txBox="1">
                <a:spLocks noChangeArrowheads="1"/>
              </p:cNvSpPr>
              <p:nvPr/>
            </p:nvSpPr>
            <p:spPr bwMode="auto">
              <a:xfrm>
                <a:off x="2256" y="960"/>
                <a:ext cx="390" cy="3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</a:rPr>
                  <a:t>01</a:t>
                </a:r>
                <a:endParaRPr lang="en-US" altLang="zh-CN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651" name="Text Box 27"/>
              <p:cNvSpPr txBox="1">
                <a:spLocks noChangeArrowheads="1"/>
              </p:cNvSpPr>
              <p:nvPr/>
            </p:nvSpPr>
            <p:spPr bwMode="auto">
              <a:xfrm>
                <a:off x="1275" y="2112"/>
                <a:ext cx="405" cy="3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</a:rPr>
                  <a:t>11</a:t>
                </a:r>
                <a:endParaRPr lang="en-US" altLang="zh-CN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652" name="Text Box 28"/>
              <p:cNvSpPr txBox="1">
                <a:spLocks noChangeArrowheads="1"/>
              </p:cNvSpPr>
              <p:nvPr/>
            </p:nvSpPr>
            <p:spPr bwMode="auto">
              <a:xfrm>
                <a:off x="1266" y="2496"/>
                <a:ext cx="414" cy="3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</a:rPr>
                  <a:t>10</a:t>
                </a:r>
                <a:endParaRPr lang="en-US" altLang="zh-CN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653" name="Text Box 29"/>
              <p:cNvSpPr txBox="1">
                <a:spLocks noChangeArrowheads="1"/>
              </p:cNvSpPr>
              <p:nvPr/>
            </p:nvSpPr>
            <p:spPr bwMode="auto">
              <a:xfrm>
                <a:off x="1728" y="960"/>
                <a:ext cx="420" cy="3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</a:rPr>
                  <a:t>00</a:t>
                </a:r>
                <a:endParaRPr lang="en-US" altLang="zh-CN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654" name="Text Box 30"/>
              <p:cNvSpPr txBox="1">
                <a:spLocks noChangeArrowheads="1"/>
              </p:cNvSpPr>
              <p:nvPr/>
            </p:nvSpPr>
            <p:spPr bwMode="auto">
              <a:xfrm>
                <a:off x="1238" y="1728"/>
                <a:ext cx="442" cy="3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</a:rPr>
                  <a:t>01</a:t>
                </a:r>
                <a:endParaRPr lang="en-US" altLang="zh-CN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655" name="Text Box 31"/>
              <p:cNvSpPr txBox="1">
                <a:spLocks noChangeArrowheads="1"/>
              </p:cNvSpPr>
              <p:nvPr/>
            </p:nvSpPr>
            <p:spPr bwMode="auto">
              <a:xfrm>
                <a:off x="2784" y="960"/>
                <a:ext cx="505" cy="3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</a:rPr>
                  <a:t>11</a:t>
                </a:r>
                <a:endParaRPr lang="en-US" altLang="zh-CN" sz="2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656" name="Text Box 32"/>
              <p:cNvSpPr txBox="1">
                <a:spLocks noChangeArrowheads="1"/>
              </p:cNvSpPr>
              <p:nvPr/>
            </p:nvSpPr>
            <p:spPr bwMode="auto">
              <a:xfrm>
                <a:off x="3312" y="960"/>
                <a:ext cx="525" cy="3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</a:rPr>
                  <a:t>10</a:t>
                </a:r>
                <a:endParaRPr lang="en-US" altLang="zh-CN" sz="24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679" name="Text Box 55"/>
            <p:cNvSpPr txBox="1">
              <a:spLocks noChangeArrowheads="1"/>
            </p:cNvSpPr>
            <p:nvPr/>
          </p:nvSpPr>
          <p:spPr bwMode="auto">
            <a:xfrm>
              <a:off x="1248" y="225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7030A0"/>
                  </a:solidFill>
                </a:rPr>
                <a:t>1</a:t>
              </a:r>
              <a:endParaRPr lang="en-US" altLang="zh-CN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6680" name="Text Box 56"/>
            <p:cNvSpPr txBox="1">
              <a:spLocks noChangeArrowheads="1"/>
            </p:cNvSpPr>
            <p:nvPr/>
          </p:nvSpPr>
          <p:spPr bwMode="auto">
            <a:xfrm>
              <a:off x="720" y="225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7030A0"/>
                  </a:solidFill>
                </a:rPr>
                <a:t>1</a:t>
              </a:r>
              <a:endParaRPr lang="en-US" altLang="zh-CN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6690" name="Text Box 66"/>
            <p:cNvSpPr txBox="1">
              <a:spLocks noChangeArrowheads="1"/>
            </p:cNvSpPr>
            <p:nvPr/>
          </p:nvSpPr>
          <p:spPr bwMode="auto">
            <a:xfrm>
              <a:off x="720" y="264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7030A0"/>
                  </a:solidFill>
                </a:rPr>
                <a:t>1</a:t>
              </a:r>
              <a:endParaRPr lang="en-US" altLang="zh-CN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6692" name="Text Box 68"/>
            <p:cNvSpPr txBox="1">
              <a:spLocks noChangeArrowheads="1"/>
            </p:cNvSpPr>
            <p:nvPr/>
          </p:nvSpPr>
          <p:spPr bwMode="auto">
            <a:xfrm>
              <a:off x="1248" y="264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7030A0"/>
                  </a:solidFill>
                </a:rPr>
                <a:t>1</a:t>
              </a:r>
              <a:endParaRPr lang="en-US" altLang="zh-CN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6694" name="Text Box 70"/>
            <p:cNvSpPr txBox="1">
              <a:spLocks noChangeArrowheads="1"/>
            </p:cNvSpPr>
            <p:nvPr/>
          </p:nvSpPr>
          <p:spPr bwMode="auto">
            <a:xfrm>
              <a:off x="1728" y="182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7030A0"/>
                  </a:solidFill>
                </a:rPr>
                <a:t>1</a:t>
              </a:r>
              <a:endParaRPr lang="en-US" altLang="zh-CN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6695" name="Text Box 71"/>
            <p:cNvSpPr txBox="1">
              <a:spLocks noChangeArrowheads="1"/>
            </p:cNvSpPr>
            <p:nvPr/>
          </p:nvSpPr>
          <p:spPr bwMode="auto">
            <a:xfrm>
              <a:off x="1728" y="302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7030A0"/>
                  </a:solidFill>
                </a:rPr>
                <a:t>1</a:t>
              </a:r>
              <a:endParaRPr lang="en-US" altLang="zh-CN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6697" name="Text Box 73"/>
            <p:cNvSpPr txBox="1">
              <a:spLocks noChangeArrowheads="1"/>
            </p:cNvSpPr>
            <p:nvPr/>
          </p:nvSpPr>
          <p:spPr bwMode="auto">
            <a:xfrm>
              <a:off x="2208" y="182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7030A0"/>
                  </a:solidFill>
                </a:rPr>
                <a:t>1</a:t>
              </a:r>
              <a:endParaRPr lang="en-US" altLang="zh-CN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6698" name="Text Box 74"/>
            <p:cNvSpPr txBox="1">
              <a:spLocks noChangeArrowheads="1"/>
            </p:cNvSpPr>
            <p:nvPr/>
          </p:nvSpPr>
          <p:spPr bwMode="auto">
            <a:xfrm>
              <a:off x="2208" y="302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7030A0"/>
                  </a:solidFill>
                </a:rPr>
                <a:t>1</a:t>
              </a:r>
              <a:endParaRPr lang="en-US" altLang="zh-CN" sz="2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6709" name="Text Box 85"/>
          <p:cNvSpPr txBox="1">
            <a:spLocks noChangeArrowheads="1"/>
          </p:cNvSpPr>
          <p:nvPr/>
        </p:nvSpPr>
        <p:spPr bwMode="auto">
          <a:xfrm>
            <a:off x="4724400" y="1930400"/>
            <a:ext cx="41148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F=∑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( 1, 3, 4, 5, 7, 10, 12, 14 )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10" name="Text Box 86"/>
          <p:cNvSpPr txBox="1">
            <a:spLocks noChangeArrowheads="1"/>
          </p:cNvSpPr>
          <p:nvPr/>
        </p:nvSpPr>
        <p:spPr bwMode="auto">
          <a:xfrm>
            <a:off x="500034" y="1074716"/>
            <a:ext cx="6032514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用卡诺图化简下列逻辑函数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711" name="Line 87"/>
          <p:cNvSpPr>
            <a:spLocks noChangeShapeType="1"/>
          </p:cNvSpPr>
          <p:nvPr/>
        </p:nvSpPr>
        <p:spPr bwMode="auto">
          <a:xfrm>
            <a:off x="395288" y="1625600"/>
            <a:ext cx="856932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712" name="Oval 88"/>
          <p:cNvSpPr>
            <a:spLocks noChangeArrowheads="1"/>
          </p:cNvSpPr>
          <p:nvPr/>
        </p:nvSpPr>
        <p:spPr bwMode="auto">
          <a:xfrm>
            <a:off x="990600" y="3911600"/>
            <a:ext cx="1524000" cy="12192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26718" name="AutoShape 94"/>
          <p:cNvSpPr/>
          <p:nvPr/>
        </p:nvSpPr>
        <p:spPr bwMode="auto">
          <a:xfrm rot="5400000">
            <a:off x="2819400" y="4826000"/>
            <a:ext cx="762000" cy="1371600"/>
          </a:xfrm>
          <a:prstGeom prst="leftBracket">
            <a:avLst>
              <a:gd name="adj" fmla="val 62208"/>
            </a:avLst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26719" name="AutoShape 95"/>
          <p:cNvSpPr/>
          <p:nvPr/>
        </p:nvSpPr>
        <p:spPr bwMode="auto">
          <a:xfrm rot="16200000" flipV="1">
            <a:off x="2781300" y="2578100"/>
            <a:ext cx="914400" cy="1447800"/>
          </a:xfrm>
          <a:prstGeom prst="leftBracket">
            <a:avLst>
              <a:gd name="adj" fmla="val 54720"/>
            </a:avLst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26724" name="Line 100"/>
          <p:cNvSpPr>
            <a:spLocks noChangeShapeType="1"/>
          </p:cNvSpPr>
          <p:nvPr/>
        </p:nvSpPr>
        <p:spPr bwMode="auto">
          <a:xfrm>
            <a:off x="4495800" y="1625600"/>
            <a:ext cx="0" cy="5334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102"/>
          <p:cNvGrpSpPr/>
          <p:nvPr/>
        </p:nvGrpSpPr>
        <p:grpSpPr bwMode="auto">
          <a:xfrm>
            <a:off x="4724400" y="2463800"/>
            <a:ext cx="3886200" cy="3276600"/>
            <a:chOff x="1104" y="720"/>
            <a:chExt cx="2640" cy="2160"/>
          </a:xfrm>
        </p:grpSpPr>
        <p:grpSp>
          <p:nvGrpSpPr>
            <p:cNvPr id="8" name="Group 103"/>
            <p:cNvGrpSpPr/>
            <p:nvPr/>
          </p:nvGrpSpPr>
          <p:grpSpPr bwMode="auto">
            <a:xfrm>
              <a:off x="1344" y="912"/>
              <a:ext cx="2400" cy="1968"/>
              <a:chOff x="1008" y="1248"/>
              <a:chExt cx="2400" cy="1968"/>
            </a:xfrm>
          </p:grpSpPr>
          <p:grpSp>
            <p:nvGrpSpPr>
              <p:cNvPr id="9" name="Group 104"/>
              <p:cNvGrpSpPr/>
              <p:nvPr/>
            </p:nvGrpSpPr>
            <p:grpSpPr bwMode="auto">
              <a:xfrm>
                <a:off x="1296" y="1536"/>
                <a:ext cx="2112" cy="1680"/>
                <a:chOff x="1296" y="1536"/>
                <a:chExt cx="2112" cy="1680"/>
              </a:xfrm>
            </p:grpSpPr>
            <p:sp>
              <p:nvSpPr>
                <p:cNvPr id="26729" name="Rectangle 105"/>
                <p:cNvSpPr>
                  <a:spLocks noChangeArrowheads="1"/>
                </p:cNvSpPr>
                <p:nvPr/>
              </p:nvSpPr>
              <p:spPr bwMode="auto">
                <a:xfrm>
                  <a:off x="1296" y="1536"/>
                  <a:ext cx="2112" cy="16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 b="1"/>
                </a:p>
              </p:txBody>
            </p:sp>
            <p:sp>
              <p:nvSpPr>
                <p:cNvPr id="26730" name="Line 106"/>
                <p:cNvSpPr>
                  <a:spLocks noChangeShapeType="1"/>
                </p:cNvSpPr>
                <p:nvPr/>
              </p:nvSpPr>
              <p:spPr bwMode="auto">
                <a:xfrm>
                  <a:off x="1296" y="2400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 b="1"/>
                </a:p>
              </p:txBody>
            </p:sp>
            <p:sp>
              <p:nvSpPr>
                <p:cNvPr id="26731" name="Line 107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 b="1"/>
                </a:p>
              </p:txBody>
            </p:sp>
            <p:sp>
              <p:nvSpPr>
                <p:cNvPr id="26732" name="Line 108"/>
                <p:cNvSpPr>
                  <a:spLocks noChangeShapeType="1"/>
                </p:cNvSpPr>
                <p:nvPr/>
              </p:nvSpPr>
              <p:spPr bwMode="auto">
                <a:xfrm>
                  <a:off x="1296" y="1968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 b="1"/>
                </a:p>
              </p:txBody>
            </p:sp>
            <p:sp>
              <p:nvSpPr>
                <p:cNvPr id="26733" name="Line 109"/>
                <p:cNvSpPr>
                  <a:spLocks noChangeShapeType="1"/>
                </p:cNvSpPr>
                <p:nvPr/>
              </p:nvSpPr>
              <p:spPr bwMode="auto">
                <a:xfrm>
                  <a:off x="2352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 b="1"/>
                </a:p>
              </p:txBody>
            </p:sp>
            <p:sp>
              <p:nvSpPr>
                <p:cNvPr id="26734" name="Line 110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 b="1"/>
                </a:p>
              </p:txBody>
            </p:sp>
            <p:sp>
              <p:nvSpPr>
                <p:cNvPr id="26735" name="Line 111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 b="1"/>
                </a:p>
              </p:txBody>
            </p:sp>
          </p:grpSp>
          <p:sp>
            <p:nvSpPr>
              <p:cNvPr id="26736" name="Line 112"/>
              <p:cNvSpPr>
                <a:spLocks noChangeShapeType="1"/>
              </p:cNvSpPr>
              <p:nvPr/>
            </p:nvSpPr>
            <p:spPr bwMode="auto">
              <a:xfrm flipH="1" flipV="1">
                <a:off x="1008" y="124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 b="1"/>
              </a:p>
            </p:txBody>
          </p:sp>
        </p:grpSp>
        <p:sp>
          <p:nvSpPr>
            <p:cNvPr id="26737" name="Text Box 113"/>
            <p:cNvSpPr txBox="1">
              <a:spLocks noChangeArrowheads="1"/>
            </p:cNvSpPr>
            <p:nvPr/>
          </p:nvSpPr>
          <p:spPr bwMode="auto">
            <a:xfrm>
              <a:off x="1104" y="720"/>
              <a:ext cx="288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38" name="Text Box 114"/>
            <p:cNvSpPr txBox="1">
              <a:spLocks noChangeArrowheads="1"/>
            </p:cNvSpPr>
            <p:nvPr/>
          </p:nvSpPr>
          <p:spPr bwMode="auto">
            <a:xfrm>
              <a:off x="1104" y="960"/>
              <a:ext cx="479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39" name="Text Box 115"/>
            <p:cNvSpPr txBox="1">
              <a:spLocks noChangeArrowheads="1"/>
            </p:cNvSpPr>
            <p:nvPr/>
          </p:nvSpPr>
          <p:spPr bwMode="auto">
            <a:xfrm>
              <a:off x="1392" y="816"/>
              <a:ext cx="432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endPara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40" name="Text Box 116"/>
            <p:cNvSpPr txBox="1">
              <a:spLocks noChangeArrowheads="1"/>
            </p:cNvSpPr>
            <p:nvPr/>
          </p:nvSpPr>
          <p:spPr bwMode="auto">
            <a:xfrm>
              <a:off x="1267" y="1248"/>
              <a:ext cx="413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</a:rPr>
                <a:t>00</a:t>
              </a:r>
              <a:endParaRPr lang="en-US" altLang="zh-CN" sz="2400" b="1">
                <a:solidFill>
                  <a:schemeClr val="tx1"/>
                </a:solidFill>
              </a:endParaRPr>
            </a:p>
          </p:txBody>
        </p:sp>
        <p:sp>
          <p:nvSpPr>
            <p:cNvPr id="26741" name="Text Box 117"/>
            <p:cNvSpPr txBox="1">
              <a:spLocks noChangeArrowheads="1"/>
            </p:cNvSpPr>
            <p:nvPr/>
          </p:nvSpPr>
          <p:spPr bwMode="auto">
            <a:xfrm>
              <a:off x="2256" y="960"/>
              <a:ext cx="411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</a:rPr>
                <a:t>01</a:t>
              </a:r>
              <a:endParaRPr lang="en-US" altLang="zh-CN" sz="2400" b="1">
                <a:solidFill>
                  <a:schemeClr val="tx1"/>
                </a:solidFill>
              </a:endParaRPr>
            </a:p>
          </p:txBody>
        </p:sp>
        <p:sp>
          <p:nvSpPr>
            <p:cNvPr id="26742" name="Text Box 118"/>
            <p:cNvSpPr txBox="1">
              <a:spLocks noChangeArrowheads="1"/>
            </p:cNvSpPr>
            <p:nvPr/>
          </p:nvSpPr>
          <p:spPr bwMode="auto">
            <a:xfrm>
              <a:off x="1229" y="2112"/>
              <a:ext cx="451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</a:rPr>
                <a:t>11</a:t>
              </a:r>
              <a:endParaRPr lang="en-US" altLang="zh-CN" sz="2400" b="1">
                <a:solidFill>
                  <a:schemeClr val="tx1"/>
                </a:solidFill>
              </a:endParaRPr>
            </a:p>
          </p:txBody>
        </p:sp>
        <p:sp>
          <p:nvSpPr>
            <p:cNvPr id="26743" name="Text Box 119"/>
            <p:cNvSpPr txBox="1">
              <a:spLocks noChangeArrowheads="1"/>
            </p:cNvSpPr>
            <p:nvPr/>
          </p:nvSpPr>
          <p:spPr bwMode="auto">
            <a:xfrm>
              <a:off x="1190" y="2496"/>
              <a:ext cx="490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</a:rPr>
                <a:t>10</a:t>
              </a:r>
              <a:endParaRPr lang="en-US" altLang="zh-CN" sz="2400" b="1">
                <a:solidFill>
                  <a:schemeClr val="tx1"/>
                </a:solidFill>
              </a:endParaRPr>
            </a:p>
          </p:txBody>
        </p:sp>
        <p:sp>
          <p:nvSpPr>
            <p:cNvPr id="26744" name="Text Box 120"/>
            <p:cNvSpPr txBox="1">
              <a:spLocks noChangeArrowheads="1"/>
            </p:cNvSpPr>
            <p:nvPr/>
          </p:nvSpPr>
          <p:spPr bwMode="auto">
            <a:xfrm>
              <a:off x="1728" y="960"/>
              <a:ext cx="442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</a:rPr>
                <a:t>00</a:t>
              </a:r>
              <a:endParaRPr lang="en-US" altLang="zh-CN" sz="2400" b="1">
                <a:solidFill>
                  <a:schemeClr val="tx1"/>
                </a:solidFill>
              </a:endParaRPr>
            </a:p>
          </p:txBody>
        </p:sp>
        <p:sp>
          <p:nvSpPr>
            <p:cNvPr id="26745" name="Text Box 121"/>
            <p:cNvSpPr txBox="1">
              <a:spLocks noChangeArrowheads="1"/>
            </p:cNvSpPr>
            <p:nvPr/>
          </p:nvSpPr>
          <p:spPr bwMode="auto">
            <a:xfrm>
              <a:off x="1278" y="1728"/>
              <a:ext cx="402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</a:rPr>
                <a:t>01</a:t>
              </a:r>
              <a:endParaRPr lang="en-US" altLang="zh-CN" sz="2400" b="1">
                <a:solidFill>
                  <a:schemeClr val="tx1"/>
                </a:solidFill>
              </a:endParaRPr>
            </a:p>
          </p:txBody>
        </p:sp>
        <p:sp>
          <p:nvSpPr>
            <p:cNvPr id="26746" name="Text Box 122"/>
            <p:cNvSpPr txBox="1">
              <a:spLocks noChangeArrowheads="1"/>
            </p:cNvSpPr>
            <p:nvPr/>
          </p:nvSpPr>
          <p:spPr bwMode="auto">
            <a:xfrm>
              <a:off x="2784" y="960"/>
              <a:ext cx="448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</a:rPr>
                <a:t>11</a:t>
              </a:r>
              <a:endParaRPr lang="en-US" altLang="zh-CN" sz="2400" b="1">
                <a:solidFill>
                  <a:schemeClr val="tx1"/>
                </a:solidFill>
              </a:endParaRPr>
            </a:p>
          </p:txBody>
        </p:sp>
        <p:sp>
          <p:nvSpPr>
            <p:cNvPr id="26747" name="Text Box 123"/>
            <p:cNvSpPr txBox="1">
              <a:spLocks noChangeArrowheads="1"/>
            </p:cNvSpPr>
            <p:nvPr/>
          </p:nvSpPr>
          <p:spPr bwMode="auto">
            <a:xfrm>
              <a:off x="3312" y="960"/>
              <a:ext cx="399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</a:rPr>
                <a:t>10</a:t>
              </a:r>
              <a:endParaRPr lang="en-US" altLang="zh-CN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26757" name="Text Box 133"/>
          <p:cNvSpPr txBox="1">
            <a:spLocks noChangeArrowheads="1"/>
          </p:cNvSpPr>
          <p:nvPr/>
        </p:nvSpPr>
        <p:spPr bwMode="auto">
          <a:xfrm>
            <a:off x="6477000" y="3302000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</a:rPr>
              <a:t>1</a:t>
            </a:r>
            <a:endParaRPr lang="en-US" altLang="zh-CN" sz="2400" b="1">
              <a:solidFill>
                <a:srgbClr val="0000CC"/>
              </a:solidFill>
            </a:endParaRPr>
          </a:p>
        </p:txBody>
      </p:sp>
      <p:sp>
        <p:nvSpPr>
          <p:cNvPr id="26767" name="Text Box 143"/>
          <p:cNvSpPr txBox="1">
            <a:spLocks noChangeArrowheads="1"/>
          </p:cNvSpPr>
          <p:nvPr/>
        </p:nvSpPr>
        <p:spPr bwMode="auto">
          <a:xfrm>
            <a:off x="4953000" y="6121400"/>
            <a:ext cx="3352800" cy="460375"/>
          </a:xfrm>
          <a:prstGeom prst="rect">
            <a:avLst/>
          </a:prstGeom>
          <a:noFill/>
          <a:ln w="57150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          +         +      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61"/>
          <p:cNvGrpSpPr/>
          <p:nvPr/>
        </p:nvGrpSpPr>
        <p:grpSpPr bwMode="auto">
          <a:xfrm>
            <a:off x="1600200" y="6273806"/>
            <a:ext cx="685800" cy="461963"/>
            <a:chOff x="1008" y="3840"/>
            <a:chExt cx="432" cy="291"/>
          </a:xfrm>
        </p:grpSpPr>
        <p:sp>
          <p:nvSpPr>
            <p:cNvPr id="26781" name="Text Box 157"/>
            <p:cNvSpPr txBox="1">
              <a:spLocks noChangeArrowheads="1"/>
            </p:cNvSpPr>
            <p:nvPr/>
          </p:nvSpPr>
          <p:spPr bwMode="auto">
            <a:xfrm>
              <a:off x="1008" y="3840"/>
              <a:ext cx="432" cy="291"/>
            </a:xfrm>
            <a:prstGeom prst="rect">
              <a:avLst/>
            </a:prstGeom>
            <a:noFill/>
            <a:ln w="57150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BC 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82" name="Line 158"/>
            <p:cNvSpPr>
              <a:spLocks noChangeShapeType="1"/>
            </p:cNvSpPr>
            <p:nvPr/>
          </p:nvSpPr>
          <p:spPr bwMode="auto">
            <a:xfrm>
              <a:off x="1248" y="38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784" name="Oval 160"/>
          <p:cNvSpPr>
            <a:spLocks noChangeArrowheads="1"/>
          </p:cNvSpPr>
          <p:nvPr/>
        </p:nvSpPr>
        <p:spPr bwMode="auto">
          <a:xfrm>
            <a:off x="990600" y="3911600"/>
            <a:ext cx="1524000" cy="1219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26786" name="Line 162"/>
          <p:cNvSpPr>
            <a:spLocks noChangeShapeType="1"/>
          </p:cNvSpPr>
          <p:nvPr/>
        </p:nvSpPr>
        <p:spPr bwMode="auto">
          <a:xfrm>
            <a:off x="1752600" y="5130800"/>
            <a:ext cx="228600" cy="1066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Group 165"/>
          <p:cNvGrpSpPr/>
          <p:nvPr/>
        </p:nvGrpSpPr>
        <p:grpSpPr bwMode="auto">
          <a:xfrm>
            <a:off x="2514600" y="2844800"/>
            <a:ext cx="1447800" cy="3048000"/>
            <a:chOff x="2304" y="1536"/>
            <a:chExt cx="912" cy="1920"/>
          </a:xfrm>
        </p:grpSpPr>
        <p:sp>
          <p:nvSpPr>
            <p:cNvPr id="26787" name="AutoShape 163"/>
            <p:cNvSpPr/>
            <p:nvPr/>
          </p:nvSpPr>
          <p:spPr bwMode="auto">
            <a:xfrm rot="5400000">
              <a:off x="2496" y="2784"/>
              <a:ext cx="480" cy="864"/>
            </a:xfrm>
            <a:prstGeom prst="leftBracket">
              <a:avLst>
                <a:gd name="adj" fmla="val 62208"/>
              </a:avLst>
            </a:prstGeom>
            <a:noFill/>
            <a:ln w="57150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 b="1"/>
            </a:p>
          </p:txBody>
        </p:sp>
        <p:sp>
          <p:nvSpPr>
            <p:cNvPr id="26788" name="AutoShape 164"/>
            <p:cNvSpPr/>
            <p:nvPr/>
          </p:nvSpPr>
          <p:spPr bwMode="auto">
            <a:xfrm rot="16200000" flipV="1">
              <a:off x="2472" y="1368"/>
              <a:ext cx="576" cy="912"/>
            </a:xfrm>
            <a:prstGeom prst="leftBracket">
              <a:avLst>
                <a:gd name="adj" fmla="val 54720"/>
              </a:avLst>
            </a:prstGeom>
            <a:noFill/>
            <a:ln w="57150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 b="1"/>
            </a:p>
          </p:txBody>
        </p:sp>
      </p:grpSp>
      <p:sp>
        <p:nvSpPr>
          <p:cNvPr id="26790" name="Line 166"/>
          <p:cNvSpPr>
            <a:spLocks noChangeShapeType="1"/>
          </p:cNvSpPr>
          <p:nvPr/>
        </p:nvSpPr>
        <p:spPr bwMode="auto">
          <a:xfrm flipH="1">
            <a:off x="2895600" y="5664200"/>
            <a:ext cx="1524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Group 168"/>
          <p:cNvGrpSpPr/>
          <p:nvPr/>
        </p:nvGrpSpPr>
        <p:grpSpPr bwMode="auto">
          <a:xfrm>
            <a:off x="2590800" y="6273806"/>
            <a:ext cx="762000" cy="461963"/>
            <a:chOff x="1776" y="3840"/>
            <a:chExt cx="480" cy="291"/>
          </a:xfrm>
        </p:grpSpPr>
        <p:sp>
          <p:nvSpPr>
            <p:cNvPr id="26783" name="Line 159"/>
            <p:cNvSpPr>
              <a:spLocks noChangeShapeType="1"/>
            </p:cNvSpPr>
            <p:nvPr/>
          </p:nvSpPr>
          <p:spPr bwMode="auto">
            <a:xfrm>
              <a:off x="1824" y="38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91" name="Text Box 167"/>
            <p:cNvSpPr txBox="1">
              <a:spLocks noChangeArrowheads="1"/>
            </p:cNvSpPr>
            <p:nvPr/>
          </p:nvSpPr>
          <p:spPr bwMode="auto">
            <a:xfrm>
              <a:off x="1776" y="3840"/>
              <a:ext cx="48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793" name="Text Box 169"/>
          <p:cNvSpPr txBox="1">
            <a:spLocks noChangeArrowheads="1"/>
          </p:cNvSpPr>
          <p:nvPr/>
        </p:nvSpPr>
        <p:spPr bwMode="auto">
          <a:xfrm>
            <a:off x="1071538" y="6256653"/>
            <a:ext cx="2362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         +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95" name="Text Box 171"/>
          <p:cNvSpPr txBox="1">
            <a:spLocks noChangeArrowheads="1"/>
          </p:cNvSpPr>
          <p:nvPr/>
        </p:nvSpPr>
        <p:spPr bwMode="auto">
          <a:xfrm>
            <a:off x="7239000" y="3302000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</a:rPr>
              <a:t>1</a:t>
            </a:r>
            <a:endParaRPr lang="en-US" altLang="zh-CN" sz="2400" b="1">
              <a:solidFill>
                <a:srgbClr val="0000CC"/>
              </a:solidFill>
            </a:endParaRPr>
          </a:p>
        </p:txBody>
      </p:sp>
      <p:sp>
        <p:nvSpPr>
          <p:cNvPr id="26796" name="Text Box 172"/>
          <p:cNvSpPr txBox="1">
            <a:spLocks noChangeArrowheads="1"/>
          </p:cNvSpPr>
          <p:nvPr/>
        </p:nvSpPr>
        <p:spPr bwMode="auto">
          <a:xfrm>
            <a:off x="5715000" y="3987800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</a:rPr>
              <a:t>1</a:t>
            </a:r>
            <a:endParaRPr lang="en-US" altLang="zh-CN" sz="2400" b="1">
              <a:solidFill>
                <a:srgbClr val="0000CC"/>
              </a:solidFill>
            </a:endParaRPr>
          </a:p>
        </p:txBody>
      </p:sp>
      <p:sp>
        <p:nvSpPr>
          <p:cNvPr id="26797" name="Text Box 173"/>
          <p:cNvSpPr txBox="1">
            <a:spLocks noChangeArrowheads="1"/>
          </p:cNvSpPr>
          <p:nvPr/>
        </p:nvSpPr>
        <p:spPr bwMode="auto">
          <a:xfrm>
            <a:off x="6477000" y="3987800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</a:rPr>
              <a:t>1</a:t>
            </a:r>
            <a:endParaRPr lang="en-US" altLang="zh-CN" sz="2400" b="1">
              <a:solidFill>
                <a:srgbClr val="0000CC"/>
              </a:solidFill>
            </a:endParaRPr>
          </a:p>
        </p:txBody>
      </p:sp>
      <p:sp>
        <p:nvSpPr>
          <p:cNvPr id="26798" name="Text Box 174"/>
          <p:cNvSpPr txBox="1">
            <a:spLocks noChangeArrowheads="1"/>
          </p:cNvSpPr>
          <p:nvPr/>
        </p:nvSpPr>
        <p:spPr bwMode="auto">
          <a:xfrm>
            <a:off x="7239000" y="3987800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</a:rPr>
              <a:t>1</a:t>
            </a:r>
            <a:endParaRPr lang="en-US" altLang="zh-CN" sz="2400" b="1">
              <a:solidFill>
                <a:srgbClr val="0000CC"/>
              </a:solidFill>
            </a:endParaRPr>
          </a:p>
        </p:txBody>
      </p:sp>
      <p:sp>
        <p:nvSpPr>
          <p:cNvPr id="26799" name="Text Box 175"/>
          <p:cNvSpPr txBox="1">
            <a:spLocks noChangeArrowheads="1"/>
          </p:cNvSpPr>
          <p:nvPr/>
        </p:nvSpPr>
        <p:spPr bwMode="auto">
          <a:xfrm>
            <a:off x="8077200" y="5207000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</a:rPr>
              <a:t>1</a:t>
            </a:r>
            <a:endParaRPr lang="en-US" altLang="zh-CN" sz="2400" b="1">
              <a:solidFill>
                <a:srgbClr val="0000CC"/>
              </a:solidFill>
            </a:endParaRPr>
          </a:p>
        </p:txBody>
      </p:sp>
      <p:sp>
        <p:nvSpPr>
          <p:cNvPr id="26800" name="Text Box 176"/>
          <p:cNvSpPr txBox="1">
            <a:spLocks noChangeArrowheads="1"/>
          </p:cNvSpPr>
          <p:nvPr/>
        </p:nvSpPr>
        <p:spPr bwMode="auto">
          <a:xfrm>
            <a:off x="5715000" y="4597400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</a:rPr>
              <a:t>1</a:t>
            </a:r>
            <a:endParaRPr lang="en-US" altLang="zh-CN" sz="2400" b="1">
              <a:solidFill>
                <a:srgbClr val="0000CC"/>
              </a:solidFill>
            </a:endParaRPr>
          </a:p>
        </p:txBody>
      </p:sp>
      <p:sp>
        <p:nvSpPr>
          <p:cNvPr id="26801" name="Text Box 177"/>
          <p:cNvSpPr txBox="1">
            <a:spLocks noChangeArrowheads="1"/>
          </p:cNvSpPr>
          <p:nvPr/>
        </p:nvSpPr>
        <p:spPr bwMode="auto">
          <a:xfrm>
            <a:off x="8077200" y="4597400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</a:rPr>
              <a:t>1</a:t>
            </a:r>
            <a:endParaRPr lang="en-US" altLang="zh-CN" sz="2400" b="1">
              <a:solidFill>
                <a:srgbClr val="0000CC"/>
              </a:solidFill>
            </a:endParaRPr>
          </a:p>
        </p:txBody>
      </p:sp>
      <p:sp>
        <p:nvSpPr>
          <p:cNvPr id="26809" name="Oval 185"/>
          <p:cNvSpPr>
            <a:spLocks noChangeArrowheads="1"/>
          </p:cNvSpPr>
          <p:nvPr/>
        </p:nvSpPr>
        <p:spPr bwMode="auto">
          <a:xfrm>
            <a:off x="6324600" y="3149600"/>
            <a:ext cx="13716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26810" name="Oval 186"/>
          <p:cNvSpPr>
            <a:spLocks noChangeArrowheads="1"/>
          </p:cNvSpPr>
          <p:nvPr/>
        </p:nvSpPr>
        <p:spPr bwMode="auto">
          <a:xfrm>
            <a:off x="5486400" y="3835400"/>
            <a:ext cx="7620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26811" name="Oval 187"/>
          <p:cNvSpPr>
            <a:spLocks noChangeArrowheads="1"/>
          </p:cNvSpPr>
          <p:nvPr/>
        </p:nvSpPr>
        <p:spPr bwMode="auto">
          <a:xfrm>
            <a:off x="7924800" y="4521200"/>
            <a:ext cx="6096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400" b="1"/>
          </a:p>
        </p:txBody>
      </p:sp>
      <p:grpSp>
        <p:nvGrpSpPr>
          <p:cNvPr id="13" name="Group 189"/>
          <p:cNvGrpSpPr/>
          <p:nvPr/>
        </p:nvGrpSpPr>
        <p:grpSpPr bwMode="auto">
          <a:xfrm>
            <a:off x="5486400" y="6121406"/>
            <a:ext cx="838200" cy="461963"/>
            <a:chOff x="4032" y="3600"/>
            <a:chExt cx="528" cy="291"/>
          </a:xfrm>
        </p:grpSpPr>
        <p:sp>
          <p:nvSpPr>
            <p:cNvPr id="26773" name="Line 149"/>
            <p:cNvSpPr>
              <a:spLocks noChangeShapeType="1"/>
            </p:cNvSpPr>
            <p:nvPr/>
          </p:nvSpPr>
          <p:spPr bwMode="auto">
            <a:xfrm>
              <a:off x="4224" y="362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75" name="Line 151"/>
            <p:cNvSpPr>
              <a:spLocks noChangeShapeType="1"/>
            </p:cNvSpPr>
            <p:nvPr/>
          </p:nvSpPr>
          <p:spPr bwMode="auto">
            <a:xfrm>
              <a:off x="4368" y="362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12" name="Text Box 188"/>
            <p:cNvSpPr txBox="1">
              <a:spLocks noChangeArrowheads="1"/>
            </p:cNvSpPr>
            <p:nvPr/>
          </p:nvSpPr>
          <p:spPr bwMode="auto">
            <a:xfrm>
              <a:off x="4032" y="3600"/>
              <a:ext cx="528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BCD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91"/>
          <p:cNvGrpSpPr/>
          <p:nvPr/>
        </p:nvGrpSpPr>
        <p:grpSpPr bwMode="auto">
          <a:xfrm>
            <a:off x="6553200" y="6121400"/>
            <a:ext cx="685800" cy="457200"/>
            <a:chOff x="4128" y="3600"/>
            <a:chExt cx="432" cy="288"/>
          </a:xfrm>
        </p:grpSpPr>
        <p:sp>
          <p:nvSpPr>
            <p:cNvPr id="26774" name="Line 150"/>
            <p:cNvSpPr>
              <a:spLocks noChangeShapeType="1"/>
            </p:cNvSpPr>
            <p:nvPr/>
          </p:nvSpPr>
          <p:spPr bwMode="auto">
            <a:xfrm>
              <a:off x="4176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14" name="Text Box 190"/>
            <p:cNvSpPr txBox="1">
              <a:spLocks noChangeArrowheads="1"/>
            </p:cNvSpPr>
            <p:nvPr/>
          </p:nvSpPr>
          <p:spPr bwMode="auto">
            <a:xfrm>
              <a:off x="4128" y="360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93"/>
          <p:cNvGrpSpPr/>
          <p:nvPr/>
        </p:nvGrpSpPr>
        <p:grpSpPr bwMode="auto">
          <a:xfrm>
            <a:off x="7239000" y="6121400"/>
            <a:ext cx="990600" cy="457200"/>
            <a:chOff x="4560" y="3600"/>
            <a:chExt cx="624" cy="288"/>
          </a:xfrm>
        </p:grpSpPr>
        <p:sp>
          <p:nvSpPr>
            <p:cNvPr id="26776" name="Line 152"/>
            <p:cNvSpPr>
              <a:spLocks noChangeShapeType="1"/>
            </p:cNvSpPr>
            <p:nvPr/>
          </p:nvSpPr>
          <p:spPr bwMode="auto">
            <a:xfrm>
              <a:off x="4944" y="362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16" name="Text Box 192"/>
            <p:cNvSpPr txBox="1">
              <a:spLocks noChangeArrowheads="1"/>
            </p:cNvSpPr>
            <p:nvPr/>
          </p:nvSpPr>
          <p:spPr bwMode="auto">
            <a:xfrm>
              <a:off x="4560" y="360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ACD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818" name="Oval 194"/>
          <p:cNvSpPr>
            <a:spLocks noChangeArrowheads="1"/>
          </p:cNvSpPr>
          <p:nvPr/>
        </p:nvSpPr>
        <p:spPr bwMode="auto">
          <a:xfrm>
            <a:off x="5486400" y="3835400"/>
            <a:ext cx="762000" cy="1219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26819" name="Line 195"/>
          <p:cNvSpPr>
            <a:spLocks noChangeShapeType="1"/>
          </p:cNvSpPr>
          <p:nvPr/>
        </p:nvSpPr>
        <p:spPr bwMode="auto">
          <a:xfrm>
            <a:off x="5943600" y="5054600"/>
            <a:ext cx="7620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 b="1"/>
          </a:p>
        </p:txBody>
      </p:sp>
      <p:sp>
        <p:nvSpPr>
          <p:cNvPr id="26820" name="Oval 196"/>
          <p:cNvSpPr>
            <a:spLocks noChangeArrowheads="1"/>
          </p:cNvSpPr>
          <p:nvPr/>
        </p:nvSpPr>
        <p:spPr bwMode="auto">
          <a:xfrm>
            <a:off x="6324600" y="3149600"/>
            <a:ext cx="1371600" cy="13716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26821" name="Line 197"/>
          <p:cNvSpPr>
            <a:spLocks noChangeShapeType="1"/>
          </p:cNvSpPr>
          <p:nvPr/>
        </p:nvSpPr>
        <p:spPr bwMode="auto">
          <a:xfrm flipH="1">
            <a:off x="6858000" y="4521200"/>
            <a:ext cx="76200" cy="1524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6822" name="Oval 198"/>
          <p:cNvSpPr>
            <a:spLocks noChangeArrowheads="1"/>
          </p:cNvSpPr>
          <p:nvPr/>
        </p:nvSpPr>
        <p:spPr bwMode="auto">
          <a:xfrm>
            <a:off x="7924800" y="4521200"/>
            <a:ext cx="609600" cy="1143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400" b="1"/>
          </a:p>
        </p:txBody>
      </p:sp>
      <p:sp>
        <p:nvSpPr>
          <p:cNvPr id="26823" name="Line 199"/>
          <p:cNvSpPr>
            <a:spLocks noChangeShapeType="1"/>
          </p:cNvSpPr>
          <p:nvPr/>
        </p:nvSpPr>
        <p:spPr bwMode="auto">
          <a:xfrm flipH="1">
            <a:off x="7848600" y="5664200"/>
            <a:ext cx="3048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3237" y="261303"/>
            <a:ext cx="4675191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、用卡诺图化简逻辑函数</a:t>
            </a:r>
            <a:endParaRPr lang="zh-CN" altLang="en-US" sz="28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2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2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500"/>
                                        <p:tgtEl>
                                          <p:spTgt spid="2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5" dur="500"/>
                                        <p:tgtEl>
                                          <p:spTgt spid="2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0" dur="500"/>
                                        <p:tgtEl>
                                          <p:spTgt spid="2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2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0" dur="500"/>
                                        <p:tgtEl>
                                          <p:spTgt spid="2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5" dur="500"/>
                                        <p:tgtEl>
                                          <p:spTgt spid="2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500"/>
                                        <p:tgtEl>
                                          <p:spTgt spid="2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2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2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300"/>
                                        <p:tgtEl>
                                          <p:spTgt spid="2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300"/>
                            </p:stCondLst>
                            <p:childTnLst>
                              <p:par>
                                <p:cTn id="1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2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4" grpId="0" bldLvl="0" animBg="1"/>
      <p:bldP spid="26794" grpId="0" bldLvl="0" animBg="1"/>
      <p:bldP spid="26709" grpId="0" bldLvl="0" animBg="1"/>
      <p:bldP spid="26710" grpId="0" bldLvl="0" animBg="1" autoUpdateAnimBg="0"/>
      <p:bldP spid="26711" grpId="0" bldLvl="0" animBg="1"/>
      <p:bldP spid="26712" grpId="0" bldLvl="0" animBg="1"/>
      <p:bldP spid="26718" grpId="0" bldLvl="0" animBg="1"/>
      <p:bldP spid="26719" grpId="0" bldLvl="0" animBg="1"/>
      <p:bldP spid="26724" grpId="0" bldLvl="0" animBg="1"/>
      <p:bldP spid="26757" grpId="0" bldLvl="0" animBg="1" autoUpdateAnimBg="0"/>
      <p:bldP spid="26767" grpId="0" bldLvl="0" animBg="1" autoUpdateAnimBg="0"/>
      <p:bldP spid="26784" grpId="0" bldLvl="0" animBg="1"/>
      <p:bldP spid="26786" grpId="0" bldLvl="0" animBg="1"/>
      <p:bldP spid="26790" grpId="0" bldLvl="0" animBg="1"/>
      <p:bldP spid="26793" grpId="0" bldLvl="0" animBg="1" autoUpdateAnimBg="0"/>
      <p:bldP spid="26795" grpId="0" bldLvl="0" animBg="1" autoUpdateAnimBg="0"/>
      <p:bldP spid="26796" grpId="0" bldLvl="0" animBg="1" autoUpdateAnimBg="0"/>
      <p:bldP spid="26797" grpId="0" bldLvl="0" animBg="1" autoUpdateAnimBg="0"/>
      <p:bldP spid="26798" grpId="0" bldLvl="0" animBg="1" autoUpdateAnimBg="0"/>
      <p:bldP spid="26799" grpId="0" bldLvl="0" animBg="1" autoUpdateAnimBg="0"/>
      <p:bldP spid="26800" grpId="0" bldLvl="0" animBg="1" autoUpdateAnimBg="0"/>
      <p:bldP spid="26801" grpId="0" bldLvl="0" animBg="1" autoUpdateAnimBg="0"/>
      <p:bldP spid="26809" grpId="0" bldLvl="0" animBg="1"/>
      <p:bldP spid="26810" grpId="0" bldLvl="0" animBg="1"/>
      <p:bldP spid="26811" grpId="0" bldLvl="0" animBg="1"/>
      <p:bldP spid="26818" grpId="0" bldLvl="0" animBg="1"/>
      <p:bldP spid="26819" grpId="0" bldLvl="0" animBg="1"/>
      <p:bldP spid="26820" grpId="0" bldLvl="0" animBg="1"/>
      <p:bldP spid="26821" grpId="0" bldLvl="0" animBg="1"/>
      <p:bldP spid="26822" grpId="0" bldLvl="0" animBg="1"/>
      <p:bldP spid="26823" grpId="0" bldLvl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187450" y="1267460"/>
          <a:ext cx="61928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Equation" r:id="rId1" imgW="58826400" imgH="6705600" progId="Equation.DSMT4">
                  <p:embed/>
                </p:oleObj>
              </mc:Choice>
              <mc:Fallback>
                <p:oleObj name="Equation" r:id="rId1" imgW="58826400" imgH="6705600" progId="Equation.DSMT4">
                  <p:embed/>
                  <p:pic>
                    <p:nvPicPr>
                      <p:cNvPr id="0" name="图片 419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450" y="1267460"/>
                        <a:ext cx="6192838" cy="708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/>
          <p:nvPr/>
        </p:nvGrpSpPr>
        <p:grpSpPr bwMode="auto">
          <a:xfrm>
            <a:off x="4931179" y="2709898"/>
            <a:ext cx="4003964" cy="3352447"/>
            <a:chOff x="1062" y="670"/>
            <a:chExt cx="2720" cy="2210"/>
          </a:xfrm>
        </p:grpSpPr>
        <p:grpSp>
          <p:nvGrpSpPr>
            <p:cNvPr id="4" name="Group 12"/>
            <p:cNvGrpSpPr/>
            <p:nvPr/>
          </p:nvGrpSpPr>
          <p:grpSpPr bwMode="auto">
            <a:xfrm>
              <a:off x="1344" y="912"/>
              <a:ext cx="2400" cy="1968"/>
              <a:chOff x="1008" y="1248"/>
              <a:chExt cx="2400" cy="1968"/>
            </a:xfrm>
          </p:grpSpPr>
          <p:grpSp>
            <p:nvGrpSpPr>
              <p:cNvPr id="5" name="Group 13"/>
              <p:cNvGrpSpPr/>
              <p:nvPr/>
            </p:nvGrpSpPr>
            <p:grpSpPr bwMode="auto">
              <a:xfrm>
                <a:off x="1296" y="1536"/>
                <a:ext cx="2112" cy="1680"/>
                <a:chOff x="1296" y="1536"/>
                <a:chExt cx="2112" cy="1680"/>
              </a:xfrm>
            </p:grpSpPr>
            <p:sp>
              <p:nvSpPr>
                <p:cNvPr id="24590" name="Rectangle 14"/>
                <p:cNvSpPr>
                  <a:spLocks noChangeArrowheads="1"/>
                </p:cNvSpPr>
                <p:nvPr/>
              </p:nvSpPr>
              <p:spPr bwMode="auto">
                <a:xfrm>
                  <a:off x="1296" y="1536"/>
                  <a:ext cx="2112" cy="16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p>
                  <a:endParaRPr lang="zh-CN" altLang="en-US"/>
                </a:p>
              </p:txBody>
            </p:sp>
            <p:sp>
              <p:nvSpPr>
                <p:cNvPr id="24591" name="Line 15"/>
                <p:cNvSpPr>
                  <a:spLocks noChangeShapeType="1"/>
                </p:cNvSpPr>
                <p:nvPr/>
              </p:nvSpPr>
              <p:spPr bwMode="auto">
                <a:xfrm>
                  <a:off x="1296" y="2400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2" name="Line 16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3" name="Line 17"/>
                <p:cNvSpPr>
                  <a:spLocks noChangeShapeType="1"/>
                </p:cNvSpPr>
                <p:nvPr/>
              </p:nvSpPr>
              <p:spPr bwMode="auto">
                <a:xfrm>
                  <a:off x="1296" y="1968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4" name="Line 18"/>
                <p:cNvSpPr>
                  <a:spLocks noChangeShapeType="1"/>
                </p:cNvSpPr>
                <p:nvPr/>
              </p:nvSpPr>
              <p:spPr bwMode="auto">
                <a:xfrm>
                  <a:off x="2352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5" name="Line 19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6" name="Line 20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 flipH="1" flipV="1">
                <a:off x="1008" y="124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062" y="670"/>
              <a:ext cx="330" cy="3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1104" y="960"/>
              <a:ext cx="492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1392" y="816"/>
              <a:ext cx="432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endPara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1171" y="1248"/>
              <a:ext cx="509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2175" y="960"/>
              <a:ext cx="417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1250" y="2112"/>
              <a:ext cx="431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1288" y="2496"/>
              <a:ext cx="393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1728" y="960"/>
              <a:ext cx="413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1220" y="1728"/>
              <a:ext cx="460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2662" y="960"/>
              <a:ext cx="458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3312" y="960"/>
              <a:ext cx="470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5947121" y="424328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5930611" y="4872567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703406" y="4856057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6686896" y="4265507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8320751" y="360320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8304241" y="430424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8287731" y="486177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8342976" y="5491057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514936" y="358669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7537161" y="5474547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26784" name="Oval 160"/>
          <p:cNvSpPr>
            <a:spLocks noChangeArrowheads="1"/>
          </p:cNvSpPr>
          <p:nvPr/>
        </p:nvSpPr>
        <p:spPr bwMode="auto">
          <a:xfrm>
            <a:off x="5762625" y="4187825"/>
            <a:ext cx="1524000" cy="1219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p>
            <a:endParaRPr lang="zh-CN" altLang="en-US" sz="2400" b="1"/>
          </a:p>
        </p:txBody>
      </p:sp>
      <p:sp>
        <p:nvSpPr>
          <p:cNvPr id="17" name="Oval 160"/>
          <p:cNvSpPr>
            <a:spLocks noChangeArrowheads="1"/>
          </p:cNvSpPr>
          <p:nvPr/>
        </p:nvSpPr>
        <p:spPr bwMode="auto">
          <a:xfrm>
            <a:off x="8101965" y="3391535"/>
            <a:ext cx="849630" cy="279463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400" b="1"/>
          </a:p>
        </p:txBody>
      </p:sp>
      <p:grpSp>
        <p:nvGrpSpPr>
          <p:cNvPr id="18" name="Group 165"/>
          <p:cNvGrpSpPr/>
          <p:nvPr/>
        </p:nvGrpSpPr>
        <p:grpSpPr bwMode="auto">
          <a:xfrm>
            <a:off x="7383145" y="3157220"/>
            <a:ext cx="1447800" cy="3048000"/>
            <a:chOff x="2304" y="1536"/>
            <a:chExt cx="912" cy="1920"/>
          </a:xfrm>
        </p:grpSpPr>
        <p:sp>
          <p:nvSpPr>
            <p:cNvPr id="26787" name="AutoShape 163"/>
            <p:cNvSpPr/>
            <p:nvPr/>
          </p:nvSpPr>
          <p:spPr bwMode="auto">
            <a:xfrm rot="5400000">
              <a:off x="2496" y="2784"/>
              <a:ext cx="480" cy="864"/>
            </a:xfrm>
            <a:prstGeom prst="leftBracket">
              <a:avLst>
                <a:gd name="adj" fmla="val 62208"/>
              </a:avLst>
            </a:prstGeom>
            <a:noFill/>
            <a:ln w="57150">
              <a:solidFill>
                <a:srgbClr val="FF3300"/>
              </a:solidFill>
              <a:round/>
            </a:ln>
            <a:effectLst/>
          </p:spPr>
          <p:txBody>
            <a:bodyPr wrap="none" anchor="ctr"/>
            <a:p>
              <a:endParaRPr lang="zh-CN" altLang="en-US" sz="2400" b="1"/>
            </a:p>
          </p:txBody>
        </p:sp>
        <p:sp>
          <p:nvSpPr>
            <p:cNvPr id="26788" name="AutoShape 164"/>
            <p:cNvSpPr/>
            <p:nvPr/>
          </p:nvSpPr>
          <p:spPr bwMode="auto">
            <a:xfrm rot="16200000" flipV="1">
              <a:off x="2472" y="1368"/>
              <a:ext cx="576" cy="912"/>
            </a:xfrm>
            <a:prstGeom prst="leftBracket">
              <a:avLst>
                <a:gd name="adj" fmla="val 54720"/>
              </a:avLst>
            </a:prstGeom>
            <a:noFill/>
            <a:ln w="57150">
              <a:solidFill>
                <a:srgbClr val="FF3300"/>
              </a:solidFill>
              <a:round/>
            </a:ln>
            <a:effectLst/>
          </p:spPr>
          <p:txBody>
            <a:bodyPr wrap="none" anchor="ctr"/>
            <a:p>
              <a:endParaRPr lang="zh-CN" altLang="en-US" sz="2400" b="1"/>
            </a:p>
          </p:txBody>
        </p:sp>
      </p:grp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6670386" y="360320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7553671" y="4917017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20" name="Oval 160"/>
          <p:cNvSpPr>
            <a:spLocks noChangeArrowheads="1"/>
          </p:cNvSpPr>
          <p:nvPr/>
        </p:nvSpPr>
        <p:spPr bwMode="auto">
          <a:xfrm>
            <a:off x="6518910" y="3474720"/>
            <a:ext cx="1604010" cy="716915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  <a:round/>
          </a:ln>
          <a:effectLst/>
        </p:spPr>
        <p:txBody>
          <a:bodyPr wrap="none" anchor="ctr"/>
          <a:p>
            <a:endParaRPr lang="zh-CN" altLang="en-US" sz="2400" b="1"/>
          </a:p>
        </p:txBody>
      </p:sp>
      <p:sp>
        <p:nvSpPr>
          <p:cNvPr id="21" name="Oval 160"/>
          <p:cNvSpPr>
            <a:spLocks noChangeArrowheads="1"/>
          </p:cNvSpPr>
          <p:nvPr/>
        </p:nvSpPr>
        <p:spPr bwMode="auto">
          <a:xfrm>
            <a:off x="7324725" y="4817110"/>
            <a:ext cx="1524000" cy="1219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p>
            <a:endParaRPr lang="zh-CN" altLang="en-US" sz="2400" b="1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3237" y="261303"/>
            <a:ext cx="4675191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、用卡诺图化简逻辑函数</a:t>
            </a:r>
            <a:endParaRPr lang="zh-CN" altLang="en-US" sz="28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51280" y="5367020"/>
            <a:ext cx="329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包围圈尽可能大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84" grpId="0" animBg="1"/>
      <p:bldP spid="17" grpId="0" animBg="1"/>
      <p:bldP spid="20" grpId="0" animBg="1"/>
      <p:bldP spid="21" grpId="0" bldLvl="0" animBg="1"/>
      <p:bldP spid="1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3643306" y="5002855"/>
            <a:ext cx="35719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23"/>
          <p:cNvGrpSpPr/>
          <p:nvPr/>
        </p:nvGrpSpPr>
        <p:grpSpPr bwMode="auto">
          <a:xfrm>
            <a:off x="285720" y="2216773"/>
            <a:ext cx="3956050" cy="3276600"/>
            <a:chOff x="51" y="1296"/>
            <a:chExt cx="2492" cy="2064"/>
          </a:xfrm>
        </p:grpSpPr>
        <p:grpSp>
          <p:nvGrpSpPr>
            <p:cNvPr id="3" name="Group 12"/>
            <p:cNvGrpSpPr/>
            <p:nvPr/>
          </p:nvGrpSpPr>
          <p:grpSpPr bwMode="auto">
            <a:xfrm>
              <a:off x="51" y="1296"/>
              <a:ext cx="2492" cy="2064"/>
              <a:chOff x="1056" y="720"/>
              <a:chExt cx="2688" cy="2160"/>
            </a:xfrm>
          </p:grpSpPr>
          <p:grpSp>
            <p:nvGrpSpPr>
              <p:cNvPr id="4" name="Group 13"/>
              <p:cNvGrpSpPr/>
              <p:nvPr/>
            </p:nvGrpSpPr>
            <p:grpSpPr bwMode="auto">
              <a:xfrm>
                <a:off x="1344" y="912"/>
                <a:ext cx="2400" cy="1968"/>
                <a:chOff x="1008" y="1248"/>
                <a:chExt cx="2400" cy="1968"/>
              </a:xfrm>
            </p:grpSpPr>
            <p:grpSp>
              <p:nvGrpSpPr>
                <p:cNvPr id="5" name="Group 14"/>
                <p:cNvGrpSpPr/>
                <p:nvPr/>
              </p:nvGrpSpPr>
              <p:grpSpPr bwMode="auto">
                <a:xfrm>
                  <a:off x="1296" y="1536"/>
                  <a:ext cx="2112" cy="1680"/>
                  <a:chOff x="1296" y="1536"/>
                  <a:chExt cx="2112" cy="1680"/>
                </a:xfrm>
              </p:grpSpPr>
              <p:sp>
                <p:nvSpPr>
                  <p:cNvPr id="2766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536"/>
                    <a:ext cx="2112" cy="168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66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400"/>
                    <a:ext cx="21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66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784"/>
                    <a:ext cx="21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66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968"/>
                    <a:ext cx="21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66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536"/>
                    <a:ext cx="0" cy="16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66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536"/>
                    <a:ext cx="0" cy="16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66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536"/>
                    <a:ext cx="0" cy="16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7670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08" y="1248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7671" name="Text Box 23"/>
              <p:cNvSpPr txBox="1">
                <a:spLocks noChangeArrowheads="1"/>
              </p:cNvSpPr>
              <p:nvPr/>
            </p:nvSpPr>
            <p:spPr bwMode="auto">
              <a:xfrm>
                <a:off x="1104" y="720"/>
                <a:ext cx="288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2" name="Text Box 24"/>
              <p:cNvSpPr txBox="1">
                <a:spLocks noChangeArrowheads="1"/>
              </p:cNvSpPr>
              <p:nvPr/>
            </p:nvSpPr>
            <p:spPr bwMode="auto">
              <a:xfrm>
                <a:off x="1056" y="960"/>
                <a:ext cx="433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endParaRPr lang="en-US" altLang="zh-C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3" name="Text Box 25"/>
              <p:cNvSpPr txBox="1">
                <a:spLocks noChangeArrowheads="1"/>
              </p:cNvSpPr>
              <p:nvPr/>
            </p:nvSpPr>
            <p:spPr bwMode="auto">
              <a:xfrm>
                <a:off x="1392" y="816"/>
                <a:ext cx="432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endParaRPr lang="en-US" altLang="zh-CN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4" name="Text Box 26"/>
              <p:cNvSpPr txBox="1">
                <a:spLocks noChangeArrowheads="1"/>
              </p:cNvSpPr>
              <p:nvPr/>
            </p:nvSpPr>
            <p:spPr bwMode="auto">
              <a:xfrm>
                <a:off x="1344" y="1248"/>
                <a:ext cx="336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5" name="Text Box 27"/>
              <p:cNvSpPr txBox="1">
                <a:spLocks noChangeArrowheads="1"/>
              </p:cNvSpPr>
              <p:nvPr/>
            </p:nvSpPr>
            <p:spPr bwMode="auto">
              <a:xfrm>
                <a:off x="2256" y="960"/>
                <a:ext cx="336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6" name="Text Box 28"/>
              <p:cNvSpPr txBox="1">
                <a:spLocks noChangeArrowheads="1"/>
              </p:cNvSpPr>
              <p:nvPr/>
            </p:nvSpPr>
            <p:spPr bwMode="auto">
              <a:xfrm>
                <a:off x="1344" y="2112"/>
                <a:ext cx="336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7" name="Text Box 29"/>
              <p:cNvSpPr txBox="1">
                <a:spLocks noChangeArrowheads="1"/>
              </p:cNvSpPr>
              <p:nvPr/>
            </p:nvSpPr>
            <p:spPr bwMode="auto">
              <a:xfrm>
                <a:off x="1344" y="2496"/>
                <a:ext cx="336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8" name="Text Box 30"/>
              <p:cNvSpPr txBox="1">
                <a:spLocks noChangeArrowheads="1"/>
              </p:cNvSpPr>
              <p:nvPr/>
            </p:nvSpPr>
            <p:spPr bwMode="auto">
              <a:xfrm>
                <a:off x="1728" y="960"/>
                <a:ext cx="336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79" name="Text Box 31"/>
              <p:cNvSpPr txBox="1">
                <a:spLocks noChangeArrowheads="1"/>
              </p:cNvSpPr>
              <p:nvPr/>
            </p:nvSpPr>
            <p:spPr bwMode="auto">
              <a:xfrm>
                <a:off x="1344" y="1728"/>
                <a:ext cx="336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80" name="Text Box 32"/>
              <p:cNvSpPr txBox="1">
                <a:spLocks noChangeArrowheads="1"/>
              </p:cNvSpPr>
              <p:nvPr/>
            </p:nvSpPr>
            <p:spPr bwMode="auto">
              <a:xfrm>
                <a:off x="2784" y="960"/>
                <a:ext cx="336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81" name="Text Box 33"/>
              <p:cNvSpPr txBox="1">
                <a:spLocks noChangeArrowheads="1"/>
              </p:cNvSpPr>
              <p:nvPr/>
            </p:nvSpPr>
            <p:spPr bwMode="auto">
              <a:xfrm>
                <a:off x="3312" y="960"/>
                <a:ext cx="336" cy="3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682" name="Text Box 34"/>
            <p:cNvSpPr txBox="1">
              <a:spLocks noChangeArrowheads="1"/>
            </p:cNvSpPr>
            <p:nvPr/>
          </p:nvSpPr>
          <p:spPr bwMode="auto">
            <a:xfrm>
              <a:off x="1248" y="2256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87" name="Text Box 39"/>
            <p:cNvSpPr txBox="1">
              <a:spLocks noChangeArrowheads="1"/>
            </p:cNvSpPr>
            <p:nvPr/>
          </p:nvSpPr>
          <p:spPr bwMode="auto">
            <a:xfrm>
              <a:off x="1728" y="3024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88" name="Text Box 40"/>
            <p:cNvSpPr txBox="1">
              <a:spLocks noChangeArrowheads="1"/>
            </p:cNvSpPr>
            <p:nvPr/>
          </p:nvSpPr>
          <p:spPr bwMode="auto">
            <a:xfrm>
              <a:off x="2208" y="1824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90" name="Text Box 42"/>
            <p:cNvSpPr txBox="1">
              <a:spLocks noChangeArrowheads="1"/>
            </p:cNvSpPr>
            <p:nvPr/>
          </p:nvSpPr>
          <p:spPr bwMode="auto">
            <a:xfrm>
              <a:off x="720" y="1824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92" name="Text Box 44"/>
            <p:cNvSpPr txBox="1">
              <a:spLocks noChangeArrowheads="1"/>
            </p:cNvSpPr>
            <p:nvPr/>
          </p:nvSpPr>
          <p:spPr bwMode="auto">
            <a:xfrm>
              <a:off x="1728" y="2256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93" name="Text Box 45"/>
            <p:cNvSpPr txBox="1">
              <a:spLocks noChangeArrowheads="1"/>
            </p:cNvSpPr>
            <p:nvPr/>
          </p:nvSpPr>
          <p:spPr bwMode="auto">
            <a:xfrm>
              <a:off x="2208" y="2256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94" name="Text Box 46"/>
            <p:cNvSpPr txBox="1">
              <a:spLocks noChangeArrowheads="1"/>
            </p:cNvSpPr>
            <p:nvPr/>
          </p:nvSpPr>
          <p:spPr bwMode="auto">
            <a:xfrm>
              <a:off x="1728" y="2640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95" name="Text Box 47"/>
            <p:cNvSpPr txBox="1">
              <a:spLocks noChangeArrowheads="1"/>
            </p:cNvSpPr>
            <p:nvPr/>
          </p:nvSpPr>
          <p:spPr bwMode="auto">
            <a:xfrm>
              <a:off x="2208" y="2640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96" name="Text Box 48"/>
            <p:cNvSpPr txBox="1">
              <a:spLocks noChangeArrowheads="1"/>
            </p:cNvSpPr>
            <p:nvPr/>
          </p:nvSpPr>
          <p:spPr bwMode="auto">
            <a:xfrm>
              <a:off x="720" y="3024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97" name="Text Box 49"/>
            <p:cNvSpPr txBox="1">
              <a:spLocks noChangeArrowheads="1"/>
            </p:cNvSpPr>
            <p:nvPr/>
          </p:nvSpPr>
          <p:spPr bwMode="auto">
            <a:xfrm>
              <a:off x="1248" y="3024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5105400" y="1573831"/>
            <a:ext cx="3324252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=∑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(0,  1, 3, 4, 6, 7 )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461617" y="927713"/>
            <a:ext cx="578647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用卡诺图化简下列逻辑函数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701" name="Oval 53"/>
          <p:cNvSpPr>
            <a:spLocks noChangeArrowheads="1"/>
          </p:cNvSpPr>
          <p:nvPr/>
        </p:nvSpPr>
        <p:spPr bwMode="auto">
          <a:xfrm>
            <a:off x="2643174" y="3645533"/>
            <a:ext cx="1571636" cy="1290638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4643437" y="1430955"/>
            <a:ext cx="45719" cy="428628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7759" name="Text Box 111"/>
          <p:cNvSpPr txBox="1">
            <a:spLocks noChangeArrowheads="1"/>
          </p:cNvSpPr>
          <p:nvPr/>
        </p:nvSpPr>
        <p:spPr bwMode="auto">
          <a:xfrm>
            <a:off x="214282" y="1573831"/>
            <a:ext cx="4500594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=∑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(0,2,5,6,7,8,9,10,11,14,15)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60" name="Oval 112"/>
          <p:cNvSpPr>
            <a:spLocks noChangeArrowheads="1"/>
          </p:cNvSpPr>
          <p:nvPr/>
        </p:nvSpPr>
        <p:spPr bwMode="auto">
          <a:xfrm>
            <a:off x="1071538" y="4931417"/>
            <a:ext cx="2971800" cy="60007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115"/>
          <p:cNvGrpSpPr/>
          <p:nvPr/>
        </p:nvGrpSpPr>
        <p:grpSpPr bwMode="auto">
          <a:xfrm>
            <a:off x="1071538" y="5002855"/>
            <a:ext cx="3192462" cy="685800"/>
            <a:chOff x="533" y="2999"/>
            <a:chExt cx="2011" cy="432"/>
          </a:xfrm>
        </p:grpSpPr>
        <p:sp>
          <p:nvSpPr>
            <p:cNvPr id="27761" name="AutoShape 113"/>
            <p:cNvSpPr/>
            <p:nvPr/>
          </p:nvSpPr>
          <p:spPr bwMode="auto">
            <a:xfrm rot="-1717929">
              <a:off x="533" y="2999"/>
              <a:ext cx="384" cy="432"/>
            </a:xfrm>
            <a:prstGeom prst="rightBracket">
              <a:avLst>
                <a:gd name="adj" fmla="val 30208"/>
              </a:avLst>
            </a:prstGeom>
            <a:noFill/>
            <a:ln w="38100">
              <a:solidFill>
                <a:srgbClr val="D2089D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62" name="AutoShape 114"/>
            <p:cNvSpPr/>
            <p:nvPr/>
          </p:nvSpPr>
          <p:spPr bwMode="auto">
            <a:xfrm rot="-7117929">
              <a:off x="2136" y="3000"/>
              <a:ext cx="384" cy="432"/>
            </a:xfrm>
            <a:prstGeom prst="rightBracket">
              <a:avLst>
                <a:gd name="adj" fmla="val 30208"/>
              </a:avLst>
            </a:prstGeom>
            <a:noFill/>
            <a:ln w="38100">
              <a:solidFill>
                <a:srgbClr val="D2089D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116"/>
          <p:cNvGrpSpPr/>
          <p:nvPr/>
        </p:nvGrpSpPr>
        <p:grpSpPr bwMode="auto">
          <a:xfrm flipV="1">
            <a:off x="1000100" y="2931153"/>
            <a:ext cx="3192463" cy="685800"/>
            <a:chOff x="533" y="2999"/>
            <a:chExt cx="2011" cy="432"/>
          </a:xfrm>
        </p:grpSpPr>
        <p:sp>
          <p:nvSpPr>
            <p:cNvPr id="27765" name="AutoShape 117"/>
            <p:cNvSpPr/>
            <p:nvPr/>
          </p:nvSpPr>
          <p:spPr bwMode="auto">
            <a:xfrm rot="-1717929">
              <a:off x="533" y="2999"/>
              <a:ext cx="384" cy="432"/>
            </a:xfrm>
            <a:prstGeom prst="rightBracket">
              <a:avLst>
                <a:gd name="adj" fmla="val 30208"/>
              </a:avLst>
            </a:prstGeom>
            <a:noFill/>
            <a:ln w="38100">
              <a:solidFill>
                <a:srgbClr val="D2089D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766" name="AutoShape 118"/>
            <p:cNvSpPr/>
            <p:nvPr/>
          </p:nvSpPr>
          <p:spPr bwMode="auto">
            <a:xfrm rot="-7117929">
              <a:off x="2136" y="3000"/>
              <a:ext cx="384" cy="432"/>
            </a:xfrm>
            <a:prstGeom prst="rightBracket">
              <a:avLst>
                <a:gd name="adj" fmla="val 30208"/>
              </a:avLst>
            </a:prstGeom>
            <a:noFill/>
            <a:ln w="38100">
              <a:solidFill>
                <a:srgbClr val="D2089D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7767" name="Oval 119"/>
          <p:cNvSpPr>
            <a:spLocks noChangeArrowheads="1"/>
          </p:cNvSpPr>
          <p:nvPr/>
        </p:nvSpPr>
        <p:spPr bwMode="auto">
          <a:xfrm>
            <a:off x="1928794" y="3645533"/>
            <a:ext cx="1428760" cy="571505"/>
          </a:xfrm>
          <a:prstGeom prst="ellipse">
            <a:avLst/>
          </a:prstGeom>
          <a:noFill/>
          <a:ln w="38100">
            <a:solidFill>
              <a:srgbClr val="7030A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" name="Group 225"/>
          <p:cNvGrpSpPr/>
          <p:nvPr/>
        </p:nvGrpSpPr>
        <p:grpSpPr bwMode="auto">
          <a:xfrm>
            <a:off x="5715000" y="2931160"/>
            <a:ext cx="2743200" cy="1143000"/>
            <a:chOff x="3600" y="1530"/>
            <a:chExt cx="1728" cy="720"/>
          </a:xfrm>
        </p:grpSpPr>
        <p:sp>
          <p:nvSpPr>
            <p:cNvPr id="27733" name="Text Box 85"/>
            <p:cNvSpPr txBox="1">
              <a:spLocks noChangeArrowheads="1"/>
            </p:cNvSpPr>
            <p:nvPr/>
          </p:nvSpPr>
          <p:spPr bwMode="auto">
            <a:xfrm>
              <a:off x="3600" y="19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6" name="Text Box 88"/>
            <p:cNvSpPr txBox="1">
              <a:spLocks noChangeArrowheads="1"/>
            </p:cNvSpPr>
            <p:nvPr/>
          </p:nvSpPr>
          <p:spPr bwMode="auto">
            <a:xfrm>
              <a:off x="4608" y="153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0" name="Text Box 92"/>
            <p:cNvSpPr txBox="1">
              <a:spLocks noChangeArrowheads="1"/>
            </p:cNvSpPr>
            <p:nvPr/>
          </p:nvSpPr>
          <p:spPr bwMode="auto">
            <a:xfrm>
              <a:off x="3600" y="153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1" name="Text Box 93"/>
            <p:cNvSpPr txBox="1">
              <a:spLocks noChangeArrowheads="1"/>
            </p:cNvSpPr>
            <p:nvPr/>
          </p:nvSpPr>
          <p:spPr bwMode="auto">
            <a:xfrm>
              <a:off x="4080" y="153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2" name="Text Box 94"/>
            <p:cNvSpPr txBox="1">
              <a:spLocks noChangeArrowheads="1"/>
            </p:cNvSpPr>
            <p:nvPr/>
          </p:nvSpPr>
          <p:spPr bwMode="auto">
            <a:xfrm>
              <a:off x="4608" y="196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3" name="Text Box 95"/>
            <p:cNvSpPr txBox="1">
              <a:spLocks noChangeArrowheads="1"/>
            </p:cNvSpPr>
            <p:nvPr/>
          </p:nvSpPr>
          <p:spPr bwMode="auto">
            <a:xfrm>
              <a:off x="5088" y="196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26"/>
          <p:cNvGrpSpPr/>
          <p:nvPr/>
        </p:nvGrpSpPr>
        <p:grpSpPr bwMode="auto">
          <a:xfrm>
            <a:off x="4724400" y="2092960"/>
            <a:ext cx="3886200" cy="1985963"/>
            <a:chOff x="2976" y="1002"/>
            <a:chExt cx="2448" cy="1251"/>
          </a:xfrm>
        </p:grpSpPr>
        <p:grpSp>
          <p:nvGrpSpPr>
            <p:cNvPr id="11" name="Group 224"/>
            <p:cNvGrpSpPr/>
            <p:nvPr/>
          </p:nvGrpSpPr>
          <p:grpSpPr bwMode="auto">
            <a:xfrm>
              <a:off x="2976" y="1002"/>
              <a:ext cx="2448" cy="1251"/>
              <a:chOff x="2976" y="1002"/>
              <a:chExt cx="2448" cy="1251"/>
            </a:xfrm>
          </p:grpSpPr>
          <p:sp>
            <p:nvSpPr>
              <p:cNvPr id="27713" name="Rectangle 65"/>
              <p:cNvSpPr>
                <a:spLocks noChangeArrowheads="1"/>
              </p:cNvSpPr>
              <p:nvPr/>
            </p:nvSpPr>
            <p:spPr bwMode="auto">
              <a:xfrm>
                <a:off x="3456" y="1482"/>
                <a:ext cx="1958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16" name="Line 68"/>
              <p:cNvSpPr>
                <a:spLocks noChangeShapeType="1"/>
              </p:cNvSpPr>
              <p:nvPr/>
            </p:nvSpPr>
            <p:spPr bwMode="auto">
              <a:xfrm>
                <a:off x="3466" y="1873"/>
                <a:ext cx="19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20" name="Line 72"/>
              <p:cNvSpPr>
                <a:spLocks noChangeShapeType="1"/>
              </p:cNvSpPr>
              <p:nvPr/>
            </p:nvSpPr>
            <p:spPr bwMode="auto">
              <a:xfrm flipH="1" flipV="1">
                <a:off x="3189" y="1207"/>
                <a:ext cx="267" cy="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21" name="Text Box 73"/>
              <p:cNvSpPr txBox="1">
                <a:spLocks noChangeArrowheads="1"/>
              </p:cNvSpPr>
              <p:nvPr/>
            </p:nvSpPr>
            <p:spPr bwMode="auto">
              <a:xfrm>
                <a:off x="2976" y="1002"/>
                <a:ext cx="267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22" name="Text Box 74"/>
              <p:cNvSpPr txBox="1">
                <a:spLocks noChangeArrowheads="1"/>
              </p:cNvSpPr>
              <p:nvPr/>
            </p:nvSpPr>
            <p:spPr bwMode="auto">
              <a:xfrm>
                <a:off x="3072" y="1231"/>
                <a:ext cx="240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zh-CN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23" name="Text Box 75"/>
              <p:cNvSpPr txBox="1">
                <a:spLocks noChangeArrowheads="1"/>
              </p:cNvSpPr>
              <p:nvPr/>
            </p:nvSpPr>
            <p:spPr bwMode="auto">
              <a:xfrm>
                <a:off x="3243" y="1094"/>
                <a:ext cx="401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endParaRPr lang="en-US" altLang="zh-CN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24" name="Text Box 76"/>
              <p:cNvSpPr txBox="1">
                <a:spLocks noChangeArrowheads="1"/>
              </p:cNvSpPr>
              <p:nvPr/>
            </p:nvSpPr>
            <p:spPr bwMode="auto">
              <a:xfrm>
                <a:off x="3247" y="1507"/>
                <a:ext cx="209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25" name="Text Box 77"/>
              <p:cNvSpPr txBox="1">
                <a:spLocks noChangeArrowheads="1"/>
              </p:cNvSpPr>
              <p:nvPr/>
            </p:nvSpPr>
            <p:spPr bwMode="auto">
              <a:xfrm>
                <a:off x="4044" y="1231"/>
                <a:ext cx="312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28" name="Text Box 80"/>
              <p:cNvSpPr txBox="1">
                <a:spLocks noChangeArrowheads="1"/>
              </p:cNvSpPr>
              <p:nvPr/>
            </p:nvSpPr>
            <p:spPr bwMode="auto">
              <a:xfrm>
                <a:off x="3555" y="1231"/>
                <a:ext cx="311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29" name="Text Box 81"/>
              <p:cNvSpPr txBox="1">
                <a:spLocks noChangeArrowheads="1"/>
              </p:cNvSpPr>
              <p:nvPr/>
            </p:nvSpPr>
            <p:spPr bwMode="auto">
              <a:xfrm>
                <a:off x="3247" y="1965"/>
                <a:ext cx="209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30" name="Text Box 82"/>
              <p:cNvSpPr txBox="1">
                <a:spLocks noChangeArrowheads="1"/>
              </p:cNvSpPr>
              <p:nvPr/>
            </p:nvSpPr>
            <p:spPr bwMode="auto">
              <a:xfrm>
                <a:off x="4534" y="1231"/>
                <a:ext cx="311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31" name="Text Box 83"/>
              <p:cNvSpPr txBox="1">
                <a:spLocks noChangeArrowheads="1"/>
              </p:cNvSpPr>
              <p:nvPr/>
            </p:nvSpPr>
            <p:spPr bwMode="auto">
              <a:xfrm>
                <a:off x="5023" y="1231"/>
                <a:ext cx="312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74" name="Line 126"/>
              <p:cNvSpPr>
                <a:spLocks noChangeShapeType="1"/>
              </p:cNvSpPr>
              <p:nvPr/>
            </p:nvSpPr>
            <p:spPr bwMode="auto">
              <a:xfrm>
                <a:off x="4896" y="148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772" name="Line 124"/>
            <p:cNvSpPr>
              <a:spLocks noChangeShapeType="1"/>
            </p:cNvSpPr>
            <p:nvPr/>
          </p:nvSpPr>
          <p:spPr bwMode="auto">
            <a:xfrm>
              <a:off x="3936" y="148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73" name="Line 125"/>
            <p:cNvSpPr>
              <a:spLocks noChangeShapeType="1"/>
            </p:cNvSpPr>
            <p:nvPr/>
          </p:nvSpPr>
          <p:spPr bwMode="auto">
            <a:xfrm>
              <a:off x="4416" y="148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776" name="Oval 128"/>
          <p:cNvSpPr>
            <a:spLocks noChangeArrowheads="1"/>
          </p:cNvSpPr>
          <p:nvPr/>
        </p:nvSpPr>
        <p:spPr bwMode="auto">
          <a:xfrm>
            <a:off x="5638800" y="2931160"/>
            <a:ext cx="457200" cy="1143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777" name="Oval 129"/>
          <p:cNvSpPr>
            <a:spLocks noChangeArrowheads="1"/>
          </p:cNvSpPr>
          <p:nvPr/>
        </p:nvSpPr>
        <p:spPr bwMode="auto">
          <a:xfrm>
            <a:off x="6477000" y="2854960"/>
            <a:ext cx="1143000" cy="609600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778" name="Oval 130"/>
          <p:cNvSpPr>
            <a:spLocks noChangeArrowheads="1"/>
          </p:cNvSpPr>
          <p:nvPr/>
        </p:nvSpPr>
        <p:spPr bwMode="auto">
          <a:xfrm>
            <a:off x="7315200" y="3540760"/>
            <a:ext cx="1143000" cy="533400"/>
          </a:xfrm>
          <a:prstGeom prst="ellipse">
            <a:avLst/>
          </a:prstGeom>
          <a:noFill/>
          <a:ln w="38100">
            <a:solidFill>
              <a:srgbClr val="D2089D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894" name="Text Box 222"/>
          <p:cNvSpPr txBox="1">
            <a:spLocks noChangeArrowheads="1"/>
          </p:cNvSpPr>
          <p:nvPr/>
        </p:nvSpPr>
        <p:spPr bwMode="auto">
          <a:xfrm>
            <a:off x="5143504" y="5431483"/>
            <a:ext cx="3205163" cy="95313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函数的最简表达式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zh-CN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唯一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的！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8" name="对象 87"/>
          <p:cNvGraphicFramePr>
            <a:graphicFrameLocks noChangeAspect="1"/>
          </p:cNvGraphicFramePr>
          <p:nvPr/>
        </p:nvGraphicFramePr>
        <p:xfrm>
          <a:off x="213995" y="6003290"/>
          <a:ext cx="4787265" cy="63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公式" r:id="rId1" imgW="56388000" imgH="5791200" progId="Equation.3">
                  <p:embed/>
                </p:oleObj>
              </mc:Choice>
              <mc:Fallback>
                <p:oleObj name="公式" r:id="rId1" imgW="56388000" imgH="5791200" progId="Equation.3">
                  <p:embed/>
                  <p:pic>
                    <p:nvPicPr>
                      <p:cNvPr id="0" name="图片 430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995" y="6003290"/>
                        <a:ext cx="4787265" cy="63627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组合 89"/>
          <p:cNvGrpSpPr/>
          <p:nvPr/>
        </p:nvGrpSpPr>
        <p:grpSpPr>
          <a:xfrm>
            <a:off x="4929190" y="4502789"/>
            <a:ext cx="4005250" cy="504000"/>
            <a:chOff x="4929190" y="4000504"/>
            <a:chExt cx="4005250" cy="504000"/>
          </a:xfrm>
        </p:grpSpPr>
        <p:sp>
          <p:nvSpPr>
            <p:cNvPr id="27752" name="Text Box 104"/>
            <p:cNvSpPr txBox="1">
              <a:spLocks noChangeArrowheads="1"/>
            </p:cNvSpPr>
            <p:nvPr/>
          </p:nvSpPr>
          <p:spPr bwMode="auto">
            <a:xfrm>
              <a:off x="4929190" y="4000504"/>
              <a:ext cx="3996000" cy="504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  <a:miter lim="800000"/>
            </a:ln>
            <a:effectLst/>
          </p:spPr>
          <p:txBody>
            <a:bodyPr wrap="square">
              <a:spAutoFit/>
            </a:bodyPr>
            <a:lstStyle/>
            <a:p>
              <a:endParaRPr lang="en-US" altLang="zh-CN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89" name="对象 88"/>
            <p:cNvGraphicFramePr>
              <a:graphicFrameLocks noChangeAspect="1"/>
            </p:cNvGraphicFramePr>
            <p:nvPr/>
          </p:nvGraphicFramePr>
          <p:xfrm>
            <a:off x="5000628" y="4000504"/>
            <a:ext cx="3933812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0" name="公式" r:id="rId3" imgW="41452800" imgH="5791200" progId="Equation.3">
                    <p:embed/>
                  </p:oleObj>
                </mc:Choice>
                <mc:Fallback>
                  <p:oleObj name="公式" r:id="rId3" imgW="41452800" imgH="5791200" progId="Equation.3">
                    <p:embed/>
                    <p:pic>
                      <p:nvPicPr>
                        <p:cNvPr id="0" name="图片 430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00628" y="4000504"/>
                          <a:ext cx="3933812" cy="4286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3237" y="261303"/>
            <a:ext cx="4675191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、用卡诺图化简逻辑函数</a:t>
            </a:r>
            <a:endParaRPr lang="zh-CN" altLang="en-US" sz="28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8" grpId="0" bldLvl="0" animBg="1"/>
      <p:bldP spid="27701" grpId="0" bldLvl="0" animBg="1"/>
      <p:bldP spid="27708" grpId="0" bldLvl="0" animBg="1"/>
      <p:bldP spid="27759" grpId="0" bldLvl="0" animBg="1"/>
      <p:bldP spid="27760" grpId="0" bldLvl="0" animBg="1"/>
      <p:bldP spid="27767" grpId="0" bldLvl="0" animBg="1"/>
      <p:bldP spid="27776" grpId="0" bldLvl="0" animBg="1"/>
      <p:bldP spid="27777" grpId="0" bldLvl="0" animBg="1"/>
      <p:bldP spid="27778" grpId="0" bldLvl="0" animBg="1"/>
      <p:bldP spid="28894" grpId="0" bldLvl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" y="1061085"/>
            <a:ext cx="4798695" cy="1230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135" y="1061085"/>
            <a:ext cx="3745230" cy="2174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" y="2484755"/>
            <a:ext cx="4591685" cy="2141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710" y="3856355"/>
            <a:ext cx="3717290" cy="2206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10" y="4864100"/>
            <a:ext cx="3440430" cy="956310"/>
          </a:xfrm>
          <a:prstGeom prst="rect">
            <a:avLst/>
          </a:prstGeom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3237" y="261303"/>
            <a:ext cx="4675191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、用卡诺图化简逻辑函数</a:t>
            </a:r>
            <a:endParaRPr lang="zh-CN" altLang="en-US" sz="28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  <p:sp>
        <p:nvSpPr>
          <p:cNvPr id="28894" name="Text Box 222"/>
          <p:cNvSpPr txBox="1">
            <a:spLocks noChangeArrowheads="1"/>
          </p:cNvSpPr>
          <p:nvPr/>
        </p:nvSpPr>
        <p:spPr bwMode="auto">
          <a:xfrm>
            <a:off x="831215" y="6134735"/>
            <a:ext cx="696341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可见，逻辑函数的最简表达式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不是</a:t>
            </a:r>
            <a:r>
              <a:rPr lang="zh-CN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唯一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的！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94" grpId="0" bldLvl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68312" y="261303"/>
            <a:ext cx="66040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、带约束项的逻辑函数的卡诺图化简</a:t>
            </a:r>
            <a:endParaRPr lang="zh-CN" altLang="en-US" sz="2800" b="1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673" name="Text Box 65"/>
          <p:cNvSpPr txBox="1">
            <a:spLocks noChangeArrowheads="1"/>
          </p:cNvSpPr>
          <p:nvPr/>
        </p:nvSpPr>
        <p:spPr bwMode="auto">
          <a:xfrm>
            <a:off x="970915" y="1412240"/>
            <a:ext cx="7272338" cy="1198880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函数变量的某些取值根本不会出现，或者不允许出现。将变量这些取值所对应的最小项称为</a:t>
            </a: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无关项</a:t>
            </a:r>
            <a:r>
              <a:rPr lang="zh-CN" altLang="en-US" sz="2400" b="1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约束项</a:t>
            </a:r>
            <a:r>
              <a:rPr lang="zh-CN" altLang="en-US" sz="2400" b="1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任意项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674" name="Text Box 66"/>
          <p:cNvSpPr txBox="1">
            <a:spLocks noChangeArrowheads="1"/>
          </p:cNvSpPr>
          <p:nvPr/>
        </p:nvSpPr>
        <p:spPr bwMode="auto">
          <a:xfrm>
            <a:off x="970915" y="2923540"/>
            <a:ext cx="7272655" cy="1568450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无关项的表示方法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:∑</a:t>
            </a:r>
            <a:r>
              <a:rPr lang="en-US" altLang="zh-CN" sz="2400" b="1" baseline="-25000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(3,6)  </a:t>
            </a:r>
            <a:endParaRPr lang="en-US" altLang="zh-CN" sz="2400" b="1" dirty="0">
              <a:solidFill>
                <a:schemeClr val="accent5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式中：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表示无关项。表明编号为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的某逻辑函数的最小项为此逻辑函数的无关项。在卡诺图中常用“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X”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或“</a:t>
            </a:r>
            <a:r>
              <a:rPr lang="en-US" altLang="zh-CN" sz="2400" b="1" i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Φ”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表示。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675" name="Text Box 67"/>
          <p:cNvSpPr txBox="1">
            <a:spLocks noChangeArrowheads="1"/>
          </p:cNvSpPr>
          <p:nvPr/>
        </p:nvSpPr>
        <p:spPr bwMode="auto">
          <a:xfrm>
            <a:off x="970915" y="5012690"/>
            <a:ext cx="7273290" cy="1198880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化简具有无关项的逻辑函数时，可利用无关项的条件</a:t>
            </a:r>
            <a:r>
              <a:rPr lang="zh-CN" altLang="en-US" sz="2400" b="1" i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，“</a:t>
            </a:r>
            <a:r>
              <a:rPr lang="en-US" altLang="zh-CN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X”</a:t>
            </a: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的值可以看作</a:t>
            </a:r>
            <a:r>
              <a:rPr lang="en-US" altLang="zh-CN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，也可以看作</a:t>
            </a:r>
            <a:r>
              <a:rPr lang="en-US" altLang="zh-CN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，视函数化简最简而定。</a:t>
            </a:r>
            <a:endParaRPr lang="zh-CN" altLang="en-US" sz="24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73" grpId="0" bldLvl="0" animBg="1"/>
      <p:bldP spid="68674" grpId="0" bldLvl="0" animBg="1"/>
      <p:bldP spid="68675" grpId="0" bldLvl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5029200" y="1060450"/>
            <a:ext cx="365760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F=∑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(2, 3, 4, 5,6 )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∑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(10,11,12,13,14,15)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4572000" y="1000108"/>
            <a:ext cx="0" cy="53340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792" name="AutoShape 120"/>
          <p:cNvSpPr/>
          <p:nvPr/>
        </p:nvSpPr>
        <p:spPr bwMode="auto">
          <a:xfrm>
            <a:off x="500034" y="1285860"/>
            <a:ext cx="408370" cy="914400"/>
          </a:xfrm>
          <a:prstGeom prst="leftBrace">
            <a:avLst>
              <a:gd name="adj1" fmla="val 25000"/>
              <a:gd name="adj2" fmla="val 50000"/>
            </a:avLst>
          </a:prstGeom>
          <a:noFill/>
          <a:ln w="57150">
            <a:solidFill>
              <a:srgbClr val="008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813" name="Text Box 141"/>
          <p:cNvSpPr txBox="1">
            <a:spLocks noChangeArrowheads="1"/>
          </p:cNvSpPr>
          <p:nvPr/>
        </p:nvSpPr>
        <p:spPr bwMode="auto">
          <a:xfrm>
            <a:off x="714348" y="2571744"/>
            <a:ext cx="3714776" cy="49149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不等于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的情况不存在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15" name="AutoShape 143"/>
          <p:cNvSpPr/>
          <p:nvPr/>
        </p:nvSpPr>
        <p:spPr bwMode="auto">
          <a:xfrm>
            <a:off x="928662" y="3786190"/>
            <a:ext cx="762000" cy="1447800"/>
          </a:xfrm>
          <a:prstGeom prst="rightBracket">
            <a:avLst>
              <a:gd name="adj" fmla="val 49374"/>
            </a:avLst>
          </a:prstGeom>
          <a:noFill/>
          <a:ln w="254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816" name="AutoShape 144"/>
          <p:cNvSpPr/>
          <p:nvPr/>
        </p:nvSpPr>
        <p:spPr bwMode="auto">
          <a:xfrm flipH="1" flipV="1">
            <a:off x="3419475" y="3694113"/>
            <a:ext cx="762000" cy="1447800"/>
          </a:xfrm>
          <a:prstGeom prst="rightBracket">
            <a:avLst>
              <a:gd name="adj" fmla="val 49374"/>
            </a:avLst>
          </a:prstGeom>
          <a:noFill/>
          <a:ln w="190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46"/>
          <p:cNvGrpSpPr/>
          <p:nvPr/>
        </p:nvGrpSpPr>
        <p:grpSpPr bwMode="auto">
          <a:xfrm>
            <a:off x="4724400" y="1974850"/>
            <a:ext cx="3886200" cy="3276600"/>
            <a:chOff x="1104" y="720"/>
            <a:chExt cx="2640" cy="2160"/>
          </a:xfrm>
        </p:grpSpPr>
        <p:grpSp>
          <p:nvGrpSpPr>
            <p:cNvPr id="5" name="Group 147"/>
            <p:cNvGrpSpPr/>
            <p:nvPr/>
          </p:nvGrpSpPr>
          <p:grpSpPr bwMode="auto">
            <a:xfrm>
              <a:off x="1344" y="912"/>
              <a:ext cx="2400" cy="1968"/>
              <a:chOff x="1008" y="1248"/>
              <a:chExt cx="2400" cy="1968"/>
            </a:xfrm>
          </p:grpSpPr>
          <p:grpSp>
            <p:nvGrpSpPr>
              <p:cNvPr id="6" name="Group 148"/>
              <p:cNvGrpSpPr/>
              <p:nvPr/>
            </p:nvGrpSpPr>
            <p:grpSpPr bwMode="auto">
              <a:xfrm>
                <a:off x="1296" y="1536"/>
                <a:ext cx="2112" cy="1680"/>
                <a:chOff x="1296" y="1536"/>
                <a:chExt cx="2112" cy="1680"/>
              </a:xfrm>
            </p:grpSpPr>
            <p:sp>
              <p:nvSpPr>
                <p:cNvPr id="28821" name="Rectangle 149"/>
                <p:cNvSpPr>
                  <a:spLocks noChangeArrowheads="1"/>
                </p:cNvSpPr>
                <p:nvPr/>
              </p:nvSpPr>
              <p:spPr bwMode="auto">
                <a:xfrm>
                  <a:off x="1296" y="1536"/>
                  <a:ext cx="2112" cy="16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822" name="Line 150"/>
                <p:cNvSpPr>
                  <a:spLocks noChangeShapeType="1"/>
                </p:cNvSpPr>
                <p:nvPr/>
              </p:nvSpPr>
              <p:spPr bwMode="auto">
                <a:xfrm>
                  <a:off x="1296" y="2400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823" name="Line 151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824" name="Line 152"/>
                <p:cNvSpPr>
                  <a:spLocks noChangeShapeType="1"/>
                </p:cNvSpPr>
                <p:nvPr/>
              </p:nvSpPr>
              <p:spPr bwMode="auto">
                <a:xfrm>
                  <a:off x="1296" y="1968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825" name="Line 153"/>
                <p:cNvSpPr>
                  <a:spLocks noChangeShapeType="1"/>
                </p:cNvSpPr>
                <p:nvPr/>
              </p:nvSpPr>
              <p:spPr bwMode="auto">
                <a:xfrm>
                  <a:off x="2352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826" name="Line 154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827" name="Line 155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828" name="Line 156"/>
              <p:cNvSpPr>
                <a:spLocks noChangeShapeType="1"/>
              </p:cNvSpPr>
              <p:nvPr/>
            </p:nvSpPr>
            <p:spPr bwMode="auto">
              <a:xfrm flipH="1" flipV="1">
                <a:off x="1008" y="124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829" name="Text Box 157"/>
            <p:cNvSpPr txBox="1">
              <a:spLocks noChangeArrowheads="1"/>
            </p:cNvSpPr>
            <p:nvPr/>
          </p:nvSpPr>
          <p:spPr bwMode="auto">
            <a:xfrm>
              <a:off x="1104" y="720"/>
              <a:ext cx="288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30" name="Text Box 158"/>
            <p:cNvSpPr txBox="1">
              <a:spLocks noChangeArrowheads="1"/>
            </p:cNvSpPr>
            <p:nvPr/>
          </p:nvSpPr>
          <p:spPr bwMode="auto">
            <a:xfrm>
              <a:off x="1104" y="960"/>
              <a:ext cx="384" cy="2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31" name="Text Box 159"/>
            <p:cNvSpPr txBox="1">
              <a:spLocks noChangeArrowheads="1"/>
            </p:cNvSpPr>
            <p:nvPr/>
          </p:nvSpPr>
          <p:spPr bwMode="auto">
            <a:xfrm>
              <a:off x="1392" y="816"/>
              <a:ext cx="432" cy="2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endPara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32" name="Text Box 160"/>
            <p:cNvSpPr txBox="1">
              <a:spLocks noChangeArrowheads="1"/>
            </p:cNvSpPr>
            <p:nvPr/>
          </p:nvSpPr>
          <p:spPr bwMode="auto">
            <a:xfrm>
              <a:off x="1344" y="1248"/>
              <a:ext cx="336" cy="2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00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8833" name="Text Box 161"/>
            <p:cNvSpPr txBox="1">
              <a:spLocks noChangeArrowheads="1"/>
            </p:cNvSpPr>
            <p:nvPr/>
          </p:nvSpPr>
          <p:spPr bwMode="auto">
            <a:xfrm>
              <a:off x="2256" y="960"/>
              <a:ext cx="336" cy="2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01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8834" name="Text Box 162"/>
            <p:cNvSpPr txBox="1">
              <a:spLocks noChangeArrowheads="1"/>
            </p:cNvSpPr>
            <p:nvPr/>
          </p:nvSpPr>
          <p:spPr bwMode="auto">
            <a:xfrm>
              <a:off x="1344" y="2112"/>
              <a:ext cx="336" cy="2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11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8835" name="Text Box 163"/>
            <p:cNvSpPr txBox="1">
              <a:spLocks noChangeArrowheads="1"/>
            </p:cNvSpPr>
            <p:nvPr/>
          </p:nvSpPr>
          <p:spPr bwMode="auto">
            <a:xfrm>
              <a:off x="1344" y="2496"/>
              <a:ext cx="336" cy="2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10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8836" name="Text Box 164"/>
            <p:cNvSpPr txBox="1">
              <a:spLocks noChangeArrowheads="1"/>
            </p:cNvSpPr>
            <p:nvPr/>
          </p:nvSpPr>
          <p:spPr bwMode="auto">
            <a:xfrm>
              <a:off x="1728" y="960"/>
              <a:ext cx="336" cy="2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00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8837" name="Text Box 165"/>
            <p:cNvSpPr txBox="1">
              <a:spLocks noChangeArrowheads="1"/>
            </p:cNvSpPr>
            <p:nvPr/>
          </p:nvSpPr>
          <p:spPr bwMode="auto">
            <a:xfrm>
              <a:off x="1344" y="1728"/>
              <a:ext cx="336" cy="2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01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8838" name="Text Box 166"/>
            <p:cNvSpPr txBox="1">
              <a:spLocks noChangeArrowheads="1"/>
            </p:cNvSpPr>
            <p:nvPr/>
          </p:nvSpPr>
          <p:spPr bwMode="auto">
            <a:xfrm>
              <a:off x="2784" y="960"/>
              <a:ext cx="336" cy="2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11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8839" name="Text Box 167"/>
            <p:cNvSpPr txBox="1">
              <a:spLocks noChangeArrowheads="1"/>
            </p:cNvSpPr>
            <p:nvPr/>
          </p:nvSpPr>
          <p:spPr bwMode="auto">
            <a:xfrm>
              <a:off x="3312" y="960"/>
              <a:ext cx="336" cy="2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10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848" name="Text Box 176"/>
          <p:cNvSpPr txBox="1">
            <a:spLocks noChangeArrowheads="1"/>
          </p:cNvSpPr>
          <p:nvPr/>
        </p:nvSpPr>
        <p:spPr bwMode="auto">
          <a:xfrm>
            <a:off x="8077200" y="2813050"/>
            <a:ext cx="38100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0000CC"/>
                </a:solidFill>
              </a:rPr>
              <a:t>1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28856" name="Text Box 184"/>
          <p:cNvSpPr txBox="1">
            <a:spLocks noChangeArrowheads="1"/>
          </p:cNvSpPr>
          <p:nvPr/>
        </p:nvSpPr>
        <p:spPr bwMode="auto">
          <a:xfrm>
            <a:off x="7315200" y="2813050"/>
            <a:ext cx="38100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0000CC"/>
                </a:solidFill>
              </a:rPr>
              <a:t>1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28857" name="Text Box 185"/>
          <p:cNvSpPr txBox="1">
            <a:spLocks noChangeArrowheads="1"/>
          </p:cNvSpPr>
          <p:nvPr/>
        </p:nvSpPr>
        <p:spPr bwMode="auto">
          <a:xfrm>
            <a:off x="5715000" y="3422650"/>
            <a:ext cx="38100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0000CC"/>
                </a:solidFill>
              </a:rPr>
              <a:t>1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28858" name="Text Box 186"/>
          <p:cNvSpPr txBox="1">
            <a:spLocks noChangeArrowheads="1"/>
          </p:cNvSpPr>
          <p:nvPr/>
        </p:nvSpPr>
        <p:spPr bwMode="auto">
          <a:xfrm>
            <a:off x="6477000" y="3422650"/>
            <a:ext cx="38100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0000CC"/>
                </a:solidFill>
              </a:rPr>
              <a:t>1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28859" name="Text Box 187"/>
          <p:cNvSpPr txBox="1">
            <a:spLocks noChangeArrowheads="1"/>
          </p:cNvSpPr>
          <p:nvPr/>
        </p:nvSpPr>
        <p:spPr bwMode="auto">
          <a:xfrm>
            <a:off x="8077200" y="3422650"/>
            <a:ext cx="38100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0000CC"/>
                </a:solidFill>
              </a:rPr>
              <a:t>1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28882" name="Oval 210"/>
          <p:cNvSpPr>
            <a:spLocks noChangeArrowheads="1"/>
          </p:cNvSpPr>
          <p:nvPr/>
        </p:nvSpPr>
        <p:spPr bwMode="auto">
          <a:xfrm>
            <a:off x="5486400" y="3346450"/>
            <a:ext cx="1524000" cy="1219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883" name="Oval 211"/>
          <p:cNvSpPr>
            <a:spLocks noChangeArrowheads="1"/>
          </p:cNvSpPr>
          <p:nvPr/>
        </p:nvSpPr>
        <p:spPr bwMode="auto">
          <a:xfrm>
            <a:off x="7924800" y="2736850"/>
            <a:ext cx="609600" cy="24384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885" name="AutoShape 213"/>
          <p:cNvSpPr/>
          <p:nvPr/>
        </p:nvSpPr>
        <p:spPr bwMode="auto">
          <a:xfrm rot="5400000">
            <a:off x="7429500" y="2241550"/>
            <a:ext cx="838200" cy="1371600"/>
          </a:xfrm>
          <a:prstGeom prst="rightBracket">
            <a:avLst>
              <a:gd name="adj" fmla="val 65197"/>
            </a:avLst>
          </a:prstGeom>
          <a:noFill/>
          <a:ln w="19050">
            <a:solidFill>
              <a:srgbClr val="7030A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886" name="AutoShape 214"/>
          <p:cNvSpPr/>
          <p:nvPr/>
        </p:nvSpPr>
        <p:spPr bwMode="auto">
          <a:xfrm rot="16200000" flipV="1">
            <a:off x="7429500" y="4375150"/>
            <a:ext cx="838200" cy="1371600"/>
          </a:xfrm>
          <a:prstGeom prst="rightBracket">
            <a:avLst>
              <a:gd name="adj" fmla="val 65197"/>
            </a:avLst>
          </a:prstGeom>
          <a:noFill/>
          <a:ln w="19050">
            <a:solidFill>
              <a:srgbClr val="7030A0"/>
            </a:solidFill>
            <a:round/>
          </a:ln>
          <a:effectLst/>
        </p:spPr>
        <p:txBody>
          <a:bodyPr wrap="none" anchor="ctr"/>
          <a:lstStyle/>
          <a:p>
            <a:endParaRPr lang="zh-CN" altLang="en-US" dirty="0">
              <a:solidFill>
                <a:srgbClr val="7030A0"/>
              </a:solidFill>
            </a:endParaRPr>
          </a:p>
        </p:txBody>
      </p:sp>
      <p:grpSp>
        <p:nvGrpSpPr>
          <p:cNvPr id="8" name="Group 24"/>
          <p:cNvGrpSpPr/>
          <p:nvPr/>
        </p:nvGrpSpPr>
        <p:grpSpPr bwMode="auto">
          <a:xfrm>
            <a:off x="5724525" y="4054475"/>
            <a:ext cx="2781300" cy="1119188"/>
            <a:chOff x="3606" y="2750"/>
            <a:chExt cx="1752" cy="705"/>
          </a:xfrm>
        </p:grpSpPr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4059" y="2750"/>
              <a:ext cx="255" cy="25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X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3606" y="2750"/>
              <a:ext cx="255" cy="25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X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4558" y="2795"/>
              <a:ext cx="255" cy="25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X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5057" y="2795"/>
              <a:ext cx="255" cy="25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X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0195" name="Rectangle 19"/>
            <p:cNvSpPr>
              <a:spLocks noChangeArrowheads="1"/>
            </p:cNvSpPr>
            <p:nvPr/>
          </p:nvSpPr>
          <p:spPr bwMode="auto">
            <a:xfrm>
              <a:off x="5103" y="3203"/>
              <a:ext cx="255" cy="25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X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4558" y="3203"/>
              <a:ext cx="255" cy="25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tx1"/>
                  </a:solidFill>
                </a:rPr>
                <a:t>X</a:t>
              </a:r>
              <a:endParaRPr lang="en-US" altLang="zh-CN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750" name="Text Box 78"/>
          <p:cNvSpPr txBox="1">
            <a:spLocks noChangeArrowheads="1"/>
          </p:cNvSpPr>
          <p:nvPr/>
        </p:nvSpPr>
        <p:spPr bwMode="auto">
          <a:xfrm>
            <a:off x="1142976" y="3929066"/>
            <a:ext cx="500066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</a:rPr>
              <a:t>1</a:t>
            </a:r>
            <a:endParaRPr lang="en-US" altLang="zh-CN" sz="2400" b="1" dirty="0">
              <a:solidFill>
                <a:srgbClr val="0000CC"/>
              </a:solidFill>
            </a:endParaRPr>
          </a:p>
        </p:txBody>
      </p:sp>
      <p:sp>
        <p:nvSpPr>
          <p:cNvPr id="28752" name="Text Box 80"/>
          <p:cNvSpPr txBox="1">
            <a:spLocks noChangeArrowheads="1"/>
          </p:cNvSpPr>
          <p:nvPr/>
        </p:nvSpPr>
        <p:spPr bwMode="auto">
          <a:xfrm>
            <a:off x="1142976" y="4500570"/>
            <a:ext cx="53817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</a:rPr>
              <a:t>1</a:t>
            </a:r>
            <a:endParaRPr lang="en-US" altLang="zh-CN" sz="2400" b="1" dirty="0">
              <a:solidFill>
                <a:srgbClr val="0000CC"/>
              </a:solidFill>
            </a:endParaRPr>
          </a:p>
        </p:txBody>
      </p:sp>
      <p:sp>
        <p:nvSpPr>
          <p:cNvPr id="28753" name="Text Box 81"/>
          <p:cNvSpPr txBox="1">
            <a:spLocks noChangeArrowheads="1"/>
          </p:cNvSpPr>
          <p:nvPr/>
        </p:nvSpPr>
        <p:spPr bwMode="auto">
          <a:xfrm>
            <a:off x="3571868" y="3929066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</a:rPr>
              <a:t>1</a:t>
            </a:r>
            <a:endParaRPr lang="en-US" altLang="zh-CN" sz="2400" b="1" dirty="0">
              <a:solidFill>
                <a:srgbClr val="0000CC"/>
              </a:solidFill>
            </a:endParaRPr>
          </a:p>
        </p:txBody>
      </p:sp>
      <p:sp>
        <p:nvSpPr>
          <p:cNvPr id="28755" name="Text Box 83"/>
          <p:cNvSpPr txBox="1">
            <a:spLocks noChangeArrowheads="1"/>
          </p:cNvSpPr>
          <p:nvPr/>
        </p:nvSpPr>
        <p:spPr bwMode="auto">
          <a:xfrm>
            <a:off x="2819400" y="4584701"/>
            <a:ext cx="38100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zh-CN">
              <a:solidFill>
                <a:srgbClr val="0000CC"/>
              </a:solidFill>
            </a:endParaRPr>
          </a:p>
        </p:txBody>
      </p:sp>
      <p:sp>
        <p:nvSpPr>
          <p:cNvPr id="28756" name="Text Box 84"/>
          <p:cNvSpPr txBox="1">
            <a:spLocks noChangeArrowheads="1"/>
          </p:cNvSpPr>
          <p:nvPr/>
        </p:nvSpPr>
        <p:spPr bwMode="auto">
          <a:xfrm>
            <a:off x="3581400" y="4584701"/>
            <a:ext cx="38100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zh-CN" i="1">
              <a:solidFill>
                <a:srgbClr val="0000CC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250825" y="3046413"/>
            <a:ext cx="3863975" cy="2000250"/>
            <a:chOff x="250825" y="3046413"/>
            <a:chExt cx="3863975" cy="2000250"/>
          </a:xfrm>
        </p:grpSpPr>
        <p:sp>
          <p:nvSpPr>
            <p:cNvPr id="28738" name="Line 66"/>
            <p:cNvSpPr>
              <a:spLocks noChangeShapeType="1"/>
            </p:cNvSpPr>
            <p:nvPr/>
          </p:nvSpPr>
          <p:spPr bwMode="auto">
            <a:xfrm>
              <a:off x="1006475" y="4443413"/>
              <a:ext cx="31083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8" name="Line 86"/>
            <p:cNvSpPr>
              <a:spLocks noChangeShapeType="1"/>
            </p:cNvSpPr>
            <p:nvPr/>
          </p:nvSpPr>
          <p:spPr bwMode="auto">
            <a:xfrm>
              <a:off x="2514600" y="3822701"/>
              <a:ext cx="0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250825" y="3046413"/>
              <a:ext cx="3848100" cy="2000250"/>
              <a:chOff x="250825" y="3046413"/>
              <a:chExt cx="3848100" cy="2000250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250825" y="3046413"/>
                <a:ext cx="3723005" cy="2000250"/>
                <a:chOff x="250825" y="3046413"/>
                <a:chExt cx="3723005" cy="2000250"/>
              </a:xfrm>
            </p:grpSpPr>
            <p:sp>
              <p:nvSpPr>
                <p:cNvPr id="2874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50825" y="3046413"/>
                  <a:ext cx="423863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n-US" altLang="zh-CN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74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81000" y="3424238"/>
                  <a:ext cx="3810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altLang="zh-CN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74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785786" y="3071810"/>
                  <a:ext cx="636588" cy="46166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i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BC</a:t>
                  </a:r>
                  <a:endParaRPr lang="en-US" altLang="zh-CN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74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658813" y="3862388"/>
                  <a:ext cx="33178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>
                      <a:solidFill>
                        <a:schemeClr val="tx1"/>
                      </a:solidFill>
                    </a:rPr>
                    <a:t>0</a:t>
                  </a:r>
                  <a:endParaRPr lang="en-US" altLang="zh-CN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4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830705" y="3424238"/>
                  <a:ext cx="588645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/>
                      </a:solidFill>
                    </a:rPr>
                    <a:t>01</a:t>
                  </a:r>
                  <a:endParaRPr lang="en-US" altLang="zh-C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4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983615" y="3424238"/>
                  <a:ext cx="658495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/>
                      </a:solidFill>
                    </a:rPr>
                    <a:t>00</a:t>
                  </a:r>
                  <a:endParaRPr lang="en-US" altLang="zh-C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658813" y="4589463"/>
                  <a:ext cx="33178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</a:t>
                  </a:r>
                  <a:endParaRPr lang="en-US" altLang="zh-C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4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579370" y="3424238"/>
                  <a:ext cx="616585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11</a:t>
                  </a:r>
                  <a:endParaRPr lang="en-US" altLang="zh-C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4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296920" y="3424238"/>
                  <a:ext cx="6769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chemeClr val="tx1"/>
                      </a:solidFill>
                    </a:rPr>
                    <a:t>10</a:t>
                  </a:r>
                  <a:endParaRPr lang="en-US" altLang="zh-C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566738" y="3386138"/>
                <a:ext cx="3532187" cy="1655763"/>
                <a:chOff x="566738" y="3386138"/>
                <a:chExt cx="3532187" cy="1655763"/>
              </a:xfrm>
            </p:grpSpPr>
            <p:sp>
              <p:nvSpPr>
                <p:cNvPr id="28737" name="Rectangle 65"/>
                <p:cNvSpPr>
                  <a:spLocks noChangeArrowheads="1"/>
                </p:cNvSpPr>
                <p:nvPr/>
              </p:nvSpPr>
              <p:spPr bwMode="auto">
                <a:xfrm>
                  <a:off x="990600" y="3822701"/>
                  <a:ext cx="3108325" cy="12192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739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566738" y="3386138"/>
                  <a:ext cx="423863" cy="4365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28757" name="Line 85"/>
                <p:cNvSpPr>
                  <a:spLocks noChangeShapeType="1"/>
                </p:cNvSpPr>
                <p:nvPr/>
              </p:nvSpPr>
              <p:spPr bwMode="auto">
                <a:xfrm>
                  <a:off x="1752600" y="3822701"/>
                  <a:ext cx="0" cy="12192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59" name="Line 87"/>
                <p:cNvSpPr>
                  <a:spLocks noChangeShapeType="1"/>
                </p:cNvSpPr>
                <p:nvPr/>
              </p:nvSpPr>
              <p:spPr bwMode="auto">
                <a:xfrm>
                  <a:off x="3276600" y="3822701"/>
                  <a:ext cx="0" cy="12192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3571868" y="4500570"/>
            <a:ext cx="404813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X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2643174" y="4500570"/>
            <a:ext cx="404813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X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071538" y="1928802"/>
            <a:ext cx="1173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6" name="对象 85"/>
          <p:cNvGraphicFramePr>
            <a:graphicFrameLocks noChangeAspect="1"/>
          </p:cNvGraphicFramePr>
          <p:nvPr/>
        </p:nvGraphicFramePr>
        <p:xfrm>
          <a:off x="928662" y="1071546"/>
          <a:ext cx="3391424" cy="546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公式" r:id="rId1" imgW="35966400" imgH="5791200" progId="Equation.3">
                  <p:embed/>
                </p:oleObj>
              </mc:Choice>
              <mc:Fallback>
                <p:oleObj name="公式" r:id="rId1" imgW="35966400" imgH="5791200" progId="Equation.3">
                  <p:embed/>
                  <p:pic>
                    <p:nvPicPr>
                      <p:cNvPr id="0" name="图片 440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8662" y="1071546"/>
                        <a:ext cx="3391424" cy="5460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" name="组合 87"/>
          <p:cNvGrpSpPr/>
          <p:nvPr/>
        </p:nvGrpSpPr>
        <p:grpSpPr>
          <a:xfrm>
            <a:off x="1428728" y="5286388"/>
            <a:ext cx="1440000" cy="642942"/>
            <a:chOff x="1428728" y="5286388"/>
            <a:chExt cx="1440000" cy="642942"/>
          </a:xfrm>
        </p:grpSpPr>
        <p:sp>
          <p:nvSpPr>
            <p:cNvPr id="28764" name="Text Box 92"/>
            <p:cNvSpPr txBox="1">
              <a:spLocks noChangeArrowheads="1"/>
            </p:cNvSpPr>
            <p:nvPr/>
          </p:nvSpPr>
          <p:spPr bwMode="auto">
            <a:xfrm>
              <a:off x="1428728" y="5286388"/>
              <a:ext cx="1440000" cy="612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  <a:miter lim="800000"/>
            </a:ln>
            <a:effectLst/>
          </p:spPr>
          <p:txBody>
            <a:bodyPr wrap="square">
              <a:spAutoFit/>
            </a:bodyPr>
            <a:lstStyle/>
            <a:p>
              <a:endParaRPr lang="en-US" altLang="zh-CN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87" name="对象 86"/>
            <p:cNvGraphicFramePr>
              <a:graphicFrameLocks noChangeAspect="1"/>
            </p:cNvGraphicFramePr>
            <p:nvPr/>
          </p:nvGraphicFramePr>
          <p:xfrm>
            <a:off x="1440774" y="5286388"/>
            <a:ext cx="1248064" cy="64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4" name="公式" r:id="rId3" imgW="10058400" imgH="5181600" progId="Equation.3">
                    <p:embed/>
                  </p:oleObj>
                </mc:Choice>
                <mc:Fallback>
                  <p:oleObj name="公式" r:id="rId3" imgW="10058400" imgH="5181600" progId="Equation.3">
                    <p:embed/>
                    <p:pic>
                      <p:nvPicPr>
                        <p:cNvPr id="0" name="图片 440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40774" y="5286388"/>
                          <a:ext cx="1248064" cy="6429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5" name="对象 94"/>
          <p:cNvGraphicFramePr>
            <a:graphicFrameLocks noChangeAspect="1"/>
          </p:cNvGraphicFramePr>
          <p:nvPr/>
        </p:nvGraphicFramePr>
        <p:xfrm>
          <a:off x="4857753" y="5694394"/>
          <a:ext cx="3786214" cy="6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公式" r:id="rId5" imgW="29565600" imgH="5181600" progId="Equation.3">
                  <p:embed/>
                </p:oleObj>
              </mc:Choice>
              <mc:Fallback>
                <p:oleObj name="公式" r:id="rId5" imgW="29565600" imgH="5181600" progId="Equation.3">
                  <p:embed/>
                  <p:pic>
                    <p:nvPicPr>
                      <p:cNvPr id="0" name="图片 4403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7753" y="5694394"/>
                        <a:ext cx="3786214" cy="663563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68312" y="261303"/>
            <a:ext cx="66040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、带约束项的逻辑函数的卡诺图化简</a:t>
            </a:r>
            <a:endParaRPr lang="zh-CN" altLang="en-US" sz="2800" b="1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9130" y="6114415"/>
            <a:ext cx="3292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包围圈尽可能大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2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2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2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2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4" dur="500"/>
                                        <p:tgtEl>
                                          <p:spTgt spid="2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4" grpId="0" bldLvl="0" animBg="1"/>
      <p:bldP spid="28718" grpId="0" animBg="1"/>
      <p:bldP spid="28792" grpId="0" animBg="1"/>
      <p:bldP spid="28813" grpId="0" bldLvl="0" animBg="1"/>
      <p:bldP spid="28815" grpId="0" animBg="1"/>
      <p:bldP spid="28816" grpId="0" animBg="1"/>
      <p:bldP spid="28848" grpId="0" bldLvl="0" animBg="1" autoUpdateAnimBg="0"/>
      <p:bldP spid="28856" grpId="0" bldLvl="0" animBg="1" autoUpdateAnimBg="0"/>
      <p:bldP spid="28857" grpId="0" bldLvl="0" animBg="1" autoUpdateAnimBg="0"/>
      <p:bldP spid="28858" grpId="0" bldLvl="0" animBg="1" autoUpdateAnimBg="0"/>
      <p:bldP spid="28859" grpId="0" bldLvl="0" animBg="1" autoUpdateAnimBg="0"/>
      <p:bldP spid="28882" grpId="0" animBg="1"/>
      <p:bldP spid="28883" grpId="0" animBg="1"/>
      <p:bldP spid="28885" grpId="0" animBg="1"/>
      <p:bldP spid="28886" grpId="0" animBg="1"/>
      <p:bldP spid="28750" grpId="0" bldLvl="0" animBg="1"/>
      <p:bldP spid="28752" grpId="0" bldLvl="0" animBg="1"/>
      <p:bldP spid="28753" grpId="0" bldLvl="0" animBg="1"/>
      <p:bldP spid="50197" grpId="0" bldLvl="0" animBg="1"/>
      <p:bldP spid="50198" grpId="0" bldLvl="0" animBg="1"/>
      <p:bldP spid="85" grpId="0"/>
      <p:bldP spid="1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/>
        </p:nvSpPr>
        <p:spPr>
          <a:xfrm>
            <a:off x="468303" y="189545"/>
            <a:ext cx="8540750" cy="1142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altLang="en-US" sz="3200" b="1" kern="1200" dirty="0">
                <a:ln w="12700">
                  <a:solidFill>
                    <a:schemeClr val="bg1">
                      <a:alpha val="75000"/>
                    </a:schemeClr>
                  </a:solidFill>
                </a:ln>
                <a:solidFill>
                  <a:srgbClr val="382E77"/>
                </a:solidFill>
                <a:effectLst>
                  <a:glow rad="139700">
                    <a:schemeClr val="accent4">
                      <a:satMod val="175000"/>
                      <a:alpha val="15000"/>
                    </a:schemeClr>
                  </a:glow>
                </a:effectLst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82E77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838200" indent="-838200" algn="l" eaLnBrk="1" fontAlgn="base" hangingPunct="1"/>
            <a:r>
              <a:rPr lang="zh-CN" altLang="en-US" sz="4000" b="1" i="1" strike="noStrike" noProof="1" dirty="0"/>
              <a:t>作业</a:t>
            </a:r>
            <a:br>
              <a:rPr lang="zh-CN" altLang="en-US" sz="4000" b="1" i="1" dirty="0"/>
            </a:br>
            <a:endParaRPr lang="zh-CN" altLang="en-US" sz="4000" b="1" i="1" strike="noStrike" noProof="1" dirty="0"/>
          </a:p>
        </p:txBody>
      </p:sp>
      <p:sp>
        <p:nvSpPr>
          <p:cNvPr id="117762" name="Rectangle 3"/>
          <p:cNvSpPr>
            <a:spLocks noGrp="1"/>
          </p:cNvSpPr>
          <p:nvPr/>
        </p:nvSpPr>
        <p:spPr>
          <a:xfrm>
            <a:off x="457200" y="1600200"/>
            <a:ext cx="8229600" cy="32686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>
            <a:lvl1pPr marL="0" indent="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indent="0"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 sz="2000" kern="1200">
                <a:solidFill>
                  <a:schemeClr val="tx1"/>
                </a:solidFill>
                <a:latin typeface="幼圆" panose="020105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必做：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第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六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章课后习题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（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6-2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，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6-3，6-6，6-7，6-12，6-16，6-17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，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6-18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，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6-20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，</a:t>
            </a:r>
            <a:r>
              <a:rPr lang="en-US" altLang="zh-CN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6-23</a:t>
            </a:r>
            <a:r>
              <a:rPr lang="zh-CN" altLang="en-US" sz="2800" b="1" kern="12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，）</a:t>
            </a:r>
            <a:endParaRPr lang="en-US" altLang="zh-CN" sz="2800" b="1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endParaRPr lang="en-US" altLang="zh-CN" sz="2800" b="1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SzPct val="60000"/>
              <a:buFont typeface="Wingdings" panose="05000000000000000000" pitchFamily="2" charset="2"/>
            </a:pPr>
            <a:endParaRPr lang="en-US" altLang="zh-CN" sz="2800" kern="1200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995" y="142875"/>
            <a:ext cx="4862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6.2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常用逻辑门电路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857232"/>
            <a:ext cx="5000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57620" y="1285860"/>
            <a:ext cx="26432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与门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3405846"/>
            <a:ext cx="26432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与非门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4763168"/>
            <a:ext cx="26432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与或非门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1857364"/>
            <a:ext cx="26432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或门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2428868"/>
            <a:ext cx="26432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非门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4048788"/>
            <a:ext cx="26432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或非门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7620" y="5429264"/>
            <a:ext cx="1970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异或门电路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3428992" y="1357298"/>
            <a:ext cx="214314" cy="150019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3428992" y="3571876"/>
            <a:ext cx="285752" cy="221457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57158" y="1928802"/>
            <a:ext cx="30003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基本逻辑门电路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357694"/>
            <a:ext cx="30003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复合逻辑门电路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642910" y="2714620"/>
            <a:ext cx="3124200" cy="1981200"/>
            <a:chOff x="384" y="864"/>
            <a:chExt cx="1968" cy="1248"/>
          </a:xfrm>
        </p:grpSpPr>
        <p:grpSp>
          <p:nvGrpSpPr>
            <p:cNvPr id="3" name="Group 4"/>
            <p:cNvGrpSpPr/>
            <p:nvPr/>
          </p:nvGrpSpPr>
          <p:grpSpPr bwMode="auto">
            <a:xfrm>
              <a:off x="624" y="1008"/>
              <a:ext cx="624" cy="240"/>
              <a:chOff x="768" y="192"/>
              <a:chExt cx="624" cy="240"/>
            </a:xfrm>
          </p:grpSpPr>
          <p:sp>
            <p:nvSpPr>
              <p:cNvPr id="217093" name="Oval 5"/>
              <p:cNvSpPr>
                <a:spLocks noChangeArrowheads="1"/>
              </p:cNvSpPr>
              <p:nvPr/>
            </p:nvSpPr>
            <p:spPr bwMode="auto">
              <a:xfrm>
                <a:off x="912" y="38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094" name="Line 6"/>
              <p:cNvSpPr>
                <a:spLocks noChangeShapeType="1"/>
              </p:cNvSpPr>
              <p:nvPr/>
            </p:nvSpPr>
            <p:spPr bwMode="auto">
              <a:xfrm>
                <a:off x="768" y="4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095" name="Line 7"/>
              <p:cNvSpPr>
                <a:spLocks noChangeShapeType="1"/>
              </p:cNvSpPr>
              <p:nvPr/>
            </p:nvSpPr>
            <p:spPr bwMode="auto">
              <a:xfrm flipV="1">
                <a:off x="960" y="192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096" name="Line 8"/>
              <p:cNvSpPr>
                <a:spLocks noChangeShapeType="1"/>
              </p:cNvSpPr>
              <p:nvPr/>
            </p:nvSpPr>
            <p:spPr bwMode="auto">
              <a:xfrm>
                <a:off x="1152" y="4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9"/>
            <p:cNvGrpSpPr/>
            <p:nvPr/>
          </p:nvGrpSpPr>
          <p:grpSpPr bwMode="auto">
            <a:xfrm>
              <a:off x="1248" y="1008"/>
              <a:ext cx="624" cy="240"/>
              <a:chOff x="768" y="192"/>
              <a:chExt cx="624" cy="240"/>
            </a:xfrm>
          </p:grpSpPr>
          <p:sp>
            <p:nvSpPr>
              <p:cNvPr id="217098" name="Oval 10"/>
              <p:cNvSpPr>
                <a:spLocks noChangeArrowheads="1"/>
              </p:cNvSpPr>
              <p:nvPr/>
            </p:nvSpPr>
            <p:spPr bwMode="auto">
              <a:xfrm>
                <a:off x="912" y="38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099" name="Line 11"/>
              <p:cNvSpPr>
                <a:spLocks noChangeShapeType="1"/>
              </p:cNvSpPr>
              <p:nvPr/>
            </p:nvSpPr>
            <p:spPr bwMode="auto">
              <a:xfrm>
                <a:off x="768" y="4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00" name="Line 12"/>
              <p:cNvSpPr>
                <a:spLocks noChangeShapeType="1"/>
              </p:cNvSpPr>
              <p:nvPr/>
            </p:nvSpPr>
            <p:spPr bwMode="auto">
              <a:xfrm flipV="1">
                <a:off x="960" y="192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01" name="Line 13"/>
              <p:cNvSpPr>
                <a:spLocks noChangeShapeType="1"/>
              </p:cNvSpPr>
              <p:nvPr/>
            </p:nvSpPr>
            <p:spPr bwMode="auto">
              <a:xfrm>
                <a:off x="1152" y="4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14"/>
            <p:cNvGrpSpPr/>
            <p:nvPr/>
          </p:nvGrpSpPr>
          <p:grpSpPr bwMode="auto">
            <a:xfrm rot="-5400000">
              <a:off x="1728" y="1488"/>
              <a:ext cx="864" cy="384"/>
              <a:chOff x="3984" y="3120"/>
              <a:chExt cx="864" cy="384"/>
            </a:xfrm>
          </p:grpSpPr>
          <p:sp>
            <p:nvSpPr>
              <p:cNvPr id="217103" name="Oval 15"/>
              <p:cNvSpPr>
                <a:spLocks noChangeArrowheads="1"/>
              </p:cNvSpPr>
              <p:nvPr/>
            </p:nvSpPr>
            <p:spPr bwMode="auto">
              <a:xfrm>
                <a:off x="4224" y="3120"/>
                <a:ext cx="384" cy="38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04" name="Line 16"/>
              <p:cNvSpPr>
                <a:spLocks noChangeShapeType="1"/>
              </p:cNvSpPr>
              <p:nvPr/>
            </p:nvSpPr>
            <p:spPr bwMode="auto">
              <a:xfrm flipH="1">
                <a:off x="4272" y="3168"/>
                <a:ext cx="28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05" name="Line 17"/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288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06" name="Line 18"/>
              <p:cNvSpPr>
                <a:spLocks noChangeShapeType="1"/>
              </p:cNvSpPr>
              <p:nvPr/>
            </p:nvSpPr>
            <p:spPr bwMode="auto">
              <a:xfrm>
                <a:off x="4608" y="33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07" name="Line 19"/>
              <p:cNvSpPr>
                <a:spLocks noChangeShapeType="1"/>
              </p:cNvSpPr>
              <p:nvPr/>
            </p:nvSpPr>
            <p:spPr bwMode="auto">
              <a:xfrm>
                <a:off x="3984" y="33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7108" name="Line 20"/>
            <p:cNvSpPr>
              <a:spLocks noChangeShapeType="1"/>
            </p:cNvSpPr>
            <p:nvPr/>
          </p:nvSpPr>
          <p:spPr bwMode="auto">
            <a:xfrm rot="-5400000">
              <a:off x="1920" y="1008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109" name="Line 21"/>
            <p:cNvSpPr>
              <a:spLocks noChangeShapeType="1"/>
            </p:cNvSpPr>
            <p:nvPr/>
          </p:nvSpPr>
          <p:spPr bwMode="auto">
            <a:xfrm flipH="1">
              <a:off x="528" y="2112"/>
              <a:ext cx="16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110" name="Line 22"/>
            <p:cNvSpPr>
              <a:spLocks noChangeShapeType="1"/>
            </p:cNvSpPr>
            <p:nvPr/>
          </p:nvSpPr>
          <p:spPr bwMode="auto">
            <a:xfrm>
              <a:off x="384" y="144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111" name="Text Box 23"/>
            <p:cNvSpPr txBox="1">
              <a:spLocks noChangeArrowheads="1"/>
            </p:cNvSpPr>
            <p:nvPr/>
          </p:nvSpPr>
          <p:spPr bwMode="auto">
            <a:xfrm>
              <a:off x="432" y="158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V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17112" name="Text Box 24"/>
            <p:cNvSpPr txBox="1">
              <a:spLocks noChangeArrowheads="1"/>
            </p:cNvSpPr>
            <p:nvPr/>
          </p:nvSpPr>
          <p:spPr bwMode="auto">
            <a:xfrm>
              <a:off x="624" y="8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A</a:t>
              </a:r>
              <a:endParaRPr kumimoji="1"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217113" name="Text Box 25"/>
            <p:cNvSpPr txBox="1">
              <a:spLocks noChangeArrowheads="1"/>
            </p:cNvSpPr>
            <p:nvPr/>
          </p:nvSpPr>
          <p:spPr bwMode="auto">
            <a:xfrm>
              <a:off x="1344" y="8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B</a:t>
              </a:r>
              <a:endParaRPr kumimoji="1"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217114" name="Text Box 26"/>
            <p:cNvSpPr txBox="1">
              <a:spLocks noChangeArrowheads="1"/>
            </p:cNvSpPr>
            <p:nvPr/>
          </p:nvSpPr>
          <p:spPr bwMode="auto">
            <a:xfrm>
              <a:off x="1728" y="1584"/>
              <a:ext cx="336" cy="2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Y</a:t>
              </a:r>
              <a:endParaRPr kumimoji="1"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217115" name="Line 27"/>
            <p:cNvSpPr>
              <a:spLocks noChangeShapeType="1"/>
            </p:cNvSpPr>
            <p:nvPr/>
          </p:nvSpPr>
          <p:spPr bwMode="auto">
            <a:xfrm>
              <a:off x="528" y="12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17117" name="Text Box 29" descr="窄横线"/>
          <p:cNvSpPr txBox="1">
            <a:spLocks noChangeArrowheads="1"/>
          </p:cNvSpPr>
          <p:nvPr/>
        </p:nvSpPr>
        <p:spPr bwMode="auto">
          <a:xfrm>
            <a:off x="3999865" y="2571115"/>
            <a:ext cx="2001520" cy="583565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 w="2857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kumimoji="1"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真值表</a:t>
            </a:r>
            <a:endParaRPr kumimoji="1" lang="en-US" alt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17121" name="Text Box 33"/>
          <p:cNvSpPr txBox="1">
            <a:spLocks noChangeArrowheads="1"/>
          </p:cNvSpPr>
          <p:nvPr/>
        </p:nvSpPr>
        <p:spPr bwMode="auto">
          <a:xfrm>
            <a:off x="571155" y="5359728"/>
            <a:ext cx="3000364" cy="521970"/>
          </a:xfrm>
          <a:prstGeom prst="rect">
            <a:avLst/>
          </a:prstGeom>
          <a:solidFill>
            <a:schemeClr val="bg1">
              <a:alpha val="62000"/>
            </a:schemeClr>
          </a:solidFill>
          <a:ln w="25400">
            <a:solidFill>
              <a:srgbClr val="990099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“</a:t>
            </a:r>
            <a:r>
              <a:rPr kumimoji="1" lang="zh-CN" altLang="en-US" sz="2800" b="1">
                <a:latin typeface="Times New Roman" panose="02020603050405020304" pitchFamily="18" charset="0"/>
              </a:rPr>
              <a:t>有</a:t>
            </a:r>
            <a:r>
              <a:rPr kumimoji="1" lang="en-US" altLang="zh-CN" sz="2800" b="1">
                <a:latin typeface="Times New Roman" panose="02020603050405020304" pitchFamily="18" charset="0"/>
              </a:rPr>
              <a:t>0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为</a:t>
            </a:r>
            <a:r>
              <a:rPr kumimoji="1" lang="en-US" altLang="zh-CN" sz="2800" b="1">
                <a:latin typeface="Times New Roman" panose="02020603050405020304" pitchFamily="18" charset="0"/>
              </a:rPr>
              <a:t>0,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全</a:t>
            </a:r>
            <a:r>
              <a:rPr kumimoji="1" lang="en-US" altLang="zh-CN" sz="2800" b="1"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>
                <a:latin typeface="Times New Roman" panose="02020603050405020304" pitchFamily="18" charset="0"/>
              </a:rPr>
              <a:t>为</a:t>
            </a:r>
            <a:r>
              <a:rPr kumimoji="1" lang="en-US" altLang="zh-CN" sz="2800" b="1">
                <a:latin typeface="Times New Roman" panose="02020603050405020304" pitchFamily="18" charset="0"/>
              </a:rPr>
              <a:t>1”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17122" name="Text Box 34"/>
          <p:cNvSpPr txBox="1">
            <a:spLocks noChangeArrowheads="1"/>
          </p:cNvSpPr>
          <p:nvPr/>
        </p:nvSpPr>
        <p:spPr bwMode="auto">
          <a:xfrm>
            <a:off x="384145" y="988360"/>
            <a:ext cx="49784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、与逻辑门</a:t>
            </a:r>
            <a:endParaRPr kumimoji="1"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7123" name="Rectangle 35"/>
          <p:cNvSpPr>
            <a:spLocks noChangeArrowheads="1"/>
          </p:cNvSpPr>
          <p:nvPr/>
        </p:nvSpPr>
        <p:spPr bwMode="auto">
          <a:xfrm>
            <a:off x="714348" y="1571612"/>
            <a:ext cx="7920038" cy="95313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kumimoji="1" lang="zh-CN" altLang="en-US" sz="28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决定事件发生的各条件中，所有条件都具备，事件才会发生（成立）。</a:t>
            </a:r>
            <a:endParaRPr kumimoji="1" lang="zh-CN" altLang="en-US" sz="28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7127" name="Line 39"/>
          <p:cNvSpPr>
            <a:spLocks noChangeShapeType="1"/>
          </p:cNvSpPr>
          <p:nvPr/>
        </p:nvSpPr>
        <p:spPr bwMode="auto">
          <a:xfrm>
            <a:off x="468313" y="4292600"/>
            <a:ext cx="574675" cy="368300"/>
          </a:xfrm>
          <a:prstGeom prst="line">
            <a:avLst/>
          </a:prstGeom>
          <a:noFill/>
          <a:ln w="9525">
            <a:noFill/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17130" name="Rectangle 42"/>
          <p:cNvSpPr>
            <a:spLocks noChangeArrowheads="1"/>
          </p:cNvSpPr>
          <p:nvPr/>
        </p:nvSpPr>
        <p:spPr bwMode="auto">
          <a:xfrm>
            <a:off x="6072198" y="4786322"/>
            <a:ext cx="2775585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i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Y</a:t>
            </a:r>
            <a:r>
              <a:rPr kumimoji="1"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= </a:t>
            </a:r>
            <a:r>
              <a:rPr kumimoji="1" lang="en-US" altLang="zh-CN" sz="3600" b="1" i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</a:t>
            </a:r>
            <a:r>
              <a:rPr kumimoji="1" lang="en-US" altLang="zh-CN" sz="3600" b="1" dirty="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•</a:t>
            </a:r>
            <a:r>
              <a:rPr kumimoji="1" lang="en-US" altLang="zh-CN" sz="3600" b="1" i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</a:t>
            </a:r>
            <a:r>
              <a:rPr kumimoji="1"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= </a:t>
            </a:r>
            <a:r>
              <a:rPr kumimoji="1" lang="en-US" altLang="zh-CN" sz="3600" b="1" i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AB</a:t>
            </a:r>
            <a:r>
              <a:rPr kumimoji="1" lang="en-US" altLang="zh-CN" sz="36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endParaRPr kumimoji="1" lang="en-US" altLang="zh-CN" sz="3600" b="1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43"/>
          <p:cNvGrpSpPr/>
          <p:nvPr/>
        </p:nvGrpSpPr>
        <p:grpSpPr bwMode="auto">
          <a:xfrm>
            <a:off x="6143636" y="3071810"/>
            <a:ext cx="2663825" cy="1511300"/>
            <a:chOff x="1383" y="2750"/>
            <a:chExt cx="1678" cy="952"/>
          </a:xfrm>
        </p:grpSpPr>
        <p:sp>
          <p:nvSpPr>
            <p:cNvPr id="217132" name="Rectangle 44" descr="窄横线"/>
            <p:cNvSpPr>
              <a:spLocks noChangeArrowheads="1"/>
            </p:cNvSpPr>
            <p:nvPr/>
          </p:nvSpPr>
          <p:spPr bwMode="auto">
            <a:xfrm>
              <a:off x="1383" y="2750"/>
              <a:ext cx="1678" cy="952"/>
            </a:xfrm>
            <a:prstGeom prst="rect">
              <a:avLst/>
            </a:prstGeom>
            <a:pattFill prst="narHorz">
              <a:fgClr>
                <a:srgbClr val="FF99FF">
                  <a:alpha val="45000"/>
                </a:srgbClr>
              </a:fgClr>
              <a:bgClr>
                <a:schemeClr val="bg1">
                  <a:alpha val="45000"/>
                </a:schemeClr>
              </a:bgClr>
            </a:pattFill>
            <a:ln w="0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" name="Group 45"/>
            <p:cNvGrpSpPr/>
            <p:nvPr/>
          </p:nvGrpSpPr>
          <p:grpSpPr bwMode="auto">
            <a:xfrm>
              <a:off x="1519" y="2840"/>
              <a:ext cx="1539" cy="711"/>
              <a:chOff x="1523" y="2991"/>
              <a:chExt cx="1539" cy="711"/>
            </a:xfrm>
          </p:grpSpPr>
          <p:sp>
            <p:nvSpPr>
              <p:cNvPr id="217134" name="Line 46"/>
              <p:cNvSpPr>
                <a:spLocks noChangeShapeType="1"/>
              </p:cNvSpPr>
              <p:nvPr/>
            </p:nvSpPr>
            <p:spPr bwMode="auto">
              <a:xfrm>
                <a:off x="1859" y="3183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35" name="Text Box 47"/>
              <p:cNvSpPr txBox="1">
                <a:spLocks noChangeArrowheads="1"/>
              </p:cNvSpPr>
              <p:nvPr/>
            </p:nvSpPr>
            <p:spPr bwMode="auto">
              <a:xfrm>
                <a:off x="1523" y="3375"/>
                <a:ext cx="288" cy="327"/>
              </a:xfrm>
              <a:prstGeom prst="rect">
                <a:avLst/>
              </a:prstGeom>
              <a:noFill/>
              <a:ln w="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 i="1">
                    <a:latin typeface="Times New Roman" panose="02020603050405020304" pitchFamily="18" charset="0"/>
                  </a:rPr>
                  <a:t>B</a:t>
                </a:r>
                <a:endParaRPr kumimoji="1" lang="en-US" altLang="zh-CN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136" name="Line 48"/>
              <p:cNvSpPr>
                <a:spLocks noChangeShapeType="1"/>
              </p:cNvSpPr>
              <p:nvPr/>
            </p:nvSpPr>
            <p:spPr bwMode="auto">
              <a:xfrm>
                <a:off x="2483" y="3327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37" name="Rectangle 49"/>
              <p:cNvSpPr>
                <a:spLocks noChangeArrowheads="1"/>
              </p:cNvSpPr>
              <p:nvPr/>
            </p:nvSpPr>
            <p:spPr bwMode="auto">
              <a:xfrm>
                <a:off x="2099" y="3087"/>
                <a:ext cx="384" cy="528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endPara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138" name="Line 50"/>
              <p:cNvSpPr>
                <a:spLocks noChangeShapeType="1"/>
              </p:cNvSpPr>
              <p:nvPr/>
            </p:nvSpPr>
            <p:spPr bwMode="auto">
              <a:xfrm>
                <a:off x="1859" y="3471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7139" name="Text Box 51"/>
              <p:cNvSpPr txBox="1">
                <a:spLocks noChangeArrowheads="1"/>
              </p:cNvSpPr>
              <p:nvPr/>
            </p:nvSpPr>
            <p:spPr bwMode="auto">
              <a:xfrm>
                <a:off x="1523" y="2991"/>
                <a:ext cx="432" cy="327"/>
              </a:xfrm>
              <a:prstGeom prst="rect">
                <a:avLst/>
              </a:prstGeom>
              <a:noFill/>
              <a:ln w="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 i="1">
                    <a:latin typeface="Times New Roman" panose="02020603050405020304" pitchFamily="18" charset="0"/>
                  </a:rPr>
                  <a:t>A</a:t>
                </a:r>
                <a:endParaRPr kumimoji="1" lang="en-US" altLang="zh-CN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140" name="Text Box 52"/>
              <p:cNvSpPr txBox="1">
                <a:spLocks noChangeArrowheads="1"/>
              </p:cNvSpPr>
              <p:nvPr/>
            </p:nvSpPr>
            <p:spPr bwMode="auto">
              <a:xfrm>
                <a:off x="2774" y="3180"/>
                <a:ext cx="288" cy="329"/>
              </a:xfrm>
              <a:prstGeom prst="rect">
                <a:avLst/>
              </a:prstGeom>
              <a:noFill/>
              <a:ln w="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 i="1">
                    <a:latin typeface="Times New Roman" panose="02020603050405020304" pitchFamily="18" charset="0"/>
                  </a:rPr>
                  <a:t>Y</a:t>
                </a:r>
                <a:endParaRPr kumimoji="1" lang="en-US" altLang="zh-CN" sz="2800" b="1" i="1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17141" name="Rectangle 53"/>
          <p:cNvSpPr>
            <a:spLocks noChangeArrowheads="1"/>
          </p:cNvSpPr>
          <p:nvPr/>
        </p:nvSpPr>
        <p:spPr bwMode="auto">
          <a:xfrm>
            <a:off x="6572264" y="2428868"/>
            <a:ext cx="172339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chemeClr val="hlink"/>
                </a:solidFill>
              </a:rPr>
              <a:t>与门符号</a:t>
            </a:r>
            <a:r>
              <a:rPr kumimoji="1" lang="en-US" altLang="zh-CN" sz="2800" b="1" dirty="0">
                <a:solidFill>
                  <a:schemeClr val="hlink"/>
                </a:solidFill>
              </a:rPr>
              <a:t>:</a:t>
            </a:r>
            <a:endParaRPr kumimoji="1" lang="en-US" altLang="zh-CN" sz="2800" b="1" dirty="0">
              <a:solidFill>
                <a:schemeClr val="hlin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870" y="213995"/>
            <a:ext cx="5267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6.2.1 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基本逻辑门电路</a:t>
            </a:r>
            <a:endParaRPr lang="zh-CN" altLang="en-US" sz="3200" b="1" dirty="0" smtClean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4025900" y="3252470"/>
          <a:ext cx="2030095" cy="3201670"/>
        </p:xfrm>
        <a:graphic>
          <a:graphicData uri="http://schemas.openxmlformats.org/drawingml/2006/table">
            <a:tbl>
              <a:tblPr/>
              <a:tblGrid>
                <a:gridCol w="1244600"/>
                <a:gridCol w="785495"/>
              </a:tblGrid>
              <a:tr h="64071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i="1"/>
                        <a:t>A     B</a:t>
                      </a:r>
                      <a:endParaRPr lang="zh-CN" altLang="en-US" i="1"/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i="1"/>
                        <a:t>Y</a:t>
                      </a:r>
                      <a:endParaRPr lang="zh-CN" altLang="en-US" i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64071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0   0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000"/>
                      </a:srgbClr>
                    </a:solidFill>
                  </a:tcPr>
                </a:tc>
              </a:tr>
              <a:tr h="63881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0   1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000"/>
                      </a:srgbClr>
                    </a:solidFill>
                  </a:tcPr>
                </a:tc>
              </a:tr>
              <a:tr h="641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533400" lvl="0" indent="-533400">
                        <a:buFontTx/>
                        <a:buAutoNum type="arabicPlain"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0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533400" lvl="0" indent="-533400">
                        <a:buFontTx/>
                        <a:buAutoNum type="arabicPlain"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1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2000"/>
                      </a:srgb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1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21" grpId="0" bldLvl="0" animBg="1" autoUpdateAnimBg="0"/>
      <p:bldP spid="217122" grpId="0" bldLvl="0" animBg="1"/>
      <p:bldP spid="217123" grpId="0" bldLvl="0" animBg="1" autoUpdateAnimBg="0"/>
      <p:bldP spid="217130" grpId="0" bldLvl="0" animBg="1"/>
      <p:bldP spid="217141" grpId="0" bldLvl="0" animBg="1"/>
      <p:bldP spid="2171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3390894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、或逻辑门</a:t>
            </a:r>
            <a:endParaRPr kumimoji="1"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323850" y="908050"/>
            <a:ext cx="8531225" cy="107632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1" lang="zh-CN" altLang="en-US" sz="32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决定事件发生的各条件中，有一个或一个以上的条件具备，事件就会发生（成立）。</a:t>
            </a:r>
            <a:endParaRPr kumimoji="1" lang="zh-CN" altLang="en-US" sz="3200" b="1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357158" y="2285992"/>
            <a:ext cx="3143272" cy="2511433"/>
            <a:chOff x="488" y="720"/>
            <a:chExt cx="1824" cy="1392"/>
          </a:xfrm>
        </p:grpSpPr>
        <p:grpSp>
          <p:nvGrpSpPr>
            <p:cNvPr id="3" name="Group 6"/>
            <p:cNvGrpSpPr/>
            <p:nvPr/>
          </p:nvGrpSpPr>
          <p:grpSpPr bwMode="auto">
            <a:xfrm>
              <a:off x="1016" y="816"/>
              <a:ext cx="624" cy="240"/>
              <a:chOff x="768" y="192"/>
              <a:chExt cx="624" cy="240"/>
            </a:xfrm>
          </p:grpSpPr>
          <p:sp>
            <p:nvSpPr>
              <p:cNvPr id="220167" name="Oval 7"/>
              <p:cNvSpPr>
                <a:spLocks noChangeArrowheads="1"/>
              </p:cNvSpPr>
              <p:nvPr/>
            </p:nvSpPr>
            <p:spPr bwMode="auto">
              <a:xfrm>
                <a:off x="912" y="38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68" name="Line 8"/>
              <p:cNvSpPr>
                <a:spLocks noChangeShapeType="1"/>
              </p:cNvSpPr>
              <p:nvPr/>
            </p:nvSpPr>
            <p:spPr bwMode="auto">
              <a:xfrm>
                <a:off x="768" y="4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69" name="Line 9"/>
              <p:cNvSpPr>
                <a:spLocks noChangeShapeType="1"/>
              </p:cNvSpPr>
              <p:nvPr/>
            </p:nvSpPr>
            <p:spPr bwMode="auto">
              <a:xfrm flipV="1">
                <a:off x="960" y="192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70" name="Line 10"/>
              <p:cNvSpPr>
                <a:spLocks noChangeShapeType="1"/>
              </p:cNvSpPr>
              <p:nvPr/>
            </p:nvSpPr>
            <p:spPr bwMode="auto">
              <a:xfrm>
                <a:off x="1152" y="4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11"/>
            <p:cNvGrpSpPr/>
            <p:nvPr/>
          </p:nvGrpSpPr>
          <p:grpSpPr bwMode="auto">
            <a:xfrm>
              <a:off x="1016" y="1296"/>
              <a:ext cx="624" cy="240"/>
              <a:chOff x="768" y="192"/>
              <a:chExt cx="624" cy="240"/>
            </a:xfrm>
          </p:grpSpPr>
          <p:sp>
            <p:nvSpPr>
              <p:cNvPr id="220172" name="Oval 12"/>
              <p:cNvSpPr>
                <a:spLocks noChangeArrowheads="1"/>
              </p:cNvSpPr>
              <p:nvPr/>
            </p:nvSpPr>
            <p:spPr bwMode="auto">
              <a:xfrm>
                <a:off x="912" y="38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73" name="Line 13"/>
              <p:cNvSpPr>
                <a:spLocks noChangeShapeType="1"/>
              </p:cNvSpPr>
              <p:nvPr/>
            </p:nvSpPr>
            <p:spPr bwMode="auto">
              <a:xfrm>
                <a:off x="768" y="4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74" name="Line 14"/>
              <p:cNvSpPr>
                <a:spLocks noChangeShapeType="1"/>
              </p:cNvSpPr>
              <p:nvPr/>
            </p:nvSpPr>
            <p:spPr bwMode="auto">
              <a:xfrm flipV="1">
                <a:off x="960" y="192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75" name="Line 15"/>
              <p:cNvSpPr>
                <a:spLocks noChangeShapeType="1"/>
              </p:cNvSpPr>
              <p:nvPr/>
            </p:nvSpPr>
            <p:spPr bwMode="auto">
              <a:xfrm>
                <a:off x="1152" y="43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16"/>
            <p:cNvGrpSpPr/>
            <p:nvPr/>
          </p:nvGrpSpPr>
          <p:grpSpPr bwMode="auto">
            <a:xfrm rot="-5400000">
              <a:off x="1688" y="1488"/>
              <a:ext cx="864" cy="384"/>
              <a:chOff x="3984" y="3120"/>
              <a:chExt cx="864" cy="384"/>
            </a:xfrm>
          </p:grpSpPr>
          <p:sp>
            <p:nvSpPr>
              <p:cNvPr id="220177" name="Oval 17"/>
              <p:cNvSpPr>
                <a:spLocks noChangeArrowheads="1"/>
              </p:cNvSpPr>
              <p:nvPr/>
            </p:nvSpPr>
            <p:spPr bwMode="auto">
              <a:xfrm>
                <a:off x="4224" y="3120"/>
                <a:ext cx="384" cy="38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78" name="Line 18"/>
              <p:cNvSpPr>
                <a:spLocks noChangeShapeType="1"/>
              </p:cNvSpPr>
              <p:nvPr/>
            </p:nvSpPr>
            <p:spPr bwMode="auto">
              <a:xfrm flipH="1">
                <a:off x="4272" y="3168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79" name="Line 19"/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288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0" name="Line 20"/>
              <p:cNvSpPr>
                <a:spLocks noChangeShapeType="1"/>
              </p:cNvSpPr>
              <p:nvPr/>
            </p:nvSpPr>
            <p:spPr bwMode="auto">
              <a:xfrm>
                <a:off x="4608" y="331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0181" name="Line 21"/>
              <p:cNvSpPr>
                <a:spLocks noChangeShapeType="1"/>
              </p:cNvSpPr>
              <p:nvPr/>
            </p:nvSpPr>
            <p:spPr bwMode="auto">
              <a:xfrm>
                <a:off x="3984" y="331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0182" name="Line 22"/>
            <p:cNvSpPr>
              <a:spLocks noChangeShapeType="1"/>
            </p:cNvSpPr>
            <p:nvPr/>
          </p:nvSpPr>
          <p:spPr bwMode="auto">
            <a:xfrm>
              <a:off x="1016" y="1056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83" name="Line 23"/>
            <p:cNvSpPr>
              <a:spLocks noChangeShapeType="1"/>
            </p:cNvSpPr>
            <p:nvPr/>
          </p:nvSpPr>
          <p:spPr bwMode="auto">
            <a:xfrm>
              <a:off x="1640" y="1056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84" name="Line 24"/>
            <p:cNvSpPr>
              <a:spLocks noChangeShapeType="1"/>
            </p:cNvSpPr>
            <p:nvPr/>
          </p:nvSpPr>
          <p:spPr bwMode="auto">
            <a:xfrm rot="-5400000">
              <a:off x="1880" y="1008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85" name="Line 25"/>
            <p:cNvSpPr>
              <a:spLocks noChangeShapeType="1"/>
            </p:cNvSpPr>
            <p:nvPr/>
          </p:nvSpPr>
          <p:spPr bwMode="auto">
            <a:xfrm rot="-5400000">
              <a:off x="752" y="98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86" name="Line 26"/>
            <p:cNvSpPr>
              <a:spLocks noChangeShapeType="1"/>
            </p:cNvSpPr>
            <p:nvPr/>
          </p:nvSpPr>
          <p:spPr bwMode="auto">
            <a:xfrm flipH="1">
              <a:off x="488" y="2112"/>
              <a:ext cx="16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87" name="Line 27"/>
            <p:cNvSpPr>
              <a:spLocks noChangeShapeType="1"/>
            </p:cNvSpPr>
            <p:nvPr/>
          </p:nvSpPr>
          <p:spPr bwMode="auto">
            <a:xfrm>
              <a:off x="488" y="141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88" name="Text Box 28"/>
            <p:cNvSpPr txBox="1">
              <a:spLocks noChangeArrowheads="1"/>
            </p:cNvSpPr>
            <p:nvPr/>
          </p:nvSpPr>
          <p:spPr bwMode="auto">
            <a:xfrm>
              <a:off x="544" y="1576"/>
              <a:ext cx="288" cy="23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V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220189" name="Oval 29"/>
            <p:cNvSpPr>
              <a:spLocks noChangeArrowheads="1"/>
            </p:cNvSpPr>
            <p:nvPr/>
          </p:nvSpPr>
          <p:spPr bwMode="auto">
            <a:xfrm>
              <a:off x="984" y="123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90" name="Oval 30"/>
            <p:cNvSpPr>
              <a:spLocks noChangeArrowheads="1"/>
            </p:cNvSpPr>
            <p:nvPr/>
          </p:nvSpPr>
          <p:spPr bwMode="auto">
            <a:xfrm>
              <a:off x="1624" y="123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191" name="Text Box 31"/>
            <p:cNvSpPr txBox="1">
              <a:spLocks noChangeArrowheads="1"/>
            </p:cNvSpPr>
            <p:nvPr/>
          </p:nvSpPr>
          <p:spPr bwMode="auto">
            <a:xfrm>
              <a:off x="1016" y="720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A</a:t>
              </a:r>
              <a:endParaRPr kumimoji="1"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220192" name="Text Box 32"/>
            <p:cNvSpPr txBox="1">
              <a:spLocks noChangeArrowheads="1"/>
            </p:cNvSpPr>
            <p:nvPr/>
          </p:nvSpPr>
          <p:spPr bwMode="auto">
            <a:xfrm>
              <a:off x="1056" y="1192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B</a:t>
              </a:r>
              <a:endParaRPr kumimoji="1"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220193" name="Text Box 33"/>
            <p:cNvSpPr txBox="1">
              <a:spLocks noChangeArrowheads="1"/>
            </p:cNvSpPr>
            <p:nvPr/>
          </p:nvSpPr>
          <p:spPr bwMode="auto">
            <a:xfrm>
              <a:off x="1688" y="1584"/>
              <a:ext cx="336" cy="23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Y</a:t>
              </a:r>
              <a:endParaRPr kumimoji="1" lang="en-US" altLang="zh-CN" sz="24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62" name="Text Box 65"/>
          <p:cNvSpPr txBox="1">
            <a:spLocks noChangeArrowheads="1"/>
          </p:cNvSpPr>
          <p:nvPr/>
        </p:nvSpPr>
        <p:spPr bwMode="auto">
          <a:xfrm>
            <a:off x="323850" y="5417820"/>
            <a:ext cx="2936875" cy="521970"/>
          </a:xfrm>
          <a:prstGeom prst="rect">
            <a:avLst/>
          </a:prstGeom>
          <a:solidFill>
            <a:schemeClr val="bg1">
              <a:alpha val="62000"/>
            </a:schemeClr>
          </a:solidFill>
          <a:ln w="25400">
            <a:solidFill>
              <a:srgbClr val="990099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“</a:t>
            </a:r>
            <a:r>
              <a:rPr kumimoji="1" lang="zh-CN" altLang="en-US" sz="2800" b="1">
                <a:latin typeface="Times New Roman" panose="02020603050405020304" pitchFamily="18" charset="0"/>
                <a:sym typeface="+mn-ea"/>
              </a:rPr>
              <a:t>有</a:t>
            </a: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1</a:t>
            </a: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 </a:t>
            </a:r>
            <a:r>
              <a:rPr kumimoji="1" lang="zh-CN" altLang="en-US" sz="2800" b="1">
                <a:latin typeface="Times New Roman" panose="02020603050405020304" pitchFamily="18" charset="0"/>
                <a:sym typeface="+mn-ea"/>
              </a:rPr>
              <a:t>为</a:t>
            </a: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1</a:t>
            </a: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, </a:t>
            </a:r>
            <a:r>
              <a:rPr kumimoji="1" lang="zh-CN" altLang="en-US" sz="2800" b="1">
                <a:latin typeface="Times New Roman" panose="02020603050405020304" pitchFamily="18" charset="0"/>
                <a:sym typeface="+mn-ea"/>
              </a:rPr>
              <a:t>全</a:t>
            </a: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0</a:t>
            </a:r>
            <a:r>
              <a:rPr kumimoji="1" lang="zh-CN" altLang="en-US" sz="2800" b="1">
                <a:latin typeface="Times New Roman" panose="02020603050405020304" pitchFamily="18" charset="0"/>
                <a:sym typeface="+mn-ea"/>
              </a:rPr>
              <a:t>为</a:t>
            </a: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0</a:t>
            </a: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”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</a:endParaRPr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6681761" y="5124463"/>
            <a:ext cx="17830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i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Y</a:t>
            </a:r>
            <a:r>
              <a:rPr kumimoji="1"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= </a:t>
            </a:r>
            <a:r>
              <a:rPr kumimoji="1" lang="en-US" altLang="zh-CN" sz="3600" b="1" i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</a:t>
            </a:r>
            <a:r>
              <a:rPr kumimoji="1"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+</a:t>
            </a:r>
            <a:r>
              <a:rPr kumimoji="1" lang="en-US" altLang="zh-CN" sz="3600" b="1" i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</a:t>
            </a:r>
            <a:endParaRPr kumimoji="1" lang="en-US" altLang="zh-CN" sz="3600" b="1" i="1" dirty="0" smtClean="0">
              <a:solidFill>
                <a:schemeClr val="hlink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4" name="Group 2"/>
          <p:cNvGrpSpPr/>
          <p:nvPr/>
        </p:nvGrpSpPr>
        <p:grpSpPr bwMode="auto">
          <a:xfrm>
            <a:off x="6500826" y="2612386"/>
            <a:ext cx="2643174" cy="2205038"/>
            <a:chOff x="3288" y="1888"/>
            <a:chExt cx="2112" cy="1344"/>
          </a:xfrm>
        </p:grpSpPr>
        <p:sp>
          <p:nvSpPr>
            <p:cNvPr id="65" name="Rectangle 3" descr="窄横线"/>
            <p:cNvSpPr>
              <a:spLocks noChangeArrowheads="1"/>
            </p:cNvSpPr>
            <p:nvPr/>
          </p:nvSpPr>
          <p:spPr bwMode="auto">
            <a:xfrm>
              <a:off x="3288" y="1888"/>
              <a:ext cx="2112" cy="1344"/>
            </a:xfrm>
            <a:prstGeom prst="rect">
              <a:avLst/>
            </a:prstGeom>
            <a:pattFill prst="narHorz">
              <a:fgClr>
                <a:srgbClr val="CC99FF">
                  <a:alpha val="46001"/>
                </a:srgbClr>
              </a:fgClr>
              <a:bgClr>
                <a:srgbClr val="FFFFFF">
                  <a:alpha val="46001"/>
                </a:srgbClr>
              </a:bgClr>
            </a:pattFill>
            <a:ln w="2857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Text Box 5"/>
            <p:cNvSpPr txBox="1">
              <a:spLocks noChangeArrowheads="1"/>
            </p:cNvSpPr>
            <p:nvPr/>
          </p:nvSpPr>
          <p:spPr bwMode="auto">
            <a:xfrm>
              <a:off x="3576" y="2416"/>
              <a:ext cx="432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A</a:t>
              </a:r>
              <a:endParaRPr kumimoji="1" lang="en-US" altLang="zh-CN" sz="32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3576" y="2800"/>
              <a:ext cx="288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B</a:t>
              </a:r>
              <a:endParaRPr kumimoji="1" lang="en-US" altLang="zh-CN" sz="32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4872" y="2560"/>
              <a:ext cx="288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Y</a:t>
              </a:r>
              <a:endParaRPr kumimoji="1" lang="en-US" altLang="zh-CN" sz="32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200" y="2512"/>
              <a:ext cx="458" cy="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" name="Line 9"/>
            <p:cNvSpPr>
              <a:spLocks noChangeShapeType="1"/>
            </p:cNvSpPr>
            <p:nvPr/>
          </p:nvSpPr>
          <p:spPr bwMode="auto">
            <a:xfrm>
              <a:off x="4658" y="2752"/>
              <a:ext cx="240" cy="0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>
              <a:off x="3960" y="2944"/>
              <a:ext cx="240" cy="0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>
              <a:off x="3960" y="2608"/>
              <a:ext cx="240" cy="0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auto">
            <a:xfrm>
              <a:off x="4184" y="2504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楷体_GB2312" pitchFamily="49" charset="-122"/>
                  <a:ea typeface="楷体_GB2312" pitchFamily="49" charset="-122"/>
                </a:rPr>
                <a:t>≥1</a:t>
              </a:r>
              <a:endParaRPr kumimoji="1" lang="en-US" altLang="zh-CN" sz="2400" b="1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aphicFrame>
        <p:nvGraphicFramePr>
          <p:cNvPr id="22566" name="表格 22565"/>
          <p:cNvGraphicFramePr/>
          <p:nvPr>
            <p:custDataLst>
              <p:tags r:id="rId1"/>
            </p:custDataLst>
          </p:nvPr>
        </p:nvGraphicFramePr>
        <p:xfrm>
          <a:off x="3699510" y="2924175"/>
          <a:ext cx="2150745" cy="3213417"/>
        </p:xfrm>
        <a:graphic>
          <a:graphicData uri="http://schemas.openxmlformats.org/drawingml/2006/table">
            <a:tbl>
              <a:tblPr/>
              <a:tblGrid>
                <a:gridCol w="1340485"/>
                <a:gridCol w="810260"/>
              </a:tblGrid>
              <a:tr h="64325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i="1"/>
                        <a:t>A     B</a:t>
                      </a:r>
                      <a:endParaRPr lang="zh-CN" altLang="en-US" i="1"/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i="1"/>
                        <a:t>Y</a:t>
                      </a:r>
                      <a:endParaRPr lang="zh-CN" altLang="en-US" i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6429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0   0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641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0   1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6429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533400" lvl="0" indent="-533400">
                        <a:buFontTx/>
                        <a:buAutoNum type="arabicPlain"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0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6429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533400" lvl="0" indent="-533400">
                        <a:buFontTx/>
                        <a:buAutoNum type="arabicPlain"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1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7117" name="Text Box 29" descr="窄横线"/>
          <p:cNvSpPr txBox="1">
            <a:spLocks noChangeArrowheads="1"/>
          </p:cNvSpPr>
          <p:nvPr/>
        </p:nvSpPr>
        <p:spPr bwMode="auto">
          <a:xfrm>
            <a:off x="3784600" y="2284095"/>
            <a:ext cx="2001520" cy="583565"/>
          </a:xfrm>
          <a:prstGeom prst="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 w="2857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  </a:t>
            </a:r>
            <a:r>
              <a:rPr kumimoji="1"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kumimoji="1"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真值表</a:t>
            </a:r>
            <a:endParaRPr kumimoji="1" lang="en-US" alt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17141" name="Rectangle 53"/>
          <p:cNvSpPr>
            <a:spLocks noChangeArrowheads="1"/>
          </p:cNvSpPr>
          <p:nvPr/>
        </p:nvSpPr>
        <p:spPr bwMode="auto">
          <a:xfrm>
            <a:off x="6572264" y="2787643"/>
            <a:ext cx="172339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p>
            <a:r>
              <a:rPr kumimoji="1" lang="zh-CN" altLang="en-US" sz="2800" b="1" dirty="0">
                <a:solidFill>
                  <a:schemeClr val="hlink"/>
                </a:solidFill>
              </a:rPr>
              <a:t>或</a:t>
            </a:r>
            <a:r>
              <a:rPr kumimoji="1" lang="zh-CN" altLang="en-US" sz="2800" b="1" dirty="0">
                <a:solidFill>
                  <a:schemeClr val="hlink"/>
                </a:solidFill>
              </a:rPr>
              <a:t>门符号</a:t>
            </a:r>
            <a:r>
              <a:rPr kumimoji="1" lang="en-US" altLang="zh-CN" sz="2800" b="1" dirty="0">
                <a:solidFill>
                  <a:schemeClr val="hlink"/>
                </a:solidFill>
              </a:rPr>
              <a:t>:</a:t>
            </a:r>
            <a:endParaRPr kumimoji="1" lang="en-US" altLang="zh-CN" sz="2800" b="1" dirty="0">
              <a:solidFill>
                <a:schemeClr val="hlink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ldLvl="0" animBg="1"/>
      <p:bldP spid="62" grpId="0" bldLvl="0" animBg="1" autoUpdateAnimBg="0"/>
      <p:bldP spid="63" grpId="0" bldLvl="0" animBg="1"/>
      <p:bldP spid="217141" grpId="0" bldLvl="0" animBg="1"/>
      <p:bldP spid="217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322898" y="188595"/>
            <a:ext cx="4105275" cy="583565"/>
          </a:xfrm>
          <a:prstGeom prst="rect">
            <a:avLst/>
          </a:prstGeom>
          <a:noFill/>
          <a:ln w="19050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、非门</a:t>
            </a:r>
            <a:endParaRPr lang="zh-CN" alt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214282" y="1071546"/>
            <a:ext cx="8686800" cy="1770380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事件发生的条件具备时，事件不会发生；事件发生的条件不具备时，事件发生。这种因果关系称为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非逻辑关系。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572264" y="3643314"/>
          <a:ext cx="2357454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图片" r:id="rId1" imgW="942975" imgH="304800" progId="Word.Picture.8">
                  <p:embed/>
                </p:oleObj>
              </mc:Choice>
              <mc:Fallback>
                <p:oleObj name="图片" r:id="rId1" imgW="942975" imgH="304800" progId="Word.Picture.8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t="-7196" b="-7945"/>
                      <a:stretch>
                        <a:fillRect/>
                      </a:stretch>
                    </p:blipFill>
                    <p:spPr>
                      <a:xfrm>
                        <a:off x="6572264" y="3643314"/>
                        <a:ext cx="2357454" cy="1044575"/>
                      </a:xfrm>
                      <a:prstGeom prst="rect">
                        <a:avLst/>
                      </a:prstGeom>
                      <a:solidFill>
                        <a:srgbClr val="D9FFEC"/>
                      </a:solidFill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组合 55"/>
          <p:cNvGrpSpPr/>
          <p:nvPr/>
        </p:nvGrpSpPr>
        <p:grpSpPr>
          <a:xfrm>
            <a:off x="6965607" y="5297183"/>
            <a:ext cx="1571637" cy="583565"/>
            <a:chOff x="928662" y="5286388"/>
            <a:chExt cx="1571637" cy="583565"/>
          </a:xfrm>
        </p:grpSpPr>
        <p:sp>
          <p:nvSpPr>
            <p:cNvPr id="52" name="矩形 51"/>
            <p:cNvSpPr/>
            <p:nvPr/>
          </p:nvSpPr>
          <p:spPr>
            <a:xfrm>
              <a:off x="928662" y="5286388"/>
              <a:ext cx="1571637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zh-CN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altLang="zh-CN" sz="32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endParaRPr lang="en-US" altLang="zh-C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>
              <a:off x="1771632" y="5357826"/>
              <a:ext cx="228600" cy="0"/>
            </a:xfrm>
            <a:prstGeom prst="lin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217141" name="Rectangle 53"/>
          <p:cNvSpPr>
            <a:spLocks noChangeArrowheads="1"/>
          </p:cNvSpPr>
          <p:nvPr/>
        </p:nvSpPr>
        <p:spPr bwMode="auto">
          <a:xfrm>
            <a:off x="6572264" y="2644133"/>
            <a:ext cx="172339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chemeClr val="hlink"/>
                </a:solidFill>
              </a:rPr>
              <a:t>非</a:t>
            </a:r>
            <a:r>
              <a:rPr kumimoji="1" lang="zh-CN" altLang="en-US" sz="2800" b="1" dirty="0">
                <a:solidFill>
                  <a:schemeClr val="hlink"/>
                </a:solidFill>
              </a:rPr>
              <a:t>门符号</a:t>
            </a:r>
            <a:r>
              <a:rPr kumimoji="1" lang="en-US" altLang="zh-CN" sz="2800" b="1" dirty="0">
                <a:solidFill>
                  <a:schemeClr val="hlink"/>
                </a:solidFill>
              </a:rPr>
              <a:t>:</a:t>
            </a:r>
            <a:endParaRPr kumimoji="1" lang="en-US" altLang="zh-CN" sz="2800" b="1" dirty="0">
              <a:solidFill>
                <a:schemeClr val="hlink"/>
              </a:solidFill>
            </a:endParaRPr>
          </a:p>
        </p:txBody>
      </p:sp>
      <p:sp>
        <p:nvSpPr>
          <p:cNvPr id="62" name="Text Box 65"/>
          <p:cNvSpPr txBox="1">
            <a:spLocks noChangeArrowheads="1"/>
          </p:cNvSpPr>
          <p:nvPr/>
        </p:nvSpPr>
        <p:spPr bwMode="auto">
          <a:xfrm>
            <a:off x="610870" y="5417820"/>
            <a:ext cx="2493645" cy="521970"/>
          </a:xfrm>
          <a:prstGeom prst="rect">
            <a:avLst/>
          </a:prstGeom>
          <a:solidFill>
            <a:schemeClr val="bg1">
              <a:alpha val="62000"/>
            </a:schemeClr>
          </a:solidFill>
          <a:ln w="25400">
            <a:solidFill>
              <a:srgbClr val="990099"/>
            </a:solidFill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“1 </a:t>
            </a:r>
            <a:r>
              <a:rPr kumimoji="1" lang="zh-CN" altLang="en-US" sz="2800" b="1">
                <a:latin typeface="Times New Roman" panose="02020603050405020304" pitchFamily="18" charset="0"/>
                <a:sym typeface="+mn-ea"/>
              </a:rPr>
              <a:t>则</a:t>
            </a: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0, 0</a:t>
            </a:r>
            <a:r>
              <a:rPr kumimoji="1" lang="zh-CN" altLang="en-US" sz="2800" b="1">
                <a:latin typeface="Times New Roman" panose="02020603050405020304" pitchFamily="18" charset="0"/>
                <a:sym typeface="+mn-ea"/>
              </a:rPr>
              <a:t>则</a:t>
            </a: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1</a:t>
            </a:r>
            <a:r>
              <a:rPr kumimoji="1" lang="en-US" altLang="zh-CN" sz="2800" b="1">
                <a:latin typeface="Times New Roman" panose="02020603050405020304" pitchFamily="18" charset="0"/>
                <a:sym typeface="+mn-ea"/>
              </a:rPr>
              <a:t>”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</a:endParaRPr>
          </a:p>
        </p:txBody>
      </p:sp>
      <p:sp>
        <p:nvSpPr>
          <p:cNvPr id="217117" name="Text Box 29" descr="窄横线"/>
          <p:cNvSpPr txBox="1">
            <a:spLocks noChangeArrowheads="1"/>
          </p:cNvSpPr>
          <p:nvPr/>
        </p:nvSpPr>
        <p:spPr bwMode="auto">
          <a:xfrm>
            <a:off x="3928110" y="2642870"/>
            <a:ext cx="2001520" cy="583565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 w="2857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kumimoji="1"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真值表</a:t>
            </a:r>
            <a:endParaRPr kumimoji="1" lang="en-US" alt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24615" name="表格 24614"/>
          <p:cNvGraphicFramePr/>
          <p:nvPr>
            <p:custDataLst>
              <p:tags r:id="rId3"/>
            </p:custDataLst>
          </p:nvPr>
        </p:nvGraphicFramePr>
        <p:xfrm>
          <a:off x="4057650" y="3357563"/>
          <a:ext cx="1928495" cy="1867217"/>
        </p:xfrm>
        <a:graphic>
          <a:graphicData uri="http://schemas.openxmlformats.org/drawingml/2006/table">
            <a:tbl>
              <a:tblPr/>
              <a:tblGrid>
                <a:gridCol w="952500"/>
                <a:gridCol w="975995"/>
              </a:tblGrid>
              <a:tr h="64325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i="1"/>
                        <a:t>A     </a:t>
                      </a:r>
                      <a:endParaRPr lang="zh-CN" altLang="en-US" i="1"/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i="1"/>
                        <a:t>Y</a:t>
                      </a:r>
                      <a:endParaRPr lang="zh-CN" altLang="en-US" i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5826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    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641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500380" y="3071495"/>
            <a:ext cx="3434715" cy="1442720"/>
            <a:chOff x="788" y="4837"/>
            <a:chExt cx="5409" cy="2272"/>
          </a:xfrm>
        </p:grpSpPr>
        <p:grpSp>
          <p:nvGrpSpPr>
            <p:cNvPr id="3" name="Group 41"/>
            <p:cNvGrpSpPr/>
            <p:nvPr/>
          </p:nvGrpSpPr>
          <p:grpSpPr bwMode="auto">
            <a:xfrm>
              <a:off x="1001" y="4837"/>
              <a:ext cx="5197" cy="2272"/>
              <a:chOff x="722" y="1298"/>
              <a:chExt cx="1867" cy="742"/>
            </a:xfrm>
          </p:grpSpPr>
          <p:sp>
            <p:nvSpPr>
              <p:cNvPr id="22535" name="Text Box 15"/>
              <p:cNvSpPr txBox="1">
                <a:spLocks noChangeArrowheads="1"/>
              </p:cNvSpPr>
              <p:nvPr/>
            </p:nvSpPr>
            <p:spPr bwMode="auto">
              <a:xfrm>
                <a:off x="2361" y="1556"/>
                <a:ext cx="228" cy="237"/>
              </a:xfrm>
              <a:prstGeom prst="rect">
                <a:avLst/>
              </a:prstGeom>
              <a:noFill/>
              <a:ln w="19050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2400" b="1" i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Y</a:t>
                </a:r>
                <a:endParaRPr lang="en-US" altLang="zh-CN" sz="2400" b="1" i="1" baseline="-25000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36" name="Oval 2"/>
              <p:cNvSpPr>
                <a:spLocks noChangeArrowheads="1"/>
              </p:cNvSpPr>
              <p:nvPr/>
            </p:nvSpPr>
            <p:spPr bwMode="auto">
              <a:xfrm>
                <a:off x="722" y="1307"/>
                <a:ext cx="54" cy="5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宋体-方正超大字符集" pitchFamily="65" charset="-122"/>
                </a:endParaRPr>
              </a:p>
            </p:txBody>
          </p:sp>
          <p:sp>
            <p:nvSpPr>
              <p:cNvPr id="22537" name="Line 3"/>
              <p:cNvSpPr>
                <a:spLocks noChangeShapeType="1"/>
              </p:cNvSpPr>
              <p:nvPr/>
            </p:nvSpPr>
            <p:spPr bwMode="auto">
              <a:xfrm>
                <a:off x="778" y="1339"/>
                <a:ext cx="4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38" name="Oval 5"/>
              <p:cNvSpPr>
                <a:spLocks noChangeArrowheads="1"/>
              </p:cNvSpPr>
              <p:nvPr/>
            </p:nvSpPr>
            <p:spPr bwMode="auto">
              <a:xfrm rot="-317914">
                <a:off x="1745" y="1757"/>
                <a:ext cx="54" cy="5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宋体-方正超大字符集" pitchFamily="65" charset="-122"/>
                </a:endParaRPr>
              </a:p>
            </p:txBody>
          </p:sp>
          <p:sp>
            <p:nvSpPr>
              <p:cNvPr id="22539" name="Line 6"/>
              <p:cNvSpPr>
                <a:spLocks noChangeShapeType="1"/>
              </p:cNvSpPr>
              <p:nvPr/>
            </p:nvSpPr>
            <p:spPr bwMode="auto">
              <a:xfrm>
                <a:off x="2252" y="1339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0" name="Line 11"/>
              <p:cNvSpPr>
                <a:spLocks noChangeShapeType="1"/>
              </p:cNvSpPr>
              <p:nvPr/>
            </p:nvSpPr>
            <p:spPr bwMode="auto">
              <a:xfrm>
                <a:off x="2252" y="1771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1" name="Line 12"/>
              <p:cNvSpPr>
                <a:spLocks noChangeShapeType="1"/>
              </p:cNvSpPr>
              <p:nvPr/>
            </p:nvSpPr>
            <p:spPr bwMode="auto">
              <a:xfrm flipH="1">
                <a:off x="771" y="2011"/>
                <a:ext cx="14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2" name="Oval 13"/>
              <p:cNvSpPr>
                <a:spLocks noChangeArrowheads="1"/>
              </p:cNvSpPr>
              <p:nvPr/>
            </p:nvSpPr>
            <p:spPr bwMode="auto">
              <a:xfrm>
                <a:off x="722" y="1984"/>
                <a:ext cx="54" cy="5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宋体-方正超大字符集" pitchFamily="65" charset="-122"/>
                </a:endParaRPr>
              </a:p>
            </p:txBody>
          </p:sp>
          <p:sp>
            <p:nvSpPr>
              <p:cNvPr id="22543" name="Text Box 14"/>
              <p:cNvSpPr txBox="1">
                <a:spLocks noChangeArrowheads="1"/>
              </p:cNvSpPr>
              <p:nvPr/>
            </p:nvSpPr>
            <p:spPr bwMode="auto">
              <a:xfrm rot="21323514">
                <a:off x="1518" y="1575"/>
                <a:ext cx="116" cy="190"/>
              </a:xfrm>
              <a:prstGeom prst="rect">
                <a:avLst/>
              </a:prstGeom>
              <a:noFill/>
              <a:ln w="19050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2400" b="1" i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A</a:t>
                </a:r>
                <a:endParaRPr lang="en-US" altLang="zh-CN" sz="2400" b="1" i="1" baseline="-25000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45" name="Oval 42"/>
              <p:cNvSpPr>
                <a:spLocks noChangeArrowheads="1"/>
              </p:cNvSpPr>
              <p:nvPr/>
            </p:nvSpPr>
            <p:spPr bwMode="auto">
              <a:xfrm rot="-317914">
                <a:off x="1745" y="1510"/>
                <a:ext cx="54" cy="5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宋体-方正超大字符集" pitchFamily="65" charset="-122"/>
                </a:endParaRPr>
              </a:p>
            </p:txBody>
          </p:sp>
          <p:sp>
            <p:nvSpPr>
              <p:cNvPr id="22546" name="Line 43"/>
              <p:cNvSpPr>
                <a:spLocks noChangeShapeType="1"/>
              </p:cNvSpPr>
              <p:nvPr/>
            </p:nvSpPr>
            <p:spPr bwMode="auto">
              <a:xfrm rot="5400000">
                <a:off x="1676" y="142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7" name="Line 45"/>
              <p:cNvSpPr>
                <a:spLocks noChangeShapeType="1"/>
              </p:cNvSpPr>
              <p:nvPr/>
            </p:nvSpPr>
            <p:spPr bwMode="auto">
              <a:xfrm rot="15906837" flipV="1">
                <a:off x="1588" y="1619"/>
                <a:ext cx="192" cy="1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8" name="Line 47"/>
              <p:cNvSpPr>
                <a:spLocks noChangeShapeType="1"/>
              </p:cNvSpPr>
              <p:nvPr/>
            </p:nvSpPr>
            <p:spPr bwMode="auto">
              <a:xfrm>
                <a:off x="1388" y="1339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49" name="Line 50"/>
              <p:cNvSpPr>
                <a:spLocks noChangeShapeType="1"/>
              </p:cNvSpPr>
              <p:nvPr/>
            </p:nvSpPr>
            <p:spPr bwMode="auto">
              <a:xfrm flipV="1">
                <a:off x="1196" y="1304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0" name="Line 51"/>
              <p:cNvSpPr>
                <a:spLocks noChangeShapeType="1"/>
              </p:cNvSpPr>
              <p:nvPr/>
            </p:nvSpPr>
            <p:spPr bwMode="auto">
              <a:xfrm>
                <a:off x="1196" y="13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1" name="Line 52"/>
              <p:cNvSpPr>
                <a:spLocks noChangeShapeType="1"/>
              </p:cNvSpPr>
              <p:nvPr/>
            </p:nvSpPr>
            <p:spPr bwMode="auto">
              <a:xfrm>
                <a:off x="1196" y="136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2" name="Line 53"/>
              <p:cNvSpPr>
                <a:spLocks noChangeShapeType="1"/>
              </p:cNvSpPr>
              <p:nvPr/>
            </p:nvSpPr>
            <p:spPr bwMode="auto">
              <a:xfrm flipV="1">
                <a:off x="1388" y="1298"/>
                <a:ext cx="0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3" name="Line 54"/>
              <p:cNvSpPr>
                <a:spLocks noChangeShapeType="1"/>
              </p:cNvSpPr>
              <p:nvPr/>
            </p:nvSpPr>
            <p:spPr bwMode="auto">
              <a:xfrm rot="5400000">
                <a:off x="1676" y="191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5" name="AutoShape 56"/>
              <p:cNvSpPr>
                <a:spLocks noChangeArrowheads="1"/>
              </p:cNvSpPr>
              <p:nvPr/>
            </p:nvSpPr>
            <p:spPr bwMode="auto">
              <a:xfrm>
                <a:off x="2156" y="1570"/>
                <a:ext cx="192" cy="192"/>
              </a:xfrm>
              <a:prstGeom prst="flowChartSummingJunction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宋体-方正超大字符集" pitchFamily="65" charset="-122"/>
                </a:endParaRPr>
              </a:p>
            </p:txBody>
          </p:sp>
        </p:grpSp>
        <p:sp>
          <p:nvSpPr>
            <p:cNvPr id="220187" name="Line 27"/>
            <p:cNvSpPr>
              <a:spLocks noChangeShapeType="1"/>
            </p:cNvSpPr>
            <p:nvPr/>
          </p:nvSpPr>
          <p:spPr bwMode="auto">
            <a:xfrm>
              <a:off x="788" y="5238"/>
              <a:ext cx="0" cy="1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220188" name="Text Box 28"/>
            <p:cNvSpPr txBox="1">
              <a:spLocks noChangeArrowheads="1"/>
            </p:cNvSpPr>
            <p:nvPr/>
          </p:nvSpPr>
          <p:spPr bwMode="auto">
            <a:xfrm>
              <a:off x="940" y="5693"/>
              <a:ext cx="782" cy="65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V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</p:grp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2" grpId="0" autoUpdateAnimBg="0"/>
      <p:bldP spid="8253" grpId="0" autoUpdateAnimBg="0"/>
      <p:bldP spid="217141" grpId="0" bldLvl="0" animBg="1"/>
      <p:bldP spid="62" grpId="0" bldLvl="0" animBg="1" autoUpdateAnimBg="0"/>
      <p:bldP spid="2171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785786" y="929304"/>
            <a:ext cx="7199312" cy="583565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各种门可以有多个输入端（除非门外）</a:t>
            </a:r>
            <a:endParaRPr kumimoji="1" lang="zh-CN" altLang="en-US" sz="32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262063" y="2276475"/>
            <a:ext cx="2589212" cy="52197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三输入端与门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143504" y="2214554"/>
            <a:ext cx="2416175" cy="52197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三输入端或门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493603" y="3214686"/>
            <a:ext cx="2445737" cy="1322387"/>
            <a:chOff x="621" y="1538"/>
            <a:chExt cx="1118" cy="622"/>
          </a:xfrm>
        </p:grpSpPr>
        <p:sp>
          <p:nvSpPr>
            <p:cNvPr id="225286" name="Rectangle 6"/>
            <p:cNvSpPr>
              <a:spLocks noChangeArrowheads="1"/>
            </p:cNvSpPr>
            <p:nvPr/>
          </p:nvSpPr>
          <p:spPr bwMode="auto">
            <a:xfrm>
              <a:off x="966" y="1580"/>
              <a:ext cx="330" cy="5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287" name="Text Box 7"/>
            <p:cNvSpPr txBox="1">
              <a:spLocks noChangeArrowheads="1"/>
            </p:cNvSpPr>
            <p:nvPr/>
          </p:nvSpPr>
          <p:spPr bwMode="auto">
            <a:xfrm>
              <a:off x="1029" y="1613"/>
              <a:ext cx="237" cy="244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长城楷体" pitchFamily="49" charset="-122"/>
                </a:rPr>
                <a:t>&amp;</a:t>
              </a:r>
              <a:endParaRPr kumimoji="1" lang="en-US" altLang="zh-CN" sz="2800" b="1">
                <a:latin typeface="Times New Roman" panose="02020603050405020304" pitchFamily="18" charset="0"/>
                <a:ea typeface="长城楷体" pitchFamily="49" charset="-122"/>
              </a:endParaRPr>
            </a:p>
          </p:txBody>
        </p:sp>
        <p:sp>
          <p:nvSpPr>
            <p:cNvPr id="225288" name="Line 8"/>
            <p:cNvSpPr>
              <a:spLocks noChangeShapeType="1"/>
            </p:cNvSpPr>
            <p:nvPr/>
          </p:nvSpPr>
          <p:spPr bwMode="auto">
            <a:xfrm>
              <a:off x="841" y="1680"/>
              <a:ext cx="1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289" name="Line 9"/>
            <p:cNvSpPr>
              <a:spLocks noChangeShapeType="1"/>
            </p:cNvSpPr>
            <p:nvPr/>
          </p:nvSpPr>
          <p:spPr bwMode="auto">
            <a:xfrm>
              <a:off x="841" y="1872"/>
              <a:ext cx="1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290" name="Line 10"/>
            <p:cNvSpPr>
              <a:spLocks noChangeShapeType="1"/>
            </p:cNvSpPr>
            <p:nvPr/>
          </p:nvSpPr>
          <p:spPr bwMode="auto">
            <a:xfrm>
              <a:off x="1292" y="1879"/>
              <a:ext cx="2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291" name="Text Box 11"/>
            <p:cNvSpPr txBox="1">
              <a:spLocks noChangeArrowheads="1"/>
            </p:cNvSpPr>
            <p:nvPr/>
          </p:nvSpPr>
          <p:spPr bwMode="auto">
            <a:xfrm>
              <a:off x="654" y="1538"/>
              <a:ext cx="162" cy="187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000" b="1" i="1">
                  <a:latin typeface="Times New Roman" panose="02020603050405020304" pitchFamily="18" charset="0"/>
                  <a:ea typeface="长城楷体" pitchFamily="49" charset="-122"/>
                </a:rPr>
                <a:t>A</a:t>
              </a:r>
              <a:endParaRPr kumimoji="1" lang="en-US" altLang="zh-CN" sz="2000" b="1" i="1">
                <a:latin typeface="Times New Roman" panose="02020603050405020304" pitchFamily="18" charset="0"/>
                <a:ea typeface="长城楷体" pitchFamily="49" charset="-122"/>
              </a:endParaRPr>
            </a:p>
          </p:txBody>
        </p:sp>
        <p:sp>
          <p:nvSpPr>
            <p:cNvPr id="225292" name="Text Box 12"/>
            <p:cNvSpPr txBox="1">
              <a:spLocks noChangeArrowheads="1"/>
            </p:cNvSpPr>
            <p:nvPr/>
          </p:nvSpPr>
          <p:spPr bwMode="auto">
            <a:xfrm>
              <a:off x="621" y="1779"/>
              <a:ext cx="162" cy="186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000" b="1" i="1">
                  <a:latin typeface="Times New Roman" panose="02020603050405020304" pitchFamily="18" charset="0"/>
                  <a:ea typeface="长城楷体" pitchFamily="49" charset="-122"/>
                </a:rPr>
                <a:t>B</a:t>
              </a:r>
              <a:endParaRPr kumimoji="1" lang="en-US" altLang="zh-CN" sz="2000" b="1" i="1">
                <a:latin typeface="Times New Roman" panose="02020603050405020304" pitchFamily="18" charset="0"/>
                <a:ea typeface="长城楷体" pitchFamily="49" charset="-122"/>
              </a:endParaRPr>
            </a:p>
          </p:txBody>
        </p:sp>
        <p:sp>
          <p:nvSpPr>
            <p:cNvPr id="225293" name="Text Box 13"/>
            <p:cNvSpPr txBox="1">
              <a:spLocks noChangeArrowheads="1"/>
            </p:cNvSpPr>
            <p:nvPr/>
          </p:nvSpPr>
          <p:spPr bwMode="auto">
            <a:xfrm>
              <a:off x="1570" y="1770"/>
              <a:ext cx="169" cy="217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长城楷体" pitchFamily="49" charset="-122"/>
                </a:rPr>
                <a:t>Y</a:t>
              </a:r>
              <a:endParaRPr kumimoji="1" lang="en-US" altLang="zh-CN" sz="2400" b="1" i="1">
                <a:latin typeface="Times New Roman" panose="02020603050405020304" pitchFamily="18" charset="0"/>
                <a:ea typeface="长城楷体" pitchFamily="49" charset="-122"/>
              </a:endParaRPr>
            </a:p>
          </p:txBody>
        </p:sp>
        <p:sp>
          <p:nvSpPr>
            <p:cNvPr id="225294" name="Line 14"/>
            <p:cNvSpPr>
              <a:spLocks noChangeShapeType="1"/>
            </p:cNvSpPr>
            <p:nvPr/>
          </p:nvSpPr>
          <p:spPr bwMode="auto">
            <a:xfrm>
              <a:off x="835" y="2064"/>
              <a:ext cx="1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295" name="Text Box 15"/>
            <p:cNvSpPr txBox="1">
              <a:spLocks noChangeArrowheads="1"/>
            </p:cNvSpPr>
            <p:nvPr/>
          </p:nvSpPr>
          <p:spPr bwMode="auto">
            <a:xfrm>
              <a:off x="624" y="1968"/>
              <a:ext cx="240" cy="18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 b="1">
                  <a:latin typeface="Times New Roman" panose="02020603050405020304" pitchFamily="18" charset="0"/>
                </a:rPr>
                <a:t>C</a:t>
              </a:r>
              <a:endParaRPr kumimoji="1" lang="en-US" altLang="zh-CN" sz="20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225307" name="Text Box 27"/>
          <p:cNvSpPr txBox="1">
            <a:spLocks noChangeArrowheads="1"/>
          </p:cNvSpPr>
          <p:nvPr/>
        </p:nvSpPr>
        <p:spPr bwMode="auto">
          <a:xfrm>
            <a:off x="1476374" y="5084763"/>
            <a:ext cx="2381245" cy="583565"/>
          </a:xfrm>
          <a:prstGeom prst="rect">
            <a:avLst/>
          </a:prstGeom>
          <a:solidFill>
            <a:schemeClr val="bg1"/>
          </a:solidFill>
          <a:ln w="127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i="1" dirty="0">
                <a:latin typeface="Times New Roman" panose="02020603050405020304" pitchFamily="18" charset="0"/>
              </a:rPr>
              <a:t>Y = </a:t>
            </a:r>
            <a:r>
              <a:rPr kumimoji="1" lang="en-US" altLang="zh-CN" sz="3200" b="1" i="1" dirty="0" smtClean="0">
                <a:latin typeface="Times New Roman" panose="02020603050405020304" pitchFamily="18" charset="0"/>
              </a:rPr>
              <a:t>A · B · C</a:t>
            </a:r>
            <a:endParaRPr kumimoji="1" lang="en-US" altLang="zh-CN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225308" name="Text Box 28"/>
          <p:cNvSpPr txBox="1">
            <a:spLocks noChangeArrowheads="1"/>
          </p:cNvSpPr>
          <p:nvPr/>
        </p:nvSpPr>
        <p:spPr bwMode="auto">
          <a:xfrm>
            <a:off x="5357818" y="5072074"/>
            <a:ext cx="2447925" cy="583565"/>
          </a:xfrm>
          <a:prstGeom prst="rect">
            <a:avLst/>
          </a:prstGeom>
          <a:solidFill>
            <a:schemeClr val="bg1"/>
          </a:solidFill>
          <a:ln w="12700">
            <a:solidFill>
              <a:srgbClr val="99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i="1">
                <a:latin typeface="Times New Roman" panose="02020603050405020304" pitchFamily="18" charset="0"/>
              </a:rPr>
              <a:t>Y = A+B+C</a:t>
            </a:r>
            <a:r>
              <a:rPr kumimoji="1" lang="en-US" altLang="zh-CN" sz="3200">
                <a:latin typeface="Times New Roman" panose="02020603050405020304" pitchFamily="18" charset="0"/>
              </a:rPr>
              <a:t> </a:t>
            </a:r>
            <a:endParaRPr kumimoji="1"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225309" name="Line 29"/>
          <p:cNvSpPr>
            <a:spLocks noChangeShapeType="1"/>
          </p:cNvSpPr>
          <p:nvPr/>
        </p:nvSpPr>
        <p:spPr bwMode="auto">
          <a:xfrm>
            <a:off x="285720" y="1714488"/>
            <a:ext cx="8382000" cy="0"/>
          </a:xfrm>
          <a:prstGeom prst="line">
            <a:avLst/>
          </a:prstGeom>
          <a:noFill/>
          <a:ln w="38100">
            <a:solidFill>
              <a:srgbClr val="CC0066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56870" y="213995"/>
            <a:ext cx="5267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6.2.1 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基本逻辑门电路</a:t>
            </a:r>
            <a:endParaRPr lang="zh-CN" altLang="en-US" sz="3200" b="1" dirty="0" smtClean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58130" y="3141980"/>
            <a:ext cx="2520315" cy="1570990"/>
            <a:chOff x="8325" y="4725"/>
            <a:chExt cx="4082" cy="2810"/>
          </a:xfrm>
        </p:grpSpPr>
        <p:graphicFrame>
          <p:nvGraphicFramePr>
            <p:cNvPr id="225313" name="Object 33"/>
            <p:cNvGraphicFramePr>
              <a:graphicFrameLocks noChangeAspect="1"/>
            </p:cNvGraphicFramePr>
            <p:nvPr/>
          </p:nvGraphicFramePr>
          <p:xfrm>
            <a:off x="8325" y="4725"/>
            <a:ext cx="4082" cy="2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位图图像" r:id="rId1" imgW="2047875" imgH="1409700" progId="PBrush">
                    <p:embed/>
                  </p:oleObj>
                </mc:Choice>
                <mc:Fallback>
                  <p:oleObj name="位图图像" r:id="rId1" imgW="2047875" imgH="1409700" progId="PBrush">
                    <p:embed/>
                    <p:pic>
                      <p:nvPicPr>
                        <p:cNvPr id="0" name="图片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325" y="4725"/>
                          <a:ext cx="4082" cy="28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 Box 13"/>
            <p:cNvSpPr txBox="1">
              <a:spLocks noChangeArrowheads="1"/>
            </p:cNvSpPr>
            <p:nvPr/>
          </p:nvSpPr>
          <p:spPr bwMode="auto">
            <a:xfrm>
              <a:off x="11810" y="5765"/>
              <a:ext cx="582" cy="823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38100">
              <a:noFill/>
              <a:miter lim="800000"/>
            </a:ln>
            <a:effectLst/>
          </p:spPr>
          <p:txBody>
            <a:bodyPr wrap="square" anchor="ctr">
              <a:spAutoFit/>
            </a:bodyPr>
            <a:p>
              <a:pPr algn="ctr"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  <a:ea typeface="长城楷体" pitchFamily="49" charset="-122"/>
                </a:rPr>
                <a:t>Y</a:t>
              </a:r>
              <a:endParaRPr kumimoji="1" lang="en-US" altLang="zh-CN" sz="2400" b="1" i="1">
                <a:latin typeface="Times New Roman" panose="02020603050405020304" pitchFamily="18" charset="0"/>
                <a:ea typeface="长城楷体" pitchFamily="49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2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bldLvl="0" animBg="1"/>
      <p:bldP spid="225283" grpId="0" bldLvl="0" animBg="1" autoUpdateAnimBg="0"/>
      <p:bldP spid="225284" grpId="0" bldLvl="0" animBg="1"/>
      <p:bldP spid="225307" grpId="0" bldLvl="0" animBg="1" autoUpdateAnimBg="0"/>
      <p:bldP spid="225308" grpId="0" bldLvl="0" animBg="1" autoUpdateAnimBg="0"/>
      <p:bldP spid="2253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85720" y="213973"/>
            <a:ext cx="7986713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6.2.2 </a:t>
            </a:r>
            <a:r>
              <a:rPr kumimoji="1" lang="zh-CN" altLang="en-US" sz="3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复合逻辑门</a:t>
            </a:r>
            <a:endParaRPr kumimoji="1" lang="zh-CN" altLang="en-US" sz="3200" b="1" dirty="0" smtClean="0"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23114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32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与非门</a:t>
            </a:r>
            <a:endParaRPr kumimoji="1"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9"/>
          <p:cNvGrpSpPr/>
          <p:nvPr/>
        </p:nvGrpSpPr>
        <p:grpSpPr bwMode="auto">
          <a:xfrm>
            <a:off x="5651500" y="1132840"/>
            <a:ext cx="3048000" cy="3814763"/>
            <a:chOff x="3742" y="1145"/>
            <a:chExt cx="1920" cy="2403"/>
          </a:xfrm>
        </p:grpSpPr>
        <p:sp>
          <p:nvSpPr>
            <p:cNvPr id="226314" name="Text Box 10"/>
            <p:cNvSpPr txBox="1">
              <a:spLocks noChangeArrowheads="1"/>
            </p:cNvSpPr>
            <p:nvPr/>
          </p:nvSpPr>
          <p:spPr bwMode="auto">
            <a:xfrm>
              <a:off x="3742" y="1145"/>
              <a:ext cx="1920" cy="2403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5000"/>
              </a:schemeClr>
            </a:solidFill>
            <a:ln w="19050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  真值表</a:t>
              </a:r>
              <a:endParaRPr kumimoji="1" lang="zh-CN" altLang="en-US" sz="3200" b="1" u="sng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800" dirty="0">
                  <a:latin typeface="Times New Roman" panose="02020603050405020304" pitchFamily="18" charset="0"/>
                </a:rPr>
                <a:t>   </a:t>
              </a:r>
              <a:r>
                <a:rPr kumimoji="1" lang="en-US" altLang="zh-CN" sz="2800" b="1" i="1" dirty="0">
                  <a:latin typeface="Times New Roman" panose="02020603050405020304" pitchFamily="18" charset="0"/>
                </a:rPr>
                <a:t>A    B    AB    Y</a:t>
              </a:r>
              <a:endParaRPr kumimoji="1" lang="en-US" altLang="zh-CN" sz="2800" b="1" dirty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2800" b="1" dirty="0">
                  <a:latin typeface="Times New Roman" panose="02020603050405020304" pitchFamily="18" charset="0"/>
                </a:rPr>
                <a:t>   0     0      0      1</a:t>
              </a:r>
              <a:endParaRPr kumimoji="1" lang="en-US" altLang="zh-CN" sz="2800" b="1" dirty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2800" b="1" dirty="0">
                  <a:latin typeface="Times New Roman" panose="02020603050405020304" pitchFamily="18" charset="0"/>
                </a:rPr>
                <a:t>   0     1      0      1</a:t>
              </a:r>
              <a:endParaRPr kumimoji="1" lang="en-US" altLang="zh-CN" sz="2800" b="1" dirty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2800" b="1" dirty="0">
                  <a:latin typeface="Times New Roman" panose="02020603050405020304" pitchFamily="18" charset="0"/>
                </a:rPr>
                <a:t>   1     0      0      1</a:t>
              </a:r>
              <a:endParaRPr kumimoji="1" lang="en-US" altLang="zh-CN" sz="2800" b="1" dirty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2800" b="1" dirty="0">
                  <a:latin typeface="Times New Roman" panose="02020603050405020304" pitchFamily="18" charset="0"/>
                </a:rPr>
                <a:t>   1     1      1      0</a:t>
              </a:r>
              <a:endParaRPr kumimoji="1" lang="en-US" altLang="zh-CN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26315" name="Line 11"/>
            <p:cNvSpPr>
              <a:spLocks noChangeShapeType="1"/>
            </p:cNvSpPr>
            <p:nvPr/>
          </p:nvSpPr>
          <p:spPr bwMode="auto">
            <a:xfrm>
              <a:off x="3936" y="1913"/>
              <a:ext cx="163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16" name="Line 12"/>
            <p:cNvSpPr>
              <a:spLocks noChangeShapeType="1"/>
            </p:cNvSpPr>
            <p:nvPr/>
          </p:nvSpPr>
          <p:spPr bwMode="auto">
            <a:xfrm>
              <a:off x="4272" y="1625"/>
              <a:ext cx="0" cy="182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17" name="Line 13"/>
            <p:cNvSpPr>
              <a:spLocks noChangeShapeType="1"/>
            </p:cNvSpPr>
            <p:nvPr/>
          </p:nvSpPr>
          <p:spPr bwMode="auto">
            <a:xfrm>
              <a:off x="4656" y="1625"/>
              <a:ext cx="0" cy="182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318" name="Line 14"/>
            <p:cNvSpPr>
              <a:spLocks noChangeShapeType="1"/>
            </p:cNvSpPr>
            <p:nvPr/>
          </p:nvSpPr>
          <p:spPr bwMode="auto">
            <a:xfrm>
              <a:off x="5184" y="1625"/>
              <a:ext cx="0" cy="182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19"/>
          <p:cNvGrpSpPr/>
          <p:nvPr/>
        </p:nvGrpSpPr>
        <p:grpSpPr bwMode="auto">
          <a:xfrm>
            <a:off x="755650" y="3285427"/>
            <a:ext cx="4546600" cy="1116257"/>
            <a:chOff x="732" y="2524"/>
            <a:chExt cx="2624" cy="528"/>
          </a:xfrm>
        </p:grpSpPr>
        <p:grpSp>
          <p:nvGrpSpPr>
            <p:cNvPr id="6" name="Group 20"/>
            <p:cNvGrpSpPr/>
            <p:nvPr/>
          </p:nvGrpSpPr>
          <p:grpSpPr bwMode="auto">
            <a:xfrm>
              <a:off x="1698" y="2524"/>
              <a:ext cx="1658" cy="528"/>
              <a:chOff x="1886" y="2868"/>
              <a:chExt cx="1658" cy="528"/>
            </a:xfrm>
          </p:grpSpPr>
          <p:sp>
            <p:nvSpPr>
              <p:cNvPr id="226325" name="Line 21"/>
              <p:cNvSpPr>
                <a:spLocks noChangeShapeType="1"/>
              </p:cNvSpPr>
              <p:nvPr/>
            </p:nvSpPr>
            <p:spPr bwMode="auto">
              <a:xfrm>
                <a:off x="2944" y="313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26" name="Rectangle 22"/>
              <p:cNvSpPr>
                <a:spLocks noChangeArrowheads="1"/>
              </p:cNvSpPr>
              <p:nvPr/>
            </p:nvSpPr>
            <p:spPr bwMode="auto">
              <a:xfrm>
                <a:off x="2463" y="2868"/>
                <a:ext cx="384" cy="52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27" name="Line 23"/>
              <p:cNvSpPr>
                <a:spLocks noChangeShapeType="1"/>
              </p:cNvSpPr>
              <p:nvPr/>
            </p:nvSpPr>
            <p:spPr bwMode="auto">
              <a:xfrm>
                <a:off x="2224" y="328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28" name="Line 24"/>
              <p:cNvSpPr>
                <a:spLocks noChangeShapeType="1"/>
              </p:cNvSpPr>
              <p:nvPr/>
            </p:nvSpPr>
            <p:spPr bwMode="auto">
              <a:xfrm>
                <a:off x="2224" y="299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6329" name="Text Box 25"/>
              <p:cNvSpPr txBox="1">
                <a:spLocks noChangeArrowheads="1"/>
              </p:cNvSpPr>
              <p:nvPr/>
            </p:nvSpPr>
            <p:spPr bwMode="auto">
              <a:xfrm>
                <a:off x="2504" y="3003"/>
                <a:ext cx="289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1" dirty="0">
                    <a:latin typeface="Times New Roman" panose="02020603050405020304" pitchFamily="18" charset="0"/>
                    <a:ea typeface="楷体_GB2312" pitchFamily="49" charset="-122"/>
                    <a:cs typeface="Times New Roman" panose="02020603050405020304" pitchFamily="18" charset="0"/>
                  </a:rPr>
                  <a:t>&amp;</a:t>
                </a:r>
                <a:endParaRPr kumimoji="1" lang="en-US" altLang="zh-CN" sz="2400" b="1" dirty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30" name="Oval 26"/>
              <p:cNvSpPr>
                <a:spLocks noChangeArrowheads="1"/>
              </p:cNvSpPr>
              <p:nvPr/>
            </p:nvSpPr>
            <p:spPr bwMode="auto">
              <a:xfrm>
                <a:off x="2848" y="308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226331" name="Text Box 27"/>
              <p:cNvSpPr txBox="1">
                <a:spLocks noChangeArrowheads="1"/>
              </p:cNvSpPr>
              <p:nvPr/>
            </p:nvSpPr>
            <p:spPr bwMode="auto">
              <a:xfrm>
                <a:off x="1886" y="2868"/>
                <a:ext cx="384" cy="2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 i="1" dirty="0">
                    <a:latin typeface="Times New Roman" panose="02020603050405020304" pitchFamily="18" charset="0"/>
                    <a:ea typeface="楷体_GB2312" pitchFamily="49" charset="-122"/>
                    <a:cs typeface="Times New Roman" panose="02020603050405020304" pitchFamily="18" charset="0"/>
                  </a:rPr>
                  <a:t>A</a:t>
                </a:r>
                <a:endParaRPr kumimoji="1" lang="en-US" altLang="zh-CN" sz="2800" b="1" i="1" dirty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32" name="Text Box 28"/>
              <p:cNvSpPr txBox="1">
                <a:spLocks noChangeArrowheads="1"/>
              </p:cNvSpPr>
              <p:nvPr/>
            </p:nvSpPr>
            <p:spPr bwMode="auto">
              <a:xfrm>
                <a:off x="1888" y="3136"/>
                <a:ext cx="336" cy="2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 i="1" dirty="0">
                    <a:latin typeface="Times New Roman" panose="02020603050405020304" pitchFamily="18" charset="0"/>
                    <a:ea typeface="楷体_GB2312" pitchFamily="49" charset="-122"/>
                    <a:cs typeface="Times New Roman" panose="02020603050405020304" pitchFamily="18" charset="0"/>
                  </a:rPr>
                  <a:t>B</a:t>
                </a:r>
                <a:endParaRPr kumimoji="1" lang="en-US" altLang="zh-CN" sz="2800" b="1" i="1" dirty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333" name="Text Box 29"/>
              <p:cNvSpPr txBox="1">
                <a:spLocks noChangeArrowheads="1"/>
              </p:cNvSpPr>
              <p:nvPr/>
            </p:nvSpPr>
            <p:spPr bwMode="auto">
              <a:xfrm>
                <a:off x="3216" y="2992"/>
                <a:ext cx="328" cy="2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 i="1" dirty="0">
                    <a:latin typeface="Times New Roman" panose="02020603050405020304" pitchFamily="18" charset="0"/>
                    <a:ea typeface="楷体_GB2312" pitchFamily="49" charset="-122"/>
                    <a:cs typeface="Times New Roman" panose="02020603050405020304" pitchFamily="18" charset="0"/>
                  </a:rPr>
                  <a:t>Y</a:t>
                </a:r>
                <a:endParaRPr kumimoji="1" lang="en-US" altLang="zh-CN" sz="2800" b="1" i="1" dirty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6334" name="Text Box 30"/>
            <p:cNvSpPr txBox="1">
              <a:spLocks noChangeArrowheads="1"/>
            </p:cNvSpPr>
            <p:nvPr/>
          </p:nvSpPr>
          <p:spPr bwMode="auto">
            <a:xfrm>
              <a:off x="732" y="2544"/>
              <a:ext cx="636" cy="24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符号：</a:t>
              </a:r>
              <a:endPara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42988" y="2060575"/>
            <a:ext cx="3814764" cy="582608"/>
            <a:chOff x="1042988" y="2060575"/>
            <a:chExt cx="3814764" cy="582608"/>
          </a:xfrm>
        </p:grpSpPr>
        <p:grpSp>
          <p:nvGrpSpPr>
            <p:cNvPr id="2" name="Group 5"/>
            <p:cNvGrpSpPr/>
            <p:nvPr/>
          </p:nvGrpSpPr>
          <p:grpSpPr bwMode="auto">
            <a:xfrm>
              <a:off x="1042988" y="2060575"/>
              <a:ext cx="3814764" cy="582608"/>
              <a:chOff x="1784" y="1481"/>
              <a:chExt cx="1860" cy="679"/>
            </a:xfrm>
          </p:grpSpPr>
          <p:sp>
            <p:nvSpPr>
              <p:cNvPr id="226310" name="Text Box 6"/>
              <p:cNvSpPr txBox="1">
                <a:spLocks noChangeArrowheads="1"/>
              </p:cNvSpPr>
              <p:nvPr/>
            </p:nvSpPr>
            <p:spPr bwMode="auto">
              <a:xfrm>
                <a:off x="1784" y="1481"/>
                <a:ext cx="1860" cy="679"/>
              </a:xfrm>
              <a:prstGeom prst="rect">
                <a:avLst/>
              </a:prstGeom>
              <a:solidFill>
                <a:schemeClr val="bg1">
                  <a:alpha val="58000"/>
                </a:schemeClr>
              </a:solidFill>
              <a:ln w="9525">
                <a:solidFill>
                  <a:schemeClr val="bg1"/>
                </a:solidFill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表达式</a:t>
                </a:r>
                <a:r>
                  <a:rPr kumimoji="1" lang="zh-CN" altLang="zh-C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：</a:t>
                </a:r>
                <a:r>
                  <a:rPr kumimoji="1" lang="en-US" altLang="zh-C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kumimoji="1" lang="en-US" altLang="zh-CN" sz="3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kumimoji="1" lang="en-US" altLang="zh-C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=  </a:t>
                </a:r>
                <a:r>
                  <a:rPr kumimoji="1" lang="en-US" altLang="zh-CN" sz="3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kumimoji="1" lang="en-US" altLang="zh-C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· </a:t>
                </a:r>
                <a:r>
                  <a:rPr kumimoji="1" lang="en-US" altLang="zh-CN" sz="3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B</a:t>
                </a:r>
                <a:endParaRPr kumimoji="1" lang="en-US" altLang="zh-CN" sz="3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11" name="Line 7" descr="深色上对角线"/>
              <p:cNvSpPr>
                <a:spLocks noChangeShapeType="1"/>
              </p:cNvSpPr>
              <p:nvPr/>
            </p:nvSpPr>
            <p:spPr bwMode="auto">
              <a:xfrm>
                <a:off x="2454" y="1481"/>
                <a:ext cx="44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3786182" y="2143116"/>
              <a:ext cx="785818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684212" y="5300667"/>
            <a:ext cx="6173803" cy="693738"/>
            <a:chOff x="684212" y="5300667"/>
            <a:chExt cx="6173803" cy="693738"/>
          </a:xfrm>
        </p:grpSpPr>
        <p:grpSp>
          <p:nvGrpSpPr>
            <p:cNvPr id="4" name="Group 15"/>
            <p:cNvGrpSpPr/>
            <p:nvPr/>
          </p:nvGrpSpPr>
          <p:grpSpPr bwMode="auto">
            <a:xfrm>
              <a:off x="684212" y="5300667"/>
              <a:ext cx="6173803" cy="693738"/>
              <a:chOff x="192" y="3635"/>
              <a:chExt cx="3421" cy="437"/>
            </a:xfrm>
          </p:grpSpPr>
          <p:sp>
            <p:nvSpPr>
              <p:cNvPr id="226320" name="Text Box 16" descr="浅色下对角线"/>
              <p:cNvSpPr txBox="1">
                <a:spLocks noChangeArrowheads="1"/>
              </p:cNvSpPr>
              <p:nvPr/>
            </p:nvSpPr>
            <p:spPr bwMode="auto">
              <a:xfrm>
                <a:off x="2109" y="3704"/>
                <a:ext cx="1504" cy="368"/>
              </a:xfrm>
              <a:prstGeom prst="rect">
                <a:avLst/>
              </a:prstGeom>
              <a:pattFill prst="ltDnDiag">
                <a:fgClr>
                  <a:srgbClr val="CC99FF">
                    <a:alpha val="45000"/>
                  </a:srgbClr>
                </a:fgClr>
                <a:bgClr>
                  <a:srgbClr val="FFFFFF">
                    <a:alpha val="45000"/>
                  </a:srgbClr>
                </a:bgClr>
              </a:pattFill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 i="1" dirty="0" smtClean="0">
                    <a:latin typeface="Times New Roman" panose="02020603050405020304" pitchFamily="18" charset="0"/>
                  </a:rPr>
                  <a:t>Y</a:t>
                </a:r>
                <a:r>
                  <a:rPr kumimoji="1" lang="en-US" altLang="zh-CN" sz="3200" b="1" dirty="0" smtClean="0">
                    <a:latin typeface="Times New Roman" panose="02020603050405020304" pitchFamily="18" charset="0"/>
                  </a:rPr>
                  <a:t>= </a:t>
                </a:r>
                <a:r>
                  <a:rPr kumimoji="1" lang="en-US" altLang="zh-CN" sz="3200" b="1" i="1" dirty="0" smtClean="0">
                    <a:latin typeface="Times New Roman" panose="02020603050405020304" pitchFamily="18" charset="0"/>
                  </a:rPr>
                  <a:t>A · B · C</a:t>
                </a:r>
                <a:endParaRPr kumimoji="1" lang="en-US" altLang="zh-CN" sz="3200" b="1" i="1" dirty="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22" name="Rectangle 18"/>
              <p:cNvSpPr>
                <a:spLocks noChangeArrowheads="1"/>
              </p:cNvSpPr>
              <p:nvPr/>
            </p:nvSpPr>
            <p:spPr bwMode="auto">
              <a:xfrm>
                <a:off x="192" y="3635"/>
                <a:ext cx="1909" cy="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zh-CN" altLang="en-US" sz="3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多个逻辑变量时</a:t>
                </a:r>
                <a:r>
                  <a:rPr kumimoji="1" lang="en-US" altLang="zh-CN" sz="3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:</a:t>
                </a:r>
                <a:endParaRPr kumimoji="1"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4786314" y="5429264"/>
              <a:ext cx="157163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121" name="Text Box 33"/>
          <p:cNvSpPr txBox="1">
            <a:spLocks noChangeArrowheads="1"/>
          </p:cNvSpPr>
          <p:nvPr/>
        </p:nvSpPr>
        <p:spPr bwMode="auto">
          <a:xfrm>
            <a:off x="2867315" y="6149033"/>
            <a:ext cx="3000364" cy="521970"/>
          </a:xfrm>
          <a:prstGeom prst="rect">
            <a:avLst/>
          </a:prstGeom>
          <a:solidFill>
            <a:schemeClr val="bg1">
              <a:alpha val="62000"/>
            </a:schemeClr>
          </a:solidFill>
          <a:ln w="25400">
            <a:solidFill>
              <a:srgbClr val="990099"/>
            </a:solidFill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“</a:t>
            </a:r>
            <a:r>
              <a:rPr kumimoji="1" lang="zh-CN" altLang="en-US" sz="2800" b="1">
                <a:latin typeface="Times New Roman" panose="02020603050405020304" pitchFamily="18" charset="0"/>
              </a:rPr>
              <a:t>有</a:t>
            </a:r>
            <a:r>
              <a:rPr kumimoji="1" lang="en-US" altLang="zh-CN" sz="2800" b="1">
                <a:latin typeface="Times New Roman" panose="02020603050405020304" pitchFamily="18" charset="0"/>
              </a:rPr>
              <a:t>0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为</a:t>
            </a:r>
            <a:r>
              <a:rPr kumimoji="1" lang="en-US" altLang="zh-CN" sz="2800" b="1">
                <a:latin typeface="Times New Roman" panose="02020603050405020304" pitchFamily="18" charset="0"/>
              </a:rPr>
              <a:t>1</a:t>
            </a:r>
            <a:r>
              <a:rPr kumimoji="1" lang="en-US" altLang="zh-CN" sz="2800" b="1">
                <a:latin typeface="Times New Roman" panose="02020603050405020304" pitchFamily="18" charset="0"/>
              </a:rPr>
              <a:t>,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全</a:t>
            </a:r>
            <a:r>
              <a:rPr kumimoji="1" lang="en-US" altLang="zh-CN" sz="2800" b="1"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>
                <a:latin typeface="Times New Roman" panose="02020603050405020304" pitchFamily="18" charset="0"/>
              </a:rPr>
              <a:t>为</a:t>
            </a:r>
            <a:r>
              <a:rPr kumimoji="1" lang="en-US" altLang="zh-CN" sz="2800" b="1">
                <a:latin typeface="Times New Roman" panose="02020603050405020304" pitchFamily="18" charset="0"/>
              </a:rPr>
              <a:t>0</a:t>
            </a:r>
            <a:r>
              <a:rPr kumimoji="1" lang="en-US" altLang="zh-CN" sz="2800" b="1">
                <a:latin typeface="Times New Roman" panose="02020603050405020304" pitchFamily="18" charset="0"/>
              </a:rPr>
              <a:t>”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1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bldLvl="0" animBg="1"/>
      <p:bldP spid="226308" grpId="0" bldLvl="0" animBg="1" autoUpdateAnimBg="0"/>
      <p:bldP spid="217121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2286000" y="254000"/>
            <a:ext cx="6362700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800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波形如图所示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请画出与非门的输出</a:t>
            </a:r>
            <a:r>
              <a:rPr kumimoji="1"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kumimoji="1"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波形。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>
            <a:off x="5638800" y="1574800"/>
            <a:ext cx="0" cy="4572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>
            <a:off x="4953000" y="1574800"/>
            <a:ext cx="0" cy="4572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3428992" y="2032000"/>
            <a:ext cx="5334008" cy="2201865"/>
            <a:chOff x="3428992" y="2032000"/>
            <a:chExt cx="5334008" cy="2201865"/>
          </a:xfrm>
        </p:grpSpPr>
        <p:sp>
          <p:nvSpPr>
            <p:cNvPr id="253955" name="Text Box 3"/>
            <p:cNvSpPr txBox="1">
              <a:spLocks noChangeArrowheads="1"/>
            </p:cNvSpPr>
            <p:nvPr/>
          </p:nvSpPr>
          <p:spPr bwMode="auto">
            <a:xfrm>
              <a:off x="3428992" y="2214554"/>
              <a:ext cx="4572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 dirty="0">
                  <a:latin typeface="Times New Roman" panose="02020603050405020304" pitchFamily="18" charset="0"/>
                </a:rPr>
                <a:t>A</a:t>
              </a:r>
              <a:endParaRPr kumimoji="1" lang="en-US" altLang="zh-CN" sz="2800" b="1" i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" name="Group 4"/>
            <p:cNvGrpSpPr/>
            <p:nvPr/>
          </p:nvGrpSpPr>
          <p:grpSpPr bwMode="auto">
            <a:xfrm>
              <a:off x="4114800" y="2032000"/>
              <a:ext cx="4572000" cy="609600"/>
              <a:chOff x="912" y="1536"/>
              <a:chExt cx="2880" cy="384"/>
            </a:xfrm>
          </p:grpSpPr>
          <p:sp>
            <p:nvSpPr>
              <p:cNvPr id="253957" name="Line 5"/>
              <p:cNvSpPr>
                <a:spLocks noChangeShapeType="1"/>
              </p:cNvSpPr>
              <p:nvPr/>
            </p:nvSpPr>
            <p:spPr bwMode="auto">
              <a:xfrm>
                <a:off x="912" y="1920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58" name="Line 6"/>
              <p:cNvSpPr>
                <a:spLocks noChangeShapeType="1"/>
              </p:cNvSpPr>
              <p:nvPr/>
            </p:nvSpPr>
            <p:spPr bwMode="auto">
              <a:xfrm flipV="1">
                <a:off x="1440" y="1536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59" name="Line 7"/>
              <p:cNvSpPr>
                <a:spLocks noChangeShapeType="1"/>
              </p:cNvSpPr>
              <p:nvPr/>
            </p:nvSpPr>
            <p:spPr bwMode="auto">
              <a:xfrm flipV="1">
                <a:off x="1872" y="1536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60" name="Line 8"/>
              <p:cNvSpPr>
                <a:spLocks noChangeShapeType="1"/>
              </p:cNvSpPr>
              <p:nvPr/>
            </p:nvSpPr>
            <p:spPr bwMode="auto">
              <a:xfrm flipV="1">
                <a:off x="2304" y="1536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61" name="Line 9"/>
              <p:cNvSpPr>
                <a:spLocks noChangeShapeType="1"/>
              </p:cNvSpPr>
              <p:nvPr/>
            </p:nvSpPr>
            <p:spPr bwMode="auto">
              <a:xfrm flipV="1">
                <a:off x="3408" y="1536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62" name="Line 10"/>
              <p:cNvSpPr>
                <a:spLocks noChangeShapeType="1"/>
              </p:cNvSpPr>
              <p:nvPr/>
            </p:nvSpPr>
            <p:spPr bwMode="auto">
              <a:xfrm>
                <a:off x="1440" y="153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63" name="Line 11"/>
              <p:cNvSpPr>
                <a:spLocks noChangeShapeType="1"/>
              </p:cNvSpPr>
              <p:nvPr/>
            </p:nvSpPr>
            <p:spPr bwMode="auto">
              <a:xfrm>
                <a:off x="1872" y="1920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64" name="Line 12"/>
              <p:cNvSpPr>
                <a:spLocks noChangeShapeType="1"/>
              </p:cNvSpPr>
              <p:nvPr/>
            </p:nvSpPr>
            <p:spPr bwMode="auto">
              <a:xfrm>
                <a:off x="2304" y="1536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65" name="Line 13"/>
              <p:cNvSpPr>
                <a:spLocks noChangeShapeType="1"/>
              </p:cNvSpPr>
              <p:nvPr/>
            </p:nvSpPr>
            <p:spPr bwMode="auto">
              <a:xfrm>
                <a:off x="3408" y="1920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" name="Group 16"/>
            <p:cNvGrpSpPr/>
            <p:nvPr/>
          </p:nvGrpSpPr>
          <p:grpSpPr bwMode="auto">
            <a:xfrm>
              <a:off x="4114800" y="3403600"/>
              <a:ext cx="4648200" cy="609600"/>
              <a:chOff x="912" y="2400"/>
              <a:chExt cx="2928" cy="384"/>
            </a:xfrm>
          </p:grpSpPr>
          <p:sp>
            <p:nvSpPr>
              <p:cNvPr id="253969" name="Line 17"/>
              <p:cNvSpPr>
                <a:spLocks noChangeShapeType="1"/>
              </p:cNvSpPr>
              <p:nvPr/>
            </p:nvSpPr>
            <p:spPr bwMode="auto">
              <a:xfrm flipV="1">
                <a:off x="1440" y="240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70" name="Line 18"/>
              <p:cNvSpPr>
                <a:spLocks noChangeShapeType="1"/>
              </p:cNvSpPr>
              <p:nvPr/>
            </p:nvSpPr>
            <p:spPr bwMode="auto">
              <a:xfrm>
                <a:off x="3600" y="278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71" name="Line 19"/>
              <p:cNvSpPr>
                <a:spLocks noChangeShapeType="1"/>
              </p:cNvSpPr>
              <p:nvPr/>
            </p:nvSpPr>
            <p:spPr bwMode="auto">
              <a:xfrm flipV="1">
                <a:off x="3600" y="240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72" name="Line 20"/>
              <p:cNvSpPr>
                <a:spLocks noChangeShapeType="1"/>
              </p:cNvSpPr>
              <p:nvPr/>
            </p:nvSpPr>
            <p:spPr bwMode="auto">
              <a:xfrm flipV="1">
                <a:off x="2736" y="240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73" name="Line 21"/>
              <p:cNvSpPr>
                <a:spLocks noChangeShapeType="1"/>
              </p:cNvSpPr>
              <p:nvPr/>
            </p:nvSpPr>
            <p:spPr bwMode="auto">
              <a:xfrm flipV="1">
                <a:off x="2304" y="240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74" name="Line 22"/>
              <p:cNvSpPr>
                <a:spLocks noChangeShapeType="1"/>
              </p:cNvSpPr>
              <p:nvPr/>
            </p:nvSpPr>
            <p:spPr bwMode="auto">
              <a:xfrm>
                <a:off x="2304" y="2784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75" name="Line 23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76" name="Line 24"/>
              <p:cNvSpPr>
                <a:spLocks noChangeShapeType="1"/>
              </p:cNvSpPr>
              <p:nvPr/>
            </p:nvSpPr>
            <p:spPr bwMode="auto">
              <a:xfrm>
                <a:off x="1440" y="2400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77" name="Line 25"/>
              <p:cNvSpPr>
                <a:spLocks noChangeShapeType="1"/>
              </p:cNvSpPr>
              <p:nvPr/>
            </p:nvSpPr>
            <p:spPr bwMode="auto">
              <a:xfrm>
                <a:off x="2736" y="2400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3978" name="Text Box 26"/>
            <p:cNvSpPr txBox="1">
              <a:spLocks noChangeArrowheads="1"/>
            </p:cNvSpPr>
            <p:nvPr/>
          </p:nvSpPr>
          <p:spPr bwMode="auto">
            <a:xfrm>
              <a:off x="3500430" y="3714752"/>
              <a:ext cx="60960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 dirty="0">
                  <a:latin typeface="Times New Roman" panose="02020603050405020304" pitchFamily="18" charset="0"/>
                </a:rPr>
                <a:t>B</a:t>
              </a:r>
              <a:endParaRPr kumimoji="1" lang="en-US" altLang="zh-CN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53979" name="Text Box 27"/>
          <p:cNvSpPr txBox="1">
            <a:spLocks noChangeArrowheads="1"/>
          </p:cNvSpPr>
          <p:nvPr/>
        </p:nvSpPr>
        <p:spPr bwMode="auto">
          <a:xfrm>
            <a:off x="3563620" y="5166995"/>
            <a:ext cx="609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>
                <a:latin typeface="Times New Roman" panose="02020603050405020304" pitchFamily="18" charset="0"/>
              </a:rPr>
              <a:t>Y</a:t>
            </a:r>
            <a:endParaRPr kumimoji="1" lang="en-US" altLang="zh-CN" sz="2800" b="1" i="1">
              <a:latin typeface="Times New Roman" panose="02020603050405020304" pitchFamily="18" charset="0"/>
            </a:endParaRPr>
          </a:p>
        </p:txBody>
      </p:sp>
      <p:grpSp>
        <p:nvGrpSpPr>
          <p:cNvPr id="4" name="Group 28"/>
          <p:cNvGrpSpPr/>
          <p:nvPr/>
        </p:nvGrpSpPr>
        <p:grpSpPr bwMode="auto">
          <a:xfrm>
            <a:off x="3181350" y="1657350"/>
            <a:ext cx="1295400" cy="519113"/>
            <a:chOff x="4548" y="1488"/>
            <a:chExt cx="816" cy="327"/>
          </a:xfrm>
        </p:grpSpPr>
        <p:sp>
          <p:nvSpPr>
            <p:cNvPr id="253981" name="Text Box 29"/>
            <p:cNvSpPr txBox="1">
              <a:spLocks noChangeArrowheads="1"/>
            </p:cNvSpPr>
            <p:nvPr/>
          </p:nvSpPr>
          <p:spPr bwMode="auto">
            <a:xfrm>
              <a:off x="4548" y="1488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Y</a:t>
              </a:r>
              <a:r>
                <a:rPr kumimoji="1"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=</a:t>
              </a:r>
              <a:r>
                <a:rPr kumimoji="1"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AB</a:t>
              </a:r>
              <a:endPara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982" name="Line 30"/>
            <p:cNvSpPr>
              <a:spLocks noChangeShapeType="1"/>
            </p:cNvSpPr>
            <p:nvPr/>
          </p:nvSpPr>
          <p:spPr bwMode="auto">
            <a:xfrm>
              <a:off x="4884" y="1536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3983" name="Line 31"/>
          <p:cNvSpPr>
            <a:spLocks noChangeShapeType="1"/>
          </p:cNvSpPr>
          <p:nvPr/>
        </p:nvSpPr>
        <p:spPr bwMode="auto">
          <a:xfrm>
            <a:off x="4114800" y="5232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84" name="Line 32"/>
          <p:cNvSpPr>
            <a:spLocks noChangeShapeType="1"/>
          </p:cNvSpPr>
          <p:nvPr/>
        </p:nvSpPr>
        <p:spPr bwMode="auto">
          <a:xfrm flipV="1">
            <a:off x="4953000" y="5232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3985" name="Line 33"/>
          <p:cNvSpPr>
            <a:spLocks noChangeShapeType="1"/>
          </p:cNvSpPr>
          <p:nvPr/>
        </p:nvSpPr>
        <p:spPr bwMode="auto">
          <a:xfrm>
            <a:off x="4953000" y="5842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34"/>
          <p:cNvGrpSpPr/>
          <p:nvPr/>
        </p:nvGrpSpPr>
        <p:grpSpPr bwMode="auto">
          <a:xfrm>
            <a:off x="6324600" y="1574800"/>
            <a:ext cx="2057400" cy="4572000"/>
            <a:chOff x="3984" y="992"/>
            <a:chExt cx="1296" cy="2880"/>
          </a:xfrm>
        </p:grpSpPr>
        <p:sp>
          <p:nvSpPr>
            <p:cNvPr id="253987" name="Line 35"/>
            <p:cNvSpPr>
              <a:spLocks noChangeShapeType="1"/>
            </p:cNvSpPr>
            <p:nvPr/>
          </p:nvSpPr>
          <p:spPr bwMode="auto">
            <a:xfrm>
              <a:off x="4416" y="992"/>
              <a:ext cx="0" cy="2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88" name="Line 36"/>
            <p:cNvSpPr>
              <a:spLocks noChangeShapeType="1"/>
            </p:cNvSpPr>
            <p:nvPr/>
          </p:nvSpPr>
          <p:spPr bwMode="auto">
            <a:xfrm>
              <a:off x="5280" y="992"/>
              <a:ext cx="0" cy="2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89" name="Line 37"/>
            <p:cNvSpPr>
              <a:spLocks noChangeShapeType="1"/>
            </p:cNvSpPr>
            <p:nvPr/>
          </p:nvSpPr>
          <p:spPr bwMode="auto">
            <a:xfrm>
              <a:off x="5088" y="992"/>
              <a:ext cx="0" cy="2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90" name="Line 38"/>
            <p:cNvSpPr>
              <a:spLocks noChangeShapeType="1"/>
            </p:cNvSpPr>
            <p:nvPr/>
          </p:nvSpPr>
          <p:spPr bwMode="auto">
            <a:xfrm>
              <a:off x="3984" y="992"/>
              <a:ext cx="0" cy="2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9"/>
          <p:cNvGrpSpPr/>
          <p:nvPr/>
        </p:nvGrpSpPr>
        <p:grpSpPr bwMode="auto">
          <a:xfrm>
            <a:off x="5638800" y="5232400"/>
            <a:ext cx="3200400" cy="609600"/>
            <a:chOff x="3552" y="3296"/>
            <a:chExt cx="2016" cy="384"/>
          </a:xfrm>
        </p:grpSpPr>
        <p:sp>
          <p:nvSpPr>
            <p:cNvPr id="253992" name="Line 40"/>
            <p:cNvSpPr>
              <a:spLocks noChangeShapeType="1"/>
            </p:cNvSpPr>
            <p:nvPr/>
          </p:nvSpPr>
          <p:spPr bwMode="auto">
            <a:xfrm flipV="1">
              <a:off x="5088" y="3296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93" name="Line 41"/>
            <p:cNvSpPr>
              <a:spLocks noChangeShapeType="1"/>
            </p:cNvSpPr>
            <p:nvPr/>
          </p:nvSpPr>
          <p:spPr bwMode="auto">
            <a:xfrm flipV="1">
              <a:off x="4416" y="3296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994" name="Line 42"/>
            <p:cNvSpPr>
              <a:spLocks noChangeShapeType="1"/>
            </p:cNvSpPr>
            <p:nvPr/>
          </p:nvSpPr>
          <p:spPr bwMode="auto">
            <a:xfrm>
              <a:off x="4416" y="3680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" name="Group 43"/>
            <p:cNvGrpSpPr/>
            <p:nvPr/>
          </p:nvGrpSpPr>
          <p:grpSpPr bwMode="auto">
            <a:xfrm>
              <a:off x="3552" y="3296"/>
              <a:ext cx="2016" cy="384"/>
              <a:chOff x="3552" y="3296"/>
              <a:chExt cx="2016" cy="384"/>
            </a:xfrm>
          </p:grpSpPr>
          <p:sp>
            <p:nvSpPr>
              <p:cNvPr id="253996" name="Line 44"/>
              <p:cNvSpPr>
                <a:spLocks noChangeShapeType="1"/>
              </p:cNvSpPr>
              <p:nvPr/>
            </p:nvSpPr>
            <p:spPr bwMode="auto">
              <a:xfrm flipV="1">
                <a:off x="3552" y="3296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97" name="Line 45"/>
              <p:cNvSpPr>
                <a:spLocks noChangeShapeType="1"/>
              </p:cNvSpPr>
              <p:nvPr/>
            </p:nvSpPr>
            <p:spPr bwMode="auto">
              <a:xfrm>
                <a:off x="3552" y="3296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3998" name="Line 46"/>
              <p:cNvSpPr>
                <a:spLocks noChangeShapeType="1"/>
              </p:cNvSpPr>
              <p:nvPr/>
            </p:nvSpPr>
            <p:spPr bwMode="auto">
              <a:xfrm>
                <a:off x="5088" y="3296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53999" name="Rectangle 47"/>
          <p:cNvSpPr>
            <a:spLocks noChangeArrowheads="1"/>
          </p:cNvSpPr>
          <p:nvPr/>
        </p:nvSpPr>
        <p:spPr bwMode="auto">
          <a:xfrm>
            <a:off x="279400" y="246063"/>
            <a:ext cx="121539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r>
              <a:rPr kumimoji="1" lang="en-US" altLang="zh-CN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kumimoji="1" lang="en-US" altLang="zh-CN" sz="3200" b="1" u="sng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Group 48"/>
          <p:cNvGrpSpPr/>
          <p:nvPr/>
        </p:nvGrpSpPr>
        <p:grpSpPr bwMode="auto">
          <a:xfrm>
            <a:off x="355600" y="1358900"/>
            <a:ext cx="2649538" cy="1052513"/>
            <a:chOff x="1888" y="2800"/>
            <a:chExt cx="1669" cy="663"/>
          </a:xfrm>
        </p:grpSpPr>
        <p:sp>
          <p:nvSpPr>
            <p:cNvPr id="254001" name="Line 49"/>
            <p:cNvSpPr>
              <a:spLocks noChangeShapeType="1"/>
            </p:cNvSpPr>
            <p:nvPr/>
          </p:nvSpPr>
          <p:spPr bwMode="auto">
            <a:xfrm>
              <a:off x="2944" y="313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4002" name="Rectangle 50"/>
            <p:cNvSpPr>
              <a:spLocks noChangeArrowheads="1"/>
            </p:cNvSpPr>
            <p:nvPr/>
          </p:nvSpPr>
          <p:spPr bwMode="auto">
            <a:xfrm>
              <a:off x="2464" y="2896"/>
              <a:ext cx="384" cy="5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4003" name="Line 51"/>
            <p:cNvSpPr>
              <a:spLocks noChangeShapeType="1"/>
            </p:cNvSpPr>
            <p:nvPr/>
          </p:nvSpPr>
          <p:spPr bwMode="auto">
            <a:xfrm>
              <a:off x="2224" y="328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4004" name="Line 52"/>
            <p:cNvSpPr>
              <a:spLocks noChangeShapeType="1"/>
            </p:cNvSpPr>
            <p:nvPr/>
          </p:nvSpPr>
          <p:spPr bwMode="auto">
            <a:xfrm>
              <a:off x="2224" y="299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4005" name="Text Box 53"/>
            <p:cNvSpPr txBox="1">
              <a:spLocks noChangeArrowheads="1"/>
            </p:cNvSpPr>
            <p:nvPr/>
          </p:nvSpPr>
          <p:spPr bwMode="auto">
            <a:xfrm>
              <a:off x="2474" y="2992"/>
              <a:ext cx="36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dirty="0" smtClean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&amp;</a:t>
              </a:r>
              <a:endParaRPr kumimoji="1" lang="en-US" altLang="zh-CN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54006" name="Oval 54"/>
            <p:cNvSpPr>
              <a:spLocks noChangeArrowheads="1"/>
            </p:cNvSpPr>
            <p:nvPr/>
          </p:nvSpPr>
          <p:spPr bwMode="auto">
            <a:xfrm>
              <a:off x="2848" y="3088"/>
              <a:ext cx="96" cy="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4007" name="Text Box 55"/>
            <p:cNvSpPr txBox="1">
              <a:spLocks noChangeArrowheads="1"/>
            </p:cNvSpPr>
            <p:nvPr/>
          </p:nvSpPr>
          <p:spPr bwMode="auto">
            <a:xfrm>
              <a:off x="1888" y="2800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 dirty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A</a:t>
              </a:r>
              <a:endParaRPr kumimoji="1" lang="en-US" altLang="zh-CN" sz="2800" b="1" i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54008" name="Text Box 56"/>
            <p:cNvSpPr txBox="1">
              <a:spLocks noChangeArrowheads="1"/>
            </p:cNvSpPr>
            <p:nvPr/>
          </p:nvSpPr>
          <p:spPr bwMode="auto">
            <a:xfrm>
              <a:off x="1888" y="313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 dirty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B</a:t>
              </a:r>
              <a:endParaRPr kumimoji="1" lang="en-US" altLang="zh-CN" sz="2800" b="1" i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54009" name="Text Box 57"/>
            <p:cNvSpPr txBox="1">
              <a:spLocks noChangeArrowheads="1"/>
            </p:cNvSpPr>
            <p:nvPr/>
          </p:nvSpPr>
          <p:spPr bwMode="auto">
            <a:xfrm>
              <a:off x="3229" y="2992"/>
              <a:ext cx="32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 dirty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Y</a:t>
              </a:r>
              <a:endParaRPr kumimoji="1" lang="en-US" altLang="zh-CN" sz="2800" b="1" i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58"/>
          <p:cNvGrpSpPr/>
          <p:nvPr/>
        </p:nvGrpSpPr>
        <p:grpSpPr bwMode="auto">
          <a:xfrm>
            <a:off x="177800" y="2730500"/>
            <a:ext cx="2057400" cy="3795713"/>
            <a:chOff x="120" y="1668"/>
            <a:chExt cx="1296" cy="2391"/>
          </a:xfrm>
          <a:solidFill>
            <a:schemeClr val="accent4">
              <a:lumMod val="20000"/>
              <a:lumOff val="80000"/>
              <a:alpha val="45000"/>
            </a:schemeClr>
          </a:solidFill>
        </p:grpSpPr>
        <p:grpSp>
          <p:nvGrpSpPr>
            <p:cNvPr id="10" name="Group 59"/>
            <p:cNvGrpSpPr/>
            <p:nvPr/>
          </p:nvGrpSpPr>
          <p:grpSpPr bwMode="auto">
            <a:xfrm>
              <a:off x="120" y="1712"/>
              <a:ext cx="1296" cy="2347"/>
              <a:chOff x="280" y="1744"/>
              <a:chExt cx="1296" cy="2347"/>
            </a:xfrm>
            <a:grpFill/>
          </p:grpSpPr>
          <p:sp>
            <p:nvSpPr>
              <p:cNvPr id="254012" name="Text Box 60"/>
              <p:cNvSpPr txBox="1">
                <a:spLocks noChangeArrowheads="1"/>
              </p:cNvSpPr>
              <p:nvPr/>
            </p:nvSpPr>
            <p:spPr bwMode="auto">
              <a:xfrm>
                <a:off x="280" y="1744"/>
                <a:ext cx="1296" cy="234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kumimoji="1" lang="en-US" altLang="zh-CN" sz="2800" b="1"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anose="02020603050405020304" pitchFamily="18" charset="0"/>
                  </a:rPr>
                  <a:t>   </a:t>
                </a:r>
                <a:r>
                  <a:rPr kumimoji="1" lang="en-US" altLang="zh-CN" sz="2800" b="1" i="1">
                    <a:latin typeface="Times New Roman" panose="02020603050405020304" pitchFamily="18" charset="0"/>
                  </a:rPr>
                  <a:t>A    B    Y</a:t>
                </a:r>
                <a:endParaRPr kumimoji="1" lang="en-US" altLang="zh-CN" sz="2800" b="1" i="1"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anose="02020603050405020304" pitchFamily="18" charset="0"/>
                  </a:rPr>
                  <a:t>   0     0     1</a:t>
                </a:r>
                <a:endParaRPr kumimoji="1" lang="en-US" altLang="zh-CN" sz="2800" b="1"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anose="02020603050405020304" pitchFamily="18" charset="0"/>
                  </a:rPr>
                  <a:t>   0     1     1</a:t>
                </a:r>
                <a:endParaRPr kumimoji="1" lang="en-US" altLang="zh-CN" sz="2800" b="1"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anose="02020603050405020304" pitchFamily="18" charset="0"/>
                  </a:rPr>
                  <a:t>   1     0     1</a:t>
                </a:r>
                <a:endParaRPr kumimoji="1" lang="en-US" altLang="zh-CN" sz="2800" b="1"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anose="02020603050405020304" pitchFamily="18" charset="0"/>
                  </a:rPr>
                  <a:t>   1      1    0</a:t>
                </a:r>
                <a:endParaRPr kumimoji="1" lang="en-US" altLang="zh-CN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013" name="Line 61"/>
              <p:cNvSpPr>
                <a:spLocks noChangeShapeType="1"/>
              </p:cNvSpPr>
              <p:nvPr/>
            </p:nvSpPr>
            <p:spPr bwMode="auto">
              <a:xfrm>
                <a:off x="488" y="2496"/>
                <a:ext cx="1008" cy="0"/>
              </a:xfrm>
              <a:prstGeom prst="line">
                <a:avLst/>
              </a:prstGeom>
              <a:grpFill/>
              <a:ln w="2857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4014" name="Line 62"/>
              <p:cNvSpPr>
                <a:spLocks noChangeShapeType="1"/>
              </p:cNvSpPr>
              <p:nvPr/>
            </p:nvSpPr>
            <p:spPr bwMode="auto">
              <a:xfrm>
                <a:off x="776" y="2256"/>
                <a:ext cx="0" cy="1776"/>
              </a:xfrm>
              <a:prstGeom prst="line">
                <a:avLst/>
              </a:prstGeom>
              <a:grpFill/>
              <a:ln w="2857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4015" name="Line 63"/>
              <p:cNvSpPr>
                <a:spLocks noChangeShapeType="1"/>
              </p:cNvSpPr>
              <p:nvPr/>
            </p:nvSpPr>
            <p:spPr bwMode="auto">
              <a:xfrm>
                <a:off x="1160" y="2256"/>
                <a:ext cx="0" cy="1776"/>
              </a:xfrm>
              <a:prstGeom prst="line">
                <a:avLst/>
              </a:prstGeom>
              <a:grpFill/>
              <a:ln w="28575">
                <a:solidFill>
                  <a:schemeClr val="accent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4016" name="Rectangle 64"/>
            <p:cNvSpPr>
              <a:spLocks noChangeArrowheads="1"/>
            </p:cNvSpPr>
            <p:nvPr/>
          </p:nvSpPr>
          <p:spPr bwMode="auto">
            <a:xfrm>
              <a:off x="336" y="1668"/>
              <a:ext cx="1000" cy="368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真值表</a:t>
              </a:r>
              <a:endParaRPr kumimoji="1"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18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﹒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66" grpId="0" animBg="1"/>
      <p:bldP spid="253967" grpId="0" animBg="1"/>
      <p:bldP spid="253979" grpId="0" bldLvl="0" animBg="1" autoUpdateAnimBg="0"/>
      <p:bldP spid="253983" grpId="0" animBg="1"/>
      <p:bldP spid="253984" grpId="0" animBg="1"/>
      <p:bldP spid="2539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466090" y="118110"/>
            <a:ext cx="294957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或非门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899794" y="1556703"/>
            <a:ext cx="3640137" cy="588962"/>
            <a:chOff x="668" y="566"/>
            <a:chExt cx="1932" cy="371"/>
          </a:xfrm>
        </p:grpSpPr>
        <p:sp>
          <p:nvSpPr>
            <p:cNvPr id="227332" name="Text Box 4"/>
            <p:cNvSpPr txBox="1">
              <a:spLocks noChangeArrowheads="1"/>
            </p:cNvSpPr>
            <p:nvPr/>
          </p:nvSpPr>
          <p:spPr bwMode="auto">
            <a:xfrm>
              <a:off x="668" y="566"/>
              <a:ext cx="1932" cy="371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表达式</a:t>
              </a:r>
              <a:r>
                <a:rPr kumimoji="1" lang="zh-CN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：</a:t>
              </a:r>
              <a:r>
                <a:rPr kumimoji="1"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Y= A+B</a:t>
              </a:r>
              <a:endPara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7333" name="Line 5"/>
            <p:cNvSpPr>
              <a:spLocks noChangeShapeType="1"/>
            </p:cNvSpPr>
            <p:nvPr/>
          </p:nvSpPr>
          <p:spPr bwMode="auto">
            <a:xfrm>
              <a:off x="1934" y="614"/>
              <a:ext cx="46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5683250" y="981075"/>
            <a:ext cx="2865632" cy="3815082"/>
            <a:chOff x="3580" y="579"/>
            <a:chExt cx="1818" cy="2403"/>
          </a:xfrm>
        </p:grpSpPr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3580" y="579"/>
              <a:ext cx="1818" cy="24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       </a:t>
              </a:r>
              <a:r>
                <a:rPr kumimoji="1" lang="zh-CN" altLang="en-US" sz="3200" b="1">
                  <a:latin typeface="Times New Roman" panose="02020603050405020304" pitchFamily="18" charset="0"/>
                  <a:ea typeface="楷体_GB2312" pitchFamily="49" charset="-122"/>
                </a:rPr>
                <a:t>真值表</a:t>
              </a:r>
              <a:endParaRPr kumimoji="1" lang="zh-CN" altLang="en-US" sz="3200" b="1" u="sng">
                <a:latin typeface="Times New Roman" panose="02020603050405020304" pitchFamily="18" charset="0"/>
                <a:ea typeface="楷体_GB2312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</a:rPr>
                <a:t>  </a:t>
              </a:r>
              <a:r>
                <a:rPr kumimoji="1" lang="en-US" altLang="zh-CN" sz="2800" b="1" i="1">
                  <a:latin typeface="Times New Roman" panose="02020603050405020304" pitchFamily="18" charset="0"/>
                </a:rPr>
                <a:t>A    B    AB    Y</a:t>
              </a:r>
              <a:endParaRPr kumimoji="1" lang="en-US" altLang="zh-CN" sz="2800" b="1" i="1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</a:rPr>
                <a:t>   0    0       0      1</a:t>
              </a:r>
              <a:endParaRPr kumimoji="1" lang="en-US" altLang="zh-CN" sz="2800" b="1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</a:rPr>
                <a:t>   0     1      1      0</a:t>
              </a:r>
              <a:endParaRPr kumimoji="1" lang="en-US" altLang="zh-CN" sz="2800" b="1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</a:rPr>
                <a:t>   1     0      1      0</a:t>
              </a:r>
              <a:endParaRPr kumimoji="1" lang="en-US" altLang="zh-CN" sz="2800" b="1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</a:rPr>
                <a:t>   1     1      1      0</a:t>
              </a:r>
              <a:endParaRPr kumimoji="1" lang="en-US" altLang="zh-C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27336" name="Line 8"/>
            <p:cNvSpPr>
              <a:spLocks noChangeShapeType="1"/>
            </p:cNvSpPr>
            <p:nvPr/>
          </p:nvSpPr>
          <p:spPr bwMode="auto">
            <a:xfrm>
              <a:off x="3724" y="1332"/>
              <a:ext cx="163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37" name="Line 9"/>
            <p:cNvSpPr>
              <a:spLocks noChangeShapeType="1"/>
            </p:cNvSpPr>
            <p:nvPr/>
          </p:nvSpPr>
          <p:spPr bwMode="auto">
            <a:xfrm>
              <a:off x="4060" y="1044"/>
              <a:ext cx="0" cy="182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38" name="Line 10"/>
            <p:cNvSpPr>
              <a:spLocks noChangeShapeType="1"/>
            </p:cNvSpPr>
            <p:nvPr/>
          </p:nvSpPr>
          <p:spPr bwMode="auto">
            <a:xfrm>
              <a:off x="4444" y="1044"/>
              <a:ext cx="0" cy="182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339" name="Line 11"/>
            <p:cNvSpPr>
              <a:spLocks noChangeShapeType="1"/>
            </p:cNvSpPr>
            <p:nvPr/>
          </p:nvSpPr>
          <p:spPr bwMode="auto">
            <a:xfrm>
              <a:off x="4972" y="1044"/>
              <a:ext cx="0" cy="182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857250" y="5073013"/>
            <a:ext cx="5332413" cy="622299"/>
            <a:chOff x="72" y="1745"/>
            <a:chExt cx="3359" cy="392"/>
          </a:xfrm>
        </p:grpSpPr>
        <p:sp>
          <p:nvSpPr>
            <p:cNvPr id="227341" name="Text Box 13"/>
            <p:cNvSpPr txBox="1">
              <a:spLocks noChangeArrowheads="1"/>
            </p:cNvSpPr>
            <p:nvPr/>
          </p:nvSpPr>
          <p:spPr bwMode="auto">
            <a:xfrm>
              <a:off x="72" y="1745"/>
              <a:ext cx="2136" cy="365"/>
            </a:xfrm>
            <a:prstGeom prst="rect">
              <a:avLst/>
            </a:prstGeom>
            <a:solidFill>
              <a:schemeClr val="bg1">
                <a:alpha val="53999"/>
              </a:schemeClr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多个逻辑变量时</a:t>
              </a:r>
              <a:r>
                <a:rPr kumimoji="1"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:</a:t>
              </a:r>
              <a:endPara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5" name="Group 14"/>
            <p:cNvGrpSpPr/>
            <p:nvPr/>
          </p:nvGrpSpPr>
          <p:grpSpPr bwMode="auto">
            <a:xfrm>
              <a:off x="2240" y="1810"/>
              <a:ext cx="1191" cy="327"/>
              <a:chOff x="2824" y="3570"/>
              <a:chExt cx="1191" cy="327"/>
            </a:xfrm>
          </p:grpSpPr>
          <p:sp>
            <p:nvSpPr>
              <p:cNvPr id="227343" name="Line 15"/>
              <p:cNvSpPr>
                <a:spLocks noChangeShapeType="1"/>
              </p:cNvSpPr>
              <p:nvPr/>
            </p:nvSpPr>
            <p:spPr bwMode="auto">
              <a:xfrm>
                <a:off x="3267" y="3600"/>
                <a:ext cx="65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7344" name="Rectangle 16"/>
              <p:cNvSpPr>
                <a:spLocks noChangeArrowheads="1"/>
              </p:cNvSpPr>
              <p:nvPr/>
            </p:nvSpPr>
            <p:spPr bwMode="auto">
              <a:xfrm>
                <a:off x="2824" y="3570"/>
                <a:ext cx="1191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 i="1" dirty="0">
                    <a:latin typeface="Times New Roman" panose="02020603050405020304" pitchFamily="18" charset="0"/>
                  </a:rPr>
                  <a:t>Y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</a:rPr>
                  <a:t>= </a:t>
                </a:r>
                <a:r>
                  <a:rPr kumimoji="1" lang="en-US" altLang="zh-CN" sz="2800" b="1" i="1" dirty="0">
                    <a:latin typeface="Times New Roman" panose="02020603050405020304" pitchFamily="18" charset="0"/>
                  </a:rPr>
                  <a:t>A+B+C</a:t>
                </a:r>
                <a:endParaRPr kumimoji="1" lang="en-US" altLang="zh-CN" sz="2800" b="1" i="1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55650" y="2926715"/>
            <a:ext cx="4546600" cy="1116330"/>
            <a:chOff x="1190" y="4609"/>
            <a:chExt cx="7160" cy="1758"/>
          </a:xfrm>
        </p:grpSpPr>
        <p:grpSp>
          <p:nvGrpSpPr>
            <p:cNvPr id="9" name="Group 19"/>
            <p:cNvGrpSpPr/>
            <p:nvPr/>
          </p:nvGrpSpPr>
          <p:grpSpPr bwMode="auto">
            <a:xfrm>
              <a:off x="1190" y="4609"/>
              <a:ext cx="7160" cy="1758"/>
              <a:chOff x="732" y="2524"/>
              <a:chExt cx="2624" cy="528"/>
            </a:xfrm>
          </p:grpSpPr>
          <p:grpSp>
            <p:nvGrpSpPr>
              <p:cNvPr id="10" name="Group 20"/>
              <p:cNvGrpSpPr/>
              <p:nvPr/>
            </p:nvGrpSpPr>
            <p:grpSpPr bwMode="auto">
              <a:xfrm>
                <a:off x="1698" y="2524"/>
                <a:ext cx="1658" cy="528"/>
                <a:chOff x="1886" y="2868"/>
                <a:chExt cx="1658" cy="528"/>
              </a:xfrm>
            </p:grpSpPr>
            <p:sp>
              <p:nvSpPr>
                <p:cNvPr id="226325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3136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/>
                </a:p>
              </p:txBody>
            </p:sp>
            <p:sp>
              <p:nvSpPr>
                <p:cNvPr id="226326" name="Rectangle 22"/>
                <p:cNvSpPr>
                  <a:spLocks noChangeArrowheads="1"/>
                </p:cNvSpPr>
                <p:nvPr/>
              </p:nvSpPr>
              <p:spPr bwMode="auto">
                <a:xfrm>
                  <a:off x="2463" y="2868"/>
                  <a:ext cx="384" cy="528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p>
                  <a:endParaRPr lang="zh-CN" altLang="en-US"/>
                </a:p>
              </p:txBody>
            </p:sp>
            <p:sp>
              <p:nvSpPr>
                <p:cNvPr id="226327" name="Line 23"/>
                <p:cNvSpPr>
                  <a:spLocks noChangeShapeType="1"/>
                </p:cNvSpPr>
                <p:nvPr/>
              </p:nvSpPr>
              <p:spPr bwMode="auto">
                <a:xfrm>
                  <a:off x="2224" y="328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/>
                </a:p>
              </p:txBody>
            </p:sp>
            <p:sp>
              <p:nvSpPr>
                <p:cNvPr id="226328" name="Line 24"/>
                <p:cNvSpPr>
                  <a:spLocks noChangeShapeType="1"/>
                </p:cNvSpPr>
                <p:nvPr/>
              </p:nvSpPr>
              <p:spPr bwMode="auto">
                <a:xfrm>
                  <a:off x="2224" y="2992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/>
                </a:p>
              </p:txBody>
            </p:sp>
            <p:sp>
              <p:nvSpPr>
                <p:cNvPr id="226330" name="Oval 26"/>
                <p:cNvSpPr>
                  <a:spLocks noChangeArrowheads="1"/>
                </p:cNvSpPr>
                <p:nvPr/>
              </p:nvSpPr>
              <p:spPr bwMode="auto">
                <a:xfrm>
                  <a:off x="2848" y="3088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dirty="0">
                    <a:solidFill>
                      <a:srgbClr val="FF0066"/>
                    </a:solidFill>
                  </a:endParaRPr>
                </a:p>
              </p:txBody>
            </p:sp>
            <p:sp>
              <p:nvSpPr>
                <p:cNvPr id="22633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886" y="2868"/>
                  <a:ext cx="384" cy="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800" b="1" i="1" dirty="0">
                      <a:latin typeface="Times New Roman" panose="02020603050405020304" pitchFamily="18" charset="0"/>
                      <a:ea typeface="楷体_GB2312" pitchFamily="49" charset="-122"/>
                      <a:cs typeface="Times New Roman" panose="02020603050405020304" pitchFamily="18" charset="0"/>
                    </a:rPr>
                    <a:t>A</a:t>
                  </a:r>
                  <a:endParaRPr kumimoji="1" lang="en-US" altLang="zh-CN" sz="2800" b="1" i="1" dirty="0">
                    <a:latin typeface="Times New Roman" panose="02020603050405020304" pitchFamily="18" charset="0"/>
                    <a:ea typeface="楷体_GB2312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88" y="3136"/>
                  <a:ext cx="336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800" b="1" i="1" dirty="0">
                      <a:latin typeface="Times New Roman" panose="02020603050405020304" pitchFamily="18" charset="0"/>
                      <a:ea typeface="楷体_GB2312" pitchFamily="49" charset="-122"/>
                      <a:cs typeface="Times New Roman" panose="02020603050405020304" pitchFamily="18" charset="0"/>
                    </a:rPr>
                    <a:t>B</a:t>
                  </a:r>
                  <a:endParaRPr kumimoji="1" lang="en-US" altLang="zh-CN" sz="2800" b="1" i="1" dirty="0">
                    <a:latin typeface="Times New Roman" panose="02020603050405020304" pitchFamily="18" charset="0"/>
                    <a:ea typeface="楷体_GB2312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33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16" y="2992"/>
                  <a:ext cx="328" cy="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800" b="1" i="1" dirty="0">
                      <a:latin typeface="Times New Roman" panose="02020603050405020304" pitchFamily="18" charset="0"/>
                      <a:ea typeface="楷体_GB2312" pitchFamily="49" charset="-122"/>
                      <a:cs typeface="Times New Roman" panose="02020603050405020304" pitchFamily="18" charset="0"/>
                    </a:rPr>
                    <a:t>Y</a:t>
                  </a:r>
                  <a:endParaRPr kumimoji="1" lang="en-US" altLang="zh-CN" sz="2800" b="1" i="1" dirty="0">
                    <a:latin typeface="Times New Roman" panose="02020603050405020304" pitchFamily="18" charset="0"/>
                    <a:ea typeface="楷体_GB2312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6334" name="Text Box 30"/>
              <p:cNvSpPr txBox="1">
                <a:spLocks noChangeArrowheads="1"/>
              </p:cNvSpPr>
              <p:nvPr/>
            </p:nvSpPr>
            <p:spPr bwMode="auto">
              <a:xfrm>
                <a:off x="732" y="2544"/>
                <a:ext cx="636" cy="2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kumimoji="1" lang="zh-CN" altLang="en-US" sz="28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符号：</a:t>
                </a:r>
                <a:endPara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5601" y="4926"/>
              <a:ext cx="834" cy="7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≥1</a:t>
              </a:r>
              <a:endParaRPr kumimoji="1" lang="en-US" altLang="zh-CN" sz="24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7121" name="Text Box 33"/>
          <p:cNvSpPr txBox="1">
            <a:spLocks noChangeArrowheads="1"/>
          </p:cNvSpPr>
          <p:nvPr/>
        </p:nvSpPr>
        <p:spPr bwMode="auto">
          <a:xfrm>
            <a:off x="2723805" y="5933768"/>
            <a:ext cx="3000364" cy="521970"/>
          </a:xfrm>
          <a:prstGeom prst="rect">
            <a:avLst/>
          </a:prstGeom>
          <a:solidFill>
            <a:schemeClr val="bg1">
              <a:alpha val="62000"/>
            </a:schemeClr>
          </a:solidFill>
          <a:ln w="25400">
            <a:solidFill>
              <a:srgbClr val="990099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</a:rPr>
              <a:t>“</a:t>
            </a:r>
            <a:r>
              <a:rPr kumimoji="1" lang="zh-CN" altLang="en-US" sz="2800" b="1">
                <a:latin typeface="Times New Roman" panose="02020603050405020304" pitchFamily="18" charset="0"/>
              </a:rPr>
              <a:t>有</a:t>
            </a:r>
            <a:r>
              <a:rPr kumimoji="1" lang="en-US" altLang="zh-CN" sz="2800" b="1">
                <a:latin typeface="Times New Roman" panose="02020603050405020304" pitchFamily="18" charset="0"/>
              </a:rPr>
              <a:t>1</a:t>
            </a:r>
            <a:r>
              <a:rPr kumimoji="1" lang="en-US" altLang="zh-CN" sz="2800" b="1">
                <a:latin typeface="Times New Roman" panose="02020603050405020304" pitchFamily="18" charset="0"/>
              </a:rPr>
              <a:t>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为</a:t>
            </a:r>
            <a:r>
              <a:rPr kumimoji="1" lang="en-US" altLang="zh-CN" sz="2800" b="1">
                <a:latin typeface="Times New Roman" panose="02020603050405020304" pitchFamily="18" charset="0"/>
              </a:rPr>
              <a:t>0, </a:t>
            </a:r>
            <a:r>
              <a:rPr kumimoji="1" lang="zh-CN" altLang="en-US" sz="2800" b="1">
                <a:latin typeface="Times New Roman" panose="02020603050405020304" pitchFamily="18" charset="0"/>
              </a:rPr>
              <a:t>全</a:t>
            </a:r>
            <a:r>
              <a:rPr kumimoji="1" lang="en-US" altLang="zh-CN" sz="2800" b="1">
                <a:latin typeface="Times New Roman" panose="02020603050405020304" pitchFamily="18" charset="0"/>
              </a:rPr>
              <a:t>0</a:t>
            </a:r>
            <a:r>
              <a:rPr kumimoji="1" lang="zh-CN" altLang="en-US" sz="2800" b="1">
                <a:latin typeface="Times New Roman" panose="02020603050405020304" pitchFamily="18" charset="0"/>
              </a:rPr>
              <a:t>为</a:t>
            </a:r>
            <a:r>
              <a:rPr kumimoji="1" lang="en-US" altLang="zh-CN" sz="2800" b="1">
                <a:latin typeface="Times New Roman" panose="02020603050405020304" pitchFamily="18" charset="0"/>
              </a:rPr>
              <a:t>1”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1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bldLvl="0" animBg="1"/>
      <p:bldP spid="217121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500034" y="142218"/>
            <a:ext cx="3455987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与或非门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2" name="Object 2"/>
          <p:cNvGraphicFramePr>
            <a:graphicFrameLocks noChangeAspect="1"/>
          </p:cNvGraphicFramePr>
          <p:nvPr/>
        </p:nvGraphicFramePr>
        <p:xfrm>
          <a:off x="1520512" y="5240318"/>
          <a:ext cx="25939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" name="公式" r:id="rId1" imgW="19202400" imgH="4876800" progId="Equation.3">
                  <p:embed/>
                </p:oleObj>
              </mc:Choice>
              <mc:Fallback>
                <p:oleObj name="公式" r:id="rId1" imgW="19202400" imgH="4876800" progId="Equation.3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0512" y="5240318"/>
                        <a:ext cx="25939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" name="组合 104"/>
          <p:cNvGrpSpPr/>
          <p:nvPr/>
        </p:nvGrpSpPr>
        <p:grpSpPr>
          <a:xfrm>
            <a:off x="335280" y="1839595"/>
            <a:ext cx="4964430" cy="2537100"/>
            <a:chOff x="449250" y="1368415"/>
            <a:chExt cx="4816475" cy="2329104"/>
          </a:xfrm>
        </p:grpSpPr>
        <p:sp>
          <p:nvSpPr>
            <p:cNvPr id="106" name="Rectangle 11"/>
            <p:cNvSpPr>
              <a:spLocks noChangeArrowheads="1"/>
            </p:cNvSpPr>
            <p:nvPr/>
          </p:nvSpPr>
          <p:spPr bwMode="auto">
            <a:xfrm>
              <a:off x="869938" y="1455728"/>
              <a:ext cx="79375" cy="352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07" name="Line 12"/>
            <p:cNvSpPr>
              <a:spLocks noChangeShapeType="1"/>
            </p:cNvSpPr>
            <p:nvPr/>
          </p:nvSpPr>
          <p:spPr bwMode="auto">
            <a:xfrm>
              <a:off x="2155813" y="2666990"/>
              <a:ext cx="32226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Rectangle 13"/>
            <p:cNvSpPr>
              <a:spLocks noChangeArrowheads="1"/>
            </p:cNvSpPr>
            <p:nvPr/>
          </p:nvSpPr>
          <p:spPr bwMode="auto">
            <a:xfrm>
              <a:off x="449250" y="2333615"/>
              <a:ext cx="185738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/>
            </a:p>
          </p:txBody>
        </p:sp>
        <p:sp>
          <p:nvSpPr>
            <p:cNvPr id="109" name="Rectangle 14"/>
            <p:cNvSpPr>
              <a:spLocks noChangeArrowheads="1"/>
            </p:cNvSpPr>
            <p:nvPr/>
          </p:nvSpPr>
          <p:spPr bwMode="auto">
            <a:xfrm>
              <a:off x="634988" y="2333615"/>
              <a:ext cx="69850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10" name="Rectangle 15"/>
            <p:cNvSpPr>
              <a:spLocks noChangeArrowheads="1"/>
            </p:cNvSpPr>
            <p:nvPr/>
          </p:nvSpPr>
          <p:spPr bwMode="auto">
            <a:xfrm>
              <a:off x="449250" y="2692390"/>
              <a:ext cx="201613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zh-CN"/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auto">
            <a:xfrm>
              <a:off x="658800" y="2655878"/>
              <a:ext cx="79375" cy="352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12" name="Line 17"/>
            <p:cNvSpPr>
              <a:spLocks noChangeShapeType="1"/>
            </p:cNvSpPr>
            <p:nvPr/>
          </p:nvSpPr>
          <p:spPr bwMode="auto">
            <a:xfrm>
              <a:off x="833425" y="2481253"/>
              <a:ext cx="1112838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833425" y="2828915"/>
              <a:ext cx="1112838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9"/>
            <p:cNvSpPr/>
            <p:nvPr/>
          </p:nvSpPr>
          <p:spPr bwMode="auto">
            <a:xfrm>
              <a:off x="771513" y="2444740"/>
              <a:ext cx="85725" cy="873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5" y="0"/>
                </a:cxn>
                <a:cxn ang="0">
                  <a:pos x="7" y="8"/>
                </a:cxn>
                <a:cxn ang="0">
                  <a:pos x="0" y="16"/>
                </a:cxn>
                <a:cxn ang="0">
                  <a:pos x="0" y="31"/>
                </a:cxn>
                <a:cxn ang="0">
                  <a:pos x="0" y="39"/>
                </a:cxn>
                <a:cxn ang="0">
                  <a:pos x="7" y="47"/>
                </a:cxn>
                <a:cxn ang="0">
                  <a:pos x="15" y="55"/>
                </a:cxn>
                <a:cxn ang="0">
                  <a:pos x="23" y="55"/>
                </a:cxn>
                <a:cxn ang="0">
                  <a:pos x="39" y="55"/>
                </a:cxn>
                <a:cxn ang="0">
                  <a:pos x="46" y="47"/>
                </a:cxn>
                <a:cxn ang="0">
                  <a:pos x="54" y="39"/>
                </a:cxn>
                <a:cxn ang="0">
                  <a:pos x="54" y="31"/>
                </a:cxn>
                <a:cxn ang="0">
                  <a:pos x="54" y="16"/>
                </a:cxn>
                <a:cxn ang="0">
                  <a:pos x="46" y="8"/>
                </a:cxn>
                <a:cxn ang="0">
                  <a:pos x="39" y="0"/>
                </a:cxn>
                <a:cxn ang="0">
                  <a:pos x="23" y="0"/>
                </a:cxn>
              </a:cxnLst>
              <a:rect l="0" t="0" r="r" b="b"/>
              <a:pathLst>
                <a:path w="54" h="55">
                  <a:moveTo>
                    <a:pt x="23" y="0"/>
                  </a:moveTo>
                  <a:lnTo>
                    <a:pt x="15" y="0"/>
                  </a:lnTo>
                  <a:lnTo>
                    <a:pt x="7" y="8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7" y="47"/>
                  </a:lnTo>
                  <a:lnTo>
                    <a:pt x="15" y="55"/>
                  </a:lnTo>
                  <a:lnTo>
                    <a:pt x="23" y="55"/>
                  </a:lnTo>
                  <a:lnTo>
                    <a:pt x="39" y="55"/>
                  </a:lnTo>
                  <a:lnTo>
                    <a:pt x="46" y="47"/>
                  </a:lnTo>
                  <a:lnTo>
                    <a:pt x="54" y="39"/>
                  </a:lnTo>
                  <a:lnTo>
                    <a:pt x="54" y="31"/>
                  </a:lnTo>
                  <a:lnTo>
                    <a:pt x="54" y="16"/>
                  </a:lnTo>
                  <a:lnTo>
                    <a:pt x="46" y="8"/>
                  </a:lnTo>
                  <a:lnTo>
                    <a:pt x="3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0"/>
            <p:cNvSpPr/>
            <p:nvPr/>
          </p:nvSpPr>
          <p:spPr bwMode="auto">
            <a:xfrm>
              <a:off x="771513" y="2444740"/>
              <a:ext cx="85725" cy="873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5" y="0"/>
                </a:cxn>
                <a:cxn ang="0">
                  <a:pos x="7" y="8"/>
                </a:cxn>
                <a:cxn ang="0">
                  <a:pos x="0" y="16"/>
                </a:cxn>
                <a:cxn ang="0">
                  <a:pos x="0" y="31"/>
                </a:cxn>
                <a:cxn ang="0">
                  <a:pos x="0" y="39"/>
                </a:cxn>
                <a:cxn ang="0">
                  <a:pos x="7" y="47"/>
                </a:cxn>
                <a:cxn ang="0">
                  <a:pos x="15" y="55"/>
                </a:cxn>
                <a:cxn ang="0">
                  <a:pos x="23" y="55"/>
                </a:cxn>
                <a:cxn ang="0">
                  <a:pos x="39" y="55"/>
                </a:cxn>
                <a:cxn ang="0">
                  <a:pos x="46" y="47"/>
                </a:cxn>
                <a:cxn ang="0">
                  <a:pos x="54" y="39"/>
                </a:cxn>
                <a:cxn ang="0">
                  <a:pos x="54" y="31"/>
                </a:cxn>
                <a:cxn ang="0">
                  <a:pos x="54" y="16"/>
                </a:cxn>
                <a:cxn ang="0">
                  <a:pos x="46" y="8"/>
                </a:cxn>
                <a:cxn ang="0">
                  <a:pos x="39" y="0"/>
                </a:cxn>
                <a:cxn ang="0">
                  <a:pos x="23" y="0"/>
                </a:cxn>
              </a:cxnLst>
              <a:rect l="0" t="0" r="r" b="b"/>
              <a:pathLst>
                <a:path w="54" h="55">
                  <a:moveTo>
                    <a:pt x="23" y="0"/>
                  </a:moveTo>
                  <a:lnTo>
                    <a:pt x="15" y="0"/>
                  </a:lnTo>
                  <a:lnTo>
                    <a:pt x="7" y="8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7" y="47"/>
                  </a:lnTo>
                  <a:lnTo>
                    <a:pt x="15" y="55"/>
                  </a:lnTo>
                  <a:lnTo>
                    <a:pt x="23" y="55"/>
                  </a:lnTo>
                  <a:lnTo>
                    <a:pt x="39" y="55"/>
                  </a:lnTo>
                  <a:lnTo>
                    <a:pt x="46" y="47"/>
                  </a:lnTo>
                  <a:lnTo>
                    <a:pt x="54" y="39"/>
                  </a:lnTo>
                  <a:lnTo>
                    <a:pt x="54" y="31"/>
                  </a:lnTo>
                  <a:lnTo>
                    <a:pt x="54" y="16"/>
                  </a:lnTo>
                  <a:lnTo>
                    <a:pt x="46" y="8"/>
                  </a:lnTo>
                  <a:lnTo>
                    <a:pt x="39" y="0"/>
                  </a:lnTo>
                  <a:lnTo>
                    <a:pt x="2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21"/>
            <p:cNvSpPr/>
            <p:nvPr/>
          </p:nvSpPr>
          <p:spPr bwMode="auto">
            <a:xfrm>
              <a:off x="771513" y="2767003"/>
              <a:ext cx="85725" cy="857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5" y="7"/>
                </a:cxn>
                <a:cxn ang="0">
                  <a:pos x="7" y="7"/>
                </a:cxn>
                <a:cxn ang="0">
                  <a:pos x="0" y="15"/>
                </a:cxn>
                <a:cxn ang="0">
                  <a:pos x="0" y="31"/>
                </a:cxn>
                <a:cxn ang="0">
                  <a:pos x="0" y="39"/>
                </a:cxn>
                <a:cxn ang="0">
                  <a:pos x="7" y="46"/>
                </a:cxn>
                <a:cxn ang="0">
                  <a:pos x="15" y="54"/>
                </a:cxn>
                <a:cxn ang="0">
                  <a:pos x="23" y="54"/>
                </a:cxn>
                <a:cxn ang="0">
                  <a:pos x="39" y="54"/>
                </a:cxn>
                <a:cxn ang="0">
                  <a:pos x="46" y="46"/>
                </a:cxn>
                <a:cxn ang="0">
                  <a:pos x="54" y="39"/>
                </a:cxn>
                <a:cxn ang="0">
                  <a:pos x="54" y="31"/>
                </a:cxn>
                <a:cxn ang="0">
                  <a:pos x="54" y="15"/>
                </a:cxn>
                <a:cxn ang="0">
                  <a:pos x="46" y="7"/>
                </a:cxn>
                <a:cxn ang="0">
                  <a:pos x="39" y="7"/>
                </a:cxn>
                <a:cxn ang="0">
                  <a:pos x="23" y="0"/>
                </a:cxn>
              </a:cxnLst>
              <a:rect l="0" t="0" r="r" b="b"/>
              <a:pathLst>
                <a:path w="54" h="54">
                  <a:moveTo>
                    <a:pt x="23" y="0"/>
                  </a:moveTo>
                  <a:lnTo>
                    <a:pt x="15" y="7"/>
                  </a:lnTo>
                  <a:lnTo>
                    <a:pt x="7" y="7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7" y="46"/>
                  </a:lnTo>
                  <a:lnTo>
                    <a:pt x="15" y="54"/>
                  </a:lnTo>
                  <a:lnTo>
                    <a:pt x="23" y="54"/>
                  </a:lnTo>
                  <a:lnTo>
                    <a:pt x="39" y="54"/>
                  </a:lnTo>
                  <a:lnTo>
                    <a:pt x="46" y="46"/>
                  </a:lnTo>
                  <a:lnTo>
                    <a:pt x="54" y="39"/>
                  </a:lnTo>
                  <a:lnTo>
                    <a:pt x="54" y="31"/>
                  </a:lnTo>
                  <a:lnTo>
                    <a:pt x="54" y="15"/>
                  </a:lnTo>
                  <a:lnTo>
                    <a:pt x="46" y="7"/>
                  </a:lnTo>
                  <a:lnTo>
                    <a:pt x="3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22"/>
            <p:cNvSpPr/>
            <p:nvPr/>
          </p:nvSpPr>
          <p:spPr bwMode="auto">
            <a:xfrm>
              <a:off x="771513" y="2767003"/>
              <a:ext cx="85725" cy="857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5" y="7"/>
                </a:cxn>
                <a:cxn ang="0">
                  <a:pos x="7" y="7"/>
                </a:cxn>
                <a:cxn ang="0">
                  <a:pos x="0" y="15"/>
                </a:cxn>
                <a:cxn ang="0">
                  <a:pos x="0" y="31"/>
                </a:cxn>
                <a:cxn ang="0">
                  <a:pos x="0" y="39"/>
                </a:cxn>
                <a:cxn ang="0">
                  <a:pos x="7" y="46"/>
                </a:cxn>
                <a:cxn ang="0">
                  <a:pos x="15" y="54"/>
                </a:cxn>
                <a:cxn ang="0">
                  <a:pos x="23" y="54"/>
                </a:cxn>
                <a:cxn ang="0">
                  <a:pos x="39" y="54"/>
                </a:cxn>
                <a:cxn ang="0">
                  <a:pos x="46" y="46"/>
                </a:cxn>
                <a:cxn ang="0">
                  <a:pos x="54" y="39"/>
                </a:cxn>
                <a:cxn ang="0">
                  <a:pos x="54" y="31"/>
                </a:cxn>
                <a:cxn ang="0">
                  <a:pos x="54" y="15"/>
                </a:cxn>
                <a:cxn ang="0">
                  <a:pos x="46" y="7"/>
                </a:cxn>
                <a:cxn ang="0">
                  <a:pos x="39" y="7"/>
                </a:cxn>
                <a:cxn ang="0">
                  <a:pos x="23" y="0"/>
                </a:cxn>
              </a:cxnLst>
              <a:rect l="0" t="0" r="r" b="b"/>
              <a:pathLst>
                <a:path w="54" h="54">
                  <a:moveTo>
                    <a:pt x="23" y="0"/>
                  </a:moveTo>
                  <a:lnTo>
                    <a:pt x="15" y="7"/>
                  </a:lnTo>
                  <a:lnTo>
                    <a:pt x="7" y="7"/>
                  </a:lnTo>
                  <a:lnTo>
                    <a:pt x="0" y="1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7" y="46"/>
                  </a:lnTo>
                  <a:lnTo>
                    <a:pt x="15" y="54"/>
                  </a:lnTo>
                  <a:lnTo>
                    <a:pt x="23" y="54"/>
                  </a:lnTo>
                  <a:lnTo>
                    <a:pt x="39" y="54"/>
                  </a:lnTo>
                  <a:lnTo>
                    <a:pt x="46" y="46"/>
                  </a:lnTo>
                  <a:lnTo>
                    <a:pt x="54" y="39"/>
                  </a:lnTo>
                  <a:lnTo>
                    <a:pt x="54" y="31"/>
                  </a:lnTo>
                  <a:lnTo>
                    <a:pt x="54" y="15"/>
                  </a:lnTo>
                  <a:lnTo>
                    <a:pt x="46" y="7"/>
                  </a:lnTo>
                  <a:lnTo>
                    <a:pt x="39" y="7"/>
                  </a:lnTo>
                  <a:lnTo>
                    <a:pt x="2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Rectangle 23"/>
            <p:cNvSpPr>
              <a:spLocks noChangeArrowheads="1"/>
            </p:cNvSpPr>
            <p:nvPr/>
          </p:nvSpPr>
          <p:spPr bwMode="auto">
            <a:xfrm>
              <a:off x="2786050" y="2000240"/>
              <a:ext cx="606425" cy="63023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786050" y="2000240"/>
              <a:ext cx="606425" cy="6302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909875" y="2209790"/>
              <a:ext cx="241300" cy="268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1900" dirty="0">
                  <a:solidFill>
                    <a:srgbClr val="993300"/>
                  </a:solidFill>
                  <a:latin typeface="宋体" panose="02010600030101010101" pitchFamily="2" charset="-122"/>
                </a:rPr>
                <a:t>≥</a:t>
              </a:r>
              <a:endParaRPr lang="en-US" altLang="zh-CN" dirty="0"/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144825" y="2209790"/>
              <a:ext cx="120650" cy="268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1900">
                  <a:solidFill>
                    <a:srgbClr val="9933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22" name="Rectangle 27"/>
            <p:cNvSpPr>
              <a:spLocks noChangeArrowheads="1"/>
            </p:cNvSpPr>
            <p:nvPr/>
          </p:nvSpPr>
          <p:spPr bwMode="auto">
            <a:xfrm>
              <a:off x="3255950" y="2209790"/>
              <a:ext cx="60325" cy="268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19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23" name="Line 33"/>
            <p:cNvSpPr>
              <a:spLocks noChangeShapeType="1"/>
            </p:cNvSpPr>
            <p:nvPr/>
          </p:nvSpPr>
          <p:spPr bwMode="auto">
            <a:xfrm>
              <a:off x="3405175" y="2308215"/>
              <a:ext cx="1508125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34"/>
            <p:cNvSpPr/>
            <p:nvPr/>
          </p:nvSpPr>
          <p:spPr bwMode="auto">
            <a:xfrm>
              <a:off x="4913300" y="2246303"/>
              <a:ext cx="87313" cy="8731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32"/>
                </a:cxn>
                <a:cxn ang="0">
                  <a:pos x="8" y="39"/>
                </a:cxn>
                <a:cxn ang="0">
                  <a:pos x="8" y="47"/>
                </a:cxn>
                <a:cxn ang="0">
                  <a:pos x="16" y="55"/>
                </a:cxn>
                <a:cxn ang="0">
                  <a:pos x="32" y="55"/>
                </a:cxn>
                <a:cxn ang="0">
                  <a:pos x="39" y="55"/>
                </a:cxn>
                <a:cxn ang="0">
                  <a:pos x="47" y="47"/>
                </a:cxn>
                <a:cxn ang="0">
                  <a:pos x="55" y="39"/>
                </a:cxn>
                <a:cxn ang="0">
                  <a:pos x="55" y="32"/>
                </a:cxn>
                <a:cxn ang="0">
                  <a:pos x="55" y="16"/>
                </a:cxn>
                <a:cxn ang="0">
                  <a:pos x="47" y="8"/>
                </a:cxn>
                <a:cxn ang="0">
                  <a:pos x="39" y="8"/>
                </a:cxn>
                <a:cxn ang="0">
                  <a:pos x="32" y="0"/>
                </a:cxn>
              </a:cxnLst>
              <a:rect l="0" t="0" r="r" b="b"/>
              <a:pathLst>
                <a:path w="55" h="55">
                  <a:moveTo>
                    <a:pt x="32" y="0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16" y="55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7" y="47"/>
                  </a:lnTo>
                  <a:lnTo>
                    <a:pt x="55" y="39"/>
                  </a:lnTo>
                  <a:lnTo>
                    <a:pt x="55" y="32"/>
                  </a:lnTo>
                  <a:lnTo>
                    <a:pt x="55" y="16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35"/>
            <p:cNvSpPr/>
            <p:nvPr/>
          </p:nvSpPr>
          <p:spPr bwMode="auto">
            <a:xfrm>
              <a:off x="4913300" y="2246303"/>
              <a:ext cx="87313" cy="8731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32"/>
                </a:cxn>
                <a:cxn ang="0">
                  <a:pos x="8" y="39"/>
                </a:cxn>
                <a:cxn ang="0">
                  <a:pos x="8" y="47"/>
                </a:cxn>
                <a:cxn ang="0">
                  <a:pos x="16" y="55"/>
                </a:cxn>
                <a:cxn ang="0">
                  <a:pos x="32" y="55"/>
                </a:cxn>
                <a:cxn ang="0">
                  <a:pos x="39" y="55"/>
                </a:cxn>
                <a:cxn ang="0">
                  <a:pos x="47" y="47"/>
                </a:cxn>
                <a:cxn ang="0">
                  <a:pos x="55" y="39"/>
                </a:cxn>
                <a:cxn ang="0">
                  <a:pos x="55" y="32"/>
                </a:cxn>
                <a:cxn ang="0">
                  <a:pos x="55" y="16"/>
                </a:cxn>
                <a:cxn ang="0">
                  <a:pos x="47" y="8"/>
                </a:cxn>
                <a:cxn ang="0">
                  <a:pos x="39" y="8"/>
                </a:cxn>
                <a:cxn ang="0">
                  <a:pos x="32" y="0"/>
                </a:cxn>
              </a:cxnLst>
              <a:rect l="0" t="0" r="r" b="b"/>
              <a:pathLst>
                <a:path w="55" h="55">
                  <a:moveTo>
                    <a:pt x="32" y="0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16" y="55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7" y="47"/>
                  </a:lnTo>
                  <a:lnTo>
                    <a:pt x="55" y="39"/>
                  </a:lnTo>
                  <a:lnTo>
                    <a:pt x="55" y="32"/>
                  </a:lnTo>
                  <a:lnTo>
                    <a:pt x="55" y="16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Rectangle 36"/>
            <p:cNvSpPr>
              <a:spLocks noChangeArrowheads="1"/>
            </p:cNvSpPr>
            <p:nvPr/>
          </p:nvSpPr>
          <p:spPr bwMode="auto">
            <a:xfrm>
              <a:off x="485763" y="1368415"/>
              <a:ext cx="171450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/>
            </a:p>
          </p:txBody>
        </p:sp>
        <p:sp>
          <p:nvSpPr>
            <p:cNvPr id="127" name="Rectangle 37"/>
            <p:cNvSpPr>
              <a:spLocks noChangeArrowheads="1"/>
            </p:cNvSpPr>
            <p:nvPr/>
          </p:nvSpPr>
          <p:spPr bwMode="auto">
            <a:xfrm>
              <a:off x="647688" y="1368415"/>
              <a:ext cx="69850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28" name="Rectangle 38"/>
            <p:cNvSpPr>
              <a:spLocks noChangeArrowheads="1"/>
            </p:cNvSpPr>
            <p:nvPr/>
          </p:nvSpPr>
          <p:spPr bwMode="auto">
            <a:xfrm>
              <a:off x="485763" y="1727190"/>
              <a:ext cx="171450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/>
            </a:p>
          </p:txBody>
        </p:sp>
        <p:sp>
          <p:nvSpPr>
            <p:cNvPr id="129" name="Rectangle 39"/>
            <p:cNvSpPr>
              <a:spLocks noChangeArrowheads="1"/>
            </p:cNvSpPr>
            <p:nvPr/>
          </p:nvSpPr>
          <p:spPr bwMode="auto">
            <a:xfrm>
              <a:off x="658800" y="1690678"/>
              <a:ext cx="79375" cy="352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30" name="Rectangle 40"/>
            <p:cNvSpPr>
              <a:spLocks noChangeArrowheads="1"/>
            </p:cNvSpPr>
            <p:nvPr/>
          </p:nvSpPr>
          <p:spPr bwMode="auto">
            <a:xfrm>
              <a:off x="5013313" y="2197090"/>
              <a:ext cx="171450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zh-CN"/>
            </a:p>
          </p:txBody>
        </p:sp>
        <p:sp>
          <p:nvSpPr>
            <p:cNvPr id="131" name="Rectangle 41"/>
            <p:cNvSpPr>
              <a:spLocks noChangeArrowheads="1"/>
            </p:cNvSpPr>
            <p:nvPr/>
          </p:nvSpPr>
          <p:spPr bwMode="auto">
            <a:xfrm>
              <a:off x="5186350" y="2160578"/>
              <a:ext cx="79375" cy="352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32" name="Freeform 42"/>
            <p:cNvSpPr/>
            <p:nvPr/>
          </p:nvSpPr>
          <p:spPr bwMode="auto">
            <a:xfrm>
              <a:off x="3825863" y="2259003"/>
              <a:ext cx="85725" cy="10001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5" y="8"/>
                </a:cxn>
                <a:cxn ang="0">
                  <a:pos x="8" y="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9"/>
                </a:cxn>
                <a:cxn ang="0">
                  <a:pos x="8" y="55"/>
                </a:cxn>
                <a:cxn ang="0">
                  <a:pos x="15" y="55"/>
                </a:cxn>
                <a:cxn ang="0">
                  <a:pos x="31" y="63"/>
                </a:cxn>
                <a:cxn ang="0">
                  <a:pos x="39" y="55"/>
                </a:cxn>
                <a:cxn ang="0">
                  <a:pos x="47" y="55"/>
                </a:cxn>
                <a:cxn ang="0">
                  <a:pos x="54" y="39"/>
                </a:cxn>
                <a:cxn ang="0">
                  <a:pos x="54" y="31"/>
                </a:cxn>
                <a:cxn ang="0">
                  <a:pos x="54" y="24"/>
                </a:cxn>
                <a:cxn ang="0">
                  <a:pos x="47" y="8"/>
                </a:cxn>
                <a:cxn ang="0">
                  <a:pos x="39" y="8"/>
                </a:cxn>
                <a:cxn ang="0">
                  <a:pos x="31" y="0"/>
                </a:cxn>
              </a:cxnLst>
              <a:rect l="0" t="0" r="r" b="b"/>
              <a:pathLst>
                <a:path w="54" h="63">
                  <a:moveTo>
                    <a:pt x="31" y="0"/>
                  </a:moveTo>
                  <a:lnTo>
                    <a:pt x="15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8" y="55"/>
                  </a:lnTo>
                  <a:lnTo>
                    <a:pt x="15" y="55"/>
                  </a:lnTo>
                  <a:lnTo>
                    <a:pt x="31" y="63"/>
                  </a:lnTo>
                  <a:lnTo>
                    <a:pt x="39" y="55"/>
                  </a:lnTo>
                  <a:lnTo>
                    <a:pt x="47" y="55"/>
                  </a:lnTo>
                  <a:lnTo>
                    <a:pt x="54" y="39"/>
                  </a:lnTo>
                  <a:lnTo>
                    <a:pt x="54" y="31"/>
                  </a:lnTo>
                  <a:lnTo>
                    <a:pt x="54" y="24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43"/>
            <p:cNvSpPr/>
            <p:nvPr/>
          </p:nvSpPr>
          <p:spPr bwMode="auto">
            <a:xfrm>
              <a:off x="3825863" y="2259003"/>
              <a:ext cx="85725" cy="10001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5" y="8"/>
                </a:cxn>
                <a:cxn ang="0">
                  <a:pos x="8" y="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9"/>
                </a:cxn>
                <a:cxn ang="0">
                  <a:pos x="8" y="55"/>
                </a:cxn>
                <a:cxn ang="0">
                  <a:pos x="15" y="55"/>
                </a:cxn>
                <a:cxn ang="0">
                  <a:pos x="31" y="63"/>
                </a:cxn>
                <a:cxn ang="0">
                  <a:pos x="39" y="55"/>
                </a:cxn>
                <a:cxn ang="0">
                  <a:pos x="47" y="55"/>
                </a:cxn>
                <a:cxn ang="0">
                  <a:pos x="54" y="39"/>
                </a:cxn>
                <a:cxn ang="0">
                  <a:pos x="54" y="31"/>
                </a:cxn>
                <a:cxn ang="0">
                  <a:pos x="54" y="24"/>
                </a:cxn>
                <a:cxn ang="0">
                  <a:pos x="47" y="8"/>
                </a:cxn>
                <a:cxn ang="0">
                  <a:pos x="39" y="8"/>
                </a:cxn>
                <a:cxn ang="0">
                  <a:pos x="31" y="0"/>
                </a:cxn>
              </a:cxnLst>
              <a:rect l="0" t="0" r="r" b="b"/>
              <a:pathLst>
                <a:path w="54" h="63">
                  <a:moveTo>
                    <a:pt x="31" y="0"/>
                  </a:moveTo>
                  <a:lnTo>
                    <a:pt x="15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8" y="55"/>
                  </a:lnTo>
                  <a:lnTo>
                    <a:pt x="15" y="55"/>
                  </a:lnTo>
                  <a:lnTo>
                    <a:pt x="31" y="63"/>
                  </a:lnTo>
                  <a:lnTo>
                    <a:pt x="39" y="55"/>
                  </a:lnTo>
                  <a:lnTo>
                    <a:pt x="47" y="55"/>
                  </a:lnTo>
                  <a:lnTo>
                    <a:pt x="54" y="39"/>
                  </a:lnTo>
                  <a:lnTo>
                    <a:pt x="54" y="31"/>
                  </a:lnTo>
                  <a:lnTo>
                    <a:pt x="54" y="24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Line 44"/>
            <p:cNvSpPr>
              <a:spLocks noChangeShapeType="1"/>
            </p:cNvSpPr>
            <p:nvPr/>
          </p:nvSpPr>
          <p:spPr bwMode="auto">
            <a:xfrm>
              <a:off x="882638" y="1517640"/>
              <a:ext cx="1112837" cy="12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45"/>
            <p:cNvSpPr>
              <a:spLocks noChangeShapeType="1"/>
            </p:cNvSpPr>
            <p:nvPr/>
          </p:nvSpPr>
          <p:spPr bwMode="auto">
            <a:xfrm>
              <a:off x="882638" y="1863715"/>
              <a:ext cx="1112837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820725" y="1479540"/>
              <a:ext cx="85725" cy="1000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5" y="8"/>
                </a:cxn>
                <a:cxn ang="0">
                  <a:pos x="8" y="8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8" y="55"/>
                </a:cxn>
                <a:cxn ang="0">
                  <a:pos x="15" y="55"/>
                </a:cxn>
                <a:cxn ang="0">
                  <a:pos x="23" y="63"/>
                </a:cxn>
                <a:cxn ang="0">
                  <a:pos x="39" y="55"/>
                </a:cxn>
                <a:cxn ang="0">
                  <a:pos x="46" y="55"/>
                </a:cxn>
                <a:cxn ang="0">
                  <a:pos x="46" y="39"/>
                </a:cxn>
                <a:cxn ang="0">
                  <a:pos x="54" y="32"/>
                </a:cxn>
                <a:cxn ang="0">
                  <a:pos x="46" y="24"/>
                </a:cxn>
                <a:cxn ang="0">
                  <a:pos x="46" y="8"/>
                </a:cxn>
                <a:cxn ang="0">
                  <a:pos x="39" y="8"/>
                </a:cxn>
                <a:cxn ang="0">
                  <a:pos x="23" y="0"/>
                </a:cxn>
              </a:cxnLst>
              <a:rect l="0" t="0" r="r" b="b"/>
              <a:pathLst>
                <a:path w="54" h="63">
                  <a:moveTo>
                    <a:pt x="23" y="0"/>
                  </a:moveTo>
                  <a:lnTo>
                    <a:pt x="15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8" y="55"/>
                  </a:lnTo>
                  <a:lnTo>
                    <a:pt x="15" y="55"/>
                  </a:lnTo>
                  <a:lnTo>
                    <a:pt x="23" y="63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46" y="39"/>
                  </a:lnTo>
                  <a:lnTo>
                    <a:pt x="54" y="32"/>
                  </a:lnTo>
                  <a:lnTo>
                    <a:pt x="46" y="24"/>
                  </a:lnTo>
                  <a:lnTo>
                    <a:pt x="46" y="8"/>
                  </a:lnTo>
                  <a:lnTo>
                    <a:pt x="39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47"/>
            <p:cNvSpPr/>
            <p:nvPr/>
          </p:nvSpPr>
          <p:spPr bwMode="auto">
            <a:xfrm>
              <a:off x="820725" y="1479540"/>
              <a:ext cx="85725" cy="1000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5" y="8"/>
                </a:cxn>
                <a:cxn ang="0">
                  <a:pos x="8" y="8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8" y="55"/>
                </a:cxn>
                <a:cxn ang="0">
                  <a:pos x="15" y="55"/>
                </a:cxn>
                <a:cxn ang="0">
                  <a:pos x="23" y="63"/>
                </a:cxn>
                <a:cxn ang="0">
                  <a:pos x="39" y="55"/>
                </a:cxn>
                <a:cxn ang="0">
                  <a:pos x="46" y="55"/>
                </a:cxn>
                <a:cxn ang="0">
                  <a:pos x="46" y="39"/>
                </a:cxn>
                <a:cxn ang="0">
                  <a:pos x="54" y="32"/>
                </a:cxn>
                <a:cxn ang="0">
                  <a:pos x="46" y="24"/>
                </a:cxn>
                <a:cxn ang="0">
                  <a:pos x="46" y="8"/>
                </a:cxn>
                <a:cxn ang="0">
                  <a:pos x="39" y="8"/>
                </a:cxn>
                <a:cxn ang="0">
                  <a:pos x="23" y="0"/>
                </a:cxn>
              </a:cxnLst>
              <a:rect l="0" t="0" r="r" b="b"/>
              <a:pathLst>
                <a:path w="54" h="63">
                  <a:moveTo>
                    <a:pt x="23" y="0"/>
                  </a:moveTo>
                  <a:lnTo>
                    <a:pt x="15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8" y="55"/>
                  </a:lnTo>
                  <a:lnTo>
                    <a:pt x="15" y="55"/>
                  </a:lnTo>
                  <a:lnTo>
                    <a:pt x="23" y="63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46" y="39"/>
                  </a:lnTo>
                  <a:lnTo>
                    <a:pt x="54" y="32"/>
                  </a:lnTo>
                  <a:lnTo>
                    <a:pt x="46" y="24"/>
                  </a:lnTo>
                  <a:lnTo>
                    <a:pt x="46" y="8"/>
                  </a:lnTo>
                  <a:lnTo>
                    <a:pt x="39" y="8"/>
                  </a:lnTo>
                  <a:lnTo>
                    <a:pt x="2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48"/>
            <p:cNvSpPr/>
            <p:nvPr/>
          </p:nvSpPr>
          <p:spPr bwMode="auto">
            <a:xfrm>
              <a:off x="820725" y="1814503"/>
              <a:ext cx="85725" cy="857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5" y="0"/>
                </a:cxn>
                <a:cxn ang="0">
                  <a:pos x="8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9"/>
                </a:cxn>
                <a:cxn ang="0">
                  <a:pos x="8" y="47"/>
                </a:cxn>
                <a:cxn ang="0">
                  <a:pos x="15" y="47"/>
                </a:cxn>
                <a:cxn ang="0">
                  <a:pos x="23" y="54"/>
                </a:cxn>
                <a:cxn ang="0">
                  <a:pos x="39" y="47"/>
                </a:cxn>
                <a:cxn ang="0">
                  <a:pos x="46" y="47"/>
                </a:cxn>
                <a:cxn ang="0">
                  <a:pos x="46" y="39"/>
                </a:cxn>
                <a:cxn ang="0">
                  <a:pos x="54" y="23"/>
                </a:cxn>
                <a:cxn ang="0">
                  <a:pos x="46" y="15"/>
                </a:cxn>
                <a:cxn ang="0">
                  <a:pos x="46" y="8"/>
                </a:cxn>
                <a:cxn ang="0">
                  <a:pos x="39" y="0"/>
                </a:cxn>
                <a:cxn ang="0">
                  <a:pos x="23" y="0"/>
                </a:cxn>
              </a:cxnLst>
              <a:rect l="0" t="0" r="r" b="b"/>
              <a:pathLst>
                <a:path w="54" h="54">
                  <a:moveTo>
                    <a:pt x="23" y="0"/>
                  </a:moveTo>
                  <a:lnTo>
                    <a:pt x="15" y="0"/>
                  </a:lnTo>
                  <a:lnTo>
                    <a:pt x="8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9"/>
                  </a:lnTo>
                  <a:lnTo>
                    <a:pt x="8" y="47"/>
                  </a:lnTo>
                  <a:lnTo>
                    <a:pt x="15" y="47"/>
                  </a:lnTo>
                  <a:lnTo>
                    <a:pt x="23" y="54"/>
                  </a:lnTo>
                  <a:lnTo>
                    <a:pt x="39" y="47"/>
                  </a:lnTo>
                  <a:lnTo>
                    <a:pt x="46" y="47"/>
                  </a:lnTo>
                  <a:lnTo>
                    <a:pt x="46" y="39"/>
                  </a:lnTo>
                  <a:lnTo>
                    <a:pt x="54" y="23"/>
                  </a:lnTo>
                  <a:lnTo>
                    <a:pt x="46" y="15"/>
                  </a:lnTo>
                  <a:lnTo>
                    <a:pt x="46" y="8"/>
                  </a:lnTo>
                  <a:lnTo>
                    <a:pt x="3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820725" y="1814503"/>
              <a:ext cx="85725" cy="857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5" y="0"/>
                </a:cxn>
                <a:cxn ang="0">
                  <a:pos x="8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9"/>
                </a:cxn>
                <a:cxn ang="0">
                  <a:pos x="8" y="47"/>
                </a:cxn>
                <a:cxn ang="0">
                  <a:pos x="15" y="47"/>
                </a:cxn>
                <a:cxn ang="0">
                  <a:pos x="23" y="54"/>
                </a:cxn>
                <a:cxn ang="0">
                  <a:pos x="39" y="47"/>
                </a:cxn>
                <a:cxn ang="0">
                  <a:pos x="46" y="47"/>
                </a:cxn>
                <a:cxn ang="0">
                  <a:pos x="46" y="39"/>
                </a:cxn>
                <a:cxn ang="0">
                  <a:pos x="54" y="23"/>
                </a:cxn>
                <a:cxn ang="0">
                  <a:pos x="46" y="15"/>
                </a:cxn>
                <a:cxn ang="0">
                  <a:pos x="46" y="8"/>
                </a:cxn>
                <a:cxn ang="0">
                  <a:pos x="39" y="0"/>
                </a:cxn>
                <a:cxn ang="0">
                  <a:pos x="23" y="0"/>
                </a:cxn>
              </a:cxnLst>
              <a:rect l="0" t="0" r="r" b="b"/>
              <a:pathLst>
                <a:path w="54" h="54">
                  <a:moveTo>
                    <a:pt x="23" y="0"/>
                  </a:moveTo>
                  <a:lnTo>
                    <a:pt x="15" y="0"/>
                  </a:lnTo>
                  <a:lnTo>
                    <a:pt x="8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9"/>
                  </a:lnTo>
                  <a:lnTo>
                    <a:pt x="8" y="47"/>
                  </a:lnTo>
                  <a:lnTo>
                    <a:pt x="15" y="47"/>
                  </a:lnTo>
                  <a:lnTo>
                    <a:pt x="23" y="54"/>
                  </a:lnTo>
                  <a:lnTo>
                    <a:pt x="39" y="47"/>
                  </a:lnTo>
                  <a:lnTo>
                    <a:pt x="46" y="47"/>
                  </a:lnTo>
                  <a:lnTo>
                    <a:pt x="46" y="39"/>
                  </a:lnTo>
                  <a:lnTo>
                    <a:pt x="54" y="23"/>
                  </a:lnTo>
                  <a:lnTo>
                    <a:pt x="46" y="15"/>
                  </a:lnTo>
                  <a:lnTo>
                    <a:pt x="46" y="8"/>
                  </a:lnTo>
                  <a:lnTo>
                    <a:pt x="39" y="0"/>
                  </a:lnTo>
                  <a:lnTo>
                    <a:pt x="2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Rectangle 50"/>
            <p:cNvSpPr>
              <a:spLocks noChangeArrowheads="1"/>
            </p:cNvSpPr>
            <p:nvPr/>
          </p:nvSpPr>
          <p:spPr bwMode="auto">
            <a:xfrm>
              <a:off x="1525575" y="1393815"/>
              <a:ext cx="606425" cy="6064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Rectangle 51"/>
            <p:cNvSpPr>
              <a:spLocks noChangeArrowheads="1"/>
            </p:cNvSpPr>
            <p:nvPr/>
          </p:nvSpPr>
          <p:spPr bwMode="auto">
            <a:xfrm>
              <a:off x="1525575" y="1393815"/>
              <a:ext cx="606425" cy="6064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Rectangle 52"/>
            <p:cNvSpPr>
              <a:spLocks noChangeArrowheads="1"/>
            </p:cNvSpPr>
            <p:nvPr/>
          </p:nvSpPr>
          <p:spPr bwMode="auto">
            <a:xfrm>
              <a:off x="1785918" y="1500174"/>
              <a:ext cx="185745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dirty="0">
                  <a:solidFill>
                    <a:srgbClr val="99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Rectangle 53"/>
            <p:cNvSpPr>
              <a:spLocks noChangeArrowheads="1"/>
            </p:cNvSpPr>
            <p:nvPr/>
          </p:nvSpPr>
          <p:spPr bwMode="auto">
            <a:xfrm>
              <a:off x="1908163" y="1554153"/>
              <a:ext cx="69850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44" name="Rectangle 54"/>
            <p:cNvSpPr>
              <a:spLocks noChangeArrowheads="1"/>
            </p:cNvSpPr>
            <p:nvPr/>
          </p:nvSpPr>
          <p:spPr bwMode="auto">
            <a:xfrm>
              <a:off x="3665525" y="2000240"/>
              <a:ext cx="604838" cy="60483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Rectangle 55"/>
            <p:cNvSpPr>
              <a:spLocks noChangeArrowheads="1"/>
            </p:cNvSpPr>
            <p:nvPr/>
          </p:nvSpPr>
          <p:spPr bwMode="auto">
            <a:xfrm>
              <a:off x="3665525" y="2000240"/>
              <a:ext cx="604838" cy="60483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3900475" y="2173278"/>
              <a:ext cx="139700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4035413" y="2136765"/>
              <a:ext cx="79375" cy="352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48" name="Line 58"/>
            <p:cNvSpPr>
              <a:spLocks noChangeShapeType="1"/>
            </p:cNvSpPr>
            <p:nvPr/>
          </p:nvSpPr>
          <p:spPr bwMode="auto">
            <a:xfrm>
              <a:off x="2132000" y="1703378"/>
              <a:ext cx="34607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59"/>
            <p:cNvSpPr/>
            <p:nvPr/>
          </p:nvSpPr>
          <p:spPr bwMode="auto">
            <a:xfrm>
              <a:off x="4283063" y="2246303"/>
              <a:ext cx="87312" cy="8731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32"/>
                </a:cxn>
                <a:cxn ang="0">
                  <a:pos x="8" y="39"/>
                </a:cxn>
                <a:cxn ang="0">
                  <a:pos x="8" y="47"/>
                </a:cxn>
                <a:cxn ang="0">
                  <a:pos x="16" y="55"/>
                </a:cxn>
                <a:cxn ang="0">
                  <a:pos x="31" y="55"/>
                </a:cxn>
                <a:cxn ang="0">
                  <a:pos x="39" y="55"/>
                </a:cxn>
                <a:cxn ang="0">
                  <a:pos x="47" y="47"/>
                </a:cxn>
                <a:cxn ang="0">
                  <a:pos x="55" y="39"/>
                </a:cxn>
                <a:cxn ang="0">
                  <a:pos x="55" y="32"/>
                </a:cxn>
                <a:cxn ang="0">
                  <a:pos x="55" y="16"/>
                </a:cxn>
                <a:cxn ang="0">
                  <a:pos x="47" y="8"/>
                </a:cxn>
                <a:cxn ang="0">
                  <a:pos x="39" y="8"/>
                </a:cxn>
                <a:cxn ang="0">
                  <a:pos x="31" y="0"/>
                </a:cxn>
              </a:cxnLst>
              <a:rect l="0" t="0" r="r" b="b"/>
              <a:pathLst>
                <a:path w="55" h="55">
                  <a:moveTo>
                    <a:pt x="31" y="0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16" y="55"/>
                  </a:lnTo>
                  <a:lnTo>
                    <a:pt x="31" y="55"/>
                  </a:lnTo>
                  <a:lnTo>
                    <a:pt x="39" y="55"/>
                  </a:lnTo>
                  <a:lnTo>
                    <a:pt x="47" y="47"/>
                  </a:lnTo>
                  <a:lnTo>
                    <a:pt x="55" y="39"/>
                  </a:lnTo>
                  <a:lnTo>
                    <a:pt x="55" y="32"/>
                  </a:lnTo>
                  <a:lnTo>
                    <a:pt x="55" y="16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60"/>
            <p:cNvSpPr/>
            <p:nvPr/>
          </p:nvSpPr>
          <p:spPr bwMode="auto">
            <a:xfrm>
              <a:off x="4283063" y="2246303"/>
              <a:ext cx="87312" cy="8731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32"/>
                </a:cxn>
                <a:cxn ang="0">
                  <a:pos x="8" y="39"/>
                </a:cxn>
                <a:cxn ang="0">
                  <a:pos x="8" y="47"/>
                </a:cxn>
                <a:cxn ang="0">
                  <a:pos x="16" y="55"/>
                </a:cxn>
                <a:cxn ang="0">
                  <a:pos x="31" y="55"/>
                </a:cxn>
                <a:cxn ang="0">
                  <a:pos x="39" y="55"/>
                </a:cxn>
                <a:cxn ang="0">
                  <a:pos x="47" y="47"/>
                </a:cxn>
                <a:cxn ang="0">
                  <a:pos x="55" y="39"/>
                </a:cxn>
                <a:cxn ang="0">
                  <a:pos x="55" y="32"/>
                </a:cxn>
                <a:cxn ang="0">
                  <a:pos x="55" y="16"/>
                </a:cxn>
                <a:cxn ang="0">
                  <a:pos x="47" y="8"/>
                </a:cxn>
                <a:cxn ang="0">
                  <a:pos x="39" y="8"/>
                </a:cxn>
                <a:cxn ang="0">
                  <a:pos x="31" y="0"/>
                </a:cxn>
              </a:cxnLst>
              <a:rect l="0" t="0" r="r" b="b"/>
              <a:pathLst>
                <a:path w="55" h="55">
                  <a:moveTo>
                    <a:pt x="31" y="0"/>
                  </a:move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16" y="55"/>
                  </a:lnTo>
                  <a:lnTo>
                    <a:pt x="31" y="55"/>
                  </a:lnTo>
                  <a:lnTo>
                    <a:pt x="39" y="55"/>
                  </a:lnTo>
                  <a:lnTo>
                    <a:pt x="47" y="47"/>
                  </a:lnTo>
                  <a:lnTo>
                    <a:pt x="55" y="39"/>
                  </a:lnTo>
                  <a:lnTo>
                    <a:pt x="55" y="32"/>
                  </a:lnTo>
                  <a:lnTo>
                    <a:pt x="55" y="16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1643042" y="3287075"/>
              <a:ext cx="500137" cy="3386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400" b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(a)</a:t>
              </a:r>
              <a:r>
                <a:rPr lang="en-US" altLang="zh-CN" sz="2200" b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zh-CN" dirty="0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2214546" y="3000372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2143108" y="3358830"/>
              <a:ext cx="2428892" cy="3386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993300"/>
                  </a:solidFill>
                  <a:latin typeface="宋体" panose="02010600030101010101" pitchFamily="2" charset="-122"/>
                </a:rPr>
                <a:t>与或非门</a:t>
              </a:r>
              <a:r>
                <a:rPr lang="zh-CN" altLang="en-US" sz="2400" b="1" dirty="0">
                  <a:solidFill>
                    <a:srgbClr val="993300"/>
                  </a:solidFill>
                  <a:latin typeface="宋体" panose="02010600030101010101" pitchFamily="2" charset="-122"/>
                </a:rPr>
                <a:t>的构成</a:t>
              </a:r>
              <a:endParaRPr lang="zh-CN" altLang="en-US" sz="2400" dirty="0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4048113" y="3025765"/>
              <a:ext cx="69850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b="1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1525575" y="2333615"/>
              <a:ext cx="617538" cy="6064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1525575" y="2333615"/>
              <a:ext cx="617538" cy="6064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1785918" y="2428868"/>
              <a:ext cx="214313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dirty="0">
                  <a:solidFill>
                    <a:srgbClr val="99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1920863" y="2493953"/>
              <a:ext cx="69850" cy="3107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59" name="Line 69"/>
            <p:cNvSpPr>
              <a:spLocks noChangeShapeType="1"/>
            </p:cNvSpPr>
            <p:nvPr/>
          </p:nvSpPr>
          <p:spPr bwMode="auto">
            <a:xfrm>
              <a:off x="2478075" y="1690678"/>
              <a:ext cx="1588" cy="4206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Line 70"/>
            <p:cNvSpPr>
              <a:spLocks noChangeShapeType="1"/>
            </p:cNvSpPr>
            <p:nvPr/>
          </p:nvSpPr>
          <p:spPr bwMode="auto">
            <a:xfrm>
              <a:off x="2478075" y="2111365"/>
              <a:ext cx="29686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Line 71"/>
            <p:cNvSpPr>
              <a:spLocks noChangeShapeType="1"/>
            </p:cNvSpPr>
            <p:nvPr/>
          </p:nvSpPr>
          <p:spPr bwMode="auto">
            <a:xfrm>
              <a:off x="2478075" y="2408228"/>
              <a:ext cx="1588" cy="2587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Line 72"/>
            <p:cNvSpPr>
              <a:spLocks noChangeShapeType="1"/>
            </p:cNvSpPr>
            <p:nvPr/>
          </p:nvSpPr>
          <p:spPr bwMode="auto">
            <a:xfrm>
              <a:off x="2478075" y="2395528"/>
              <a:ext cx="284163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" name="Group 99"/>
          <p:cNvGrpSpPr/>
          <p:nvPr/>
        </p:nvGrpSpPr>
        <p:grpSpPr bwMode="auto">
          <a:xfrm>
            <a:off x="5480050" y="1983105"/>
            <a:ext cx="3392805" cy="2341346"/>
            <a:chOff x="1853" y="2563"/>
            <a:chExt cx="2044" cy="1329"/>
          </a:xfrm>
        </p:grpSpPr>
        <p:sp>
          <p:nvSpPr>
            <p:cNvPr id="164" name="Rectangle 28"/>
            <p:cNvSpPr>
              <a:spLocks noChangeArrowheads="1"/>
            </p:cNvSpPr>
            <p:nvPr/>
          </p:nvSpPr>
          <p:spPr bwMode="auto">
            <a:xfrm>
              <a:off x="3738" y="2858"/>
              <a:ext cx="108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>
                  <a:solidFill>
                    <a:srgbClr val="993300"/>
                  </a:solidFill>
                  <a:latin typeface="Times New Roman" panose="02020603050405020304" pitchFamily="18" charset="0"/>
                </a:rPr>
                <a:t>F</a:t>
              </a:r>
              <a:endParaRPr lang="en-US" altLang="zh-CN"/>
            </a:p>
          </p:txBody>
        </p:sp>
        <p:sp>
          <p:nvSpPr>
            <p:cNvPr id="165" name="Rectangle 29"/>
            <p:cNvSpPr>
              <a:spLocks noChangeArrowheads="1"/>
            </p:cNvSpPr>
            <p:nvPr/>
          </p:nvSpPr>
          <p:spPr bwMode="auto">
            <a:xfrm>
              <a:off x="3847" y="2835"/>
              <a:ext cx="50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66" name="Rectangle 30"/>
            <p:cNvSpPr>
              <a:spLocks noChangeArrowheads="1"/>
            </p:cNvSpPr>
            <p:nvPr/>
          </p:nvSpPr>
          <p:spPr bwMode="auto">
            <a:xfrm>
              <a:off x="2157" y="3683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b="1">
                  <a:solidFill>
                    <a:srgbClr val="993300"/>
                  </a:solidFill>
                  <a:latin typeface="Times New Roman" panose="02020603050405020304" pitchFamily="18" charset="0"/>
                </a:rPr>
                <a:t>(b)  </a:t>
              </a:r>
              <a:endParaRPr lang="en-US" altLang="zh-CN"/>
            </a:p>
          </p:txBody>
        </p:sp>
        <p:sp>
          <p:nvSpPr>
            <p:cNvPr id="167" name="Rectangle 31"/>
            <p:cNvSpPr>
              <a:spLocks noChangeArrowheads="1"/>
            </p:cNvSpPr>
            <p:nvPr/>
          </p:nvSpPr>
          <p:spPr bwMode="auto">
            <a:xfrm>
              <a:off x="2546" y="3683"/>
              <a:ext cx="768" cy="2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400" b="1">
                  <a:solidFill>
                    <a:srgbClr val="993300"/>
                  </a:solidFill>
                  <a:latin typeface="宋体" panose="02010600030101010101" pitchFamily="2" charset="-122"/>
                </a:rPr>
                <a:t>逻辑符号</a:t>
              </a:r>
              <a:endParaRPr lang="zh-CN" altLang="en-US" sz="2400" b="1">
                <a:solidFill>
                  <a:srgbClr val="9933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68" name="Rectangle 32"/>
            <p:cNvSpPr>
              <a:spLocks noChangeArrowheads="1"/>
            </p:cNvSpPr>
            <p:nvPr/>
          </p:nvSpPr>
          <p:spPr bwMode="auto">
            <a:xfrm>
              <a:off x="3255" y="345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b="1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69" name="Freeform 73"/>
            <p:cNvSpPr/>
            <p:nvPr/>
          </p:nvSpPr>
          <p:spPr bwMode="auto">
            <a:xfrm>
              <a:off x="3138" y="2960"/>
              <a:ext cx="55" cy="5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6" y="0"/>
                </a:cxn>
                <a:cxn ang="0">
                  <a:pos x="8" y="8"/>
                </a:cxn>
                <a:cxn ang="0">
                  <a:pos x="8" y="15"/>
                </a:cxn>
                <a:cxn ang="0">
                  <a:pos x="0" y="23"/>
                </a:cxn>
                <a:cxn ang="0">
                  <a:pos x="8" y="39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31" y="54"/>
                </a:cxn>
                <a:cxn ang="0">
                  <a:pos x="39" y="47"/>
                </a:cxn>
                <a:cxn ang="0">
                  <a:pos x="47" y="47"/>
                </a:cxn>
                <a:cxn ang="0">
                  <a:pos x="55" y="39"/>
                </a:cxn>
                <a:cxn ang="0">
                  <a:pos x="55" y="23"/>
                </a:cxn>
                <a:cxn ang="0">
                  <a:pos x="55" y="15"/>
                </a:cxn>
                <a:cxn ang="0">
                  <a:pos x="47" y="8"/>
                </a:cxn>
                <a:cxn ang="0">
                  <a:pos x="39" y="0"/>
                </a:cxn>
                <a:cxn ang="0">
                  <a:pos x="31" y="0"/>
                </a:cxn>
              </a:cxnLst>
              <a:rect l="0" t="0" r="r" b="b"/>
              <a:pathLst>
                <a:path w="55" h="54">
                  <a:moveTo>
                    <a:pt x="31" y="0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8" y="15"/>
                  </a:lnTo>
                  <a:lnTo>
                    <a:pt x="0" y="23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31" y="54"/>
                  </a:lnTo>
                  <a:lnTo>
                    <a:pt x="39" y="47"/>
                  </a:lnTo>
                  <a:lnTo>
                    <a:pt x="47" y="47"/>
                  </a:lnTo>
                  <a:lnTo>
                    <a:pt x="55" y="39"/>
                  </a:lnTo>
                  <a:lnTo>
                    <a:pt x="55" y="23"/>
                  </a:lnTo>
                  <a:lnTo>
                    <a:pt x="55" y="15"/>
                  </a:lnTo>
                  <a:lnTo>
                    <a:pt x="47" y="8"/>
                  </a:lnTo>
                  <a:lnTo>
                    <a:pt x="3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Freeform 74"/>
            <p:cNvSpPr/>
            <p:nvPr/>
          </p:nvSpPr>
          <p:spPr bwMode="auto">
            <a:xfrm>
              <a:off x="3138" y="2960"/>
              <a:ext cx="55" cy="5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6" y="0"/>
                </a:cxn>
                <a:cxn ang="0">
                  <a:pos x="8" y="8"/>
                </a:cxn>
                <a:cxn ang="0">
                  <a:pos x="8" y="15"/>
                </a:cxn>
                <a:cxn ang="0">
                  <a:pos x="0" y="23"/>
                </a:cxn>
                <a:cxn ang="0">
                  <a:pos x="8" y="39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31" y="54"/>
                </a:cxn>
                <a:cxn ang="0">
                  <a:pos x="39" y="47"/>
                </a:cxn>
                <a:cxn ang="0">
                  <a:pos x="47" y="47"/>
                </a:cxn>
                <a:cxn ang="0">
                  <a:pos x="55" y="39"/>
                </a:cxn>
                <a:cxn ang="0">
                  <a:pos x="55" y="23"/>
                </a:cxn>
                <a:cxn ang="0">
                  <a:pos x="55" y="15"/>
                </a:cxn>
                <a:cxn ang="0">
                  <a:pos x="47" y="8"/>
                </a:cxn>
                <a:cxn ang="0">
                  <a:pos x="39" y="0"/>
                </a:cxn>
                <a:cxn ang="0">
                  <a:pos x="31" y="0"/>
                </a:cxn>
              </a:cxnLst>
              <a:rect l="0" t="0" r="r" b="b"/>
              <a:pathLst>
                <a:path w="55" h="54">
                  <a:moveTo>
                    <a:pt x="31" y="0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8" y="15"/>
                  </a:lnTo>
                  <a:lnTo>
                    <a:pt x="0" y="23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31" y="54"/>
                  </a:lnTo>
                  <a:lnTo>
                    <a:pt x="39" y="47"/>
                  </a:lnTo>
                  <a:lnTo>
                    <a:pt x="47" y="47"/>
                  </a:lnTo>
                  <a:lnTo>
                    <a:pt x="55" y="39"/>
                  </a:lnTo>
                  <a:lnTo>
                    <a:pt x="55" y="23"/>
                  </a:lnTo>
                  <a:lnTo>
                    <a:pt x="55" y="15"/>
                  </a:lnTo>
                  <a:lnTo>
                    <a:pt x="47" y="8"/>
                  </a:lnTo>
                  <a:lnTo>
                    <a:pt x="39" y="0"/>
                  </a:lnTo>
                  <a:lnTo>
                    <a:pt x="3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Rectangle 75"/>
            <p:cNvSpPr>
              <a:spLocks noChangeArrowheads="1"/>
            </p:cNvSpPr>
            <p:nvPr/>
          </p:nvSpPr>
          <p:spPr bwMode="auto">
            <a:xfrm>
              <a:off x="2375" y="2563"/>
              <a:ext cx="748" cy="83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Rectangle 76"/>
            <p:cNvSpPr>
              <a:spLocks noChangeArrowheads="1"/>
            </p:cNvSpPr>
            <p:nvPr/>
          </p:nvSpPr>
          <p:spPr bwMode="auto">
            <a:xfrm>
              <a:off x="2375" y="2563"/>
              <a:ext cx="748" cy="83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Line 77"/>
            <p:cNvSpPr>
              <a:spLocks noChangeShapeType="1"/>
            </p:cNvSpPr>
            <p:nvPr/>
          </p:nvSpPr>
          <p:spPr bwMode="auto">
            <a:xfrm>
              <a:off x="2710" y="2563"/>
              <a:ext cx="1" cy="8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Line 78"/>
            <p:cNvSpPr>
              <a:spLocks noChangeShapeType="1"/>
            </p:cNvSpPr>
            <p:nvPr/>
          </p:nvSpPr>
          <p:spPr bwMode="auto">
            <a:xfrm>
              <a:off x="2375" y="2968"/>
              <a:ext cx="33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Line 79"/>
            <p:cNvSpPr>
              <a:spLocks noChangeShapeType="1"/>
            </p:cNvSpPr>
            <p:nvPr/>
          </p:nvSpPr>
          <p:spPr bwMode="auto">
            <a:xfrm>
              <a:off x="2055" y="2664"/>
              <a:ext cx="32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Line 80"/>
            <p:cNvSpPr>
              <a:spLocks noChangeShapeType="1"/>
            </p:cNvSpPr>
            <p:nvPr/>
          </p:nvSpPr>
          <p:spPr bwMode="auto">
            <a:xfrm>
              <a:off x="2055" y="2882"/>
              <a:ext cx="32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Line 81"/>
            <p:cNvSpPr>
              <a:spLocks noChangeShapeType="1"/>
            </p:cNvSpPr>
            <p:nvPr/>
          </p:nvSpPr>
          <p:spPr bwMode="auto">
            <a:xfrm>
              <a:off x="2040" y="3084"/>
              <a:ext cx="32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Line 82"/>
            <p:cNvSpPr>
              <a:spLocks noChangeShapeType="1"/>
            </p:cNvSpPr>
            <p:nvPr/>
          </p:nvSpPr>
          <p:spPr bwMode="auto">
            <a:xfrm>
              <a:off x="2040" y="3310"/>
              <a:ext cx="31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Line 83"/>
            <p:cNvSpPr>
              <a:spLocks noChangeShapeType="1"/>
            </p:cNvSpPr>
            <p:nvPr/>
          </p:nvSpPr>
          <p:spPr bwMode="auto">
            <a:xfrm>
              <a:off x="3208" y="2968"/>
              <a:ext cx="42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Rectangle 84"/>
            <p:cNvSpPr>
              <a:spLocks noChangeArrowheads="1"/>
            </p:cNvSpPr>
            <p:nvPr/>
          </p:nvSpPr>
          <p:spPr bwMode="auto">
            <a:xfrm>
              <a:off x="2499" y="2578"/>
              <a:ext cx="137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&amp;</a:t>
              </a:r>
              <a:endParaRPr lang="en-US" altLang="zh-CN"/>
            </a:p>
          </p:txBody>
        </p:sp>
        <p:sp>
          <p:nvSpPr>
            <p:cNvPr id="181" name="Rectangle 85"/>
            <p:cNvSpPr>
              <a:spLocks noChangeArrowheads="1"/>
            </p:cNvSpPr>
            <p:nvPr/>
          </p:nvSpPr>
          <p:spPr bwMode="auto">
            <a:xfrm>
              <a:off x="2640" y="257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82" name="Rectangle 86"/>
            <p:cNvSpPr>
              <a:spLocks noChangeArrowheads="1"/>
            </p:cNvSpPr>
            <p:nvPr/>
          </p:nvSpPr>
          <p:spPr bwMode="auto">
            <a:xfrm>
              <a:off x="2499" y="2983"/>
              <a:ext cx="137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&amp;</a:t>
              </a:r>
              <a:endParaRPr lang="en-US" altLang="zh-CN"/>
            </a:p>
          </p:txBody>
        </p:sp>
        <p:sp>
          <p:nvSpPr>
            <p:cNvPr id="183" name="Rectangle 87"/>
            <p:cNvSpPr>
              <a:spLocks noChangeArrowheads="1"/>
            </p:cNvSpPr>
            <p:nvPr/>
          </p:nvSpPr>
          <p:spPr bwMode="auto">
            <a:xfrm>
              <a:off x="2640" y="2983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84" name="Rectangle 88"/>
            <p:cNvSpPr>
              <a:spLocks noChangeArrowheads="1"/>
            </p:cNvSpPr>
            <p:nvPr/>
          </p:nvSpPr>
          <p:spPr bwMode="auto">
            <a:xfrm>
              <a:off x="2788" y="2710"/>
              <a:ext cx="176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宋体" panose="02010600030101010101" pitchFamily="2" charset="-122"/>
                </a:rPr>
                <a:t>≥</a:t>
              </a:r>
              <a:endParaRPr lang="en-US" altLang="zh-CN"/>
            </a:p>
          </p:txBody>
        </p:sp>
        <p:sp>
          <p:nvSpPr>
            <p:cNvPr id="185" name="Rectangle 89"/>
            <p:cNvSpPr>
              <a:spLocks noChangeArrowheads="1"/>
            </p:cNvSpPr>
            <p:nvPr/>
          </p:nvSpPr>
          <p:spPr bwMode="auto">
            <a:xfrm>
              <a:off x="2967" y="2710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86" name="Rectangle 90"/>
            <p:cNvSpPr>
              <a:spLocks noChangeArrowheads="1"/>
            </p:cNvSpPr>
            <p:nvPr/>
          </p:nvSpPr>
          <p:spPr bwMode="auto">
            <a:xfrm>
              <a:off x="3053" y="2710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87" name="Rectangle 91"/>
            <p:cNvSpPr>
              <a:spLocks noChangeArrowheads="1"/>
            </p:cNvSpPr>
            <p:nvPr/>
          </p:nvSpPr>
          <p:spPr bwMode="auto">
            <a:xfrm>
              <a:off x="1853" y="2570"/>
              <a:ext cx="109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i="1" dirty="0"/>
            </a:p>
          </p:txBody>
        </p:sp>
        <p:sp>
          <p:nvSpPr>
            <p:cNvPr id="188" name="Rectangle 92"/>
            <p:cNvSpPr>
              <a:spLocks noChangeArrowheads="1"/>
            </p:cNvSpPr>
            <p:nvPr/>
          </p:nvSpPr>
          <p:spPr bwMode="auto">
            <a:xfrm>
              <a:off x="1977" y="2570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89" name="Rectangle 93"/>
            <p:cNvSpPr>
              <a:spLocks noChangeArrowheads="1"/>
            </p:cNvSpPr>
            <p:nvPr/>
          </p:nvSpPr>
          <p:spPr bwMode="auto">
            <a:xfrm>
              <a:off x="1853" y="2773"/>
              <a:ext cx="109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i="1" dirty="0"/>
            </a:p>
          </p:txBody>
        </p:sp>
        <p:sp>
          <p:nvSpPr>
            <p:cNvPr id="190" name="Rectangle 94"/>
            <p:cNvSpPr>
              <a:spLocks noChangeArrowheads="1"/>
            </p:cNvSpPr>
            <p:nvPr/>
          </p:nvSpPr>
          <p:spPr bwMode="auto">
            <a:xfrm>
              <a:off x="1962" y="2773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91" name="Rectangle 95"/>
            <p:cNvSpPr>
              <a:spLocks noChangeArrowheads="1"/>
            </p:cNvSpPr>
            <p:nvPr/>
          </p:nvSpPr>
          <p:spPr bwMode="auto">
            <a:xfrm>
              <a:off x="1853" y="2975"/>
              <a:ext cx="118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i="1" dirty="0"/>
            </a:p>
          </p:txBody>
        </p:sp>
        <p:sp>
          <p:nvSpPr>
            <p:cNvPr id="192" name="Rectangle 96"/>
            <p:cNvSpPr>
              <a:spLocks noChangeArrowheads="1"/>
            </p:cNvSpPr>
            <p:nvPr/>
          </p:nvSpPr>
          <p:spPr bwMode="auto">
            <a:xfrm>
              <a:off x="1970" y="2975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93" name="Rectangle 97"/>
            <p:cNvSpPr>
              <a:spLocks noChangeArrowheads="1"/>
            </p:cNvSpPr>
            <p:nvPr/>
          </p:nvSpPr>
          <p:spPr bwMode="auto">
            <a:xfrm>
              <a:off x="1853" y="3186"/>
              <a:ext cx="128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 i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D</a:t>
              </a:r>
              <a:endParaRPr lang="en-US" altLang="zh-CN" i="1" dirty="0"/>
            </a:p>
          </p:txBody>
        </p:sp>
        <p:sp>
          <p:nvSpPr>
            <p:cNvPr id="194" name="Rectangle 98"/>
            <p:cNvSpPr>
              <a:spLocks noChangeArrowheads="1"/>
            </p:cNvSpPr>
            <p:nvPr/>
          </p:nvSpPr>
          <p:spPr bwMode="auto">
            <a:xfrm>
              <a:off x="1977" y="3186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2200">
                  <a:solidFill>
                    <a:srgbClr val="993300"/>
                  </a:solidFill>
                  <a:latin typeface="Times New Roman" panose="02020603050405020304" pitchFamily="18" charset="0"/>
                </a:rPr>
                <a:t> </a:t>
              </a:r>
              <a:endParaRPr lang="en-US" altLang="zh-CN"/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1852613" y="55880"/>
            <a:ext cx="5260975" cy="6819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32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模拟电路与数字电路的区别</a:t>
            </a:r>
            <a:endParaRPr kumimoji="1" lang="zh-CN" altLang="en-US" sz="32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642910" y="1428736"/>
            <a:ext cx="8077200" cy="4791075"/>
          </a:xfrm>
          <a:prstGeom prst="rect">
            <a:avLst/>
          </a:prstGeom>
          <a:gradFill rotWithShape="0">
            <a:gsLst>
              <a:gs pos="0">
                <a:srgbClr val="EBFFEB"/>
              </a:gs>
              <a:gs pos="100000">
                <a:srgbClr val="EBFFEB">
                  <a:gamma/>
                  <a:tint val="0"/>
                  <a:invGamma/>
                </a:srgbClr>
              </a:gs>
            </a:gsLst>
            <a:lin ang="5400000" scaled="1"/>
          </a:gradFill>
          <a:ln w="38100">
            <a:solidFill>
              <a:srgbClr val="07931E"/>
            </a:solidFill>
            <a:miter lim="800000"/>
          </a:ln>
          <a:effectLst>
            <a:outerShdw dist="107763" dir="2700000" algn="ctr" rotWithShape="0">
              <a:srgbClr val="3366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1187450" y="1777966"/>
            <a:ext cx="327660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CC6600"/>
                </a:solidFill>
                <a:latin typeface="Times New Roman" panose="02020603050405020304" pitchFamily="18" charset="0"/>
              </a:rPr>
              <a:t>模拟信号：</a:t>
            </a:r>
            <a:r>
              <a:rPr kumimoji="1" lang="zh-CN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在时间上和数值上连续的信号。</a:t>
            </a:r>
            <a:endParaRPr kumimoji="1" lang="zh-CN" altLang="en-US" sz="2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5159375" y="1671603"/>
            <a:ext cx="335280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数字信号：</a:t>
            </a:r>
            <a:r>
              <a:rPr kumimoji="1" lang="zh-CN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在时间上和数值上不连续的（即离散的）信号。</a:t>
            </a:r>
            <a:endParaRPr kumimoji="1" lang="zh-CN" altLang="en-US" sz="2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5348288" y="2814603"/>
            <a:ext cx="133350" cy="322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kumimoji="1" lang="en-US" altLang="zh-CN" sz="2100" i="1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endParaRPr kumimoji="1"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1462088" y="2814603"/>
            <a:ext cx="133350" cy="322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kumimoji="1" lang="en-US" altLang="zh-CN" sz="2100" i="1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endParaRPr kumimoji="1" lang="en-US" altLang="zh-CN" sz="2400">
              <a:latin typeface="Times New Roman" panose="02020603050405020304" pitchFamily="18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1444625" y="3138453"/>
            <a:ext cx="2717800" cy="1085850"/>
            <a:chOff x="780" y="2244"/>
            <a:chExt cx="1712" cy="684"/>
          </a:xfrm>
        </p:grpSpPr>
        <p:sp>
          <p:nvSpPr>
            <p:cNvPr id="285706" name="Freeform 10"/>
            <p:cNvSpPr/>
            <p:nvPr/>
          </p:nvSpPr>
          <p:spPr bwMode="auto">
            <a:xfrm>
              <a:off x="815" y="2304"/>
              <a:ext cx="1619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1619" y="576"/>
                </a:cxn>
              </a:cxnLst>
              <a:rect l="0" t="0" r="r" b="b"/>
              <a:pathLst>
                <a:path w="1619" h="576">
                  <a:moveTo>
                    <a:pt x="0" y="0"/>
                  </a:moveTo>
                  <a:lnTo>
                    <a:pt x="0" y="576"/>
                  </a:lnTo>
                  <a:lnTo>
                    <a:pt x="1619" y="57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707" name="Freeform 11"/>
            <p:cNvSpPr/>
            <p:nvPr/>
          </p:nvSpPr>
          <p:spPr bwMode="auto">
            <a:xfrm>
              <a:off x="780" y="2244"/>
              <a:ext cx="81" cy="120"/>
            </a:xfrm>
            <a:custGeom>
              <a:avLst/>
              <a:gdLst/>
              <a:ahLst/>
              <a:cxnLst>
                <a:cxn ang="0">
                  <a:pos x="81" y="120"/>
                </a:cxn>
                <a:cxn ang="0">
                  <a:pos x="35" y="0"/>
                </a:cxn>
                <a:cxn ang="0">
                  <a:pos x="0" y="120"/>
                </a:cxn>
                <a:cxn ang="0">
                  <a:pos x="35" y="84"/>
                </a:cxn>
                <a:cxn ang="0">
                  <a:pos x="81" y="120"/>
                </a:cxn>
              </a:cxnLst>
              <a:rect l="0" t="0" r="r" b="b"/>
              <a:pathLst>
                <a:path w="81" h="120">
                  <a:moveTo>
                    <a:pt x="81" y="120"/>
                  </a:moveTo>
                  <a:lnTo>
                    <a:pt x="35" y="0"/>
                  </a:lnTo>
                  <a:lnTo>
                    <a:pt x="0" y="120"/>
                  </a:lnTo>
                  <a:lnTo>
                    <a:pt x="35" y="84"/>
                  </a:lnTo>
                  <a:lnTo>
                    <a:pt x="81" y="12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708" name="Freeform 12"/>
            <p:cNvSpPr/>
            <p:nvPr/>
          </p:nvSpPr>
          <p:spPr bwMode="auto">
            <a:xfrm>
              <a:off x="2375" y="2844"/>
              <a:ext cx="117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17" y="36"/>
                </a:cxn>
                <a:cxn ang="0">
                  <a:pos x="0" y="0"/>
                </a:cxn>
                <a:cxn ang="0">
                  <a:pos x="35" y="36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17" y="36"/>
                  </a:lnTo>
                  <a:lnTo>
                    <a:pt x="0" y="0"/>
                  </a:lnTo>
                  <a:lnTo>
                    <a:pt x="35" y="3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5329238" y="3176553"/>
            <a:ext cx="2717800" cy="1085850"/>
            <a:chOff x="3435" y="2244"/>
            <a:chExt cx="1712" cy="684"/>
          </a:xfrm>
        </p:grpSpPr>
        <p:sp>
          <p:nvSpPr>
            <p:cNvPr id="285710" name="Freeform 14"/>
            <p:cNvSpPr/>
            <p:nvPr/>
          </p:nvSpPr>
          <p:spPr bwMode="auto">
            <a:xfrm>
              <a:off x="3470" y="2304"/>
              <a:ext cx="1619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1619" y="576"/>
                </a:cxn>
              </a:cxnLst>
              <a:rect l="0" t="0" r="r" b="b"/>
              <a:pathLst>
                <a:path w="1619" h="576">
                  <a:moveTo>
                    <a:pt x="0" y="0"/>
                  </a:moveTo>
                  <a:lnTo>
                    <a:pt x="0" y="576"/>
                  </a:lnTo>
                  <a:lnTo>
                    <a:pt x="1619" y="57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711" name="Freeform 15"/>
            <p:cNvSpPr/>
            <p:nvPr/>
          </p:nvSpPr>
          <p:spPr bwMode="auto">
            <a:xfrm>
              <a:off x="3435" y="2244"/>
              <a:ext cx="82" cy="120"/>
            </a:xfrm>
            <a:custGeom>
              <a:avLst/>
              <a:gdLst/>
              <a:ahLst/>
              <a:cxnLst>
                <a:cxn ang="0">
                  <a:pos x="82" y="120"/>
                </a:cxn>
                <a:cxn ang="0">
                  <a:pos x="35" y="0"/>
                </a:cxn>
                <a:cxn ang="0">
                  <a:pos x="0" y="120"/>
                </a:cxn>
                <a:cxn ang="0">
                  <a:pos x="35" y="84"/>
                </a:cxn>
                <a:cxn ang="0">
                  <a:pos x="82" y="120"/>
                </a:cxn>
              </a:cxnLst>
              <a:rect l="0" t="0" r="r" b="b"/>
              <a:pathLst>
                <a:path w="82" h="120">
                  <a:moveTo>
                    <a:pt x="82" y="120"/>
                  </a:moveTo>
                  <a:lnTo>
                    <a:pt x="35" y="0"/>
                  </a:lnTo>
                  <a:lnTo>
                    <a:pt x="0" y="120"/>
                  </a:lnTo>
                  <a:lnTo>
                    <a:pt x="35" y="84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712" name="Freeform 16"/>
            <p:cNvSpPr/>
            <p:nvPr/>
          </p:nvSpPr>
          <p:spPr bwMode="auto">
            <a:xfrm>
              <a:off x="5031" y="2844"/>
              <a:ext cx="116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16" y="36"/>
                </a:cxn>
                <a:cxn ang="0">
                  <a:pos x="0" y="0"/>
                </a:cxn>
                <a:cxn ang="0">
                  <a:pos x="35" y="36"/>
                </a:cxn>
                <a:cxn ang="0">
                  <a:pos x="0" y="84"/>
                </a:cxn>
              </a:cxnLst>
              <a:rect l="0" t="0" r="r" b="b"/>
              <a:pathLst>
                <a:path w="116" h="84">
                  <a:moveTo>
                    <a:pt x="0" y="84"/>
                  </a:moveTo>
                  <a:lnTo>
                    <a:pt x="116" y="36"/>
                  </a:lnTo>
                  <a:lnTo>
                    <a:pt x="0" y="0"/>
                  </a:lnTo>
                  <a:lnTo>
                    <a:pt x="35" y="3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5713" name="Freeform 17"/>
          <p:cNvSpPr/>
          <p:nvPr/>
        </p:nvSpPr>
        <p:spPr bwMode="auto">
          <a:xfrm>
            <a:off x="1730375" y="3386103"/>
            <a:ext cx="1774825" cy="590550"/>
          </a:xfrm>
          <a:custGeom>
            <a:avLst/>
            <a:gdLst/>
            <a:ahLst/>
            <a:cxnLst>
              <a:cxn ang="0">
                <a:pos x="0" y="372"/>
              </a:cxn>
              <a:cxn ang="0">
                <a:pos x="24" y="288"/>
              </a:cxn>
              <a:cxn ang="0">
                <a:pos x="59" y="216"/>
              </a:cxn>
              <a:cxn ang="0">
                <a:pos x="94" y="156"/>
              </a:cxn>
              <a:cxn ang="0">
                <a:pos x="140" y="120"/>
              </a:cxn>
              <a:cxn ang="0">
                <a:pos x="163" y="120"/>
              </a:cxn>
              <a:cxn ang="0">
                <a:pos x="198" y="132"/>
              </a:cxn>
              <a:cxn ang="0">
                <a:pos x="268" y="180"/>
              </a:cxn>
              <a:cxn ang="0">
                <a:pos x="350" y="228"/>
              </a:cxn>
              <a:cxn ang="0">
                <a:pos x="385" y="240"/>
              </a:cxn>
              <a:cxn ang="0">
                <a:pos x="420" y="240"/>
              </a:cxn>
              <a:cxn ang="0">
                <a:pos x="455" y="228"/>
              </a:cxn>
              <a:cxn ang="0">
                <a:pos x="490" y="192"/>
              </a:cxn>
              <a:cxn ang="0">
                <a:pos x="548" y="120"/>
              </a:cxn>
              <a:cxn ang="0">
                <a:pos x="618" y="36"/>
              </a:cxn>
              <a:cxn ang="0">
                <a:pos x="653" y="12"/>
              </a:cxn>
              <a:cxn ang="0">
                <a:pos x="699" y="0"/>
              </a:cxn>
              <a:cxn ang="0">
                <a:pos x="792" y="24"/>
              </a:cxn>
              <a:cxn ang="0">
                <a:pos x="897" y="72"/>
              </a:cxn>
              <a:cxn ang="0">
                <a:pos x="1002" y="156"/>
              </a:cxn>
              <a:cxn ang="0">
                <a:pos x="1118" y="240"/>
              </a:cxn>
            </a:cxnLst>
            <a:rect l="0" t="0" r="r" b="b"/>
            <a:pathLst>
              <a:path w="1118" h="372">
                <a:moveTo>
                  <a:pt x="0" y="372"/>
                </a:moveTo>
                <a:lnTo>
                  <a:pt x="24" y="288"/>
                </a:lnTo>
                <a:lnTo>
                  <a:pt x="59" y="216"/>
                </a:lnTo>
                <a:lnTo>
                  <a:pt x="94" y="156"/>
                </a:lnTo>
                <a:lnTo>
                  <a:pt x="140" y="120"/>
                </a:lnTo>
                <a:lnTo>
                  <a:pt x="163" y="120"/>
                </a:lnTo>
                <a:lnTo>
                  <a:pt x="198" y="132"/>
                </a:lnTo>
                <a:lnTo>
                  <a:pt x="268" y="180"/>
                </a:lnTo>
                <a:lnTo>
                  <a:pt x="350" y="228"/>
                </a:lnTo>
                <a:lnTo>
                  <a:pt x="385" y="240"/>
                </a:lnTo>
                <a:lnTo>
                  <a:pt x="420" y="240"/>
                </a:lnTo>
                <a:lnTo>
                  <a:pt x="455" y="228"/>
                </a:lnTo>
                <a:lnTo>
                  <a:pt x="490" y="192"/>
                </a:lnTo>
                <a:lnTo>
                  <a:pt x="548" y="120"/>
                </a:lnTo>
                <a:lnTo>
                  <a:pt x="618" y="36"/>
                </a:lnTo>
                <a:lnTo>
                  <a:pt x="653" y="12"/>
                </a:lnTo>
                <a:lnTo>
                  <a:pt x="699" y="0"/>
                </a:lnTo>
                <a:lnTo>
                  <a:pt x="792" y="24"/>
                </a:lnTo>
                <a:lnTo>
                  <a:pt x="897" y="72"/>
                </a:lnTo>
                <a:lnTo>
                  <a:pt x="1002" y="156"/>
                </a:lnTo>
                <a:lnTo>
                  <a:pt x="1118" y="240"/>
                </a:lnTo>
              </a:path>
            </a:pathLst>
          </a:custGeom>
          <a:noFill/>
          <a:ln w="38100" cmpd="sng">
            <a:solidFill>
              <a:srgbClr val="CC33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5714" name="Rectangle 18"/>
          <p:cNvSpPr>
            <a:spLocks noChangeArrowheads="1"/>
          </p:cNvSpPr>
          <p:nvPr/>
        </p:nvSpPr>
        <p:spPr bwMode="auto">
          <a:xfrm>
            <a:off x="2035175" y="4414803"/>
            <a:ext cx="1371600" cy="276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b="1">
                <a:solidFill>
                  <a:srgbClr val="004E4C"/>
                </a:solidFill>
                <a:latin typeface="宋体" panose="02010600030101010101" pitchFamily="2" charset="-122"/>
              </a:rPr>
              <a:t>模拟信号波形</a:t>
            </a:r>
            <a:endParaRPr kumimoji="1" lang="zh-CN" altLang="en-US" sz="2400" b="1">
              <a:solidFill>
                <a:srgbClr val="004E4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5715" name="Rectangle 19"/>
          <p:cNvSpPr>
            <a:spLocks noChangeArrowheads="1"/>
          </p:cNvSpPr>
          <p:nvPr/>
        </p:nvSpPr>
        <p:spPr bwMode="auto">
          <a:xfrm>
            <a:off x="5921375" y="4414803"/>
            <a:ext cx="1371600" cy="276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kumimoji="1" lang="zh-CN" altLang="en-US" b="1">
                <a:solidFill>
                  <a:srgbClr val="004E4C"/>
                </a:solidFill>
                <a:latin typeface="宋体" panose="02010600030101010101" pitchFamily="2" charset="-122"/>
              </a:rPr>
              <a:t>数字信号波形</a:t>
            </a:r>
            <a:endParaRPr kumimoji="1" lang="zh-CN" altLang="en-US" sz="2400" b="1">
              <a:solidFill>
                <a:srgbClr val="004E4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5716" name="Rectangle 20"/>
          <p:cNvSpPr>
            <a:spLocks noChangeArrowheads="1"/>
          </p:cNvSpPr>
          <p:nvPr/>
        </p:nvSpPr>
        <p:spPr bwMode="auto">
          <a:xfrm>
            <a:off x="4310063" y="4033803"/>
            <a:ext cx="74295" cy="322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kumimoji="1" lang="en-US" altLang="zh-CN" sz="21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endParaRPr kumimoji="1"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285717" name="Rectangle 21"/>
          <p:cNvSpPr>
            <a:spLocks noChangeArrowheads="1"/>
          </p:cNvSpPr>
          <p:nvPr/>
        </p:nvSpPr>
        <p:spPr bwMode="auto">
          <a:xfrm>
            <a:off x="8194675" y="4071903"/>
            <a:ext cx="74295" cy="322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kumimoji="1" lang="en-US" altLang="zh-CN" sz="2100" i="1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endParaRPr kumimoji="1"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285718" name="Freeform 22"/>
          <p:cNvSpPr/>
          <p:nvPr/>
        </p:nvSpPr>
        <p:spPr bwMode="auto">
          <a:xfrm>
            <a:off x="5384800" y="3462303"/>
            <a:ext cx="1997075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0" y="0"/>
              </a:cxn>
              <a:cxn ang="0">
                <a:pos x="140" y="456"/>
              </a:cxn>
              <a:cxn ang="0">
                <a:pos x="419" y="456"/>
              </a:cxn>
              <a:cxn ang="0">
                <a:pos x="419" y="0"/>
              </a:cxn>
              <a:cxn ang="0">
                <a:pos x="699" y="0"/>
              </a:cxn>
              <a:cxn ang="0">
                <a:pos x="699" y="456"/>
              </a:cxn>
              <a:cxn ang="0">
                <a:pos x="978" y="456"/>
              </a:cxn>
              <a:cxn ang="0">
                <a:pos x="978" y="0"/>
              </a:cxn>
              <a:cxn ang="0">
                <a:pos x="1258" y="0"/>
              </a:cxn>
              <a:cxn ang="0">
                <a:pos x="1258" y="456"/>
              </a:cxn>
            </a:cxnLst>
            <a:rect l="0" t="0" r="r" b="b"/>
            <a:pathLst>
              <a:path w="1258" h="456">
                <a:moveTo>
                  <a:pt x="0" y="0"/>
                </a:moveTo>
                <a:lnTo>
                  <a:pt x="140" y="0"/>
                </a:lnTo>
                <a:lnTo>
                  <a:pt x="140" y="456"/>
                </a:lnTo>
                <a:lnTo>
                  <a:pt x="419" y="456"/>
                </a:lnTo>
                <a:lnTo>
                  <a:pt x="419" y="0"/>
                </a:lnTo>
                <a:lnTo>
                  <a:pt x="699" y="0"/>
                </a:lnTo>
                <a:lnTo>
                  <a:pt x="699" y="456"/>
                </a:lnTo>
                <a:lnTo>
                  <a:pt x="978" y="456"/>
                </a:lnTo>
                <a:lnTo>
                  <a:pt x="978" y="0"/>
                </a:lnTo>
                <a:lnTo>
                  <a:pt x="1258" y="0"/>
                </a:lnTo>
                <a:lnTo>
                  <a:pt x="1258" y="456"/>
                </a:lnTo>
              </a:path>
            </a:pathLst>
          </a:custGeom>
          <a:noFill/>
          <a:ln w="38100" cmpd="sng">
            <a:solidFill>
              <a:srgbClr val="CC33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5719" name="Text Box 23"/>
          <p:cNvSpPr txBox="1">
            <a:spLocks noChangeArrowheads="1"/>
          </p:cNvSpPr>
          <p:nvPr/>
        </p:nvSpPr>
        <p:spPr bwMode="auto">
          <a:xfrm>
            <a:off x="1349375" y="4948203"/>
            <a:ext cx="312420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对模拟信号进行传输、处理的电子线路称为模拟电路。</a:t>
            </a:r>
            <a:endParaRPr kumimoji="1" lang="zh-CN" altLang="en-US" sz="2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5720" name="Text Box 24"/>
          <p:cNvSpPr txBox="1">
            <a:spLocks noChangeArrowheads="1"/>
          </p:cNvSpPr>
          <p:nvPr/>
        </p:nvSpPr>
        <p:spPr bwMode="auto">
          <a:xfrm>
            <a:off x="5311775" y="4948203"/>
            <a:ext cx="312420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对数字信号进行传输、处理的电子线路称为数字电路。</a:t>
            </a:r>
            <a:endParaRPr kumimoji="1" lang="zh-CN" altLang="en-US" sz="2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5721" name="Line 25"/>
          <p:cNvSpPr>
            <a:spLocks noChangeShapeType="1"/>
          </p:cNvSpPr>
          <p:nvPr/>
        </p:nvSpPr>
        <p:spPr bwMode="auto">
          <a:xfrm>
            <a:off x="1285875" y="2187541"/>
            <a:ext cx="1223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5722" name="Line 26"/>
          <p:cNvSpPr>
            <a:spLocks noChangeShapeType="1"/>
          </p:cNvSpPr>
          <p:nvPr/>
        </p:nvSpPr>
        <p:spPr bwMode="auto">
          <a:xfrm>
            <a:off x="5283200" y="2093878"/>
            <a:ext cx="1223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5723" name="Line 27"/>
          <p:cNvSpPr>
            <a:spLocks noChangeShapeType="1"/>
          </p:cNvSpPr>
          <p:nvPr/>
        </p:nvSpPr>
        <p:spPr bwMode="auto">
          <a:xfrm>
            <a:off x="1476375" y="6099141"/>
            <a:ext cx="1223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5724" name="Line 28"/>
          <p:cNvSpPr>
            <a:spLocks noChangeShapeType="1"/>
          </p:cNvSpPr>
          <p:nvPr/>
        </p:nvSpPr>
        <p:spPr bwMode="auto">
          <a:xfrm>
            <a:off x="5435600" y="6099141"/>
            <a:ext cx="1223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8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8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8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8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ldLvl="0" animBg="1" autoUpdateAnimBg="0"/>
      <p:bldP spid="285700" grpId="0" animBg="1"/>
      <p:bldP spid="285701" grpId="0" bldLvl="0" animBg="1" autoUpdateAnimBg="0"/>
      <p:bldP spid="285702" grpId="0" bldLvl="0" animBg="1" autoUpdateAnimBg="0"/>
      <p:bldP spid="285703" grpId="0" autoUpdateAnimBg="0"/>
      <p:bldP spid="285704" grpId="0" autoUpdateAnimBg="0"/>
      <p:bldP spid="285713" grpId="0" animBg="1"/>
      <p:bldP spid="285714" grpId="0" autoUpdateAnimBg="0"/>
      <p:bldP spid="285715" grpId="0" autoUpdateAnimBg="0"/>
      <p:bldP spid="285716" grpId="0" autoUpdateAnimBg="0"/>
      <p:bldP spid="285717" grpId="0" autoUpdateAnimBg="0"/>
      <p:bldP spid="285718" grpId="0" animBg="1"/>
      <p:bldP spid="285719" grpId="0" bldLvl="0" animBg="1" autoUpdateAnimBg="0"/>
      <p:bldP spid="285720" grpId="0" bldLvl="0" animBg="1" autoUpdateAnimBg="0"/>
      <p:bldP spid="285721" grpId="0" animBg="1"/>
      <p:bldP spid="285722" grpId="0" animBg="1"/>
      <p:bldP spid="285723" grpId="0" animBg="1"/>
      <p:bldP spid="2857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500034" y="142218"/>
            <a:ext cx="3455987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kumimoji="1"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 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异或门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845175" y="1986280"/>
          <a:ext cx="2010410" cy="233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文档" r:id="rId1" imgW="1264920" imgH="1178560" progId="Word.Document.8">
                  <p:embed/>
                </p:oleObj>
              </mc:Choice>
              <mc:Fallback>
                <p:oleObj name="文档" r:id="rId1" imgW="1264920" imgH="1178560" progId="Word.Document.8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rcRect l="2998" t="-2226" r="35974" b="16049"/>
                      <a:stretch>
                        <a:fillRect/>
                      </a:stretch>
                    </p:blipFill>
                    <p:spPr>
                      <a:xfrm>
                        <a:off x="5845175" y="1986280"/>
                        <a:ext cx="2010410" cy="233807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9525">
                        <a:noFill/>
                      </a:ln>
                      <a:effectLst>
                        <a:outerShdw dist="107763" dir="2699999" algn="ctr" rotWithShape="0">
                          <a:srgbClr val="EEECE1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47700" y="1470660"/>
          <a:ext cx="4217670" cy="156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Picture" r:id="rId3" imgW="1343025" imgH="1047750" progId="Word.Picture.8">
                  <p:embed/>
                </p:oleObj>
              </mc:Choice>
              <mc:Fallback>
                <p:oleObj name="Picture" r:id="rId3" imgW="1343025" imgH="1047750" progId="Word.Picture.8">
                  <p:embed/>
                  <p:pic>
                    <p:nvPicPr>
                      <p:cNvPr id="0" name="图片 409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rcRect b="51355"/>
                      <a:stretch>
                        <a:fillRect/>
                      </a:stretch>
                    </p:blipFill>
                    <p:spPr>
                      <a:xfrm>
                        <a:off x="647700" y="1470660"/>
                        <a:ext cx="4217670" cy="1561465"/>
                      </a:xfrm>
                      <a:prstGeom prst="rect">
                        <a:avLst/>
                      </a:prstGeom>
                      <a:noFill/>
                      <a:ln w="57150" cap="flat" cmpd="thinThick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20698" y="3422027"/>
          <a:ext cx="4471518" cy="56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公式" r:id="rId5" imgW="30480000" imgH="4876800" progId="Equation.3">
                  <p:embed/>
                </p:oleObj>
              </mc:Choice>
              <mc:Fallback>
                <p:oleObj name="公式" r:id="rId5" imgW="30480000" imgH="4876800" progId="Equation.3">
                  <p:embed/>
                  <p:pic>
                    <p:nvPicPr>
                      <p:cNvPr id="0" name="图片 410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698" y="3422027"/>
                        <a:ext cx="4471518" cy="5699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0693" y="4627262"/>
            <a:ext cx="5324478" cy="52197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 lIns="0" rIns="0">
            <a:spAutoFit/>
          </a:bodyPr>
          <a:p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异或门功能：</a:t>
            </a:r>
            <a:r>
              <a:rPr kumimoji="1" lang="zh-CN" altLang="en-US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相同为</a:t>
            </a:r>
            <a:r>
              <a:rPr kumimoji="1" lang="en-US" altLang="zh-CN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0</a:t>
            </a:r>
            <a:r>
              <a:rPr kumimoji="1" lang="zh-CN" altLang="en-US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</a:t>
            </a:r>
            <a:r>
              <a:rPr kumimoji="1" lang="zh-CN" altLang="en-US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相异为</a:t>
            </a:r>
            <a:r>
              <a:rPr kumimoji="1" lang="en-US" altLang="zh-CN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zh-CN" altLang="en-US" sz="2800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7117" name="Text Box 29" descr="窄横线"/>
          <p:cNvSpPr txBox="1">
            <a:spLocks noChangeArrowheads="1"/>
          </p:cNvSpPr>
          <p:nvPr/>
        </p:nvSpPr>
        <p:spPr bwMode="auto">
          <a:xfrm>
            <a:off x="5854065" y="1474470"/>
            <a:ext cx="2001520" cy="583565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 w="2857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kumimoji="1"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真值表</a:t>
            </a:r>
            <a:endParaRPr kumimoji="1" lang="en-US" alt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171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00034" y="142218"/>
            <a:ext cx="3455987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kumimoji="1"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5. 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同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或门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520693" y="4627262"/>
            <a:ext cx="5324478" cy="52197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 lIns="0" rIns="0">
            <a:spAutoFit/>
          </a:bodyPr>
          <a:p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同或门功能：</a:t>
            </a:r>
            <a:r>
              <a:rPr kumimoji="1" lang="zh-CN" altLang="en-US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相同为</a:t>
            </a:r>
            <a:r>
              <a:rPr kumimoji="1" lang="en-US" altLang="zh-CN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；相异为</a:t>
            </a:r>
            <a:r>
              <a:rPr kumimoji="1" lang="en-US" altLang="zh-CN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kumimoji="1" lang="zh-CN" altLang="en-US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zh-CN" altLang="en-US" sz="2800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03985" y="3496945"/>
            <a:ext cx="2424430" cy="566420"/>
            <a:chOff x="2211" y="5507"/>
            <a:chExt cx="3818" cy="892"/>
          </a:xfrm>
        </p:grpSpPr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2211" y="5507"/>
            <a:ext cx="3818" cy="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" name="公式" r:id="rId1" imgW="533400" imgH="152400" progId="Equation.3">
                    <p:embed/>
                  </p:oleObj>
                </mc:Choice>
                <mc:Fallback>
                  <p:oleObj name="公式" r:id="rId1" imgW="533400" imgH="152400" progId="Equation.3">
                    <p:embed/>
                    <p:pic>
                      <p:nvPicPr>
                        <p:cNvPr id="0" name="图片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211" y="5507"/>
                          <a:ext cx="3818" cy="8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文本框 24"/>
            <p:cNvSpPr txBox="1"/>
            <p:nvPr/>
          </p:nvSpPr>
          <p:spPr>
            <a:xfrm>
              <a:off x="4395" y="5507"/>
              <a:ext cx="787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p>
              <a:r>
                <a:rPr lang="en-US" altLang="zh-CN" sz="2800">
                  <a:latin typeface="楷体_GB2312" pitchFamily="49" charset="-122"/>
                  <a:sym typeface="+mn-ea"/>
                </a:rPr>
                <a:t>⊙</a:t>
              </a:r>
              <a:endParaRPr lang="zh-CN" altLang="en-US" sz="2800"/>
            </a:p>
          </p:txBody>
        </p:sp>
      </p:grpSp>
      <p:graphicFrame>
        <p:nvGraphicFramePr>
          <p:cNvPr id="30724" name="表格 30723"/>
          <p:cNvGraphicFramePr/>
          <p:nvPr>
            <p:custDataLst>
              <p:tags r:id="rId3"/>
            </p:custDataLst>
          </p:nvPr>
        </p:nvGraphicFramePr>
        <p:xfrm>
          <a:off x="5742305" y="1703705"/>
          <a:ext cx="2520950" cy="3213100"/>
        </p:xfrm>
        <a:graphic>
          <a:graphicData uri="http://schemas.openxmlformats.org/drawingml/2006/table">
            <a:tbl>
              <a:tblPr/>
              <a:tblGrid>
                <a:gridCol w="1512888"/>
                <a:gridCol w="1008062"/>
              </a:tblGrid>
              <a:tr h="6429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i="1"/>
                        <a:t>A     B</a:t>
                      </a:r>
                      <a:endParaRPr lang="en-US" altLang="zh-CN" i="1"/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i="1"/>
                        <a:t>F</a:t>
                      </a:r>
                      <a:endParaRPr lang="en-US" i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29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0      0</a:t>
                      </a:r>
                      <a:endParaRPr lang="zh-CN" altLang="en-US"/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1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0      1</a:t>
                      </a:r>
                      <a:endParaRPr lang="zh-CN" altLang="en-US"/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29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533400" lvl="0" indent="-533400">
                        <a:buFontTx/>
                        <a:buAutoNum type="arabicPlain"/>
                      </a:pPr>
                      <a:r>
                        <a:rPr lang="en-US" altLang="zh-CN"/>
                        <a:t>  0</a:t>
                      </a:r>
                      <a:endParaRPr lang="zh-CN" altLang="en-US"/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29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533400" lvl="0" indent="-533400">
                        <a:buFontTx/>
                        <a:buAutoNum type="arabicPlain"/>
                      </a:pPr>
                      <a:r>
                        <a:rPr lang="en-US" altLang="zh-CN"/>
                        <a:t>  1</a:t>
                      </a:r>
                      <a:endParaRPr lang="zh-CN" altLang="en-US"/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7117" name="Text Box 29" descr="窄横线"/>
          <p:cNvSpPr txBox="1">
            <a:spLocks noChangeArrowheads="1"/>
          </p:cNvSpPr>
          <p:nvPr/>
        </p:nvSpPr>
        <p:spPr bwMode="auto">
          <a:xfrm>
            <a:off x="6009005" y="992505"/>
            <a:ext cx="2001520" cy="583565"/>
          </a:xfrm>
          <a:prstGeom prst="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 w="2857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kumimoji="1"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真值表</a:t>
            </a:r>
            <a:endParaRPr kumimoji="1" lang="en-US" alt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7855" y="1456690"/>
            <a:ext cx="4277360" cy="1590040"/>
            <a:chOff x="973" y="2294"/>
            <a:chExt cx="6736" cy="2504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973" y="2294"/>
            <a:ext cx="6737" cy="2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" name="Picture" r:id="rId4" imgW="1362075" imgH="1066800" progId="Word.Picture.8">
                    <p:embed/>
                  </p:oleObj>
                </mc:Choice>
                <mc:Fallback>
                  <p:oleObj name="Picture" r:id="rId4" imgW="1362075" imgH="1066800" progId="Word.Picture.8">
                    <p:embed/>
                    <p:pic>
                      <p:nvPicPr>
                        <p:cNvPr id="0" name="图片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rcRect b="51355"/>
                        <a:stretch>
                          <a:fillRect/>
                        </a:stretch>
                      </p:blipFill>
                      <p:spPr>
                        <a:xfrm>
                          <a:off x="973" y="2294"/>
                          <a:ext cx="6737" cy="2504"/>
                        </a:xfrm>
                        <a:prstGeom prst="rect">
                          <a:avLst/>
                        </a:prstGeom>
                        <a:noFill/>
                        <a:ln w="57150" cap="flat" cmpd="thinThick">
                          <a:noFill/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4251" y="2792"/>
              <a:ext cx="341" cy="56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CC99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984" y="3926"/>
              <a:ext cx="680" cy="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solidFill>
                    <a:schemeClr val="accent5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同</a:t>
              </a:r>
              <a:endParaRPr lang="zh-CN" altLang="en-US" sz="2800" b="1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 autoUpdateAnimBg="0"/>
      <p:bldP spid="24" grpId="0" bldLvl="0" animBg="1"/>
      <p:bldP spid="2171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286037" y="142852"/>
            <a:ext cx="4357718" cy="64516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6.3 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TTL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集成逻辑门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34595" name="Rectangle 99"/>
          <p:cNvSpPr>
            <a:spLocks noChangeArrowheads="1"/>
          </p:cNvSpPr>
          <p:nvPr/>
        </p:nvSpPr>
        <p:spPr bwMode="auto">
          <a:xfrm>
            <a:off x="0" y="1987550"/>
            <a:ext cx="309880" cy="3683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34594" name="Object 98"/>
          <p:cNvGraphicFramePr>
            <a:graphicFrameLocks noChangeAspect="1"/>
          </p:cNvGraphicFramePr>
          <p:nvPr/>
        </p:nvGraphicFramePr>
        <p:xfrm>
          <a:off x="2500298" y="1644318"/>
          <a:ext cx="525780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1" imgW="1922145" imgH="1943735" progId="Visio.Drawing.11">
                  <p:embed/>
                </p:oleObj>
              </mc:Choice>
              <mc:Fallback>
                <p:oleObj name="Visio" r:id="rId1" imgW="1922145" imgH="1943735" progId="Visio.Drawing.11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00298" y="1644318"/>
                        <a:ext cx="5257800" cy="4864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7792" y="900880"/>
            <a:ext cx="8501122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6.3.1 TTL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集成逻辑门电路与工作原理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5786" y="2501574"/>
            <a:ext cx="100013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电路</a:t>
            </a:r>
            <a:endParaRPr lang="zh-CN" altLang="en-US" sz="2800" dirty="0">
              <a:solidFill>
                <a:srgbClr val="2D0DED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43" name="Object 123"/>
          <p:cNvGraphicFramePr>
            <a:graphicFrameLocks noChangeAspect="1"/>
          </p:cNvGraphicFramePr>
          <p:nvPr/>
        </p:nvGraphicFramePr>
        <p:xfrm>
          <a:off x="1835150" y="1411288"/>
          <a:ext cx="482600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1" imgW="2530475" imgH="2558415" progId="Visio.Drawing.11">
                  <p:embed/>
                </p:oleObj>
              </mc:Choice>
              <mc:Fallback>
                <p:oleObj name="Visio" r:id="rId1" imgW="2530475" imgH="2558415" progId="Visio.Drawing.11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5150" y="1411288"/>
                        <a:ext cx="4826000" cy="40322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323215" y="1051560"/>
            <a:ext cx="6200775" cy="521970"/>
          </a:xfrm>
          <a:prstGeom prst="rect">
            <a:avLst/>
          </a:prstGeom>
          <a:noFill/>
          <a:ln w="38100">
            <a:noFill/>
            <a:miter lim="800000"/>
            <a:tailEnd type="none" w="sm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、任一输入为低电平（</a:t>
            </a:r>
            <a:r>
              <a:rPr kumimoji="1"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0.3V</a:t>
            </a:r>
            <a:r>
              <a:rPr kumimoji="1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）时</a:t>
            </a:r>
            <a:endParaRPr kumimoji="1"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785918" y="3930651"/>
            <a:ext cx="1047750" cy="1766887"/>
            <a:chOff x="588" y="2592"/>
            <a:chExt cx="768" cy="1344"/>
          </a:xfrm>
        </p:grpSpPr>
        <p:sp>
          <p:nvSpPr>
            <p:cNvPr id="235524" name="Line 4"/>
            <p:cNvSpPr>
              <a:spLocks noChangeShapeType="1"/>
            </p:cNvSpPr>
            <p:nvPr/>
          </p:nvSpPr>
          <p:spPr bwMode="auto">
            <a:xfrm>
              <a:off x="816" y="2592"/>
              <a:ext cx="0" cy="4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525" name="Line 5"/>
            <p:cNvSpPr>
              <a:spLocks noChangeShapeType="1"/>
            </p:cNvSpPr>
            <p:nvPr/>
          </p:nvSpPr>
          <p:spPr bwMode="auto">
            <a:xfrm>
              <a:off x="652" y="3936"/>
              <a:ext cx="3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526" name="Line 6"/>
            <p:cNvSpPr>
              <a:spLocks noChangeShapeType="1"/>
            </p:cNvSpPr>
            <p:nvPr/>
          </p:nvSpPr>
          <p:spPr bwMode="auto">
            <a:xfrm flipV="1">
              <a:off x="816" y="3492"/>
              <a:ext cx="0" cy="4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527" name="Text Box 7"/>
            <p:cNvSpPr txBox="1">
              <a:spLocks noChangeArrowheads="1"/>
            </p:cNvSpPr>
            <p:nvPr/>
          </p:nvSpPr>
          <p:spPr bwMode="auto">
            <a:xfrm>
              <a:off x="588" y="3096"/>
              <a:ext cx="768" cy="491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“0”</a:t>
              </a:r>
              <a:endPara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2573338" y="2754313"/>
            <a:ext cx="1084262" cy="521970"/>
          </a:xfrm>
          <a:prstGeom prst="rect">
            <a:avLst/>
          </a:prstGeom>
          <a:noFill/>
          <a:ln w="38100">
            <a:noFill/>
            <a:miter lim="800000"/>
            <a:tailEnd type="none" w="sm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1V</a:t>
            </a:r>
            <a:endParaRPr kumimoji="1" lang="en-US" altLang="zh-CN" sz="32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5629" name="Line 109"/>
          <p:cNvSpPr>
            <a:spLocks noChangeShapeType="1"/>
          </p:cNvSpPr>
          <p:nvPr/>
        </p:nvSpPr>
        <p:spPr bwMode="auto">
          <a:xfrm>
            <a:off x="4379913" y="1987550"/>
            <a:ext cx="0" cy="914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5630" name="Line 110"/>
          <p:cNvSpPr>
            <a:spLocks noChangeShapeType="1"/>
          </p:cNvSpPr>
          <p:nvPr/>
        </p:nvSpPr>
        <p:spPr bwMode="auto">
          <a:xfrm>
            <a:off x="4643438" y="2924175"/>
            <a:ext cx="457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5631" name="Line 111"/>
          <p:cNvSpPr>
            <a:spLocks noChangeShapeType="1"/>
          </p:cNvSpPr>
          <p:nvPr/>
        </p:nvSpPr>
        <p:spPr bwMode="auto">
          <a:xfrm>
            <a:off x="5076825" y="2924175"/>
            <a:ext cx="228600" cy="228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5633" name="Line 113"/>
          <p:cNvSpPr>
            <a:spLocks noChangeShapeType="1"/>
          </p:cNvSpPr>
          <p:nvPr/>
        </p:nvSpPr>
        <p:spPr bwMode="auto">
          <a:xfrm>
            <a:off x="5867400" y="3716338"/>
            <a:ext cx="609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3" name="Group 114"/>
          <p:cNvGrpSpPr/>
          <p:nvPr/>
        </p:nvGrpSpPr>
        <p:grpSpPr bwMode="auto">
          <a:xfrm>
            <a:off x="6372225" y="3643313"/>
            <a:ext cx="381000" cy="1447800"/>
            <a:chOff x="4416" y="2400"/>
            <a:chExt cx="240" cy="912"/>
          </a:xfrm>
        </p:grpSpPr>
        <p:sp>
          <p:nvSpPr>
            <p:cNvPr id="235635" name="Line 115"/>
            <p:cNvSpPr>
              <a:spLocks noChangeShapeType="1"/>
            </p:cNvSpPr>
            <p:nvPr/>
          </p:nvSpPr>
          <p:spPr bwMode="auto">
            <a:xfrm>
              <a:off x="4512" y="2400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5636" name="Rectangle 116"/>
            <p:cNvSpPr>
              <a:spLocks noChangeArrowheads="1"/>
            </p:cNvSpPr>
            <p:nvPr/>
          </p:nvSpPr>
          <p:spPr bwMode="auto">
            <a:xfrm>
              <a:off x="4464" y="2688"/>
              <a:ext cx="96" cy="336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637" name="Line 117"/>
            <p:cNvSpPr>
              <a:spLocks noChangeShapeType="1"/>
            </p:cNvSpPr>
            <p:nvPr/>
          </p:nvSpPr>
          <p:spPr bwMode="auto">
            <a:xfrm>
              <a:off x="4416" y="331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35638" name="Line 118"/>
          <p:cNvSpPr>
            <a:spLocks noChangeShapeType="1"/>
          </p:cNvSpPr>
          <p:nvPr/>
        </p:nvSpPr>
        <p:spPr bwMode="auto">
          <a:xfrm>
            <a:off x="6732588" y="3932238"/>
            <a:ext cx="0" cy="990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35639" name="Text Box 119"/>
          <p:cNvSpPr txBox="1">
            <a:spLocks noChangeArrowheads="1"/>
          </p:cNvSpPr>
          <p:nvPr/>
        </p:nvSpPr>
        <p:spPr bwMode="auto">
          <a:xfrm>
            <a:off x="357158" y="5930915"/>
            <a:ext cx="5864225" cy="64516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tailEnd type="none" w="sm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kumimoji="1" lang="en-US" altLang="zh-CN" sz="2800" b="1" i="1" baseline="-25000" dirty="0" err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kumimoji="1"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=</a:t>
            </a:r>
            <a:r>
              <a:rPr kumimoji="1"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5 </a:t>
            </a:r>
            <a:r>
              <a:rPr kumimoji="1"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-</a:t>
            </a:r>
            <a:r>
              <a:rPr kumimoji="1" lang="en-US" altLang="zh-CN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kumimoji="1" lang="en-US" altLang="zh-CN" sz="3200" b="1" i="1" baseline="-25000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Rc</a:t>
            </a:r>
            <a:r>
              <a:rPr kumimoji="1" lang="en-US" altLang="zh-CN" sz="3200" b="1" baseline="-25000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kumimoji="1"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--</a:t>
            </a:r>
            <a:r>
              <a:rPr kumimoji="1" lang="en-US" altLang="zh-CN" sz="3200" b="1" i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kumimoji="1" lang="en-US" altLang="zh-CN" sz="3200" b="1" i="1" baseline="-25000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be</a:t>
            </a:r>
            <a:r>
              <a:rPr kumimoji="1" lang="en-US" altLang="zh-CN" sz="3200" b="1" baseline="-25000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4 </a:t>
            </a:r>
            <a:r>
              <a:rPr kumimoji="1"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kumimoji="1" lang="en-US" altLang="zh-CN" sz="28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</a:t>
            </a:r>
            <a:r>
              <a:rPr kumimoji="1" lang="en-US" altLang="zh-CN" sz="2800" b="1" i="1" baseline="-250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r>
              <a:rPr kumimoji="1" lang="en-US" altLang="zh-CN" sz="3600" b="1" baseline="-25000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 3.6V</a:t>
            </a:r>
            <a:r>
              <a:rPr kumimoji="1"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  </a:t>
            </a:r>
            <a:r>
              <a:rPr kumimoji="1" lang="zh-CN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  <a:sym typeface="Symbol" panose="05050102010706020507" pitchFamily="18" charset="2"/>
              </a:rPr>
              <a:t>高电平！</a:t>
            </a:r>
            <a:endParaRPr kumimoji="1" lang="zh-CN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楷体_GB2312" pitchFamily="49" charset="-122"/>
              <a:sym typeface="Symbol" panose="05050102010706020507" pitchFamily="18" charset="2"/>
            </a:endParaRPr>
          </a:p>
        </p:txBody>
      </p:sp>
      <p:sp>
        <p:nvSpPr>
          <p:cNvPr id="235640" name="Text Box 120"/>
          <p:cNvSpPr txBox="1">
            <a:spLocks noChangeArrowheads="1"/>
          </p:cNvSpPr>
          <p:nvPr/>
        </p:nvSpPr>
        <p:spPr bwMode="auto">
          <a:xfrm>
            <a:off x="6286512" y="5431880"/>
            <a:ext cx="2535257" cy="116967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逻辑</a:t>
            </a:r>
            <a:r>
              <a:rPr kumimoji="1" lang="zh-CN" altLang="en-US" sz="2800" b="1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关系</a:t>
            </a:r>
            <a:r>
              <a:rPr kumimoji="1" lang="zh-CN" altLang="en-US" sz="2800" b="1" dirty="0" smtClean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kumimoji="1" lang="en-US" altLang="zh-CN" sz="2800" b="1" dirty="0" smtClean="0">
              <a:solidFill>
                <a:srgbClr val="CC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kumimoji="1"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kumimoji="1"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则</a:t>
            </a:r>
            <a:r>
              <a:rPr kumimoji="1"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kumimoji="1"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44" name="Text Box 124"/>
          <p:cNvSpPr txBox="1">
            <a:spLocks noChangeArrowheads="1"/>
          </p:cNvSpPr>
          <p:nvPr/>
        </p:nvSpPr>
        <p:spPr bwMode="auto">
          <a:xfrm>
            <a:off x="3492500" y="3500438"/>
            <a:ext cx="611188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0.3V</a:t>
            </a:r>
            <a:endParaRPr kumimoji="1" lang="en-US" altLang="zh-CN" sz="200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45" name="Text Box 125"/>
          <p:cNvSpPr txBox="1">
            <a:spLocks noChangeArrowheads="1"/>
          </p:cNvSpPr>
          <p:nvPr/>
        </p:nvSpPr>
        <p:spPr bwMode="auto">
          <a:xfrm>
            <a:off x="4500563" y="3643313"/>
            <a:ext cx="684212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截止</a:t>
            </a:r>
            <a:endParaRPr kumimoji="1" lang="zh-CN" altLang="en-US" sz="2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46" name="Text Box 126"/>
          <p:cNvSpPr txBox="1">
            <a:spLocks noChangeArrowheads="1"/>
          </p:cNvSpPr>
          <p:nvPr/>
        </p:nvSpPr>
        <p:spPr bwMode="auto">
          <a:xfrm>
            <a:off x="5580063" y="4219575"/>
            <a:ext cx="684212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截止</a:t>
            </a:r>
            <a:endParaRPr kumimoji="1" lang="zh-CN" altLang="en-US" sz="2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26"/>
          <p:cNvSpPr txBox="1">
            <a:spLocks noChangeArrowheads="1"/>
          </p:cNvSpPr>
          <p:nvPr/>
        </p:nvSpPr>
        <p:spPr bwMode="auto">
          <a:xfrm>
            <a:off x="6065838" y="2624455"/>
            <a:ext cx="684212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p>
            <a:pPr>
              <a:spcBef>
                <a:spcPct val="50000"/>
              </a:spcBef>
            </a:pPr>
            <a:r>
              <a:rPr kumimoji="1" lang="zh-CN" alt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饱和</a:t>
            </a:r>
            <a:endParaRPr kumimoji="1" lang="zh-CN" altLang="en-US" sz="20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7792" y="39820"/>
            <a:ext cx="8501122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6.3.1 TTL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集成逻辑门电路与工作原理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356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356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356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356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3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3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356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356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3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3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8" grpId="0" bldLvl="0" animBg="1" autoUpdateAnimBg="0"/>
      <p:bldP spid="235629" grpId="0" bldLvl="0" animBg="1"/>
      <p:bldP spid="235630" grpId="0" bldLvl="0" animBg="1"/>
      <p:bldP spid="235631" grpId="0" bldLvl="0" animBg="1"/>
      <p:bldP spid="235633" grpId="0" bldLvl="0" animBg="1"/>
      <p:bldP spid="235638" grpId="0" bldLvl="0" animBg="1"/>
      <p:bldP spid="235639" grpId="0" bldLvl="0" animBg="1" autoUpdateAnimBg="0"/>
      <p:bldP spid="235644" grpId="0" bldLvl="0" animBg="1"/>
      <p:bldP spid="235645" grpId="0" bldLvl="0" animBg="1"/>
      <p:bldP spid="235646" grpId="0" bldLvl="0" animBg="1"/>
      <p:bldP spid="4" grpId="0" bldLvl="0" animBg="1"/>
      <p:bldP spid="2356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656" name="Object 112"/>
          <p:cNvGraphicFramePr>
            <a:graphicFrameLocks noChangeAspect="1"/>
          </p:cNvGraphicFramePr>
          <p:nvPr/>
        </p:nvGraphicFramePr>
        <p:xfrm>
          <a:off x="1835150" y="1123633"/>
          <a:ext cx="4537075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1" imgW="2530475" imgH="2558415" progId="Visio.Drawing.11">
                  <p:embed/>
                </p:oleObj>
              </mc:Choice>
              <mc:Fallback>
                <p:oleObj name="Visio" r:id="rId1" imgW="2530475" imgH="2558415" progId="Visio.Drawing.11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5150" y="1123633"/>
                        <a:ext cx="4537075" cy="4824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0"/>
          <p:cNvGrpSpPr/>
          <p:nvPr/>
        </p:nvGrpSpPr>
        <p:grpSpPr bwMode="auto">
          <a:xfrm>
            <a:off x="684213" y="3644583"/>
            <a:ext cx="1011237" cy="647700"/>
            <a:chOff x="0" y="1944"/>
            <a:chExt cx="696" cy="660"/>
          </a:xfrm>
        </p:grpSpPr>
        <p:sp>
          <p:nvSpPr>
            <p:cNvPr id="236635" name="AutoShape 91"/>
            <p:cNvSpPr/>
            <p:nvPr/>
          </p:nvSpPr>
          <p:spPr bwMode="auto">
            <a:xfrm>
              <a:off x="348" y="2016"/>
              <a:ext cx="348" cy="588"/>
            </a:xfrm>
            <a:prstGeom prst="leftBrace">
              <a:avLst>
                <a:gd name="adj1" fmla="val 14080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636" name="Text Box 92"/>
            <p:cNvSpPr txBox="1">
              <a:spLocks noChangeArrowheads="1"/>
            </p:cNvSpPr>
            <p:nvPr/>
          </p:nvSpPr>
          <p:spPr bwMode="auto">
            <a:xfrm>
              <a:off x="0" y="1944"/>
              <a:ext cx="517" cy="529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“1”</a:t>
              </a:r>
              <a:endParaRPr kumimoji="1" lang="en-US" altLang="zh-CN" sz="28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236646" name="Text Box 102"/>
          <p:cNvSpPr txBox="1">
            <a:spLocks noChangeArrowheads="1"/>
          </p:cNvSpPr>
          <p:nvPr/>
        </p:nvSpPr>
        <p:spPr bwMode="auto">
          <a:xfrm>
            <a:off x="357158" y="1001059"/>
            <a:ext cx="5472113" cy="521970"/>
          </a:xfrm>
          <a:prstGeom prst="rect">
            <a:avLst/>
          </a:prstGeom>
          <a:noFill/>
          <a:ln w="38100">
            <a:noFill/>
            <a:miter lim="800000"/>
            <a:tailEnd type="none" w="sm" len="lg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1" lang="zh-CN" altLang="en-US" sz="2800" b="1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、输入全为高电平（</a:t>
            </a:r>
            <a:r>
              <a:rPr kumimoji="1" lang="en-US" altLang="zh-CN" sz="2800" b="1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3.6V</a:t>
            </a:r>
            <a:r>
              <a:rPr kumimoji="1" lang="zh-CN" altLang="en-US" sz="2800" b="1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）时</a:t>
            </a:r>
            <a:endParaRPr kumimoji="1" lang="zh-CN" altLang="en-US" sz="2800" b="1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236648" name="Object 104"/>
          <p:cNvGraphicFramePr>
            <a:graphicFrameLocks noChangeAspect="1"/>
          </p:cNvGraphicFramePr>
          <p:nvPr/>
        </p:nvGraphicFramePr>
        <p:xfrm>
          <a:off x="4000500" y="6002020"/>
          <a:ext cx="1939290" cy="60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4935200" imgH="5181600" progId="Equation.DSMT4">
                  <p:embed/>
                </p:oleObj>
              </mc:Choice>
              <mc:Fallback>
                <p:oleObj name="Equation" r:id="rId3" imgW="14935200" imgH="5181600" progId="Equation.DSMT4">
                  <p:embed/>
                  <p:pic>
                    <p:nvPicPr>
                      <p:cNvPr id="0" name="图片 71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0" y="6002020"/>
                        <a:ext cx="1939290" cy="6045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649" name="Text Box 105"/>
          <p:cNvSpPr txBox="1">
            <a:spLocks noChangeArrowheads="1"/>
          </p:cNvSpPr>
          <p:nvPr/>
        </p:nvSpPr>
        <p:spPr bwMode="auto">
          <a:xfrm>
            <a:off x="152400" y="5994083"/>
            <a:ext cx="3943350" cy="460375"/>
          </a:xfrm>
          <a:prstGeom prst="rect">
            <a:avLst/>
          </a:prstGeom>
          <a:noFill/>
          <a:ln w="38100">
            <a:noFill/>
            <a:miter lim="800000"/>
            <a:tailEnd type="none" w="sm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输入、输出的逻辑关系式：</a:t>
            </a:r>
            <a:endParaRPr kumimoji="1" lang="zh-CN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653" name="Text Box 109"/>
          <p:cNvSpPr txBox="1">
            <a:spLocks noChangeArrowheads="1"/>
          </p:cNvSpPr>
          <p:nvPr/>
        </p:nvSpPr>
        <p:spPr bwMode="auto">
          <a:xfrm>
            <a:off x="7258050" y="4173220"/>
            <a:ext cx="1428750" cy="4603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tailEnd type="none" w="sm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i="1">
                <a:latin typeface="Times New Roman" panose="02020603050405020304" pitchFamily="18" charset="0"/>
                <a:ea typeface="楷体_GB2312" pitchFamily="49" charset="-122"/>
              </a:rPr>
              <a:t>v</a:t>
            </a:r>
            <a:r>
              <a:rPr kumimoji="1" lang="en-US" altLang="zh-CN" sz="2400" b="1" i="1" baseline="-25000">
                <a:latin typeface="Times New Roman" panose="02020603050405020304" pitchFamily="18" charset="0"/>
                <a:ea typeface="楷体_GB2312" pitchFamily="49" charset="-122"/>
              </a:rPr>
              <a:t>o </a:t>
            </a:r>
            <a:r>
              <a:rPr kumimoji="1"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=0.3V</a:t>
            </a:r>
            <a:endParaRPr kumimoji="1" lang="en-US" altLang="zh-CN" sz="2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36657" name="Line 113"/>
          <p:cNvSpPr>
            <a:spLocks noChangeShapeType="1"/>
          </p:cNvSpPr>
          <p:nvPr/>
        </p:nvSpPr>
        <p:spPr bwMode="auto">
          <a:xfrm flipH="1">
            <a:off x="3293745" y="1699895"/>
            <a:ext cx="257429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236658" name="Line 114"/>
          <p:cNvSpPr>
            <a:spLocks noChangeShapeType="1"/>
          </p:cNvSpPr>
          <p:nvPr/>
        </p:nvSpPr>
        <p:spPr bwMode="auto">
          <a:xfrm>
            <a:off x="3336925" y="1699895"/>
            <a:ext cx="11113" cy="36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236659" name="Line 115"/>
          <p:cNvSpPr>
            <a:spLocks noChangeShapeType="1"/>
          </p:cNvSpPr>
          <p:nvPr/>
        </p:nvSpPr>
        <p:spPr bwMode="auto">
          <a:xfrm>
            <a:off x="4240530" y="4292600"/>
            <a:ext cx="907415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236661" name="Line 117"/>
          <p:cNvSpPr>
            <a:spLocks noChangeShapeType="1"/>
          </p:cNvSpPr>
          <p:nvPr/>
        </p:nvSpPr>
        <p:spPr bwMode="auto">
          <a:xfrm flipV="1">
            <a:off x="3636645" y="3611245"/>
            <a:ext cx="284480" cy="3365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</p:spPr>
        <p:txBody>
          <a:bodyPr lIns="0" rIns="0">
            <a:spAutoFit/>
          </a:bodyPr>
          <a:lstStyle/>
          <a:p>
            <a:endParaRPr lang="zh-CN" altLang="en-US"/>
          </a:p>
        </p:txBody>
      </p:sp>
      <p:sp>
        <p:nvSpPr>
          <p:cNvPr id="236662" name="Text Box 118"/>
          <p:cNvSpPr txBox="1">
            <a:spLocks noChangeArrowheads="1"/>
          </p:cNvSpPr>
          <p:nvPr/>
        </p:nvSpPr>
        <p:spPr bwMode="auto">
          <a:xfrm>
            <a:off x="3348038" y="2852420"/>
            <a:ext cx="64770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2.1V</a:t>
            </a:r>
            <a:endParaRPr kumimoji="1" lang="en-US" altLang="zh-CN" sz="200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664" name="Text Box 120"/>
          <p:cNvSpPr txBox="1">
            <a:spLocks noChangeArrowheads="1"/>
          </p:cNvSpPr>
          <p:nvPr/>
        </p:nvSpPr>
        <p:spPr bwMode="auto">
          <a:xfrm>
            <a:off x="3293428" y="3692208"/>
            <a:ext cx="684212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1.4V</a:t>
            </a:r>
            <a:endParaRPr kumimoji="1" lang="en-US" altLang="zh-CN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665" name="Text Box 121"/>
          <p:cNvSpPr txBox="1">
            <a:spLocks noChangeArrowheads="1"/>
          </p:cNvSpPr>
          <p:nvPr/>
        </p:nvSpPr>
        <p:spPr bwMode="auto">
          <a:xfrm>
            <a:off x="4356100" y="3931920"/>
            <a:ext cx="792163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0.7V</a:t>
            </a:r>
            <a:endParaRPr kumimoji="1" lang="en-US" altLang="zh-CN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666" name="Text Box 122"/>
          <p:cNvSpPr txBox="1">
            <a:spLocks noChangeArrowheads="1"/>
          </p:cNvSpPr>
          <p:nvPr/>
        </p:nvSpPr>
        <p:spPr bwMode="auto">
          <a:xfrm>
            <a:off x="5508625" y="5300345"/>
            <a:ext cx="43180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>
                <a:solidFill>
                  <a:srgbClr val="CC3300"/>
                </a:solidFill>
                <a:latin typeface="Times New Roman" panose="02020603050405020304" pitchFamily="18" charset="0"/>
              </a:rPr>
              <a:t>0V</a:t>
            </a:r>
            <a:endParaRPr kumimoji="1" lang="en-US" altLang="zh-CN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20"/>
          <p:cNvSpPr txBox="1">
            <a:spLocks noChangeArrowheads="1"/>
          </p:cNvSpPr>
          <p:nvPr/>
        </p:nvSpPr>
        <p:spPr bwMode="auto">
          <a:xfrm>
            <a:off x="6251585" y="5503001"/>
            <a:ext cx="2535257" cy="116967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逻辑</a:t>
            </a:r>
            <a:r>
              <a:rPr kumimoji="1" lang="zh-CN" altLang="en-US" sz="2800" b="1" dirty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关系</a:t>
            </a:r>
            <a:r>
              <a:rPr kumimoji="1" lang="zh-CN" altLang="en-US" sz="2800" b="1" dirty="0" smtClean="0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kumimoji="1" lang="en-US" altLang="zh-CN" sz="2800" b="1" dirty="0" smtClean="0">
              <a:solidFill>
                <a:srgbClr val="CC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</a:t>
            </a:r>
            <a:r>
              <a:rPr kumimoji="1"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则</a:t>
            </a:r>
            <a:r>
              <a:rPr kumimoji="1"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endParaRPr kumimoji="1"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105"/>
          <p:cNvSpPr txBox="1">
            <a:spLocks noChangeArrowheads="1"/>
          </p:cNvSpPr>
          <p:nvPr/>
        </p:nvSpPr>
        <p:spPr bwMode="auto">
          <a:xfrm>
            <a:off x="152400" y="2297430"/>
            <a:ext cx="2201545" cy="460375"/>
          </a:xfrm>
          <a:prstGeom prst="rect">
            <a:avLst/>
          </a:prstGeom>
          <a:noFill/>
          <a:ln w="38100">
            <a:noFill/>
            <a:miter lim="800000"/>
            <a:tailEnd type="none" w="sm" len="lg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T1</a:t>
            </a:r>
            <a:r>
              <a:rPr kumimoji="1" lang="zh-CN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倒置放大</a:t>
            </a:r>
            <a:endParaRPr kumimoji="1" lang="zh-CN" altLang="en-US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7792" y="39820"/>
            <a:ext cx="8501122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6.3.1 TTL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集成逻辑门电路与工作原理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3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3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3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3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36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366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3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3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236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2366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3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23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236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236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3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3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36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366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3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3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46" grpId="0" bldLvl="0" animBg="1"/>
      <p:bldP spid="236649" grpId="0" bldLvl="0" animBg="1" autoUpdateAnimBg="0"/>
      <p:bldP spid="236653" grpId="0" bldLvl="0" animBg="1" autoUpdateAnimBg="0"/>
      <p:bldP spid="236657" grpId="0" bldLvl="0" animBg="1"/>
      <p:bldP spid="236658" grpId="0" bldLvl="0" animBg="1"/>
      <p:bldP spid="236659" grpId="0" bldLvl="0" animBg="1"/>
      <p:bldP spid="236661" grpId="0" bldLvl="0" animBg="1"/>
      <p:bldP spid="236662" grpId="0" bldLvl="0" animBg="1"/>
      <p:bldP spid="236664" grpId="0" bldLvl="0" animBg="1"/>
      <p:bldP spid="236665" grpId="0" bldLvl="0" animBg="1"/>
      <p:bldP spid="236666" grpId="0" bldLvl="0" animBg="1"/>
      <p:bldP spid="21" grpId="0" autoUpdateAnimBg="0"/>
      <p:bldP spid="3" grpId="0" bldLvl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1071538" y="1428736"/>
          <a:ext cx="6072230" cy="4694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1" imgW="29136975" imgH="22479000" progId="Visio.Drawing.11">
                  <p:embed/>
                </p:oleObj>
              </mc:Choice>
              <mc:Fallback>
                <p:oleObj name="Visio" r:id="rId1" imgW="29136975" imgH="22479000" progId="Visio.Drawing.11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1538" y="1428736"/>
                        <a:ext cx="6072230" cy="469449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57792" y="72816"/>
            <a:ext cx="7858180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6.3.2 TTL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集成逻辑门的电压传输特性曲线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5" name="Group 9"/>
          <p:cNvGrpSpPr/>
          <p:nvPr/>
        </p:nvGrpSpPr>
        <p:grpSpPr bwMode="auto">
          <a:xfrm>
            <a:off x="5429256" y="1285860"/>
            <a:ext cx="2952750" cy="1170295"/>
            <a:chOff x="3651" y="2591"/>
            <a:chExt cx="1860" cy="1008"/>
          </a:xfrm>
        </p:grpSpPr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4804" y="3030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239" y="2619"/>
              <a:ext cx="452" cy="90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3946" y="3022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956" y="2783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4352" y="2782"/>
              <a:ext cx="452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&amp;</a:t>
              </a:r>
              <a:endPara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4691" y="2947"/>
              <a:ext cx="113" cy="16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651" y="2591"/>
              <a:ext cx="452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A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663" y="2886"/>
              <a:ext cx="396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B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5125" y="2782"/>
              <a:ext cx="386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Y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3958" y="3285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651" y="3149"/>
              <a:ext cx="396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C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8140" y="-33655"/>
            <a:ext cx="6574790" cy="13138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6.3.3 TTL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集成逻辑门的主要参数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14282" y="1216632"/>
            <a:ext cx="392905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输出高电平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OH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14282" y="1859574"/>
            <a:ext cx="3786182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76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输出低电平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OL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12754" y="2422520"/>
            <a:ext cx="2916238" cy="52197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开门</a:t>
            </a:r>
            <a:r>
              <a:rPr lang="zh-CN" altLang="en-US" sz="2800" b="1" dirty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电平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altLang="zh-CN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00034" y="3001957"/>
            <a:ext cx="3071834" cy="52197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关门</a:t>
            </a:r>
            <a:r>
              <a:rPr lang="zh-CN" altLang="en-US" sz="2800" b="1" dirty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电平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endParaRPr lang="en-US" altLang="zh-CN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0034" y="3573461"/>
            <a:ext cx="25546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 dirty="0" smtClean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噪声容限</a:t>
            </a:r>
            <a:r>
              <a:rPr lang="en-US" sz="28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sz="2800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4719" y="4144965"/>
            <a:ext cx="39357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 dirty="0" smtClean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平均传输延迟时间</a:t>
            </a:r>
            <a:r>
              <a:rPr lang="en-US" sz="2800" b="1" i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sz="2800" b="1" baseline="-250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pd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85074" y="4693940"/>
            <a:ext cx="330136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扇入扇出系数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92250" y="5265444"/>
            <a:ext cx="272161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电源电压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CC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00034" y="5788664"/>
            <a:ext cx="14351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功耗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2D0DED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4286248" y="2430453"/>
          <a:ext cx="4857752" cy="375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1" imgW="29136975" imgH="22479000" progId="Visio.Drawing.11">
                  <p:embed/>
                </p:oleObj>
              </mc:Choice>
              <mc:Fallback>
                <p:oleObj name="Visio" r:id="rId1" imgW="29136975" imgH="22479000" progId="Visio.Drawing.11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86248" y="2430453"/>
                        <a:ext cx="4857752" cy="3755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9"/>
          <p:cNvGrpSpPr/>
          <p:nvPr/>
        </p:nvGrpSpPr>
        <p:grpSpPr bwMode="auto">
          <a:xfrm>
            <a:off x="5644521" y="1285860"/>
            <a:ext cx="2952750" cy="1170295"/>
            <a:chOff x="3651" y="2591"/>
            <a:chExt cx="1860" cy="1008"/>
          </a:xfrm>
        </p:grpSpPr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4804" y="3030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239" y="2619"/>
              <a:ext cx="452" cy="90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3" name="Line 12"/>
            <p:cNvSpPr>
              <a:spLocks noChangeShapeType="1"/>
            </p:cNvSpPr>
            <p:nvPr/>
          </p:nvSpPr>
          <p:spPr bwMode="auto">
            <a:xfrm>
              <a:off x="3946" y="3022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3956" y="2783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52" y="2782"/>
              <a:ext cx="452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&amp;</a:t>
              </a:r>
              <a:endPara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4691" y="2947"/>
              <a:ext cx="113" cy="16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651" y="2591"/>
              <a:ext cx="452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A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663" y="2886"/>
              <a:ext cx="396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B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125" y="2782"/>
              <a:ext cx="386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Y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3958" y="3285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3651" y="3149"/>
              <a:ext cx="396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C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nimBg="1"/>
      <p:bldP spid="35845" grpId="0" bldLvl="0" animBg="1"/>
      <p:bldP spid="31" grpId="0" bldLvl="0" animBg="1" autoUpdateAnimBg="0"/>
      <p:bldP spid="32" grpId="0" bldLvl="0" animBg="1" autoUpdateAnimBg="0"/>
      <p:bldP spid="33" grpId="0"/>
      <p:bldP spid="34" grpId="0"/>
      <p:bldP spid="36877" grpId="0" bldLvl="0" animBg="1"/>
      <p:bldP spid="36878" grpId="0" bldLvl="0" animBg="1"/>
      <p:bldP spid="3687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65108" y="2349181"/>
            <a:ext cx="8459787" cy="953135"/>
          </a:xfrm>
          <a:prstGeom prst="rect">
            <a:avLst/>
          </a:prstGeom>
          <a:noFill/>
          <a:ln w="38100">
            <a:noFill/>
            <a:miter lim="800000"/>
            <a:tailEnd type="none" w="sm" len="lg"/>
          </a:ln>
          <a:effectLst/>
        </p:spPr>
        <p:txBody>
          <a:bodyPr>
            <a:spAutoFit/>
          </a:bodyPr>
          <a:lstStyle/>
          <a:p>
            <a:pPr marL="673100" indent="-673100"/>
            <a:r>
              <a:rPr lang="zh-CN" altLang="en-US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***   扇出</a:t>
            </a:r>
            <a:r>
              <a:rPr lang="zh-CN" alt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系数：</a:t>
            </a:r>
            <a:endParaRPr lang="zh-CN" alt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pPr marL="673100" indent="-673100"/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在正常工作情况下，所能带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同类</a:t>
            </a:r>
            <a:r>
              <a:rPr lang="zh-C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门电路的最大数目。</a:t>
            </a:r>
            <a:endParaRPr lang="zh-CN" alt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00033" y="1306193"/>
            <a:ext cx="8139112" cy="953135"/>
          </a:xfrm>
          <a:prstGeom prst="rect">
            <a:avLst/>
          </a:prstGeom>
          <a:noFill/>
          <a:ln w="38100">
            <a:noFill/>
            <a:miter lim="800000"/>
            <a:tailEnd type="none" w="sm" len="lg"/>
          </a:ln>
          <a:effectLst/>
        </p:spPr>
        <p:txBody>
          <a:bodyPr>
            <a:spAutoFit/>
          </a:bodyPr>
          <a:lstStyle/>
          <a:p>
            <a:pPr marL="673100" indent="-673100"/>
            <a:r>
              <a:rPr lang="zh-CN" altLang="en-US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***   扇入</a:t>
            </a:r>
            <a:r>
              <a:rPr lang="zh-CN" altLang="en-US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系数：</a:t>
            </a:r>
            <a:endParaRPr lang="zh-CN" altLang="en-US" sz="28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pPr marL="673100" indent="-673100"/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门电路输入端的个数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500034" y="3287392"/>
          <a:ext cx="4068762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Image" r:id="rId1" imgW="11887200" imgH="9363075" progId="Photoshop.Image.9">
                  <p:embed/>
                </p:oleObj>
              </mc:Choice>
              <mc:Fallback>
                <p:oleObj name="Image" r:id="rId1" imgW="11887200" imgH="9363075" progId="Photoshop.Image.9">
                  <p:embed/>
                  <p:pic>
                    <p:nvPicPr>
                      <p:cNvPr id="0" name="图片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0034" y="3287392"/>
                        <a:ext cx="4068762" cy="3205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4857752" y="3358830"/>
          <a:ext cx="3636963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Image" r:id="rId3" imgW="11896725" imgH="10048875" progId="Photoshop.Image.9">
                  <p:embed/>
                </p:oleObj>
              </mc:Choice>
              <mc:Fallback>
                <p:oleObj name="Image" r:id="rId3" imgW="11896725" imgH="10048875" progId="Photoshop.Image.9">
                  <p:embed/>
                  <p:pic>
                    <p:nvPicPr>
                      <p:cNvPr id="0" name="图片 102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7752" y="3358830"/>
                        <a:ext cx="3636963" cy="3071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8140" y="-33655"/>
            <a:ext cx="6574790" cy="13138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6.3.3 TTL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集成逻辑门的主要参数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9"/>
          <p:cNvGrpSpPr/>
          <p:nvPr/>
        </p:nvGrpSpPr>
        <p:grpSpPr bwMode="auto">
          <a:xfrm>
            <a:off x="5429256" y="1285860"/>
            <a:ext cx="2952750" cy="1170295"/>
            <a:chOff x="3651" y="2591"/>
            <a:chExt cx="1860" cy="1008"/>
          </a:xfrm>
        </p:grpSpPr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4804" y="3030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239" y="2619"/>
              <a:ext cx="452" cy="90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" name="Line 12"/>
            <p:cNvSpPr>
              <a:spLocks noChangeShapeType="1"/>
            </p:cNvSpPr>
            <p:nvPr/>
          </p:nvSpPr>
          <p:spPr bwMode="auto">
            <a:xfrm>
              <a:off x="3946" y="3022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3956" y="2783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352" y="2782"/>
              <a:ext cx="452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&amp;</a:t>
              </a:r>
              <a:endParaRPr lang="en-US" altLang="zh-CN" sz="28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4691" y="2947"/>
              <a:ext cx="113" cy="16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3651" y="2591"/>
              <a:ext cx="452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A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3663" y="2886"/>
              <a:ext cx="396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B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125" y="2782"/>
              <a:ext cx="386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Y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3958" y="3285"/>
              <a:ext cx="28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3651" y="3149"/>
              <a:ext cx="396" cy="4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C</a:t>
              </a:r>
              <a:endParaRPr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95" name="Rectangle 99"/>
          <p:cNvSpPr>
            <a:spLocks noChangeArrowheads="1"/>
          </p:cNvSpPr>
          <p:nvPr/>
        </p:nvSpPr>
        <p:spPr bwMode="auto">
          <a:xfrm>
            <a:off x="0" y="1987550"/>
            <a:ext cx="309880" cy="3683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2285" y="1062673"/>
            <a:ext cx="7221855" cy="759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直接线与的问题（线与：即直接导线连接）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/>
          <p:nvPr/>
        </p:nvGraphicFramePr>
        <p:xfrm>
          <a:off x="1419860" y="1971675"/>
          <a:ext cx="613219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5537200" imgH="2413000" progId="Paint.Picture">
                  <p:embed/>
                </p:oleObj>
              </mc:Choice>
              <mc:Fallback>
                <p:oleObj name="" r:id="rId1" imgW="5537200" imgH="2413000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19860" y="1971675"/>
                        <a:ext cx="6132195" cy="291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792" y="142852"/>
            <a:ext cx="4357718" cy="64516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p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6.3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TTL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集成逻辑门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2815" y="5373370"/>
            <a:ext cx="7211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假设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L1=1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高电平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L2=0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低电平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，直接相与会产生至上而下的大电流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，使与非门损坏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594" name="Object 98"/>
          <p:cNvGraphicFramePr>
            <a:graphicFrameLocks noChangeAspect="1"/>
          </p:cNvGraphicFramePr>
          <p:nvPr/>
        </p:nvGraphicFramePr>
        <p:xfrm>
          <a:off x="4359910" y="716280"/>
          <a:ext cx="3613785" cy="310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1" imgW="2531110" imgH="2560955" progId="Visio.Drawing.11">
                  <p:embed/>
                </p:oleObj>
              </mc:Choice>
              <mc:Fallback>
                <p:oleObj name="Visio" r:id="rId1" imgW="2531110" imgH="2560955" progId="Visio.Drawing.11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59910" y="716280"/>
                        <a:ext cx="3613785" cy="31070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8"/>
          <p:cNvGraphicFramePr>
            <a:graphicFrameLocks noChangeAspect="1"/>
          </p:cNvGraphicFramePr>
          <p:nvPr/>
        </p:nvGraphicFramePr>
        <p:xfrm>
          <a:off x="4359910" y="3823335"/>
          <a:ext cx="3714115" cy="301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Visio" r:id="rId3" imgW="2531110" imgH="2560955" progId="Visio.Drawing.11">
                  <p:embed/>
                </p:oleObj>
              </mc:Choice>
              <mc:Fallback>
                <p:oleObj name="Visio" r:id="rId3" imgW="2531110" imgH="2560955" progId="Visio.Drawing.11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59910" y="3823335"/>
                        <a:ext cx="3714115" cy="30124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95" name="Rectangle 99"/>
          <p:cNvSpPr>
            <a:spLocks noChangeArrowheads="1"/>
          </p:cNvSpPr>
          <p:nvPr/>
        </p:nvSpPr>
        <p:spPr bwMode="auto">
          <a:xfrm>
            <a:off x="2439670" y="1987550"/>
            <a:ext cx="309880" cy="3683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58760" y="1935480"/>
            <a:ext cx="7442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高</a:t>
            </a:r>
            <a:endParaRPr lang="zh-CN" altLang="en-US" sz="2800" b="1" dirty="0" smtClean="0">
              <a:solidFill>
                <a:srgbClr val="2D0DED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689215" y="2493010"/>
            <a:ext cx="913765" cy="3089275"/>
            <a:chOff x="12222" y="3433"/>
            <a:chExt cx="1441" cy="4688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12222" y="3433"/>
              <a:ext cx="113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 flipV="1">
              <a:off x="12276" y="8080"/>
              <a:ext cx="1047" cy="4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3323" y="3433"/>
              <a:ext cx="0" cy="46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3340" y="5885"/>
              <a:ext cx="323" cy="1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7914005" y="5793740"/>
            <a:ext cx="74422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低</a:t>
            </a:r>
            <a:endParaRPr lang="zh-CN" altLang="en-US" sz="2800" b="1" dirty="0" smtClean="0">
              <a:solidFill>
                <a:srgbClr val="2D0DED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99"/>
          <p:cNvSpPr>
            <a:spLocks noChangeArrowheads="1"/>
          </p:cNvSpPr>
          <p:nvPr/>
        </p:nvSpPr>
        <p:spPr bwMode="auto">
          <a:xfrm>
            <a:off x="0" y="1987550"/>
            <a:ext cx="309880" cy="3683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p>
            <a:endParaRPr lang="zh-CN" alt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9880" y="1062355"/>
            <a:ext cx="3635375" cy="759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直接线与的问题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6037" y="142852"/>
            <a:ext cx="4357718" cy="64516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p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6.3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TTL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集成逻辑门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539750" y="1268413"/>
            <a:ext cx="8135938" cy="4679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）工作信号是二进制的数字信号，在时间上和数值上是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离散的（不连续）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，表示数量时称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二进制数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，表示事物状态时称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二值逻辑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）在数字电路中，研究的主要问题是电路的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逻辑功能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，即输入信号的状态和输出信号的状态之间的逻辑关系。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）对组成数字电路的元器件的精度要求不高，只要在工作时能够可靠地区分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两种状态即可。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2438083" y="153670"/>
            <a:ext cx="42672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数字电路的特点</a:t>
            </a:r>
            <a:endParaRPr kumimoji="1" lang="zh-CN" altLang="en-US" sz="3200" b="1"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22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utoUpdateAnimBg="0" build="p"/>
      <p:bldP spid="286723" grpId="0" bldLvl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589463" y="2022158"/>
            <a:ext cx="927100" cy="2036762"/>
            <a:chOff x="4368" y="793"/>
            <a:chExt cx="708" cy="1547"/>
          </a:xfrm>
        </p:grpSpPr>
        <p:grpSp>
          <p:nvGrpSpPr>
            <p:cNvPr id="3" name="Group 3"/>
            <p:cNvGrpSpPr/>
            <p:nvPr/>
          </p:nvGrpSpPr>
          <p:grpSpPr bwMode="auto">
            <a:xfrm>
              <a:off x="4488" y="1009"/>
              <a:ext cx="576" cy="1331"/>
              <a:chOff x="4488" y="1009"/>
              <a:chExt cx="576" cy="1331"/>
            </a:xfrm>
          </p:grpSpPr>
          <p:sp>
            <p:nvSpPr>
              <p:cNvPr id="244740" name="Line 4"/>
              <p:cNvSpPr>
                <a:spLocks noChangeShapeType="1"/>
              </p:cNvSpPr>
              <p:nvPr/>
            </p:nvSpPr>
            <p:spPr bwMode="auto">
              <a:xfrm>
                <a:off x="4728" y="2328"/>
                <a:ext cx="25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41" name="Line 5"/>
              <p:cNvSpPr>
                <a:spLocks noChangeShapeType="1"/>
              </p:cNvSpPr>
              <p:nvPr/>
            </p:nvSpPr>
            <p:spPr bwMode="auto">
              <a:xfrm flipV="1">
                <a:off x="4980" y="1884"/>
                <a:ext cx="0" cy="45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42" name="Rectangle 6"/>
              <p:cNvSpPr>
                <a:spLocks noChangeArrowheads="1"/>
              </p:cNvSpPr>
              <p:nvPr/>
            </p:nvSpPr>
            <p:spPr bwMode="auto">
              <a:xfrm>
                <a:off x="4896" y="1392"/>
                <a:ext cx="168" cy="49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43" name="Line 7"/>
              <p:cNvSpPr>
                <a:spLocks noChangeShapeType="1"/>
              </p:cNvSpPr>
              <p:nvPr/>
            </p:nvSpPr>
            <p:spPr bwMode="auto">
              <a:xfrm flipV="1">
                <a:off x="4980" y="1128"/>
                <a:ext cx="0" cy="2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44" name="Oval 8"/>
              <p:cNvSpPr>
                <a:spLocks noChangeArrowheads="1"/>
              </p:cNvSpPr>
              <p:nvPr/>
            </p:nvSpPr>
            <p:spPr bwMode="auto">
              <a:xfrm>
                <a:off x="4932" y="1009"/>
                <a:ext cx="96" cy="11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45" name="Text Box 9"/>
              <p:cNvSpPr txBox="1">
                <a:spLocks noChangeArrowheads="1"/>
              </p:cNvSpPr>
              <p:nvPr/>
            </p:nvSpPr>
            <p:spPr bwMode="auto">
              <a:xfrm>
                <a:off x="4488" y="1463"/>
                <a:ext cx="576" cy="395"/>
              </a:xfrm>
              <a:prstGeom prst="rect">
                <a:avLst/>
              </a:prstGeom>
              <a:noFill/>
              <a:ln w="38100">
                <a:noFill/>
                <a:miter lim="800000"/>
                <a:tailEnd type="none" w="sm" len="lg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R</a:t>
                </a:r>
                <a:r>
                  <a:rPr kumimoji="1" lang="en-US" altLang="zh-CN" sz="2800" b="1" i="1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C</a:t>
                </a:r>
                <a:endParaRPr kumimoji="1" lang="en-US" altLang="zh-CN" sz="2800" b="1" i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244746" name="Text Box 10"/>
            <p:cNvSpPr txBox="1">
              <a:spLocks noChangeArrowheads="1"/>
            </p:cNvSpPr>
            <p:nvPr/>
          </p:nvSpPr>
          <p:spPr bwMode="auto">
            <a:xfrm>
              <a:off x="4368" y="793"/>
              <a:ext cx="708" cy="394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V</a:t>
              </a:r>
              <a:r>
                <a:rPr kumimoji="1" lang="en-US" altLang="zh-CN" sz="2800" b="1" i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CC</a:t>
              </a:r>
              <a:endParaRPr kumimoji="1"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357158" y="1125840"/>
            <a:ext cx="73152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、 集电极开路的与非门（</a:t>
            </a:r>
            <a:r>
              <a:rPr kumimoji="1"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OC</a:t>
            </a:r>
            <a:r>
              <a:rPr kumimoji="1"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门）</a:t>
            </a:r>
            <a:endParaRPr kumimoji="1" lang="zh-CN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13"/>
          <p:cNvGrpSpPr/>
          <p:nvPr/>
        </p:nvGrpSpPr>
        <p:grpSpPr bwMode="auto">
          <a:xfrm>
            <a:off x="0" y="2274570"/>
            <a:ext cx="6167438" cy="3481388"/>
            <a:chOff x="1436" y="1727"/>
            <a:chExt cx="3885" cy="2193"/>
          </a:xfrm>
        </p:grpSpPr>
        <p:grpSp>
          <p:nvGrpSpPr>
            <p:cNvPr id="5" name="Group 14"/>
            <p:cNvGrpSpPr/>
            <p:nvPr/>
          </p:nvGrpSpPr>
          <p:grpSpPr bwMode="auto">
            <a:xfrm>
              <a:off x="2076" y="2285"/>
              <a:ext cx="1114" cy="445"/>
              <a:chOff x="984" y="1260"/>
              <a:chExt cx="1392" cy="612"/>
            </a:xfrm>
          </p:grpSpPr>
          <p:sp>
            <p:nvSpPr>
              <p:cNvPr id="244751" name="Line 15"/>
              <p:cNvSpPr>
                <a:spLocks noChangeShapeType="1"/>
              </p:cNvSpPr>
              <p:nvPr/>
            </p:nvSpPr>
            <p:spPr bwMode="auto">
              <a:xfrm>
                <a:off x="1140" y="1632"/>
                <a:ext cx="6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52" name="Line 16"/>
              <p:cNvSpPr>
                <a:spLocks noChangeShapeType="1"/>
              </p:cNvSpPr>
              <p:nvPr/>
            </p:nvSpPr>
            <p:spPr bwMode="auto">
              <a:xfrm flipV="1">
                <a:off x="1524" y="1260"/>
                <a:ext cx="0" cy="3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53" name="Line 17"/>
              <p:cNvSpPr>
                <a:spLocks noChangeShapeType="1"/>
              </p:cNvSpPr>
              <p:nvPr/>
            </p:nvSpPr>
            <p:spPr bwMode="auto">
              <a:xfrm flipH="1">
                <a:off x="1272" y="1632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54" name="Line 18"/>
              <p:cNvSpPr>
                <a:spLocks noChangeShapeType="1"/>
              </p:cNvSpPr>
              <p:nvPr/>
            </p:nvSpPr>
            <p:spPr bwMode="auto">
              <a:xfrm flipH="1">
                <a:off x="1128" y="1632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55" name="Line 19"/>
              <p:cNvSpPr>
                <a:spLocks noChangeShapeType="1"/>
              </p:cNvSpPr>
              <p:nvPr/>
            </p:nvSpPr>
            <p:spPr bwMode="auto">
              <a:xfrm flipH="1">
                <a:off x="984" y="1632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56" name="Line 20"/>
              <p:cNvSpPr>
                <a:spLocks noChangeShapeType="1"/>
              </p:cNvSpPr>
              <p:nvPr/>
            </p:nvSpPr>
            <p:spPr bwMode="auto">
              <a:xfrm>
                <a:off x="1524" y="1632"/>
                <a:ext cx="312" cy="2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57" name="Line 21"/>
              <p:cNvSpPr>
                <a:spLocks noChangeShapeType="1"/>
              </p:cNvSpPr>
              <p:nvPr/>
            </p:nvSpPr>
            <p:spPr bwMode="auto">
              <a:xfrm>
                <a:off x="1812" y="1855"/>
                <a:ext cx="5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22"/>
            <p:cNvGrpSpPr/>
            <p:nvPr/>
          </p:nvGrpSpPr>
          <p:grpSpPr bwMode="auto">
            <a:xfrm>
              <a:off x="3190" y="2564"/>
              <a:ext cx="192" cy="331"/>
              <a:chOff x="2376" y="1644"/>
              <a:chExt cx="240" cy="456"/>
            </a:xfrm>
          </p:grpSpPr>
          <p:sp>
            <p:nvSpPr>
              <p:cNvPr id="244759" name="Line 23"/>
              <p:cNvSpPr>
                <a:spLocks noChangeShapeType="1"/>
              </p:cNvSpPr>
              <p:nvPr/>
            </p:nvSpPr>
            <p:spPr bwMode="auto">
              <a:xfrm>
                <a:off x="2376" y="1692"/>
                <a:ext cx="0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60" name="Line 24"/>
              <p:cNvSpPr>
                <a:spLocks noChangeShapeType="1"/>
              </p:cNvSpPr>
              <p:nvPr/>
            </p:nvSpPr>
            <p:spPr bwMode="auto">
              <a:xfrm rot="16200000" flipH="1">
                <a:off x="2376" y="1860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61" name="Line 25"/>
              <p:cNvSpPr>
                <a:spLocks noChangeShapeType="1"/>
              </p:cNvSpPr>
              <p:nvPr/>
            </p:nvSpPr>
            <p:spPr bwMode="auto">
              <a:xfrm flipV="1">
                <a:off x="2376" y="1644"/>
                <a:ext cx="216" cy="2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4762" name="Line 26"/>
            <p:cNvSpPr>
              <a:spLocks noChangeShapeType="1"/>
            </p:cNvSpPr>
            <p:nvPr/>
          </p:nvSpPr>
          <p:spPr bwMode="auto">
            <a:xfrm flipV="1">
              <a:off x="3361" y="2294"/>
              <a:ext cx="0" cy="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63" name="Rectangle 27"/>
            <p:cNvSpPr>
              <a:spLocks noChangeArrowheads="1"/>
            </p:cNvSpPr>
            <p:nvPr/>
          </p:nvSpPr>
          <p:spPr bwMode="auto">
            <a:xfrm>
              <a:off x="3318" y="3310"/>
              <a:ext cx="96" cy="30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64" name="Rectangle 28"/>
            <p:cNvSpPr>
              <a:spLocks noChangeArrowheads="1"/>
            </p:cNvSpPr>
            <p:nvPr/>
          </p:nvSpPr>
          <p:spPr bwMode="auto">
            <a:xfrm>
              <a:off x="2460" y="1976"/>
              <a:ext cx="96" cy="30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65" name="Rectangle 29"/>
            <p:cNvSpPr>
              <a:spLocks noChangeArrowheads="1"/>
            </p:cNvSpPr>
            <p:nvPr/>
          </p:nvSpPr>
          <p:spPr bwMode="auto">
            <a:xfrm>
              <a:off x="3313" y="1989"/>
              <a:ext cx="96" cy="30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66" name="Line 30"/>
            <p:cNvSpPr>
              <a:spLocks noChangeShapeType="1"/>
            </p:cNvSpPr>
            <p:nvPr/>
          </p:nvSpPr>
          <p:spPr bwMode="auto">
            <a:xfrm>
              <a:off x="2508" y="1971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67" name="Line 31"/>
            <p:cNvSpPr>
              <a:spLocks noChangeShapeType="1"/>
            </p:cNvSpPr>
            <p:nvPr/>
          </p:nvSpPr>
          <p:spPr bwMode="auto">
            <a:xfrm flipV="1">
              <a:off x="2508" y="1793"/>
              <a:ext cx="0" cy="1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68" name="Line 32"/>
            <p:cNvSpPr>
              <a:spLocks noChangeShapeType="1"/>
            </p:cNvSpPr>
            <p:nvPr/>
          </p:nvSpPr>
          <p:spPr bwMode="auto">
            <a:xfrm flipV="1">
              <a:off x="3361" y="1793"/>
              <a:ext cx="0" cy="1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69" name="Line 33"/>
            <p:cNvSpPr>
              <a:spLocks noChangeShapeType="1"/>
            </p:cNvSpPr>
            <p:nvPr/>
          </p:nvSpPr>
          <p:spPr bwMode="auto">
            <a:xfrm>
              <a:off x="2508" y="1793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70" name="Line 34"/>
            <p:cNvSpPr>
              <a:spLocks noChangeShapeType="1"/>
            </p:cNvSpPr>
            <p:nvPr/>
          </p:nvSpPr>
          <p:spPr bwMode="auto">
            <a:xfrm>
              <a:off x="2503" y="1797"/>
              <a:ext cx="11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" name="Group 35"/>
            <p:cNvGrpSpPr/>
            <p:nvPr/>
          </p:nvGrpSpPr>
          <p:grpSpPr bwMode="auto">
            <a:xfrm>
              <a:off x="4140" y="3009"/>
              <a:ext cx="192" cy="331"/>
              <a:chOff x="2376" y="1644"/>
              <a:chExt cx="240" cy="456"/>
            </a:xfrm>
          </p:grpSpPr>
          <p:sp>
            <p:nvSpPr>
              <p:cNvPr id="244772" name="Line 36"/>
              <p:cNvSpPr>
                <a:spLocks noChangeShapeType="1"/>
              </p:cNvSpPr>
              <p:nvPr/>
            </p:nvSpPr>
            <p:spPr bwMode="auto">
              <a:xfrm>
                <a:off x="2376" y="1692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73" name="Line 37"/>
              <p:cNvSpPr>
                <a:spLocks noChangeShapeType="1"/>
              </p:cNvSpPr>
              <p:nvPr/>
            </p:nvSpPr>
            <p:spPr bwMode="auto">
              <a:xfrm rot="16200000" flipH="1">
                <a:off x="2376" y="1860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774" name="Line 38"/>
              <p:cNvSpPr>
                <a:spLocks noChangeShapeType="1"/>
              </p:cNvSpPr>
              <p:nvPr/>
            </p:nvSpPr>
            <p:spPr bwMode="auto">
              <a:xfrm flipV="1">
                <a:off x="2376" y="1644"/>
                <a:ext cx="216" cy="2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4775" name="Line 39"/>
            <p:cNvSpPr>
              <a:spLocks noChangeShapeType="1"/>
            </p:cNvSpPr>
            <p:nvPr/>
          </p:nvSpPr>
          <p:spPr bwMode="auto">
            <a:xfrm>
              <a:off x="3366" y="2882"/>
              <a:ext cx="0" cy="4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76" name="Line 40"/>
            <p:cNvSpPr>
              <a:spLocks noChangeShapeType="1"/>
            </p:cNvSpPr>
            <p:nvPr/>
          </p:nvSpPr>
          <p:spPr bwMode="auto">
            <a:xfrm flipH="1">
              <a:off x="3366" y="3166"/>
              <a:ext cx="7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77" name="Line 41"/>
            <p:cNvSpPr>
              <a:spLocks noChangeShapeType="1"/>
            </p:cNvSpPr>
            <p:nvPr/>
          </p:nvSpPr>
          <p:spPr bwMode="auto">
            <a:xfrm>
              <a:off x="3366" y="3610"/>
              <a:ext cx="0" cy="2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78" name="Line 42"/>
            <p:cNvSpPr>
              <a:spLocks noChangeShapeType="1"/>
            </p:cNvSpPr>
            <p:nvPr/>
          </p:nvSpPr>
          <p:spPr bwMode="auto">
            <a:xfrm flipV="1">
              <a:off x="3367" y="3798"/>
              <a:ext cx="949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79" name="Line 43"/>
            <p:cNvSpPr>
              <a:spLocks noChangeShapeType="1"/>
            </p:cNvSpPr>
            <p:nvPr/>
          </p:nvSpPr>
          <p:spPr bwMode="auto">
            <a:xfrm>
              <a:off x="4316" y="3331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80" name="Line 44"/>
            <p:cNvSpPr>
              <a:spLocks noChangeShapeType="1"/>
            </p:cNvSpPr>
            <p:nvPr/>
          </p:nvSpPr>
          <p:spPr bwMode="auto">
            <a:xfrm>
              <a:off x="4212" y="3916"/>
              <a:ext cx="2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81" name="Line 45"/>
            <p:cNvSpPr>
              <a:spLocks noChangeShapeType="1"/>
            </p:cNvSpPr>
            <p:nvPr/>
          </p:nvSpPr>
          <p:spPr bwMode="auto">
            <a:xfrm>
              <a:off x="4316" y="2843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82" name="Line 46"/>
            <p:cNvSpPr>
              <a:spLocks noChangeShapeType="1"/>
            </p:cNvSpPr>
            <p:nvPr/>
          </p:nvSpPr>
          <p:spPr bwMode="auto">
            <a:xfrm flipH="1" flipV="1">
              <a:off x="1782" y="2708"/>
              <a:ext cx="323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83" name="Line 47"/>
            <p:cNvSpPr>
              <a:spLocks noChangeShapeType="1"/>
            </p:cNvSpPr>
            <p:nvPr/>
          </p:nvSpPr>
          <p:spPr bwMode="auto">
            <a:xfrm>
              <a:off x="2201" y="2712"/>
              <a:ext cx="0" cy="1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84" name="Line 48"/>
            <p:cNvSpPr>
              <a:spLocks noChangeShapeType="1"/>
            </p:cNvSpPr>
            <p:nvPr/>
          </p:nvSpPr>
          <p:spPr bwMode="auto">
            <a:xfrm flipH="1">
              <a:off x="1791" y="2869"/>
              <a:ext cx="4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85" name="Line 49"/>
            <p:cNvSpPr>
              <a:spLocks noChangeShapeType="1"/>
            </p:cNvSpPr>
            <p:nvPr/>
          </p:nvSpPr>
          <p:spPr bwMode="auto">
            <a:xfrm flipH="1">
              <a:off x="2316" y="2721"/>
              <a:ext cx="0" cy="3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86" name="Line 50"/>
            <p:cNvSpPr>
              <a:spLocks noChangeShapeType="1"/>
            </p:cNvSpPr>
            <p:nvPr/>
          </p:nvSpPr>
          <p:spPr bwMode="auto">
            <a:xfrm flipH="1">
              <a:off x="1801" y="3018"/>
              <a:ext cx="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87" name="Oval 51"/>
            <p:cNvSpPr>
              <a:spLocks noChangeArrowheads="1"/>
            </p:cNvSpPr>
            <p:nvPr/>
          </p:nvSpPr>
          <p:spPr bwMode="auto">
            <a:xfrm>
              <a:off x="3689" y="1753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88" name="Oval 52"/>
            <p:cNvSpPr>
              <a:spLocks noChangeArrowheads="1"/>
            </p:cNvSpPr>
            <p:nvPr/>
          </p:nvSpPr>
          <p:spPr bwMode="auto">
            <a:xfrm>
              <a:off x="4793" y="2791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89" name="Oval 53"/>
            <p:cNvSpPr>
              <a:spLocks noChangeArrowheads="1"/>
            </p:cNvSpPr>
            <p:nvPr/>
          </p:nvSpPr>
          <p:spPr bwMode="auto">
            <a:xfrm>
              <a:off x="1686" y="2660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90" name="Oval 54"/>
            <p:cNvSpPr>
              <a:spLocks noChangeArrowheads="1"/>
            </p:cNvSpPr>
            <p:nvPr/>
          </p:nvSpPr>
          <p:spPr bwMode="auto">
            <a:xfrm>
              <a:off x="1695" y="2817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91" name="Oval 55"/>
            <p:cNvSpPr>
              <a:spLocks noChangeArrowheads="1"/>
            </p:cNvSpPr>
            <p:nvPr/>
          </p:nvSpPr>
          <p:spPr bwMode="auto">
            <a:xfrm>
              <a:off x="1700" y="2970"/>
              <a:ext cx="96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792" name="Text Box 56"/>
            <p:cNvSpPr txBox="1">
              <a:spLocks noChangeArrowheads="1"/>
            </p:cNvSpPr>
            <p:nvPr/>
          </p:nvSpPr>
          <p:spPr bwMode="auto">
            <a:xfrm>
              <a:off x="3775" y="1727"/>
              <a:ext cx="634" cy="365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楷体_GB2312" pitchFamily="49" charset="-122"/>
                </a:rPr>
                <a:t>+5V</a:t>
              </a:r>
              <a:endParaRPr kumimoji="1" lang="en-US" altLang="zh-CN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793" name="Text Box 57"/>
            <p:cNvSpPr txBox="1">
              <a:spLocks noChangeArrowheads="1"/>
            </p:cNvSpPr>
            <p:nvPr/>
          </p:nvSpPr>
          <p:spPr bwMode="auto">
            <a:xfrm>
              <a:off x="4947" y="2738"/>
              <a:ext cx="374" cy="365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楷体_GB2312" pitchFamily="49" charset="-122"/>
                </a:rPr>
                <a:t>F</a:t>
              </a:r>
              <a:endParaRPr kumimoji="1" lang="en-US" altLang="zh-CN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794" name="Text Box 58"/>
            <p:cNvSpPr txBox="1">
              <a:spLocks noChangeArrowheads="1"/>
            </p:cNvSpPr>
            <p:nvPr/>
          </p:nvSpPr>
          <p:spPr bwMode="auto">
            <a:xfrm>
              <a:off x="3430" y="1989"/>
              <a:ext cx="528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>
                  <a:latin typeface="Times New Roman" panose="02020603050405020304" pitchFamily="18" charset="0"/>
                  <a:ea typeface="楷体_GB2312" pitchFamily="49" charset="-122"/>
                </a:rPr>
                <a:t>R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kumimoji="1" lang="en-US" altLang="zh-CN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795" name="Text Box 59"/>
            <p:cNvSpPr txBox="1">
              <a:spLocks noChangeArrowheads="1"/>
            </p:cNvSpPr>
            <p:nvPr/>
          </p:nvSpPr>
          <p:spPr bwMode="auto">
            <a:xfrm>
              <a:off x="2566" y="1832"/>
              <a:ext cx="528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>
                  <a:latin typeface="Times New Roman" panose="02020603050405020304" pitchFamily="18" charset="0"/>
                  <a:ea typeface="楷体_GB2312" pitchFamily="49" charset="-122"/>
                </a:rPr>
                <a:t>R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kumimoji="1" lang="en-US" altLang="zh-CN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796" name="Text Box 60"/>
            <p:cNvSpPr txBox="1">
              <a:spLocks noChangeArrowheads="1"/>
            </p:cNvSpPr>
            <p:nvPr/>
          </p:nvSpPr>
          <p:spPr bwMode="auto">
            <a:xfrm>
              <a:off x="2566" y="2093"/>
              <a:ext cx="624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3k</a:t>
              </a:r>
              <a:endParaRPr kumimoji="1" lang="en-US" altLang="zh-CN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797" name="Text Box 61"/>
            <p:cNvSpPr txBox="1">
              <a:spLocks noChangeArrowheads="1"/>
            </p:cNvSpPr>
            <p:nvPr/>
          </p:nvSpPr>
          <p:spPr bwMode="auto">
            <a:xfrm>
              <a:off x="3343" y="2599"/>
              <a:ext cx="484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T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kumimoji="1" lang="en-US" altLang="zh-CN" sz="28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798" name="Text Box 62"/>
            <p:cNvSpPr txBox="1">
              <a:spLocks noChangeArrowheads="1"/>
            </p:cNvSpPr>
            <p:nvPr/>
          </p:nvSpPr>
          <p:spPr bwMode="auto">
            <a:xfrm>
              <a:off x="3467" y="3358"/>
              <a:ext cx="520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>
                  <a:latin typeface="Times New Roman" panose="02020603050405020304" pitchFamily="18" charset="0"/>
                  <a:ea typeface="楷体_GB2312" pitchFamily="49" charset="-122"/>
                </a:rPr>
                <a:t>R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楷体_GB2312" pitchFamily="49" charset="-122"/>
                </a:rPr>
                <a:t>3</a:t>
              </a:r>
              <a:endParaRPr kumimoji="1" lang="en-US" altLang="zh-CN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799" name="Text Box 63"/>
            <p:cNvSpPr txBox="1">
              <a:spLocks noChangeArrowheads="1"/>
            </p:cNvSpPr>
            <p:nvPr/>
          </p:nvSpPr>
          <p:spPr bwMode="auto">
            <a:xfrm>
              <a:off x="2383" y="2712"/>
              <a:ext cx="558" cy="365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楷体_GB2312" pitchFamily="49" charset="-122"/>
                </a:rPr>
                <a:t>T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kumimoji="1" lang="en-US" altLang="zh-CN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800" name="Text Box 64"/>
            <p:cNvSpPr txBox="1">
              <a:spLocks noChangeArrowheads="1"/>
            </p:cNvSpPr>
            <p:nvPr/>
          </p:nvSpPr>
          <p:spPr bwMode="auto">
            <a:xfrm>
              <a:off x="4353" y="3061"/>
              <a:ext cx="581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T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楷体_GB2312" pitchFamily="49" charset="-122"/>
                </a:rPr>
                <a:t>3</a:t>
              </a:r>
              <a:endParaRPr kumimoji="1" lang="en-US" altLang="zh-CN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801" name="Text Box 65"/>
            <p:cNvSpPr txBox="1">
              <a:spLocks noChangeArrowheads="1"/>
            </p:cNvSpPr>
            <p:nvPr/>
          </p:nvSpPr>
          <p:spPr bwMode="auto">
            <a:xfrm>
              <a:off x="2518" y="2267"/>
              <a:ext cx="403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kumimoji="1" lang="en-US" altLang="zh-CN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802" name="Text Box 66"/>
            <p:cNvSpPr txBox="1">
              <a:spLocks noChangeArrowheads="1"/>
            </p:cNvSpPr>
            <p:nvPr/>
          </p:nvSpPr>
          <p:spPr bwMode="auto">
            <a:xfrm>
              <a:off x="2738" y="2398"/>
              <a:ext cx="509" cy="365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r>
                <a:rPr kumimoji="1" lang="en-US" altLang="zh-CN" sz="3200" b="1" baseline="-2500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kumimoji="1" lang="en-US" altLang="zh-CN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803" name="Text Box 67"/>
            <p:cNvSpPr txBox="1">
              <a:spLocks noChangeArrowheads="1"/>
            </p:cNvSpPr>
            <p:nvPr/>
          </p:nvSpPr>
          <p:spPr bwMode="auto">
            <a:xfrm>
              <a:off x="1436" y="2556"/>
              <a:ext cx="355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  <a:endParaRPr kumimoji="1" lang="en-US" altLang="zh-CN" sz="28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804" name="Text Box 68"/>
            <p:cNvSpPr txBox="1">
              <a:spLocks noChangeArrowheads="1"/>
            </p:cNvSpPr>
            <p:nvPr/>
          </p:nvSpPr>
          <p:spPr bwMode="auto">
            <a:xfrm>
              <a:off x="1436" y="2739"/>
              <a:ext cx="355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  <a:endParaRPr kumimoji="1" lang="en-US" altLang="zh-CN" sz="28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44805" name="Text Box 69"/>
            <p:cNvSpPr txBox="1">
              <a:spLocks noChangeArrowheads="1"/>
            </p:cNvSpPr>
            <p:nvPr/>
          </p:nvSpPr>
          <p:spPr bwMode="auto">
            <a:xfrm>
              <a:off x="1436" y="2904"/>
              <a:ext cx="355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ea typeface="楷体_GB2312" pitchFamily="49" charset="-122"/>
                </a:rPr>
                <a:t>C</a:t>
              </a:r>
              <a:endParaRPr kumimoji="1" lang="en-US" altLang="zh-CN" sz="28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pSp>
          <p:nvGrpSpPr>
            <p:cNvPr id="8" name="Group 70"/>
            <p:cNvGrpSpPr/>
            <p:nvPr/>
          </p:nvGrpSpPr>
          <p:grpSpPr bwMode="auto">
            <a:xfrm>
              <a:off x="4318" y="2839"/>
              <a:ext cx="0" cy="184"/>
              <a:chOff x="4230" y="2538"/>
              <a:chExt cx="0" cy="253"/>
            </a:xfrm>
          </p:grpSpPr>
          <p:sp>
            <p:nvSpPr>
              <p:cNvPr id="244807" name="Line 71"/>
              <p:cNvSpPr>
                <a:spLocks noChangeShapeType="1"/>
              </p:cNvSpPr>
              <p:nvPr/>
            </p:nvSpPr>
            <p:spPr bwMode="auto">
              <a:xfrm flipH="1">
                <a:off x="4230" y="2538"/>
                <a:ext cx="0" cy="1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808" name="Line 72"/>
              <p:cNvSpPr>
                <a:spLocks noChangeShapeType="1"/>
              </p:cNvSpPr>
              <p:nvPr/>
            </p:nvSpPr>
            <p:spPr bwMode="auto">
              <a:xfrm>
                <a:off x="4230" y="2706"/>
                <a:ext cx="0" cy="8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4809" name="Oval 73"/>
            <p:cNvSpPr>
              <a:spLocks noChangeArrowheads="1"/>
            </p:cNvSpPr>
            <p:nvPr/>
          </p:nvSpPr>
          <p:spPr bwMode="auto">
            <a:xfrm>
              <a:off x="3324" y="1757"/>
              <a:ext cx="72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810" name="Oval 74"/>
            <p:cNvSpPr>
              <a:spLocks noChangeArrowheads="1"/>
            </p:cNvSpPr>
            <p:nvPr/>
          </p:nvSpPr>
          <p:spPr bwMode="auto">
            <a:xfrm>
              <a:off x="3332" y="3124"/>
              <a:ext cx="72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811" name="Oval 75"/>
            <p:cNvSpPr>
              <a:spLocks noChangeArrowheads="1"/>
            </p:cNvSpPr>
            <p:nvPr/>
          </p:nvSpPr>
          <p:spPr bwMode="auto">
            <a:xfrm>
              <a:off x="4275" y="3749"/>
              <a:ext cx="72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76"/>
          <p:cNvGrpSpPr/>
          <p:nvPr/>
        </p:nvGrpSpPr>
        <p:grpSpPr bwMode="auto">
          <a:xfrm>
            <a:off x="6683375" y="3600133"/>
            <a:ext cx="1943100" cy="2027237"/>
            <a:chOff x="4206" y="1458"/>
            <a:chExt cx="1224" cy="1277"/>
          </a:xfrm>
        </p:grpSpPr>
        <p:grpSp>
          <p:nvGrpSpPr>
            <p:cNvPr id="10" name="Group 77"/>
            <p:cNvGrpSpPr/>
            <p:nvPr/>
          </p:nvGrpSpPr>
          <p:grpSpPr bwMode="auto">
            <a:xfrm>
              <a:off x="4206" y="1458"/>
              <a:ext cx="1224" cy="829"/>
              <a:chOff x="2316" y="1969"/>
              <a:chExt cx="1224" cy="829"/>
            </a:xfrm>
          </p:grpSpPr>
          <p:sp>
            <p:nvSpPr>
              <p:cNvPr id="244814" name="Rectangle 78"/>
              <p:cNvSpPr>
                <a:spLocks noChangeArrowheads="1"/>
              </p:cNvSpPr>
              <p:nvPr/>
            </p:nvSpPr>
            <p:spPr bwMode="auto">
              <a:xfrm>
                <a:off x="2508" y="1993"/>
                <a:ext cx="504" cy="80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815" name="Oval 79"/>
              <p:cNvSpPr>
                <a:spLocks noChangeArrowheads="1"/>
              </p:cNvSpPr>
              <p:nvPr/>
            </p:nvSpPr>
            <p:spPr bwMode="auto">
              <a:xfrm>
                <a:off x="3024" y="2341"/>
                <a:ext cx="96" cy="10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816" name="Text Box 80"/>
              <p:cNvSpPr txBox="1">
                <a:spLocks noChangeArrowheads="1"/>
              </p:cNvSpPr>
              <p:nvPr/>
            </p:nvSpPr>
            <p:spPr bwMode="auto">
              <a:xfrm>
                <a:off x="2508" y="1969"/>
                <a:ext cx="360" cy="365"/>
              </a:xfrm>
              <a:prstGeom prst="rect">
                <a:avLst/>
              </a:prstGeom>
              <a:noFill/>
              <a:ln w="38100">
                <a:noFill/>
                <a:miter lim="800000"/>
                <a:tailEnd type="none" w="sm" len="lg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200" b="1">
                    <a:latin typeface="Times New Roman" panose="02020603050405020304" pitchFamily="18" charset="0"/>
                    <a:ea typeface="长城楷体" pitchFamily="49" charset="-122"/>
                  </a:rPr>
                  <a:t>&amp;</a:t>
                </a:r>
                <a:endParaRPr kumimoji="1" lang="en-US" altLang="zh-CN" sz="3200" b="1">
                  <a:latin typeface="Times New Roman" panose="02020603050405020304" pitchFamily="18" charset="0"/>
                  <a:ea typeface="长城楷体" pitchFamily="49" charset="-122"/>
                </a:endParaRPr>
              </a:p>
            </p:txBody>
          </p:sp>
          <p:sp>
            <p:nvSpPr>
              <p:cNvPr id="244817" name="Line 81"/>
              <p:cNvSpPr>
                <a:spLocks noChangeShapeType="1"/>
              </p:cNvSpPr>
              <p:nvPr/>
            </p:nvSpPr>
            <p:spPr bwMode="auto">
              <a:xfrm>
                <a:off x="2316" y="2137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818" name="Line 82"/>
              <p:cNvSpPr>
                <a:spLocks noChangeShapeType="1"/>
              </p:cNvSpPr>
              <p:nvPr/>
            </p:nvSpPr>
            <p:spPr bwMode="auto">
              <a:xfrm>
                <a:off x="2316" y="2401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819" name="Line 83"/>
              <p:cNvSpPr>
                <a:spLocks noChangeShapeType="1"/>
              </p:cNvSpPr>
              <p:nvPr/>
            </p:nvSpPr>
            <p:spPr bwMode="auto">
              <a:xfrm>
                <a:off x="2316" y="2629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820" name="Line 84"/>
              <p:cNvSpPr>
                <a:spLocks noChangeShapeType="1"/>
              </p:cNvSpPr>
              <p:nvPr/>
            </p:nvSpPr>
            <p:spPr bwMode="auto">
              <a:xfrm>
                <a:off x="3108" y="2389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4821" name="Line 85"/>
              <p:cNvSpPr>
                <a:spLocks noChangeShapeType="1"/>
              </p:cNvSpPr>
              <p:nvPr/>
            </p:nvSpPr>
            <p:spPr bwMode="auto">
              <a:xfrm>
                <a:off x="2784" y="1980"/>
                <a:ext cx="228" cy="2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44822" name="Text Box 86"/>
            <p:cNvSpPr txBox="1">
              <a:spLocks noChangeArrowheads="1"/>
            </p:cNvSpPr>
            <p:nvPr/>
          </p:nvSpPr>
          <p:spPr bwMode="auto">
            <a:xfrm>
              <a:off x="4316" y="2370"/>
              <a:ext cx="1092" cy="365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200" b="1">
                  <a:latin typeface="Times New Roman" panose="02020603050405020304" pitchFamily="18" charset="0"/>
                  <a:ea typeface="楷体_GB2312" pitchFamily="49" charset="-122"/>
                </a:rPr>
                <a:t>符号</a:t>
              </a:r>
              <a:endParaRPr kumimoji="1" lang="zh-CN" altLang="en-US" sz="32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11" name="Group 88"/>
          <p:cNvGrpSpPr/>
          <p:nvPr/>
        </p:nvGrpSpPr>
        <p:grpSpPr bwMode="auto">
          <a:xfrm>
            <a:off x="6659563" y="2130108"/>
            <a:ext cx="1943100" cy="1316037"/>
            <a:chOff x="4246" y="243"/>
            <a:chExt cx="1224" cy="829"/>
          </a:xfrm>
        </p:grpSpPr>
        <p:sp>
          <p:nvSpPr>
            <p:cNvPr id="244825" name="Rectangle 89"/>
            <p:cNvSpPr>
              <a:spLocks noChangeArrowheads="1"/>
            </p:cNvSpPr>
            <p:nvPr/>
          </p:nvSpPr>
          <p:spPr bwMode="auto">
            <a:xfrm>
              <a:off x="4438" y="267"/>
              <a:ext cx="504" cy="80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826" name="Oval 90"/>
            <p:cNvSpPr>
              <a:spLocks noChangeArrowheads="1"/>
            </p:cNvSpPr>
            <p:nvPr/>
          </p:nvSpPr>
          <p:spPr bwMode="auto">
            <a:xfrm>
              <a:off x="4954" y="615"/>
              <a:ext cx="96" cy="10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827" name="Text Box 91"/>
            <p:cNvSpPr txBox="1">
              <a:spLocks noChangeArrowheads="1"/>
            </p:cNvSpPr>
            <p:nvPr/>
          </p:nvSpPr>
          <p:spPr bwMode="auto">
            <a:xfrm>
              <a:off x="4438" y="243"/>
              <a:ext cx="360" cy="365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长城楷体" pitchFamily="49" charset="-122"/>
                </a:rPr>
                <a:t>&amp;</a:t>
              </a:r>
              <a:endParaRPr kumimoji="1" lang="en-US" altLang="zh-CN" sz="3200" b="1">
                <a:latin typeface="Times New Roman" panose="02020603050405020304" pitchFamily="18" charset="0"/>
                <a:ea typeface="长城楷体" pitchFamily="49" charset="-122"/>
              </a:endParaRPr>
            </a:p>
          </p:txBody>
        </p:sp>
        <p:sp>
          <p:nvSpPr>
            <p:cNvPr id="244828" name="Line 92"/>
            <p:cNvSpPr>
              <a:spLocks noChangeShapeType="1"/>
            </p:cNvSpPr>
            <p:nvPr/>
          </p:nvSpPr>
          <p:spPr bwMode="auto">
            <a:xfrm>
              <a:off x="4246" y="411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829" name="Line 93"/>
            <p:cNvSpPr>
              <a:spLocks noChangeShapeType="1"/>
            </p:cNvSpPr>
            <p:nvPr/>
          </p:nvSpPr>
          <p:spPr bwMode="auto">
            <a:xfrm>
              <a:off x="4246" y="675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830" name="Line 94"/>
            <p:cNvSpPr>
              <a:spLocks noChangeShapeType="1"/>
            </p:cNvSpPr>
            <p:nvPr/>
          </p:nvSpPr>
          <p:spPr bwMode="auto">
            <a:xfrm>
              <a:off x="4246" y="903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831" name="Line 95"/>
            <p:cNvSpPr>
              <a:spLocks noChangeShapeType="1"/>
            </p:cNvSpPr>
            <p:nvPr/>
          </p:nvSpPr>
          <p:spPr bwMode="auto">
            <a:xfrm>
              <a:off x="5038" y="663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none" w="sm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832" name="AutoShape 96"/>
            <p:cNvSpPr>
              <a:spLocks noChangeArrowheads="1"/>
            </p:cNvSpPr>
            <p:nvPr/>
          </p:nvSpPr>
          <p:spPr bwMode="auto">
            <a:xfrm>
              <a:off x="4712" y="622"/>
              <a:ext cx="143" cy="211"/>
            </a:xfrm>
            <a:prstGeom prst="diamond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833" name="Line 97"/>
            <p:cNvSpPr>
              <a:spLocks noChangeShapeType="1"/>
            </p:cNvSpPr>
            <p:nvPr/>
          </p:nvSpPr>
          <p:spPr bwMode="auto">
            <a:xfrm>
              <a:off x="4723" y="844"/>
              <a:ext cx="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8140" y="69215"/>
            <a:ext cx="6574790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6.3.4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特殊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逻辑门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3260" y="6255385"/>
            <a:ext cx="61753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使用时，集电极外接电阻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</a:t>
            </a:r>
            <a:r>
              <a:rPr kumimoji="1" lang="en-US" altLang="zh-CN" sz="2400" b="1" baseline="-25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sym typeface="+mn-ea"/>
              </a:rPr>
              <a:t>C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和电源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</a:t>
            </a:r>
            <a:r>
              <a:rPr kumimoji="1" lang="en-US" altLang="zh-CN" sz="2400" b="1" baseline="-25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sym typeface="+mn-ea"/>
              </a:rPr>
              <a:t>CC</a:t>
            </a:r>
            <a:endParaRPr kumimoji="1" lang="en-US" altLang="zh-CN" sz="2400" b="1" baseline="-25000" dirty="0">
              <a:solidFill>
                <a:srgbClr val="FF0000"/>
              </a:solidFill>
              <a:uFillTx/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260" y="5753100"/>
            <a:ext cx="6559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集电极开路悬空，称集电极开路与非门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7" grpId="0" bldLvl="0" animBg="1"/>
      <p:bldP spid="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AutoShape 2" descr="深色上对角线"/>
          <p:cNvSpPr>
            <a:spLocks noChangeArrowheads="1"/>
          </p:cNvSpPr>
          <p:nvPr/>
        </p:nvSpPr>
        <p:spPr bwMode="auto">
          <a:xfrm>
            <a:off x="5028883" y="383540"/>
            <a:ext cx="4124325" cy="2146300"/>
          </a:xfrm>
          <a:prstGeom prst="wedgeRectCallout">
            <a:avLst>
              <a:gd name="adj1" fmla="val -57005"/>
              <a:gd name="adj2" fmla="val 18491"/>
            </a:avLst>
          </a:prstGeom>
          <a:pattFill prst="dkUpDiag">
            <a:fgClr>
              <a:srgbClr val="CCCCFF">
                <a:alpha val="91000"/>
              </a:srgbClr>
            </a:fgClr>
            <a:bgClr>
              <a:srgbClr val="FFFFFF">
                <a:alpha val="91000"/>
              </a:srgbClr>
            </a:bgClr>
          </a:pattFill>
          <a:ln w="9525">
            <a:solidFill>
              <a:srgbClr val="FF3300"/>
            </a:solidFill>
            <a:miter lim="800000"/>
          </a:ln>
          <a:effectLst/>
        </p:spPr>
        <p:txBody>
          <a:bodyPr lIns="71992" tIns="0" rIns="71992" bIns="0"/>
          <a:lstStyle/>
          <a:p>
            <a:pPr>
              <a:spcBef>
                <a:spcPct val="2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          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相当于与门作用。</a:t>
            </a:r>
            <a:endParaRPr kumimoji="1" lang="zh-CN" altLang="en-US" sz="2400" b="1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因为 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中有低电平时，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Y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为低电平；只有 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均为高电平时，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Y</a:t>
            </a:r>
            <a:r>
              <a:rPr kumimoji="1" lang="zh-CN" altLang="en-US" sz="2400" b="1">
                <a:latin typeface="Times New Roman" panose="02020603050405020304" pitchFamily="18" charset="0"/>
              </a:rPr>
              <a:t>才为高电平，故 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Y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= 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1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· </a:t>
            </a:r>
            <a:r>
              <a:rPr kumimoji="1" lang="en-US" altLang="zh-CN" sz="2400" b="1" i="1">
                <a:latin typeface="Times New Roman" panose="02020603050405020304" pitchFamily="18" charset="0"/>
              </a:rPr>
              <a:t>Y</a:t>
            </a:r>
            <a:r>
              <a:rPr kumimoji="1" lang="en-US" altLang="zh-CN" sz="2400" b="1" baseline="-25000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。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4586288" y="4468813"/>
            <a:ext cx="4425950" cy="25850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endParaRPr kumimoji="1" lang="en-US" altLang="zh-CN" sz="2400" b="1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kumimoji="1" lang="en-US" altLang="zh-CN" sz="2400" b="1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kumimoji="1" lang="en-US" altLang="zh-CN" sz="2400" b="1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kumimoji="1" lang="en-US" altLang="zh-CN" sz="2400" b="1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774700" y="1071880"/>
            <a:ext cx="3368672" cy="520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30" tIns="45715" rIns="91430" bIns="45715">
            <a:spAutoFit/>
          </a:bodyPr>
          <a:lstStyle/>
          <a:p>
            <a:pPr marL="457200" indent="-457200"/>
            <a:r>
              <a:rPr kumimoji="1" lang="en-US" altLang="zh-CN" sz="2800" b="1" dirty="0" smtClean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OC</a:t>
            </a:r>
            <a:r>
              <a:rPr kumimoji="1" lang="zh-CN" altLang="en-US" sz="2800" b="1" dirty="0" smtClean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门用于实现</a:t>
            </a:r>
            <a:r>
              <a:rPr kumimoji="1" lang="zh-CN" altLang="en-US" sz="2800" b="1" u="dbl" dirty="0">
                <a:solidFill>
                  <a:srgbClr val="2D0DED"/>
                </a:solidFill>
                <a:uFill>
                  <a:solidFill>
                    <a:srgbClr val="FF0066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</a:rPr>
              <a:t>线与</a:t>
            </a:r>
            <a:endParaRPr kumimoji="1" lang="zh-CN" altLang="en-US" sz="2800" b="1" u="dbl" dirty="0">
              <a:solidFill>
                <a:srgbClr val="2D0DED"/>
              </a:solidFill>
              <a:uFill>
                <a:solidFill>
                  <a:srgbClr val="FF0066"/>
                </a:solidFill>
              </a:u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45778" name="Object 18"/>
          <p:cNvGraphicFramePr>
            <a:graphicFrameLocks noChangeAspect="1"/>
          </p:cNvGraphicFramePr>
          <p:nvPr/>
        </p:nvGraphicFramePr>
        <p:xfrm>
          <a:off x="4688205" y="2599690"/>
          <a:ext cx="304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1" imgW="73152000" imgH="7924800" progId="Equation.3">
                  <p:embed/>
                </p:oleObj>
              </mc:Choice>
              <mc:Fallback>
                <p:oleObj name="Equation" r:id="rId1" imgW="73152000" imgH="7924800" progId="Equation.3">
                  <p:embed/>
                  <p:pic>
                    <p:nvPicPr>
                      <p:cNvPr id="0" name="图片 1126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8205" y="2599690"/>
                        <a:ext cx="3048000" cy="330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9"/>
          <p:cNvGrpSpPr/>
          <p:nvPr/>
        </p:nvGrpSpPr>
        <p:grpSpPr bwMode="auto">
          <a:xfrm rot="0">
            <a:off x="5029200" y="3120390"/>
            <a:ext cx="2806700" cy="2298700"/>
            <a:chOff x="3448" y="1952"/>
            <a:chExt cx="1768" cy="1448"/>
          </a:xfrm>
        </p:grpSpPr>
        <p:sp>
          <p:nvSpPr>
            <p:cNvPr id="245780" name="AutoShape 20"/>
            <p:cNvSpPr>
              <a:spLocks noChangeArrowheads="1"/>
            </p:cNvSpPr>
            <p:nvPr/>
          </p:nvSpPr>
          <p:spPr bwMode="auto">
            <a:xfrm>
              <a:off x="3448" y="1952"/>
              <a:ext cx="1768" cy="1448"/>
            </a:xfrm>
            <a:prstGeom prst="flowChartProcess">
              <a:avLst/>
            </a:prstGeom>
            <a:noFill/>
            <a:ln w="57150">
              <a:pattFill prst="sphere">
                <a:fgClr>
                  <a:srgbClr val="CC99FF"/>
                </a:fgClr>
                <a:bgClr>
                  <a:srgbClr val="FFFFFF"/>
                </a:bgClr>
              </a:pattFill>
              <a:miter lim="800000"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245781" name="Object 21"/>
            <p:cNvGraphicFramePr>
              <a:graphicFrameLocks noChangeAspect="1"/>
            </p:cNvGraphicFramePr>
            <p:nvPr/>
          </p:nvGraphicFramePr>
          <p:xfrm>
            <a:off x="3503" y="2172"/>
            <a:ext cx="1657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位图图像" r:id="rId3" imgW="2314575" imgH="1485900" progId="PBrush">
                    <p:embed/>
                  </p:oleObj>
                </mc:Choice>
                <mc:Fallback>
                  <p:oleObj name="位图图像" r:id="rId3" imgW="2314575" imgH="1485900" progId="PBrush">
                    <p:embed/>
                    <p:pic>
                      <p:nvPicPr>
                        <p:cNvPr id="0" name="图片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03" y="2172"/>
                          <a:ext cx="1657" cy="10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357158" y="193025"/>
            <a:ext cx="73152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、 集电极开路的与非门（</a:t>
            </a:r>
            <a:r>
              <a:rPr kumimoji="1"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OC</a:t>
            </a:r>
            <a:r>
              <a:rPr kumimoji="1"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门）   </a:t>
            </a:r>
            <a:endParaRPr kumimoji="1" lang="zh-CN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2815" y="5732145"/>
            <a:ext cx="7395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假设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Y1=1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高电平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Y2=0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低电平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，直接相与会产生由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</a:t>
            </a:r>
            <a:r>
              <a:rPr kumimoji="1" lang="en-US" altLang="zh-CN" sz="2400" b="1" baseline="-25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sym typeface="+mn-ea"/>
              </a:rPr>
              <a:t>CC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经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</a:t>
            </a:r>
            <a:r>
              <a:rPr kumimoji="1" lang="en-US" altLang="zh-CN" sz="2400" b="1" baseline="-25000" dirty="0">
                <a:solidFill>
                  <a:srgbClr val="FF0000"/>
                </a:solidFill>
                <a:uFillTx/>
                <a:latin typeface="Times New Roman" panose="02020603050405020304" pitchFamily="18" charset="0"/>
                <a:sym typeface="+mn-ea"/>
              </a:rPr>
              <a:t>L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和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门的导通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，不会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损坏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与非门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05205" y="1984375"/>
            <a:ext cx="3115945" cy="3568700"/>
            <a:chOff x="1583" y="3125"/>
            <a:chExt cx="4907" cy="5620"/>
          </a:xfrm>
        </p:grpSpPr>
        <p:graphicFrame>
          <p:nvGraphicFramePr>
            <p:cNvPr id="245767" name="Object 7"/>
            <p:cNvGraphicFramePr>
              <a:graphicFrameLocks noChangeAspect="1"/>
            </p:cNvGraphicFramePr>
            <p:nvPr/>
          </p:nvGraphicFramePr>
          <p:xfrm>
            <a:off x="4678" y="3419"/>
            <a:ext cx="1143" cy="4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BMP 图象" r:id="rId5" imgW="685800" imgH="2647950" progId="PBrush">
                    <p:embed/>
                  </p:oleObj>
                </mc:Choice>
                <mc:Fallback>
                  <p:oleObj name="BMP 图象" r:id="rId5" imgW="685800" imgH="2647950" progId="PBrush">
                    <p:embed/>
                    <p:pic>
                      <p:nvPicPr>
                        <p:cNvPr id="0" name="图片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78" y="3419"/>
                          <a:ext cx="1143" cy="44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8"/>
            <p:cNvGrpSpPr/>
            <p:nvPr/>
          </p:nvGrpSpPr>
          <p:grpSpPr bwMode="auto">
            <a:xfrm>
              <a:off x="1583" y="3125"/>
              <a:ext cx="4880" cy="5620"/>
              <a:chOff x="864" y="1168"/>
              <a:chExt cx="1952" cy="1528"/>
            </a:xfrm>
          </p:grpSpPr>
          <p:graphicFrame>
            <p:nvGraphicFramePr>
              <p:cNvPr id="245769" name="Object 9"/>
              <p:cNvGraphicFramePr>
                <a:graphicFrameLocks noChangeAspect="1"/>
              </p:cNvGraphicFramePr>
              <p:nvPr/>
            </p:nvGraphicFramePr>
            <p:xfrm>
              <a:off x="928" y="1768"/>
              <a:ext cx="1242" cy="8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6" name="BMP 图象" r:id="rId7" imgW="1971675" imgH="1971675" progId="PBrush">
                      <p:embed/>
                    </p:oleObj>
                  </mc:Choice>
                  <mc:Fallback>
                    <p:oleObj name="BMP 图象" r:id="rId7" imgW="1971675" imgH="1971675" progId="PBrush">
                      <p:embed/>
                      <p:pic>
                        <p:nvPicPr>
                          <p:cNvPr id="0" name="图片 1126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928" y="1768"/>
                            <a:ext cx="1242" cy="84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5770" name="AutoShape 10"/>
              <p:cNvSpPr>
                <a:spLocks noChangeArrowheads="1"/>
              </p:cNvSpPr>
              <p:nvPr/>
            </p:nvSpPr>
            <p:spPr bwMode="auto">
              <a:xfrm>
                <a:off x="864" y="1168"/>
                <a:ext cx="1952" cy="1528"/>
              </a:xfrm>
              <a:prstGeom prst="flowChartProcess">
                <a:avLst/>
              </a:prstGeom>
              <a:noFill/>
              <a:ln w="57150">
                <a:pattFill prst="sphere">
                  <a:fgClr>
                    <a:srgbClr val="CC99FF"/>
                  </a:fgClr>
                  <a:bgClr>
                    <a:srgbClr val="FFFFFF"/>
                  </a:bgClr>
                </a:pattFill>
                <a:miter lim="800000"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" name="Group 11"/>
            <p:cNvGrpSpPr/>
            <p:nvPr/>
          </p:nvGrpSpPr>
          <p:grpSpPr bwMode="auto">
            <a:xfrm>
              <a:off x="4788" y="5705"/>
              <a:ext cx="1702" cy="720"/>
              <a:chOff x="1915" y="2508"/>
              <a:chExt cx="681" cy="288"/>
            </a:xfrm>
          </p:grpSpPr>
          <p:sp>
            <p:nvSpPr>
              <p:cNvPr id="245772" name="Line 12"/>
              <p:cNvSpPr>
                <a:spLocks noChangeShapeType="1"/>
              </p:cNvSpPr>
              <p:nvPr/>
            </p:nvSpPr>
            <p:spPr bwMode="auto">
              <a:xfrm>
                <a:off x="1957" y="2660"/>
                <a:ext cx="42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</p:spPr>
            <p:txBody>
              <a:bodyPr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45773" name="Rectangle 13"/>
              <p:cNvSpPr>
                <a:spLocks noChangeArrowheads="1"/>
              </p:cNvSpPr>
              <p:nvPr/>
            </p:nvSpPr>
            <p:spPr bwMode="auto">
              <a:xfrm>
                <a:off x="2363" y="2508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91430" tIns="45715" rIns="91430" bIns="45715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kumimoji="1" lang="en-US" altLang="zh-CN" sz="2400" b="1" i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Y</a:t>
                </a:r>
                <a:endParaRPr kumimoji="1" lang="en-US" altLang="zh-CN" sz="2400" b="1" i="1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774" name="Oval 14"/>
              <p:cNvSpPr>
                <a:spLocks noChangeArrowheads="1"/>
              </p:cNvSpPr>
              <p:nvPr/>
            </p:nvSpPr>
            <p:spPr bwMode="auto">
              <a:xfrm>
                <a:off x="1915" y="2620"/>
                <a:ext cx="52" cy="5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719" y="5954"/>
              <a:ext cx="28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93" y="7623"/>
              <a:ext cx="28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ldLvl="0" animBg="1" autoUpdateAnimBg="0"/>
      <p:bldP spid="245765" grpId="0" bldLvl="0" animBg="1" autoUpdateAnimBg="0"/>
      <p:bldP spid="4" grpId="0"/>
      <p:bldP spid="245762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 bwMode="auto">
          <a:xfrm>
            <a:off x="770890" y="2720340"/>
            <a:ext cx="3538855" cy="1724660"/>
            <a:chOff x="2730" y="1587"/>
            <a:chExt cx="2628" cy="1428"/>
          </a:xfrm>
        </p:grpSpPr>
        <p:graphicFrame>
          <p:nvGraphicFramePr>
            <p:cNvPr id="250897" name="Object 17"/>
            <p:cNvGraphicFramePr>
              <a:graphicFrameLocks noChangeAspect="1"/>
            </p:cNvGraphicFramePr>
            <p:nvPr/>
          </p:nvGraphicFramePr>
          <p:xfrm>
            <a:off x="2730" y="1587"/>
            <a:ext cx="2628" cy="1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Document" r:id="rId1" imgW="4654550" imgH="2277110" progId="Word.Document.8">
                    <p:embed/>
                  </p:oleObj>
                </mc:Choice>
                <mc:Fallback>
                  <p:oleObj name="Document" r:id="rId1" imgW="4654550" imgH="2277110" progId="Word.Document.8">
                    <p:embed/>
                    <p:pic>
                      <p:nvPicPr>
                        <p:cNvPr id="0" name="图片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730" y="1587"/>
                          <a:ext cx="2628" cy="14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898" name="Object 18"/>
            <p:cNvGraphicFramePr>
              <a:graphicFrameLocks noChangeAspect="1"/>
            </p:cNvGraphicFramePr>
            <p:nvPr/>
          </p:nvGraphicFramePr>
          <p:xfrm>
            <a:off x="3071" y="1692"/>
            <a:ext cx="691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公式" r:id="rId3" imgW="9144000" imgH="5181600" progId="Equation.3">
                    <p:embed/>
                  </p:oleObj>
                </mc:Choice>
                <mc:Fallback>
                  <p:oleObj name="公式" r:id="rId3" imgW="9144000" imgH="5181600" progId="Equation.3">
                    <p:embed/>
                    <p:pic>
                      <p:nvPicPr>
                        <p:cNvPr id="0" name="图片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1" y="1692"/>
                          <a:ext cx="691" cy="3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899" name="Object 19"/>
            <p:cNvGraphicFramePr>
              <a:graphicFrameLocks noChangeAspect="1"/>
            </p:cNvGraphicFramePr>
            <p:nvPr/>
          </p:nvGraphicFramePr>
          <p:xfrm>
            <a:off x="3071" y="2270"/>
            <a:ext cx="731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公式" r:id="rId5" imgW="8839200" imgH="4876800" progId="Equation.3">
                    <p:embed/>
                  </p:oleObj>
                </mc:Choice>
                <mc:Fallback>
                  <p:oleObj name="公式" r:id="rId5" imgW="8839200" imgH="4876800" progId="Equation.3">
                    <p:embed/>
                    <p:pic>
                      <p:nvPicPr>
                        <p:cNvPr id="0" name="图片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71" y="2270"/>
                          <a:ext cx="731" cy="3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900" name="Object 20"/>
            <p:cNvGraphicFramePr>
              <a:graphicFrameLocks noChangeAspect="1"/>
            </p:cNvGraphicFramePr>
            <p:nvPr/>
          </p:nvGraphicFramePr>
          <p:xfrm>
            <a:off x="4094" y="1692"/>
            <a:ext cx="940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公式" r:id="rId7" imgW="12496800" imgH="4876800" progId="Equation.3">
                    <p:embed/>
                  </p:oleObj>
                </mc:Choice>
                <mc:Fallback>
                  <p:oleObj name="公式" r:id="rId7" imgW="12496800" imgH="4876800" progId="Equation.3">
                    <p:embed/>
                    <p:pic>
                      <p:nvPicPr>
                        <p:cNvPr id="0" name="图片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94" y="1692"/>
                          <a:ext cx="940" cy="3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6"/>
          <p:cNvGrpSpPr/>
          <p:nvPr/>
        </p:nvGrpSpPr>
        <p:grpSpPr bwMode="auto">
          <a:xfrm>
            <a:off x="5000625" y="5220970"/>
            <a:ext cx="3145790" cy="1780540"/>
            <a:chOff x="3199" y="2840"/>
            <a:chExt cx="2046" cy="1252"/>
          </a:xfrm>
        </p:grpSpPr>
        <p:graphicFrame>
          <p:nvGraphicFramePr>
            <p:cNvPr id="250917" name="Object 37"/>
            <p:cNvGraphicFramePr>
              <a:graphicFrameLocks noChangeAspect="1"/>
            </p:cNvGraphicFramePr>
            <p:nvPr/>
          </p:nvGraphicFramePr>
          <p:xfrm>
            <a:off x="3199" y="2840"/>
            <a:ext cx="2046" cy="1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文档" r:id="rId9" imgW="8696325" imgH="4733925" progId="Word.Document.8">
                    <p:embed/>
                  </p:oleObj>
                </mc:Choice>
                <mc:Fallback>
                  <p:oleObj name="文档" r:id="rId9" imgW="8696325" imgH="4733925" progId="Word.Document.8">
                    <p:embed/>
                    <p:pic>
                      <p:nvPicPr>
                        <p:cNvPr id="0" name="图片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99" y="2840"/>
                          <a:ext cx="2046" cy="12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38"/>
            <p:cNvGrpSpPr/>
            <p:nvPr/>
          </p:nvGrpSpPr>
          <p:grpSpPr bwMode="auto">
            <a:xfrm>
              <a:off x="3281" y="2924"/>
              <a:ext cx="1870" cy="854"/>
              <a:chOff x="3281" y="2924"/>
              <a:chExt cx="1870" cy="854"/>
            </a:xfrm>
          </p:grpSpPr>
          <p:graphicFrame>
            <p:nvGraphicFramePr>
              <p:cNvPr id="250919" name="Object 39"/>
              <p:cNvGraphicFramePr>
                <a:graphicFrameLocks noChangeAspect="1"/>
              </p:cNvGraphicFramePr>
              <p:nvPr/>
            </p:nvGraphicFramePr>
            <p:xfrm>
              <a:off x="3281" y="2941"/>
              <a:ext cx="615" cy="2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4" name="公式" r:id="rId11" imgW="8229600" imgH="3962400" progId="Equation.3">
                      <p:embed/>
                    </p:oleObj>
                  </mc:Choice>
                  <mc:Fallback>
                    <p:oleObj name="公式" r:id="rId11" imgW="8229600" imgH="3962400" progId="Equation.3">
                      <p:embed/>
                      <p:pic>
                        <p:nvPicPr>
                          <p:cNvPr id="0" name="图片 1229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3281" y="2941"/>
                            <a:ext cx="61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0920" name="Object 40"/>
              <p:cNvGraphicFramePr>
                <a:graphicFrameLocks noChangeAspect="1"/>
              </p:cNvGraphicFramePr>
              <p:nvPr/>
            </p:nvGraphicFramePr>
            <p:xfrm>
              <a:off x="3283" y="3442"/>
              <a:ext cx="703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5" name="公式" r:id="rId13" imgW="8839200" imgH="4267200" progId="Equation.3">
                      <p:embed/>
                    </p:oleObj>
                  </mc:Choice>
                  <mc:Fallback>
                    <p:oleObj name="公式" r:id="rId13" imgW="8839200" imgH="4267200" progId="Equation.3">
                      <p:embed/>
                      <p:pic>
                        <p:nvPicPr>
                          <p:cNvPr id="0" name="图片 1229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3283" y="3442"/>
                            <a:ext cx="703" cy="3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0921" name="Object 41"/>
              <p:cNvGraphicFramePr>
                <a:graphicFrameLocks noChangeAspect="1"/>
              </p:cNvGraphicFramePr>
              <p:nvPr/>
            </p:nvGraphicFramePr>
            <p:xfrm>
              <a:off x="4318" y="2924"/>
              <a:ext cx="833" cy="3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6" name="公式" r:id="rId15" imgW="12192000" imgH="4876800" progId="Equation.3">
                      <p:embed/>
                    </p:oleObj>
                  </mc:Choice>
                  <mc:Fallback>
                    <p:oleObj name="公式" r:id="rId15" imgW="12192000" imgH="4876800" progId="Equation.3">
                      <p:embed/>
                      <p:pic>
                        <p:nvPicPr>
                          <p:cNvPr id="0" name="图片 1229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318" y="2924"/>
                            <a:ext cx="833" cy="33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1000100" y="5006659"/>
          <a:ext cx="3445155" cy="18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Visio" r:id="rId17" imgW="10001250" imgH="5048250" progId="Visio.Drawing.11">
                  <p:embed/>
                </p:oleObj>
              </mc:Choice>
              <mc:Fallback>
                <p:oleObj name="Visio" r:id="rId17" imgW="10001250" imgH="5048250" progId="Visio.Drawing.11">
                  <p:embed/>
                  <p:pic>
                    <p:nvPicPr>
                      <p:cNvPr id="0" name="图片 1229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00100" y="5006659"/>
                        <a:ext cx="3445155" cy="1857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40973" name="Object 13"/>
          <p:cNvGraphicFramePr>
            <a:graphicFrameLocks noChangeAspect="1"/>
          </p:cNvGraphicFramePr>
          <p:nvPr/>
        </p:nvGraphicFramePr>
        <p:xfrm>
          <a:off x="4786314" y="2363453"/>
          <a:ext cx="3667150" cy="200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Visio" r:id="rId19" imgW="9820275" imgH="5048250" progId="Visio.Drawing.11">
                  <p:embed/>
                </p:oleObj>
              </mc:Choice>
              <mc:Fallback>
                <p:oleObj name="Visio" r:id="rId19" imgW="9820275" imgH="5048250" progId="Visio.Drawing.11">
                  <p:embed/>
                  <p:pic>
                    <p:nvPicPr>
                      <p:cNvPr id="0" name="图片 1229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86314" y="2363453"/>
                        <a:ext cx="3667150" cy="20002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357158" y="1125840"/>
            <a:ext cx="73152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、 三态</a:t>
            </a:r>
            <a:r>
              <a:rPr kumimoji="1"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与非门</a:t>
            </a:r>
            <a:endParaRPr kumimoji="1" lang="zh-CN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8140" y="69215"/>
            <a:ext cx="6574790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6.3.4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特殊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逻辑门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57065" y="1197610"/>
            <a:ext cx="3995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>
                <a:solidFill>
                  <a:srgbClr val="FF0000"/>
                </a:solidFill>
              </a:rPr>
              <a:t>多了一个控制端</a:t>
            </a:r>
            <a:r>
              <a:rPr lang="en-US" altLang="zh-CN" sz="2400" b="1">
                <a:solidFill>
                  <a:srgbClr val="FF0000"/>
                </a:solidFill>
              </a:rPr>
              <a:t>EN</a:t>
            </a:r>
            <a:r>
              <a:rPr lang="zh-CN" altLang="en-US" sz="2400" b="1">
                <a:solidFill>
                  <a:srgbClr val="FF0000"/>
                </a:solidFill>
              </a:rPr>
              <a:t>（使能端）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40555" y="1755140"/>
            <a:ext cx="3995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第三态（</a:t>
            </a:r>
            <a:r>
              <a:rPr lang="en-US" altLang="zh-CN" sz="2400" b="1">
                <a:solidFill>
                  <a:srgbClr val="FF0000"/>
                </a:solidFill>
              </a:rPr>
              <a:t>0</a:t>
            </a:r>
            <a:r>
              <a:rPr lang="zh-CN" altLang="en-US" sz="2400" b="1">
                <a:solidFill>
                  <a:srgbClr val="FF0000"/>
                </a:solidFill>
              </a:rPr>
              <a:t>、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、</a:t>
            </a:r>
            <a:r>
              <a:rPr lang="en-US" altLang="zh-CN" sz="2400" b="1">
                <a:solidFill>
                  <a:srgbClr val="FF0000"/>
                </a:solidFill>
              </a:rPr>
              <a:t>Z:</a:t>
            </a:r>
            <a:r>
              <a:rPr lang="zh-CN" altLang="en-US" sz="2400" b="1">
                <a:solidFill>
                  <a:srgbClr val="FF0000"/>
                </a:solidFill>
              </a:rPr>
              <a:t>高阻态）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subSp spid="_x0000_s4097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1">
                                            <p:subSp spid="_x0000_s40971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1">
                                            <p:subSp spid="_x0000_s40971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7" grpId="0" bldLvl="0" animBg="1"/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170113" y="1762125"/>
            <a:ext cx="2628900" cy="4538663"/>
            <a:chOff x="1200" y="672"/>
            <a:chExt cx="1656" cy="2859"/>
          </a:xfrm>
        </p:grpSpPr>
        <p:grpSp>
          <p:nvGrpSpPr>
            <p:cNvPr id="3" name="Group 3"/>
            <p:cNvGrpSpPr/>
            <p:nvPr/>
          </p:nvGrpSpPr>
          <p:grpSpPr bwMode="auto">
            <a:xfrm>
              <a:off x="1200" y="672"/>
              <a:ext cx="1236" cy="2859"/>
              <a:chOff x="1200" y="672"/>
              <a:chExt cx="1236" cy="2859"/>
            </a:xfrm>
          </p:grpSpPr>
          <p:grpSp>
            <p:nvGrpSpPr>
              <p:cNvPr id="4" name="Group 4"/>
              <p:cNvGrpSpPr/>
              <p:nvPr/>
            </p:nvGrpSpPr>
            <p:grpSpPr bwMode="auto">
              <a:xfrm>
                <a:off x="1200" y="804"/>
                <a:ext cx="1236" cy="867"/>
                <a:chOff x="1200" y="744"/>
                <a:chExt cx="1236" cy="867"/>
              </a:xfrm>
            </p:grpSpPr>
            <p:sp>
              <p:nvSpPr>
                <p:cNvPr id="251909" name="Rectangle 5"/>
                <p:cNvSpPr>
                  <a:spLocks noChangeArrowheads="1"/>
                </p:cNvSpPr>
                <p:nvPr/>
              </p:nvSpPr>
              <p:spPr bwMode="auto">
                <a:xfrm>
                  <a:off x="1356" y="744"/>
                  <a:ext cx="348" cy="54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10" name="Line 6"/>
                <p:cNvSpPr>
                  <a:spLocks noChangeShapeType="1"/>
                </p:cNvSpPr>
                <p:nvPr/>
              </p:nvSpPr>
              <p:spPr bwMode="auto">
                <a:xfrm>
                  <a:off x="1200" y="876"/>
                  <a:ext cx="15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11" name="Line 7"/>
                <p:cNvSpPr>
                  <a:spLocks noChangeShapeType="1"/>
                </p:cNvSpPr>
                <p:nvPr/>
              </p:nvSpPr>
              <p:spPr bwMode="auto">
                <a:xfrm>
                  <a:off x="1200" y="1140"/>
                  <a:ext cx="15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12" name="Line 8"/>
                <p:cNvSpPr>
                  <a:spLocks noChangeShapeType="1"/>
                </p:cNvSpPr>
                <p:nvPr/>
              </p:nvSpPr>
              <p:spPr bwMode="auto">
                <a:xfrm>
                  <a:off x="1788" y="996"/>
                  <a:ext cx="6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13" name="Oval 9"/>
                <p:cNvSpPr>
                  <a:spLocks noChangeArrowheads="1"/>
                </p:cNvSpPr>
                <p:nvPr/>
              </p:nvSpPr>
              <p:spPr bwMode="auto">
                <a:xfrm>
                  <a:off x="1704" y="948"/>
                  <a:ext cx="84" cy="8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14" name="Line 10"/>
                <p:cNvSpPr>
                  <a:spLocks noChangeShapeType="1"/>
                </p:cNvSpPr>
                <p:nvPr/>
              </p:nvSpPr>
              <p:spPr bwMode="auto">
                <a:xfrm>
                  <a:off x="1524" y="12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84" y="1284"/>
                  <a:ext cx="396" cy="32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tailEnd type="none" w="sm" len="lg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800" b="1">
                      <a:latin typeface="Times New Roman" panose="02020603050405020304" pitchFamily="18" charset="0"/>
                      <a:ea typeface="楷体_GB2312" pitchFamily="49" charset="-122"/>
                    </a:rPr>
                    <a:t>E</a:t>
                  </a:r>
                  <a:r>
                    <a:rPr kumimoji="1" lang="en-US" altLang="zh-CN" sz="2800" b="1" baseline="-25000">
                      <a:latin typeface="Times New Roman" panose="02020603050405020304" pitchFamily="18" charset="0"/>
                      <a:ea typeface="楷体_GB2312" pitchFamily="49" charset="-122"/>
                    </a:rPr>
                    <a:t>1</a:t>
                  </a:r>
                  <a:endParaRPr kumimoji="1" lang="en-US" altLang="zh-CN" sz="2800" b="1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5" name="Group 12"/>
              <p:cNvGrpSpPr/>
              <p:nvPr/>
            </p:nvGrpSpPr>
            <p:grpSpPr bwMode="auto">
              <a:xfrm>
                <a:off x="1200" y="1728"/>
                <a:ext cx="1236" cy="867"/>
                <a:chOff x="1200" y="744"/>
                <a:chExt cx="1236" cy="867"/>
              </a:xfrm>
            </p:grpSpPr>
            <p:sp>
              <p:nvSpPr>
                <p:cNvPr id="251917" name="Rectangle 13"/>
                <p:cNvSpPr>
                  <a:spLocks noChangeArrowheads="1"/>
                </p:cNvSpPr>
                <p:nvPr/>
              </p:nvSpPr>
              <p:spPr bwMode="auto">
                <a:xfrm>
                  <a:off x="1356" y="744"/>
                  <a:ext cx="348" cy="54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18" name="Line 14"/>
                <p:cNvSpPr>
                  <a:spLocks noChangeShapeType="1"/>
                </p:cNvSpPr>
                <p:nvPr/>
              </p:nvSpPr>
              <p:spPr bwMode="auto">
                <a:xfrm>
                  <a:off x="1200" y="876"/>
                  <a:ext cx="15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19" name="Line 15"/>
                <p:cNvSpPr>
                  <a:spLocks noChangeShapeType="1"/>
                </p:cNvSpPr>
                <p:nvPr/>
              </p:nvSpPr>
              <p:spPr bwMode="auto">
                <a:xfrm>
                  <a:off x="1200" y="1140"/>
                  <a:ext cx="15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20" name="Line 16"/>
                <p:cNvSpPr>
                  <a:spLocks noChangeShapeType="1"/>
                </p:cNvSpPr>
                <p:nvPr/>
              </p:nvSpPr>
              <p:spPr bwMode="auto">
                <a:xfrm>
                  <a:off x="1788" y="996"/>
                  <a:ext cx="6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21" name="Oval 17"/>
                <p:cNvSpPr>
                  <a:spLocks noChangeArrowheads="1"/>
                </p:cNvSpPr>
                <p:nvPr/>
              </p:nvSpPr>
              <p:spPr bwMode="auto">
                <a:xfrm>
                  <a:off x="1704" y="948"/>
                  <a:ext cx="84" cy="8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22" name="Line 18"/>
                <p:cNvSpPr>
                  <a:spLocks noChangeShapeType="1"/>
                </p:cNvSpPr>
                <p:nvPr/>
              </p:nvSpPr>
              <p:spPr bwMode="auto">
                <a:xfrm>
                  <a:off x="1524" y="12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584" y="1284"/>
                  <a:ext cx="396" cy="32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tailEnd type="none" w="sm" len="lg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800" b="1">
                      <a:latin typeface="Times New Roman" panose="02020603050405020304" pitchFamily="18" charset="0"/>
                      <a:ea typeface="楷体_GB2312" pitchFamily="49" charset="-122"/>
                    </a:rPr>
                    <a:t>E</a:t>
                  </a:r>
                  <a:r>
                    <a:rPr kumimoji="1" lang="en-US" altLang="zh-CN" sz="2800" b="1" baseline="-25000">
                      <a:latin typeface="Times New Roman" panose="02020603050405020304" pitchFamily="18" charset="0"/>
                      <a:ea typeface="楷体_GB2312" pitchFamily="49" charset="-122"/>
                    </a:rPr>
                    <a:t>2</a:t>
                  </a:r>
                  <a:endParaRPr kumimoji="1" lang="en-US" altLang="zh-CN" sz="2800" b="1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6" name="Group 20"/>
              <p:cNvGrpSpPr/>
              <p:nvPr/>
            </p:nvGrpSpPr>
            <p:grpSpPr bwMode="auto">
              <a:xfrm>
                <a:off x="1200" y="2664"/>
                <a:ext cx="1236" cy="867"/>
                <a:chOff x="1200" y="744"/>
                <a:chExt cx="1236" cy="867"/>
              </a:xfrm>
            </p:grpSpPr>
            <p:sp>
              <p:nvSpPr>
                <p:cNvPr id="251925" name="Rectangle 21"/>
                <p:cNvSpPr>
                  <a:spLocks noChangeArrowheads="1"/>
                </p:cNvSpPr>
                <p:nvPr/>
              </p:nvSpPr>
              <p:spPr bwMode="auto">
                <a:xfrm>
                  <a:off x="1356" y="744"/>
                  <a:ext cx="348" cy="54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26" name="Line 22"/>
                <p:cNvSpPr>
                  <a:spLocks noChangeShapeType="1"/>
                </p:cNvSpPr>
                <p:nvPr/>
              </p:nvSpPr>
              <p:spPr bwMode="auto">
                <a:xfrm>
                  <a:off x="1200" y="876"/>
                  <a:ext cx="15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27" name="Line 23"/>
                <p:cNvSpPr>
                  <a:spLocks noChangeShapeType="1"/>
                </p:cNvSpPr>
                <p:nvPr/>
              </p:nvSpPr>
              <p:spPr bwMode="auto">
                <a:xfrm>
                  <a:off x="1200" y="1140"/>
                  <a:ext cx="15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28" name="Line 24"/>
                <p:cNvSpPr>
                  <a:spLocks noChangeShapeType="1"/>
                </p:cNvSpPr>
                <p:nvPr/>
              </p:nvSpPr>
              <p:spPr bwMode="auto">
                <a:xfrm>
                  <a:off x="1788" y="996"/>
                  <a:ext cx="6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29" name="Oval 25"/>
                <p:cNvSpPr>
                  <a:spLocks noChangeArrowheads="1"/>
                </p:cNvSpPr>
                <p:nvPr/>
              </p:nvSpPr>
              <p:spPr bwMode="auto">
                <a:xfrm>
                  <a:off x="1704" y="948"/>
                  <a:ext cx="84" cy="8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30" name="Line 26"/>
                <p:cNvSpPr>
                  <a:spLocks noChangeShapeType="1"/>
                </p:cNvSpPr>
                <p:nvPr/>
              </p:nvSpPr>
              <p:spPr bwMode="auto">
                <a:xfrm>
                  <a:off x="1524" y="12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none" w="sm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193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584" y="1284"/>
                  <a:ext cx="396" cy="32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tailEnd type="none" w="sm" len="lg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800" b="1">
                      <a:latin typeface="Times New Roman" panose="02020603050405020304" pitchFamily="18" charset="0"/>
                      <a:ea typeface="楷体_GB2312" pitchFamily="49" charset="-122"/>
                    </a:rPr>
                    <a:t>E</a:t>
                  </a:r>
                  <a:r>
                    <a:rPr kumimoji="1" lang="en-US" altLang="zh-CN" sz="2800" b="1" baseline="-25000">
                      <a:latin typeface="Times New Roman" panose="02020603050405020304" pitchFamily="18" charset="0"/>
                      <a:ea typeface="楷体_GB2312" pitchFamily="49" charset="-122"/>
                    </a:rPr>
                    <a:t>3</a:t>
                  </a:r>
                  <a:endParaRPr kumimoji="1" lang="en-US" altLang="zh-CN" sz="2800" b="1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251932" name="Line 28"/>
              <p:cNvSpPr>
                <a:spLocks noChangeShapeType="1"/>
              </p:cNvSpPr>
              <p:nvPr/>
            </p:nvSpPr>
            <p:spPr bwMode="auto">
              <a:xfrm>
                <a:off x="2424" y="672"/>
                <a:ext cx="0" cy="22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none" w="sm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1933" name="Text Box 29"/>
            <p:cNvSpPr txBox="1">
              <a:spLocks noChangeArrowheads="1"/>
            </p:cNvSpPr>
            <p:nvPr/>
          </p:nvSpPr>
          <p:spPr bwMode="auto">
            <a:xfrm>
              <a:off x="2471" y="972"/>
              <a:ext cx="385" cy="1200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>
                  <a:latin typeface="Times New Roman" panose="02020603050405020304" pitchFamily="18" charset="0"/>
                  <a:ea typeface="楷体_GB2312" pitchFamily="49" charset="-122"/>
                </a:rPr>
                <a:t>公用总线</a:t>
              </a:r>
              <a:endParaRPr kumimoji="1" lang="zh-CN" altLang="en-US" sz="28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7" name="Group 30"/>
          <p:cNvGrpSpPr/>
          <p:nvPr/>
        </p:nvGrpSpPr>
        <p:grpSpPr bwMode="auto">
          <a:xfrm>
            <a:off x="3192463" y="2867025"/>
            <a:ext cx="895350" cy="3452813"/>
            <a:chOff x="2011" y="1806"/>
            <a:chExt cx="564" cy="2175"/>
          </a:xfrm>
        </p:grpSpPr>
        <p:sp>
          <p:nvSpPr>
            <p:cNvPr id="251935" name="Text Box 31"/>
            <p:cNvSpPr txBox="1">
              <a:spLocks noChangeArrowheads="1"/>
            </p:cNvSpPr>
            <p:nvPr/>
          </p:nvSpPr>
          <p:spPr bwMode="auto">
            <a:xfrm>
              <a:off x="2059" y="3654"/>
              <a:ext cx="516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=</a:t>
              </a:r>
              <a:r>
                <a:rPr kumimoji="1"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０</a:t>
              </a:r>
              <a:endPara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51936" name="Text Box 32"/>
            <p:cNvSpPr txBox="1">
              <a:spLocks noChangeArrowheads="1"/>
            </p:cNvSpPr>
            <p:nvPr/>
          </p:nvSpPr>
          <p:spPr bwMode="auto">
            <a:xfrm>
              <a:off x="2011" y="2742"/>
              <a:ext cx="564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=</a:t>
              </a:r>
              <a:r>
                <a:rPr kumimoji="1"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１</a:t>
              </a:r>
              <a:endPara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251937" name="Text Box 33"/>
            <p:cNvSpPr txBox="1">
              <a:spLocks noChangeArrowheads="1"/>
            </p:cNvSpPr>
            <p:nvPr/>
          </p:nvSpPr>
          <p:spPr bwMode="auto">
            <a:xfrm>
              <a:off x="2023" y="1806"/>
              <a:ext cx="516" cy="327"/>
            </a:xfrm>
            <a:prstGeom prst="rect">
              <a:avLst/>
            </a:prstGeom>
            <a:noFill/>
            <a:ln w="38100">
              <a:noFill/>
              <a:miter lim="800000"/>
              <a:tailEnd type="none" w="sm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=</a:t>
              </a:r>
              <a:r>
                <a:rPr kumimoji="1"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０</a:t>
              </a:r>
              <a:endPara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251938" name="Line 34"/>
          <p:cNvSpPr>
            <a:spLocks noChangeShapeType="1"/>
          </p:cNvSpPr>
          <p:nvPr/>
        </p:nvSpPr>
        <p:spPr bwMode="auto">
          <a:xfrm>
            <a:off x="3440113" y="5095875"/>
            <a:ext cx="228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none" w="sm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939" name="Line 35"/>
          <p:cNvSpPr>
            <a:spLocks noChangeShapeType="1"/>
          </p:cNvSpPr>
          <p:nvPr/>
        </p:nvSpPr>
        <p:spPr bwMode="auto">
          <a:xfrm>
            <a:off x="3382963" y="2105025"/>
            <a:ext cx="19050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none" w="sm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1940" name="Text Box 36"/>
          <p:cNvSpPr txBox="1">
            <a:spLocks noChangeArrowheads="1"/>
          </p:cNvSpPr>
          <p:nvPr/>
        </p:nvSpPr>
        <p:spPr bwMode="auto">
          <a:xfrm>
            <a:off x="1092200" y="1110298"/>
            <a:ext cx="8051800" cy="521970"/>
          </a:xfrm>
          <a:prstGeom prst="rect">
            <a:avLst/>
          </a:prstGeom>
          <a:noFill/>
          <a:ln w="38100">
            <a:noFill/>
            <a:miter lim="800000"/>
            <a:tailEnd type="none" w="sm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三态门主要作为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电路与</a:t>
            </a:r>
            <a:r>
              <a:rPr kumimoji="1" lang="zh-CN" altLang="en-US" sz="28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总线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间的</a:t>
            </a:r>
            <a:r>
              <a:rPr kumimoji="1" lang="zh-CN" altLang="en-US" sz="28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接口电路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1942" name="Text Box 38"/>
          <p:cNvSpPr txBox="1">
            <a:spLocks noChangeArrowheads="1"/>
          </p:cNvSpPr>
          <p:nvPr/>
        </p:nvSpPr>
        <p:spPr bwMode="auto">
          <a:xfrm>
            <a:off x="5235574" y="2507771"/>
            <a:ext cx="3408391" cy="2677795"/>
          </a:xfrm>
          <a:prstGeom prst="rect">
            <a:avLst/>
          </a:prstGeom>
          <a:noFill/>
          <a:ln w="38100">
            <a:noFill/>
            <a:miter lim="800000"/>
            <a:tailEnd type="none" w="sm" len="lg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工作时，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kumimoji="1" lang="en-US" altLang="zh-CN" sz="28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kumimoji="1" lang="en-US" altLang="zh-CN" sz="28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kumimoji="1" lang="en-US" altLang="zh-CN" sz="2800" b="1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zh-CN" sz="28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分时</a:t>
            </a:r>
            <a:r>
              <a:rPr kumimoji="1"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接入高电平，总线分时传送不同的数据和信号。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357158" y="193025"/>
            <a:ext cx="73152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、 三态</a:t>
            </a:r>
            <a:r>
              <a:rPr kumimoji="1"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与非门</a:t>
            </a:r>
            <a:endParaRPr kumimoji="1" lang="zh-CN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38" grpId="0" animBg="1"/>
      <p:bldP spid="251939" grpId="0" animBg="1"/>
      <p:bldP spid="251940" grpId="0" bldLvl="0" animBg="1" autoUpdateAnimBg="0"/>
      <p:bldP spid="251942" grpId="0" bldLvl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1" name="Rectangle 3"/>
          <p:cNvSpPr>
            <a:spLocks noChangeArrowheads="1"/>
          </p:cNvSpPr>
          <p:nvPr/>
        </p:nvSpPr>
        <p:spPr bwMode="auto">
          <a:xfrm>
            <a:off x="571472" y="1858949"/>
            <a:ext cx="8424863" cy="368935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L="457200" indent="-457200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与门和与非门的多余输入端接逻辑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或者与有用输入端并接。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98372" name="Object 4"/>
          <p:cNvGraphicFramePr>
            <a:graphicFrameLocks noChangeAspect="1"/>
          </p:cNvGraphicFramePr>
          <p:nvPr/>
        </p:nvGraphicFramePr>
        <p:xfrm>
          <a:off x="860425" y="2474913"/>
          <a:ext cx="22574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BMP 图象" r:id="rId1" imgW="2257425" imgH="1866900" progId="PBrush">
                  <p:embed/>
                </p:oleObj>
              </mc:Choice>
              <mc:Fallback>
                <p:oleObj name="BMP 图象" r:id="rId1" imgW="2257425" imgH="1866900" progId="PBrush">
                  <p:embed/>
                  <p:pic>
                    <p:nvPicPr>
                      <p:cNvPr id="0" name="图片 133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60425" y="2474913"/>
                        <a:ext cx="2257425" cy="1866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3" name="Object 5"/>
          <p:cNvGraphicFramePr>
            <a:graphicFrameLocks noChangeAspect="1"/>
          </p:cNvGraphicFramePr>
          <p:nvPr/>
        </p:nvGraphicFramePr>
        <p:xfrm>
          <a:off x="3856038" y="2473325"/>
          <a:ext cx="22383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BMP 图象" r:id="rId3" imgW="2238375" imgH="1819275" progId="PBrush">
                  <p:embed/>
                </p:oleObj>
              </mc:Choice>
              <mc:Fallback>
                <p:oleObj name="BMP 图象" r:id="rId3" imgW="2238375" imgH="1819275" progId="PBrush">
                  <p:embed/>
                  <p:pic>
                    <p:nvPicPr>
                      <p:cNvPr id="0" name="图片 133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6038" y="2473325"/>
                        <a:ext cx="2238375" cy="181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4" name="Object 6"/>
          <p:cNvGraphicFramePr>
            <a:graphicFrameLocks noChangeAspect="1"/>
          </p:cNvGraphicFramePr>
          <p:nvPr/>
        </p:nvGraphicFramePr>
        <p:xfrm>
          <a:off x="3816350" y="4508500"/>
          <a:ext cx="22669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BMP 图象" r:id="rId5" imgW="2266950" imgH="1009650" progId="PBrush">
                  <p:embed/>
                </p:oleObj>
              </mc:Choice>
              <mc:Fallback>
                <p:oleObj name="BMP 图象" r:id="rId5" imgW="2266950" imgH="1009650" progId="PBrush">
                  <p:embed/>
                  <p:pic>
                    <p:nvPicPr>
                      <p:cNvPr id="0" name="图片 1331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6350" y="4508500"/>
                        <a:ext cx="2266950" cy="1009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8375" name="Object 7"/>
          <p:cNvGraphicFramePr>
            <a:graphicFrameLocks noChangeAspect="1"/>
          </p:cNvGraphicFramePr>
          <p:nvPr/>
        </p:nvGraphicFramePr>
        <p:xfrm>
          <a:off x="792163" y="4543425"/>
          <a:ext cx="23145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BMP 图象" r:id="rId7" imgW="2314575" imgH="962025" progId="PBrush">
                  <p:embed/>
                </p:oleObj>
              </mc:Choice>
              <mc:Fallback>
                <p:oleObj name="BMP 图象" r:id="rId7" imgW="2314575" imgH="962025" progId="PBrush">
                  <p:embed/>
                  <p:pic>
                    <p:nvPicPr>
                      <p:cNvPr id="0" name="图片 1331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2163" y="4543425"/>
                        <a:ext cx="2314575" cy="962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8376" name="AutoShape 8"/>
          <p:cNvSpPr>
            <a:spLocks noChangeArrowheads="1"/>
          </p:cNvSpPr>
          <p:nvPr/>
        </p:nvSpPr>
        <p:spPr bwMode="auto">
          <a:xfrm>
            <a:off x="2155825" y="2697163"/>
            <a:ext cx="1065213" cy="439737"/>
          </a:xfrm>
          <a:prstGeom prst="wedgeRectCallout">
            <a:avLst>
              <a:gd name="adj1" fmla="val -116171"/>
              <a:gd name="adj2" fmla="val 26894"/>
            </a:avLst>
          </a:prstGeom>
          <a:solidFill>
            <a:srgbClr val="CCCCFF">
              <a:alpha val="50000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接</a:t>
            </a:r>
            <a:r>
              <a:rPr lang="zh-CN" altLang="en-US" sz="2400" b="1">
                <a:ea typeface="宋体" panose="02010600030101010101" pitchFamily="2" charset="-122"/>
              </a:rPr>
              <a:t> </a:t>
            </a:r>
            <a:r>
              <a:rPr lang="en-US" altLang="zh-CN" sz="2400" b="1" i="1">
                <a:ea typeface="宋体" panose="02010600030101010101" pitchFamily="2" charset="-122"/>
              </a:rPr>
              <a:t>V</a:t>
            </a:r>
            <a:r>
              <a:rPr lang="en-US" altLang="zh-CN" sz="2400" b="1" baseline="-25000">
                <a:ea typeface="宋体" panose="02010600030101010101" pitchFamily="2" charset="-122"/>
              </a:rPr>
              <a:t>CC</a:t>
            </a:r>
            <a:endParaRPr lang="en-US" altLang="zh-CN" sz="2400" b="1" baseline="-25000">
              <a:ea typeface="宋体" panose="02010600030101010101" pitchFamily="2" charset="-122"/>
            </a:endParaRPr>
          </a:p>
        </p:txBody>
      </p:sp>
      <p:sp>
        <p:nvSpPr>
          <p:cNvPr id="698377" name="AutoShape 9"/>
          <p:cNvSpPr>
            <a:spLocks noChangeArrowheads="1"/>
          </p:cNvSpPr>
          <p:nvPr/>
        </p:nvSpPr>
        <p:spPr bwMode="auto">
          <a:xfrm>
            <a:off x="5219700" y="2784475"/>
            <a:ext cx="3641725" cy="374650"/>
          </a:xfrm>
          <a:prstGeom prst="wedgeRectCallout">
            <a:avLst>
              <a:gd name="adj1" fmla="val -66306"/>
              <a:gd name="adj2" fmla="val 33898"/>
            </a:avLst>
          </a:prstGeom>
          <a:solidFill>
            <a:srgbClr val="CCCCFF">
              <a:alpha val="50000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通过</a:t>
            </a:r>
            <a:r>
              <a:rPr lang="zh-CN" altLang="en-US" sz="2400" b="1">
                <a:ea typeface="宋体" panose="02010600030101010101" pitchFamily="2" charset="-122"/>
              </a:rPr>
              <a:t> </a:t>
            </a:r>
            <a:r>
              <a:rPr lang="en-US" altLang="zh-CN" sz="2400" b="1">
                <a:ea typeface="宋体" panose="02010600030101010101" pitchFamily="2" charset="-122"/>
              </a:rPr>
              <a:t>1 ~ 10 k</a:t>
            </a:r>
            <a:r>
              <a:rPr lang="en-US" altLang="zh-CN" sz="2400" b="1">
                <a:ea typeface="宋体" panose="02010600030101010101" pitchFamily="2" charset="-122"/>
                <a:sym typeface="Symbol" panose="05050102010706020507" pitchFamily="18" charset="2"/>
              </a:rPr>
              <a:t>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电阻接</a:t>
            </a:r>
            <a:r>
              <a:rPr lang="zh-CN" altLang="en-US" sz="2400" b="1">
                <a:ea typeface="宋体" panose="02010600030101010101" pitchFamily="2" charset="-122"/>
              </a:rPr>
              <a:t> </a:t>
            </a:r>
            <a:r>
              <a:rPr lang="en-US" altLang="zh-CN" sz="2400" b="1" i="1">
                <a:ea typeface="宋体" panose="02010600030101010101" pitchFamily="2" charset="-122"/>
              </a:rPr>
              <a:t>V</a:t>
            </a:r>
            <a:r>
              <a:rPr lang="en-US" altLang="zh-CN" sz="2400" b="1" baseline="-25000">
                <a:ea typeface="宋体" panose="02010600030101010101" pitchFamily="2" charset="-122"/>
              </a:rPr>
              <a:t>CC</a:t>
            </a:r>
            <a:endParaRPr lang="en-US" altLang="zh-CN" sz="2400" b="1" baseline="-25000">
              <a:ea typeface="宋体" panose="02010600030101010101" pitchFamily="2" charset="-122"/>
            </a:endParaRPr>
          </a:p>
        </p:txBody>
      </p:sp>
      <p:sp>
        <p:nvSpPr>
          <p:cNvPr id="698378" name="AutoShape 10"/>
          <p:cNvSpPr>
            <a:spLocks noChangeArrowheads="1"/>
          </p:cNvSpPr>
          <p:nvPr/>
        </p:nvSpPr>
        <p:spPr bwMode="auto">
          <a:xfrm>
            <a:off x="5976938" y="4111625"/>
            <a:ext cx="2709862" cy="438150"/>
          </a:xfrm>
          <a:prstGeom prst="wedgeRectCallout">
            <a:avLst>
              <a:gd name="adj1" fmla="val -82338"/>
              <a:gd name="adj2" fmla="val 123190"/>
            </a:avLst>
          </a:prstGeom>
          <a:solidFill>
            <a:srgbClr val="CCCCFF">
              <a:alpha val="50000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与有用输入端并接</a:t>
            </a:r>
            <a:endParaRPr lang="zh-CN" altLang="en-US" sz="2400" b="1" baseline="-25000">
              <a:ea typeface="宋体" panose="02010600030101010101" pitchFamily="2" charset="-122"/>
            </a:endParaRPr>
          </a:p>
        </p:txBody>
      </p:sp>
      <p:sp>
        <p:nvSpPr>
          <p:cNvPr id="698379" name="AutoShape 11"/>
          <p:cNvSpPr>
            <a:spLocks noChangeArrowheads="1"/>
          </p:cNvSpPr>
          <p:nvPr/>
        </p:nvSpPr>
        <p:spPr bwMode="auto">
          <a:xfrm>
            <a:off x="1511300" y="5551488"/>
            <a:ext cx="6589713" cy="1116012"/>
          </a:xfrm>
          <a:prstGeom prst="wedgeRectCallout">
            <a:avLst>
              <a:gd name="adj1" fmla="val -42991"/>
              <a:gd name="adj2" fmla="val -71481"/>
            </a:avLst>
          </a:prstGeom>
          <a:solidFill>
            <a:srgbClr val="CCCCFF">
              <a:alpha val="50000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0" tIns="0" rIns="0" bIns="0"/>
          <a:lstStyle/>
          <a:p>
            <a:pPr algn="just"/>
            <a:r>
              <a:rPr lang="zh-CN" altLang="en-US" sz="2400" b="1">
                <a:solidFill>
                  <a:srgbClr val="00CC00"/>
                </a:solidFill>
                <a:ea typeface="宋体" panose="02010600030101010101" pitchFamily="2" charset="-122"/>
              </a:rPr>
              <a:t>　　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TTL 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电路输入端悬空时相当于输入高电平，</a:t>
            </a:r>
            <a:r>
              <a:rPr lang="zh-CN" altLang="en-US" sz="2400" b="1">
                <a:ea typeface="宋体" panose="02010600030101010101" pitchFamily="2" charset="-122"/>
              </a:rPr>
              <a:t>做实验时与门和与非门等的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多余输入端可悬空，但使用中多余输入端一般不悬空，以防止干扰。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98381" name="Text Box 13"/>
          <p:cNvSpPr txBox="1">
            <a:spLocks noChangeArrowheads="1"/>
          </p:cNvSpPr>
          <p:nvPr/>
        </p:nvSpPr>
        <p:spPr bwMode="auto">
          <a:xfrm>
            <a:off x="357158" y="1073131"/>
            <a:ext cx="4429156" cy="52197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门多余输入端的处理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5265" y="2353"/>
            <a:ext cx="6500826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6.3.5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集成逻辑门的使用常识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bldLvl="0" animBg="1" autoUpdateAnimBg="0"/>
      <p:bldP spid="698376" grpId="0" bldLvl="0" animBg="1" autoUpdateAnimBg="0"/>
      <p:bldP spid="698377" grpId="0" bldLvl="0" animBg="1" autoUpdateAnimBg="0"/>
      <p:bldP spid="698378" grpId="0" bldLvl="0" animBg="1" autoUpdateAnimBg="0"/>
      <p:bldP spid="698379" grpId="0" bldLvl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1428728" y="1862119"/>
            <a:ext cx="6180137" cy="1383665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或门和或非门的多余输入端接逻辑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0" hangingPunct="0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或者与有用输入端并接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99396" name="Object 4"/>
          <p:cNvGraphicFramePr>
            <a:graphicFrameLocks noChangeAspect="1"/>
          </p:cNvGraphicFramePr>
          <p:nvPr/>
        </p:nvGraphicFramePr>
        <p:xfrm>
          <a:off x="1643042" y="3505193"/>
          <a:ext cx="222885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BMP 图象" r:id="rId1" imgW="2228850" imgH="1276350" progId="PBrush">
                  <p:embed/>
                </p:oleObj>
              </mc:Choice>
              <mc:Fallback>
                <p:oleObj name="BMP 图象" r:id="rId1" imgW="2228850" imgH="1276350" progId="PBrush">
                  <p:embed/>
                  <p:pic>
                    <p:nvPicPr>
                      <p:cNvPr id="0" name="图片 143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43042" y="3505193"/>
                        <a:ext cx="2228850" cy="1276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9397" name="Object 5"/>
          <p:cNvGraphicFramePr>
            <a:graphicFrameLocks noChangeAspect="1"/>
          </p:cNvGraphicFramePr>
          <p:nvPr/>
        </p:nvGraphicFramePr>
        <p:xfrm>
          <a:off x="4643438" y="3648069"/>
          <a:ext cx="2171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BMP 图象" r:id="rId3" imgW="2171700" imgH="904875" progId="PBrush">
                  <p:embed/>
                </p:oleObj>
              </mc:Choice>
              <mc:Fallback>
                <p:oleObj name="BMP 图象" r:id="rId3" imgW="2171700" imgH="904875" progId="PBrush">
                  <p:embed/>
                  <p:pic>
                    <p:nvPicPr>
                      <p:cNvPr id="0" name="图片 143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3438" y="3648069"/>
                        <a:ext cx="2171700" cy="904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1857356" y="4933953"/>
            <a:ext cx="5500726" cy="138366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原则</a:t>
            </a: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不改变原电路逻辑关系</a:t>
            </a: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endParaRPr lang="en-US" altLang="zh-CN" sz="2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保证电路稳定可靠工作</a:t>
            </a:r>
            <a:endParaRPr lang="zh-CN" altLang="en-US" sz="2800" b="1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5265" y="2353"/>
            <a:ext cx="6500826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6.3.5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集成逻辑门的使用常识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8381" name="Text Box 13"/>
          <p:cNvSpPr txBox="1">
            <a:spLocks noChangeArrowheads="1"/>
          </p:cNvSpPr>
          <p:nvPr/>
        </p:nvSpPr>
        <p:spPr bwMode="auto">
          <a:xfrm>
            <a:off x="357158" y="1073131"/>
            <a:ext cx="4429156" cy="52197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门多余输入端的处理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4" grpId="0" bldLvl="0" animBg="1" autoUpdateAnimBg="0"/>
      <p:bldP spid="69939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1426845" y="1933575"/>
            <a:ext cx="6612255" cy="1383665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457200" indent="-457200" eaLnBrk="0" hangingPunct="0">
              <a:lnSpc>
                <a:spcPct val="150000"/>
              </a:lnSpc>
            </a:pP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门其输入端与地之间外接不同的电阻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eaLnBrk="0" hangingPunct="0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时，表现为不同的电平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5265" y="2353"/>
            <a:ext cx="6500826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6.3.5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集成逻辑门的使用常识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8381" name="Text Box 13"/>
          <p:cNvSpPr txBox="1">
            <a:spLocks noChangeArrowheads="1"/>
          </p:cNvSpPr>
          <p:nvPr/>
        </p:nvSpPr>
        <p:spPr bwMode="auto">
          <a:xfrm>
            <a:off x="357158" y="1073131"/>
            <a:ext cx="4429156" cy="52197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门多余输入端的处理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1179830" y="5100320"/>
            <a:ext cx="3357880" cy="119888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R≥2K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Ω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该输入端视为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高电平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26965" y="5024755"/>
            <a:ext cx="3369945" cy="119888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R≤100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Ω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该输入端视为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低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电平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300345" y="3461385"/>
            <a:ext cx="2228850" cy="1442720"/>
            <a:chOff x="8347" y="5451"/>
            <a:chExt cx="3510" cy="2272"/>
          </a:xfrm>
        </p:grpSpPr>
        <p:grpSp>
          <p:nvGrpSpPr>
            <p:cNvPr id="6" name="组合 5"/>
            <p:cNvGrpSpPr/>
            <p:nvPr/>
          </p:nvGrpSpPr>
          <p:grpSpPr>
            <a:xfrm>
              <a:off x="8347" y="5451"/>
              <a:ext cx="3510" cy="2010"/>
              <a:chOff x="2454" y="5525"/>
              <a:chExt cx="3510" cy="2010"/>
            </a:xfrm>
          </p:grpSpPr>
          <p:graphicFrame>
            <p:nvGraphicFramePr>
              <p:cNvPr id="7" name="Object 4"/>
              <p:cNvGraphicFramePr>
                <a:graphicFrameLocks noChangeAspect="1"/>
              </p:cNvGraphicFramePr>
              <p:nvPr>
                <p:custDataLst>
                  <p:tags r:id="rId1"/>
                </p:custDataLst>
              </p:nvPr>
            </p:nvGraphicFramePr>
            <p:xfrm>
              <a:off x="2454" y="5525"/>
              <a:ext cx="3510" cy="20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" name="BMP 图象" r:id="rId2" imgW="2228850" imgH="1276350" progId="PBrush">
                      <p:embed/>
                    </p:oleObj>
                  </mc:Choice>
                  <mc:Fallback>
                    <p:oleObj name="BMP 图象" r:id="rId2" imgW="2228850" imgH="1276350" progId="PBrush">
                      <p:embed/>
                      <p:pic>
                        <p:nvPicPr>
                          <p:cNvPr id="0" name="图片 1433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454" y="5525"/>
                            <a:ext cx="3510" cy="20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矩形 8"/>
              <p:cNvSpPr/>
              <p:nvPr/>
            </p:nvSpPr>
            <p:spPr>
              <a:xfrm>
                <a:off x="3297" y="6874"/>
                <a:ext cx="161" cy="454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630" y="6712"/>
                <a:ext cx="37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9475" y="6999"/>
              <a:ext cx="96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altLang="zh-CN" sz="2400" b="1" baseline="-2500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9475" y="6648"/>
              <a:ext cx="136" cy="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8460" y="6091"/>
              <a:ext cx="1326" cy="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00200" y="3533140"/>
            <a:ext cx="2228850" cy="1459230"/>
            <a:chOff x="2520" y="5564"/>
            <a:chExt cx="3510" cy="2298"/>
          </a:xfrm>
        </p:grpSpPr>
        <p:grpSp>
          <p:nvGrpSpPr>
            <p:cNvPr id="18" name="组合 17"/>
            <p:cNvGrpSpPr/>
            <p:nvPr/>
          </p:nvGrpSpPr>
          <p:grpSpPr>
            <a:xfrm>
              <a:off x="2520" y="5564"/>
              <a:ext cx="3510" cy="2298"/>
              <a:chOff x="2520" y="5564"/>
              <a:chExt cx="3510" cy="2298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520" y="5564"/>
                <a:ext cx="3510" cy="2010"/>
                <a:chOff x="2454" y="5525"/>
                <a:chExt cx="3510" cy="2010"/>
              </a:xfrm>
            </p:grpSpPr>
            <p:graphicFrame>
              <p:nvGraphicFramePr>
                <p:cNvPr id="699396" name="Object 4"/>
                <p:cNvGraphicFramePr>
                  <a:graphicFrameLocks noChangeAspect="1"/>
                </p:cNvGraphicFramePr>
                <p:nvPr>
                  <p:custDataLst>
                    <p:tags r:id="rId4"/>
                  </p:custDataLst>
                </p:nvPr>
              </p:nvGraphicFramePr>
              <p:xfrm>
                <a:off x="2454" y="5525"/>
                <a:ext cx="3510" cy="20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337" name="BMP 图象" r:id="rId5" imgW="2228850" imgH="1276350" progId="PBrush">
                        <p:embed/>
                      </p:oleObj>
                    </mc:Choice>
                    <mc:Fallback>
                      <p:oleObj name="BMP 图象" r:id="rId5" imgW="2228850" imgH="1276350" progId="PBrush">
                        <p:embed/>
                        <p:pic>
                          <p:nvPicPr>
                            <p:cNvPr id="0" name="图片 1433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54" y="5525"/>
                              <a:ext cx="3510" cy="20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" name="矩形 1"/>
                <p:cNvSpPr/>
                <p:nvPr/>
              </p:nvSpPr>
              <p:spPr>
                <a:xfrm>
                  <a:off x="3297" y="6874"/>
                  <a:ext cx="161" cy="454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" name="文本框 2"/>
                <p:cNvSpPr txBox="1"/>
                <p:nvPr/>
              </p:nvSpPr>
              <p:spPr>
                <a:xfrm>
                  <a:off x="2630" y="6712"/>
                  <a:ext cx="376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3625" y="7138"/>
                <a:ext cx="96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="1" baseline="-25000">
                    <a:solidFill>
                      <a:srgbClr val="FF0000"/>
                    </a:solidFill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altLang="zh-CN" sz="2400" b="1" baseline="-25000">
                  <a:solidFill>
                    <a:srgbClr val="FF0000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685" y="6761"/>
                <a:ext cx="136" cy="15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664" y="6194"/>
                <a:ext cx="1263" cy="4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4107" y="5854"/>
              <a:ext cx="633" cy="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4" grpId="0" bldLvl="0" animBg="1" autoUpdateAnimBg="0"/>
      <p:bldP spid="699398" grpId="0" autoUpdateAnimBg="0"/>
      <p:bldP spid="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58775" y="2353"/>
            <a:ext cx="7715272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6.3.6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集成逻辑门电路外接负载问题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642910" y="1431589"/>
          <a:ext cx="2928958" cy="24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Visio" r:id="rId1" imgW="13954125" imgH="11649075" progId="Visio.Drawing.11">
                  <p:embed/>
                </p:oleObj>
              </mc:Choice>
              <mc:Fallback>
                <p:oleObj name="Visio" r:id="rId1" imgW="13954125" imgH="11649075" progId="Visio.Drawing.11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2910" y="1431589"/>
                        <a:ext cx="2928958" cy="24304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827378" y="4436748"/>
          <a:ext cx="3429024" cy="241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Visio" r:id="rId3" imgW="1434465" imgH="1012825" progId="Visio.Drawing.11">
                  <p:embed/>
                </p:oleObj>
              </mc:Choice>
              <mc:Fallback>
                <p:oleObj name="Visio" r:id="rId3" imgW="1434465" imgH="1012825" progId="Visio.Drawing.11">
                  <p:embed/>
                  <p:pic>
                    <p:nvPicPr>
                      <p:cNvPr id="0" name="图片 153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378" y="4436748"/>
                        <a:ext cx="3429024" cy="24130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859971" y="1340785"/>
          <a:ext cx="3881173" cy="321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Visio" r:id="rId5" imgW="21497925" imgH="17868900" progId="Visio.Drawing.11">
                  <p:embed/>
                </p:oleObj>
              </mc:Choice>
              <mc:Fallback>
                <p:oleObj name="Visio" r:id="rId5" imgW="21497925" imgH="17868900" progId="Visio.Drawing.11">
                  <p:embed/>
                  <p:pic>
                    <p:nvPicPr>
                      <p:cNvPr id="0" name="图片 1536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9971" y="1340785"/>
                        <a:ext cx="3881173" cy="32147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28596" y="3932564"/>
            <a:ext cx="336867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TTL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门驱动发光二极管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216083" y="4796478"/>
            <a:ext cx="49301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TTL</a:t>
            </a:r>
            <a:r>
              <a:rPr lang="zh-CN" altLang="en-US" sz="2400" b="1" dirty="0" smtClean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门驱动大功率负载（大电流）</a:t>
            </a:r>
            <a:endParaRPr lang="zh-CN" altLang="en-US" sz="2400" b="1" dirty="0" smtClean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275964" y="6309058"/>
            <a:ext cx="4318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TTL</a:t>
            </a:r>
            <a:r>
              <a:rPr lang="zh-CN" altLang="en-US" sz="2400" b="1" dirty="0" smtClean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门驱动</a:t>
            </a:r>
            <a:r>
              <a:rPr lang="en-US" altLang="zh-CN" sz="2400" b="1" dirty="0" smtClean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5V</a:t>
            </a:r>
            <a:r>
              <a:rPr lang="zh-CN" altLang="en-US" sz="2400" b="1" dirty="0" smtClean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继电器（小电流）</a:t>
            </a:r>
            <a:endParaRPr lang="zh-CN" altLang="en-US" sz="2400" b="1" dirty="0" smtClean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515966" y="2276484"/>
            <a:ext cx="290766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pPr marL="0" marR="0" lvl="0" indent="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输出低电平时发光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2D0DED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39310" y="5229225"/>
            <a:ext cx="4038600" cy="1152525"/>
            <a:chOff x="7306" y="8235"/>
            <a:chExt cx="6360" cy="1815"/>
          </a:xfrm>
        </p:grpSpPr>
        <p:sp>
          <p:nvSpPr>
            <p:cNvPr id="3" name="上箭头 2"/>
            <p:cNvSpPr/>
            <p:nvPr/>
          </p:nvSpPr>
          <p:spPr>
            <a:xfrm>
              <a:off x="8782" y="8235"/>
              <a:ext cx="120" cy="4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下箭头 3"/>
            <p:cNvSpPr/>
            <p:nvPr/>
          </p:nvSpPr>
          <p:spPr>
            <a:xfrm>
              <a:off x="8782" y="9596"/>
              <a:ext cx="119" cy="4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306" y="8743"/>
              <a:ext cx="63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用数字电路来控制机电系统</a:t>
              </a:r>
              <a:endParaRPr lang="zh-CN" altLang="en-US" sz="24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bldLvl="0" animBg="1"/>
      <p:bldP spid="43" grpId="0"/>
      <p:bldP spid="44" grpId="0"/>
      <p:bldP spid="2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98357" y="142535"/>
            <a:ext cx="340423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6.4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CMOS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电路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67014" y="1365580"/>
            <a:ext cx="816102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称</a:t>
            </a:r>
            <a:r>
              <a:rPr 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MOS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电路中的</a:t>
            </a:r>
            <a:r>
              <a:rPr lang="en-US" altLang="zh-CN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PMOS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管和</a:t>
            </a:r>
            <a:r>
              <a:rPr lang="en-US" altLang="zh-CN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NMOS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管互为互补</a:t>
            </a:r>
            <a:r>
              <a:rPr lang="en-US" altLang="zh-CN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MOS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管，</a:t>
            </a:r>
            <a:endParaRPr lang="zh-CN" altLang="en-US" sz="2800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互补型</a:t>
            </a:r>
            <a:r>
              <a:rPr lang="en-US" altLang="zh-CN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MOS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集成电路，简称</a:t>
            </a:r>
            <a:r>
              <a:rPr lang="en-US" altLang="zh-CN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CMOS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电路。</a:t>
            </a:r>
            <a:endParaRPr lang="zh-CN" altLang="en-US" sz="2800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2259" y="2497150"/>
            <a:ext cx="5469255" cy="521970"/>
          </a:xfrm>
          <a:prstGeom prst="rect">
            <a:avLst/>
          </a:prstGeom>
        </p:spPr>
        <p:txBody>
          <a:bodyPr wrap="none">
            <a:spAutoFit/>
          </a:bodyPr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功耗和抗干扰能力远优于</a:t>
            </a:r>
            <a:r>
              <a:rPr lang="en-US" altLang="zh-CN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800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845" y="3108960"/>
            <a:ext cx="9207500" cy="2990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1" name="Rectangle 3"/>
          <p:cNvSpPr>
            <a:spLocks noChangeArrowheads="1"/>
          </p:cNvSpPr>
          <p:nvPr/>
        </p:nvSpPr>
        <p:spPr bwMode="auto">
          <a:xfrm>
            <a:off x="571500" y="1786890"/>
            <a:ext cx="6805930" cy="368935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marL="457200" indent="-457200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与门和与非门的多余输入端接高电平，不能悬空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57158" y="1073131"/>
            <a:ext cx="4429156" cy="52197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CMOS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门多余输入端的处理</a:t>
            </a:r>
            <a:endParaRPr lang="zh-CN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8357" y="142535"/>
            <a:ext cx="3404235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6.4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CMOS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电路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2780" y="4004310"/>
            <a:ext cx="7457440" cy="110744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noFill/>
            <a:miter lim="800000"/>
          </a:ln>
          <a:effectLst/>
        </p:spPr>
        <p:txBody>
          <a:bodyPr wrap="square" lIns="0" tIns="0" rIns="0" bIns="0">
            <a:spAutoFit/>
          </a:bodyPr>
          <a:p>
            <a:pPr marL="457200" indent="-457200" eaLnBrk="0" hangingPunct="0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或门和或非门的多余输入端接低电平。与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地之间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外接不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457200" indent="-457200" eaLnBrk="0" hangingPunct="0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同的电阻时，都相当于接低电平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676525" y="5111750"/>
            <a:ext cx="2228850" cy="1467485"/>
            <a:chOff x="2520" y="5564"/>
            <a:chExt cx="3510" cy="2311"/>
          </a:xfrm>
        </p:grpSpPr>
        <p:grpSp>
          <p:nvGrpSpPr>
            <p:cNvPr id="6" name="组合 5"/>
            <p:cNvGrpSpPr/>
            <p:nvPr/>
          </p:nvGrpSpPr>
          <p:grpSpPr>
            <a:xfrm>
              <a:off x="2520" y="5564"/>
              <a:ext cx="3510" cy="2010"/>
              <a:chOff x="2454" y="5525"/>
              <a:chExt cx="3510" cy="2010"/>
            </a:xfrm>
          </p:grpSpPr>
          <p:graphicFrame>
            <p:nvGraphicFramePr>
              <p:cNvPr id="699396" name="Object 4"/>
              <p:cNvGraphicFramePr>
                <a:graphicFrameLocks noChangeAspect="1"/>
              </p:cNvGraphicFramePr>
              <p:nvPr>
                <p:custDataLst>
                  <p:tags r:id="rId1"/>
                </p:custDataLst>
              </p:nvPr>
            </p:nvGraphicFramePr>
            <p:xfrm>
              <a:off x="2454" y="5525"/>
              <a:ext cx="3510" cy="20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37" name="BMP 图象" r:id="rId2" imgW="2228850" imgH="1276350" progId="PBrush">
                      <p:embed/>
                    </p:oleObj>
                  </mc:Choice>
                  <mc:Fallback>
                    <p:oleObj name="BMP 图象" r:id="rId2" imgW="2228850" imgH="1276350" progId="PBrush">
                      <p:embed/>
                      <p:pic>
                        <p:nvPicPr>
                          <p:cNvPr id="0" name="图片 1433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454" y="5525"/>
                            <a:ext cx="3510" cy="20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矩形 6"/>
              <p:cNvSpPr/>
              <p:nvPr/>
            </p:nvSpPr>
            <p:spPr>
              <a:xfrm>
                <a:off x="3297" y="6874"/>
                <a:ext cx="161" cy="454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630" y="6712"/>
                <a:ext cx="37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3625" y="7150"/>
              <a:ext cx="96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altLang="zh-CN" sz="2400" b="1" baseline="-2500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685" y="6761"/>
              <a:ext cx="136" cy="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664" y="6194"/>
              <a:ext cx="1263" cy="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4119880" y="6161405"/>
            <a:ext cx="3641725" cy="374650"/>
          </a:xfrm>
          <a:prstGeom prst="wedgeRectCallout">
            <a:avLst>
              <a:gd name="adj1" fmla="val -67768"/>
              <a:gd name="adj2" fmla="val -59322"/>
            </a:avLst>
          </a:prstGeom>
          <a:solidFill>
            <a:srgbClr val="CCCCFF">
              <a:alpha val="50000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0" tIns="0" rIns="0" bIns="0"/>
          <a:p>
            <a:pPr algn="ctr" eaLnBrk="0" hangingPunct="0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通过</a:t>
            </a:r>
            <a:r>
              <a:rPr lang="zh-CN" altLang="en-US" sz="2400" b="1">
                <a:ea typeface="宋体" panose="02010600030101010101" pitchFamily="2" charset="-122"/>
              </a:rPr>
              <a:t> </a:t>
            </a:r>
            <a:r>
              <a:rPr lang="en-US" altLang="zh-CN" sz="2400" b="1">
                <a:ea typeface="宋体" panose="02010600030101010101" pitchFamily="2" charset="-122"/>
              </a:rPr>
              <a:t>500</a:t>
            </a:r>
            <a:r>
              <a:rPr lang="en-US" altLang="zh-CN" sz="2400" b="1">
                <a:ea typeface="宋体" panose="02010600030101010101" pitchFamily="2" charset="-122"/>
                <a:sym typeface="Symbol" panose="05050102010706020507" pitchFamily="18" charset="2"/>
              </a:rPr>
              <a:t>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电阻接</a:t>
            </a:r>
            <a:r>
              <a:rPr lang="zh-CN" altLang="en-US" sz="2400" b="1">
                <a:ea typeface="宋体" panose="02010600030101010101" pitchFamily="2" charset="-122"/>
              </a:rPr>
              <a:t>地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533015" y="2186305"/>
            <a:ext cx="2341245" cy="1818640"/>
            <a:chOff x="3989" y="3443"/>
            <a:chExt cx="3687" cy="2864"/>
          </a:xfrm>
        </p:grpSpPr>
        <p:grpSp>
          <p:nvGrpSpPr>
            <p:cNvPr id="5" name="组合 4"/>
            <p:cNvGrpSpPr/>
            <p:nvPr/>
          </p:nvGrpSpPr>
          <p:grpSpPr>
            <a:xfrm>
              <a:off x="4152" y="3443"/>
              <a:ext cx="3524" cy="2864"/>
              <a:chOff x="4152" y="3443"/>
              <a:chExt cx="3524" cy="2864"/>
            </a:xfrm>
          </p:grpSpPr>
          <p:graphicFrame>
            <p:nvGraphicFramePr>
              <p:cNvPr id="698373" name="Object 5"/>
              <p:cNvGraphicFramePr>
                <a:graphicFrameLocks noChangeAspect="1"/>
              </p:cNvGraphicFramePr>
              <p:nvPr/>
            </p:nvGraphicFramePr>
            <p:xfrm>
              <a:off x="4152" y="3443"/>
              <a:ext cx="3525" cy="28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4" name="BMP 图象" r:id="rId4" imgW="2238375" imgH="1819275" progId="PBrush">
                      <p:embed/>
                    </p:oleObj>
                  </mc:Choice>
                  <mc:Fallback>
                    <p:oleObj name="BMP 图象" r:id="rId4" imgW="2238375" imgH="1819275" progId="PBrush">
                      <p:embed/>
                      <p:pic>
                        <p:nvPicPr>
                          <p:cNvPr id="0" name="图片 1331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152" y="3443"/>
                            <a:ext cx="3525" cy="286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矩形 15"/>
              <p:cNvSpPr/>
              <p:nvPr/>
            </p:nvSpPr>
            <p:spPr>
              <a:xfrm>
                <a:off x="4152" y="5742"/>
                <a:ext cx="1372" cy="4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3989" y="4401"/>
              <a:ext cx="96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2400" b="1" baseline="-25000">
                  <a:solidFill>
                    <a:srgbClr val="FF0000"/>
                  </a:solidFill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altLang="zh-CN" sz="2400" b="1" baseline="-25000"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241" y="5040"/>
              <a:ext cx="136" cy="1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98377" name="AutoShape 9"/>
          <p:cNvSpPr>
            <a:spLocks noChangeArrowheads="1"/>
          </p:cNvSpPr>
          <p:nvPr/>
        </p:nvSpPr>
        <p:spPr bwMode="auto">
          <a:xfrm>
            <a:off x="3992880" y="2518410"/>
            <a:ext cx="3641725" cy="374650"/>
          </a:xfrm>
          <a:prstGeom prst="wedgeRectCallout">
            <a:avLst>
              <a:gd name="adj1" fmla="val -66306"/>
              <a:gd name="adj2" fmla="val 33898"/>
            </a:avLst>
          </a:prstGeom>
          <a:solidFill>
            <a:srgbClr val="CCCCFF">
              <a:alpha val="50000"/>
            </a:srgb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通过</a:t>
            </a:r>
            <a:r>
              <a:rPr lang="zh-CN" altLang="en-US" sz="2400" b="1">
                <a:ea typeface="宋体" panose="02010600030101010101" pitchFamily="2" charset="-122"/>
              </a:rPr>
              <a:t> </a:t>
            </a:r>
            <a:r>
              <a:rPr lang="en-US" altLang="zh-CN" sz="2400" b="1">
                <a:ea typeface="宋体" panose="02010600030101010101" pitchFamily="2" charset="-122"/>
              </a:rPr>
              <a:t>500</a:t>
            </a:r>
            <a:r>
              <a:rPr lang="en-US" altLang="zh-CN" sz="2400" b="1">
                <a:ea typeface="宋体" panose="02010600030101010101" pitchFamily="2" charset="-122"/>
                <a:sym typeface="Symbol" panose="05050102010706020507" pitchFamily="18" charset="2"/>
              </a:rPr>
              <a:t>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电阻接</a:t>
            </a:r>
            <a:r>
              <a:rPr lang="zh-CN" altLang="en-US" sz="2400" b="1">
                <a:ea typeface="宋体" panose="02010600030101010101" pitchFamily="2" charset="-122"/>
              </a:rPr>
              <a:t> </a:t>
            </a:r>
            <a:r>
              <a:rPr lang="en-US" altLang="zh-CN" sz="2400" b="1" i="1">
                <a:ea typeface="宋体" panose="02010600030101010101" pitchFamily="2" charset="-122"/>
              </a:rPr>
              <a:t>V</a:t>
            </a:r>
            <a:r>
              <a:rPr lang="en-US" altLang="zh-CN" sz="2400" b="1" baseline="-25000">
                <a:ea typeface="宋体" panose="02010600030101010101" pitchFamily="2" charset="-122"/>
              </a:rPr>
              <a:t>CC</a:t>
            </a:r>
            <a:endParaRPr lang="en-US" altLang="zh-CN" sz="2400" b="1" baseline="-25000"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bldLvl="0" animBg="1" autoUpdateAnimBg="0"/>
      <p:bldP spid="698377" grpId="0" animBg="1"/>
      <p:bldP spid="4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391160" y="1270635"/>
            <a:ext cx="8406130" cy="411035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004E4C"/>
                </a:solidFill>
              </a:rPr>
              <a:t>（</a:t>
            </a:r>
            <a:r>
              <a:rPr lang="en-US" altLang="zh-CN" sz="2800" b="1" dirty="0">
                <a:solidFill>
                  <a:srgbClr val="004E4C"/>
                </a:solidFill>
              </a:rPr>
              <a:t>1</a:t>
            </a:r>
            <a:r>
              <a:rPr lang="zh-CN" altLang="en-US" sz="2800" b="1" dirty="0">
                <a:solidFill>
                  <a:srgbClr val="004E4C"/>
                </a:solidFill>
              </a:rPr>
              <a:t>）便于集成与系列化生产，成本低廉，使用方便；</a:t>
            </a:r>
            <a:endParaRPr lang="zh-CN" altLang="en-US" sz="2800" b="1" dirty="0">
              <a:solidFill>
                <a:srgbClr val="004E4C"/>
              </a:solidFill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4E4C"/>
                </a:solidFill>
              </a:rPr>
              <a:t>（</a:t>
            </a:r>
            <a:r>
              <a:rPr lang="en-US" altLang="zh-CN" sz="2800" b="1" dirty="0">
                <a:solidFill>
                  <a:srgbClr val="004E4C"/>
                </a:solidFill>
              </a:rPr>
              <a:t>2</a:t>
            </a:r>
            <a:r>
              <a:rPr lang="zh-CN" altLang="en-US" sz="2800" b="1" dirty="0">
                <a:solidFill>
                  <a:srgbClr val="004E4C"/>
                </a:solidFill>
              </a:rPr>
              <a:t>）工作准确可靠，精度高，搞干扰能力强。  </a:t>
            </a:r>
            <a:endParaRPr lang="zh-CN" altLang="en-US" sz="2800" b="1" dirty="0">
              <a:solidFill>
                <a:srgbClr val="004E4C"/>
              </a:solidFill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4E4C"/>
                </a:solidFill>
              </a:rPr>
              <a:t>（</a:t>
            </a:r>
            <a:r>
              <a:rPr lang="en-US" altLang="zh-CN" sz="2800" b="1" dirty="0">
                <a:solidFill>
                  <a:srgbClr val="004E4C"/>
                </a:solidFill>
              </a:rPr>
              <a:t>3</a:t>
            </a:r>
            <a:r>
              <a:rPr lang="zh-CN" altLang="en-US" sz="2800" b="1" dirty="0">
                <a:solidFill>
                  <a:srgbClr val="004E4C"/>
                </a:solidFill>
              </a:rPr>
              <a:t>）不仅能完成</a:t>
            </a:r>
            <a:r>
              <a:rPr lang="zh-CN" altLang="en-US" sz="2800" b="1" dirty="0">
                <a:solidFill>
                  <a:srgbClr val="122BE0"/>
                </a:solidFill>
              </a:rPr>
              <a:t>数值计算</a:t>
            </a:r>
            <a:r>
              <a:rPr lang="zh-CN" altLang="en-US" sz="2800" b="1" dirty="0">
                <a:solidFill>
                  <a:srgbClr val="004E4C"/>
                </a:solidFill>
              </a:rPr>
              <a:t>，还能完成</a:t>
            </a:r>
            <a:r>
              <a:rPr lang="zh-CN" altLang="en-US" sz="2800" b="1" u="sng" dirty="0">
                <a:solidFill>
                  <a:srgbClr val="2D0DED"/>
                </a:solidFill>
              </a:rPr>
              <a:t>逻辑运算</a:t>
            </a:r>
            <a:r>
              <a:rPr lang="zh-CN" altLang="en-US" sz="2800" b="1" dirty="0">
                <a:solidFill>
                  <a:srgbClr val="004E4C"/>
                </a:solidFill>
              </a:rPr>
              <a:t>和</a:t>
            </a:r>
            <a:endParaRPr lang="zh-CN" altLang="en-US" sz="2800" b="1" dirty="0">
              <a:solidFill>
                <a:srgbClr val="004E4C"/>
              </a:solidFill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4E4C"/>
                </a:solidFill>
              </a:rPr>
              <a:t>         </a:t>
            </a:r>
            <a:r>
              <a:rPr lang="zh-CN" altLang="en-US" sz="2800" b="1" dirty="0">
                <a:solidFill>
                  <a:srgbClr val="122BE0"/>
                </a:solidFill>
              </a:rPr>
              <a:t> </a:t>
            </a:r>
            <a:r>
              <a:rPr lang="zh-CN" altLang="en-US" sz="2800" b="1" u="sng" dirty="0">
                <a:solidFill>
                  <a:srgbClr val="122BE0"/>
                </a:solidFill>
              </a:rPr>
              <a:t>判断</a:t>
            </a:r>
            <a:r>
              <a:rPr lang="zh-CN" altLang="en-US" sz="2800" b="1" dirty="0">
                <a:solidFill>
                  <a:srgbClr val="004E4C"/>
                </a:solidFill>
              </a:rPr>
              <a:t>，运算速度快，保密性强。</a:t>
            </a:r>
            <a:endParaRPr lang="zh-CN" altLang="en-US" sz="2800" b="1" dirty="0">
              <a:solidFill>
                <a:srgbClr val="004E4C"/>
              </a:solidFill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4E4C"/>
                </a:solidFill>
              </a:rPr>
              <a:t>（</a:t>
            </a:r>
            <a:r>
              <a:rPr lang="en-US" altLang="zh-CN" sz="2800" b="1" dirty="0">
                <a:solidFill>
                  <a:srgbClr val="004E4C"/>
                </a:solidFill>
              </a:rPr>
              <a:t>4</a:t>
            </a:r>
            <a:r>
              <a:rPr lang="zh-CN" altLang="en-US" sz="2800" b="1" dirty="0">
                <a:solidFill>
                  <a:srgbClr val="004E4C"/>
                </a:solidFill>
              </a:rPr>
              <a:t>）维修方便，故障的识别和判断较为容易。</a:t>
            </a:r>
            <a:endParaRPr lang="zh-CN" altLang="en-US" sz="2800" b="1" dirty="0">
              <a:solidFill>
                <a:srgbClr val="004E4C"/>
              </a:solidFill>
            </a:endParaRPr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2438083" y="153670"/>
            <a:ext cx="42672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数字电路的优点</a:t>
            </a:r>
            <a:endParaRPr kumimoji="1" lang="zh-CN" altLang="en-US" sz="3200" b="1"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7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7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utoUpdateAnimBg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98357" y="142535"/>
            <a:ext cx="56959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6.5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各种门电路的接口问题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3911" y="1459473"/>
            <a:ext cx="32302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1.CMOS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门驱动</a:t>
            </a:r>
            <a:r>
              <a:rPr 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85720" y="2145335"/>
          <a:ext cx="3859475" cy="328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Visio" r:id="rId1" imgW="2187575" imgH="2070735" progId="Visio.Drawing.11">
                  <p:embed/>
                </p:oleObj>
              </mc:Choice>
              <mc:Fallback>
                <p:oleObj name="Visio" r:id="rId1" imgW="2187575" imgH="2070735" progId="Visio.Drawing.11">
                  <p:embed/>
                  <p:pic>
                    <p:nvPicPr>
                      <p:cNvPr id="0" name="图片 163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5720" y="2145335"/>
                        <a:ext cx="3859475" cy="328614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4429124" y="2145335"/>
          <a:ext cx="4421970" cy="3428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Visio" r:id="rId3" imgW="2510155" imgH="2007870" progId="Visio.Drawing.11">
                  <p:embed/>
                </p:oleObj>
              </mc:Choice>
              <mc:Fallback>
                <p:oleObj name="Visio" r:id="rId3" imgW="2510155" imgH="2007870" progId="Visio.Drawing.11">
                  <p:embed/>
                  <p:pic>
                    <p:nvPicPr>
                      <p:cNvPr id="0" name="图片 1638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124" y="2145335"/>
                        <a:ext cx="4421970" cy="34280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500034" y="5717235"/>
            <a:ext cx="376555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CMOS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直接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驱动</a:t>
            </a:r>
            <a:r>
              <a:rPr 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28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endParaRPr lang="zh-CN" altLang="en-US" sz="2800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57752" y="5717235"/>
            <a:ext cx="37693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门驱动</a:t>
            </a:r>
            <a:r>
              <a:rPr 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74HC CMOS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00562" y="1430955"/>
            <a:ext cx="340995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 TTL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门驱动</a:t>
            </a:r>
            <a:r>
              <a:rPr 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CMOS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96240" y="1758950"/>
            <a:ext cx="6537325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8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、十进制数</a:t>
            </a:r>
            <a:r>
              <a:rPr kumimoji="1" lang="zh-CN" altLang="en-US" sz="28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Decimal</a:t>
            </a:r>
            <a:r>
              <a:rPr kumimoji="1" lang="zh-CN" altLang="en-US" sz="28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kumimoji="1" lang="en-US" sz="28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55650" y="2573646"/>
            <a:ext cx="6769100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</a:rPr>
              <a:t>1985 =</a:t>
            </a:r>
            <a:r>
              <a:rPr kumimoji="1" lang="en-US" altLang="zh-CN" sz="2800" b="1" dirty="0">
                <a:solidFill>
                  <a:srgbClr val="122BE0"/>
                </a:solidFill>
              </a:rPr>
              <a:t>1×10</a:t>
            </a:r>
            <a:r>
              <a:rPr kumimoji="1" lang="en-US" altLang="zh-CN" sz="2800" b="1" baseline="30000" dirty="0">
                <a:solidFill>
                  <a:srgbClr val="122BE0"/>
                </a:solidFill>
              </a:rPr>
              <a:t>3</a:t>
            </a:r>
            <a:r>
              <a:rPr kumimoji="1" lang="en-US" altLang="zh-CN" sz="2800" b="1" dirty="0">
                <a:solidFill>
                  <a:srgbClr val="122BE0"/>
                </a:solidFill>
              </a:rPr>
              <a:t>+9×10</a:t>
            </a:r>
            <a:r>
              <a:rPr kumimoji="1" lang="en-US" altLang="zh-CN" sz="2800" b="1" baseline="30000" dirty="0">
                <a:solidFill>
                  <a:srgbClr val="122BE0"/>
                </a:solidFill>
              </a:rPr>
              <a:t>2</a:t>
            </a:r>
            <a:r>
              <a:rPr kumimoji="1" lang="en-US" altLang="zh-CN" sz="2800" b="1" dirty="0">
                <a:solidFill>
                  <a:srgbClr val="122BE0"/>
                </a:solidFill>
              </a:rPr>
              <a:t>+8×10</a:t>
            </a:r>
            <a:r>
              <a:rPr kumimoji="1" lang="en-US" altLang="zh-CN" sz="2800" b="1" baseline="30000" dirty="0">
                <a:solidFill>
                  <a:srgbClr val="122BE0"/>
                </a:solidFill>
              </a:rPr>
              <a:t>1</a:t>
            </a:r>
            <a:r>
              <a:rPr kumimoji="1" lang="en-US" altLang="zh-CN" sz="2800" b="1" dirty="0">
                <a:solidFill>
                  <a:srgbClr val="122BE0"/>
                </a:solidFill>
              </a:rPr>
              <a:t>+5×10</a:t>
            </a:r>
            <a:r>
              <a:rPr kumimoji="1" lang="en-US" altLang="zh-CN" sz="2800" b="1" baseline="30000" dirty="0">
                <a:solidFill>
                  <a:srgbClr val="122BE0"/>
                </a:solidFill>
              </a:rPr>
              <a:t>0</a:t>
            </a:r>
            <a:endParaRPr kumimoji="1" lang="en-US" altLang="zh-CN" sz="2800" b="1" baseline="30000" dirty="0">
              <a:solidFill>
                <a:srgbClr val="122BE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99745" y="4502785"/>
            <a:ext cx="8572500" cy="18148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Wingdings" panose="05000000000000000000" charset="0"/>
              <a:buChar char="Ø"/>
            </a:pPr>
            <a:r>
              <a:rPr kumimoji="1" lang="en-US" altLang="zh-CN" sz="2400" b="1" dirty="0">
                <a:solidFill>
                  <a:srgbClr val="CC6600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有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0 ~ 9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十个不同的符号，以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10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为基数的计数体制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。</a:t>
            </a:r>
            <a:endParaRPr kumimoji="1" lang="zh-CN" altLang="en-US" sz="2800" b="1" dirty="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  逢十进一。</a:t>
            </a:r>
            <a:r>
              <a:rPr kumimoji="1"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下脚标为</a:t>
            </a:r>
            <a:r>
              <a:rPr kumimoji="1" 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endParaRPr kumimoji="1"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  第</a:t>
            </a:r>
            <a:r>
              <a:rPr kumimoji="1" lang="en-US" altLang="zh-CN" sz="2800" b="1" i="1" dirty="0" err="1">
                <a:latin typeface="Times New Roman" panose="02020603050405020304" pitchFamily="18" charset="0"/>
              </a:rPr>
              <a:t>i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位的权是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10</a:t>
            </a:r>
            <a:r>
              <a:rPr kumimoji="1" lang="en-US" altLang="zh-CN" sz="2800" b="1" i="1" baseline="30000" dirty="0">
                <a:latin typeface="Times New Roman" panose="02020603050405020304" pitchFamily="18" charset="0"/>
              </a:rPr>
              <a:t>i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。</a:t>
            </a:r>
            <a:endParaRPr kumimoji="1"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00034" y="3859530"/>
            <a:ext cx="12954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  <a:endParaRPr lang="zh-CN" altLang="en-US" sz="2800" b="1" dirty="0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28596" y="3216588"/>
            <a:ext cx="732853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rIns="0">
            <a:spAutoFit/>
          </a:bodyPr>
          <a:lstStyle/>
          <a:p>
            <a:pPr algn="l"/>
            <a:r>
              <a:rPr kumimoji="1" lang="en-US" altLang="zh-CN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(209.04)</a:t>
            </a:r>
            <a:r>
              <a:rPr kumimoji="1" lang="en-US" altLang="zh-CN" sz="2400" b="1" baseline="-25000" dirty="0">
                <a:solidFill>
                  <a:srgbClr val="006666"/>
                </a:solidFill>
                <a:latin typeface="Times New Roman" panose="02020603050405020304" pitchFamily="18" charset="0"/>
              </a:rPr>
              <a:t>10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＝ 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2×10</a:t>
            </a:r>
            <a:r>
              <a:rPr kumimoji="1" lang="en-US" altLang="zh-CN" sz="2400" b="1" baseline="30000" dirty="0">
                <a:solidFill>
                  <a:srgbClr val="006666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＋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0×10</a:t>
            </a:r>
            <a:r>
              <a:rPr kumimoji="1" lang="en-US" altLang="zh-CN" sz="2400" b="1" baseline="30000" dirty="0">
                <a:solidFill>
                  <a:srgbClr val="006666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＋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9×10</a:t>
            </a:r>
            <a:r>
              <a:rPr kumimoji="1" lang="en-US" altLang="zh-CN" sz="2400" b="1" baseline="30000" dirty="0">
                <a:solidFill>
                  <a:srgbClr val="006666"/>
                </a:solidFill>
                <a:latin typeface="Times New Roman" panose="02020603050405020304" pitchFamily="18" charset="0"/>
              </a:rPr>
              <a:t>0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＋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0×10</a:t>
            </a:r>
            <a:r>
              <a:rPr kumimoji="1" lang="zh-CN" altLang="en-US" sz="2400" b="1" baseline="30000" dirty="0">
                <a:solidFill>
                  <a:srgbClr val="006666"/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zh-CN" sz="2400" b="1" baseline="30000" dirty="0">
                <a:solidFill>
                  <a:srgbClr val="006666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＋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4 ×10</a:t>
            </a:r>
            <a:r>
              <a:rPr kumimoji="1" lang="zh-CN" altLang="en-US" sz="2400" b="1" baseline="30000" dirty="0">
                <a:solidFill>
                  <a:srgbClr val="006666"/>
                </a:solidFill>
                <a:latin typeface="Times New Roman" panose="02020603050405020304" pitchFamily="18" charset="0"/>
              </a:rPr>
              <a:t>－</a:t>
            </a:r>
            <a:r>
              <a:rPr kumimoji="1" lang="en-US" altLang="zh-CN" sz="2400" b="1" baseline="30000" dirty="0">
                <a:solidFill>
                  <a:srgbClr val="006666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2400" b="1" baseline="30000" dirty="0">
              <a:solidFill>
                <a:srgbClr val="00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6671" y="71414"/>
            <a:ext cx="4357686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6.6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数制及数码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4485" y="905510"/>
            <a:ext cx="676719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6.6.1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数制（计数规则、进位规则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112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112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ldLvl="0" animBg="1"/>
      <p:bldP spid="4105" grpId="0" bldLvl="0" animBg="1"/>
      <p:bldP spid="4107" grpId="0" bldLvl="0" animBg="1"/>
      <p:bldP spid="4112" grpId="0" autoUpdateAnimBg="0" build="p"/>
      <p:bldP spid="12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57475" y="1500174"/>
            <a:ext cx="4535487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en-US" altLang="zh-CN" sz="28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28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、二进制数</a:t>
            </a:r>
            <a:r>
              <a:rPr kumimoji="1" lang="zh-CN" altLang="en-US" sz="2800" b="1" dirty="0">
                <a:solidFill>
                  <a:srgbClr val="122BE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</a:rPr>
              <a:t>Binary</a:t>
            </a:r>
            <a:r>
              <a:rPr kumimoji="1" lang="zh-CN" altLang="en-US" sz="2800" b="1" dirty="0">
                <a:solidFill>
                  <a:srgbClr val="122BE0"/>
                </a:solidFill>
                <a:latin typeface="Times New Roman" panose="02020603050405020304" pitchFamily="18" charset="0"/>
              </a:rPr>
              <a:t>）</a:t>
            </a:r>
            <a:endParaRPr kumimoji="1" lang="zh-CN" altLang="en-US" sz="2800" b="1" dirty="0">
              <a:solidFill>
                <a:srgbClr val="122BE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00100" y="2643182"/>
            <a:ext cx="6769100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kumimoji="1" lang="en-US" altLang="zh-CN" sz="2800" b="1" dirty="0">
                <a:solidFill>
                  <a:srgbClr val="CC66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两个不同的符号。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逢二进一。二进制数的下脚标为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2</a:t>
            </a:r>
            <a:endParaRPr kumimoji="1"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000100" y="2143116"/>
            <a:ext cx="125539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  <a:endParaRPr kumimoji="1" lang="zh-CN" altLang="en-US" sz="2800" b="1" dirty="0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071537" y="3665533"/>
            <a:ext cx="200501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对于整数，</a:t>
            </a:r>
            <a:endParaRPr kumimoji="1"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036320" y="4168775"/>
            <a:ext cx="725487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800" b="1">
                <a:solidFill>
                  <a:srgbClr val="122BE0"/>
                </a:solidFill>
              </a:rPr>
              <a:t>(1001)</a:t>
            </a:r>
            <a:r>
              <a:rPr kumimoji="1" lang="en-US" altLang="zh-CN" sz="2800" b="1" baseline="-25000">
                <a:solidFill>
                  <a:srgbClr val="122BE0"/>
                </a:solidFill>
              </a:rPr>
              <a:t>2</a:t>
            </a:r>
            <a:r>
              <a:rPr kumimoji="1" lang="en-US" altLang="zh-CN" sz="2800" b="1">
                <a:solidFill>
                  <a:srgbClr val="122BE0"/>
                </a:solidFill>
              </a:rPr>
              <a:t>=1×2</a:t>
            </a:r>
            <a:r>
              <a:rPr kumimoji="1" lang="en-US" altLang="zh-CN" sz="2800" b="1" baseline="30000">
                <a:solidFill>
                  <a:srgbClr val="122BE0"/>
                </a:solidFill>
              </a:rPr>
              <a:t>3</a:t>
            </a:r>
            <a:r>
              <a:rPr kumimoji="1" lang="en-US" altLang="zh-CN" sz="2800" b="1">
                <a:solidFill>
                  <a:srgbClr val="122BE0"/>
                </a:solidFill>
              </a:rPr>
              <a:t>+0×2</a:t>
            </a:r>
            <a:r>
              <a:rPr kumimoji="1" lang="en-US" altLang="zh-CN" sz="2800" b="1" baseline="30000">
                <a:solidFill>
                  <a:srgbClr val="122BE0"/>
                </a:solidFill>
              </a:rPr>
              <a:t>2</a:t>
            </a:r>
            <a:r>
              <a:rPr kumimoji="1" lang="en-US" altLang="zh-CN" sz="2800" b="1">
                <a:solidFill>
                  <a:srgbClr val="122BE0"/>
                </a:solidFill>
              </a:rPr>
              <a:t>+0×2</a:t>
            </a:r>
            <a:r>
              <a:rPr kumimoji="1" lang="en-US" altLang="zh-CN" sz="2800" b="1" baseline="30000">
                <a:solidFill>
                  <a:srgbClr val="122BE0"/>
                </a:solidFill>
              </a:rPr>
              <a:t>1</a:t>
            </a:r>
            <a:r>
              <a:rPr kumimoji="1" lang="en-US" altLang="zh-CN" sz="2800" b="1">
                <a:solidFill>
                  <a:srgbClr val="122BE0"/>
                </a:solidFill>
              </a:rPr>
              <a:t>+1×2</a:t>
            </a:r>
            <a:r>
              <a:rPr kumimoji="1" lang="en-US" altLang="zh-CN" sz="2800" b="1" baseline="30000">
                <a:solidFill>
                  <a:srgbClr val="122BE0"/>
                </a:solidFill>
              </a:rPr>
              <a:t>0</a:t>
            </a:r>
            <a:r>
              <a:rPr kumimoji="1" lang="en-US" altLang="zh-CN" sz="2800" b="1">
                <a:solidFill>
                  <a:srgbClr val="122BE0"/>
                </a:solidFill>
              </a:rPr>
              <a:t> = </a:t>
            </a:r>
            <a:r>
              <a:rPr kumimoji="1" lang="zh-CN" altLang="en-US" sz="2800" b="1">
                <a:solidFill>
                  <a:srgbClr val="122BE0"/>
                </a:solidFill>
              </a:rPr>
              <a:t>（</a:t>
            </a:r>
            <a:r>
              <a:rPr kumimoji="1" lang="en-US" altLang="zh-CN" sz="2800" b="1">
                <a:solidFill>
                  <a:srgbClr val="122BE0"/>
                </a:solidFill>
              </a:rPr>
              <a:t>9</a:t>
            </a:r>
            <a:r>
              <a:rPr kumimoji="1" lang="zh-CN" altLang="en-US" sz="2800" b="1">
                <a:solidFill>
                  <a:srgbClr val="122BE0"/>
                </a:solidFill>
              </a:rPr>
              <a:t>）</a:t>
            </a:r>
            <a:r>
              <a:rPr kumimoji="1" lang="en-US" altLang="zh-CN" sz="2800" b="1" baseline="-25000">
                <a:solidFill>
                  <a:srgbClr val="122BE0"/>
                </a:solidFill>
              </a:rPr>
              <a:t>10</a:t>
            </a:r>
            <a:endParaRPr kumimoji="1" lang="en-US" altLang="zh-CN" sz="2800" b="1" baseline="-25000">
              <a:solidFill>
                <a:srgbClr val="122BE0"/>
              </a:solidFill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084237" y="4745033"/>
            <a:ext cx="22923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对于小数，</a:t>
            </a:r>
            <a:endParaRPr kumimoji="1"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045845" y="5321300"/>
            <a:ext cx="799655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122BE0"/>
                </a:solidFill>
              </a:rPr>
              <a:t>(0.101)</a:t>
            </a:r>
            <a:r>
              <a:rPr kumimoji="1" lang="en-US" altLang="zh-CN" sz="2800" b="1" baseline="-25000" dirty="0">
                <a:solidFill>
                  <a:srgbClr val="122BE0"/>
                </a:solidFill>
              </a:rPr>
              <a:t>2</a:t>
            </a:r>
            <a:r>
              <a:rPr kumimoji="1" lang="en-US" altLang="zh-CN" sz="2800" b="1" dirty="0">
                <a:solidFill>
                  <a:srgbClr val="122BE0"/>
                </a:solidFill>
              </a:rPr>
              <a:t> = 1×2</a:t>
            </a:r>
            <a:r>
              <a:rPr kumimoji="1" lang="en-US" altLang="zh-CN" sz="2800" b="1" baseline="30000" dirty="0">
                <a:solidFill>
                  <a:srgbClr val="122BE0"/>
                </a:solidFill>
              </a:rPr>
              <a:t>-1</a:t>
            </a:r>
            <a:r>
              <a:rPr kumimoji="1" lang="en-US" altLang="zh-CN" sz="2800" b="1" dirty="0">
                <a:solidFill>
                  <a:srgbClr val="122BE0"/>
                </a:solidFill>
              </a:rPr>
              <a:t> + 0×2</a:t>
            </a:r>
            <a:r>
              <a:rPr kumimoji="1" lang="en-US" altLang="zh-CN" sz="2800" b="1" baseline="30000" dirty="0">
                <a:solidFill>
                  <a:srgbClr val="122BE0"/>
                </a:solidFill>
              </a:rPr>
              <a:t>-2</a:t>
            </a:r>
            <a:r>
              <a:rPr kumimoji="1" lang="en-US" altLang="zh-CN" sz="2800" b="1" dirty="0">
                <a:solidFill>
                  <a:srgbClr val="122BE0"/>
                </a:solidFill>
              </a:rPr>
              <a:t> + 1×2</a:t>
            </a:r>
            <a:r>
              <a:rPr kumimoji="1" lang="en-US" altLang="zh-CN" sz="2800" b="1" baseline="30000" dirty="0">
                <a:solidFill>
                  <a:srgbClr val="122BE0"/>
                </a:solidFill>
              </a:rPr>
              <a:t>-3</a:t>
            </a:r>
            <a:r>
              <a:rPr kumimoji="1" lang="en-US" altLang="zh-CN" sz="2800" b="1" dirty="0">
                <a:solidFill>
                  <a:srgbClr val="122BE0"/>
                </a:solidFill>
              </a:rPr>
              <a:t> = </a:t>
            </a:r>
            <a:r>
              <a:rPr kumimoji="1" lang="zh-CN" altLang="en-US" sz="2800" b="1" dirty="0">
                <a:solidFill>
                  <a:srgbClr val="122BE0"/>
                </a:solidFill>
              </a:rPr>
              <a:t>（</a:t>
            </a:r>
            <a:r>
              <a:rPr kumimoji="1" lang="en-US" altLang="zh-CN" sz="2800" b="1" dirty="0">
                <a:solidFill>
                  <a:srgbClr val="122BE0"/>
                </a:solidFill>
              </a:rPr>
              <a:t>0.625</a:t>
            </a:r>
            <a:r>
              <a:rPr kumimoji="1" lang="zh-CN" altLang="en-US" sz="2800" b="1" dirty="0">
                <a:solidFill>
                  <a:srgbClr val="122BE0"/>
                </a:solidFill>
              </a:rPr>
              <a:t>）</a:t>
            </a:r>
            <a:r>
              <a:rPr kumimoji="1" lang="en-US" altLang="zh-CN" sz="2800" b="1" baseline="-25000" dirty="0">
                <a:solidFill>
                  <a:srgbClr val="122BE0"/>
                </a:solidFill>
              </a:rPr>
              <a:t>10</a:t>
            </a:r>
            <a:endParaRPr kumimoji="1" lang="en-US" altLang="zh-CN" sz="2800" b="1" baseline="-25000" dirty="0">
              <a:solidFill>
                <a:srgbClr val="122BE0"/>
              </a:solidFill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857224" y="5857892"/>
            <a:ext cx="777716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2D0DED"/>
                </a:solidFill>
              </a:rPr>
              <a:t>…..2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4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 , 2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3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 , 2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2 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1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0 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   .   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-1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-2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- 3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……</a:t>
            </a:r>
            <a:endParaRPr kumimoji="1" lang="en-US" altLang="zh-CN" sz="2800" b="1" dirty="0">
              <a:solidFill>
                <a:srgbClr val="2D0DE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6671" y="71414"/>
            <a:ext cx="4357686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6.6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数制及数码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24771" y="833569"/>
            <a:ext cx="2428860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6.6.1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数制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 animBg="1"/>
      <p:bldP spid="11270" grpId="0" bldLvl="0" animBg="1"/>
      <p:bldP spid="11271" grpId="0" bldLvl="0" animBg="1"/>
      <p:bldP spid="11273" grpId="0" bldLvl="0" animBg="1"/>
      <p:bldP spid="11274" grpId="0" bldLvl="0" animBg="1"/>
      <p:bldP spid="11275" grpId="0" bldLvl="0" animBg="1"/>
      <p:bldP spid="11276" grpId="0" bldLvl="0" animBg="1"/>
      <p:bldP spid="11279" grpId="0" bldLvl="0" animBg="1"/>
      <p:bldP spid="2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411413" y="5503555"/>
            <a:ext cx="4465637" cy="116840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整数部分除二取余倒记，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小数部分乘二取整顺记。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7792" y="931523"/>
            <a:ext cx="3240087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2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32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数制的转换</a:t>
            </a:r>
            <a:endParaRPr kumimoji="1"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42910" y="1717341"/>
            <a:ext cx="465074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1"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二进制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转换为十进制数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971550" y="3288977"/>
            <a:ext cx="7561263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(111.101)</a:t>
            </a:r>
            <a:r>
              <a:rPr kumimoji="1" lang="en-US" altLang="zh-CN" sz="2800" b="1" baseline="-25000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=1×2</a:t>
            </a:r>
            <a:r>
              <a:rPr kumimoji="1" lang="en-US" altLang="zh-CN" sz="2800" b="1" baseline="30000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+1×2</a:t>
            </a:r>
            <a:r>
              <a:rPr kumimoji="1" lang="en-US" altLang="zh-CN" sz="2800" b="1" baseline="30000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+1×2 </a:t>
            </a:r>
            <a:r>
              <a:rPr kumimoji="1" lang="en-US" altLang="zh-CN" sz="2800" b="1" baseline="30000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+1× 2 </a:t>
            </a:r>
            <a:r>
              <a:rPr kumimoji="1" lang="en-US" altLang="zh-CN" sz="2800" b="1" baseline="30000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800" b="1" dirty="0">
              <a:solidFill>
                <a:srgbClr val="122B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+0× 2 </a:t>
            </a:r>
            <a:r>
              <a:rPr kumimoji="1" lang="en-US" altLang="zh-CN" sz="2800" b="1" baseline="30000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+1× 2 </a:t>
            </a:r>
            <a:r>
              <a:rPr kumimoji="1" lang="en-US" altLang="zh-CN" sz="2800" b="1" baseline="30000" dirty="0">
                <a:solidFill>
                  <a:srgbClr val="122B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 </a:t>
            </a:r>
            <a:r>
              <a:rPr kumimoji="1" lang="en-US" altLang="zh-CN" sz="2800" b="1" dirty="0">
                <a:solidFill>
                  <a:srgbClr val="122BE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=(7.625)</a:t>
            </a:r>
            <a:r>
              <a:rPr kumimoji="1" lang="en-US" altLang="zh-CN" sz="2800" b="1" baseline="-25000" dirty="0">
                <a:solidFill>
                  <a:srgbClr val="122BE0"/>
                </a:solidFill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endParaRPr kumimoji="1" lang="en-US" altLang="zh-CN" sz="2800" b="1" baseline="-25000" dirty="0">
              <a:solidFill>
                <a:srgbClr val="122BE0"/>
              </a:solidFill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42910" y="4646299"/>
            <a:ext cx="50101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）十进制数转换为二进制数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258888" y="5503555"/>
            <a:ext cx="143319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en-US" altLang="zh-CN" sz="2800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方法：</a:t>
            </a:r>
            <a:r>
              <a:rPr kumimoji="1" lang="zh-CN" altLang="en-US" sz="2800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zh-CN" altLang="en-US" sz="2800" dirty="0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1331913" y="2574597"/>
            <a:ext cx="107759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方法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kumimoji="1"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411413" y="2574597"/>
            <a:ext cx="197040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按权展开。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572264" y="1360151"/>
            <a:ext cx="25717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24771" y="44264"/>
            <a:ext cx="2428860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6.6.1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数制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 animBg="1"/>
      <p:bldP spid="16390" grpId="0" bldLvl="0" animBg="1"/>
      <p:bldP spid="16391" grpId="0" bldLvl="0" animBg="1"/>
      <p:bldP spid="16394" grpId="0" bldLvl="0" animBg="1"/>
      <p:bldP spid="16397" grpId="0" bldLvl="0" animBg="1"/>
      <p:bldP spid="16398" grpId="0" bldLvl="0" animBg="1"/>
      <p:bldP spid="16400" grpId="0" bldLvl="0" animBg="1"/>
      <p:bldP spid="16401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8686800" y="2698750"/>
            <a:ext cx="635" cy="2599055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tailEnd type="arrow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2362200" y="5970905"/>
            <a:ext cx="6172200" cy="52197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即         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45 =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101101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r>
              <a:rPr kumimoji="1"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28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274925" y="951525"/>
            <a:ext cx="7924800" cy="1229995"/>
          </a:xfrm>
          <a:prstGeom prst="rect">
            <a:avLst/>
          </a:prstGeom>
          <a:solidFill>
            <a:schemeClr val="folHlink">
              <a:alpha val="0"/>
            </a:schemeClr>
          </a:solidFill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例：将</a:t>
            </a:r>
            <a:r>
              <a:rPr kumimoji="1"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十进制数</a:t>
            </a:r>
            <a:r>
              <a:rPr kumimoji="1"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</a:t>
            </a:r>
            <a:r>
              <a:rPr kumimoji="1"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转换成二进制数</a:t>
            </a:r>
            <a:r>
              <a:rPr kumimoji="1"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en-US" altLang="zh-CN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除二取余倒记</a:t>
            </a:r>
            <a:r>
              <a:rPr kumimoji="1"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kumimoji="1" lang="zh-CN" altLang="en-US" sz="28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7792" y="142218"/>
            <a:ext cx="3240087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kumimoji="1" lang="en-US" altLang="zh-CN" sz="32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32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数制的转换</a:t>
            </a:r>
            <a:endParaRPr kumimoji="1"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3856355" y="5008880"/>
            <a:ext cx="0" cy="457200"/>
          </a:xfrm>
          <a:prstGeom prst="line">
            <a:avLst/>
          </a:prstGeom>
          <a:noFill/>
          <a:ln w="28575" cap="sq">
            <a:solidFill>
              <a:srgbClr val="336699"/>
            </a:solidFill>
            <a:round/>
          </a:ln>
          <a:effectLst/>
        </p:spPr>
        <p:txBody>
          <a:bodyPr wrap="none" anchor="ctr"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705725" y="190500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467600" y="2092960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zh-CN" altLang="en-US" sz="2400" b="1">
                <a:latin typeface="Times New Roman" panose="02020603050405020304" pitchFamily="18" charset="0"/>
                <a:sym typeface="+mn-ea"/>
              </a:rPr>
              <a:t>余数</a:t>
            </a:r>
            <a:endParaRPr kumimoji="1" lang="zh-CN" altLang="en-US" sz="2400" b="1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362200" y="2541905"/>
            <a:ext cx="6324600" cy="3455670"/>
            <a:chOff x="3720" y="4003"/>
            <a:chExt cx="9960" cy="5442"/>
          </a:xfrm>
        </p:grpSpPr>
        <p:grpSp>
          <p:nvGrpSpPr>
            <p:cNvPr id="2" name="Group 49"/>
            <p:cNvGrpSpPr/>
            <p:nvPr/>
          </p:nvGrpSpPr>
          <p:grpSpPr bwMode="auto">
            <a:xfrm>
              <a:off x="3720" y="4003"/>
              <a:ext cx="9960" cy="5400"/>
              <a:chOff x="1488" y="1104"/>
              <a:chExt cx="3984" cy="2160"/>
            </a:xfrm>
          </p:grpSpPr>
          <p:sp>
            <p:nvSpPr>
              <p:cNvPr id="17410" name="Text Box 2"/>
              <p:cNvSpPr txBox="1">
                <a:spLocks noChangeArrowheads="1"/>
              </p:cNvSpPr>
              <p:nvPr/>
            </p:nvSpPr>
            <p:spPr bwMode="auto">
              <a:xfrm>
                <a:off x="1872" y="1104"/>
                <a:ext cx="3600" cy="290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45                                                          1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11" name="Text Box 3"/>
              <p:cNvSpPr txBox="1">
                <a:spLocks noChangeArrowheads="1"/>
              </p:cNvSpPr>
              <p:nvPr/>
            </p:nvSpPr>
            <p:spPr bwMode="auto">
              <a:xfrm>
                <a:off x="1920" y="1392"/>
                <a:ext cx="576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  22   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12" name="Line 4"/>
              <p:cNvSpPr>
                <a:spLocks noChangeShapeType="1"/>
              </p:cNvSpPr>
              <p:nvPr/>
            </p:nvSpPr>
            <p:spPr bwMode="auto">
              <a:xfrm>
                <a:off x="2592" y="1536"/>
                <a:ext cx="2112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4848" y="1392"/>
                <a:ext cx="288" cy="290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0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2160" y="1680"/>
                <a:ext cx="432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11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2688" y="1824"/>
                <a:ext cx="2016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16" name="Text Box 8"/>
              <p:cNvSpPr txBox="1">
                <a:spLocks noChangeArrowheads="1"/>
              </p:cNvSpPr>
              <p:nvPr/>
            </p:nvSpPr>
            <p:spPr bwMode="auto">
              <a:xfrm>
                <a:off x="4848" y="1680"/>
                <a:ext cx="288" cy="290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2256" y="2016"/>
                <a:ext cx="24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5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2784" y="2160"/>
                <a:ext cx="1968" cy="0"/>
              </a:xfrm>
              <a:prstGeom prst="line">
                <a:avLst/>
              </a:prstGeom>
              <a:noFill/>
              <a:ln w="12700" cap="rnd">
                <a:solidFill>
                  <a:schemeClr val="accent2"/>
                </a:solidFill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19" name="Text Box 11"/>
              <p:cNvSpPr txBox="1">
                <a:spLocks noChangeArrowheads="1"/>
              </p:cNvSpPr>
              <p:nvPr/>
            </p:nvSpPr>
            <p:spPr bwMode="auto">
              <a:xfrm>
                <a:off x="4848" y="2016"/>
                <a:ext cx="240" cy="290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>
                <a:off x="2400" y="2352"/>
                <a:ext cx="28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2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>
                <a:off x="2880" y="2448"/>
                <a:ext cx="1872" cy="0"/>
              </a:xfrm>
              <a:prstGeom prst="line">
                <a:avLst/>
              </a:prstGeom>
              <a:noFill/>
              <a:ln w="19050" cap="rnd">
                <a:solidFill>
                  <a:schemeClr val="accent2"/>
                </a:solidFill>
                <a:prstDash val="sysDot"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22" name="Text Box 14"/>
              <p:cNvSpPr txBox="1">
                <a:spLocks noChangeArrowheads="1"/>
              </p:cNvSpPr>
              <p:nvPr/>
            </p:nvSpPr>
            <p:spPr bwMode="auto">
              <a:xfrm>
                <a:off x="4848" y="2304"/>
                <a:ext cx="288" cy="290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0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3" name="Text Box 15"/>
              <p:cNvSpPr txBox="1">
                <a:spLocks noChangeArrowheads="1"/>
              </p:cNvSpPr>
              <p:nvPr/>
            </p:nvSpPr>
            <p:spPr bwMode="auto">
              <a:xfrm>
                <a:off x="2544" y="2640"/>
                <a:ext cx="28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728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25" name="Text Box 17"/>
              <p:cNvSpPr txBox="1">
                <a:spLocks noChangeArrowheads="1"/>
              </p:cNvSpPr>
              <p:nvPr/>
            </p:nvSpPr>
            <p:spPr bwMode="auto">
              <a:xfrm>
                <a:off x="4848" y="2640"/>
                <a:ext cx="240" cy="290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1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6" name="Text Box 18"/>
              <p:cNvSpPr txBox="1">
                <a:spLocks noChangeArrowheads="1"/>
              </p:cNvSpPr>
              <p:nvPr/>
            </p:nvSpPr>
            <p:spPr bwMode="auto">
              <a:xfrm>
                <a:off x="2640" y="2976"/>
                <a:ext cx="24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kumimoji="1" lang="zh-CN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>
                <a:off x="3024" y="3120"/>
                <a:ext cx="1680" cy="0"/>
              </a:xfrm>
              <a:prstGeom prst="line">
                <a:avLst/>
              </a:prstGeom>
              <a:noFill/>
              <a:ln w="12700" cap="sq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28" name="Text Box 20"/>
              <p:cNvSpPr txBox="1">
                <a:spLocks noChangeArrowheads="1"/>
              </p:cNvSpPr>
              <p:nvPr/>
            </p:nvSpPr>
            <p:spPr bwMode="auto">
              <a:xfrm>
                <a:off x="4848" y="2968"/>
                <a:ext cx="28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kumimoji="1" lang="zh-CN" altLang="zh-CN" sz="2400" b="1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" name="Group 42"/>
              <p:cNvGrpSpPr/>
              <p:nvPr/>
            </p:nvGrpSpPr>
            <p:grpSpPr bwMode="auto">
              <a:xfrm>
                <a:off x="1776" y="1104"/>
                <a:ext cx="624" cy="288"/>
                <a:chOff x="1776" y="1104"/>
                <a:chExt cx="624" cy="288"/>
              </a:xfrm>
            </p:grpSpPr>
            <p:sp>
              <p:nvSpPr>
                <p:cNvPr id="17429" name="Line 21"/>
                <p:cNvSpPr>
                  <a:spLocks noChangeShapeType="1"/>
                </p:cNvSpPr>
                <p:nvPr/>
              </p:nvSpPr>
              <p:spPr bwMode="auto">
                <a:xfrm>
                  <a:off x="1776" y="1104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rgbClr val="336699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30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1392"/>
                  <a:ext cx="624" cy="0"/>
                </a:xfrm>
                <a:prstGeom prst="line">
                  <a:avLst/>
                </a:prstGeom>
                <a:noFill/>
                <a:ln w="28575" cap="sq">
                  <a:solidFill>
                    <a:srgbClr val="336699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" name="Group 43"/>
              <p:cNvGrpSpPr/>
              <p:nvPr/>
            </p:nvGrpSpPr>
            <p:grpSpPr bwMode="auto">
              <a:xfrm>
                <a:off x="1920" y="1392"/>
                <a:ext cx="624" cy="288"/>
                <a:chOff x="1920" y="1392"/>
                <a:chExt cx="624" cy="288"/>
              </a:xfrm>
            </p:grpSpPr>
            <p:sp>
              <p:nvSpPr>
                <p:cNvPr id="17431" name="Line 23"/>
                <p:cNvSpPr>
                  <a:spLocks noChangeShapeType="1"/>
                </p:cNvSpPr>
                <p:nvPr/>
              </p:nvSpPr>
              <p:spPr bwMode="auto">
                <a:xfrm>
                  <a:off x="1920" y="1392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rgbClr val="336699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32" name="Line 24"/>
                <p:cNvSpPr>
                  <a:spLocks noChangeShapeType="1"/>
                </p:cNvSpPr>
                <p:nvPr/>
              </p:nvSpPr>
              <p:spPr bwMode="auto">
                <a:xfrm>
                  <a:off x="1920" y="1680"/>
                  <a:ext cx="624" cy="0"/>
                </a:xfrm>
                <a:prstGeom prst="line">
                  <a:avLst/>
                </a:prstGeom>
                <a:noFill/>
                <a:ln w="28575" cap="sq">
                  <a:solidFill>
                    <a:srgbClr val="336699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44"/>
              <p:cNvGrpSpPr/>
              <p:nvPr/>
            </p:nvGrpSpPr>
            <p:grpSpPr bwMode="auto">
              <a:xfrm>
                <a:off x="2016" y="1680"/>
                <a:ext cx="576" cy="336"/>
                <a:chOff x="2016" y="1680"/>
                <a:chExt cx="576" cy="336"/>
              </a:xfrm>
            </p:grpSpPr>
            <p:sp>
              <p:nvSpPr>
                <p:cNvPr id="17433" name="Line 25"/>
                <p:cNvSpPr>
                  <a:spLocks noChangeShapeType="1"/>
                </p:cNvSpPr>
                <p:nvPr/>
              </p:nvSpPr>
              <p:spPr bwMode="auto">
                <a:xfrm>
                  <a:off x="2016" y="1680"/>
                  <a:ext cx="0" cy="336"/>
                </a:xfrm>
                <a:prstGeom prst="line">
                  <a:avLst/>
                </a:prstGeom>
                <a:noFill/>
                <a:ln w="28575" cap="sq">
                  <a:solidFill>
                    <a:srgbClr val="336699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auto">
                <a:xfrm>
                  <a:off x="2016" y="2016"/>
                  <a:ext cx="576" cy="0"/>
                </a:xfrm>
                <a:prstGeom prst="line">
                  <a:avLst/>
                </a:prstGeom>
                <a:noFill/>
                <a:ln w="28575" cap="sq">
                  <a:solidFill>
                    <a:srgbClr val="336699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" name="Group 45"/>
              <p:cNvGrpSpPr/>
              <p:nvPr/>
            </p:nvGrpSpPr>
            <p:grpSpPr bwMode="auto">
              <a:xfrm>
                <a:off x="2160" y="2016"/>
                <a:ext cx="480" cy="336"/>
                <a:chOff x="2160" y="2016"/>
                <a:chExt cx="480" cy="336"/>
              </a:xfrm>
            </p:grpSpPr>
            <p:sp>
              <p:nvSpPr>
                <p:cNvPr id="17435" name="Line 27"/>
                <p:cNvSpPr>
                  <a:spLocks noChangeShapeType="1"/>
                </p:cNvSpPr>
                <p:nvPr/>
              </p:nvSpPr>
              <p:spPr bwMode="auto">
                <a:xfrm>
                  <a:off x="2160" y="2016"/>
                  <a:ext cx="0" cy="336"/>
                </a:xfrm>
                <a:prstGeom prst="line">
                  <a:avLst/>
                </a:prstGeom>
                <a:noFill/>
                <a:ln w="28575" cap="sq">
                  <a:solidFill>
                    <a:srgbClr val="336699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36" name="Line 28"/>
                <p:cNvSpPr>
                  <a:spLocks noChangeShapeType="1"/>
                </p:cNvSpPr>
                <p:nvPr/>
              </p:nvSpPr>
              <p:spPr bwMode="auto">
                <a:xfrm>
                  <a:off x="2160" y="2352"/>
                  <a:ext cx="480" cy="0"/>
                </a:xfrm>
                <a:prstGeom prst="line">
                  <a:avLst/>
                </a:prstGeom>
                <a:noFill/>
                <a:ln w="28575" cap="sq">
                  <a:solidFill>
                    <a:srgbClr val="336699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" name="Group 46"/>
              <p:cNvGrpSpPr/>
              <p:nvPr/>
            </p:nvGrpSpPr>
            <p:grpSpPr bwMode="auto">
              <a:xfrm>
                <a:off x="2304" y="2352"/>
                <a:ext cx="480" cy="288"/>
                <a:chOff x="2304" y="2352"/>
                <a:chExt cx="480" cy="288"/>
              </a:xfrm>
            </p:grpSpPr>
            <p:sp>
              <p:nvSpPr>
                <p:cNvPr id="17437" name="Line 29"/>
                <p:cNvSpPr>
                  <a:spLocks noChangeShapeType="1"/>
                </p:cNvSpPr>
                <p:nvPr/>
              </p:nvSpPr>
              <p:spPr bwMode="auto">
                <a:xfrm>
                  <a:off x="2304" y="2352"/>
                  <a:ext cx="0" cy="288"/>
                </a:xfrm>
                <a:prstGeom prst="line">
                  <a:avLst/>
                </a:prstGeom>
                <a:noFill/>
                <a:ln w="28575" cap="sq">
                  <a:solidFill>
                    <a:srgbClr val="336699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38" name="Line 30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480" cy="0"/>
                </a:xfrm>
                <a:prstGeom prst="line">
                  <a:avLst/>
                </a:prstGeom>
                <a:noFill/>
                <a:ln w="28575" cap="sq">
                  <a:solidFill>
                    <a:srgbClr val="336699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" name="Group 47"/>
              <p:cNvGrpSpPr/>
              <p:nvPr/>
            </p:nvGrpSpPr>
            <p:grpSpPr bwMode="auto">
              <a:xfrm>
                <a:off x="2400" y="2640"/>
                <a:ext cx="576" cy="336"/>
                <a:chOff x="2400" y="2640"/>
                <a:chExt cx="576" cy="336"/>
              </a:xfrm>
            </p:grpSpPr>
            <p:sp>
              <p:nvSpPr>
                <p:cNvPr id="17439" name="Line 31"/>
                <p:cNvSpPr>
                  <a:spLocks noChangeShapeType="1"/>
                </p:cNvSpPr>
                <p:nvPr/>
              </p:nvSpPr>
              <p:spPr bwMode="auto">
                <a:xfrm>
                  <a:off x="2400" y="2640"/>
                  <a:ext cx="0" cy="336"/>
                </a:xfrm>
                <a:prstGeom prst="line">
                  <a:avLst/>
                </a:prstGeom>
                <a:noFill/>
                <a:ln w="28575" cap="sq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0" name="Line 32"/>
                <p:cNvSpPr>
                  <a:spLocks noChangeShapeType="1"/>
                </p:cNvSpPr>
                <p:nvPr/>
              </p:nvSpPr>
              <p:spPr bwMode="auto">
                <a:xfrm>
                  <a:off x="2400" y="2976"/>
                  <a:ext cx="576" cy="0"/>
                </a:xfrm>
                <a:prstGeom prst="line">
                  <a:avLst/>
                </a:prstGeom>
                <a:noFill/>
                <a:ln w="28575" cap="sq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441" name="Text Box 33"/>
              <p:cNvSpPr txBox="1">
                <a:spLocks noChangeArrowheads="1"/>
              </p:cNvSpPr>
              <p:nvPr/>
            </p:nvSpPr>
            <p:spPr bwMode="auto">
              <a:xfrm>
                <a:off x="1488" y="1104"/>
                <a:ext cx="192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2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2" name="Text Box 34"/>
              <p:cNvSpPr txBox="1">
                <a:spLocks noChangeArrowheads="1"/>
              </p:cNvSpPr>
              <p:nvPr/>
            </p:nvSpPr>
            <p:spPr bwMode="auto">
              <a:xfrm>
                <a:off x="1584" y="1392"/>
                <a:ext cx="24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2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3" name="Text Box 35"/>
              <p:cNvSpPr txBox="1">
                <a:spLocks noChangeArrowheads="1"/>
              </p:cNvSpPr>
              <p:nvPr/>
            </p:nvSpPr>
            <p:spPr bwMode="auto">
              <a:xfrm>
                <a:off x="1728" y="1728"/>
                <a:ext cx="24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2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4" name="Text Box 36"/>
              <p:cNvSpPr txBox="1">
                <a:spLocks noChangeArrowheads="1"/>
              </p:cNvSpPr>
              <p:nvPr/>
            </p:nvSpPr>
            <p:spPr bwMode="auto">
              <a:xfrm>
                <a:off x="1872" y="2016"/>
                <a:ext cx="24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2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5" name="Text Box 37"/>
              <p:cNvSpPr txBox="1">
                <a:spLocks noChangeArrowheads="1"/>
              </p:cNvSpPr>
              <p:nvPr/>
            </p:nvSpPr>
            <p:spPr bwMode="auto">
              <a:xfrm>
                <a:off x="2016" y="2352"/>
                <a:ext cx="240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2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6" name="Text Box 38"/>
              <p:cNvSpPr txBox="1">
                <a:spLocks noChangeArrowheads="1"/>
              </p:cNvSpPr>
              <p:nvPr/>
            </p:nvSpPr>
            <p:spPr bwMode="auto">
              <a:xfrm>
                <a:off x="2160" y="2640"/>
                <a:ext cx="192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kumimoji="1" lang="zh-CN" altLang="zh-CN" sz="2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>
              <a:off x="6073" y="8608"/>
              <a:ext cx="1200" cy="0"/>
            </a:xfrm>
            <a:prstGeom prst="line">
              <a:avLst/>
            </a:prstGeom>
            <a:noFill/>
            <a:ln w="28575" cap="sq">
              <a:solidFill>
                <a:srgbClr val="336699"/>
              </a:solidFill>
              <a:round/>
            </a:ln>
            <a:effectLst/>
          </p:spPr>
          <p:txBody>
            <a:bodyPr wrap="none" anchor="ctr"/>
            <a:p>
              <a:endParaRPr lang="zh-CN" altLang="en-US"/>
            </a:p>
          </p:txBody>
        </p:sp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5466" y="7888"/>
              <a:ext cx="600" cy="720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2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334" y="8721"/>
              <a:ext cx="720" cy="725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p>
              <a:pPr algn="l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0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7" grpId="0" bldLvl="0" animBg="1"/>
      <p:bldP spid="17448" grpId="0" bldLvl="0" animBg="1"/>
      <p:bldP spid="17449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1485900" y="1805940"/>
            <a:ext cx="6172200" cy="52197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即          （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173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r>
              <a:rPr kumimoji="1" lang="en-US" altLang="zh-CN" sz="2800" b="1" baseline="-25000" dirty="0">
                <a:solidFill>
                  <a:srgbClr val="FF0000"/>
                </a:solidFill>
                <a:uFillTx/>
                <a:latin typeface="Times New Roman" panose="02020603050405020304" pitchFamily="18" charset="0"/>
              </a:rPr>
              <a:t>10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10101101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r>
              <a:rPr kumimoji="1"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28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423515" y="1084875"/>
            <a:ext cx="7924800" cy="1322070"/>
          </a:xfrm>
          <a:prstGeom prst="rect">
            <a:avLst/>
          </a:prstGeom>
          <a:solidFill>
            <a:schemeClr val="folHlink">
              <a:alpha val="0"/>
            </a:schemeClr>
          </a:solidFill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例：将</a:t>
            </a:r>
            <a:r>
              <a:rPr kumimoji="1"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十进制数</a:t>
            </a:r>
            <a:r>
              <a:rPr kumimoji="1"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173</a:t>
            </a:r>
            <a:r>
              <a:rPr kumimoji="1"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转换成二进制数</a:t>
            </a:r>
            <a:r>
              <a:rPr kumimoji="1"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en-US" altLang="zh-CN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endParaRPr kumimoji="1" lang="en-US" altLang="zh-CN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683260" y="2823210"/>
            <a:ext cx="8657590" cy="1168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2D0DED"/>
                </a:solidFill>
              </a:rPr>
              <a:t>…..2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4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 , 2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3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 , 2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2 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1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0 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 .   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-1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  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-2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  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- 3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……</a:t>
            </a:r>
            <a:endParaRPr kumimoji="1" lang="en-US" altLang="zh-CN" sz="2800" b="1" dirty="0">
              <a:solidFill>
                <a:srgbClr val="2D0DED"/>
              </a:solidFill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1     .   0.5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0.125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0.0625</a:t>
            </a:r>
            <a:endParaRPr kumimoji="1" lang="en-US" altLang="zh-CN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7792" y="142218"/>
            <a:ext cx="3240087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kumimoji="1" lang="en-US" altLang="zh-CN" sz="32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32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数制的转换</a:t>
            </a:r>
            <a:endParaRPr kumimoji="1"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 bldLvl="0" animBg="1"/>
      <p:bldP spid="17449" grpId="0" bldLvl="0" animBg="1"/>
      <p:bldP spid="11279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09600" y="874395"/>
            <a:ext cx="8077200" cy="52197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十进制小数部分的转换</a:t>
            </a:r>
            <a:r>
              <a:rPr kumimoji="1"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r>
              <a:rPr kumimoji="1" lang="en-US" altLang="zh-CN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kumimoji="1" lang="zh-CN" altLang="en-US" sz="28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乘二取整顺记</a:t>
            </a:r>
            <a:r>
              <a:rPr kumimoji="1"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kumimoji="1" lang="zh-CN" altLang="en-US" sz="28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4572000" y="2058670"/>
            <a:ext cx="0" cy="40386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2"/>
          <p:cNvGrpSpPr/>
          <p:nvPr/>
        </p:nvGrpSpPr>
        <p:grpSpPr bwMode="auto">
          <a:xfrm>
            <a:off x="285750" y="5518775"/>
            <a:ext cx="3683639" cy="531813"/>
            <a:chOff x="2290" y="3959"/>
            <a:chExt cx="1400" cy="335"/>
          </a:xfrm>
        </p:grpSpPr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3145" y="3959"/>
              <a:ext cx="528" cy="330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1011)</a:t>
              </a:r>
              <a:endParaRPr kumimoji="1" lang="en-US" altLang="zh-CN" sz="2800" b="1" baseline="-20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2290" y="3965"/>
              <a:ext cx="1089" cy="329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(0.6875)</a:t>
              </a:r>
              <a:r>
                <a:rPr kumimoji="1" lang="en-US" altLang="zh-CN" sz="2800" b="1" baseline="-2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  <a:r>
                <a:rPr kumimoji="1"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= (0.</a:t>
              </a:r>
              <a:endParaRPr kumimoji="1" lang="en-US" altLang="zh-CN" sz="2800" b="1" baseline="-20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3498" y="4080"/>
              <a:ext cx="192" cy="208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400" b="1" baseline="-2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kumimoji="1" lang="en-US" altLang="zh-CN" sz="2400" b="1" baseline="-20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41"/>
          <p:cNvGrpSpPr/>
          <p:nvPr/>
        </p:nvGrpSpPr>
        <p:grpSpPr bwMode="auto">
          <a:xfrm>
            <a:off x="2643174" y="1503027"/>
            <a:ext cx="6003925" cy="5243531"/>
            <a:chOff x="1066" y="527"/>
            <a:chExt cx="3782" cy="3316"/>
          </a:xfrm>
        </p:grpSpPr>
        <p:sp>
          <p:nvSpPr>
            <p:cNvPr id="18434" name="Rectangle 2"/>
            <p:cNvSpPr>
              <a:spLocks noChangeArrowheads="1"/>
            </p:cNvSpPr>
            <p:nvPr/>
          </p:nvSpPr>
          <p:spPr bwMode="auto">
            <a:xfrm>
              <a:off x="1104" y="2176"/>
              <a:ext cx="3696" cy="5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cap="sq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1152" y="2892"/>
              <a:ext cx="3696" cy="57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cap="sq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1104" y="1392"/>
              <a:ext cx="3696" cy="5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cap="sq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2928" y="1104"/>
              <a:ext cx="864" cy="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2928" y="1968"/>
              <a:ext cx="864" cy="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3061" y="1071"/>
              <a:ext cx="864" cy="0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Group 27"/>
            <p:cNvGrpSpPr/>
            <p:nvPr/>
          </p:nvGrpSpPr>
          <p:grpSpPr bwMode="auto">
            <a:xfrm>
              <a:off x="1066" y="527"/>
              <a:ext cx="3696" cy="577"/>
              <a:chOff x="1066" y="527"/>
              <a:chExt cx="3696" cy="577"/>
            </a:xfrm>
          </p:grpSpPr>
          <p:sp>
            <p:nvSpPr>
              <p:cNvPr id="18437" name="Rectangle 5"/>
              <p:cNvSpPr>
                <a:spLocks noChangeArrowheads="1"/>
              </p:cNvSpPr>
              <p:nvPr/>
            </p:nvSpPr>
            <p:spPr bwMode="auto">
              <a:xfrm>
                <a:off x="1066" y="527"/>
                <a:ext cx="3696" cy="528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12700" cap="sq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43" name="Text Box 11"/>
              <p:cNvSpPr txBox="1">
                <a:spLocks noChangeArrowheads="1"/>
              </p:cNvSpPr>
              <p:nvPr/>
            </p:nvSpPr>
            <p:spPr bwMode="auto">
              <a:xfrm>
                <a:off x="3120" y="528"/>
                <a:ext cx="76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0.6875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4" name="Text Box 12"/>
              <p:cNvSpPr txBox="1">
                <a:spLocks noChangeArrowheads="1"/>
              </p:cNvSpPr>
              <p:nvPr/>
            </p:nvSpPr>
            <p:spPr bwMode="auto">
              <a:xfrm>
                <a:off x="2976" y="816"/>
                <a:ext cx="1038" cy="288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×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　　</a:t>
                </a:r>
                <a:r>
                  <a:rPr kumimoji="1" lang="en-US" altLang="zh-CN" sz="2400" b="1">
                    <a:latin typeface="Times New Roman" panose="02020603050405020304" pitchFamily="18" charset="0"/>
                  </a:rPr>
                  <a:t>2</a:t>
                </a:r>
                <a:endParaRPr kumimoji="1" lang="en-US" altLang="zh-CN" sz="2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1498" y="1117"/>
              <a:ext cx="2652" cy="288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zh-CN" altLang="en-US" sz="2400" b="1">
                  <a:latin typeface="Times New Roman" panose="02020603050405020304" pitchFamily="18" charset="0"/>
                </a:rPr>
                <a:t>最高位    取  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1            1.3750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3216" y="1392"/>
              <a:ext cx="1056" cy="288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0.375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3024" y="1680"/>
              <a:ext cx="1308" cy="288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×       2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2304" y="1888"/>
              <a:ext cx="1982" cy="288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zh-CN" altLang="en-US" sz="2400" b="1">
                  <a:latin typeface="Times New Roman" panose="02020603050405020304" pitchFamily="18" charset="0"/>
                </a:rPr>
                <a:t>取   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0           0.750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3152" y="2296"/>
              <a:ext cx="816" cy="288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×      2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2290" y="2643"/>
              <a:ext cx="1632" cy="288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zh-CN" altLang="en-US" sz="2400" b="1">
                  <a:latin typeface="Times New Roman" panose="02020603050405020304" pitchFamily="18" charset="0"/>
                </a:rPr>
                <a:t>取   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1              1. 50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3401" y="2976"/>
              <a:ext cx="432" cy="250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000" b="1">
                  <a:latin typeface="Times New Roman" panose="02020603050405020304" pitchFamily="18" charset="0"/>
                </a:rPr>
                <a:t>0.5</a:t>
              </a:r>
              <a:endParaRPr kumimoji="1"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3288" y="3203"/>
              <a:ext cx="528" cy="250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000" b="1">
                  <a:latin typeface="Times New Roman" panose="02020603050405020304" pitchFamily="18" charset="0"/>
                </a:rPr>
                <a:t>×  2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1530" y="3555"/>
              <a:ext cx="2585" cy="288"/>
            </a:xfrm>
            <a:prstGeom prst="rect">
              <a:avLst/>
            </a:prstGeom>
            <a:noFill/>
            <a:ln w="12700" cap="sq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zh-CN" altLang="en-US" sz="2400" b="1" dirty="0">
                  <a:latin typeface="Times New Roman" panose="02020603050405020304" pitchFamily="18" charset="0"/>
                </a:rPr>
                <a:t>最低位     取   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1              1.  0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8465" name="Line 33"/>
            <p:cNvSpPr>
              <a:spLocks noChangeShapeType="1"/>
            </p:cNvSpPr>
            <p:nvPr/>
          </p:nvSpPr>
          <p:spPr bwMode="auto">
            <a:xfrm>
              <a:off x="3107" y="1933"/>
              <a:ext cx="86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6" name="Line 34"/>
            <p:cNvSpPr>
              <a:spLocks noChangeShapeType="1"/>
            </p:cNvSpPr>
            <p:nvPr/>
          </p:nvSpPr>
          <p:spPr bwMode="auto">
            <a:xfrm>
              <a:off x="3107" y="1933"/>
              <a:ext cx="86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0" name="Line 38"/>
            <p:cNvSpPr>
              <a:spLocks noChangeShapeType="1"/>
            </p:cNvSpPr>
            <p:nvPr/>
          </p:nvSpPr>
          <p:spPr bwMode="auto">
            <a:xfrm>
              <a:off x="3152" y="1933"/>
              <a:ext cx="86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1" name="Line 39"/>
            <p:cNvSpPr>
              <a:spLocks noChangeShapeType="1"/>
            </p:cNvSpPr>
            <p:nvPr/>
          </p:nvSpPr>
          <p:spPr bwMode="auto">
            <a:xfrm>
              <a:off x="3198" y="2704"/>
              <a:ext cx="8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Line 40"/>
            <p:cNvSpPr>
              <a:spLocks noChangeShapeType="1"/>
            </p:cNvSpPr>
            <p:nvPr/>
          </p:nvSpPr>
          <p:spPr bwMode="auto">
            <a:xfrm>
              <a:off x="3195" y="3465"/>
              <a:ext cx="8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7792" y="142218"/>
            <a:ext cx="3240087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kumimoji="1" lang="en-US" altLang="zh-CN" sz="32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32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数制的转换</a:t>
            </a:r>
            <a:endParaRPr kumimoji="1"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410" y="5107305"/>
            <a:ext cx="773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bldLvl="0" animBg="1"/>
      <p:bldP spid="18455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1485900" y="1949450"/>
            <a:ext cx="6172200" cy="52197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即          （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0.8125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r>
              <a:rPr kumimoji="1" lang="en-US" altLang="zh-CN" sz="2800" b="1" baseline="-25000" dirty="0">
                <a:solidFill>
                  <a:srgbClr val="FF0000"/>
                </a:solidFill>
                <a:uFillTx/>
                <a:latin typeface="Times New Roman" panose="02020603050405020304" pitchFamily="18" charset="0"/>
              </a:rPr>
              <a:t>10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0.1101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r>
              <a:rPr kumimoji="1"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28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285720" y="1129960"/>
            <a:ext cx="7924800" cy="1322070"/>
          </a:xfrm>
          <a:prstGeom prst="rect">
            <a:avLst/>
          </a:prstGeom>
          <a:solidFill>
            <a:schemeClr val="folHlink">
              <a:alpha val="0"/>
            </a:schemeClr>
          </a:solidFill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例：将</a:t>
            </a:r>
            <a:r>
              <a:rPr kumimoji="1"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十进制数</a:t>
            </a:r>
            <a:r>
              <a:rPr kumimoji="1"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0.8125</a:t>
            </a:r>
            <a:r>
              <a:rPr kumimoji="1"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转换成二进制数</a:t>
            </a:r>
            <a:r>
              <a:rPr kumimoji="1"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en-US" altLang="zh-CN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endParaRPr kumimoji="1" lang="en-US" altLang="zh-CN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85750" y="2966720"/>
            <a:ext cx="8635365" cy="1168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2D0DED"/>
                </a:solidFill>
              </a:rPr>
              <a:t>…..2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4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 , 2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3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 , 2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2 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1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0 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   .   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-1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  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-2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   2 </a:t>
            </a:r>
            <a:r>
              <a:rPr kumimoji="1" lang="en-US" altLang="zh-CN" sz="2800" b="1" baseline="30000" dirty="0">
                <a:solidFill>
                  <a:srgbClr val="2D0DED"/>
                </a:solidFill>
              </a:rPr>
              <a:t>- 3</a:t>
            </a:r>
            <a:r>
              <a:rPr kumimoji="1" lang="en-US" altLang="zh-CN" sz="2800" b="1" dirty="0">
                <a:solidFill>
                  <a:srgbClr val="2D0DED"/>
                </a:solidFill>
              </a:rPr>
              <a:t>, ……</a:t>
            </a:r>
            <a:endParaRPr kumimoji="1" lang="en-US" altLang="zh-CN" sz="2800" b="1" dirty="0">
              <a:solidFill>
                <a:srgbClr val="2D0DED"/>
              </a:solidFill>
            </a:endParaRPr>
          </a:p>
          <a:p>
            <a:pPr algn="l"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32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16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1     .   0.5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0.25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0.125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, </a:t>
            </a:r>
            <a:r>
              <a:rPr kumimoji="1"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0.0625</a:t>
            </a:r>
            <a:endParaRPr kumimoji="1" lang="en-US" altLang="zh-CN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7792" y="142218"/>
            <a:ext cx="3240087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kumimoji="1" lang="en-US" altLang="zh-CN" sz="32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3200" b="1" dirty="0" smtClean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数制的转换</a:t>
            </a:r>
            <a:endParaRPr kumimoji="1"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 bldLvl="0" animBg="1"/>
      <p:bldP spid="17449" grpId="0" bldLvl="0" animBg="1"/>
      <p:bldP spid="11279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85720" y="928987"/>
            <a:ext cx="8501090" cy="5692775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将十进制的字符用二进制数进行编码：  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     </a:t>
            </a:r>
            <a:endParaRPr kumimoji="1" lang="zh-CN" altLang="en-US" sz="28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       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0     0000                       5    0101                    </a:t>
            </a:r>
            <a:endParaRPr kumimoji="1" lang="en-US" altLang="zh-CN" sz="28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        1     0001                       6    0110                    </a:t>
            </a:r>
            <a:endParaRPr kumimoji="1" lang="en-US" altLang="zh-CN" sz="28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        2</a:t>
            </a:r>
            <a:r>
              <a:rPr kumimoji="1" lang="en-US" altLang="zh-CN" sz="28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    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0010                       7    0111                     </a:t>
            </a:r>
            <a:endParaRPr kumimoji="1" lang="en-US" altLang="zh-CN" sz="28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        3     0011                       8    1000                     </a:t>
            </a:r>
            <a:endParaRPr kumimoji="1" lang="en-US" altLang="zh-CN" sz="28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        4     0100                       9    1001                     </a:t>
            </a:r>
            <a:endParaRPr kumimoji="1" lang="en-US" altLang="zh-CN" sz="28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zh-CN" altLang="en-US" sz="2800" b="1" dirty="0" smtClean="0">
                <a:latin typeface="Times New Roman" panose="02020603050405020304" pitchFamily="18" charset="0"/>
              </a:rPr>
              <a:t>  </a:t>
            </a:r>
            <a:r>
              <a:rPr kumimoji="1"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二进制数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对十进制</a:t>
            </a:r>
            <a:r>
              <a:rPr kumimoji="1"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编码 </a:t>
            </a:r>
            <a:r>
              <a:rPr kumimoji="1" lang="en-US" altLang="zh-CN" sz="2800" b="1" dirty="0" smtClean="0">
                <a:latin typeface="Times New Roman" panose="02020603050405020304" pitchFamily="18" charset="0"/>
              </a:rPr>
              <a:t>—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BCD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码</a:t>
            </a:r>
            <a:endParaRPr kumimoji="1"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Coded Decimal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4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位中各位的权依次是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：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1——8421 BCD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码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。</a:t>
            </a:r>
            <a:endParaRPr kumimoji="1"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24485" y="44450"/>
            <a:ext cx="296862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6.6.2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数码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8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12875" y="91440"/>
            <a:ext cx="8227695" cy="706120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常 用 的 几 种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BCD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码</a:t>
            </a:r>
            <a:r>
              <a:rPr lang="zh-CN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  </a:t>
            </a:r>
            <a:endParaRPr lang="zh-CN" altLang="en-US" sz="36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47196" name="Group 9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50" y="1125538"/>
          <a:ext cx="7867650" cy="5173664"/>
        </p:xfrm>
        <a:graphic>
          <a:graphicData uri="http://schemas.openxmlformats.org/drawingml/2006/table">
            <a:tbl>
              <a:tblPr/>
              <a:tblGrid>
                <a:gridCol w="1136650"/>
                <a:gridCol w="1382713"/>
                <a:gridCol w="1443037"/>
                <a:gridCol w="1385888"/>
                <a:gridCol w="1228725"/>
                <a:gridCol w="1290637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十进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制数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8421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BCD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码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2421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BCD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码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5121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BCD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码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余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码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格雷码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0001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0001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0001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0001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0101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0010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0101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0101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1101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0100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1111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1111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1101                                                                                                                                                                   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72479" y="6340147"/>
            <a:ext cx="8077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indent="0" algn="l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余三码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b="1" dirty="0"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每个字符的编码比相应的</a:t>
            </a:r>
            <a:r>
              <a:rPr lang="en-US" altLang="zh-CN" sz="2400" b="1" dirty="0"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8421</a:t>
            </a:r>
            <a:r>
              <a:rPr lang="zh-CN" altLang="en-US" sz="2400" b="1" dirty="0"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码多</a:t>
            </a:r>
            <a:r>
              <a:rPr lang="en-US" altLang="zh-CN" sz="2400" b="1" dirty="0"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3696" y="980432"/>
            <a:ext cx="7561262" cy="206121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kumimoji="1"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逻辑代数（布尔代数、开关代数</a:t>
            </a:r>
            <a:r>
              <a:rPr kumimoji="1"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）：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鼻祖 </a:t>
            </a:r>
            <a:r>
              <a:rPr kumimoji="1"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布尔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他在《逻辑的数学分析》书中介绍了以他命名的布尔代数，将代数的方法研究逻辑推理的问题。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8645" y="142240"/>
            <a:ext cx="33966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逻辑运算基础：</a:t>
            </a:r>
            <a:endParaRPr kumimoji="1"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26280" y="280670"/>
            <a:ext cx="2291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百度百科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84200" y="5784850"/>
            <a:ext cx="7549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第六章：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布尔代数在二值逻辑中的应用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01636" y="3185152"/>
            <a:ext cx="7561262" cy="243014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1"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逻辑门：</a:t>
            </a:r>
            <a:endParaRPr kumimoji="1"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鼻祖 </a:t>
            </a:r>
            <a:r>
              <a:rPr kumimoji="1"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香农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他在硕士论文《继电器与开关电路的符号分析》中将电路中的开关（接通、断开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）与数字逻辑（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0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中的代数思想结合起来。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 bldLvl="0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85459" y="1460807"/>
            <a:ext cx="80772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逻辑代数：用来描述逻辑关系的数学方法。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85720" y="3403600"/>
            <a:ext cx="9215502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逻辑量：在数字电路中逻辑量是用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0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和 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来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表示的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44480" y="2395538"/>
            <a:ext cx="511333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逻辑变量：</a:t>
            </a:r>
            <a:r>
              <a:rPr lang="en-US" altLang="zh-CN" sz="2800" b="1" i="1" dirty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i="1" dirty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 smtClean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i="1" dirty="0" smtClean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 </a:t>
            </a:r>
            <a:r>
              <a:rPr lang="en-US" altLang="zh-CN" sz="2800" b="1" i="1" dirty="0" smtClean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 </a:t>
            </a:r>
            <a:r>
              <a:rPr lang="zh-CN" altLang="en-US" sz="2800" b="1" i="1" dirty="0" smtClean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i="1" dirty="0">
              <a:solidFill>
                <a:srgbClr val="2D0DE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71472" y="5500702"/>
            <a:ext cx="5616575" cy="521970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括号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→非运算→与运算→或运算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85720" y="4357694"/>
            <a:ext cx="511333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逻辑运算次序</a:t>
            </a:r>
            <a:endParaRPr lang="zh-CN" altLang="en-US" sz="2800" b="1" i="1" dirty="0">
              <a:solidFill>
                <a:srgbClr val="2D0DE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6671" y="71414"/>
            <a:ext cx="4357686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6.7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逻辑代数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ldLvl="0" animBg="1"/>
      <p:bldP spid="57351" grpId="0" bldLvl="0" animBg="1"/>
      <p:bldP spid="57352" grpId="0" bldLvl="0" animBg="1"/>
      <p:bldP spid="57355" grpId="0" bldLvl="0" animBg="1"/>
      <p:bldP spid="57356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1078230"/>
            <a:ext cx="8404225" cy="49371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6671" y="71414"/>
            <a:ext cx="4357686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6.7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逻辑代数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476849" y="1695752"/>
            <a:ext cx="6215074" cy="521970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 </a:t>
            </a:r>
            <a:r>
              <a:rPr kumimoji="1"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关于变量和常量关系的公式</a:t>
            </a:r>
            <a:endParaRPr kumimoji="1" lang="zh-CN" altLang="en-US" sz="2800" b="1" dirty="0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53341" y="922316"/>
            <a:ext cx="5643570" cy="58356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逻辑代数的基本定律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54"/>
          <p:cNvGrpSpPr/>
          <p:nvPr/>
        </p:nvGrpSpPr>
        <p:grpSpPr bwMode="auto">
          <a:xfrm>
            <a:off x="2002451" y="2500540"/>
            <a:ext cx="2592388" cy="2736824"/>
            <a:chOff x="1474" y="769"/>
            <a:chExt cx="1096" cy="1439"/>
          </a:xfrm>
        </p:grpSpPr>
        <p:grpSp>
          <p:nvGrpSpPr>
            <p:cNvPr id="3" name="Group 23"/>
            <p:cNvGrpSpPr/>
            <p:nvPr/>
          </p:nvGrpSpPr>
          <p:grpSpPr bwMode="auto">
            <a:xfrm>
              <a:off x="1603" y="769"/>
              <a:ext cx="967" cy="964"/>
              <a:chOff x="473" y="1028"/>
              <a:chExt cx="967" cy="964"/>
            </a:xfrm>
          </p:grpSpPr>
          <p:sp>
            <p:nvSpPr>
              <p:cNvPr id="91160" name="Text Box 24"/>
              <p:cNvSpPr txBox="1">
                <a:spLocks noChangeArrowheads="1"/>
              </p:cNvSpPr>
              <p:nvPr/>
            </p:nvSpPr>
            <p:spPr bwMode="auto">
              <a:xfrm>
                <a:off x="480" y="1028"/>
                <a:ext cx="960" cy="275"/>
              </a:xfrm>
              <a:prstGeom prst="rect">
                <a:avLst/>
              </a:prstGeom>
              <a:noFill/>
              <a:ln w="1905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800" b="1" i="1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zh-CN" sz="2800" b="1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 + 0 = </a:t>
                </a:r>
                <a:r>
                  <a:rPr kumimoji="1" lang="en-US" altLang="zh-CN" sz="2800" b="1" i="1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A</a:t>
                </a:r>
                <a:endPara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161" name="Text Box 25"/>
              <p:cNvSpPr txBox="1">
                <a:spLocks noChangeArrowheads="1"/>
              </p:cNvSpPr>
              <p:nvPr/>
            </p:nvSpPr>
            <p:spPr bwMode="auto">
              <a:xfrm>
                <a:off x="480" y="1298"/>
                <a:ext cx="960" cy="275"/>
              </a:xfrm>
              <a:prstGeom prst="rect">
                <a:avLst/>
              </a:prstGeom>
              <a:noFill/>
              <a:ln w="1905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 + 1 = 1</a:t>
                </a:r>
                <a:endPara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162" name="Text Box 26"/>
              <p:cNvSpPr txBox="1">
                <a:spLocks noChangeArrowheads="1"/>
              </p:cNvSpPr>
              <p:nvPr/>
            </p:nvSpPr>
            <p:spPr bwMode="auto">
              <a:xfrm>
                <a:off x="473" y="1717"/>
                <a:ext cx="960" cy="275"/>
              </a:xfrm>
              <a:prstGeom prst="rect">
                <a:avLst/>
              </a:prstGeom>
              <a:noFill/>
              <a:ln w="1905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 + </a:t>
                </a: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 = 1</a:t>
                </a:r>
                <a:endPara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163" name="Line 27"/>
              <p:cNvSpPr>
                <a:spLocks noChangeShapeType="1"/>
              </p:cNvSpPr>
              <p:nvPr/>
            </p:nvSpPr>
            <p:spPr bwMode="auto">
              <a:xfrm>
                <a:off x="768" y="1742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1188" name="Text Box 52"/>
            <p:cNvSpPr txBox="1">
              <a:spLocks noChangeArrowheads="1"/>
            </p:cNvSpPr>
            <p:nvPr/>
          </p:nvSpPr>
          <p:spPr bwMode="auto">
            <a:xfrm>
              <a:off x="1474" y="1933"/>
              <a:ext cx="1089" cy="275"/>
            </a:xfrm>
            <a:prstGeom prst="rect">
              <a:avLst/>
            </a:prstGeom>
            <a:noFill/>
            <a:ln w="12700" cap="sq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 dirty="0" smtClean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    A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+ A= A</a:t>
              </a:r>
              <a:endPara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55"/>
          <p:cNvGrpSpPr/>
          <p:nvPr/>
        </p:nvGrpSpPr>
        <p:grpSpPr bwMode="auto">
          <a:xfrm>
            <a:off x="5072066" y="2456380"/>
            <a:ext cx="2003248" cy="2903747"/>
            <a:chOff x="3401" y="786"/>
            <a:chExt cx="1089" cy="1456"/>
          </a:xfrm>
        </p:grpSpPr>
        <p:grpSp>
          <p:nvGrpSpPr>
            <p:cNvPr id="5" name="Group 18"/>
            <p:cNvGrpSpPr/>
            <p:nvPr/>
          </p:nvGrpSpPr>
          <p:grpSpPr bwMode="auto">
            <a:xfrm>
              <a:off x="3414" y="786"/>
              <a:ext cx="970" cy="988"/>
              <a:chOff x="1622" y="1045"/>
              <a:chExt cx="970" cy="988"/>
            </a:xfrm>
          </p:grpSpPr>
          <p:sp>
            <p:nvSpPr>
              <p:cNvPr id="91155" name="Text Box 19"/>
              <p:cNvSpPr txBox="1">
                <a:spLocks noChangeArrowheads="1"/>
              </p:cNvSpPr>
              <p:nvPr/>
            </p:nvSpPr>
            <p:spPr bwMode="auto">
              <a:xfrm>
                <a:off x="1632" y="1045"/>
                <a:ext cx="960" cy="309"/>
              </a:xfrm>
              <a:prstGeom prst="rect">
                <a:avLst/>
              </a:prstGeom>
              <a:noFill/>
              <a:ln w="1905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 · 1 = </a:t>
                </a: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A</a:t>
                </a:r>
                <a:endPara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156" name="Text Box 20"/>
              <p:cNvSpPr txBox="1">
                <a:spLocks noChangeArrowheads="1"/>
              </p:cNvSpPr>
              <p:nvPr/>
            </p:nvSpPr>
            <p:spPr bwMode="auto">
              <a:xfrm>
                <a:off x="1622" y="1296"/>
                <a:ext cx="960" cy="309"/>
              </a:xfrm>
              <a:prstGeom prst="rect">
                <a:avLst/>
              </a:prstGeom>
              <a:noFill/>
              <a:ln w="1905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 · 0 = 0</a:t>
                </a:r>
                <a:endPara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157" name="Text Box 21"/>
              <p:cNvSpPr txBox="1">
                <a:spLocks noChangeArrowheads="1"/>
              </p:cNvSpPr>
              <p:nvPr/>
            </p:nvSpPr>
            <p:spPr bwMode="auto">
              <a:xfrm>
                <a:off x="1622" y="1724"/>
                <a:ext cx="960" cy="309"/>
              </a:xfrm>
              <a:prstGeom prst="rect">
                <a:avLst/>
              </a:prstGeom>
              <a:noFill/>
              <a:ln w="19050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 · </a:t>
                </a: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  <a:cs typeface="Times New Roman" panose="02020603050405020304" pitchFamily="18" charset="0"/>
                  </a:rPr>
                  <a:t> = 0</a:t>
                </a:r>
                <a:endPara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158" name="Line 22"/>
              <p:cNvSpPr>
                <a:spLocks noChangeShapeType="1"/>
              </p:cNvSpPr>
              <p:nvPr/>
            </p:nvSpPr>
            <p:spPr bwMode="auto">
              <a:xfrm>
                <a:off x="1968" y="174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1189" name="Text Box 53"/>
            <p:cNvSpPr txBox="1">
              <a:spLocks noChangeArrowheads="1"/>
            </p:cNvSpPr>
            <p:nvPr/>
          </p:nvSpPr>
          <p:spPr bwMode="auto">
            <a:xfrm>
              <a:off x="3401" y="1933"/>
              <a:ext cx="1089" cy="309"/>
            </a:xfrm>
            <a:prstGeom prst="rect">
              <a:avLst/>
            </a:prstGeom>
            <a:noFill/>
            <a:ln w="12700" cap="sq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A  </a:t>
              </a:r>
              <a:r>
                <a:rPr kumimoji="1"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·</a:t>
              </a:r>
              <a:r>
                <a: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A= A</a:t>
              </a:r>
              <a:endPara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1192" name="Object 56"/>
          <p:cNvGraphicFramePr>
            <a:graphicFrameLocks noChangeAspect="1"/>
          </p:cNvGraphicFramePr>
          <p:nvPr/>
        </p:nvGraphicFramePr>
        <p:xfrm>
          <a:off x="2410778" y="5644529"/>
          <a:ext cx="10668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1" imgW="9753600" imgH="5181600" progId="Equation.DSMT4">
                  <p:embed/>
                </p:oleObj>
              </mc:Choice>
              <mc:Fallback>
                <p:oleObj name="Equation" r:id="rId1" imgW="9753600" imgH="5181600" progId="Equation.DSMT4">
                  <p:embed/>
                  <p:pic>
                    <p:nvPicPr>
                      <p:cNvPr id="0" name="图片 174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10778" y="5644529"/>
                        <a:ext cx="1066800" cy="566737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286671" y="71414"/>
            <a:ext cx="4357686" cy="645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6.7 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逻辑代数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95605" y="2780665"/>
            <a:ext cx="1296035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95605" y="3786505"/>
            <a:ext cx="1296035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互补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79095" y="4702810"/>
            <a:ext cx="1296035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重叠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95605" y="5716270"/>
            <a:ext cx="1296035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还原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ldLvl="0" animBg="1"/>
      <p:bldP spid="7" grpId="0" animBg="1"/>
      <p:bldP spid="8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27025" y="5385118"/>
            <a:ext cx="3600448" cy="521970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0"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rPr>
              <a:t>A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rPr>
              <a:t> ( 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rPr>
              <a:t>B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rPr>
              <a:t> + 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rPr>
              <a:t>C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rPr>
              <a:t>) = 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rPr>
              <a:t>AB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rPr>
              <a:t> + 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rPr>
              <a:t>AC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rPr>
              <a:t> </a:t>
            </a:r>
            <a:endParaRPr kumimoji="1" lang="en-US" altLang="zh-CN" sz="2800" b="1" dirty="0">
              <a:latin typeface="Times New Roman" panose="02020603050405020304" pitchFamily="18" charset="0"/>
              <a:ea typeface="宋体-方正超大字符集" pitchFamily="65" charset="-122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12697" y="5994718"/>
            <a:ext cx="3929090" cy="521970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 lIns="0"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rPr>
              <a:t>A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rPr>
              <a:t> + 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rPr>
              <a:t>BC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rPr>
              <a:t> = ( 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rPr>
              <a:t>A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rPr>
              <a:t> + 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rPr>
              <a:t>B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rPr>
              <a:t>)( 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rPr>
              <a:t>A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rPr>
              <a:t> + </a:t>
            </a:r>
            <a:r>
              <a: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rPr>
              <a:t>C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rPr>
              <a:t>)</a:t>
            </a:r>
            <a:endParaRPr kumimoji="1" lang="en-US" altLang="zh-CN" sz="2800" b="1" dirty="0">
              <a:latin typeface="Times New Roman" panose="02020603050405020304" pitchFamily="18" charset="0"/>
              <a:ea typeface="宋体-方正超大字符集" pitchFamily="65" charset="-122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714908" y="5994718"/>
            <a:ext cx="4572000" cy="46037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lIns="0"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400" b="1" i="1" dirty="0">
                <a:latin typeface="Times New Roman" panose="02020603050405020304" pitchFamily="18" charset="0"/>
                <a:ea typeface="宋体-方正超大字符集" pitchFamily="65" charset="-122"/>
              </a:rPr>
              <a:t>A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-方正超大字符集" pitchFamily="65" charset="-122"/>
              </a:rPr>
              <a:t> + ( </a:t>
            </a:r>
            <a:r>
              <a:rPr kumimoji="1" lang="en-US" altLang="zh-CN" sz="2400" b="1" i="1" dirty="0">
                <a:latin typeface="Times New Roman" panose="02020603050405020304" pitchFamily="18" charset="0"/>
                <a:ea typeface="宋体-方正超大字符集" pitchFamily="65" charset="-122"/>
              </a:rPr>
              <a:t>B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-方正超大字符集" pitchFamily="65" charset="-122"/>
              </a:rPr>
              <a:t>⊙</a:t>
            </a:r>
            <a:r>
              <a:rPr kumimoji="1" lang="en-US" altLang="zh-CN" sz="2400" b="1" i="1" dirty="0">
                <a:latin typeface="Times New Roman" panose="02020603050405020304" pitchFamily="18" charset="0"/>
                <a:ea typeface="宋体-方正超大字符集" pitchFamily="65" charset="-122"/>
              </a:rPr>
              <a:t>C 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-方正超大字符集" pitchFamily="65" charset="-122"/>
              </a:rPr>
              <a:t>) = (</a:t>
            </a:r>
            <a:r>
              <a:rPr kumimoji="1" lang="en-US" altLang="zh-CN" sz="2400" b="1" i="1" dirty="0">
                <a:latin typeface="Times New Roman" panose="02020603050405020304" pitchFamily="18" charset="0"/>
                <a:ea typeface="宋体-方正超大字符集" pitchFamily="65" charset="-122"/>
              </a:rPr>
              <a:t>A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-方正超大字符集" pitchFamily="65" charset="-122"/>
              </a:rPr>
              <a:t> + </a:t>
            </a:r>
            <a:r>
              <a:rPr kumimoji="1" lang="en-US" altLang="zh-CN" sz="2400" b="1" i="1" dirty="0">
                <a:latin typeface="Times New Roman" panose="02020603050405020304" pitchFamily="18" charset="0"/>
                <a:ea typeface="宋体-方正超大字符集" pitchFamily="65" charset="-122"/>
              </a:rPr>
              <a:t>B 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-方正超大字符集" pitchFamily="65" charset="-122"/>
              </a:rPr>
              <a:t>) ⊙(</a:t>
            </a:r>
            <a:r>
              <a:rPr kumimoji="1" lang="en-US" altLang="zh-CN" sz="2400" b="1" i="1" dirty="0">
                <a:latin typeface="Times New Roman" panose="02020603050405020304" pitchFamily="18" charset="0"/>
                <a:ea typeface="宋体-方正超大字符集" pitchFamily="65" charset="-122"/>
              </a:rPr>
              <a:t>A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-方正超大字符集" pitchFamily="65" charset="-122"/>
              </a:rPr>
              <a:t> + </a:t>
            </a:r>
            <a:r>
              <a:rPr kumimoji="1" lang="en-US" altLang="zh-CN" sz="2400" b="1" i="1" dirty="0">
                <a:latin typeface="Times New Roman" panose="02020603050405020304" pitchFamily="18" charset="0"/>
                <a:ea typeface="宋体-方正超大字符集" pitchFamily="65" charset="-122"/>
              </a:rPr>
              <a:t>C 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宋体-方正超大字符集" pitchFamily="65" charset="-122"/>
              </a:rPr>
              <a:t>) </a:t>
            </a:r>
            <a:endParaRPr kumimoji="1" lang="en-US" altLang="zh-CN" sz="2400" b="1" dirty="0">
              <a:latin typeface="Times New Roman" panose="02020603050405020304" pitchFamily="18" charset="0"/>
              <a:ea typeface="宋体-方正超大字符集" pitchFamily="65" charset="-122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-571536" y="931206"/>
            <a:ext cx="5929354" cy="521970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kumimoji="1" lang="en-US" altLang="zh-CN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 </a:t>
            </a:r>
            <a:r>
              <a:rPr kumimoji="1"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交换律、结合律、分配律</a:t>
            </a:r>
            <a:endParaRPr kumimoji="1" lang="zh-CN" altLang="en-US" sz="2800" b="1" dirty="0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1474788" y="2194243"/>
            <a:ext cx="2239963" cy="1895475"/>
            <a:chOff x="960" y="2976"/>
            <a:chExt cx="1411" cy="1194"/>
          </a:xfrm>
        </p:grpSpPr>
        <p:sp>
          <p:nvSpPr>
            <p:cNvPr id="92173" name="Text Box 13"/>
            <p:cNvSpPr txBox="1">
              <a:spLocks noChangeArrowheads="1"/>
            </p:cNvSpPr>
            <p:nvPr/>
          </p:nvSpPr>
          <p:spPr bwMode="auto">
            <a:xfrm>
              <a:off x="960" y="2976"/>
              <a:ext cx="1411" cy="330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square" lIns="0" r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A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 +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B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 =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B + A</a:t>
              </a:r>
              <a:endPara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92174" name="Text Box 14"/>
            <p:cNvSpPr txBox="1">
              <a:spLocks noChangeArrowheads="1"/>
            </p:cNvSpPr>
            <p:nvPr/>
          </p:nvSpPr>
          <p:spPr bwMode="auto">
            <a:xfrm>
              <a:off x="960" y="3264"/>
              <a:ext cx="1296" cy="330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lIns="0" r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A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 ·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B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 =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B 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·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 A</a:t>
              </a:r>
              <a:endParaRPr kumimoji="1" lang="en-US" altLang="zh-CN" sz="2800" b="1" i="1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92175" name="Text Box 15"/>
            <p:cNvSpPr txBox="1">
              <a:spLocks noChangeArrowheads="1"/>
            </p:cNvSpPr>
            <p:nvPr/>
          </p:nvSpPr>
          <p:spPr bwMode="auto">
            <a:xfrm>
              <a:off x="960" y="3552"/>
              <a:ext cx="1296" cy="330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lIns="0" r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A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宋体-方正超大字符集" pitchFamily="65" charset="-122"/>
                </a:rPr>
                <a:t>⊙</a:t>
              </a: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B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宋体-方正超大字符集" pitchFamily="65" charset="-122"/>
                </a:rPr>
                <a:t> = </a:t>
              </a: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B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宋体-方正超大字符集" pitchFamily="65" charset="-122"/>
                </a:rPr>
                <a:t>⊙</a:t>
              </a: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A</a:t>
              </a:r>
              <a:endParaRPr kumimoji="1" lang="en-US" altLang="zh-CN" sz="2800" b="1" i="1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92176" name="Text Box 16"/>
            <p:cNvSpPr txBox="1">
              <a:spLocks noChangeArrowheads="1"/>
            </p:cNvSpPr>
            <p:nvPr/>
          </p:nvSpPr>
          <p:spPr bwMode="auto">
            <a:xfrm>
              <a:off x="960" y="3840"/>
              <a:ext cx="1296" cy="330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lIns="0" r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A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宋体-方正超大字符集" pitchFamily="65" charset="-122"/>
                </a:rPr>
                <a:t>    </a:t>
              </a: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B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宋体-方正超大字符集" pitchFamily="65" charset="-122"/>
                </a:rPr>
                <a:t> = </a:t>
              </a: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B    A</a:t>
              </a:r>
              <a:endParaRPr kumimoji="1" lang="en-US" altLang="zh-CN" sz="2800" b="1" i="1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>
              <a:off x="1127" y="3936"/>
              <a:ext cx="127" cy="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+</a:t>
              </a:r>
              <a:endPara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92178" name="Oval 18"/>
            <p:cNvSpPr>
              <a:spLocks noChangeArrowheads="1"/>
            </p:cNvSpPr>
            <p:nvPr/>
          </p:nvSpPr>
          <p:spPr bwMode="auto">
            <a:xfrm>
              <a:off x="1929" y="3936"/>
              <a:ext cx="127" cy="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+</a:t>
              </a:r>
              <a:endPara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</p:grpSp>
      <p:grpSp>
        <p:nvGrpSpPr>
          <p:cNvPr id="3" name="Group 19"/>
          <p:cNvGrpSpPr/>
          <p:nvPr/>
        </p:nvGrpSpPr>
        <p:grpSpPr bwMode="auto">
          <a:xfrm>
            <a:off x="4681539" y="2232343"/>
            <a:ext cx="3819525" cy="1895475"/>
            <a:chOff x="3456" y="2976"/>
            <a:chExt cx="2406" cy="1194"/>
          </a:xfrm>
        </p:grpSpPr>
        <p:sp>
          <p:nvSpPr>
            <p:cNvPr id="92180" name="Text Box 20"/>
            <p:cNvSpPr txBox="1">
              <a:spLocks noChangeArrowheads="1"/>
            </p:cNvSpPr>
            <p:nvPr/>
          </p:nvSpPr>
          <p:spPr bwMode="auto">
            <a:xfrm>
              <a:off x="3456" y="3552"/>
              <a:ext cx="2316" cy="330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square" lIns="0" r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A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⊙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B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⊙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 =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A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⊙ (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B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⊙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 )</a:t>
              </a:r>
              <a:endPara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92182" name="Text Box 22"/>
            <p:cNvSpPr txBox="1">
              <a:spLocks noChangeArrowheads="1"/>
            </p:cNvSpPr>
            <p:nvPr/>
          </p:nvSpPr>
          <p:spPr bwMode="auto">
            <a:xfrm>
              <a:off x="3456" y="2976"/>
              <a:ext cx="2406" cy="330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square" lIns="0" r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A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 +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B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 +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 =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A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 + (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 B 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+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  <a:cs typeface="Times New Roman" panose="02020603050405020304" pitchFamily="18" charset="0"/>
                </a:rPr>
                <a:t> ) </a:t>
              </a:r>
              <a:endPara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92183" name="Text Box 23"/>
            <p:cNvSpPr txBox="1">
              <a:spLocks noChangeArrowheads="1"/>
            </p:cNvSpPr>
            <p:nvPr/>
          </p:nvSpPr>
          <p:spPr bwMode="auto">
            <a:xfrm>
              <a:off x="3456" y="3264"/>
              <a:ext cx="2064" cy="326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lIns="0" r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A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 ·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B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 ·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C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 =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A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 · (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B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 · 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宋体-方正超大字符集" pitchFamily="65" charset="-122"/>
                </a:rPr>
                <a:t>C</a:t>
              </a:r>
              <a:r>
                <a: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 )</a:t>
              </a:r>
              <a:endParaRPr kumimoji="1" lang="en-US" altLang="zh-CN" sz="2800" b="1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92184" name="Text Box 24"/>
            <p:cNvSpPr txBox="1">
              <a:spLocks noChangeArrowheads="1"/>
            </p:cNvSpPr>
            <p:nvPr/>
          </p:nvSpPr>
          <p:spPr bwMode="auto">
            <a:xfrm>
              <a:off x="3456" y="3840"/>
              <a:ext cx="2406" cy="330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square" lIns="0" r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A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宋体-方正超大字符集" pitchFamily="65" charset="-122"/>
                </a:rPr>
                <a:t>    </a:t>
              </a: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B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宋体-方正超大字符集" pitchFamily="65" charset="-122"/>
                </a:rPr>
                <a:t>    </a:t>
              </a: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C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宋体-方正超大字符集" pitchFamily="65" charset="-122"/>
                </a:rPr>
                <a:t> = </a:t>
              </a: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A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宋体-方正超大字符集" pitchFamily="65" charset="-122"/>
                </a:rPr>
                <a:t>     ( </a:t>
              </a: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B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宋体-方正超大字符集" pitchFamily="65" charset="-122"/>
                </a:rPr>
                <a:t>   </a:t>
              </a:r>
              <a:r>
                <a:rPr kumimoji="1" lang="en-US" altLang="zh-CN" sz="2800" b="1" i="1">
                  <a:latin typeface="Times New Roman" panose="02020603050405020304" pitchFamily="18" charset="0"/>
                  <a:ea typeface="宋体-方正超大字符集" pitchFamily="65" charset="-122"/>
                </a:rPr>
                <a:t>C</a:t>
              </a:r>
              <a:r>
                <a:rPr kumimoji="1" lang="en-US" altLang="zh-CN" sz="2800" b="1">
                  <a:latin typeface="Times New Roman" panose="02020603050405020304" pitchFamily="18" charset="0"/>
                  <a:ea typeface="宋体-方正超大字符集" pitchFamily="65" charset="-122"/>
                </a:rPr>
                <a:t> ) </a:t>
              </a:r>
              <a:endParaRPr kumimoji="1" lang="en-US" altLang="zh-CN" sz="2800" b="1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92185" name="Oval 25"/>
            <p:cNvSpPr>
              <a:spLocks noChangeArrowheads="1"/>
            </p:cNvSpPr>
            <p:nvPr/>
          </p:nvSpPr>
          <p:spPr bwMode="auto">
            <a:xfrm>
              <a:off x="3665" y="3936"/>
              <a:ext cx="127" cy="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+</a:t>
              </a:r>
              <a:endParaRPr kumimoji="1" lang="en-US" altLang="zh-CN" sz="2400" b="1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92186" name="Oval 26"/>
            <p:cNvSpPr>
              <a:spLocks noChangeArrowheads="1"/>
            </p:cNvSpPr>
            <p:nvPr/>
          </p:nvSpPr>
          <p:spPr bwMode="auto">
            <a:xfrm>
              <a:off x="4025" y="3936"/>
              <a:ext cx="127" cy="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+</a:t>
              </a:r>
              <a:endParaRPr kumimoji="1" lang="en-US" altLang="zh-CN" sz="2400" b="1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92187" name="Oval 27"/>
            <p:cNvSpPr>
              <a:spLocks noChangeArrowheads="1"/>
            </p:cNvSpPr>
            <p:nvPr/>
          </p:nvSpPr>
          <p:spPr bwMode="auto">
            <a:xfrm>
              <a:off x="4790" y="3936"/>
              <a:ext cx="127" cy="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+</a:t>
              </a:r>
              <a:endParaRPr kumimoji="1" lang="en-US" altLang="zh-CN" sz="2400" b="1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sp>
          <p:nvSpPr>
            <p:cNvPr id="92188" name="Oval 28"/>
            <p:cNvSpPr>
              <a:spLocks noChangeArrowheads="1"/>
            </p:cNvSpPr>
            <p:nvPr/>
          </p:nvSpPr>
          <p:spPr bwMode="auto">
            <a:xfrm>
              <a:off x="5330" y="3936"/>
              <a:ext cx="127" cy="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  <a:ea typeface="宋体-方正超大字符集" pitchFamily="65" charset="-122"/>
                </a:rPr>
                <a:t>+</a:t>
              </a:r>
              <a:endParaRPr kumimoji="1" lang="en-US" altLang="zh-CN" sz="2400" b="1" dirty="0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</p:grpSp>
      <p:grpSp>
        <p:nvGrpSpPr>
          <p:cNvPr id="4" name="Group 31"/>
          <p:cNvGrpSpPr/>
          <p:nvPr/>
        </p:nvGrpSpPr>
        <p:grpSpPr bwMode="auto">
          <a:xfrm>
            <a:off x="4608512" y="5372420"/>
            <a:ext cx="3821139" cy="954088"/>
            <a:chOff x="2835" y="2795"/>
            <a:chExt cx="2064" cy="601"/>
          </a:xfrm>
        </p:grpSpPr>
        <p:sp>
          <p:nvSpPr>
            <p:cNvPr id="92167" name="Oval 7"/>
            <p:cNvSpPr>
              <a:spLocks noChangeArrowheads="1"/>
            </p:cNvSpPr>
            <p:nvPr/>
          </p:nvSpPr>
          <p:spPr bwMode="auto">
            <a:xfrm>
              <a:off x="3288" y="2886"/>
              <a:ext cx="127" cy="1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  <a:ea typeface="宋体-方正超大字符集" pitchFamily="65" charset="-122"/>
                </a:rPr>
                <a:t>+</a:t>
              </a:r>
              <a:endParaRPr kumimoji="1" lang="en-US" altLang="zh-CN" sz="2400" b="1">
                <a:latin typeface="Times New Roman" panose="02020603050405020304" pitchFamily="18" charset="0"/>
                <a:ea typeface="宋体-方正超大字符集" pitchFamily="65" charset="-122"/>
              </a:endParaRPr>
            </a:p>
          </p:txBody>
        </p:sp>
        <p:grpSp>
          <p:nvGrpSpPr>
            <p:cNvPr id="5" name="Group 30"/>
            <p:cNvGrpSpPr/>
            <p:nvPr/>
          </p:nvGrpSpPr>
          <p:grpSpPr bwMode="auto">
            <a:xfrm>
              <a:off x="2835" y="2795"/>
              <a:ext cx="2064" cy="601"/>
              <a:chOff x="2880" y="3121"/>
              <a:chExt cx="2064" cy="601"/>
            </a:xfrm>
          </p:grpSpPr>
          <p:sp>
            <p:nvSpPr>
              <p:cNvPr id="92164" name="Text Box 4"/>
              <p:cNvSpPr txBox="1">
                <a:spLocks noChangeArrowheads="1"/>
              </p:cNvSpPr>
              <p:nvPr/>
            </p:nvSpPr>
            <p:spPr bwMode="auto">
              <a:xfrm>
                <a:off x="2880" y="3121"/>
                <a:ext cx="2064" cy="601"/>
              </a:xfrm>
              <a:prstGeom prst="rect">
                <a:avLst/>
              </a:prstGeom>
              <a:noFill/>
              <a:ln w="19050">
                <a:noFill/>
                <a:miter lim="800000"/>
              </a:ln>
              <a:effectLst/>
            </p:spPr>
            <p:txBody>
              <a:bodyPr lIns="0" r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A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 ( </a:t>
                </a: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B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    </a:t>
                </a: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C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 ) = </a:t>
                </a: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AB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     </a:t>
                </a:r>
                <a:r>
                  <a:rPr kumimoji="1" lang="en-US" altLang="zh-CN" sz="2800" b="1" i="1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AC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宋体-方正超大字符集" pitchFamily="65" charset="-122"/>
                  </a:rPr>
                  <a:t> </a:t>
                </a:r>
                <a:endParaRPr kumimoji="1" lang="en-US" altLang="zh-CN" sz="2800" b="1" dirty="0">
                  <a:latin typeface="Times New Roman" panose="02020603050405020304" pitchFamily="18" charset="0"/>
                  <a:ea typeface="宋体-方正超大字符集" pitchFamily="65" charset="-122"/>
                </a:endParaRPr>
              </a:p>
            </p:txBody>
          </p:sp>
          <p:sp>
            <p:nvSpPr>
              <p:cNvPr id="92189" name="Oval 29"/>
              <p:cNvSpPr>
                <a:spLocks noChangeArrowheads="1"/>
              </p:cNvSpPr>
              <p:nvPr/>
            </p:nvSpPr>
            <p:spPr bwMode="auto">
              <a:xfrm>
                <a:off x="4241" y="3212"/>
                <a:ext cx="127" cy="1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</p:spPr>
            <p:txBody>
              <a:bodyPr wrap="none" lIns="0" rIns="0" anchor="ctr"/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  <a:ea typeface="宋体-方正超大字符集" pitchFamily="65" charset="-122"/>
                  </a:rPr>
                  <a:t>+</a:t>
                </a:r>
                <a:endParaRPr kumimoji="1" lang="en-US" altLang="zh-CN" sz="2400" b="1">
                  <a:latin typeface="Times New Roman" panose="02020603050405020304" pitchFamily="18" charset="0"/>
                  <a:ea typeface="宋体-方正超大字符集" pitchFamily="65" charset="-122"/>
                </a:endParaRPr>
              </a:p>
            </p:txBody>
          </p:sp>
        </p:grpSp>
      </p:grp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53341" y="133011"/>
            <a:ext cx="5643570" cy="583565"/>
          </a:xfrm>
          <a:prstGeom prst="rect">
            <a:avLst/>
          </a:prstGeom>
          <a:noFill/>
          <a:ln w="19050">
            <a:noFill/>
            <a:miter lim="800000"/>
          </a:ln>
          <a:effectLst/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逻辑代数的基本定律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54380" y="1632585"/>
            <a:ext cx="1296035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交换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397375" y="1616075"/>
            <a:ext cx="1296035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结合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09625" y="4629785"/>
            <a:ext cx="1296035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分配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77495" y="6517005"/>
            <a:ext cx="3864610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bldLvl="0" animBg="1"/>
      <p:bldP spid="92168" grpId="0" bldLvl="0" animBg="1"/>
      <p:bldP spid="92169" grpId="0" bldLvl="0" animBg="1"/>
      <p:bldP spid="92170" grpId="0" animBg="1"/>
      <p:bldP spid="7" grpId="0" animBg="1"/>
      <p:bldP spid="6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56870" y="859155"/>
            <a:ext cx="6136005" cy="650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450850"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  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摩根定律）：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百度百科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3634097" y="4010669"/>
            <a:ext cx="1143008" cy="2480955"/>
            <a:chOff x="2535" y="1636"/>
            <a:chExt cx="736" cy="1521"/>
          </a:xfrm>
        </p:grpSpPr>
        <p:sp>
          <p:nvSpPr>
            <p:cNvPr id="63492" name="Text Box 4"/>
            <p:cNvSpPr txBox="1">
              <a:spLocks noChangeArrowheads="1"/>
            </p:cNvSpPr>
            <p:nvPr/>
          </p:nvSpPr>
          <p:spPr bwMode="blackGray">
            <a:xfrm>
              <a:off x="2566" y="2029"/>
              <a:ext cx="85" cy="3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0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493" name="Text Box 5"/>
            <p:cNvSpPr txBox="1">
              <a:spLocks noChangeArrowheads="1"/>
            </p:cNvSpPr>
            <p:nvPr/>
          </p:nvSpPr>
          <p:spPr bwMode="blackGray">
            <a:xfrm>
              <a:off x="2566" y="2412"/>
              <a:ext cx="85" cy="3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0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494" name="Text Box 6"/>
            <p:cNvSpPr txBox="1">
              <a:spLocks noChangeArrowheads="1"/>
            </p:cNvSpPr>
            <p:nvPr/>
          </p:nvSpPr>
          <p:spPr bwMode="blackGray">
            <a:xfrm>
              <a:off x="2556" y="2837"/>
              <a:ext cx="85" cy="3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0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blackGray">
            <a:xfrm>
              <a:off x="3166" y="2836"/>
              <a:ext cx="85" cy="3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0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blackGray">
            <a:xfrm>
              <a:off x="3165" y="2422"/>
              <a:ext cx="85" cy="3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0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497" name="Text Box 9"/>
            <p:cNvSpPr txBox="1">
              <a:spLocks noChangeArrowheads="1"/>
            </p:cNvSpPr>
            <p:nvPr/>
          </p:nvSpPr>
          <p:spPr bwMode="blackGray">
            <a:xfrm>
              <a:off x="3186" y="2040"/>
              <a:ext cx="85" cy="3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0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498" name="Text Box 10"/>
            <p:cNvSpPr txBox="1">
              <a:spLocks noChangeArrowheads="1"/>
            </p:cNvSpPr>
            <p:nvPr/>
          </p:nvSpPr>
          <p:spPr bwMode="blackGray">
            <a:xfrm>
              <a:off x="2535" y="1636"/>
              <a:ext cx="85" cy="3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1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499" name="Text Box 11"/>
            <p:cNvSpPr txBox="1">
              <a:spLocks noChangeArrowheads="1"/>
            </p:cNvSpPr>
            <p:nvPr/>
          </p:nvSpPr>
          <p:spPr bwMode="blackGray">
            <a:xfrm>
              <a:off x="3176" y="1636"/>
              <a:ext cx="85" cy="3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1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5572763" y="4002406"/>
            <a:ext cx="1190624" cy="2454276"/>
            <a:chOff x="3786" y="1646"/>
            <a:chExt cx="750" cy="1546"/>
          </a:xfrm>
        </p:grpSpPr>
        <p:sp>
          <p:nvSpPr>
            <p:cNvPr id="63501" name="Text Box 13"/>
            <p:cNvSpPr txBox="1">
              <a:spLocks noChangeArrowheads="1"/>
            </p:cNvSpPr>
            <p:nvPr/>
          </p:nvSpPr>
          <p:spPr bwMode="blackGray">
            <a:xfrm>
              <a:off x="3786" y="1646"/>
              <a:ext cx="97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1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blackGray">
            <a:xfrm>
              <a:off x="3796" y="2050"/>
              <a:ext cx="97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1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503" name="Text Box 15"/>
            <p:cNvSpPr txBox="1">
              <a:spLocks noChangeArrowheads="1"/>
            </p:cNvSpPr>
            <p:nvPr/>
          </p:nvSpPr>
          <p:spPr bwMode="blackGray">
            <a:xfrm>
              <a:off x="3796" y="2443"/>
              <a:ext cx="97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1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504" name="Text Box 16"/>
            <p:cNvSpPr txBox="1">
              <a:spLocks noChangeArrowheads="1"/>
            </p:cNvSpPr>
            <p:nvPr/>
          </p:nvSpPr>
          <p:spPr bwMode="blackGray">
            <a:xfrm>
              <a:off x="4438" y="2422"/>
              <a:ext cx="97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1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505" name="Text Box 17"/>
            <p:cNvSpPr txBox="1">
              <a:spLocks noChangeArrowheads="1"/>
            </p:cNvSpPr>
            <p:nvPr/>
          </p:nvSpPr>
          <p:spPr bwMode="blackGray">
            <a:xfrm>
              <a:off x="4438" y="2040"/>
              <a:ext cx="97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1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506" name="Text Box 18"/>
            <p:cNvSpPr txBox="1">
              <a:spLocks noChangeArrowheads="1"/>
            </p:cNvSpPr>
            <p:nvPr/>
          </p:nvSpPr>
          <p:spPr bwMode="blackGray">
            <a:xfrm>
              <a:off x="4438" y="1646"/>
              <a:ext cx="97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1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blackGray">
            <a:xfrm>
              <a:off x="3797" y="2836"/>
              <a:ext cx="97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0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blackGray">
            <a:xfrm>
              <a:off x="4439" y="2836"/>
              <a:ext cx="97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</a:rPr>
                <a:t>0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1"/>
          <p:cNvGrpSpPr/>
          <p:nvPr/>
        </p:nvGrpSpPr>
        <p:grpSpPr bwMode="auto">
          <a:xfrm>
            <a:off x="1857990" y="2645084"/>
            <a:ext cx="5400676" cy="3990978"/>
            <a:chOff x="1020" y="1344"/>
            <a:chExt cx="3402" cy="2514"/>
          </a:xfrm>
        </p:grpSpPr>
        <p:sp>
          <p:nvSpPr>
            <p:cNvPr id="63510" name="Rectangle 22"/>
            <p:cNvSpPr>
              <a:spLocks noChangeArrowheads="1"/>
            </p:cNvSpPr>
            <p:nvPr/>
          </p:nvSpPr>
          <p:spPr bwMode="blackGray">
            <a:xfrm flipV="1">
              <a:off x="1020" y="1749"/>
              <a:ext cx="3402" cy="21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  <p:graphicFrame>
          <p:nvGraphicFramePr>
            <p:cNvPr id="63511" name="Object 23"/>
            <p:cNvGraphicFramePr>
              <a:graphicFrameLocks noChangeAspect="1"/>
            </p:cNvGraphicFramePr>
            <p:nvPr/>
          </p:nvGraphicFramePr>
          <p:xfrm>
            <a:off x="3110" y="1970"/>
            <a:ext cx="34" cy="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公式" r:id="rId1" imgW="1320165" imgH="215900" progId="Equation.3">
                    <p:embed/>
                  </p:oleObj>
                </mc:Choice>
                <mc:Fallback>
                  <p:oleObj name="公式" r:id="rId1" imgW="1320165" imgH="215900" progId="Equation.3">
                    <p:embed/>
                    <p:pic>
                      <p:nvPicPr>
                        <p:cNvPr id="0" name="图片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110" y="1970"/>
                          <a:ext cx="34" cy="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12" name="Line 24"/>
            <p:cNvSpPr>
              <a:spLocks noChangeShapeType="1"/>
            </p:cNvSpPr>
            <p:nvPr/>
          </p:nvSpPr>
          <p:spPr bwMode="blackGray">
            <a:xfrm>
              <a:off x="1021" y="2151"/>
              <a:ext cx="33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  <p:sp>
          <p:nvSpPr>
            <p:cNvPr id="63513" name="Text Box 25"/>
            <p:cNvSpPr txBox="1">
              <a:spLocks noChangeArrowheads="1"/>
            </p:cNvSpPr>
            <p:nvPr/>
          </p:nvSpPr>
          <p:spPr bwMode="blackGray">
            <a:xfrm>
              <a:off x="1200" y="1811"/>
              <a:ext cx="129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i="1" dirty="0">
                  <a:latin typeface="Times New Roman" panose="02020603050405020304" pitchFamily="18" charset="0"/>
                </a:rPr>
                <a:t>A</a:t>
              </a:r>
              <a:endParaRPr kumimoji="1" lang="en-US" altLang="zh-CN" sz="24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14" name="Text Box 26"/>
            <p:cNvSpPr txBox="1">
              <a:spLocks noChangeArrowheads="1"/>
            </p:cNvSpPr>
            <p:nvPr/>
          </p:nvSpPr>
          <p:spPr bwMode="blackGray">
            <a:xfrm>
              <a:off x="1625" y="1812"/>
              <a:ext cx="129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i="1">
                  <a:latin typeface="Times New Roman" panose="02020603050405020304" pitchFamily="18" charset="0"/>
                </a:rPr>
                <a:t>B</a:t>
              </a:r>
              <a:endParaRPr kumimoji="1" lang="en-US" altLang="zh-CN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63515" name="Line 27"/>
            <p:cNvSpPr>
              <a:spLocks noChangeShapeType="1"/>
            </p:cNvSpPr>
            <p:nvPr/>
          </p:nvSpPr>
          <p:spPr bwMode="blackGray">
            <a:xfrm>
              <a:off x="1020" y="2916"/>
              <a:ext cx="33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  <p:sp>
          <p:nvSpPr>
            <p:cNvPr id="63516" name="Line 28"/>
            <p:cNvSpPr>
              <a:spLocks noChangeShapeType="1"/>
            </p:cNvSpPr>
            <p:nvPr/>
          </p:nvSpPr>
          <p:spPr bwMode="blackGray">
            <a:xfrm>
              <a:off x="1031" y="2533"/>
              <a:ext cx="33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  <p:sp>
          <p:nvSpPr>
            <p:cNvPr id="63517" name="Line 29"/>
            <p:cNvSpPr>
              <a:spLocks noChangeShapeType="1"/>
            </p:cNvSpPr>
            <p:nvPr/>
          </p:nvSpPr>
          <p:spPr bwMode="blackGray">
            <a:xfrm>
              <a:off x="1021" y="3319"/>
              <a:ext cx="33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  <p:sp>
          <p:nvSpPr>
            <p:cNvPr id="63518" name="Line 30"/>
            <p:cNvSpPr>
              <a:spLocks noChangeShapeType="1"/>
            </p:cNvSpPr>
            <p:nvPr/>
          </p:nvSpPr>
          <p:spPr bwMode="blackGray">
            <a:xfrm>
              <a:off x="2499" y="1747"/>
              <a:ext cx="0" cy="1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  <p:sp>
          <p:nvSpPr>
            <p:cNvPr id="63519" name="Line 31"/>
            <p:cNvSpPr>
              <a:spLocks noChangeShapeType="1"/>
            </p:cNvSpPr>
            <p:nvPr/>
          </p:nvSpPr>
          <p:spPr bwMode="blackGray">
            <a:xfrm>
              <a:off x="3120" y="1747"/>
              <a:ext cx="0" cy="1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  <p:sp>
          <p:nvSpPr>
            <p:cNvPr id="63520" name="Line 32"/>
            <p:cNvSpPr>
              <a:spLocks noChangeShapeType="1"/>
            </p:cNvSpPr>
            <p:nvPr/>
          </p:nvSpPr>
          <p:spPr bwMode="blackGray">
            <a:xfrm>
              <a:off x="3751" y="1747"/>
              <a:ext cx="0" cy="1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  <p:sp>
          <p:nvSpPr>
            <p:cNvPr id="63521" name="Line 33"/>
            <p:cNvSpPr>
              <a:spLocks noChangeShapeType="1"/>
            </p:cNvSpPr>
            <p:nvPr/>
          </p:nvSpPr>
          <p:spPr bwMode="blackGray">
            <a:xfrm>
              <a:off x="1901" y="1736"/>
              <a:ext cx="0" cy="1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  <p:sp>
          <p:nvSpPr>
            <p:cNvPr id="63522" name="Line 34"/>
            <p:cNvSpPr>
              <a:spLocks noChangeShapeType="1"/>
            </p:cNvSpPr>
            <p:nvPr/>
          </p:nvSpPr>
          <p:spPr bwMode="blackGray">
            <a:xfrm>
              <a:off x="1472" y="1757"/>
              <a:ext cx="0" cy="1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  <p:sp>
          <p:nvSpPr>
            <p:cNvPr id="63523" name="Text Box 35"/>
            <p:cNvSpPr txBox="1">
              <a:spLocks noChangeArrowheads="1"/>
            </p:cNvSpPr>
            <p:nvPr/>
          </p:nvSpPr>
          <p:spPr bwMode="blackGray">
            <a:xfrm>
              <a:off x="1216" y="2597"/>
              <a:ext cx="97" cy="3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0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24" name="Text Box 36"/>
            <p:cNvSpPr txBox="1">
              <a:spLocks noChangeArrowheads="1"/>
            </p:cNvSpPr>
            <p:nvPr/>
          </p:nvSpPr>
          <p:spPr bwMode="blackGray">
            <a:xfrm>
              <a:off x="1206" y="2225"/>
              <a:ext cx="84" cy="3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0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25" name="Text Box 37"/>
            <p:cNvSpPr txBox="1">
              <a:spLocks noChangeArrowheads="1"/>
            </p:cNvSpPr>
            <p:nvPr/>
          </p:nvSpPr>
          <p:spPr bwMode="blackGray">
            <a:xfrm>
              <a:off x="1651" y="2214"/>
              <a:ext cx="97" cy="3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0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26" name="Text Box 38"/>
            <p:cNvSpPr txBox="1">
              <a:spLocks noChangeArrowheads="1"/>
            </p:cNvSpPr>
            <p:nvPr/>
          </p:nvSpPr>
          <p:spPr bwMode="blackGray">
            <a:xfrm>
              <a:off x="1651" y="2990"/>
              <a:ext cx="97" cy="3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0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27" name="Text Box 39"/>
            <p:cNvSpPr txBox="1">
              <a:spLocks noChangeArrowheads="1"/>
            </p:cNvSpPr>
            <p:nvPr/>
          </p:nvSpPr>
          <p:spPr bwMode="blackGray">
            <a:xfrm>
              <a:off x="1651" y="2597"/>
              <a:ext cx="97" cy="3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1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28" name="Text Box 40"/>
            <p:cNvSpPr txBox="1">
              <a:spLocks noChangeArrowheads="1"/>
            </p:cNvSpPr>
            <p:nvPr/>
          </p:nvSpPr>
          <p:spPr bwMode="blackGray">
            <a:xfrm>
              <a:off x="1217" y="2969"/>
              <a:ext cx="97" cy="3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1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29" name="Text Box 41"/>
            <p:cNvSpPr txBox="1">
              <a:spLocks noChangeArrowheads="1"/>
            </p:cNvSpPr>
            <p:nvPr/>
          </p:nvSpPr>
          <p:spPr bwMode="blackGray">
            <a:xfrm>
              <a:off x="1217" y="3404"/>
              <a:ext cx="97" cy="3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1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30" name="Text Box 42"/>
            <p:cNvSpPr txBox="1">
              <a:spLocks noChangeArrowheads="1"/>
            </p:cNvSpPr>
            <p:nvPr/>
          </p:nvSpPr>
          <p:spPr bwMode="blackGray">
            <a:xfrm>
              <a:off x="1652" y="3394"/>
              <a:ext cx="97" cy="31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b="1" dirty="0">
                  <a:latin typeface="Times New Roman" panose="02020603050405020304" pitchFamily="18" charset="0"/>
                </a:rPr>
                <a:t>1</a:t>
              </a:r>
              <a:endParaRPr kumimoji="1" lang="en-US" altLang="zh-CN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3531" name="Text Box 43"/>
            <p:cNvSpPr txBox="1">
              <a:spLocks noChangeArrowheads="1"/>
            </p:cNvSpPr>
            <p:nvPr/>
          </p:nvSpPr>
          <p:spPr bwMode="blackGray">
            <a:xfrm>
              <a:off x="2495" y="1344"/>
              <a:ext cx="691" cy="3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2400" b="1" dirty="0">
                  <a:solidFill>
                    <a:srgbClr val="122BE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真值表</a:t>
              </a:r>
              <a:endParaRPr kumimoji="1" lang="zh-CN" altLang="en-US" sz="2400" b="1" dirty="0">
                <a:solidFill>
                  <a:srgbClr val="122BE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63532" name="Line 44"/>
            <p:cNvSpPr>
              <a:spLocks noChangeShapeType="1"/>
            </p:cNvSpPr>
            <p:nvPr/>
          </p:nvSpPr>
          <p:spPr bwMode="blackGray">
            <a:xfrm>
              <a:off x="3120" y="1747"/>
              <a:ext cx="0" cy="1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  <p:sp>
          <p:nvSpPr>
            <p:cNvPr id="63533" name="Line 45"/>
            <p:cNvSpPr>
              <a:spLocks noChangeShapeType="1"/>
            </p:cNvSpPr>
            <p:nvPr/>
          </p:nvSpPr>
          <p:spPr bwMode="blackGray">
            <a:xfrm>
              <a:off x="3144" y="1753"/>
              <a:ext cx="0" cy="1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lIns="0" tIns="10800" rIns="0" bIns="0" anchor="ctr">
              <a:spAutoFit/>
            </a:bodyPr>
            <a:lstStyle/>
            <a:p>
              <a:endParaRPr lang="zh-CN" altLang="en-US" sz="2400"/>
            </a:p>
          </p:txBody>
        </p:sp>
      </p:grpSp>
      <p:grpSp>
        <p:nvGrpSpPr>
          <p:cNvPr id="5" name="Group 46"/>
          <p:cNvGrpSpPr/>
          <p:nvPr/>
        </p:nvGrpSpPr>
        <p:grpSpPr bwMode="auto">
          <a:xfrm>
            <a:off x="1714500" y="1540510"/>
            <a:ext cx="2556510" cy="1315827"/>
            <a:chOff x="1202" y="890"/>
            <a:chExt cx="710" cy="363"/>
          </a:xfrm>
        </p:grpSpPr>
        <p:sp>
          <p:nvSpPr>
            <p:cNvPr id="63535" name="AutoShape 47"/>
            <p:cNvSpPr/>
            <p:nvPr/>
          </p:nvSpPr>
          <p:spPr bwMode="auto">
            <a:xfrm>
              <a:off x="1272" y="961"/>
              <a:ext cx="91" cy="272"/>
            </a:xfrm>
            <a:prstGeom prst="leftBrace">
              <a:avLst>
                <a:gd name="adj1" fmla="val 2490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square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" name="Group 48"/>
            <p:cNvGrpSpPr/>
            <p:nvPr/>
          </p:nvGrpSpPr>
          <p:grpSpPr bwMode="auto">
            <a:xfrm>
              <a:off x="1202" y="890"/>
              <a:ext cx="710" cy="363"/>
              <a:chOff x="1202" y="890"/>
              <a:chExt cx="710" cy="363"/>
            </a:xfrm>
          </p:grpSpPr>
          <p:graphicFrame>
            <p:nvGraphicFramePr>
              <p:cNvPr id="63537" name="Object 49"/>
              <p:cNvGraphicFramePr>
                <a:graphicFrameLocks noChangeAspect="1"/>
              </p:cNvGraphicFramePr>
              <p:nvPr/>
            </p:nvGraphicFramePr>
            <p:xfrm>
              <a:off x="1401" y="949"/>
              <a:ext cx="511" cy="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58" name="公式" r:id="rId3" imgW="647700" imgH="381000" progId="Equation.3">
                      <p:embed/>
                    </p:oleObj>
                  </mc:Choice>
                  <mc:Fallback>
                    <p:oleObj name="公式" r:id="rId3" imgW="647700" imgH="381000" progId="Equation.3">
                      <p:embed/>
                      <p:pic>
                        <p:nvPicPr>
                          <p:cNvPr id="0" name="图片 1945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401" y="949"/>
                            <a:ext cx="511" cy="3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538" name="Text Box 50"/>
              <p:cNvSpPr txBox="1">
                <a:spLocks noChangeArrowheads="1"/>
              </p:cNvSpPr>
              <p:nvPr/>
            </p:nvSpPr>
            <p:spPr bwMode="auto">
              <a:xfrm>
                <a:off x="1202" y="890"/>
                <a:ext cx="317" cy="200"/>
              </a:xfrm>
              <a:prstGeom prst="rect">
                <a:avLst/>
              </a:prstGeom>
              <a:noFill/>
              <a:ln w="19050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endParaRPr lang="zh-CN" altLang="zh-CN" sz="2000" b="1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58775" y="0"/>
            <a:ext cx="5736590" cy="7308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、逻辑代数特殊运算规律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10870" y="986790"/>
            <a:ext cx="1296035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反演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8" name="Object 23"/>
          <p:cNvGraphicFramePr>
            <a:graphicFrameLocks noChangeAspect="1"/>
          </p:cNvGraphicFramePr>
          <p:nvPr/>
        </p:nvGraphicFramePr>
        <p:xfrm>
          <a:off x="3264535" y="3397250"/>
          <a:ext cx="3997325" cy="646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公式" r:id="rId5" imgW="1320165" imgH="215900" progId="Equation.3">
                  <p:embed/>
                </p:oleObj>
              </mc:Choice>
              <mc:Fallback>
                <p:oleObj name="公式" r:id="rId5" imgW="1320165" imgH="215900" progId="Equation.3">
                  <p:embed/>
                  <p:pic>
                    <p:nvPicPr>
                      <p:cNvPr id="0" name="图片 1945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4535" y="3397250"/>
                        <a:ext cx="3997325" cy="6464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5572760" y="1754505"/>
            <a:ext cx="30314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常用于与</a:t>
            </a:r>
            <a:r>
              <a:rPr lang="en-US" altLang="zh-CN" sz="2400" b="1">
                <a:solidFill>
                  <a:srgbClr val="FF0000"/>
                </a:solidFill>
              </a:rPr>
              <a:t>-</a:t>
            </a:r>
            <a:r>
              <a:rPr lang="zh-CN" altLang="en-US" sz="2400" b="1">
                <a:solidFill>
                  <a:srgbClr val="FF0000"/>
                </a:solidFill>
              </a:rPr>
              <a:t>非、或</a:t>
            </a:r>
            <a:r>
              <a:rPr lang="en-US" altLang="zh-CN" sz="2400" b="1">
                <a:solidFill>
                  <a:srgbClr val="FF0000"/>
                </a:solidFill>
              </a:rPr>
              <a:t>-</a:t>
            </a:r>
            <a:r>
              <a:rPr lang="zh-CN" altLang="en-US" sz="2400" b="1">
                <a:solidFill>
                  <a:srgbClr val="FF0000"/>
                </a:solidFill>
              </a:rPr>
              <a:t>非的化简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58775" y="0"/>
            <a:ext cx="5736590" cy="7308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、逻辑代数特殊运算规律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Group 161"/>
          <p:cNvGrpSpPr/>
          <p:nvPr/>
        </p:nvGrpSpPr>
        <p:grpSpPr bwMode="auto">
          <a:xfrm rot="0">
            <a:off x="2379980" y="1285490"/>
            <a:ext cx="2736850" cy="2332105"/>
            <a:chOff x="1779" y="575"/>
            <a:chExt cx="1292" cy="986"/>
          </a:xfrm>
        </p:grpSpPr>
        <p:sp>
          <p:nvSpPr>
            <p:cNvPr id="86024" name="Text Box 8"/>
            <p:cNvSpPr txBox="1">
              <a:spLocks noChangeArrowheads="1"/>
            </p:cNvSpPr>
            <p:nvPr/>
          </p:nvSpPr>
          <p:spPr bwMode="blackGray">
            <a:xfrm>
              <a:off x="1964" y="575"/>
              <a:ext cx="200" cy="2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800" b="1" dirty="0">
                  <a:latin typeface="Times New Roman" panose="02020603050405020304" pitchFamily="18" charset="0"/>
                </a:rPr>
                <a:t>1</a:t>
              </a:r>
              <a:r>
                <a:rPr kumimoji="1" lang="zh-CN" altLang="en-US" sz="2800" b="1" dirty="0">
                  <a:latin typeface="Times New Roman" panose="02020603050405020304" pitchFamily="18" charset="0"/>
                </a:rPr>
                <a:t>、</a:t>
              </a:r>
              <a:endParaRPr kumimoji="1"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blackGray">
            <a:xfrm>
              <a:off x="1956" y="1157"/>
              <a:ext cx="200" cy="2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10800" rIns="0" bIns="0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</a:rPr>
                <a:t>2</a:t>
              </a:r>
              <a:r>
                <a:rPr kumimoji="1" lang="zh-CN" altLang="en-US" sz="2800" b="1">
                  <a:latin typeface="Times New Roman" panose="02020603050405020304" pitchFamily="18" charset="0"/>
                </a:rPr>
                <a:t>、</a:t>
              </a:r>
              <a:endParaRPr kumimoji="1"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86028" name="AutoShape 12"/>
            <p:cNvSpPr/>
            <p:nvPr/>
          </p:nvSpPr>
          <p:spPr bwMode="blackGray">
            <a:xfrm>
              <a:off x="1779" y="661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" name="Group 81"/>
            <p:cNvGrpSpPr/>
            <p:nvPr/>
          </p:nvGrpSpPr>
          <p:grpSpPr bwMode="auto">
            <a:xfrm>
              <a:off x="2245" y="1253"/>
              <a:ext cx="191" cy="308"/>
              <a:chOff x="2452" y="1155"/>
              <a:chExt cx="191" cy="308"/>
            </a:xfrm>
          </p:grpSpPr>
          <p:sp>
            <p:nvSpPr>
              <p:cNvPr id="86066" name="Rectangle 50"/>
              <p:cNvSpPr>
                <a:spLocks noChangeArrowheads="1"/>
              </p:cNvSpPr>
              <p:nvPr/>
            </p:nvSpPr>
            <p:spPr bwMode="auto">
              <a:xfrm>
                <a:off x="2452" y="1173"/>
                <a:ext cx="60" cy="2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endParaRPr lang="en-US" altLang="zh-CN" sz="2800"/>
              </a:p>
            </p:txBody>
          </p:sp>
          <p:sp>
            <p:nvSpPr>
              <p:cNvPr id="86083" name="Rectangle 67"/>
              <p:cNvSpPr>
                <a:spLocks noChangeArrowheads="1"/>
              </p:cNvSpPr>
              <p:nvPr/>
            </p:nvSpPr>
            <p:spPr bwMode="auto">
              <a:xfrm>
                <a:off x="2583" y="1155"/>
                <a:ext cx="60" cy="2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endParaRPr lang="en-US" altLang="zh-CN" sz="2800"/>
              </a:p>
            </p:txBody>
          </p:sp>
        </p:grpSp>
        <p:grpSp>
          <p:nvGrpSpPr>
            <p:cNvPr id="7" name="Group 79"/>
            <p:cNvGrpSpPr/>
            <p:nvPr/>
          </p:nvGrpSpPr>
          <p:grpSpPr bwMode="auto">
            <a:xfrm>
              <a:off x="2270" y="605"/>
              <a:ext cx="801" cy="300"/>
              <a:chOff x="2406" y="450"/>
              <a:chExt cx="801" cy="300"/>
            </a:xfrm>
          </p:grpSpPr>
          <p:sp>
            <p:nvSpPr>
              <p:cNvPr id="86071" name="Rectangle 55"/>
              <p:cNvSpPr>
                <a:spLocks noChangeArrowheads="1"/>
              </p:cNvSpPr>
              <p:nvPr/>
            </p:nvSpPr>
            <p:spPr bwMode="auto">
              <a:xfrm>
                <a:off x="3123" y="478"/>
                <a:ext cx="84" cy="18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zh-CN" sz="2800" dirty="0"/>
              </a:p>
            </p:txBody>
          </p:sp>
          <p:sp>
            <p:nvSpPr>
              <p:cNvPr id="86072" name="Rectangle 56"/>
              <p:cNvSpPr>
                <a:spLocks noChangeArrowheads="1"/>
              </p:cNvSpPr>
              <p:nvPr/>
            </p:nvSpPr>
            <p:spPr bwMode="auto">
              <a:xfrm>
                <a:off x="2719" y="477"/>
                <a:ext cx="258" cy="1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AB</a:t>
                </a:r>
                <a:endParaRPr lang="en-US" altLang="zh-CN" sz="2800" dirty="0"/>
              </a:p>
            </p:txBody>
          </p:sp>
          <p:sp>
            <p:nvSpPr>
              <p:cNvPr id="86073" name="Rectangle 57"/>
              <p:cNvSpPr>
                <a:spLocks noChangeArrowheads="1"/>
              </p:cNvSpPr>
              <p:nvPr/>
            </p:nvSpPr>
            <p:spPr bwMode="auto">
              <a:xfrm>
                <a:off x="2406" y="478"/>
                <a:ext cx="115" cy="1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zh-CN" sz="2800" dirty="0"/>
              </a:p>
            </p:txBody>
          </p:sp>
          <p:sp>
            <p:nvSpPr>
              <p:cNvPr id="86086" name="Rectangle 70"/>
              <p:cNvSpPr>
                <a:spLocks noChangeArrowheads="1"/>
              </p:cNvSpPr>
              <p:nvPr/>
            </p:nvSpPr>
            <p:spPr bwMode="auto">
              <a:xfrm>
                <a:off x="2977" y="450"/>
                <a:ext cx="69" cy="3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zh-CN" sz="2800"/>
              </a:p>
            </p:txBody>
          </p:sp>
          <p:sp>
            <p:nvSpPr>
              <p:cNvPr id="86087" name="Rectangle 71"/>
              <p:cNvSpPr>
                <a:spLocks noChangeArrowheads="1"/>
              </p:cNvSpPr>
              <p:nvPr/>
            </p:nvSpPr>
            <p:spPr bwMode="auto">
              <a:xfrm>
                <a:off x="2583" y="450"/>
                <a:ext cx="90" cy="3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US" altLang="zh-CN" sz="2800" b="1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zh-CN" sz="2800" dirty="0"/>
              </a:p>
            </p:txBody>
          </p:sp>
        </p:grpSp>
      </p:grpSp>
      <p:sp>
        <p:nvSpPr>
          <p:cNvPr id="10" name="圆角矩形 9"/>
          <p:cNvSpPr/>
          <p:nvPr/>
        </p:nvSpPr>
        <p:spPr>
          <a:xfrm>
            <a:off x="897890" y="1704340"/>
            <a:ext cx="1296035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吸收律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06420" y="2787650"/>
            <a:ext cx="27076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ctr">
              <a:buNone/>
            </a:pPr>
            <a:r>
              <a:rPr lang="en-US" altLang="zh-CN" sz="2800" b="1" i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( A + B) = A</a:t>
            </a:r>
            <a:endParaRPr lang="en-US" altLang="zh-CN" sz="2800" b="1" i="1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37155" y="1957705"/>
            <a:ext cx="6121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这说明两个乘积项相加时，若其中一项以另一项为因子，则该项是多余的，可以删去</a:t>
            </a:r>
            <a:endParaRPr lang="zh-CN" altLang="en-US" sz="24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92400" y="3376295"/>
            <a:ext cx="6121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这说明变量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和包含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的和项相乘时，结果为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，和项可以消去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97890" y="4558030"/>
            <a:ext cx="1295400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消去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2721610" y="4494530"/>
          <a:ext cx="3020695" cy="564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1" imgW="27736800" imgH="5181600" progId="Equation.DSMT4">
                  <p:embed/>
                </p:oleObj>
              </mc:Choice>
              <mc:Fallback>
                <p:oleObj name="Equation" r:id="rId1" imgW="27736800" imgH="5181600" progId="Equation.DSMT4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21610" y="4494530"/>
                        <a:ext cx="3020695" cy="5645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692400" y="5233670"/>
            <a:ext cx="6121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这说明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两个乘积项相加时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，如果一项取反后是另一项的因子，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则此因子是多余的，可以消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去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4" grpId="0"/>
      <p:bldP spid="8" grpId="0"/>
      <p:bldP spid="11" grpId="0" bldLvl="0" animBg="1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Group 83"/>
          <p:cNvGrpSpPr/>
          <p:nvPr/>
        </p:nvGrpSpPr>
        <p:grpSpPr bwMode="auto">
          <a:xfrm rot="0">
            <a:off x="2681605" y="1121410"/>
            <a:ext cx="1839595" cy="454025"/>
            <a:chOff x="2452" y="1911"/>
            <a:chExt cx="878" cy="313"/>
          </a:xfrm>
        </p:grpSpPr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>
              <a:off x="2944" y="1934"/>
              <a:ext cx="10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6054" name="Rectangle 38"/>
            <p:cNvSpPr>
              <a:spLocks noChangeArrowheads="1"/>
            </p:cNvSpPr>
            <p:nvPr/>
          </p:nvSpPr>
          <p:spPr bwMode="auto">
            <a:xfrm>
              <a:off x="3243" y="1929"/>
              <a:ext cx="87" cy="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800"/>
            </a:p>
          </p:txBody>
        </p:sp>
        <p:sp>
          <p:nvSpPr>
            <p:cNvPr id="86055" name="Rectangle 39"/>
            <p:cNvSpPr>
              <a:spLocks noChangeArrowheads="1"/>
            </p:cNvSpPr>
            <p:nvPr/>
          </p:nvSpPr>
          <p:spPr bwMode="auto">
            <a:xfrm>
              <a:off x="2947" y="1929"/>
              <a:ext cx="88" cy="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2800"/>
            </a:p>
          </p:txBody>
        </p:sp>
        <p:sp>
          <p:nvSpPr>
            <p:cNvPr id="86056" name="Rectangle 40"/>
            <p:cNvSpPr>
              <a:spLocks noChangeArrowheads="1"/>
            </p:cNvSpPr>
            <p:nvPr/>
          </p:nvSpPr>
          <p:spPr bwMode="auto">
            <a:xfrm>
              <a:off x="2834" y="1929"/>
              <a:ext cx="87" cy="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800"/>
            </a:p>
          </p:txBody>
        </p:sp>
        <p:sp>
          <p:nvSpPr>
            <p:cNvPr id="86057" name="Rectangle 41"/>
            <p:cNvSpPr>
              <a:spLocks noChangeArrowheads="1"/>
            </p:cNvSpPr>
            <p:nvPr/>
          </p:nvSpPr>
          <p:spPr bwMode="auto">
            <a:xfrm>
              <a:off x="2452" y="1929"/>
              <a:ext cx="175" cy="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AB</a:t>
              </a:r>
              <a:endParaRPr lang="en-US" altLang="zh-CN" sz="2800" dirty="0"/>
            </a:p>
          </p:txBody>
        </p:sp>
        <p:sp>
          <p:nvSpPr>
            <p:cNvPr id="86077" name="Rectangle 61"/>
            <p:cNvSpPr>
              <a:spLocks noChangeArrowheads="1"/>
            </p:cNvSpPr>
            <p:nvPr/>
          </p:nvSpPr>
          <p:spPr bwMode="auto">
            <a:xfrm>
              <a:off x="3097" y="1911"/>
              <a:ext cx="72" cy="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zh-CN" sz="2800"/>
            </a:p>
          </p:txBody>
        </p:sp>
        <p:sp>
          <p:nvSpPr>
            <p:cNvPr id="86078" name="Rectangle 62"/>
            <p:cNvSpPr>
              <a:spLocks noChangeArrowheads="1"/>
            </p:cNvSpPr>
            <p:nvPr/>
          </p:nvSpPr>
          <p:spPr bwMode="auto">
            <a:xfrm>
              <a:off x="2698" y="1911"/>
              <a:ext cx="123" cy="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p>
              <a:pPr algn="l"/>
              <a:r>
                <a:rPr lang="en-US" altLang="zh-CN" sz="2800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zh-CN" sz="2800" dirty="0"/>
            </a:p>
          </p:txBody>
        </p:sp>
      </p:grpSp>
      <p:grpSp>
        <p:nvGrpSpPr>
          <p:cNvPr id="9" name="Group 159"/>
          <p:cNvGrpSpPr/>
          <p:nvPr/>
        </p:nvGrpSpPr>
        <p:grpSpPr bwMode="auto">
          <a:xfrm rot="0">
            <a:off x="2637790" y="1937385"/>
            <a:ext cx="3816985" cy="462915"/>
            <a:chOff x="2443" y="3294"/>
            <a:chExt cx="1743" cy="242"/>
          </a:xfrm>
        </p:grpSpPr>
        <p:sp>
          <p:nvSpPr>
            <p:cNvPr id="86137" name="Line 121"/>
            <p:cNvSpPr>
              <a:spLocks noChangeShapeType="1"/>
            </p:cNvSpPr>
            <p:nvPr/>
          </p:nvSpPr>
          <p:spPr bwMode="auto">
            <a:xfrm>
              <a:off x="2815" y="3317"/>
              <a:ext cx="10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6138" name="Line 122"/>
            <p:cNvSpPr>
              <a:spLocks noChangeShapeType="1"/>
            </p:cNvSpPr>
            <p:nvPr/>
          </p:nvSpPr>
          <p:spPr bwMode="auto">
            <a:xfrm>
              <a:off x="3978" y="3317"/>
              <a:ext cx="10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6158" name="Rectangle 142"/>
            <p:cNvSpPr>
              <a:spLocks noChangeArrowheads="1"/>
            </p:cNvSpPr>
            <p:nvPr/>
          </p:nvSpPr>
          <p:spPr bwMode="auto">
            <a:xfrm>
              <a:off x="4078" y="3312"/>
              <a:ext cx="108" cy="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2800"/>
            </a:p>
          </p:txBody>
        </p:sp>
        <p:sp>
          <p:nvSpPr>
            <p:cNvPr id="86159" name="Rectangle 143"/>
            <p:cNvSpPr>
              <a:spLocks noChangeArrowheads="1"/>
            </p:cNvSpPr>
            <p:nvPr/>
          </p:nvSpPr>
          <p:spPr bwMode="auto">
            <a:xfrm>
              <a:off x="3988" y="3312"/>
              <a:ext cx="108" cy="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800" dirty="0"/>
            </a:p>
          </p:txBody>
        </p:sp>
        <p:sp>
          <p:nvSpPr>
            <p:cNvPr id="86160" name="Rectangle 144"/>
            <p:cNvSpPr>
              <a:spLocks noChangeArrowheads="1"/>
            </p:cNvSpPr>
            <p:nvPr/>
          </p:nvSpPr>
          <p:spPr bwMode="auto">
            <a:xfrm>
              <a:off x="3606" y="3312"/>
              <a:ext cx="216" cy="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AB</a:t>
              </a:r>
              <a:endParaRPr lang="en-US" altLang="zh-CN" sz="2800"/>
            </a:p>
          </p:txBody>
        </p:sp>
        <p:sp>
          <p:nvSpPr>
            <p:cNvPr id="86161" name="Rectangle 145"/>
            <p:cNvSpPr>
              <a:spLocks noChangeArrowheads="1"/>
            </p:cNvSpPr>
            <p:nvPr/>
          </p:nvSpPr>
          <p:spPr bwMode="auto">
            <a:xfrm>
              <a:off x="3192" y="3312"/>
              <a:ext cx="216" cy="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BC</a:t>
              </a:r>
              <a:endParaRPr lang="en-US" altLang="zh-CN" sz="2800"/>
            </a:p>
          </p:txBody>
        </p:sp>
        <p:sp>
          <p:nvSpPr>
            <p:cNvPr id="86162" name="Rectangle 146"/>
            <p:cNvSpPr>
              <a:spLocks noChangeArrowheads="1"/>
            </p:cNvSpPr>
            <p:nvPr/>
          </p:nvSpPr>
          <p:spPr bwMode="auto">
            <a:xfrm>
              <a:off x="2915" y="3312"/>
              <a:ext cx="108" cy="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zh-CN" sz="2800"/>
            </a:p>
          </p:txBody>
        </p:sp>
        <p:sp>
          <p:nvSpPr>
            <p:cNvPr id="86163" name="Rectangle 147"/>
            <p:cNvSpPr>
              <a:spLocks noChangeArrowheads="1"/>
            </p:cNvSpPr>
            <p:nvPr/>
          </p:nvSpPr>
          <p:spPr bwMode="auto">
            <a:xfrm>
              <a:off x="2825" y="3312"/>
              <a:ext cx="108" cy="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800" dirty="0"/>
            </a:p>
          </p:txBody>
        </p:sp>
        <p:sp>
          <p:nvSpPr>
            <p:cNvPr id="86164" name="Rectangle 148"/>
            <p:cNvSpPr>
              <a:spLocks noChangeArrowheads="1"/>
            </p:cNvSpPr>
            <p:nvPr/>
          </p:nvSpPr>
          <p:spPr bwMode="auto">
            <a:xfrm>
              <a:off x="2443" y="3312"/>
              <a:ext cx="216" cy="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AB</a:t>
              </a:r>
              <a:endParaRPr lang="en-US" altLang="zh-CN" sz="2800"/>
            </a:p>
          </p:txBody>
        </p:sp>
        <p:sp>
          <p:nvSpPr>
            <p:cNvPr id="86171" name="Rectangle 155"/>
            <p:cNvSpPr>
              <a:spLocks noChangeArrowheads="1"/>
            </p:cNvSpPr>
            <p:nvPr/>
          </p:nvSpPr>
          <p:spPr bwMode="auto">
            <a:xfrm>
              <a:off x="3852" y="3294"/>
              <a:ext cx="89" cy="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zh-CN" sz="2800"/>
            </a:p>
          </p:txBody>
        </p:sp>
        <p:sp>
          <p:nvSpPr>
            <p:cNvPr id="86172" name="Rectangle 156"/>
            <p:cNvSpPr>
              <a:spLocks noChangeArrowheads="1"/>
            </p:cNvSpPr>
            <p:nvPr/>
          </p:nvSpPr>
          <p:spPr bwMode="auto">
            <a:xfrm>
              <a:off x="3460" y="3294"/>
              <a:ext cx="89" cy="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zh-CN" sz="2800"/>
            </a:p>
          </p:txBody>
        </p:sp>
        <p:sp>
          <p:nvSpPr>
            <p:cNvPr id="86173" name="Rectangle 157"/>
            <p:cNvSpPr>
              <a:spLocks noChangeArrowheads="1"/>
            </p:cNvSpPr>
            <p:nvPr/>
          </p:nvSpPr>
          <p:spPr bwMode="auto">
            <a:xfrm>
              <a:off x="3064" y="3294"/>
              <a:ext cx="89" cy="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zh-CN" sz="2800"/>
            </a:p>
          </p:txBody>
        </p:sp>
        <p:sp>
          <p:nvSpPr>
            <p:cNvPr id="86174" name="Rectangle 158"/>
            <p:cNvSpPr>
              <a:spLocks noChangeArrowheads="1"/>
            </p:cNvSpPr>
            <p:nvPr/>
          </p:nvSpPr>
          <p:spPr bwMode="auto">
            <a:xfrm>
              <a:off x="2689" y="3294"/>
              <a:ext cx="89" cy="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p>
              <a:pPr algn="l"/>
              <a:r>
                <a:rPr lang="en-US" altLang="zh-CN" sz="28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zh-CN" sz="2800"/>
            </a:p>
          </p:txBody>
        </p:sp>
      </p:grp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0" y="3856994"/>
            <a:ext cx="3311525" cy="6508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 indent="450850" algn="just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证明：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54" name="Object 10"/>
          <p:cNvGraphicFramePr>
            <a:graphicFrameLocks noChangeAspect="1"/>
          </p:cNvGraphicFramePr>
          <p:nvPr/>
        </p:nvGraphicFramePr>
        <p:xfrm>
          <a:off x="1643042" y="3928432"/>
          <a:ext cx="5786478" cy="53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公式" r:id="rId1" imgW="102108000" imgH="8229600" progId="Equation.3">
                  <p:embed/>
                </p:oleObj>
              </mc:Choice>
              <mc:Fallback>
                <p:oleObj name="公式" r:id="rId1" imgW="102108000" imgH="8229600" progId="Equation.3">
                  <p:embed/>
                  <p:pic>
                    <p:nvPicPr>
                      <p:cNvPr id="0" name="图片 184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43042" y="3928432"/>
                        <a:ext cx="5786478" cy="53288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11"/>
          <p:cNvGrpSpPr/>
          <p:nvPr/>
        </p:nvGrpSpPr>
        <p:grpSpPr bwMode="auto">
          <a:xfrm>
            <a:off x="3452495" y="4507865"/>
            <a:ext cx="6064250" cy="651510"/>
            <a:chOff x="1948" y="1071"/>
            <a:chExt cx="3426" cy="332"/>
          </a:xfrm>
        </p:grpSpPr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3923" y="1071"/>
              <a:ext cx="1451" cy="33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p>
              <a:pPr indent="450850" algn="r"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accent2"/>
                  </a:solidFill>
                  <a:ea typeface="黑体" panose="02010609060101010101" pitchFamily="49" charset="-122"/>
                </a:rPr>
                <a:t>   </a:t>
              </a:r>
              <a:endParaRPr lang="en-US" altLang="zh-CN" sz="2800" b="1">
                <a:solidFill>
                  <a:schemeClr val="accent2"/>
                </a:solidFill>
                <a:ea typeface="黑体" panose="02010609060101010101" pitchFamily="49" charset="-122"/>
              </a:endParaRPr>
            </a:p>
          </p:txBody>
        </p:sp>
        <p:graphicFrame>
          <p:nvGraphicFramePr>
            <p:cNvPr id="57" name="Object 13"/>
            <p:cNvGraphicFramePr>
              <a:graphicFrameLocks noChangeAspect="1"/>
            </p:cNvGraphicFramePr>
            <p:nvPr/>
          </p:nvGraphicFramePr>
          <p:xfrm>
            <a:off x="1948" y="1110"/>
            <a:ext cx="225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公式" r:id="rId3" imgW="67056000" imgH="7010400" progId="Equation.3">
                    <p:embed/>
                  </p:oleObj>
                </mc:Choice>
                <mc:Fallback>
                  <p:oleObj name="公式" r:id="rId3" imgW="67056000" imgH="7010400" progId="Equation.3">
                    <p:embed/>
                    <p:pic>
                      <p:nvPicPr>
                        <p:cNvPr id="0" name="图片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48" y="1110"/>
                          <a:ext cx="2259" cy="2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14"/>
          <p:cNvGrpSpPr/>
          <p:nvPr/>
        </p:nvGrpSpPr>
        <p:grpSpPr bwMode="auto">
          <a:xfrm>
            <a:off x="3380712" y="5282584"/>
            <a:ext cx="6745940" cy="646112"/>
            <a:chOff x="1951" y="1389"/>
            <a:chExt cx="3423" cy="305"/>
          </a:xfrm>
        </p:grpSpPr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3696" y="1389"/>
              <a:ext cx="1678" cy="30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p>
              <a:pPr indent="450850" algn="r">
                <a:lnSpc>
                  <a:spcPct val="130000"/>
                </a:lnSpc>
                <a:spcBef>
                  <a:spcPct val="50000"/>
                </a:spcBef>
              </a:pPr>
              <a:endParaRPr lang="zh-CN" altLang="zh-CN" sz="2800" b="1">
                <a:solidFill>
                  <a:schemeClr val="accent2"/>
                </a:solidFill>
                <a:ea typeface="黑体" panose="02010609060101010101" pitchFamily="49" charset="-122"/>
              </a:endParaRPr>
            </a:p>
          </p:txBody>
        </p:sp>
        <p:graphicFrame>
          <p:nvGraphicFramePr>
            <p:cNvPr id="60" name="Object 16"/>
            <p:cNvGraphicFramePr>
              <a:graphicFrameLocks noChangeAspect="1"/>
            </p:cNvGraphicFramePr>
            <p:nvPr/>
          </p:nvGraphicFramePr>
          <p:xfrm>
            <a:off x="1951" y="1390"/>
            <a:ext cx="2018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公式" r:id="rId5" imgW="64008000" imgH="8229600" progId="Equation.3">
                    <p:embed/>
                  </p:oleObj>
                </mc:Choice>
                <mc:Fallback>
                  <p:oleObj name="公式" r:id="rId5" imgW="64008000" imgH="8229600" progId="Equation.3">
                    <p:embed/>
                    <p:pic>
                      <p:nvPicPr>
                        <p:cNvPr id="0" name="图片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51" y="1390"/>
                          <a:ext cx="2018" cy="2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5"/>
          <p:cNvGrpSpPr/>
          <p:nvPr/>
        </p:nvGrpSpPr>
        <p:grpSpPr bwMode="auto">
          <a:xfrm>
            <a:off x="3413496" y="5928252"/>
            <a:ext cx="5560633" cy="786236"/>
            <a:chOff x="2005" y="1629"/>
            <a:chExt cx="3405" cy="437"/>
          </a:xfrm>
        </p:grpSpPr>
        <p:graphicFrame>
          <p:nvGraphicFramePr>
            <p:cNvPr id="62" name="Object 6"/>
            <p:cNvGraphicFramePr>
              <a:graphicFrameLocks noChangeAspect="1"/>
            </p:cNvGraphicFramePr>
            <p:nvPr/>
          </p:nvGraphicFramePr>
          <p:xfrm>
            <a:off x="2005" y="1629"/>
            <a:ext cx="1016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公式" r:id="rId7" imgW="16764000" imgH="5181600" progId="Equation.3">
                    <p:embed/>
                  </p:oleObj>
                </mc:Choice>
                <mc:Fallback>
                  <p:oleObj name="公式" r:id="rId7" imgW="16764000" imgH="5181600" progId="Equation.3">
                    <p:embed/>
                    <p:pic>
                      <p:nvPicPr>
                        <p:cNvPr id="0" name="图片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05" y="1629"/>
                          <a:ext cx="1016" cy="3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3959" y="1706"/>
              <a:ext cx="1451" cy="36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p>
              <a:pPr indent="450850" algn="r">
                <a:lnSpc>
                  <a:spcPct val="130000"/>
                </a:lnSpc>
                <a:spcBef>
                  <a:spcPct val="50000"/>
                </a:spcBef>
              </a:pPr>
              <a:endParaRPr lang="zh-CN" altLang="zh-CN" sz="28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953135" y="1042035"/>
            <a:ext cx="1240790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邻接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53135" y="1974850"/>
            <a:ext cx="1296035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冗余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58775" y="0"/>
            <a:ext cx="5736590" cy="7308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、逻辑代数特殊运算规律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36345" y="2542540"/>
            <a:ext cx="6812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这说明在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乘积项相加时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，若两个乘积项中分别包含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charset="0"/>
              </a:rPr>
              <a:t>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这两个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乘积项的其余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因子组成第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乘积项时，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则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个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乘积项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是多余的，可以消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去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51" grpId="0" bldLvl="0" animBg="1"/>
      <p:bldP spid="15" grpId="0"/>
      <p:bldP spid="15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58775" y="0"/>
            <a:ext cx="5736590" cy="7308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、逻辑代数特殊运算规律</a:t>
            </a:r>
            <a:endParaRPr lang="zh-CN" altLang="en-US" sz="32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16"/>
          <p:cNvGrpSpPr/>
          <p:nvPr/>
        </p:nvGrpSpPr>
        <p:grpSpPr bwMode="auto">
          <a:xfrm>
            <a:off x="395288" y="1626870"/>
            <a:ext cx="8064500" cy="1673226"/>
            <a:chOff x="249" y="618"/>
            <a:chExt cx="5080" cy="1054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blackGray">
            <a:xfrm>
              <a:off x="249" y="618"/>
              <a:ext cx="5080" cy="105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10800" rIns="0" bIns="0" anchor="ctr">
              <a:spAutoFit/>
            </a:bodyPr>
            <a:p>
              <a:pPr indent="565150" algn="just"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若将函数</a:t>
              </a:r>
              <a:r>
                <a:rPr kumimoji="1" lang="en-US" altLang="zh-CN" sz="2400" b="1" i="1" dirty="0">
                  <a:solidFill>
                    <a:srgbClr val="122BE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中的运算符号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或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或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；逻辑常量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；而所有逻辑变量保持不变，就可以得到</a:t>
              </a:r>
              <a:r>
                <a:rPr kumimoji="1" lang="en-US" altLang="zh-CN" sz="2400" b="1" i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的对偶函数    。</a:t>
              </a:r>
              <a:endParaRPr kumimoji="1" lang="zh-CN" altLang="en-US" sz="24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1350" y="1395"/>
            <a:ext cx="233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公式" r:id="rId1" imgW="4572000" imgH="3962400" progId="Equation.3">
                    <p:embed/>
                  </p:oleObj>
                </mc:Choice>
                <mc:Fallback>
                  <p:oleObj name="公式" r:id="rId1" imgW="4572000" imgH="3962400" progId="Equation.3">
                    <p:embed/>
                    <p:pic>
                      <p:nvPicPr>
                        <p:cNvPr id="0" name="图片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50" y="1395"/>
                          <a:ext cx="233" cy="2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blackGray">
          <a:xfrm>
            <a:off x="323850" y="5409465"/>
            <a:ext cx="8064500" cy="1118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10800" rIns="0" bIns="0" anchor="ctr">
            <a:spAutoFit/>
          </a:bodyPr>
          <a:p>
            <a:pPr indent="565150" algn="jus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推论：如果两个逻辑函数相等，则它们各自的对偶函数必然相等。</a:t>
            </a:r>
            <a:endParaRPr kumimoji="1" lang="zh-CN" altLang="en-US" sz="2400" b="1" dirty="0">
              <a:solidFill>
                <a:srgbClr val="2D0DED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blackGray">
          <a:xfrm>
            <a:off x="468313" y="908679"/>
            <a:ext cx="2808287" cy="656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10800" rIns="0" bIns="0" anchor="ctr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kumimoji="1"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对偶规则</a:t>
            </a:r>
            <a:endParaRPr kumimoji="1"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539750" y="3643948"/>
          <a:ext cx="41417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4" imgW="90525600" imgH="26517600" progId="Equation.DSMT4">
                  <p:embed/>
                </p:oleObj>
              </mc:Choice>
              <mc:Fallback>
                <p:oleObj name="Equation" r:id="rId4" imgW="90525600" imgH="26517600" progId="Equation.DSMT4">
                  <p:embed/>
                  <p:pic>
                    <p:nvPicPr>
                      <p:cNvPr id="0" name="图片 2457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rcRect b="52618"/>
                      <a:stretch>
                        <a:fillRect/>
                      </a:stretch>
                    </p:blipFill>
                    <p:spPr>
                      <a:xfrm>
                        <a:off x="539750" y="3643948"/>
                        <a:ext cx="4141788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2051050" y="4578985"/>
          <a:ext cx="2087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6" imgW="39319200" imgH="8839200" progId="Equation.DSMT4">
                  <p:embed/>
                </p:oleObj>
              </mc:Choice>
              <mc:Fallback>
                <p:oleObj name="Equation" r:id="rId6" imgW="39319200" imgH="8839200" progId="Equation.DSMT4">
                  <p:embed/>
                  <p:pic>
                    <p:nvPicPr>
                      <p:cNvPr id="0" name="图片 2457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1050" y="4578985"/>
                        <a:ext cx="2087563" cy="469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2"/>
          <p:cNvSpPr txBox="1">
            <a:spLocks noChangeArrowheads="1"/>
          </p:cNvSpPr>
          <p:nvPr/>
        </p:nvSpPr>
        <p:spPr bwMode="auto">
          <a:xfrm>
            <a:off x="0" y="213973"/>
            <a:ext cx="4343400" cy="58356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122BE0"/>
                </a:solidFill>
                <a:effectLst/>
                <a:latin typeface="黑体" panose="02010609060101010101" pitchFamily="49" charset="-122"/>
              </a:rPr>
              <a:t>  </a:t>
            </a:r>
            <a:r>
              <a:rPr lang="en-US" altLang="zh-CN" sz="3200" b="1" dirty="0" smtClean="0">
                <a:solidFill>
                  <a:srgbClr val="122BE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 smtClean="0">
                <a:solidFill>
                  <a:srgbClr val="122BE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3200" b="1" dirty="0" smtClean="0">
                <a:solidFill>
                  <a:srgbClr val="122BE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常用</a:t>
            </a:r>
            <a:r>
              <a:rPr lang="zh-CN" altLang="en-US" sz="3200" b="1" dirty="0">
                <a:solidFill>
                  <a:srgbClr val="122BE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公式</a:t>
            </a:r>
            <a:endParaRPr lang="zh-CN" altLang="en-US" sz="3200" b="1" dirty="0">
              <a:solidFill>
                <a:srgbClr val="122BE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75" name="Object 3"/>
          <p:cNvGraphicFramePr>
            <a:graphicFrameLocks noChangeAspect="1"/>
          </p:cNvGraphicFramePr>
          <p:nvPr/>
        </p:nvGraphicFramePr>
        <p:xfrm>
          <a:off x="1063759" y="1082024"/>
          <a:ext cx="4824095" cy="62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Equation" r:id="rId1" imgW="42367200" imgH="5486400" progId="Equation.DSMT4">
                  <p:embed/>
                </p:oleObj>
              </mc:Choice>
              <mc:Fallback>
                <p:oleObj name="Equation" r:id="rId1" imgW="42367200" imgH="5486400" progId="Equation.DSMT4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3759" y="1082024"/>
                        <a:ext cx="4824095" cy="6261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4"/>
          <p:cNvGraphicFramePr>
            <a:graphicFrameLocks noChangeAspect="1"/>
          </p:cNvGraphicFramePr>
          <p:nvPr/>
        </p:nvGraphicFramePr>
        <p:xfrm>
          <a:off x="1201948" y="1909736"/>
          <a:ext cx="4719411" cy="458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94183200" imgH="9144000" progId="Equation.3">
                  <p:embed/>
                </p:oleObj>
              </mc:Choice>
              <mc:Fallback>
                <p:oleObj name="Equation" r:id="rId3" imgW="94183200" imgH="91440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1948" y="1909736"/>
                        <a:ext cx="4719411" cy="4581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108050" y="2624116"/>
          <a:ext cx="2746976" cy="52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22250400" imgH="4267200" progId="Equation.DSMT4">
                  <p:embed/>
                </p:oleObj>
              </mc:Choice>
              <mc:Fallback>
                <p:oleObj name="Equation" r:id="rId5" imgW="22250400" imgH="4267200" progId="Equation.DSMT4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8050" y="2624116"/>
                        <a:ext cx="2746976" cy="5270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202055" y="3451225"/>
          <a:ext cx="3862070" cy="45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7" imgW="74371200" imgH="8839200" progId="Equation.3">
                  <p:embed/>
                </p:oleObj>
              </mc:Choice>
              <mc:Fallback>
                <p:oleObj name="Equation" r:id="rId7" imgW="74371200" imgH="8839200" progId="Equation.3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2055" y="3451225"/>
                        <a:ext cx="3862070" cy="4591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1071379" y="3987942"/>
          <a:ext cx="3456305" cy="64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9" imgW="27736800" imgH="5181600" progId="Equation.DSMT4">
                  <p:embed/>
                </p:oleObj>
              </mc:Choice>
              <mc:Fallback>
                <p:oleObj name="Equation" r:id="rId9" imgW="27736800" imgH="5181600" progId="Equation.DSMT4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1379" y="3987942"/>
                        <a:ext cx="3456305" cy="6457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777823" y="4838694"/>
          <a:ext cx="8004153" cy="453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11" imgW="161239200" imgH="9144000" progId="Equation.3">
                  <p:embed/>
                </p:oleObj>
              </mc:Choice>
              <mc:Fallback>
                <p:oleObj name="Equation" r:id="rId11" imgW="161239200" imgH="9144000" progId="Equation.3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7823" y="4838694"/>
                        <a:ext cx="8004153" cy="45392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1201420" y="5490845"/>
          <a:ext cx="4659630" cy="50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13" imgW="79248000" imgH="9144000" progId="Equation.3">
                  <p:embed/>
                </p:oleObj>
              </mc:Choice>
              <mc:Fallback>
                <p:oleObj name="Equation" r:id="rId13" imgW="79248000" imgH="9144000" progId="Equation.3">
                  <p:embed/>
                  <p:pic>
                    <p:nvPicPr>
                      <p:cNvPr id="0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01420" y="5490845"/>
                        <a:ext cx="4659630" cy="5003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140200" y="1196975"/>
            <a:ext cx="174752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XI</a:t>
            </a:r>
            <a:endParaRPr lang="en-US" altLang="zh-CN"/>
          </a:p>
        </p:txBody>
      </p:sp>
      <p:cxnSp>
        <p:nvCxnSpPr>
          <p:cNvPr id="9" name="直接连接符 8"/>
          <p:cNvCxnSpPr/>
          <p:nvPr/>
        </p:nvCxnSpPr>
        <p:spPr>
          <a:xfrm>
            <a:off x="1425575" y="4651375"/>
            <a:ext cx="2930525" cy="1905"/>
          </a:xfrm>
          <a:prstGeom prst="line">
            <a:avLst/>
          </a:prstGeom>
          <a:ln w="25400">
            <a:solidFill>
              <a:srgbClr val="2D0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5064125" y="4145915"/>
            <a:ext cx="1296035" cy="50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消去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857224" y="1000425"/>
          <a:ext cx="44291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1" imgW="42367200" imgH="5181600" progId="Equation.DSMT4">
                  <p:embed/>
                </p:oleObj>
              </mc:Choice>
              <mc:Fallback>
                <p:oleObj name="Equation" r:id="rId1" imgW="42367200" imgH="5181600" progId="Equation.DSMT4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57224" y="1000425"/>
                        <a:ext cx="4429125" cy="541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856615" y="1714500"/>
          <a:ext cx="745871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152400000" imgH="31394400" progId="Equation.3">
                  <p:embed/>
                </p:oleObj>
              </mc:Choice>
              <mc:Fallback>
                <p:oleObj name="Equation" r:id="rId3" imgW="152400000" imgH="31394400" progId="Equation.3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615" y="1714500"/>
                        <a:ext cx="7458710" cy="153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857250" y="3429000"/>
          <a:ext cx="74009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147828000" imgH="9448800" progId="Equation.3">
                  <p:embed/>
                </p:oleObj>
              </mc:Choice>
              <mc:Fallback>
                <p:oleObj name="Equation" r:id="rId5" imgW="147828000" imgH="9448800" progId="Equation.3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7250" y="3429000"/>
                        <a:ext cx="7400925" cy="473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971550" y="4940935"/>
          <a:ext cx="4209415" cy="70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7" imgW="43281600" imgH="7315200" progId="Equation.DSMT4">
                  <p:embed/>
                </p:oleObj>
              </mc:Choice>
              <mc:Fallback>
                <p:oleObj name="Equation" r:id="rId7" imgW="43281600" imgH="7315200" progId="Equation.DSMT4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550" y="4940935"/>
                        <a:ext cx="4209415" cy="7035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899160" y="5755640"/>
          <a:ext cx="556704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9" imgW="109728000" imgH="9448800" progId="Equation.3">
                  <p:embed/>
                </p:oleObj>
              </mc:Choice>
              <mc:Fallback>
                <p:oleObj name="Equation" r:id="rId9" imgW="109728000" imgH="9448800" progId="Equation.3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9160" y="5755640"/>
                        <a:ext cx="5567045" cy="479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1116330" y="4148455"/>
          <a:ext cx="6458585" cy="56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1" imgW="62179200" imgH="5486400" progId="Equation.DSMT4">
                  <p:embed/>
                </p:oleObj>
              </mc:Choice>
              <mc:Fallback>
                <p:oleObj name="Equation" r:id="rId11" imgW="62179200" imgH="5486400" progId="Equation.DSMT4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16330" y="4148455"/>
                        <a:ext cx="6458585" cy="5695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2"/>
          <p:cNvSpPr txBox="1">
            <a:spLocks noChangeArrowheads="1"/>
          </p:cNvSpPr>
          <p:nvPr/>
        </p:nvSpPr>
        <p:spPr bwMode="auto">
          <a:xfrm>
            <a:off x="0" y="213973"/>
            <a:ext cx="4343400" cy="58356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p>
            <a:r>
              <a:rPr lang="en-US" altLang="zh-CN" sz="3200" b="1" dirty="0" smtClean="0">
                <a:solidFill>
                  <a:srgbClr val="122BE0"/>
                </a:solidFill>
                <a:effectLst/>
                <a:latin typeface="黑体" panose="02010609060101010101" pitchFamily="49" charset="-122"/>
              </a:rPr>
              <a:t>  </a:t>
            </a:r>
            <a:r>
              <a:rPr lang="en-US" altLang="zh-CN" sz="3200" b="1" dirty="0" smtClean="0">
                <a:solidFill>
                  <a:srgbClr val="122BE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 smtClean="0">
                <a:solidFill>
                  <a:srgbClr val="122BE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3200" b="1" dirty="0" smtClean="0">
                <a:solidFill>
                  <a:srgbClr val="122BE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常用</a:t>
            </a:r>
            <a:r>
              <a:rPr lang="zh-CN" altLang="en-US" sz="3200" b="1" dirty="0">
                <a:solidFill>
                  <a:srgbClr val="122BE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公式</a:t>
            </a:r>
            <a:endParaRPr lang="zh-CN" altLang="en-US" sz="3200" b="1" dirty="0">
              <a:solidFill>
                <a:srgbClr val="122BE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10310" y="5584190"/>
            <a:ext cx="3864610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88645" y="71755"/>
            <a:ext cx="8172450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逻辑函数（二值逻辑）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的表示方法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68070" y="1198880"/>
            <a:ext cx="67443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逻辑真值表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逻辑函数表达式或函数式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逻辑图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波形图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卡诺图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硬件描述语言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blackGray">
          <a:xfrm>
            <a:off x="495300" y="945192"/>
            <a:ext cx="2563813" cy="656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10800" rIns="0" bIns="0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kumimoji="1" lang="en-US" altLang="zh-CN" sz="2000" b="1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代入规则</a:t>
            </a:r>
            <a:endParaRPr kumimoji="1"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67995" y="45085"/>
            <a:ext cx="8064500" cy="7308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32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122BE0"/>
                </a:solidFill>
                <a:ea typeface="黑体" panose="02010609060101010101" pitchFamily="49" charset="-122"/>
              </a:rPr>
              <a:t>逻辑代数的三个规则</a:t>
            </a:r>
            <a:endParaRPr lang="zh-CN" altLang="en-US" sz="32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51765" y="2997835"/>
          <a:ext cx="871982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公式" r:id="rId1" imgW="3086100" imgH="215900" progId="Equation.3">
                  <p:embed/>
                </p:oleObj>
              </mc:Choice>
              <mc:Fallback>
                <p:oleObj name="公式" r:id="rId1" imgW="3086100" imgH="215900" progId="Equation.3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1765" y="2997835"/>
                        <a:ext cx="8719820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2513330" y="3696970"/>
          <a:ext cx="4291965" cy="54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公式" r:id="rId3" imgW="1574800" imgH="203200" progId="Equation.3">
                  <p:embed/>
                </p:oleObj>
              </mc:Choice>
              <mc:Fallback>
                <p:oleObj name="公式" r:id="rId3" imgW="1574800" imgH="203200" progId="Equation.3">
                  <p:embed/>
                  <p:pic>
                    <p:nvPicPr>
                      <p:cNvPr id="0" name="图片 225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3330" y="3696970"/>
                        <a:ext cx="4291965" cy="5499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2345055" y="5099050"/>
          <a:ext cx="5123180" cy="121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公式" r:id="rId5" imgW="1727200" imgH="405765" progId="Equation.3">
                  <p:embed/>
                </p:oleObj>
              </mc:Choice>
              <mc:Fallback>
                <p:oleObj name="公式" r:id="rId5" imgW="1727200" imgH="405765" progId="Equation.3">
                  <p:embed/>
                  <p:pic>
                    <p:nvPicPr>
                      <p:cNvPr id="0" name="图片 2253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5055" y="5099050"/>
                        <a:ext cx="5123180" cy="12103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Text Box 7"/>
          <p:cNvSpPr txBox="1">
            <a:spLocks noChangeArrowheads="1"/>
          </p:cNvSpPr>
          <p:nvPr/>
        </p:nvSpPr>
        <p:spPr bwMode="blackGray">
          <a:xfrm>
            <a:off x="1115060" y="4296806"/>
            <a:ext cx="5934075" cy="5645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10800" rIns="0" bIns="0" anchor="ctr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由此可以将反演律推广到</a:t>
            </a:r>
            <a:r>
              <a:rPr kumimoji="1" lang="en-US" altLang="zh-CN" sz="2400" b="1" i="1" dirty="0">
                <a:solidFill>
                  <a:srgbClr val="122BE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kumimoji="1" lang="zh-CN" altLang="en-US" sz="24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个变量：</a:t>
            </a:r>
            <a:endParaRPr kumimoji="1" lang="zh-CN" altLang="en-US" sz="24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blackGray">
          <a:xfrm>
            <a:off x="539750" y="1665504"/>
            <a:ext cx="8064500" cy="1118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10800" rIns="0" bIns="0" anchor="ctr">
            <a:spAutoFit/>
          </a:bodyPr>
          <a:lstStyle/>
          <a:p>
            <a:pPr indent="476250" algn="jus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任何一个含有变量</a:t>
            </a:r>
            <a:r>
              <a:rPr kumimoji="1" lang="en-US" altLang="zh-CN" sz="2400" b="1" i="1" dirty="0">
                <a:solidFill>
                  <a:srgbClr val="122BE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400" b="1" dirty="0">
                <a:solidFill>
                  <a:srgbClr val="122BE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的逻辑等式，如果将所有出现</a:t>
            </a:r>
            <a:r>
              <a:rPr kumimoji="1" lang="en-US" altLang="zh-CN" sz="2400" b="1" i="1" dirty="0">
                <a:solidFill>
                  <a:srgbClr val="122BE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400" b="1" dirty="0">
                <a:solidFill>
                  <a:srgbClr val="122BE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的地方都代之以一个逻辑函数</a:t>
            </a:r>
            <a:r>
              <a:rPr kumimoji="1" lang="en-US" altLang="zh-CN" sz="2400" b="1" i="1" dirty="0">
                <a:solidFill>
                  <a:srgbClr val="122BE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400" b="1" dirty="0">
                <a:solidFill>
                  <a:srgbClr val="122BE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1" lang="zh-CN" altLang="en-US" sz="24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则此等式仍然成立。</a:t>
            </a:r>
            <a:endParaRPr kumimoji="1" lang="zh-CN" altLang="en-US" sz="2400" b="1" dirty="0">
              <a:solidFill>
                <a:srgbClr val="122B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ldLvl="0" animBg="1"/>
      <p:bldP spid="64515" grpId="0" bldLvl="0" animBg="1"/>
      <p:bldP spid="64519" grpId="0" bldLvl="0" animBg="1"/>
      <p:bldP spid="64521" grpId="0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68313" y="3967751"/>
          <a:ext cx="6604017" cy="46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公式" r:id="rId1" imgW="124358400" imgH="8839200" progId="Equation.3">
                  <p:embed/>
                </p:oleObj>
              </mc:Choice>
              <mc:Fallback>
                <p:oleObj name="公式" r:id="rId1" imgW="124358400" imgH="8839200" progId="Equation.3">
                  <p:embed/>
                  <p:pic>
                    <p:nvPicPr>
                      <p:cNvPr id="0" name="图片 2355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313" y="3967751"/>
                        <a:ext cx="6604017" cy="46772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Text Box 4"/>
          <p:cNvSpPr txBox="1">
            <a:spLocks noChangeArrowheads="1"/>
          </p:cNvSpPr>
          <p:nvPr/>
        </p:nvSpPr>
        <p:spPr bwMode="blackGray">
          <a:xfrm>
            <a:off x="539750" y="4938713"/>
            <a:ext cx="54864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122BE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解：利用反演规则可得：</a:t>
            </a:r>
            <a:endParaRPr kumimoji="1" lang="zh-CN" altLang="en-US" sz="2400" b="1" dirty="0">
              <a:solidFill>
                <a:srgbClr val="122BE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2786050" y="5712662"/>
          <a:ext cx="3571900" cy="44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公式" r:id="rId3" imgW="65836800" imgH="8229600" progId="Equation.3">
                  <p:embed/>
                </p:oleObj>
              </mc:Choice>
              <mc:Fallback>
                <p:oleObj name="公式" r:id="rId3" imgW="65836800" imgH="8229600" progId="Equation.3">
                  <p:embed/>
                  <p:pic>
                    <p:nvPicPr>
                      <p:cNvPr id="0" name="图片 2355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6050" y="5712662"/>
                        <a:ext cx="3571900" cy="4436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/>
          <p:nvPr/>
        </p:nvGrpSpPr>
        <p:grpSpPr bwMode="auto">
          <a:xfrm>
            <a:off x="611188" y="1833563"/>
            <a:ext cx="8023225" cy="1673225"/>
            <a:chOff x="385" y="612"/>
            <a:chExt cx="5054" cy="1054"/>
          </a:xfrm>
        </p:grpSpPr>
        <p:sp>
          <p:nvSpPr>
            <p:cNvPr id="65546" name="Text Box 10"/>
            <p:cNvSpPr txBox="1">
              <a:spLocks noChangeArrowheads="1"/>
            </p:cNvSpPr>
            <p:nvPr/>
          </p:nvSpPr>
          <p:spPr bwMode="blackGray">
            <a:xfrm>
              <a:off x="385" y="612"/>
              <a:ext cx="5054" cy="105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10800" rIns="0" bIns="0" anchor="ctr">
              <a:spAutoFit/>
            </a:bodyPr>
            <a:lstStyle/>
            <a:p>
              <a:pPr indent="565150" algn="just"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已知逻辑函数</a:t>
              </a:r>
              <a:r>
                <a:rPr kumimoji="1" lang="en-US" altLang="zh-CN" sz="2400" b="1" i="1" dirty="0">
                  <a:solidFill>
                    <a:srgbClr val="122BE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，将</a:t>
              </a:r>
              <a:r>
                <a:rPr kumimoji="1" lang="en-US" altLang="zh-CN" sz="2400" b="1" i="1" dirty="0">
                  <a:solidFill>
                    <a:srgbClr val="122BE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中所有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原变量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反变量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反变量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原变量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；运算符号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或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或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；逻辑常量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变为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变为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就可以得到其反（补）函数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Times New Roman" panose="02020603050405020304" pitchFamily="18" charset="0"/>
                </a:rPr>
                <a:t>    。</a:t>
              </a:r>
              <a:endParaRPr kumimoji="1" lang="zh-CN" altLang="en-US" sz="2400" b="1" dirty="0">
                <a:solidFill>
                  <a:srgbClr val="122BE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5548" name="Object 12"/>
            <p:cNvGraphicFramePr>
              <a:graphicFrameLocks noChangeAspect="1"/>
            </p:cNvGraphicFramePr>
            <p:nvPr/>
          </p:nvGraphicFramePr>
          <p:xfrm>
            <a:off x="3969" y="1344"/>
            <a:ext cx="23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公式" r:id="rId5" imgW="5791200" imgH="6705600" progId="Equation.3">
                    <p:embed/>
                  </p:oleObj>
                </mc:Choice>
                <mc:Fallback>
                  <p:oleObj name="公式" r:id="rId5" imgW="5791200" imgH="6705600" progId="Equation.3">
                    <p:embed/>
                    <p:pic>
                      <p:nvPicPr>
                        <p:cNvPr id="0" name="图片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69" y="1344"/>
                          <a:ext cx="233" cy="2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554" name="Text Box 18"/>
          <p:cNvSpPr txBox="1">
            <a:spLocks noChangeArrowheads="1"/>
          </p:cNvSpPr>
          <p:nvPr/>
        </p:nvSpPr>
        <p:spPr bwMode="blackGray">
          <a:xfrm>
            <a:off x="468313" y="1000754"/>
            <a:ext cx="2303462" cy="656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10800" rIns="0" bIns="0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kumimoji="1"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反演规则</a:t>
            </a:r>
            <a:endParaRPr kumimoji="1"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67995" y="45085"/>
            <a:ext cx="8064500" cy="7308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32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122BE0"/>
                </a:solidFill>
                <a:ea typeface="黑体" panose="02010609060101010101" pitchFamily="49" charset="-122"/>
              </a:rPr>
              <a:t>逻辑代数的三个规则</a:t>
            </a:r>
            <a:endParaRPr lang="zh-CN" altLang="en-US" sz="32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7340" y="6319520"/>
            <a:ext cx="8463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保持原来的运算顺序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对反变量以外的非号应保持不变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ldLvl="0" animBg="1" autoUpdateAnimBg="0"/>
      <p:bldP spid="65554" grpId="0" bldLvl="0" animBg="1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 bwMode="auto">
          <a:xfrm>
            <a:off x="395288" y="1626870"/>
            <a:ext cx="8064500" cy="1673226"/>
            <a:chOff x="249" y="618"/>
            <a:chExt cx="5080" cy="1054"/>
          </a:xfrm>
        </p:grpSpPr>
        <p:sp>
          <p:nvSpPr>
            <p:cNvPr id="66564" name="Text Box 4"/>
            <p:cNvSpPr txBox="1">
              <a:spLocks noChangeArrowheads="1"/>
            </p:cNvSpPr>
            <p:nvPr/>
          </p:nvSpPr>
          <p:spPr bwMode="blackGray">
            <a:xfrm>
              <a:off x="249" y="618"/>
              <a:ext cx="5080" cy="105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10800" rIns="0" bIns="0" anchor="ctr">
              <a:spAutoFit/>
            </a:bodyPr>
            <a:lstStyle/>
            <a:p>
              <a:pPr indent="565150" algn="just"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若将函数</a:t>
              </a:r>
              <a:r>
                <a:rPr kumimoji="1" lang="en-US" altLang="zh-CN" sz="2400" b="1" i="1" dirty="0">
                  <a:solidFill>
                    <a:srgbClr val="122BE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中的运算符号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或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或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；逻辑常量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变为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；而所有逻辑变量保持不变，就可以得到</a:t>
              </a:r>
              <a:r>
                <a:rPr kumimoji="1" lang="en-US" altLang="zh-CN" sz="2400" b="1" i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kumimoji="1" lang="zh-CN" altLang="en-US" sz="2400" b="1" dirty="0">
                  <a:solidFill>
                    <a:srgbClr val="122BE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的对偶函数    。</a:t>
              </a:r>
              <a:endParaRPr kumimoji="1" lang="zh-CN" altLang="en-US" sz="2400" b="1" dirty="0">
                <a:solidFill>
                  <a:srgbClr val="122BE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66565" name="Object 5"/>
            <p:cNvGraphicFramePr>
              <a:graphicFrameLocks noChangeAspect="1"/>
            </p:cNvGraphicFramePr>
            <p:nvPr/>
          </p:nvGraphicFramePr>
          <p:xfrm>
            <a:off x="1350" y="1395"/>
            <a:ext cx="233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公式" r:id="rId1" imgW="4572000" imgH="3962400" progId="Equation.3">
                    <p:embed/>
                  </p:oleObj>
                </mc:Choice>
                <mc:Fallback>
                  <p:oleObj name="公式" r:id="rId1" imgW="4572000" imgH="3962400" progId="Equation.3">
                    <p:embed/>
                    <p:pic>
                      <p:nvPicPr>
                        <p:cNvPr id="0" name="图片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50" y="1395"/>
                          <a:ext cx="233" cy="2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570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blackGray">
          <a:xfrm>
            <a:off x="323850" y="5409465"/>
            <a:ext cx="8064500" cy="1118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10800" rIns="0" bIns="0" anchor="ctr">
            <a:spAutoFit/>
          </a:bodyPr>
          <a:lstStyle/>
          <a:p>
            <a:pPr indent="565150" algn="jus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推论：如果两个逻辑函数相等，则它们各自的对偶函数必然相等。</a:t>
            </a:r>
            <a:endParaRPr kumimoji="1" lang="zh-CN" altLang="en-US" sz="2400" b="1" dirty="0">
              <a:solidFill>
                <a:srgbClr val="2D0DED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blackGray">
          <a:xfrm>
            <a:off x="468313" y="908679"/>
            <a:ext cx="2808287" cy="656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10800" rIns="0" bIns="0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kumimoji="1"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对偶规则</a:t>
            </a:r>
            <a:endParaRPr kumimoji="1"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6573" name="Object 13"/>
          <p:cNvGraphicFramePr>
            <a:graphicFrameLocks noChangeAspect="1"/>
          </p:cNvGraphicFramePr>
          <p:nvPr/>
        </p:nvGraphicFramePr>
        <p:xfrm>
          <a:off x="539750" y="3643948"/>
          <a:ext cx="41417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4" imgW="90525600" imgH="26517600" progId="Equation.DSMT4">
                  <p:embed/>
                </p:oleObj>
              </mc:Choice>
              <mc:Fallback>
                <p:oleObj name="Equation" r:id="rId4" imgW="90525600" imgH="26517600" progId="Equation.DSMT4">
                  <p:embed/>
                  <p:pic>
                    <p:nvPicPr>
                      <p:cNvPr id="0" name="图片 2457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rcRect b="52618"/>
                      <a:stretch>
                        <a:fillRect/>
                      </a:stretch>
                    </p:blipFill>
                    <p:spPr>
                      <a:xfrm>
                        <a:off x="539750" y="3643948"/>
                        <a:ext cx="4141788" cy="574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4" name="Object 14"/>
          <p:cNvGraphicFramePr>
            <a:graphicFrameLocks noChangeAspect="1"/>
          </p:cNvGraphicFramePr>
          <p:nvPr/>
        </p:nvGraphicFramePr>
        <p:xfrm>
          <a:off x="2051050" y="4578985"/>
          <a:ext cx="2087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6" imgW="39319200" imgH="8839200" progId="Equation.DSMT4">
                  <p:embed/>
                </p:oleObj>
              </mc:Choice>
              <mc:Fallback>
                <p:oleObj name="Equation" r:id="rId6" imgW="39319200" imgH="8839200" progId="Equation.DSMT4">
                  <p:embed/>
                  <p:pic>
                    <p:nvPicPr>
                      <p:cNvPr id="0" name="图片 2457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1050" y="4578985"/>
                        <a:ext cx="2087563" cy="469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67995" y="45085"/>
            <a:ext cx="8064500" cy="7308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32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122BE0"/>
                </a:solidFill>
                <a:ea typeface="黑体" panose="02010609060101010101" pitchFamily="49" charset="-122"/>
              </a:rPr>
              <a:t>逻辑代数的三个规则</a:t>
            </a:r>
            <a:endParaRPr lang="zh-CN" altLang="en-US" sz="32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 bldLvl="0" animBg="1"/>
      <p:bldP spid="66572" grpId="0" bldLvl="0" animBg="1"/>
      <p:bldP spid="64515" grpId="0" bldLvl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14282" y="141584"/>
            <a:ext cx="662940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kumimoji="1" lang="en-US" altLang="zh-CN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6.8 </a:t>
            </a: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逻辑函数的变换与化简</a:t>
            </a:r>
            <a:endParaRPr kumimoji="1"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00380" y="929640"/>
            <a:ext cx="8172450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逻辑函数（二值逻辑）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的表示方法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68070" y="1629410"/>
            <a:ext cx="67443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逻辑真值表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逻辑函数表达式或函数式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逻辑图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波形图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卡诺图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硬件描述语言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14282" y="141584"/>
            <a:ext cx="662940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kumimoji="1" lang="en-US" altLang="zh-CN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6.8 </a:t>
            </a:r>
            <a:r>
              <a:rPr kumimoji="1"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逻辑函数的变换与化简</a:t>
            </a:r>
            <a:endParaRPr kumimoji="1"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00668" y="929756"/>
            <a:ext cx="4493538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6.8.1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逻辑函数的表达式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75397" y="1784966"/>
            <a:ext cx="50101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、逻辑函数不同形式的表达式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2D0DED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7838" name="Object 14"/>
          <p:cNvGraphicFramePr>
            <a:graphicFrameLocks noChangeAspect="1"/>
          </p:cNvGraphicFramePr>
          <p:nvPr/>
        </p:nvGraphicFramePr>
        <p:xfrm>
          <a:off x="2143108" y="2570476"/>
          <a:ext cx="1733556" cy="43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Equation" r:id="rId1" imgW="21031200" imgH="5181600" progId="Equation.DSMT4">
                  <p:embed/>
                </p:oleObj>
              </mc:Choice>
              <mc:Fallback>
                <p:oleObj name="Equation" r:id="rId1" imgW="21031200" imgH="5181600" progId="Equation.DSMT4">
                  <p:embed/>
                  <p:pic>
                    <p:nvPicPr>
                      <p:cNvPr id="0" name="图片 266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43108" y="2570476"/>
                        <a:ext cx="1733556" cy="43338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4878148" y="2641914"/>
            <a:ext cx="191033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与或</a:t>
            </a:r>
            <a:r>
              <a:rPr lang="zh-CN" altLang="en-US" sz="2400" b="1" dirty="0" smtClean="0"/>
              <a:t>表达式</a:t>
            </a:r>
            <a:endParaRPr lang="zh-CN" altLang="en-US" sz="2400" b="1" dirty="0"/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7840" name="Object 16"/>
          <p:cNvGraphicFramePr>
            <a:graphicFrameLocks noChangeAspect="1"/>
          </p:cNvGraphicFramePr>
          <p:nvPr/>
        </p:nvGraphicFramePr>
        <p:xfrm>
          <a:off x="2411634" y="3112991"/>
          <a:ext cx="1303744" cy="52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3" imgW="15849600" imgH="6400800" progId="Equation.DSMT4">
                  <p:embed/>
                </p:oleObj>
              </mc:Choice>
              <mc:Fallback>
                <p:oleObj name="Equation" r:id="rId3" imgW="15849600" imgH="6400800" progId="Equation.DSMT4">
                  <p:embed/>
                  <p:pic>
                    <p:nvPicPr>
                      <p:cNvPr id="0" name="图片 266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634" y="3112991"/>
                        <a:ext cx="1303744" cy="5290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4900031" y="3213418"/>
            <a:ext cx="2621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与非</a:t>
            </a:r>
            <a:r>
              <a:rPr lang="zh-CN" altLang="en-US" sz="2400" b="1" dirty="0" smtClean="0"/>
              <a:t>一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与非</a:t>
            </a:r>
            <a:r>
              <a:rPr lang="zh-CN" altLang="en-US" sz="2400" b="1" dirty="0" smtClean="0"/>
              <a:t>表达式</a:t>
            </a:r>
            <a:endParaRPr lang="zh-CN" altLang="en-US" sz="2400" b="1" dirty="0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7842" name="Object 18"/>
          <p:cNvGraphicFramePr>
            <a:graphicFrameLocks noChangeAspect="1"/>
          </p:cNvGraphicFramePr>
          <p:nvPr/>
        </p:nvGraphicFramePr>
        <p:xfrm>
          <a:off x="2357739" y="3784922"/>
          <a:ext cx="2180287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5" imgW="24993600" imgH="5791200" progId="Equation.DSMT4">
                  <p:embed/>
                </p:oleObj>
              </mc:Choice>
              <mc:Fallback>
                <p:oleObj name="Equation" r:id="rId5" imgW="24993600" imgH="5791200" progId="Equation.DSMT4">
                  <p:embed/>
                  <p:pic>
                    <p:nvPicPr>
                      <p:cNvPr id="0" name="图片 266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7739" y="3784922"/>
                        <a:ext cx="2180287" cy="5000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4859020" y="3784922"/>
            <a:ext cx="179133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或与</a:t>
            </a:r>
            <a:r>
              <a:rPr lang="zh-CN" altLang="en-US" sz="2400" b="1" dirty="0" smtClean="0"/>
              <a:t>表达式</a:t>
            </a:r>
            <a:endParaRPr lang="zh-CN" altLang="en-US" sz="2400" b="1" dirty="0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7844" name="Object 20"/>
          <p:cNvGraphicFramePr>
            <a:graphicFrameLocks noChangeAspect="1"/>
          </p:cNvGraphicFramePr>
          <p:nvPr/>
        </p:nvGraphicFramePr>
        <p:xfrm>
          <a:off x="2429494" y="4427864"/>
          <a:ext cx="2183963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7" imgW="24384000" imgH="6400800" progId="Equation.DSMT4">
                  <p:embed/>
                </p:oleObj>
              </mc:Choice>
              <mc:Fallback>
                <p:oleObj name="Equation" r:id="rId7" imgW="24384000" imgH="6400800" progId="Equation.DSMT4">
                  <p:embed/>
                  <p:pic>
                    <p:nvPicPr>
                      <p:cNvPr id="0" name="图片 266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9494" y="4427864"/>
                        <a:ext cx="2183963" cy="571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4930775" y="4427864"/>
            <a:ext cx="2621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或非</a:t>
            </a:r>
            <a:r>
              <a:rPr lang="zh-CN" altLang="en-US" sz="2400" b="1" dirty="0" smtClean="0"/>
              <a:t>一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或非</a:t>
            </a:r>
            <a:r>
              <a:rPr lang="zh-CN" altLang="en-US" sz="2400" b="1" dirty="0" smtClean="0"/>
              <a:t>表达式</a:t>
            </a:r>
            <a:endParaRPr lang="zh-CN" altLang="en-US" sz="2400" b="1" dirty="0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7846" name="Object 22"/>
          <p:cNvGraphicFramePr>
            <a:graphicFrameLocks noChangeAspect="1"/>
          </p:cNvGraphicFramePr>
          <p:nvPr/>
        </p:nvGraphicFramePr>
        <p:xfrm>
          <a:off x="2429494" y="5070806"/>
          <a:ext cx="1990732" cy="523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9" imgW="21640800" imgH="5791200" progId="Equation.DSMT4">
                  <p:embed/>
                </p:oleObj>
              </mc:Choice>
              <mc:Fallback>
                <p:oleObj name="Equation" r:id="rId9" imgW="21640800" imgH="5791200" progId="Equation.DSMT4">
                  <p:embed/>
                  <p:pic>
                    <p:nvPicPr>
                      <p:cNvPr id="0" name="图片 2662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29494" y="5070806"/>
                        <a:ext cx="1990732" cy="5238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31"/>
          <p:cNvSpPr/>
          <p:nvPr/>
        </p:nvSpPr>
        <p:spPr>
          <a:xfrm>
            <a:off x="4930458" y="5142244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与或非</a:t>
            </a:r>
            <a:r>
              <a:rPr lang="zh-CN" altLang="en-US" sz="2400" b="1" dirty="0" smtClean="0"/>
              <a:t>表达式</a:t>
            </a:r>
            <a:endParaRPr lang="zh-CN" altLang="en-US" sz="2400" b="1" dirty="0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 bldLvl="0" animBg="1"/>
      <p:bldP spid="77826" grpId="0" bldLvl="0" animBg="1"/>
      <p:bldP spid="20" grpId="0"/>
      <p:bldP spid="23" grpId="0"/>
      <p:bldP spid="26" grpId="0"/>
      <p:bldP spid="29" grpId="0"/>
      <p:bldP spid="3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85720" y="788014"/>
            <a:ext cx="8496302" cy="2098676"/>
            <a:chOff x="225" y="135"/>
            <a:chExt cx="5352" cy="1322"/>
          </a:xfrm>
        </p:grpSpPr>
        <p:sp>
          <p:nvSpPr>
            <p:cNvPr id="71683" name="Text Box 3"/>
            <p:cNvSpPr txBox="1">
              <a:spLocks noChangeArrowheads="1"/>
            </p:cNvSpPr>
            <p:nvPr/>
          </p:nvSpPr>
          <p:spPr bwMode="auto">
            <a:xfrm>
              <a:off x="225" y="225"/>
              <a:ext cx="5352" cy="123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35000"/>
                </a:lnSpc>
                <a:spcBef>
                  <a:spcPct val="50000"/>
                </a:spcBef>
              </a:pPr>
              <a:r>
                <a:rPr kumimoji="1" lang="zh-CN" altLang="en-US" sz="2400" b="1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例</a:t>
              </a:r>
              <a:r>
                <a:rPr kumimoji="1" lang="en-US" altLang="zh-CN" sz="2400" b="1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    </a:t>
              </a:r>
              <a:r>
                <a:rPr kumimoji="1" lang="zh-CN" altLang="en-US" sz="2400" b="1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将函数与或表达式               转换为其它形式。</a:t>
              </a:r>
              <a:endParaRPr kumimoji="1" lang="zh-CN" altLang="en-US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l">
                <a:lnSpc>
                  <a:spcPct val="135000"/>
                </a:lnSpc>
                <a:spcBef>
                  <a:spcPct val="50000"/>
                </a:spcBef>
              </a:pPr>
              <a:r>
                <a:rPr kumimoji="1" lang="zh-CN" altLang="en-US" sz="2400" b="1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解  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）与非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-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与非式。</a:t>
              </a:r>
              <a:r>
                <a:rPr kumimoji="1" lang="zh-CN" altLang="en-US" sz="2400" b="1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kumimoji="1" lang="zh-CN" altLang="en-US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l">
                <a:lnSpc>
                  <a:spcPct val="135000"/>
                </a:lnSpc>
                <a:spcBef>
                  <a:spcPct val="50000"/>
                </a:spcBef>
              </a:pPr>
              <a:r>
                <a:rPr kumimoji="1" lang="zh-CN" altLang="en-US" sz="2400" b="1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将与或式两次取反，利用摩根定律可得</a:t>
              </a:r>
              <a:endParaRPr kumimoji="1" lang="zh-CN" altLang="en-US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71684" name="Object 4"/>
            <p:cNvGraphicFramePr>
              <a:graphicFrameLocks noChangeAspect="1"/>
            </p:cNvGraphicFramePr>
            <p:nvPr/>
          </p:nvGraphicFramePr>
          <p:xfrm>
            <a:off x="2563" y="135"/>
            <a:ext cx="1289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" name="Equation" r:id="rId1" imgW="21336000" imgH="6705600" progId="Equation.3">
                    <p:embed/>
                  </p:oleObj>
                </mc:Choice>
                <mc:Fallback>
                  <p:oleObj name="Equation" r:id="rId1" imgW="21336000" imgH="6705600" progId="Equation.3">
                    <p:embed/>
                    <p:pic>
                      <p:nvPicPr>
                        <p:cNvPr id="0" name="图片 276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563" y="135"/>
                          <a:ext cx="1289" cy="4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0"/>
          <p:cNvGrpSpPr/>
          <p:nvPr/>
        </p:nvGrpSpPr>
        <p:grpSpPr bwMode="auto">
          <a:xfrm>
            <a:off x="395272" y="3202617"/>
            <a:ext cx="3733800" cy="684212"/>
            <a:chOff x="1519" y="1797"/>
            <a:chExt cx="2352" cy="431"/>
          </a:xfrm>
        </p:grpSpPr>
        <p:graphicFrame>
          <p:nvGraphicFramePr>
            <p:cNvPr id="71711" name="Object 31"/>
            <p:cNvGraphicFramePr>
              <a:graphicFrameLocks noChangeAspect="1"/>
            </p:cNvGraphicFramePr>
            <p:nvPr/>
          </p:nvGraphicFramePr>
          <p:xfrm>
            <a:off x="1519" y="1797"/>
            <a:ext cx="2352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Equation" r:id="rId3" imgW="36576000" imgH="6705600" progId="Equation.3">
                    <p:embed/>
                  </p:oleObj>
                </mc:Choice>
                <mc:Fallback>
                  <p:oleObj name="Equation" r:id="rId3" imgW="36576000" imgH="6705600" progId="Equation.3">
                    <p:embed/>
                    <p:pic>
                      <p:nvPicPr>
                        <p:cNvPr id="0" name="图片 276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19" y="1797"/>
                          <a:ext cx="2352" cy="4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12" name="Line 32"/>
            <p:cNvSpPr>
              <a:spLocks noChangeShapeType="1"/>
            </p:cNvSpPr>
            <p:nvPr/>
          </p:nvSpPr>
          <p:spPr bwMode="auto">
            <a:xfrm>
              <a:off x="2047" y="190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3" name="Line 33"/>
            <p:cNvSpPr>
              <a:spLocks noChangeShapeType="1"/>
            </p:cNvSpPr>
            <p:nvPr/>
          </p:nvSpPr>
          <p:spPr bwMode="auto">
            <a:xfrm>
              <a:off x="2047" y="18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4" name="Line 34"/>
            <p:cNvSpPr>
              <a:spLocks noChangeShapeType="1"/>
            </p:cNvSpPr>
            <p:nvPr/>
          </p:nvSpPr>
          <p:spPr bwMode="auto">
            <a:xfrm>
              <a:off x="3151" y="19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5" name="Line 35"/>
            <p:cNvSpPr>
              <a:spLocks noChangeShapeType="1"/>
            </p:cNvSpPr>
            <p:nvPr/>
          </p:nvSpPr>
          <p:spPr bwMode="auto">
            <a:xfrm>
              <a:off x="3143" y="18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6" name="Line 36"/>
            <p:cNvSpPr>
              <a:spLocks noChangeShapeType="1"/>
            </p:cNvSpPr>
            <p:nvPr/>
          </p:nvSpPr>
          <p:spPr bwMode="auto">
            <a:xfrm>
              <a:off x="3547" y="193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31887" y="134601"/>
            <a:ext cx="50101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、逻辑函数不同形式的表达式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2D0DED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ldLvl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13965" y="716259"/>
            <a:ext cx="8496302" cy="731838"/>
            <a:chOff x="225" y="135"/>
            <a:chExt cx="5352" cy="461"/>
          </a:xfrm>
        </p:grpSpPr>
        <p:sp>
          <p:nvSpPr>
            <p:cNvPr id="71683" name="Text Box 3"/>
            <p:cNvSpPr txBox="1">
              <a:spLocks noChangeArrowheads="1"/>
            </p:cNvSpPr>
            <p:nvPr/>
          </p:nvSpPr>
          <p:spPr bwMode="auto">
            <a:xfrm>
              <a:off x="225" y="225"/>
              <a:ext cx="5352" cy="37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35000"/>
                </a:lnSpc>
                <a:spcBef>
                  <a:spcPct val="50000"/>
                </a:spcBef>
              </a:pPr>
              <a:r>
                <a:rPr kumimoji="1" lang="zh-CN" altLang="en-US" sz="2400" b="1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例</a:t>
              </a:r>
              <a:r>
                <a:rPr kumimoji="1" lang="en-US" altLang="zh-CN" sz="2400" b="1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    </a:t>
              </a:r>
              <a:r>
                <a:rPr kumimoji="1" lang="zh-CN" altLang="en-US" sz="2400" b="1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将函数与或表达式               转换为其它形式。</a:t>
              </a:r>
              <a:endParaRPr kumimoji="1" lang="zh-CN" altLang="en-US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71684" name="Object 4"/>
            <p:cNvGraphicFramePr>
              <a:graphicFrameLocks noChangeAspect="1"/>
            </p:cNvGraphicFramePr>
            <p:nvPr/>
          </p:nvGraphicFramePr>
          <p:xfrm>
            <a:off x="2563" y="135"/>
            <a:ext cx="1289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" name="Equation" r:id="rId1" imgW="21336000" imgH="6705600" progId="Equation.3">
                    <p:embed/>
                  </p:oleObj>
                </mc:Choice>
                <mc:Fallback>
                  <p:oleObj name="Equation" r:id="rId1" imgW="21336000" imgH="6705600" progId="Equation.3">
                    <p:embed/>
                    <p:pic>
                      <p:nvPicPr>
                        <p:cNvPr id="0" name="图片 276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563" y="135"/>
                          <a:ext cx="1289" cy="4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/>
          <p:nvPr/>
        </p:nvGrpSpPr>
        <p:grpSpPr bwMode="auto">
          <a:xfrm>
            <a:off x="285750" y="1470660"/>
            <a:ext cx="7925033" cy="1567878"/>
            <a:chOff x="69" y="1993"/>
            <a:chExt cx="4992" cy="1160"/>
          </a:xfrm>
        </p:grpSpPr>
        <p:sp>
          <p:nvSpPr>
            <p:cNvPr id="71686" name="Text Box 6"/>
            <p:cNvSpPr txBox="1">
              <a:spLocks noChangeArrowheads="1"/>
            </p:cNvSpPr>
            <p:nvPr/>
          </p:nvSpPr>
          <p:spPr bwMode="auto">
            <a:xfrm>
              <a:off x="69" y="1993"/>
              <a:ext cx="4992" cy="11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）与或非式。 </a:t>
              </a:r>
              <a:endParaRPr kumimoji="1" lang="zh-CN" altLang="en-US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l">
                <a:spcBef>
                  <a:spcPct val="50000"/>
                </a:spcBef>
              </a:pPr>
              <a:r>
                <a:rPr kumimoji="1" lang="zh-CN" altLang="en-US" sz="2400" b="1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首先求出反函数</a:t>
              </a:r>
              <a:endParaRPr kumimoji="1" lang="zh-CN" altLang="en-US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l">
                <a:spcBef>
                  <a:spcPct val="50000"/>
                </a:spcBef>
              </a:pPr>
              <a:r>
                <a:rPr kumimoji="1" lang="zh-CN" altLang="en-US" sz="2400" b="1" dirty="0">
                  <a:solidFill>
                    <a:srgbClr val="0033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然后再取反一次即得与或非表达式</a:t>
              </a:r>
              <a:endParaRPr kumimoji="1" lang="zh-CN" altLang="en-US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4" name="Group 7"/>
            <p:cNvGrpSpPr/>
            <p:nvPr/>
          </p:nvGrpSpPr>
          <p:grpSpPr bwMode="auto">
            <a:xfrm>
              <a:off x="2163" y="2777"/>
              <a:ext cx="1530" cy="268"/>
              <a:chOff x="2391" y="2885"/>
              <a:chExt cx="1530" cy="268"/>
            </a:xfrm>
          </p:grpSpPr>
          <p:sp>
            <p:nvSpPr>
              <p:cNvPr id="71697" name="Rectangle 17"/>
              <p:cNvSpPr>
                <a:spLocks noChangeArrowheads="1"/>
              </p:cNvSpPr>
              <p:nvPr/>
            </p:nvSpPr>
            <p:spPr bwMode="auto">
              <a:xfrm>
                <a:off x="3081" y="2912"/>
                <a:ext cx="80" cy="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699" name="Rectangle 19"/>
              <p:cNvSpPr>
                <a:spLocks noChangeArrowheads="1"/>
              </p:cNvSpPr>
              <p:nvPr/>
            </p:nvSpPr>
            <p:spPr bwMode="auto">
              <a:xfrm>
                <a:off x="2391" y="2912"/>
                <a:ext cx="80" cy="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701" name="Rectangle 21"/>
              <p:cNvSpPr>
                <a:spLocks noChangeArrowheads="1"/>
              </p:cNvSpPr>
              <p:nvPr/>
            </p:nvSpPr>
            <p:spPr bwMode="auto">
              <a:xfrm>
                <a:off x="3841" y="2885"/>
                <a:ext cx="80" cy="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/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71706" name="Object 26"/>
            <p:cNvGraphicFramePr>
              <a:graphicFrameLocks noChangeAspect="1"/>
            </p:cNvGraphicFramePr>
            <p:nvPr/>
          </p:nvGraphicFramePr>
          <p:xfrm>
            <a:off x="3518" y="2631"/>
            <a:ext cx="1396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Equation" r:id="rId3" imgW="876300" imgH="316865" progId="Equation.3">
                    <p:embed/>
                  </p:oleObj>
                </mc:Choice>
                <mc:Fallback>
                  <p:oleObj name="Equation" r:id="rId3" imgW="876300" imgH="316865" progId="Equation.3">
                    <p:embed/>
                    <p:pic>
                      <p:nvPicPr>
                        <p:cNvPr id="0" name="图片 276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18" y="2631"/>
                          <a:ext cx="1396" cy="4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27430" y="3283585"/>
          <a:ext cx="6830695" cy="295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2755900" imgH="1308100" progId="Equation.KSEE3">
                  <p:embed/>
                </p:oleObj>
              </mc:Choice>
              <mc:Fallback>
                <p:oleObj name="" r:id="rId5" imgW="2755900" imgH="1308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7430" y="3283585"/>
                        <a:ext cx="6830695" cy="295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31887" y="134601"/>
            <a:ext cx="50101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、逻辑函数不同形式的表达式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2D0DED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ldLvl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14348" y="859768"/>
            <a:ext cx="7696200" cy="13093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 或与式。</a:t>
            </a:r>
            <a:r>
              <a:rPr kumimoji="1" lang="zh-CN" altLang="en-US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zh-CN" altLang="en-US" sz="2400" b="1" dirty="0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将与或非式用摩根定律展开， 即得或与表达式如下：</a:t>
            </a:r>
            <a:endParaRPr kumimoji="1" lang="zh-CN" altLang="en-US" sz="2400" b="1" dirty="0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857356" y="2431404"/>
            <a:ext cx="5715000" cy="682625"/>
            <a:chOff x="1200" y="1440"/>
            <a:chExt cx="3600" cy="430"/>
          </a:xfrm>
        </p:grpSpPr>
        <p:graphicFrame>
          <p:nvGraphicFramePr>
            <p:cNvPr id="72709" name="Object 5"/>
            <p:cNvGraphicFramePr>
              <a:graphicFrameLocks noChangeAspect="1"/>
            </p:cNvGraphicFramePr>
            <p:nvPr/>
          </p:nvGraphicFramePr>
          <p:xfrm>
            <a:off x="1200" y="1440"/>
            <a:ext cx="3600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" name="Equation" r:id="rId1" imgW="61264800" imgH="7315200" progId="Equation.3">
                    <p:embed/>
                  </p:oleObj>
                </mc:Choice>
                <mc:Fallback>
                  <p:oleObj name="Equation" r:id="rId1" imgW="61264800" imgH="7315200" progId="Equation.3">
                    <p:embed/>
                    <p:pic>
                      <p:nvPicPr>
                        <p:cNvPr id="0" name="图片 286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00" y="1440"/>
                          <a:ext cx="3600" cy="4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710" name="Line 6"/>
            <p:cNvSpPr>
              <a:spLocks noChangeShapeType="1"/>
            </p:cNvSpPr>
            <p:nvPr/>
          </p:nvSpPr>
          <p:spPr bwMode="auto">
            <a:xfrm>
              <a:off x="1680" y="15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11" name="Line 7"/>
            <p:cNvSpPr>
              <a:spLocks noChangeShapeType="1"/>
            </p:cNvSpPr>
            <p:nvPr/>
          </p:nvSpPr>
          <p:spPr bwMode="auto">
            <a:xfrm>
              <a:off x="2688" y="15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12" name="Line 8"/>
            <p:cNvSpPr>
              <a:spLocks noChangeShapeType="1"/>
            </p:cNvSpPr>
            <p:nvPr/>
          </p:nvSpPr>
          <p:spPr bwMode="auto">
            <a:xfrm>
              <a:off x="2976" y="15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84835" y="3359464"/>
            <a:ext cx="7391400" cy="1938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1"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kumimoji="1"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或非</a:t>
            </a:r>
            <a:r>
              <a:rPr kumimoji="1"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1"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或非式。 </a:t>
            </a:r>
            <a:endParaRPr kumimoji="1"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="1" dirty="0" smtClean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将</a:t>
            </a:r>
            <a:r>
              <a:rPr kumimoji="1" lang="zh-CN" altLang="en-US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或与表达式两次取反， 用摩根定律展开一次得或非</a:t>
            </a:r>
            <a:r>
              <a:rPr kumimoji="1" lang="en-US" altLang="zh-CN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1" lang="zh-CN" altLang="en-US" sz="24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或非表达式</a:t>
            </a:r>
            <a:endParaRPr kumimoji="1" lang="zh-CN" altLang="en-US" sz="2400" b="1" dirty="0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1818005" y="5468620"/>
          <a:ext cx="47482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50901600" imgH="7315200" progId="Equation.3">
                  <p:embed/>
                </p:oleObj>
              </mc:Choice>
              <mc:Fallback>
                <p:oleObj name="Equation" r:id="rId3" imgW="50901600" imgH="7315200" progId="Equation.3">
                  <p:embed/>
                  <p:pic>
                    <p:nvPicPr>
                      <p:cNvPr id="0" name="图片 2867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8005" y="5468620"/>
                        <a:ext cx="4748213" cy="682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2554605" y="567182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541905" y="562102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4840605" y="565912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5869305" y="568452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4777105" y="559562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31887" y="134601"/>
            <a:ext cx="50101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、逻辑函数不同形式的表达式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2D0DED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ldLvl="0" animBg="1"/>
      <p:bldP spid="72713" grpId="0" bldLvl="0" animBg="1"/>
      <p:bldP spid="72715" grpId="0" bldLvl="0" animBg="1"/>
      <p:bldP spid="72716" grpId="0" bldLvl="0" animBg="1"/>
      <p:bldP spid="72717" grpId="0" bldLvl="0" animBg="1"/>
      <p:bldP spid="72718" grpId="0" bldLvl="0" animBg="1"/>
      <p:bldP spid="72719" grpId="0" bldLvl="0" animBg="1"/>
      <p:bldP spid="77826" grpId="0" bldLvl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069465" y="148908"/>
            <a:ext cx="46742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zh-CN" altLang="en-US" sz="32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同一逻辑的五种表达形式</a:t>
            </a:r>
            <a:endParaRPr kumimoji="1" lang="zh-CN" altLang="en-US" sz="32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544386" y="4915853"/>
          <a:ext cx="36516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1" imgW="44805600" imgH="7315200" progId="Equation.3">
                  <p:embed/>
                </p:oleObj>
              </mc:Choice>
              <mc:Fallback>
                <p:oleObj name="Equation" r:id="rId1" imgW="44805600" imgH="7315200" progId="Equation.3">
                  <p:embed/>
                  <p:pic>
                    <p:nvPicPr>
                      <p:cNvPr id="0" name="图片 2969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4386" y="4915853"/>
                        <a:ext cx="3651613" cy="576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4399714" y="5492115"/>
          <a:ext cx="454521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3" imgW="52730400" imgH="7315200" progId="Equation.3">
                  <p:embed/>
                </p:oleObj>
              </mc:Choice>
              <mc:Fallback>
                <p:oleObj name="Equation" r:id="rId3" imgW="52730400" imgH="7315200" progId="Equation.3">
                  <p:embed/>
                  <p:pic>
                    <p:nvPicPr>
                      <p:cNvPr id="0" name="图片 2969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9714" y="5492115"/>
                        <a:ext cx="454521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7"/>
          <p:cNvGrpSpPr/>
          <p:nvPr/>
        </p:nvGrpSpPr>
        <p:grpSpPr bwMode="auto">
          <a:xfrm>
            <a:off x="4697034" y="4915853"/>
            <a:ext cx="3428212" cy="576263"/>
            <a:chOff x="3120" y="3264"/>
            <a:chExt cx="1951" cy="315"/>
          </a:xfrm>
        </p:grpSpPr>
        <p:graphicFrame>
          <p:nvGraphicFramePr>
            <p:cNvPr id="73733" name="Object 5"/>
            <p:cNvGraphicFramePr>
              <a:graphicFrameLocks noChangeAspect="1"/>
            </p:cNvGraphicFramePr>
            <p:nvPr/>
          </p:nvGraphicFramePr>
          <p:xfrm>
            <a:off x="3120" y="3264"/>
            <a:ext cx="1951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0" name="Equation" r:id="rId5" imgW="42367200" imgH="7315200" progId="Equation.3">
                    <p:embed/>
                  </p:oleObj>
                </mc:Choice>
                <mc:Fallback>
                  <p:oleObj name="Equation" r:id="rId5" imgW="42367200" imgH="7315200" progId="Equation.3">
                    <p:embed/>
                    <p:pic>
                      <p:nvPicPr>
                        <p:cNvPr id="0" name="图片 296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20" y="3264"/>
                          <a:ext cx="1951" cy="3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>
              <a:off x="3648" y="33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>
              <a:off x="3888" y="33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9"/>
          <p:cNvGrpSpPr/>
          <p:nvPr/>
        </p:nvGrpSpPr>
        <p:grpSpPr bwMode="auto">
          <a:xfrm>
            <a:off x="480349" y="6211253"/>
            <a:ext cx="4441728" cy="576263"/>
            <a:chOff x="1459" y="3611"/>
            <a:chExt cx="2220" cy="314"/>
          </a:xfrm>
        </p:grpSpPr>
        <p:graphicFrame>
          <p:nvGraphicFramePr>
            <p:cNvPr id="73736" name="Object 8"/>
            <p:cNvGraphicFramePr>
              <a:graphicFrameLocks noChangeAspect="1"/>
            </p:cNvGraphicFramePr>
            <p:nvPr/>
          </p:nvGraphicFramePr>
          <p:xfrm>
            <a:off x="1459" y="3611"/>
            <a:ext cx="2220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1" name="Equation" r:id="rId7" imgW="50292000" imgH="7315200" progId="Equation.3">
                    <p:embed/>
                  </p:oleObj>
                </mc:Choice>
                <mc:Fallback>
                  <p:oleObj name="Equation" r:id="rId7" imgW="50292000" imgH="7315200" progId="Equation.3">
                    <p:embed/>
                    <p:pic>
                      <p:nvPicPr>
                        <p:cNvPr id="0" name="图片 297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59" y="3611"/>
                          <a:ext cx="2220" cy="3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40" name="Line 12"/>
            <p:cNvSpPr>
              <a:spLocks noChangeShapeType="1"/>
            </p:cNvSpPr>
            <p:nvPr/>
          </p:nvSpPr>
          <p:spPr bwMode="auto">
            <a:xfrm>
              <a:off x="2023" y="369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>
              <a:off x="2007" y="3675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0" y="4795203"/>
            <a:ext cx="9144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80349" y="5563448"/>
            <a:ext cx="4000935" cy="576367"/>
            <a:chOff x="500034" y="4989408"/>
            <a:chExt cx="4000935" cy="576367"/>
          </a:xfrm>
        </p:grpSpPr>
        <p:graphicFrame>
          <p:nvGraphicFramePr>
            <p:cNvPr id="73734" name="Object 6"/>
            <p:cNvGraphicFramePr>
              <a:graphicFrameLocks noChangeAspect="1"/>
            </p:cNvGraphicFramePr>
            <p:nvPr/>
          </p:nvGraphicFramePr>
          <p:xfrm>
            <a:off x="500034" y="4989408"/>
            <a:ext cx="4000935" cy="576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2" name="Equation" r:id="rId9" imgW="47548800" imgH="7315200" progId="Equation.3">
                    <p:embed/>
                  </p:oleObj>
                </mc:Choice>
                <mc:Fallback>
                  <p:oleObj name="Equation" r:id="rId9" imgW="47548800" imgH="7315200" progId="Equation.3">
                    <p:embed/>
                    <p:pic>
                      <p:nvPicPr>
                        <p:cNvPr id="0" name="图片 297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00034" y="4989408"/>
                          <a:ext cx="4000935" cy="5763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直接连接符 20"/>
            <p:cNvCxnSpPr/>
            <p:nvPr/>
          </p:nvCxnSpPr>
          <p:spPr>
            <a:xfrm>
              <a:off x="1500166" y="5143512"/>
              <a:ext cx="114300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对象 1"/>
          <p:cNvGraphicFramePr/>
          <p:nvPr/>
        </p:nvGraphicFramePr>
        <p:xfrm>
          <a:off x="340995" y="1207135"/>
          <a:ext cx="8185150" cy="359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1" imgW="8178800" imgH="3587750" progId="Paint.Picture">
                  <p:embed/>
                </p:oleObj>
              </mc:Choice>
              <mc:Fallback>
                <p:oleObj name="" r:id="rId11" imgW="8178800" imgH="35877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0995" y="1207135"/>
                        <a:ext cx="8185150" cy="3590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187450" y="2780655"/>
            <a:ext cx="3097213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266700" algn="l"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最简</a:t>
            </a: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或</a:t>
            </a:r>
            <a:r>
              <a:rPr kumimoji="1"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表达式：</a:t>
            </a:r>
            <a:endParaRPr kumimoji="1" lang="zh-CN" alt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70218" y="3715068"/>
            <a:ext cx="6703695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kumimoji="1" lang="zh-CN" altLang="en-US" sz="28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包含与项的个数最少。（与门个数少）</a:t>
            </a:r>
            <a:endParaRPr kumimoji="1" lang="zh-CN" altLang="en-US" sz="2800" b="1" dirty="0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70535" y="4580255"/>
            <a:ext cx="8851265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kumimoji="1" lang="zh-CN" altLang="en-US" sz="2800" b="1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每个与项中变量的个数最少。（与门输入端个数少）</a:t>
            </a:r>
            <a:endParaRPr kumimoji="1" lang="zh-CN" altLang="en-US" sz="2800" b="1" dirty="0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4762" name="Object 10"/>
          <p:cNvGraphicFramePr>
            <a:graphicFrameLocks noChangeAspect="1"/>
          </p:cNvGraphicFramePr>
          <p:nvPr/>
        </p:nvGraphicFramePr>
        <p:xfrm>
          <a:off x="1547813" y="1698943"/>
          <a:ext cx="23764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Equation" r:id="rId1" imgW="21336000" imgH="6705600" progId="Equation.3">
                  <p:embed/>
                </p:oleObj>
              </mc:Choice>
              <mc:Fallback>
                <p:oleObj name="Equation" r:id="rId1" imgW="21336000" imgH="6705600" progId="Equation.3">
                  <p:embed/>
                  <p:pic>
                    <p:nvPicPr>
                      <p:cNvPr id="0" name="图片 307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7813" y="1698943"/>
                        <a:ext cx="2376487" cy="746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8596" y="931831"/>
            <a:ext cx="763079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、逻辑函数</a:t>
            </a:r>
            <a:r>
              <a:rPr lang="zh-CN" sz="2800" b="1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表达式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最简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标准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与</a:t>
            </a:r>
            <a:r>
              <a:rPr kumimoji="1"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-</a:t>
            </a:r>
            <a:r>
              <a:rPr kumimoji="1"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或</a:t>
            </a:r>
            <a:r>
              <a:rPr kumimoji="1"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表达式）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2D0DED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8118" y="-18299"/>
            <a:ext cx="4493538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6.8.1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逻辑函数的表达式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endParaRPr lang="zh-CN" altLang="en-US"/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127000" y="-57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endParaRPr lang="zh-CN" altLang="en-U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254000" y="698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endParaRPr lang="zh-CN" altLang="en-US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381000" y="1968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endParaRPr lang="zh-CN" altLang="en-US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508000" y="3238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ldLvl="0" animBg="1"/>
      <p:bldP spid="74757" grpId="0" bldLvl="0" animBg="1"/>
      <p:bldP spid="74758" grpId="0" bldLvl="0" animBg="1"/>
      <p:bldP spid="8" grpId="0" bldLvl="0" animBg="1"/>
      <p:bldP spid="778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928662" y="0"/>
            <a:ext cx="7345363" cy="1322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kumimoji="1" lang="zh-CN" altLang="en-US" sz="36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zh-CN" altLang="en-US" sz="36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0" hangingPunct="0"/>
            <a:r>
              <a:rPr kumimoji="1" lang="zh-CN" altLang="en-US" sz="44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第六章  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数字逻辑电路基础</a:t>
            </a:r>
            <a:endParaRPr kumimoji="1" lang="zh-CN" altLang="en-US" sz="44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88005" y="1787194"/>
            <a:ext cx="2773362" cy="5847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本章要求</a:t>
            </a:r>
            <a:r>
              <a:rPr kumimoji="1" lang="zh-CN" altLang="en-US" sz="32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kumimoji="1"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zh-CN" altLang="en-US" sz="32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85786" y="2573012"/>
            <a:ext cx="7561262" cy="5794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、逻辑门的逻辑符号及逻辑功能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85786" y="3430268"/>
            <a:ext cx="6985000" cy="5794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TTL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门电路的特性参数与典型应用。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73148" y="4208153"/>
            <a:ext cx="6985000" cy="5794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、逻辑代数及函数化简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ldLvl="0" animBg="1" autoUpdateAnimBg="0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8118" y="-18299"/>
            <a:ext cx="4493538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6.8.1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逻辑函数的表达式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8596" y="931831"/>
            <a:ext cx="572516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、逻辑函数</a:t>
            </a:r>
            <a:r>
              <a:rPr lang="zh-CN" sz="2800" b="1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表达式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D0DED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化简主要方法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2D0DED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3270" y="2043430"/>
            <a:ext cx="2512695" cy="575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公式法（代数法）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3270" y="3704590"/>
            <a:ext cx="3030855" cy="575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图解法（卡诺图法）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61385" y="2144395"/>
            <a:ext cx="3891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最简式，与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或式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75405" y="3778250"/>
            <a:ext cx="36207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最小项标准式，与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或式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可化简标准式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animBg="1"/>
      <p:bldP spid="6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86915" y="1068705"/>
            <a:ext cx="5106670" cy="49333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 bldLvl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654050" y="1068705"/>
            <a:ext cx="1799590" cy="575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并项法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065" y="2000250"/>
            <a:ext cx="7849235" cy="2966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04215" y="1167765"/>
            <a:ext cx="1799590" cy="575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吸收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215" y="1990725"/>
            <a:ext cx="7786370" cy="2965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54050" y="1096010"/>
            <a:ext cx="1799590" cy="575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消去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55" y="2111375"/>
            <a:ext cx="7898130" cy="3449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7540" y="1068705"/>
            <a:ext cx="1799590" cy="575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配项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770" y="1990725"/>
            <a:ext cx="7998460" cy="37388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45" y="1410335"/>
            <a:ext cx="8376920" cy="4472305"/>
          </a:xfrm>
          <a:prstGeom prst="rect">
            <a:avLst/>
          </a:prstGeom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357188" y="998538"/>
            <a:ext cx="8496300" cy="4902198"/>
            <a:chOff x="225" y="855"/>
            <a:chExt cx="5352" cy="3088"/>
          </a:xfrm>
        </p:grpSpPr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225" y="900"/>
              <a:ext cx="5352" cy="304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  <a:buClr>
                  <a:srgbClr val="FF3300"/>
                </a:buClr>
                <a:buFont typeface="Wingdings" panose="05000000000000000000" pitchFamily="2" charset="2"/>
                <a:buChar char="Ø"/>
              </a:pPr>
              <a:r>
                <a:rPr kumimoji="1" lang="en-US" altLang="zh-CN" sz="2800" b="1" dirty="0">
                  <a:latin typeface="Times New Roman" panose="02020603050405020304" pitchFamily="18" charset="0"/>
                </a:rPr>
                <a:t>  </a:t>
              </a: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应用合并规律</a:t>
              </a:r>
              <a:endPara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任何两个相同变量的逻辑项， 只有一个变量取值不同</a:t>
              </a:r>
              <a:r>
                <a:rPr kumimoji="1"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一项以原变量形式出现， 另一项以反变量形式出现</a:t>
              </a:r>
              <a:r>
                <a:rPr kumimoji="1"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 我们称为</a:t>
              </a:r>
              <a:r>
                <a:rPr kumimoji="1" lang="zh-CN" altLang="en-US" sz="28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逻辑相邻项</a:t>
              </a:r>
              <a:r>
                <a:rPr kumimoji="1" lang="en-US" altLang="zh-CN" sz="28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</a:t>
              </a:r>
              <a:r>
                <a:rPr kumimoji="1" lang="zh-CN" altLang="en-US" sz="28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简称相邻项</a:t>
              </a:r>
              <a:r>
                <a:rPr kumimoji="1" lang="en-US" altLang="zh-CN" sz="28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)</a:t>
              </a: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。 如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AB</a:t>
              </a: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与</a:t>
              </a:r>
              <a:r>
                <a:rPr lang="en-US" altLang="zh-CN" sz="2800" b="1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Symbol" panose="05050102010706020507" charset="0"/>
                </a:rPr>
                <a:t></a:t>
              </a:r>
              <a:r>
                <a:rPr lang="en-US" altLang="zh-CN" sz="2800" b="1" i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B</a:t>
              </a: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kumimoji="1" lang="en-US" altLang="zh-CN" sz="2800" b="1" i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ABC</a:t>
              </a: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与</a:t>
              </a:r>
              <a:r>
                <a:rPr lang="zh-CN" altLang="en-US" sz="2800" b="1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和</a:t>
              </a:r>
              <a:r>
                <a:rPr lang="zh-CN" altLang="en-US" sz="2800" b="1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Symbol" panose="05050102010706020507" charset="0"/>
                </a:rPr>
                <a:t></a:t>
              </a:r>
              <a:r>
                <a:rPr lang="en-US" altLang="zh-CN" sz="2800" b="1" i="1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ABC</a:t>
              </a:r>
              <a:r>
                <a:rPr kumimoji="1" lang="zh-CN" altLang="en-US" sz="28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都是</a:t>
              </a: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相邻关系。如果函数存在相邻项，可将它们合并为一项，同时消去一个变量。 </a:t>
              </a:r>
              <a:endPara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75782" name="Object 6"/>
            <p:cNvGraphicFramePr>
              <a:graphicFrameLocks noChangeAspect="1"/>
            </p:cNvGraphicFramePr>
            <p:nvPr/>
          </p:nvGraphicFramePr>
          <p:xfrm>
            <a:off x="2025" y="855"/>
            <a:ext cx="1665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5" name="Equation" r:id="rId1" imgW="23469600" imgH="7315200" progId="Equation.3">
                    <p:embed/>
                  </p:oleObj>
                </mc:Choice>
                <mc:Fallback>
                  <p:oleObj name="Equation" r:id="rId1" imgW="23469600" imgH="7315200" progId="Equation.3">
                    <p:embed/>
                    <p:pic>
                      <p:nvPicPr>
                        <p:cNvPr id="0" name="图片 317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025" y="855"/>
                          <a:ext cx="1665" cy="5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42910" y="1357298"/>
            <a:ext cx="20161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化简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000233" y="1932640"/>
          <a:ext cx="5786478" cy="79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Equation" r:id="rId1" imgW="49072800" imgH="6705600" progId="Equation.3">
                  <p:embed/>
                </p:oleObj>
              </mc:Choice>
              <mc:Fallback>
                <p:oleObj name="Equation" r:id="rId1" imgW="49072800" imgH="6705600" progId="Equation.3">
                  <p:embed/>
                  <p:pic>
                    <p:nvPicPr>
                      <p:cNvPr id="0" name="图片 327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00233" y="1932640"/>
                        <a:ext cx="5786478" cy="79308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14414" y="2852738"/>
            <a:ext cx="677886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  <a:endParaRPr kumimoji="1"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051050" y="3357563"/>
          <a:ext cx="307498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公式" r:id="rId3" imgW="32308800" imgH="7010400" progId="Equation.3">
                  <p:embed/>
                </p:oleObj>
              </mc:Choice>
              <mc:Fallback>
                <p:oleObj name="公式" r:id="rId3" imgW="32308800" imgH="7010400" progId="Equation.3">
                  <p:embed/>
                  <p:pic>
                    <p:nvPicPr>
                      <p:cNvPr id="0" name="图片 327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050" y="3357563"/>
                        <a:ext cx="3074988" cy="668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ldLvl="0" animBg="1"/>
      <p:bldP spid="76804" grpId="0" bldLvl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00034" y="1285543"/>
            <a:ext cx="285752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应用吸收定律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2143108" y="1785609"/>
          <a:ext cx="5342051" cy="92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公式" r:id="rId1" imgW="45720000" imgH="7924800" progId="Equation.3">
                  <p:embed/>
                </p:oleObj>
              </mc:Choice>
              <mc:Fallback>
                <p:oleObj name="公式" r:id="rId1" imgW="45720000" imgH="7924800" progId="Equation.3">
                  <p:embed/>
                  <p:pic>
                    <p:nvPicPr>
                      <p:cNvPr id="0" name="图片 348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43108" y="1785609"/>
                        <a:ext cx="5342051" cy="9244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785786" y="2857179"/>
            <a:ext cx="161480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4 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化简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2571737" y="2638572"/>
          <a:ext cx="4000527" cy="83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3" imgW="32004000" imgH="6705600" progId="Equation.3">
                  <p:embed/>
                </p:oleObj>
              </mc:Choice>
              <mc:Fallback>
                <p:oleObj name="Equation" r:id="rId3" imgW="32004000" imgH="6705600" progId="Equation.3">
                  <p:embed/>
                  <p:pic>
                    <p:nvPicPr>
                      <p:cNvPr id="0" name="图片 348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737" y="2638572"/>
                        <a:ext cx="4000527" cy="8377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2357422" y="3785873"/>
          <a:ext cx="3705225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Equation" r:id="rId5" imgW="33223200" imgH="12192000" progId="Equation.DSMT4">
                  <p:embed/>
                </p:oleObj>
              </mc:Choice>
              <mc:Fallback>
                <p:oleObj name="Equation" r:id="rId5" imgW="33223200" imgH="12192000" progId="Equation.DSMT4">
                  <p:embed/>
                  <p:pic>
                    <p:nvPicPr>
                      <p:cNvPr id="0" name="图片 3481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7422" y="3785873"/>
                        <a:ext cx="3705225" cy="13604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28625" y="0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ldLvl="0" animBg="1"/>
      <p:bldP spid="7885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352086" y="142535"/>
            <a:ext cx="6319852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6.1</a:t>
            </a:r>
            <a:r>
              <a:rPr lang="en-US" altLang="zh-CN" sz="3600" dirty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逻辑门电路的基本</a:t>
            </a:r>
            <a:r>
              <a:rPr lang="zh-CN" altLang="en-US" sz="3600" b="1" dirty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endParaRPr lang="zh-CN" altLang="en-US" sz="3600" b="1" dirty="0">
              <a:solidFill>
                <a:srgbClr val="F024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286116" y="1643050"/>
            <a:ext cx="2449512" cy="158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逻辑门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271365" name="AutoShape 5"/>
          <p:cNvSpPr>
            <a:spLocks noChangeArrowheads="1"/>
          </p:cNvSpPr>
          <p:nvPr/>
        </p:nvSpPr>
        <p:spPr bwMode="auto">
          <a:xfrm>
            <a:off x="1989128" y="1928802"/>
            <a:ext cx="1296988" cy="273048"/>
          </a:xfrm>
          <a:prstGeom prst="rightArrow">
            <a:avLst>
              <a:gd name="adj1" fmla="val 50000"/>
              <a:gd name="adj2" fmla="val 94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7"/>
          <p:cNvGrpSpPr/>
          <p:nvPr/>
        </p:nvGrpSpPr>
        <p:grpSpPr bwMode="auto">
          <a:xfrm>
            <a:off x="5786446" y="2143116"/>
            <a:ext cx="1355725" cy="857257"/>
            <a:chOff x="4332" y="935"/>
            <a:chExt cx="854" cy="853"/>
          </a:xfrm>
        </p:grpSpPr>
        <p:sp>
          <p:nvSpPr>
            <p:cNvPr id="271368" name="AutoShape 8"/>
            <p:cNvSpPr>
              <a:spLocks noChangeArrowheads="1"/>
            </p:cNvSpPr>
            <p:nvPr/>
          </p:nvSpPr>
          <p:spPr bwMode="auto">
            <a:xfrm>
              <a:off x="4332" y="935"/>
              <a:ext cx="817" cy="408"/>
            </a:xfrm>
            <a:prstGeom prst="rightArrow">
              <a:avLst>
                <a:gd name="adj1" fmla="val 50000"/>
                <a:gd name="adj2" fmla="val 500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1369" name="Text Box 9"/>
            <p:cNvSpPr txBox="1">
              <a:spLocks noChangeArrowheads="1"/>
            </p:cNvSpPr>
            <p:nvPr/>
          </p:nvSpPr>
          <p:spPr bwMode="auto">
            <a:xfrm>
              <a:off x="4558" y="1333"/>
              <a:ext cx="628" cy="45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华文新魏" panose="02010800040101010101" pitchFamily="2" charset="-122"/>
                </a:rPr>
                <a:t>输出</a:t>
              </a:r>
              <a:endParaRPr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anose="02010800040101010101" pitchFamily="2" charset="-122"/>
              </a:endParaRPr>
            </a:p>
          </p:txBody>
        </p:sp>
      </p:grpSp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785786" y="3429000"/>
            <a:ext cx="7529539" cy="1198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0240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逻辑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表示事物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的因果关系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，即输入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、输出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间变化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的因果关系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1374" name="AutoShape 14"/>
          <p:cNvSpPr>
            <a:spLocks noChangeArrowheads="1"/>
          </p:cNvSpPr>
          <p:nvPr/>
        </p:nvSpPr>
        <p:spPr bwMode="auto">
          <a:xfrm>
            <a:off x="1989128" y="2793987"/>
            <a:ext cx="1296988" cy="277823"/>
          </a:xfrm>
          <a:prstGeom prst="rightArrow">
            <a:avLst>
              <a:gd name="adj1" fmla="val 50000"/>
              <a:gd name="adj2" fmla="val 94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1376" name="Text Box 16"/>
          <p:cNvSpPr txBox="1">
            <a:spLocks noChangeArrowheads="1"/>
          </p:cNvSpPr>
          <p:nvPr/>
        </p:nvSpPr>
        <p:spPr bwMode="auto">
          <a:xfrm>
            <a:off x="785495" y="4572635"/>
            <a:ext cx="7529195" cy="1198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0240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逻辑门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用以实现基本和常用逻辑运算的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电子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电路。简称门电路。</a:t>
            </a:r>
            <a:r>
              <a:rPr lang="zh-CN" altLang="en-US" sz="2800" b="1" dirty="0">
                <a:solidFill>
                  <a:srgbClr val="F024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组成数字电路的基本单元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1379" name="Text Box 19"/>
          <p:cNvSpPr txBox="1">
            <a:spLocks noChangeArrowheads="1"/>
          </p:cNvSpPr>
          <p:nvPr/>
        </p:nvSpPr>
        <p:spPr bwMode="auto">
          <a:xfrm>
            <a:off x="2272338" y="2146287"/>
            <a:ext cx="859790" cy="6477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…</a:t>
            </a:r>
            <a:endParaRPr lang="en-US" altLang="zh-CN" sz="4400" b="1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95302" y="2089124"/>
            <a:ext cx="99695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华文新魏" panose="02010800040101010101" pitchFamily="2" charset="-122"/>
              </a:rPr>
              <a:t>输入</a:t>
            </a:r>
            <a:endParaRPr lang="zh-CN" alt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新魏" panose="02010800040101010101" pitchFamily="2" charset="-12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57475" y="1000108"/>
            <a:ext cx="2286016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dirty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</a:t>
            </a:r>
            <a:r>
              <a:rPr lang="zh-CN" altLang="en-US" sz="3200" dirty="0" smtClean="0">
                <a:solidFill>
                  <a:srgbClr val="2D0DE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endParaRPr lang="zh-CN" altLang="en-US" sz="2400" b="1" dirty="0">
              <a:solidFill>
                <a:srgbClr val="2D0DED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85786" y="5801987"/>
            <a:ext cx="7561262" cy="10147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逻辑代数三种基本运算：</a:t>
            </a:r>
            <a:r>
              <a:rPr kumimoji="1"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kumimoji="1"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、逻辑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kumimoji="1"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、逻辑</a:t>
            </a:r>
            <a:r>
              <a:rPr kumimoji="1"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</a:t>
            </a:r>
            <a:endParaRPr kumimoji="1"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bldLvl="0" animBg="1"/>
      <p:bldP spid="271363" grpId="0" animBg="1"/>
      <p:bldP spid="271365" grpId="0" animBg="1"/>
      <p:bldP spid="271370" grpId="0" bldLvl="0" animBg="1"/>
      <p:bldP spid="271374" grpId="0" animBg="1"/>
      <p:bldP spid="271376" grpId="0" bldLvl="0" animBg="1"/>
      <p:bldP spid="271379" grpId="0" bldLvl="0" animBg="1"/>
      <p:bldP spid="13" grpId="0" bldLvl="0" animBg="1"/>
      <p:bldP spid="14" grpId="0" bldLvl="0" animBg="1"/>
      <p:bldP spid="7" grpId="0" bldLvl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928662" y="1071546"/>
            <a:ext cx="7000924" cy="722313"/>
            <a:chOff x="576" y="480"/>
            <a:chExt cx="3928" cy="380"/>
          </a:xfrm>
        </p:grpSpPr>
        <p:sp>
          <p:nvSpPr>
            <p:cNvPr id="79875" name="Text Box 3"/>
            <p:cNvSpPr txBox="1">
              <a:spLocks noChangeArrowheads="1"/>
            </p:cNvSpPr>
            <p:nvPr/>
          </p:nvSpPr>
          <p:spPr bwMode="auto">
            <a:xfrm>
              <a:off x="576" y="563"/>
              <a:ext cx="1935" cy="2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rgbClr val="FF3300"/>
                </a:buClr>
                <a:buFont typeface="Wingdings" panose="05000000000000000000" pitchFamily="2" charset="2"/>
                <a:buChar char="Ø"/>
              </a:pPr>
              <a:r>
                <a:rPr kumimoji="1"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应用冗余</a:t>
              </a:r>
              <a:r>
                <a:rPr kumimoji="1" lang="zh-CN" altLang="en-US" sz="28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定律  </a:t>
              </a:r>
              <a:endPara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79876" name="Object 4"/>
            <p:cNvGraphicFramePr>
              <a:graphicFrameLocks noChangeAspect="1"/>
            </p:cNvGraphicFramePr>
            <p:nvPr/>
          </p:nvGraphicFramePr>
          <p:xfrm>
            <a:off x="2256" y="480"/>
            <a:ext cx="2248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1" name="Equation" r:id="rId1" imgW="43281600" imgH="7315200" progId="Equation.3">
                    <p:embed/>
                  </p:oleObj>
                </mc:Choice>
                <mc:Fallback>
                  <p:oleObj name="Equation" r:id="rId1" imgW="43281600" imgH="7315200" progId="Equation.3">
                    <p:embed/>
                    <p:pic>
                      <p:nvPicPr>
                        <p:cNvPr id="0" name="图片 358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256" y="480"/>
                          <a:ext cx="2248" cy="3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/>
          <p:nvPr/>
        </p:nvGrpSpPr>
        <p:grpSpPr bwMode="auto">
          <a:xfrm>
            <a:off x="1214414" y="1602219"/>
            <a:ext cx="4700117" cy="1793311"/>
            <a:chOff x="576" y="924"/>
            <a:chExt cx="2708" cy="984"/>
          </a:xfrm>
        </p:grpSpPr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576" y="1139"/>
              <a:ext cx="552" cy="33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1"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79879" name="Object 7"/>
            <p:cNvGraphicFramePr>
              <a:graphicFrameLocks noChangeAspect="1"/>
            </p:cNvGraphicFramePr>
            <p:nvPr/>
          </p:nvGraphicFramePr>
          <p:xfrm>
            <a:off x="1235" y="924"/>
            <a:ext cx="2049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" name="Equation" r:id="rId3" imgW="1104900" imgH="254000" progId="Equation.3">
                    <p:embed/>
                  </p:oleObj>
                </mc:Choice>
                <mc:Fallback>
                  <p:oleObj name="Equation" r:id="rId3" imgW="1104900" imgH="254000" progId="Equation.3">
                    <p:embed/>
                    <p:pic>
                      <p:nvPicPr>
                        <p:cNvPr id="0" name="图片 358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35" y="924"/>
                          <a:ext cx="2049" cy="4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592" y="1576"/>
              <a:ext cx="332" cy="33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1"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解</a:t>
              </a:r>
              <a:endParaRPr kumimoji="1"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79881" name="Object 9"/>
            <p:cNvGraphicFramePr>
              <a:graphicFrameLocks noChangeAspect="1"/>
            </p:cNvGraphicFramePr>
            <p:nvPr/>
          </p:nvGraphicFramePr>
          <p:xfrm>
            <a:off x="1219" y="1431"/>
            <a:ext cx="1671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" name="Equation" r:id="rId5" imgW="28041600" imgH="7010400" progId="Equation.3">
                    <p:embed/>
                  </p:oleObj>
                </mc:Choice>
                <mc:Fallback>
                  <p:oleObj name="Equation" r:id="rId5" imgW="28041600" imgH="7010400" progId="Equation.3">
                    <p:embed/>
                    <p:pic>
                      <p:nvPicPr>
                        <p:cNvPr id="0" name="图片 358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19" y="1431"/>
                          <a:ext cx="1671" cy="4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"/>
          <p:cNvGrpSpPr/>
          <p:nvPr/>
        </p:nvGrpSpPr>
        <p:grpSpPr bwMode="auto">
          <a:xfrm>
            <a:off x="1214414" y="3571876"/>
            <a:ext cx="5643602" cy="2571768"/>
            <a:chOff x="576" y="2112"/>
            <a:chExt cx="3120" cy="1357"/>
          </a:xfrm>
        </p:grpSpPr>
        <p:sp>
          <p:nvSpPr>
            <p:cNvPr id="79883" name="Text Box 11"/>
            <p:cNvSpPr txBox="1">
              <a:spLocks noChangeArrowheads="1"/>
            </p:cNvSpPr>
            <p:nvPr/>
          </p:nvSpPr>
          <p:spPr bwMode="auto">
            <a:xfrm>
              <a:off x="576" y="2195"/>
              <a:ext cx="572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1"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kumimoji="1"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endPara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79884" name="Object 12"/>
            <p:cNvGraphicFramePr>
              <a:graphicFrameLocks noChangeAspect="1"/>
            </p:cNvGraphicFramePr>
            <p:nvPr/>
          </p:nvGraphicFramePr>
          <p:xfrm>
            <a:off x="1519" y="2112"/>
            <a:ext cx="2177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" name="Equation" r:id="rId7" imgW="40233600" imgH="7315200" progId="Equation.3">
                    <p:embed/>
                  </p:oleObj>
                </mc:Choice>
                <mc:Fallback>
                  <p:oleObj name="Equation" r:id="rId7" imgW="40233600" imgH="7315200" progId="Equation.3">
                    <p:embed/>
                    <p:pic>
                      <p:nvPicPr>
                        <p:cNvPr id="0" name="图片 358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19" y="2112"/>
                          <a:ext cx="2177" cy="3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614" y="2653"/>
              <a:ext cx="344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1"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解</a:t>
              </a:r>
              <a:endParaRPr kumimoji="1"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79886" name="Object 14"/>
            <p:cNvGraphicFramePr>
              <a:graphicFrameLocks noChangeAspect="1"/>
            </p:cNvGraphicFramePr>
            <p:nvPr/>
          </p:nvGraphicFramePr>
          <p:xfrm>
            <a:off x="1521" y="2592"/>
            <a:ext cx="2127" cy="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5" name="Equation" r:id="rId9" imgW="39928800" imgH="16459200" progId="Equation.3">
                    <p:embed/>
                  </p:oleObj>
                </mc:Choice>
                <mc:Fallback>
                  <p:oleObj name="Equation" r:id="rId9" imgW="39928800" imgH="16459200" progId="Equation.3">
                    <p:embed/>
                    <p:pic>
                      <p:nvPicPr>
                        <p:cNvPr id="0" name="图片 358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21" y="2592"/>
                          <a:ext cx="2127" cy="8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>
              <a:off x="2736" y="27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>
              <a:off x="2784" y="32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800"/>
            </a:p>
          </p:txBody>
        </p:sp>
      </p:grp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42910" y="1071546"/>
            <a:ext cx="171767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拆项法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14348" y="2000240"/>
            <a:ext cx="178689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化简</a:t>
            </a: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726815" y="1785926"/>
          <a:ext cx="4221663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Equation" r:id="rId1" imgW="39624000" imgH="6705600" progId="Equation.3">
                  <p:embed/>
                </p:oleObj>
              </mc:Choice>
              <mc:Fallback>
                <p:oleObj name="Equation" r:id="rId1" imgW="39624000" imgH="6705600" progId="Equation.3">
                  <p:embed/>
                  <p:pic>
                    <p:nvPicPr>
                      <p:cNvPr id="0" name="图片 368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26815" y="1785926"/>
                        <a:ext cx="4221663" cy="7143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1000100" y="2786058"/>
          <a:ext cx="7397531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71628000" imgH="25603200" progId="Equation.3">
                  <p:embed/>
                </p:oleObj>
              </mc:Choice>
              <mc:Fallback>
                <p:oleObj name="Equation" r:id="rId3" imgW="71628000" imgH="25603200" progId="Equation.3">
                  <p:embed/>
                  <p:pic>
                    <p:nvPicPr>
                      <p:cNvPr id="0" name="图片 368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0100" y="2786058"/>
                        <a:ext cx="7397531" cy="264320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ldLvl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14375" y="1000125"/>
            <a:ext cx="8207375" cy="1921948"/>
            <a:chOff x="450" y="630"/>
            <a:chExt cx="5170" cy="1300"/>
          </a:xfrm>
        </p:grpSpPr>
        <p:sp>
          <p:nvSpPr>
            <p:cNvPr id="81923" name="Text Box 3"/>
            <p:cNvSpPr txBox="1">
              <a:spLocks noChangeArrowheads="1"/>
            </p:cNvSpPr>
            <p:nvPr/>
          </p:nvSpPr>
          <p:spPr bwMode="auto">
            <a:xfrm>
              <a:off x="450" y="630"/>
              <a:ext cx="5170" cy="13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rgbClr val="FF3300"/>
                </a:buClr>
                <a:buFont typeface="Wingdings" panose="05000000000000000000" pitchFamily="2" charset="2"/>
                <a:buChar char="Ø"/>
              </a:pPr>
              <a:r>
                <a:rPr kumimoji="1"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kumimoji="1"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添项法</a:t>
              </a:r>
              <a:endParaRPr kumimoji="1"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2400" dirty="0" smtClean="0">
                  <a:latin typeface="Times New Roman" panose="02020603050405020304" pitchFamily="18" charset="0"/>
                </a:rPr>
                <a:t>       </a:t>
              </a:r>
              <a:r>
                <a:rPr kumimoji="1" lang="zh-CN" altLang="en-US" sz="26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在函数中加入零项因子                     ，利用加进的新项，进一步化简函数。 </a:t>
              </a:r>
              <a:endParaRPr kumimoji="1" lang="zh-CN" altLang="en-US" sz="2400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3015" y="968"/>
            <a:ext cx="2017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89" name="公式" r:id="rId1" imgW="30480000" imgH="7315200" progId="Equation.3">
                    <p:embed/>
                  </p:oleObj>
                </mc:Choice>
                <mc:Fallback>
                  <p:oleObj name="公式" r:id="rId1" imgW="30480000" imgH="7315200" progId="Equation.3">
                    <p:embed/>
                    <p:pic>
                      <p:nvPicPr>
                        <p:cNvPr id="0" name="图片 378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015" y="968"/>
                          <a:ext cx="2017" cy="48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2987675" y="2786063"/>
          <a:ext cx="30940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公式" r:id="rId3" imgW="32308800" imgH="6705600" progId="Equation.3">
                  <p:embed/>
                </p:oleObj>
              </mc:Choice>
              <mc:Fallback>
                <p:oleObj name="公式" r:id="rId3" imgW="32308800" imgH="6705600" progId="Equation.3">
                  <p:embed/>
                  <p:pic>
                    <p:nvPicPr>
                      <p:cNvPr id="0" name="图片 3788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675" y="2786063"/>
                        <a:ext cx="3094038" cy="642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2214546" y="3500438"/>
          <a:ext cx="4835967" cy="268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公式" r:id="rId5" imgW="49682400" imgH="29870400" progId="Equation.3">
                  <p:embed/>
                </p:oleObj>
              </mc:Choice>
              <mc:Fallback>
                <p:oleObj name="公式" r:id="rId5" imgW="49682400" imgH="29870400" progId="Equation.3">
                  <p:embed/>
                  <p:pic>
                    <p:nvPicPr>
                      <p:cNvPr id="0" name="图片 3789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4546" y="3500438"/>
                        <a:ext cx="4835967" cy="26876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357290" y="3714752"/>
            <a:ext cx="108108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解：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1071538" y="3000372"/>
            <a:ext cx="180022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例 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8  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化简</a:t>
            </a:r>
            <a:endParaRPr kumimoji="1"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6.8.2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逻辑函数的公式化简法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bldLvl="0" animBg="1"/>
      <p:bldP spid="81929" grpId="0" bldLvl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7792" y="1000108"/>
            <a:ext cx="59055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2D0DED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2D0DED"/>
                </a:solidFill>
                <a:ea typeface="黑体" panose="02010609060101010101" pitchFamily="49" charset="-122"/>
              </a:rPr>
              <a:t>、逻辑函数的最小项</a:t>
            </a:r>
            <a:endParaRPr lang="zh-CN" altLang="en-US" sz="2800" b="1" dirty="0">
              <a:solidFill>
                <a:srgbClr val="2D0DED"/>
              </a:solidFill>
              <a:ea typeface="黑体" panose="02010609060101010101" pitchFamily="49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5288" y="1628775"/>
            <a:ext cx="8229600" cy="17532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个变量的逻辑函数中，如果一个乘积项包含了所有的变量，而且每 个变量都以原变量或反变量的形式在该乘积项中出现一次，则该乘积项为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个变量的最小项。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42910" y="4357694"/>
            <a:ext cx="63373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两个变量，其最小项为 </a:t>
            </a:r>
            <a:r>
              <a:rPr lang="en-US" altLang="zh-CN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400" b="1" baseline="30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=4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1085"/>
          <p:cNvGrpSpPr/>
          <p:nvPr/>
        </p:nvGrpSpPr>
        <p:grpSpPr bwMode="auto">
          <a:xfrm>
            <a:off x="714348" y="3500438"/>
            <a:ext cx="5004199" cy="531850"/>
            <a:chOff x="385" y="1937"/>
            <a:chExt cx="3204" cy="316"/>
          </a:xfrm>
        </p:grpSpPr>
        <p:sp>
          <p:nvSpPr>
            <p:cNvPr id="16444" name="Rectangle 1084"/>
            <p:cNvSpPr>
              <a:spLocks noChangeArrowheads="1"/>
            </p:cNvSpPr>
            <p:nvPr/>
          </p:nvSpPr>
          <p:spPr bwMode="auto">
            <a:xfrm>
              <a:off x="385" y="1979"/>
              <a:ext cx="3204" cy="27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n </a:t>
              </a:r>
              <a:r>
                <a:rPr lang="en-US" altLang="zh-CN" sz="2400" b="1" i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4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个变量的最小项数为  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zh-CN" altLang="en-US" b="1" dirty="0" smtClean="0">
                  <a:solidFill>
                    <a:schemeClr val="tx1"/>
                  </a:solidFill>
                </a:rPr>
                <a:t>。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5367" name="Object 7"/>
            <p:cNvGraphicFramePr>
              <a:graphicFrameLocks noChangeAspect="1"/>
            </p:cNvGraphicFramePr>
            <p:nvPr/>
          </p:nvGraphicFramePr>
          <p:xfrm>
            <a:off x="2626" y="1937"/>
            <a:ext cx="528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3" name="Equation" r:id="rId1" imgW="9144000" imgH="5181600" progId="Equation.3">
                    <p:embed/>
                  </p:oleObj>
                </mc:Choice>
                <mc:Fallback>
                  <p:oleObj name="Equation" r:id="rId1" imgW="9144000" imgH="5181600" progId="Equation.3">
                    <p:embed/>
                    <p:pic>
                      <p:nvPicPr>
                        <p:cNvPr id="0" name="图片 389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626" y="1937"/>
                          <a:ext cx="528" cy="2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86182" y="5191796"/>
            <a:ext cx="866772" cy="5219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9"/>
          <p:cNvGrpSpPr/>
          <p:nvPr/>
        </p:nvGrpSpPr>
        <p:grpSpPr bwMode="auto">
          <a:xfrm>
            <a:off x="784891" y="5229231"/>
            <a:ext cx="1072467" cy="523876"/>
            <a:chOff x="3644" y="1920"/>
            <a:chExt cx="484" cy="330"/>
          </a:xfrm>
        </p:grpSpPr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3644" y="1920"/>
              <a:ext cx="484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B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3677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383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3"/>
          <p:cNvGrpSpPr/>
          <p:nvPr/>
        </p:nvGrpSpPr>
        <p:grpSpPr bwMode="auto">
          <a:xfrm>
            <a:off x="1835150" y="5229233"/>
            <a:ext cx="736600" cy="523876"/>
            <a:chOff x="2832" y="2640"/>
            <a:chExt cx="464" cy="330"/>
          </a:xfrm>
        </p:grpSpPr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2832" y="2640"/>
              <a:ext cx="464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2880" y="26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 b="1"/>
            </a:p>
          </p:txBody>
        </p:sp>
      </p:grpSp>
      <p:grpSp>
        <p:nvGrpSpPr>
          <p:cNvPr id="5" name="Group 16"/>
          <p:cNvGrpSpPr/>
          <p:nvPr/>
        </p:nvGrpSpPr>
        <p:grpSpPr bwMode="auto">
          <a:xfrm>
            <a:off x="2770189" y="5214953"/>
            <a:ext cx="873117" cy="523876"/>
            <a:chOff x="3216" y="2655"/>
            <a:chExt cx="384" cy="330"/>
          </a:xfrm>
        </p:grpSpPr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3216" y="2655"/>
              <a:ext cx="384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3349" y="26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b="1"/>
            </a:p>
          </p:txBody>
        </p:sp>
      </p:grp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6.8.3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逻辑函数的图形法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化简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 animBg="1"/>
      <p:bldP spid="15365" grpId="0" bldLvl="0" animBg="1"/>
      <p:bldP spid="15366" grpId="0" bldLvl="0" animBg="1" autoUpdateAnimBg="0"/>
      <p:bldP spid="15368" grpId="0" bldLvl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785786" y="931206"/>
            <a:ext cx="5572164" cy="52197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三个变量，最小项为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8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411" name="Text Box 67"/>
          <p:cNvSpPr txBox="1">
            <a:spLocks noChangeArrowheads="1"/>
          </p:cNvSpPr>
          <p:nvPr/>
        </p:nvSpPr>
        <p:spPr bwMode="auto">
          <a:xfrm>
            <a:off x="5072066" y="1717024"/>
            <a:ext cx="785818" cy="3046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</a:rPr>
              <a:t>000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r>
              <a:rPr lang="en-US" altLang="zh-CN" sz="2400" b="1" dirty="0" smtClean="0">
                <a:solidFill>
                  <a:srgbClr val="7030A0"/>
                </a:solidFill>
              </a:rPr>
              <a:t>001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r>
              <a:rPr lang="en-US" altLang="zh-CN" sz="2400" b="1" dirty="0" smtClean="0">
                <a:solidFill>
                  <a:srgbClr val="7030A0"/>
                </a:solidFill>
              </a:rPr>
              <a:t>010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r>
              <a:rPr lang="en-US" altLang="zh-CN" sz="2400" b="1" dirty="0" smtClean="0">
                <a:solidFill>
                  <a:srgbClr val="7030A0"/>
                </a:solidFill>
              </a:rPr>
              <a:t>011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r>
              <a:rPr lang="en-US" altLang="zh-CN" sz="2400" b="1" dirty="0" smtClean="0">
                <a:solidFill>
                  <a:srgbClr val="7030A0"/>
                </a:solidFill>
              </a:rPr>
              <a:t>100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r>
              <a:rPr lang="en-US" altLang="zh-CN" sz="2400" b="1" dirty="0" smtClean="0">
                <a:solidFill>
                  <a:srgbClr val="7030A0"/>
                </a:solidFill>
              </a:rPr>
              <a:t>101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r>
              <a:rPr lang="en-US" altLang="zh-CN" sz="2400" b="1" dirty="0" smtClean="0">
                <a:solidFill>
                  <a:srgbClr val="7030A0"/>
                </a:solidFill>
              </a:rPr>
              <a:t>110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r>
              <a:rPr lang="en-US" altLang="zh-CN" sz="2400" b="1" dirty="0" smtClean="0">
                <a:solidFill>
                  <a:srgbClr val="7030A0"/>
                </a:solidFill>
              </a:rPr>
              <a:t>111</a:t>
            </a:r>
            <a:endParaRPr lang="en-US" altLang="zh-CN" sz="2400" b="1" dirty="0">
              <a:solidFill>
                <a:srgbClr val="7030A0"/>
              </a:solidFill>
            </a:endParaRPr>
          </a:p>
        </p:txBody>
      </p:sp>
      <p:sp>
        <p:nvSpPr>
          <p:cNvPr id="57412" name="WordArt 68"/>
          <p:cNvSpPr>
            <a:spLocks noChangeArrowheads="1" noChangeShapeType="1" noTextEdit="1"/>
          </p:cNvSpPr>
          <p:nvPr/>
        </p:nvSpPr>
        <p:spPr bwMode="auto">
          <a:xfrm>
            <a:off x="4000496" y="2502842"/>
            <a:ext cx="714380" cy="78581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zh-CN" altLang="en-US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对应</a:t>
            </a:r>
            <a:endParaRPr lang="zh-CN" altLang="en-US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421" name="Text Box 77"/>
          <p:cNvSpPr txBox="1">
            <a:spLocks noChangeArrowheads="1"/>
          </p:cNvSpPr>
          <p:nvPr/>
        </p:nvSpPr>
        <p:spPr bwMode="auto">
          <a:xfrm>
            <a:off x="539750" y="5130165"/>
            <a:ext cx="847407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对于任意一个最小项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都对应了一组变量的取值使其值为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422" name="Text Box 78"/>
          <p:cNvSpPr txBox="1">
            <a:spLocks noChangeArrowheads="1"/>
          </p:cNvSpPr>
          <p:nvPr/>
        </p:nvSpPr>
        <p:spPr bwMode="auto">
          <a:xfrm>
            <a:off x="539750" y="5645797"/>
            <a:ext cx="7416800" cy="53403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任何变量的函数式来讲，全部最小项之和为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423" name="Text Box 79"/>
          <p:cNvSpPr txBox="1">
            <a:spLocks noChangeArrowheads="1"/>
          </p:cNvSpPr>
          <p:nvPr/>
        </p:nvSpPr>
        <p:spPr bwMode="auto">
          <a:xfrm>
            <a:off x="539750" y="6282690"/>
            <a:ext cx="496887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</a:t>
            </a: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个不同最小项之积为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424" name="Rectangle 80"/>
          <p:cNvSpPr>
            <a:spLocks noChangeArrowheads="1"/>
          </p:cNvSpPr>
          <p:nvPr/>
        </p:nvSpPr>
        <p:spPr bwMode="auto">
          <a:xfrm>
            <a:off x="428596" y="4503106"/>
            <a:ext cx="2952750" cy="60769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zh-CN" altLang="en-US" sz="2800" dirty="0">
                <a:solidFill>
                  <a:srgbClr val="009900"/>
                </a:solidFill>
                <a:ea typeface="黑体" panose="02010609060101010101" pitchFamily="49" charset="-122"/>
              </a:rPr>
              <a:t>最小项的性质</a:t>
            </a:r>
            <a:endParaRPr lang="zh-CN" altLang="en-US" sz="2800" dirty="0">
              <a:solidFill>
                <a:srgbClr val="00990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1357290" y="1788462"/>
          <a:ext cx="928695" cy="544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公式" r:id="rId1" imgW="8839200" imgH="5181600" progId="Equation.3">
                  <p:embed/>
                </p:oleObj>
              </mc:Choice>
              <mc:Fallback>
                <p:oleObj name="公式" r:id="rId1" imgW="8839200" imgH="5181600" progId="Equation.3">
                  <p:embed/>
                  <p:pic>
                    <p:nvPicPr>
                      <p:cNvPr id="0" name="图片 399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57290" y="1788462"/>
                        <a:ext cx="928695" cy="544408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CC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357290" y="2502842"/>
          <a:ext cx="8953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公式" r:id="rId3" imgW="8534400" imgH="5181600" progId="Equation.3">
                  <p:embed/>
                </p:oleObj>
              </mc:Choice>
              <mc:Fallback>
                <p:oleObj name="公式" r:id="rId3" imgW="8534400" imgH="5181600" progId="Equation.3">
                  <p:embed/>
                  <p:pic>
                    <p:nvPicPr>
                      <p:cNvPr id="0" name="图片 399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7290" y="2502842"/>
                        <a:ext cx="895350" cy="544513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99CC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1357290" y="3145784"/>
          <a:ext cx="8969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公式" r:id="rId5" imgW="8534400" imgH="5181600" progId="Equation.3">
                  <p:embed/>
                </p:oleObj>
              </mc:Choice>
              <mc:Fallback>
                <p:oleObj name="公式" r:id="rId5" imgW="8534400" imgH="5181600" progId="Equation.3">
                  <p:embed/>
                  <p:pic>
                    <p:nvPicPr>
                      <p:cNvPr id="0" name="图片 3993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7290" y="3145784"/>
                        <a:ext cx="896937" cy="544513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CC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1357290" y="3860164"/>
          <a:ext cx="8969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公式" r:id="rId7" imgW="8534400" imgH="5181600" progId="Equation.3">
                  <p:embed/>
                </p:oleObj>
              </mc:Choice>
              <mc:Fallback>
                <p:oleObj name="公式" r:id="rId7" imgW="8534400" imgH="5181600" progId="Equation.3">
                  <p:embed/>
                  <p:pic>
                    <p:nvPicPr>
                      <p:cNvPr id="0" name="图片 3993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7290" y="3860164"/>
                        <a:ext cx="896938" cy="544512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CC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2770191" y="1788478"/>
          <a:ext cx="9302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公式" r:id="rId9" imgW="8839200" imgH="5181600" progId="Equation.3">
                  <p:embed/>
                </p:oleObj>
              </mc:Choice>
              <mc:Fallback>
                <p:oleObj name="公式" r:id="rId9" imgW="8839200" imgH="5181600" progId="Equation.3">
                  <p:embed/>
                  <p:pic>
                    <p:nvPicPr>
                      <p:cNvPr id="0" name="图片 3994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0191" y="1788478"/>
                        <a:ext cx="930275" cy="544512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CC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2786050" y="2431404"/>
          <a:ext cx="8985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公式" r:id="rId11" imgW="8534400" imgH="5181600" progId="Equation.3">
                  <p:embed/>
                </p:oleObj>
              </mc:Choice>
              <mc:Fallback>
                <p:oleObj name="公式" r:id="rId11" imgW="8534400" imgH="5181600" progId="Equation.3">
                  <p:embed/>
                  <p:pic>
                    <p:nvPicPr>
                      <p:cNvPr id="0" name="图片 3994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86050" y="2431404"/>
                        <a:ext cx="898525" cy="544513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CC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2801941" y="3145790"/>
          <a:ext cx="8985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公式" r:id="rId13" imgW="8534400" imgH="5181600" progId="Equation.3">
                  <p:embed/>
                </p:oleObj>
              </mc:Choice>
              <mc:Fallback>
                <p:oleObj name="公式" r:id="rId13" imgW="8534400" imgH="5181600" progId="Equation.3">
                  <p:embed/>
                  <p:pic>
                    <p:nvPicPr>
                      <p:cNvPr id="0" name="图片 3994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01941" y="3145790"/>
                        <a:ext cx="898525" cy="544513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CC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8"/>
          <p:cNvGraphicFramePr>
            <a:graphicFrameLocks noChangeAspect="1"/>
          </p:cNvGraphicFramePr>
          <p:nvPr/>
        </p:nvGraphicFramePr>
        <p:xfrm>
          <a:off x="2801941" y="3907790"/>
          <a:ext cx="8985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公式" r:id="rId15" imgW="8534400" imgH="4267200" progId="Equation.3">
                  <p:embed/>
                </p:oleObj>
              </mc:Choice>
              <mc:Fallback>
                <p:oleObj name="公式" r:id="rId15" imgW="8534400" imgH="4267200" progId="Equation.3">
                  <p:embed/>
                  <p:pic>
                    <p:nvPicPr>
                      <p:cNvPr id="0" name="图片 3994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01941" y="3907790"/>
                        <a:ext cx="898525" cy="44767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FFCC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右箭头 43"/>
          <p:cNvSpPr/>
          <p:nvPr/>
        </p:nvSpPr>
        <p:spPr>
          <a:xfrm>
            <a:off x="5857884" y="3074346"/>
            <a:ext cx="1714512" cy="428628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86446" y="2574280"/>
            <a:ext cx="18573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最小项表示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 Box 67"/>
          <p:cNvSpPr txBox="1">
            <a:spLocks noChangeArrowheads="1"/>
          </p:cNvSpPr>
          <p:nvPr/>
        </p:nvSpPr>
        <p:spPr bwMode="auto">
          <a:xfrm>
            <a:off x="7715272" y="1574148"/>
            <a:ext cx="785818" cy="31076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 smtClean="0">
                <a:solidFill>
                  <a:srgbClr val="7030A0"/>
                </a:solidFill>
              </a:rPr>
              <a:t>0</a:t>
            </a:r>
            <a:endParaRPr lang="en-US" altLang="zh-CN" sz="2400" b="1" baseline="-25000" dirty="0" smtClean="0">
              <a:solidFill>
                <a:srgbClr val="7030A0"/>
              </a:solidFill>
            </a:endParaRPr>
          </a:p>
          <a:p>
            <a:r>
              <a:rPr lang="en-US" altLang="zh-CN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 smtClean="0">
                <a:solidFill>
                  <a:srgbClr val="7030A0"/>
                </a:solidFill>
              </a:rPr>
              <a:t>1</a:t>
            </a:r>
            <a:endParaRPr lang="en-US" altLang="zh-CN" sz="2400" b="1" baseline="-25000" dirty="0" smtClean="0">
              <a:solidFill>
                <a:srgbClr val="7030A0"/>
              </a:solidFill>
            </a:endParaRPr>
          </a:p>
          <a:p>
            <a:r>
              <a:rPr lang="en-US" altLang="zh-CN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 smtClean="0">
                <a:solidFill>
                  <a:srgbClr val="7030A0"/>
                </a:solidFill>
              </a:rPr>
              <a:t>2</a:t>
            </a:r>
            <a:endParaRPr lang="en-US" altLang="zh-CN" sz="2400" b="1" baseline="-25000" dirty="0" smtClean="0">
              <a:solidFill>
                <a:srgbClr val="7030A0"/>
              </a:solidFill>
            </a:endParaRPr>
          </a:p>
          <a:p>
            <a:r>
              <a:rPr lang="en-US" altLang="zh-CN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 smtClean="0">
                <a:solidFill>
                  <a:srgbClr val="7030A0"/>
                </a:solidFill>
              </a:rPr>
              <a:t>3</a:t>
            </a:r>
            <a:endParaRPr lang="en-US" altLang="zh-CN" sz="2400" b="1" baseline="-25000" dirty="0" smtClean="0">
              <a:solidFill>
                <a:srgbClr val="7030A0"/>
              </a:solidFill>
            </a:endParaRPr>
          </a:p>
          <a:p>
            <a:r>
              <a:rPr lang="en-US" altLang="zh-CN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 smtClean="0">
                <a:solidFill>
                  <a:srgbClr val="7030A0"/>
                </a:solidFill>
              </a:rPr>
              <a:t>4</a:t>
            </a:r>
            <a:endParaRPr lang="en-US" altLang="zh-CN" sz="2400" b="1" baseline="-25000" dirty="0" smtClean="0">
              <a:solidFill>
                <a:srgbClr val="7030A0"/>
              </a:solidFill>
            </a:endParaRPr>
          </a:p>
          <a:p>
            <a:r>
              <a:rPr lang="en-US" altLang="zh-CN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 smtClean="0">
                <a:solidFill>
                  <a:srgbClr val="7030A0"/>
                </a:solidFill>
              </a:rPr>
              <a:t>6</a:t>
            </a:r>
            <a:endParaRPr lang="en-US" altLang="zh-CN" sz="2400" b="1" baseline="-25000" dirty="0" smtClean="0">
              <a:solidFill>
                <a:srgbClr val="7030A0"/>
              </a:solidFill>
            </a:endParaRPr>
          </a:p>
          <a:p>
            <a:r>
              <a:rPr lang="en-US" altLang="zh-CN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zh-CN" sz="2400" b="1" baseline="-25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2214546" y="1431272"/>
            <a:ext cx="2928958" cy="440716"/>
          </a:xfrm>
          <a:custGeom>
            <a:avLst/>
            <a:gdLst>
              <a:gd name="connsiteX0" fmla="*/ 0 w 2693096"/>
              <a:gd name="connsiteY0" fmla="*/ 388307 h 440716"/>
              <a:gd name="connsiteX1" fmla="*/ 413359 w 2693096"/>
              <a:gd name="connsiteY1" fmla="*/ 150312 h 440716"/>
              <a:gd name="connsiteX2" fmla="*/ 463463 w 2693096"/>
              <a:gd name="connsiteY2" fmla="*/ 125260 h 440716"/>
              <a:gd name="connsiteX3" fmla="*/ 601249 w 2693096"/>
              <a:gd name="connsiteY3" fmla="*/ 100208 h 440716"/>
              <a:gd name="connsiteX4" fmla="*/ 701458 w 2693096"/>
              <a:gd name="connsiteY4" fmla="*/ 62630 h 440716"/>
              <a:gd name="connsiteX5" fmla="*/ 764088 w 2693096"/>
              <a:gd name="connsiteY5" fmla="*/ 50104 h 440716"/>
              <a:gd name="connsiteX6" fmla="*/ 864296 w 2693096"/>
              <a:gd name="connsiteY6" fmla="*/ 25052 h 440716"/>
              <a:gd name="connsiteX7" fmla="*/ 964504 w 2693096"/>
              <a:gd name="connsiteY7" fmla="*/ 0 h 440716"/>
              <a:gd name="connsiteX8" fmla="*/ 1640910 w 2693096"/>
              <a:gd name="connsiteY8" fmla="*/ 12526 h 440716"/>
              <a:gd name="connsiteX9" fmla="*/ 1778696 w 2693096"/>
              <a:gd name="connsiteY9" fmla="*/ 37578 h 440716"/>
              <a:gd name="connsiteX10" fmla="*/ 1916482 w 2693096"/>
              <a:gd name="connsiteY10" fmla="*/ 50104 h 440716"/>
              <a:gd name="connsiteX11" fmla="*/ 2004164 w 2693096"/>
              <a:gd name="connsiteY11" fmla="*/ 87682 h 440716"/>
              <a:gd name="connsiteX12" fmla="*/ 2179529 w 2693096"/>
              <a:gd name="connsiteY12" fmla="*/ 212942 h 440716"/>
              <a:gd name="connsiteX13" fmla="*/ 2229633 w 2693096"/>
              <a:gd name="connsiteY13" fmla="*/ 250520 h 440716"/>
              <a:gd name="connsiteX14" fmla="*/ 2304789 w 2693096"/>
              <a:gd name="connsiteY14" fmla="*/ 300624 h 440716"/>
              <a:gd name="connsiteX15" fmla="*/ 2342367 w 2693096"/>
              <a:gd name="connsiteY15" fmla="*/ 325677 h 440716"/>
              <a:gd name="connsiteX16" fmla="*/ 2442575 w 2693096"/>
              <a:gd name="connsiteY16" fmla="*/ 413359 h 440716"/>
              <a:gd name="connsiteX17" fmla="*/ 2517732 w 2693096"/>
              <a:gd name="connsiteY17" fmla="*/ 425885 h 440716"/>
              <a:gd name="connsiteX18" fmla="*/ 2693096 w 2693096"/>
              <a:gd name="connsiteY18" fmla="*/ 438411 h 4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93096" h="440716">
                <a:moveTo>
                  <a:pt x="0" y="388307"/>
                </a:moveTo>
                <a:lnTo>
                  <a:pt x="413359" y="150312"/>
                </a:lnTo>
                <a:cubicBezTo>
                  <a:pt x="429598" y="141095"/>
                  <a:pt x="445979" y="131816"/>
                  <a:pt x="463463" y="125260"/>
                </a:cubicBezTo>
                <a:cubicBezTo>
                  <a:pt x="503571" y="110219"/>
                  <a:pt x="562789" y="107201"/>
                  <a:pt x="601249" y="100208"/>
                </a:cubicBezTo>
                <a:cubicBezTo>
                  <a:pt x="705196" y="81308"/>
                  <a:pt x="597202" y="97382"/>
                  <a:pt x="701458" y="62630"/>
                </a:cubicBezTo>
                <a:cubicBezTo>
                  <a:pt x="721656" y="55898"/>
                  <a:pt x="743343" y="54891"/>
                  <a:pt x="764088" y="50104"/>
                </a:cubicBezTo>
                <a:cubicBezTo>
                  <a:pt x="797637" y="42362"/>
                  <a:pt x="830534" y="31804"/>
                  <a:pt x="864296" y="25052"/>
                </a:cubicBezTo>
                <a:cubicBezTo>
                  <a:pt x="939873" y="9937"/>
                  <a:pt x="906728" y="19259"/>
                  <a:pt x="964504" y="0"/>
                </a:cubicBezTo>
                <a:lnTo>
                  <a:pt x="1640910" y="12526"/>
                </a:lnTo>
                <a:cubicBezTo>
                  <a:pt x="1787691" y="17338"/>
                  <a:pt x="1675426" y="23809"/>
                  <a:pt x="1778696" y="37578"/>
                </a:cubicBezTo>
                <a:cubicBezTo>
                  <a:pt x="1824410" y="43673"/>
                  <a:pt x="1870553" y="45929"/>
                  <a:pt x="1916482" y="50104"/>
                </a:cubicBezTo>
                <a:cubicBezTo>
                  <a:pt x="1955358" y="63063"/>
                  <a:pt x="1965467" y="64464"/>
                  <a:pt x="2004164" y="87682"/>
                </a:cubicBezTo>
                <a:cubicBezTo>
                  <a:pt x="2065223" y="124317"/>
                  <a:pt x="2122961" y="170516"/>
                  <a:pt x="2179529" y="212942"/>
                </a:cubicBezTo>
                <a:cubicBezTo>
                  <a:pt x="2196230" y="225468"/>
                  <a:pt x="2212263" y="238940"/>
                  <a:pt x="2229633" y="250520"/>
                </a:cubicBezTo>
                <a:lnTo>
                  <a:pt x="2304789" y="300624"/>
                </a:lnTo>
                <a:cubicBezTo>
                  <a:pt x="2317315" y="308975"/>
                  <a:pt x="2331722" y="315032"/>
                  <a:pt x="2342367" y="325677"/>
                </a:cubicBezTo>
                <a:cubicBezTo>
                  <a:pt x="2354705" y="338015"/>
                  <a:pt x="2411503" y="403002"/>
                  <a:pt x="2442575" y="413359"/>
                </a:cubicBezTo>
                <a:cubicBezTo>
                  <a:pt x="2466670" y="421390"/>
                  <a:pt x="2492557" y="422528"/>
                  <a:pt x="2517732" y="425885"/>
                </a:cubicBezTo>
                <a:cubicBezTo>
                  <a:pt x="2628968" y="440716"/>
                  <a:pt x="2604940" y="438411"/>
                  <a:pt x="2693096" y="438411"/>
                </a:cubicBezTo>
              </a:path>
            </a:pathLst>
          </a:custGeom>
          <a:ln w="25400">
            <a:solidFill>
              <a:srgbClr val="FF00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5674290" y="1313076"/>
            <a:ext cx="2247964" cy="501041"/>
          </a:xfrm>
          <a:custGeom>
            <a:avLst/>
            <a:gdLst>
              <a:gd name="connsiteX0" fmla="*/ 0 w 2247964"/>
              <a:gd name="connsiteY0" fmla="*/ 501041 h 501041"/>
              <a:gd name="connsiteX1" fmla="*/ 826718 w 2247964"/>
              <a:gd name="connsiteY1" fmla="*/ 300624 h 501041"/>
              <a:gd name="connsiteX2" fmla="*/ 876822 w 2247964"/>
              <a:gd name="connsiteY2" fmla="*/ 263046 h 501041"/>
              <a:gd name="connsiteX3" fmla="*/ 914400 w 2247964"/>
              <a:gd name="connsiteY3" fmla="*/ 250520 h 501041"/>
              <a:gd name="connsiteX4" fmla="*/ 989557 w 2247964"/>
              <a:gd name="connsiteY4" fmla="*/ 212942 h 501041"/>
              <a:gd name="connsiteX5" fmla="*/ 1089765 w 2247964"/>
              <a:gd name="connsiteY5" fmla="*/ 187890 h 501041"/>
              <a:gd name="connsiteX6" fmla="*/ 1152395 w 2247964"/>
              <a:gd name="connsiteY6" fmla="*/ 162838 h 501041"/>
              <a:gd name="connsiteX7" fmla="*/ 1189973 w 2247964"/>
              <a:gd name="connsiteY7" fmla="*/ 150312 h 501041"/>
              <a:gd name="connsiteX8" fmla="*/ 1352811 w 2247964"/>
              <a:gd name="connsiteY8" fmla="*/ 75156 h 501041"/>
              <a:gd name="connsiteX9" fmla="*/ 1415442 w 2247964"/>
              <a:gd name="connsiteY9" fmla="*/ 62630 h 501041"/>
              <a:gd name="connsiteX10" fmla="*/ 1465546 w 2247964"/>
              <a:gd name="connsiteY10" fmla="*/ 50104 h 501041"/>
              <a:gd name="connsiteX11" fmla="*/ 1515650 w 2247964"/>
              <a:gd name="connsiteY11" fmla="*/ 12526 h 501041"/>
              <a:gd name="connsiteX12" fmla="*/ 1565754 w 2247964"/>
              <a:gd name="connsiteY12" fmla="*/ 0 h 501041"/>
              <a:gd name="connsiteX13" fmla="*/ 1866378 w 2247964"/>
              <a:gd name="connsiteY13" fmla="*/ 12526 h 501041"/>
              <a:gd name="connsiteX14" fmla="*/ 1929009 w 2247964"/>
              <a:gd name="connsiteY14" fmla="*/ 62630 h 501041"/>
              <a:gd name="connsiteX15" fmla="*/ 1979113 w 2247964"/>
              <a:gd name="connsiteY15" fmla="*/ 87682 h 501041"/>
              <a:gd name="connsiteX16" fmla="*/ 2104373 w 2247964"/>
              <a:gd name="connsiteY16" fmla="*/ 200416 h 501041"/>
              <a:gd name="connsiteX17" fmla="*/ 2179529 w 2247964"/>
              <a:gd name="connsiteY17" fmla="*/ 350728 h 501041"/>
              <a:gd name="connsiteX18" fmla="*/ 2204581 w 2247964"/>
              <a:gd name="connsiteY18" fmla="*/ 400832 h 50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47964" h="501041">
                <a:moveTo>
                  <a:pt x="0" y="501041"/>
                </a:moveTo>
                <a:cubicBezTo>
                  <a:pt x="275573" y="434235"/>
                  <a:pt x="553065" y="374901"/>
                  <a:pt x="826718" y="300624"/>
                </a:cubicBezTo>
                <a:cubicBezTo>
                  <a:pt x="846866" y="295155"/>
                  <a:pt x="858696" y="273404"/>
                  <a:pt x="876822" y="263046"/>
                </a:cubicBezTo>
                <a:cubicBezTo>
                  <a:pt x="888286" y="256495"/>
                  <a:pt x="902334" y="255882"/>
                  <a:pt x="914400" y="250520"/>
                </a:cubicBezTo>
                <a:cubicBezTo>
                  <a:pt x="939995" y="239144"/>
                  <a:pt x="963962" y="224318"/>
                  <a:pt x="989557" y="212942"/>
                </a:cubicBezTo>
                <a:cubicBezTo>
                  <a:pt x="1035340" y="192594"/>
                  <a:pt x="1033525" y="204762"/>
                  <a:pt x="1089765" y="187890"/>
                </a:cubicBezTo>
                <a:cubicBezTo>
                  <a:pt x="1111302" y="181429"/>
                  <a:pt x="1131342" y="170733"/>
                  <a:pt x="1152395" y="162838"/>
                </a:cubicBezTo>
                <a:cubicBezTo>
                  <a:pt x="1164758" y="158202"/>
                  <a:pt x="1177837" y="155513"/>
                  <a:pt x="1189973" y="150312"/>
                </a:cubicBezTo>
                <a:cubicBezTo>
                  <a:pt x="1291705" y="106712"/>
                  <a:pt x="1190315" y="133190"/>
                  <a:pt x="1352811" y="75156"/>
                </a:cubicBezTo>
                <a:cubicBezTo>
                  <a:pt x="1372861" y="67995"/>
                  <a:pt x="1394659" y="67249"/>
                  <a:pt x="1415442" y="62630"/>
                </a:cubicBezTo>
                <a:cubicBezTo>
                  <a:pt x="1432247" y="58895"/>
                  <a:pt x="1448845" y="54279"/>
                  <a:pt x="1465546" y="50104"/>
                </a:cubicBezTo>
                <a:cubicBezTo>
                  <a:pt x="1482247" y="37578"/>
                  <a:pt x="1496977" y="21862"/>
                  <a:pt x="1515650" y="12526"/>
                </a:cubicBezTo>
                <a:cubicBezTo>
                  <a:pt x="1531048" y="4827"/>
                  <a:pt x="1548539" y="0"/>
                  <a:pt x="1565754" y="0"/>
                </a:cubicBezTo>
                <a:cubicBezTo>
                  <a:pt x="1666049" y="0"/>
                  <a:pt x="1766170" y="8351"/>
                  <a:pt x="1866378" y="12526"/>
                </a:cubicBezTo>
                <a:cubicBezTo>
                  <a:pt x="1887255" y="29227"/>
                  <a:pt x="1906764" y="47800"/>
                  <a:pt x="1929009" y="62630"/>
                </a:cubicBezTo>
                <a:cubicBezTo>
                  <a:pt x="1944546" y="72988"/>
                  <a:pt x="1962901" y="78418"/>
                  <a:pt x="1979113" y="87682"/>
                </a:cubicBezTo>
                <a:cubicBezTo>
                  <a:pt x="2024418" y="113570"/>
                  <a:pt x="2079258" y="162744"/>
                  <a:pt x="2104373" y="200416"/>
                </a:cubicBezTo>
                <a:cubicBezTo>
                  <a:pt x="2247964" y="415803"/>
                  <a:pt x="2075809" y="143289"/>
                  <a:pt x="2179529" y="350728"/>
                </a:cubicBezTo>
                <a:lnTo>
                  <a:pt x="2204581" y="400832"/>
                </a:lnTo>
              </a:path>
            </a:pathLst>
          </a:cu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7792" y="139048"/>
            <a:ext cx="59055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2D0DED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2D0DED"/>
                </a:solidFill>
                <a:ea typeface="黑体" panose="02010609060101010101" pitchFamily="49" charset="-122"/>
              </a:rPr>
              <a:t>、逻辑函数的最小项</a:t>
            </a:r>
            <a:endParaRPr lang="zh-CN" altLang="en-US" sz="2800" b="1" dirty="0">
              <a:solidFill>
                <a:srgbClr val="2D0DED"/>
              </a:solidFill>
              <a:ea typeface="黑体" panose="02010609060101010101" pitchFamily="49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5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"/>
                                        <p:tgtEl>
                                          <p:spTgt spid="57411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"/>
                                        <p:tgtEl>
                                          <p:spTgt spid="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"/>
                                        <p:tgtEl>
                                          <p:spTgt spid="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75"/>
                                        <p:tgtEl>
                                          <p:spTgt spid="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"/>
                                        <p:tgtEl>
                                          <p:spTgt spid="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"/>
                                        <p:tgtEl>
                                          <p:spTgt spid="5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75"/>
                                        <p:tgtEl>
                                          <p:spTgt spid="5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"/>
                                        <p:tgtEl>
                                          <p:spTgt spid="5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75"/>
                                        <p:tgtEl>
                                          <p:spTgt spid="5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5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75"/>
                                        <p:tgtEl>
                                          <p:spTgt spid="4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75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75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75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75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75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75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3" grpId="0" bldLvl="0" animBg="1" autoUpdateAnimBg="0"/>
      <p:bldP spid="57411" grpId="0" autoUpdateAnimBg="0" uiExpand="1" build="p"/>
      <p:bldP spid="57412" grpId="0" animBg="1"/>
      <p:bldP spid="57421" grpId="0" bldLvl="0" animBg="1" autoUpdateAnimBg="0"/>
      <p:bldP spid="57422" grpId="0" bldLvl="0" animBg="1"/>
      <p:bldP spid="57423" grpId="0" bldLvl="0" animBg="1"/>
      <p:bldP spid="44" grpId="0" bldLvl="0" animBg="1"/>
      <p:bldP spid="45" grpId="0"/>
      <p:bldP spid="46" grpId="0" autoUpdateAnimBg="0" build="p"/>
      <p:bldP spid="39" grpId="0" bldLvl="0" animBg="1"/>
      <p:bldP spid="40" grpId="0" bldLvl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" y="1009650"/>
            <a:ext cx="9135745" cy="5597525"/>
          </a:xfrm>
          <a:prstGeom prst="rect">
            <a:avLst/>
          </a:prstGeom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7792" y="139048"/>
            <a:ext cx="59055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2D0DED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2D0DED"/>
                </a:solidFill>
                <a:ea typeface="黑体" panose="02010609060101010101" pitchFamily="49" charset="-122"/>
              </a:rPr>
              <a:t>、逻辑函数的最小项</a:t>
            </a:r>
            <a:endParaRPr lang="zh-CN" altLang="en-US" sz="2800" b="1" dirty="0">
              <a:solidFill>
                <a:srgbClr val="2D0DED"/>
              </a:solidFill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7792" y="139048"/>
            <a:ext cx="59055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2D0DED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2D0DED"/>
                </a:solidFill>
                <a:ea typeface="黑体" panose="02010609060101010101" pitchFamily="49" charset="-122"/>
              </a:rPr>
              <a:t>、逻辑函数的最小项</a:t>
            </a:r>
            <a:endParaRPr lang="zh-CN" altLang="en-US" sz="2800" b="1" dirty="0">
              <a:solidFill>
                <a:srgbClr val="2D0DED"/>
              </a:solidFill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260" y="1336675"/>
            <a:ext cx="8251190" cy="4073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154430"/>
            <a:ext cx="7127240" cy="4838700"/>
          </a:xfrm>
          <a:prstGeom prst="rect">
            <a:avLst/>
          </a:prstGeom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7792" y="139048"/>
            <a:ext cx="59055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2D0DED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2D0DED"/>
                </a:solidFill>
                <a:ea typeface="黑体" panose="02010609060101010101" pitchFamily="49" charset="-122"/>
              </a:rPr>
              <a:t>、逻辑函数的最小项</a:t>
            </a:r>
            <a:endParaRPr lang="zh-CN" altLang="en-US" sz="2800" b="1" dirty="0">
              <a:solidFill>
                <a:srgbClr val="2D0DED"/>
              </a:solidFill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68630" y="979805"/>
            <a:ext cx="237648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、卡诺图</a:t>
            </a:r>
            <a:endParaRPr lang="zh-CN" altLang="en-US" sz="28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117600" y="2484120"/>
            <a:ext cx="6450330" cy="52197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charset="0"/>
              <a:buChar char="Ø"/>
            </a:pPr>
            <a:r>
              <a:rPr kumimoji="0"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几何（图形）相邻</a:t>
            </a:r>
            <a:r>
              <a:rPr kumimoji="0"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的小方格逻辑相邻</a:t>
            </a:r>
            <a:endParaRPr kumimoji="0"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117600" y="1701165"/>
            <a:ext cx="6568440" cy="521970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</a:rPr>
              <a:t>按一定规则排列起来的最小项方格图</a:t>
            </a:r>
            <a:endParaRPr lang="zh-CN" altLang="en-US" sz="2800" b="1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141095" y="3211830"/>
            <a:ext cx="7209155" cy="1168400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逻辑相邻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</a:rPr>
              <a:t>，是指两最小项只有一个因子互为反变量，而其余因子相同</a:t>
            </a:r>
            <a:endParaRPr lang="zh-CN" altLang="en-US" sz="2800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17830" y="-18415"/>
            <a:ext cx="6312535" cy="8210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165048" rIns="91440" bIns="165048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6.8.3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逻辑函数的图形法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化简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" y="4803140"/>
            <a:ext cx="8655685" cy="13373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ldLvl="0" animBg="1" autoUpdateAnimBg="0"/>
      <p:bldP spid="59398" grpId="0" bldLvl="0" animBg="1"/>
      <p:bldP spid="59399" grpId="0" bldLvl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 bwMode="auto">
          <a:xfrm>
            <a:off x="1357290" y="4003357"/>
            <a:ext cx="4191000" cy="2160588"/>
            <a:chOff x="793" y="2328"/>
            <a:chExt cx="2640" cy="1361"/>
          </a:xfrm>
        </p:grpSpPr>
        <p:sp>
          <p:nvSpPr>
            <p:cNvPr id="60446" name="Rectangle 30"/>
            <p:cNvSpPr>
              <a:spLocks noChangeArrowheads="1"/>
            </p:cNvSpPr>
            <p:nvPr/>
          </p:nvSpPr>
          <p:spPr bwMode="auto">
            <a:xfrm>
              <a:off x="1321" y="2808"/>
              <a:ext cx="2112" cy="881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1321" y="3240"/>
              <a:ext cx="211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>
              <a:off x="2377" y="2808"/>
              <a:ext cx="4" cy="8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>
              <a:off x="2905" y="2808"/>
              <a:ext cx="29" cy="8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0450" name="Line 34"/>
            <p:cNvSpPr>
              <a:spLocks noChangeShapeType="1"/>
            </p:cNvSpPr>
            <p:nvPr/>
          </p:nvSpPr>
          <p:spPr bwMode="auto">
            <a:xfrm flipH="1">
              <a:off x="1836" y="2808"/>
              <a:ext cx="13" cy="8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0451" name="Line 35"/>
            <p:cNvSpPr>
              <a:spLocks noChangeShapeType="1"/>
            </p:cNvSpPr>
            <p:nvPr/>
          </p:nvSpPr>
          <p:spPr bwMode="auto">
            <a:xfrm flipH="1" flipV="1">
              <a:off x="1033" y="2520"/>
              <a:ext cx="288" cy="2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0452" name="Text Box 36"/>
            <p:cNvSpPr txBox="1">
              <a:spLocks noChangeArrowheads="1"/>
            </p:cNvSpPr>
            <p:nvPr/>
          </p:nvSpPr>
          <p:spPr bwMode="auto">
            <a:xfrm>
              <a:off x="793" y="2328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0453" name="Text Box 37"/>
            <p:cNvSpPr txBox="1">
              <a:spLocks noChangeArrowheads="1"/>
            </p:cNvSpPr>
            <p:nvPr/>
          </p:nvSpPr>
          <p:spPr bwMode="auto">
            <a:xfrm>
              <a:off x="793" y="2568"/>
              <a:ext cx="384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tx1"/>
                  </a:solidFill>
                </a:rPr>
                <a:t> </a:t>
              </a: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1081" y="2424"/>
              <a:ext cx="432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55" name="Text Box 39"/>
            <p:cNvSpPr txBox="1">
              <a:spLocks noChangeArrowheads="1"/>
            </p:cNvSpPr>
            <p:nvPr/>
          </p:nvSpPr>
          <p:spPr bwMode="auto">
            <a:xfrm>
              <a:off x="1033" y="285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0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56" name="Text Box 40"/>
            <p:cNvSpPr txBox="1">
              <a:spLocks noChangeArrowheads="1"/>
            </p:cNvSpPr>
            <p:nvPr/>
          </p:nvSpPr>
          <p:spPr bwMode="auto">
            <a:xfrm>
              <a:off x="1945" y="256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01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1417" y="256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00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58" name="Text Box 42"/>
            <p:cNvSpPr txBox="1">
              <a:spLocks noChangeArrowheads="1"/>
            </p:cNvSpPr>
            <p:nvPr/>
          </p:nvSpPr>
          <p:spPr bwMode="auto">
            <a:xfrm>
              <a:off x="1033" y="3336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1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59" name="Text Box 43"/>
            <p:cNvSpPr txBox="1">
              <a:spLocks noChangeArrowheads="1"/>
            </p:cNvSpPr>
            <p:nvPr/>
          </p:nvSpPr>
          <p:spPr bwMode="auto">
            <a:xfrm>
              <a:off x="2473" y="256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11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60" name="Text Box 44"/>
            <p:cNvSpPr txBox="1">
              <a:spLocks noChangeArrowheads="1"/>
            </p:cNvSpPr>
            <p:nvPr/>
          </p:nvSpPr>
          <p:spPr bwMode="auto">
            <a:xfrm>
              <a:off x="3001" y="256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10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51"/>
          <p:cNvGrpSpPr/>
          <p:nvPr/>
        </p:nvGrpSpPr>
        <p:grpSpPr bwMode="auto">
          <a:xfrm>
            <a:off x="4500563" y="1050608"/>
            <a:ext cx="2571750" cy="2160587"/>
            <a:chOff x="1292" y="482"/>
            <a:chExt cx="1620" cy="1361"/>
          </a:xfrm>
        </p:grpSpPr>
        <p:grpSp>
          <p:nvGrpSpPr>
            <p:cNvPr id="4" name="Group 46"/>
            <p:cNvGrpSpPr/>
            <p:nvPr/>
          </p:nvGrpSpPr>
          <p:grpSpPr bwMode="auto">
            <a:xfrm>
              <a:off x="1292" y="482"/>
              <a:ext cx="1588" cy="1361"/>
              <a:chOff x="2880" y="1071"/>
              <a:chExt cx="1588" cy="1361"/>
            </a:xfrm>
          </p:grpSpPr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3408" y="1551"/>
                <a:ext cx="1060" cy="88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 b="1"/>
              </a:p>
            </p:txBody>
          </p:sp>
          <p:sp>
            <p:nvSpPr>
              <p:cNvPr id="60434" name="Line 18"/>
              <p:cNvSpPr>
                <a:spLocks noChangeShapeType="1"/>
              </p:cNvSpPr>
              <p:nvPr/>
            </p:nvSpPr>
            <p:spPr bwMode="auto">
              <a:xfrm flipH="1" flipV="1">
                <a:off x="3120" y="1263"/>
                <a:ext cx="288" cy="2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 sz="2400" b="1"/>
              </a:p>
            </p:txBody>
          </p:sp>
          <p:sp>
            <p:nvSpPr>
              <p:cNvPr id="60435" name="Text Box 19"/>
              <p:cNvSpPr txBox="1">
                <a:spLocks noChangeArrowheads="1"/>
              </p:cNvSpPr>
              <p:nvPr/>
            </p:nvSpPr>
            <p:spPr bwMode="auto">
              <a:xfrm>
                <a:off x="2880" y="1071"/>
                <a:ext cx="288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36" name="Text Box 20"/>
              <p:cNvSpPr txBox="1">
                <a:spLocks noChangeArrowheads="1"/>
              </p:cNvSpPr>
              <p:nvPr/>
            </p:nvSpPr>
            <p:spPr bwMode="auto">
              <a:xfrm>
                <a:off x="2880" y="1311"/>
                <a:ext cx="384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37" name="Text Box 21"/>
              <p:cNvSpPr txBox="1">
                <a:spLocks noChangeArrowheads="1"/>
              </p:cNvSpPr>
              <p:nvPr/>
            </p:nvSpPr>
            <p:spPr bwMode="auto">
              <a:xfrm>
                <a:off x="3168" y="1167"/>
                <a:ext cx="432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38" name="Text Box 22"/>
              <p:cNvSpPr txBox="1">
                <a:spLocks noChangeArrowheads="1"/>
              </p:cNvSpPr>
              <p:nvPr/>
            </p:nvSpPr>
            <p:spPr bwMode="auto">
              <a:xfrm>
                <a:off x="3120" y="1599"/>
                <a:ext cx="336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39" name="Text Box 23"/>
              <p:cNvSpPr txBox="1">
                <a:spLocks noChangeArrowheads="1"/>
              </p:cNvSpPr>
              <p:nvPr/>
            </p:nvSpPr>
            <p:spPr bwMode="auto">
              <a:xfrm>
                <a:off x="4032" y="1311"/>
                <a:ext cx="336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42" name="Text Box 26"/>
              <p:cNvSpPr txBox="1">
                <a:spLocks noChangeArrowheads="1"/>
              </p:cNvSpPr>
              <p:nvPr/>
            </p:nvSpPr>
            <p:spPr bwMode="auto">
              <a:xfrm>
                <a:off x="3504" y="1311"/>
                <a:ext cx="336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43" name="Text Box 27"/>
              <p:cNvSpPr txBox="1">
                <a:spLocks noChangeArrowheads="1"/>
              </p:cNvSpPr>
              <p:nvPr/>
            </p:nvSpPr>
            <p:spPr bwMode="auto">
              <a:xfrm>
                <a:off x="3120" y="2079"/>
                <a:ext cx="336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463" name="Text Box 47"/>
            <p:cNvSpPr txBox="1">
              <a:spLocks noChangeArrowheads="1"/>
            </p:cNvSpPr>
            <p:nvPr/>
          </p:nvSpPr>
          <p:spPr bwMode="auto">
            <a:xfrm>
              <a:off x="1922" y="1082"/>
              <a:ext cx="495" cy="29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4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64" name="Text Box 48"/>
            <p:cNvSpPr txBox="1">
              <a:spLocks noChangeArrowheads="1"/>
            </p:cNvSpPr>
            <p:nvPr/>
          </p:nvSpPr>
          <p:spPr bwMode="auto">
            <a:xfrm>
              <a:off x="2417" y="1082"/>
              <a:ext cx="450" cy="29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4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65" name="Text Box 49"/>
            <p:cNvSpPr txBox="1">
              <a:spLocks noChangeArrowheads="1"/>
            </p:cNvSpPr>
            <p:nvPr/>
          </p:nvSpPr>
          <p:spPr bwMode="auto">
            <a:xfrm>
              <a:off x="1967" y="1480"/>
              <a:ext cx="495" cy="29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4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66" name="Text Box 50"/>
            <p:cNvSpPr txBox="1">
              <a:spLocks noChangeArrowheads="1"/>
            </p:cNvSpPr>
            <p:nvPr/>
          </p:nvSpPr>
          <p:spPr bwMode="auto">
            <a:xfrm>
              <a:off x="2417" y="1480"/>
              <a:ext cx="495" cy="29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400" b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60"/>
          <p:cNvGrpSpPr/>
          <p:nvPr/>
        </p:nvGrpSpPr>
        <p:grpSpPr bwMode="auto">
          <a:xfrm>
            <a:off x="2428860" y="4932055"/>
            <a:ext cx="3071813" cy="1143001"/>
            <a:chOff x="1474" y="2795"/>
            <a:chExt cx="1935" cy="720"/>
          </a:xfrm>
        </p:grpSpPr>
        <p:sp>
          <p:nvSpPr>
            <p:cNvPr id="60468" name="Text Box 52"/>
            <p:cNvSpPr txBox="1">
              <a:spLocks noChangeArrowheads="1"/>
            </p:cNvSpPr>
            <p:nvPr/>
          </p:nvSpPr>
          <p:spPr bwMode="auto">
            <a:xfrm>
              <a:off x="1474" y="2795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0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69" name="Text Box 53"/>
            <p:cNvSpPr txBox="1">
              <a:spLocks noChangeArrowheads="1"/>
            </p:cNvSpPr>
            <p:nvPr/>
          </p:nvSpPr>
          <p:spPr bwMode="auto">
            <a:xfrm>
              <a:off x="2011" y="2795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1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70" name="Text Box 54"/>
            <p:cNvSpPr txBox="1">
              <a:spLocks noChangeArrowheads="1"/>
            </p:cNvSpPr>
            <p:nvPr/>
          </p:nvSpPr>
          <p:spPr bwMode="auto">
            <a:xfrm>
              <a:off x="3091" y="2795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2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71" name="Text Box 55"/>
            <p:cNvSpPr txBox="1">
              <a:spLocks noChangeArrowheads="1"/>
            </p:cNvSpPr>
            <p:nvPr/>
          </p:nvSpPr>
          <p:spPr bwMode="auto">
            <a:xfrm>
              <a:off x="2562" y="2795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3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72" name="Text Box 56"/>
            <p:cNvSpPr txBox="1">
              <a:spLocks noChangeArrowheads="1"/>
            </p:cNvSpPr>
            <p:nvPr/>
          </p:nvSpPr>
          <p:spPr bwMode="auto">
            <a:xfrm>
              <a:off x="1474" y="3227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4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73" name="Text Box 57"/>
            <p:cNvSpPr txBox="1">
              <a:spLocks noChangeArrowheads="1"/>
            </p:cNvSpPr>
            <p:nvPr/>
          </p:nvSpPr>
          <p:spPr bwMode="auto">
            <a:xfrm>
              <a:off x="2011" y="3227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5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74" name="Text Box 58"/>
            <p:cNvSpPr txBox="1">
              <a:spLocks noChangeArrowheads="1"/>
            </p:cNvSpPr>
            <p:nvPr/>
          </p:nvSpPr>
          <p:spPr bwMode="auto">
            <a:xfrm>
              <a:off x="3091" y="3227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6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475" name="Text Box 59"/>
            <p:cNvSpPr txBox="1">
              <a:spLocks noChangeArrowheads="1"/>
            </p:cNvSpPr>
            <p:nvPr/>
          </p:nvSpPr>
          <p:spPr bwMode="auto">
            <a:xfrm>
              <a:off x="2551" y="3227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</a:rPr>
                <a:t>7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0477" name="Text Box 61"/>
          <p:cNvSpPr txBox="1">
            <a:spLocks noChangeArrowheads="1"/>
          </p:cNvSpPr>
          <p:nvPr/>
        </p:nvSpPr>
        <p:spPr bwMode="auto">
          <a:xfrm>
            <a:off x="1331913" y="1122045"/>
            <a:ext cx="2592387" cy="97726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二变量卡诺图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78" name="Text Box 62"/>
          <p:cNvSpPr txBox="1">
            <a:spLocks noChangeArrowheads="1"/>
          </p:cNvSpPr>
          <p:nvPr/>
        </p:nvSpPr>
        <p:spPr bwMode="auto">
          <a:xfrm>
            <a:off x="1331913" y="2995295"/>
            <a:ext cx="2592387" cy="97726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/>
                </a:solidFill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三变量卡诺图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r>
              <a:rPr lang="zh-CN" altLang="en-US" i="1" dirty="0">
                <a:solidFill>
                  <a:schemeClr val="tx1"/>
                </a:solidFill>
              </a:rPr>
              <a:t>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63"/>
          <p:cNvGrpSpPr/>
          <p:nvPr/>
        </p:nvGrpSpPr>
        <p:grpSpPr bwMode="auto">
          <a:xfrm>
            <a:off x="6227764" y="3717608"/>
            <a:ext cx="2443163" cy="1365250"/>
            <a:chOff x="4029" y="1159"/>
            <a:chExt cx="1539" cy="860"/>
          </a:xfrm>
        </p:grpSpPr>
        <p:sp>
          <p:nvSpPr>
            <p:cNvPr id="60480" name="Oval 64" descr="窄竖线"/>
            <p:cNvSpPr>
              <a:spLocks noChangeArrowheads="1"/>
            </p:cNvSpPr>
            <p:nvPr/>
          </p:nvSpPr>
          <p:spPr bwMode="auto">
            <a:xfrm>
              <a:off x="4029" y="1159"/>
              <a:ext cx="1477" cy="860"/>
            </a:xfrm>
            <a:prstGeom prst="ellipse">
              <a:avLst/>
            </a:prstGeom>
            <a:noFill/>
            <a:ln w="57150" cmpd="thinThick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81" name="Text Box 65"/>
            <p:cNvSpPr txBox="1">
              <a:spLocks noChangeArrowheads="1"/>
            </p:cNvSpPr>
            <p:nvPr/>
          </p:nvSpPr>
          <p:spPr bwMode="auto">
            <a:xfrm>
              <a:off x="4080" y="1296"/>
              <a:ext cx="1488" cy="523"/>
            </a:xfrm>
            <a:prstGeom prst="rect">
              <a:avLst/>
            </a:prstGeom>
            <a:noFill/>
            <a:ln w="57150" cmpd="thinThick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若变量数为</a:t>
              </a:r>
              <a:r>
                <a:rPr lang="en-US" altLang="zh-CN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n</a:t>
              </a:r>
              <a:endPara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则方格数为</a:t>
              </a:r>
              <a:r>
                <a:rPr lang="en-US" altLang="zh-CN" sz="24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en-US" altLang="zh-CN" sz="2400" baseline="30000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n</a:t>
              </a:r>
              <a:endPara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0482" name="Oval 66"/>
          <p:cNvSpPr>
            <a:spLocks noChangeArrowheads="1"/>
          </p:cNvSpPr>
          <p:nvPr/>
        </p:nvSpPr>
        <p:spPr bwMode="auto">
          <a:xfrm>
            <a:off x="2143108" y="4336737"/>
            <a:ext cx="3500462" cy="45243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5338763" y="1884522"/>
            <a:ext cx="1682750" cy="1398270"/>
            <a:chOff x="5338763" y="1238727"/>
            <a:chExt cx="1682750" cy="1398270"/>
          </a:xfrm>
        </p:grpSpPr>
        <p:cxnSp>
          <p:nvCxnSpPr>
            <p:cNvPr id="51" name="直接连接符 50"/>
            <p:cNvCxnSpPr>
              <a:stCxn id="60427" idx="0"/>
              <a:endCxn id="60427" idx="2"/>
            </p:cNvCxnSpPr>
            <p:nvPr/>
          </p:nvCxnSpPr>
          <p:spPr>
            <a:xfrm>
              <a:off x="6180614" y="1238727"/>
              <a:ext cx="0" cy="13982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60427" idx="1"/>
              <a:endCxn id="60427" idx="3"/>
            </p:cNvCxnSpPr>
            <p:nvPr/>
          </p:nvCxnSpPr>
          <p:spPr>
            <a:xfrm>
              <a:off x="5338763" y="1938180"/>
              <a:ext cx="168275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55650" y="190500"/>
            <a:ext cx="237648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、卡诺图</a:t>
            </a:r>
            <a:endParaRPr lang="zh-CN" altLang="en-US" sz="28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7" grpId="0" bldLvl="0" animBg="1"/>
      <p:bldP spid="60478" grpId="0" bldLvl="0" animBg="1"/>
      <p:bldP spid="6048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395288" y="2994025"/>
            <a:ext cx="115252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功能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396241" y="1051560"/>
            <a:ext cx="3532184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 smtClean="0"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dirty="0"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逻辑门的分类</a:t>
            </a:r>
            <a:r>
              <a:rPr lang="zh-CN" altLang="en-US" sz="2400" b="1" dirty="0">
                <a:solidFill>
                  <a:srgbClr val="122BE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endParaRPr lang="zh-CN" altLang="en-US" sz="2400" b="1" dirty="0">
              <a:solidFill>
                <a:srgbClr val="122BE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2266950" y="2201863"/>
            <a:ext cx="65532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基本逻辑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kumimoji="1" lang="zh-CN" altLang="en-US" sz="2800" b="1" dirty="0">
                <a:solidFill>
                  <a:srgbClr val="2D0D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</a:t>
            </a:r>
            <a:r>
              <a:rPr kumimoji="1" lang="zh-CN" altLang="en-US" sz="2800" b="1" dirty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门、</a:t>
            </a:r>
            <a:r>
              <a:rPr kumimoji="1" lang="zh-CN" altLang="en-US" sz="2800" b="1" dirty="0">
                <a:solidFill>
                  <a:srgbClr val="2D0D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</a:t>
            </a:r>
            <a:r>
              <a:rPr kumimoji="1" lang="zh-CN" altLang="en-US" sz="2800" b="1" dirty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门、</a:t>
            </a:r>
            <a:r>
              <a:rPr kumimoji="1" lang="zh-CN" altLang="en-US" sz="2800" b="1" dirty="0">
                <a:solidFill>
                  <a:srgbClr val="2D0D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</a:t>
            </a:r>
            <a:r>
              <a:rPr kumimoji="1" lang="zh-CN" altLang="en-US" sz="2800" b="1" dirty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门）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2339975" y="2994025"/>
            <a:ext cx="680402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复合逻辑门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kumimoji="1" lang="zh-CN" altLang="en-US" sz="2800" b="1" dirty="0">
                <a:solidFill>
                  <a:srgbClr val="2D0D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与非</a:t>
            </a:r>
            <a:r>
              <a:rPr kumimoji="1" lang="zh-CN" altLang="en-US" sz="2800" b="1" dirty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门、</a:t>
            </a:r>
            <a:r>
              <a:rPr kumimoji="1" lang="zh-CN" altLang="en-US" sz="2800" b="1" dirty="0">
                <a:solidFill>
                  <a:srgbClr val="2D0D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或非</a:t>
            </a:r>
            <a:r>
              <a:rPr kumimoji="1" lang="zh-CN" altLang="en-US" sz="2800" b="1" dirty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门、</a:t>
            </a:r>
            <a:r>
              <a:rPr kumimoji="1" lang="zh-CN" altLang="en-US" sz="2800" b="1" dirty="0">
                <a:solidFill>
                  <a:srgbClr val="2D0D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异或</a:t>
            </a:r>
            <a:r>
              <a:rPr kumimoji="1" lang="zh-CN" altLang="en-US" sz="2800" b="1" dirty="0">
                <a:solidFill>
                  <a:srgbClr val="004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门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2339975" y="3786188"/>
            <a:ext cx="6119813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特殊逻辑门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门、三态门）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endParaRPr lang="zh-CN" altLang="en-US" sz="2400" b="1" dirty="0"/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395605" y="5226050"/>
            <a:ext cx="115252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结构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2339340" y="4651375"/>
            <a:ext cx="2808288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TTL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3423" name="Text Box 15"/>
          <p:cNvSpPr txBox="1">
            <a:spLocks noChangeArrowheads="1"/>
          </p:cNvSpPr>
          <p:nvPr/>
        </p:nvSpPr>
        <p:spPr bwMode="auto">
          <a:xfrm>
            <a:off x="2338070" y="5730558"/>
            <a:ext cx="1949446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CMOS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endParaRPr lang="zh-CN" altLang="en-US" sz="3200" b="1" dirty="0"/>
          </a:p>
        </p:txBody>
      </p:sp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352086" y="142535"/>
            <a:ext cx="6319852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6.1</a:t>
            </a:r>
            <a:r>
              <a:rPr lang="en-US" altLang="zh-CN" sz="3600" dirty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 smtClean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逻辑门电路的基本</a:t>
            </a:r>
            <a:r>
              <a:rPr lang="zh-CN" altLang="en-US" sz="3600" b="1" dirty="0">
                <a:solidFill>
                  <a:srgbClr val="F024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概念</a:t>
            </a:r>
            <a:endParaRPr lang="zh-CN" altLang="en-US" sz="3600" b="1" dirty="0">
              <a:solidFill>
                <a:srgbClr val="F024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AutoShape 11"/>
          <p:cNvSpPr/>
          <p:nvPr/>
        </p:nvSpPr>
        <p:spPr bwMode="auto">
          <a:xfrm>
            <a:off x="1547813" y="2562225"/>
            <a:ext cx="647700" cy="1584325"/>
          </a:xfrm>
          <a:prstGeom prst="leftBrace">
            <a:avLst>
              <a:gd name="adj1" fmla="val 20384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anchor="ctr">
            <a:spAutoFit/>
          </a:bodyPr>
          <a:p>
            <a:endParaRPr lang="zh-CN" altLang="en-US"/>
          </a:p>
        </p:txBody>
      </p:sp>
      <p:sp>
        <p:nvSpPr>
          <p:cNvPr id="3" name="AutoShape 16"/>
          <p:cNvSpPr/>
          <p:nvPr/>
        </p:nvSpPr>
        <p:spPr bwMode="auto">
          <a:xfrm>
            <a:off x="1476693" y="4868228"/>
            <a:ext cx="647700" cy="1222375"/>
          </a:xfrm>
          <a:prstGeom prst="leftBrace">
            <a:avLst>
              <a:gd name="adj1" fmla="val 1572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anchor="ctr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bldLvl="0" animBg="1"/>
      <p:bldP spid="273411" grpId="0" bldLvl="0" animBg="1"/>
      <p:bldP spid="273412" grpId="0" bldLvl="0" animBg="1"/>
      <p:bldP spid="273413" grpId="0" bldLvl="0" animBg="1"/>
      <p:bldP spid="273414" grpId="0" bldLvl="0" animBg="1"/>
      <p:bldP spid="273420" grpId="0" bldLvl="0" animBg="1"/>
      <p:bldP spid="273421" grpId="0" bldLvl="0" animBg="1"/>
      <p:bldP spid="273423" grpId="0" bldLvl="0" animBg="1"/>
      <p:bldP spid="2" grpId="0" bldLvl="0" animBg="1"/>
      <p:bldP spid="3" grpId="0" bldLvl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 bwMode="auto">
          <a:xfrm>
            <a:off x="2328882" y="1681163"/>
            <a:ext cx="4332288" cy="3619500"/>
            <a:chOff x="1104" y="720"/>
            <a:chExt cx="2640" cy="2160"/>
          </a:xfrm>
        </p:grpSpPr>
        <p:grpSp>
          <p:nvGrpSpPr>
            <p:cNvPr id="3" name="Group 17"/>
            <p:cNvGrpSpPr/>
            <p:nvPr/>
          </p:nvGrpSpPr>
          <p:grpSpPr bwMode="auto">
            <a:xfrm>
              <a:off x="1344" y="912"/>
              <a:ext cx="2400" cy="1968"/>
              <a:chOff x="1008" y="1248"/>
              <a:chExt cx="2400" cy="1968"/>
            </a:xfrm>
          </p:grpSpPr>
          <p:grpSp>
            <p:nvGrpSpPr>
              <p:cNvPr id="4" name="Group 15"/>
              <p:cNvGrpSpPr/>
              <p:nvPr/>
            </p:nvGrpSpPr>
            <p:grpSpPr bwMode="auto">
              <a:xfrm>
                <a:off x="1296" y="1536"/>
                <a:ext cx="2112" cy="1680"/>
                <a:chOff x="1296" y="1536"/>
                <a:chExt cx="2112" cy="1680"/>
              </a:xfrm>
            </p:grpSpPr>
            <p:sp>
              <p:nvSpPr>
                <p:cNvPr id="17416" name="Rectangle 8"/>
                <p:cNvSpPr>
                  <a:spLocks noChangeArrowheads="1"/>
                </p:cNvSpPr>
                <p:nvPr/>
              </p:nvSpPr>
              <p:spPr bwMode="auto">
                <a:xfrm>
                  <a:off x="1296" y="1536"/>
                  <a:ext cx="2112" cy="168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17" name="Line 9"/>
                <p:cNvSpPr>
                  <a:spLocks noChangeShapeType="1"/>
                </p:cNvSpPr>
                <p:nvPr/>
              </p:nvSpPr>
              <p:spPr bwMode="auto">
                <a:xfrm>
                  <a:off x="1296" y="2400"/>
                  <a:ext cx="211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18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211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19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968"/>
                  <a:ext cx="211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20" name="Line 12"/>
                <p:cNvSpPr>
                  <a:spLocks noChangeShapeType="1"/>
                </p:cNvSpPr>
                <p:nvPr/>
              </p:nvSpPr>
              <p:spPr bwMode="auto">
                <a:xfrm>
                  <a:off x="2352" y="1536"/>
                  <a:ext cx="0" cy="168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21" name="Line 13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0" cy="168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0" cy="168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 flipH="1" flipV="1">
                <a:off x="1008" y="1248"/>
                <a:ext cx="288" cy="2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1104" y="720"/>
              <a:ext cx="288" cy="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1104" y="960"/>
              <a:ext cx="384" cy="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1383" y="806"/>
              <a:ext cx="441" cy="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1298" y="1248"/>
              <a:ext cx="336" cy="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2256" y="911"/>
              <a:ext cx="336" cy="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1298" y="2112"/>
              <a:ext cx="336" cy="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1298" y="2446"/>
              <a:ext cx="336" cy="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1728" y="911"/>
              <a:ext cx="336" cy="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1298" y="1728"/>
              <a:ext cx="336" cy="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2784" y="911"/>
              <a:ext cx="336" cy="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3312" y="911"/>
              <a:ext cx="336" cy="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291026" y="2573329"/>
            <a:ext cx="6858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005538" y="2573329"/>
            <a:ext cx="6858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5148282" y="2573329"/>
            <a:ext cx="6858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3433770" y="2573329"/>
            <a:ext cx="6858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433770" y="3357563"/>
            <a:ext cx="762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4291026" y="3357563"/>
            <a:ext cx="9144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6005538" y="3287709"/>
            <a:ext cx="6096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5148282" y="3287709"/>
            <a:ext cx="762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zh-CN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3433770" y="4651375"/>
            <a:ext cx="762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zh-CN" sz="2400" b="1" dirty="0">
              <a:solidFill>
                <a:srgbClr val="66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4291026" y="4645031"/>
            <a:ext cx="762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zh-CN" sz="2400" b="1" dirty="0">
              <a:solidFill>
                <a:srgbClr val="66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5986482" y="4652963"/>
            <a:ext cx="762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zh-CN" sz="2400" b="1" dirty="0">
              <a:solidFill>
                <a:srgbClr val="66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5148282" y="4652963"/>
            <a:ext cx="762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zh-CN" sz="2400" b="1" dirty="0">
              <a:solidFill>
                <a:srgbClr val="66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3433770" y="3967163"/>
            <a:ext cx="762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4291026" y="4002089"/>
            <a:ext cx="762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910282" y="3967163"/>
            <a:ext cx="762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148282" y="3967163"/>
            <a:ext cx="762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H="1">
            <a:off x="6858016" y="2144701"/>
            <a:ext cx="609600" cy="533400"/>
          </a:xfrm>
          <a:prstGeom prst="line">
            <a:avLst/>
          </a:prstGeom>
          <a:noFill/>
          <a:ln w="76200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152400" y="1287445"/>
            <a:ext cx="1490642" cy="460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a typeface="黑体" panose="02010609060101010101" pitchFamily="49" charset="-122"/>
              </a:rPr>
              <a:t>逻辑函数</a:t>
            </a:r>
            <a:endParaRPr lang="zh-CN" altLang="en-US" sz="2400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>
            <a:off x="1947882" y="1681163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459" name="Oval 51"/>
          <p:cNvSpPr>
            <a:spLocks noChangeArrowheads="1"/>
          </p:cNvSpPr>
          <p:nvPr/>
        </p:nvSpPr>
        <p:spPr bwMode="auto">
          <a:xfrm>
            <a:off x="2328882" y="1681163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zh-CN">
              <a:solidFill>
                <a:srgbClr val="FF3300"/>
              </a:solidFill>
            </a:endParaRPr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152400" y="2214563"/>
            <a:ext cx="1562080" cy="460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a typeface="黑体" panose="02010609060101010101" pitchFamily="49" charset="-122"/>
              </a:rPr>
              <a:t>逻辑变量</a:t>
            </a:r>
            <a:endParaRPr lang="zh-CN" altLang="en-US" sz="2400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V="1">
            <a:off x="1785918" y="2366963"/>
            <a:ext cx="619164" cy="6349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6" name="Group 56"/>
          <p:cNvGrpSpPr/>
          <p:nvPr/>
        </p:nvGrpSpPr>
        <p:grpSpPr bwMode="auto">
          <a:xfrm>
            <a:off x="2411432" y="1843088"/>
            <a:ext cx="914400" cy="685800"/>
            <a:chOff x="1152" y="816"/>
            <a:chExt cx="576" cy="432"/>
          </a:xfrm>
        </p:grpSpPr>
        <p:sp>
          <p:nvSpPr>
            <p:cNvPr id="17462" name="Oval 54"/>
            <p:cNvSpPr>
              <a:spLocks noChangeArrowheads="1"/>
            </p:cNvSpPr>
            <p:nvPr/>
          </p:nvSpPr>
          <p:spPr bwMode="auto">
            <a:xfrm>
              <a:off x="1152" y="960"/>
              <a:ext cx="288" cy="28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63" name="Oval 55"/>
            <p:cNvSpPr>
              <a:spLocks noChangeArrowheads="1"/>
            </p:cNvSpPr>
            <p:nvPr/>
          </p:nvSpPr>
          <p:spPr bwMode="auto">
            <a:xfrm>
              <a:off x="1440" y="816"/>
              <a:ext cx="288" cy="28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71406" y="3570288"/>
            <a:ext cx="1571636" cy="460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a typeface="黑体" panose="02010609060101010101" pitchFamily="49" charset="-122"/>
              </a:rPr>
              <a:t>变量取值</a:t>
            </a:r>
            <a:endParaRPr lang="zh-CN" altLang="en-US" sz="2400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7466" name="AutoShape 58"/>
          <p:cNvSpPr/>
          <p:nvPr/>
        </p:nvSpPr>
        <p:spPr bwMode="auto">
          <a:xfrm>
            <a:off x="2147886" y="2671763"/>
            <a:ext cx="381000" cy="2209800"/>
          </a:xfrm>
          <a:prstGeom prst="leftBrace">
            <a:avLst>
              <a:gd name="adj1" fmla="val 48333"/>
              <a:gd name="adj2" fmla="val 50000"/>
            </a:avLst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>
            <a:off x="1690670" y="3787775"/>
            <a:ext cx="3810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468" name="Oval 60"/>
          <p:cNvSpPr>
            <a:spLocks noChangeArrowheads="1"/>
          </p:cNvSpPr>
          <p:nvPr/>
        </p:nvSpPr>
        <p:spPr bwMode="auto">
          <a:xfrm>
            <a:off x="2571736" y="2501891"/>
            <a:ext cx="642942" cy="2643206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69" name="Oval 61"/>
          <p:cNvSpPr>
            <a:spLocks noChangeArrowheads="1"/>
          </p:cNvSpPr>
          <p:nvPr/>
        </p:nvSpPr>
        <p:spPr bwMode="auto">
          <a:xfrm>
            <a:off x="3167082" y="2001825"/>
            <a:ext cx="3548058" cy="44133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638" name="Text Box 86"/>
          <p:cNvSpPr txBox="1">
            <a:spLocks noChangeArrowheads="1"/>
          </p:cNvSpPr>
          <p:nvPr/>
        </p:nvSpPr>
        <p:spPr bwMode="auto">
          <a:xfrm>
            <a:off x="1619250" y="5516563"/>
            <a:ext cx="7024716" cy="119824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同一行的最左和最右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同一列的最上和最下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逻辑相邻</a:t>
            </a:r>
            <a:endParaRPr lang="zh-CN" altLang="en-US" sz="32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6072198" y="1073131"/>
            <a:ext cx="2592387" cy="97726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dirty="0">
                <a:solidFill>
                  <a:srgbClr val="2D0DED"/>
                </a:solidFill>
              </a:rPr>
              <a:t>    </a:t>
            </a:r>
            <a:r>
              <a:rPr lang="zh-CN" altLang="en-US" sz="2400" b="1" dirty="0" smtClean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四变量</a:t>
            </a:r>
            <a:r>
              <a:rPr lang="zh-CN" altLang="en-US" sz="2400" b="1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卡诺图</a:t>
            </a:r>
            <a:endParaRPr lang="zh-CN" altLang="en-US" sz="2400" b="1" dirty="0">
              <a:solidFill>
                <a:srgbClr val="2D0DE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2D0DED"/>
                </a:solidFill>
              </a:rPr>
              <a:t>       </a:t>
            </a:r>
            <a:r>
              <a:rPr lang="en-US" altLang="zh-CN" sz="2400" b="1" i="1" dirty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 smtClean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 smtClean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2400" b="1" i="1" dirty="0" smtClean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2400" b="1" i="1" dirty="0" smtClean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2400" b="1" i="1" dirty="0" smtClean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solidFill>
                  <a:srgbClr val="2D0DED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srgbClr val="2D0DED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55650" y="190500"/>
            <a:ext cx="237648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、卡诺图</a:t>
            </a:r>
            <a:endParaRPr lang="zh-CN" altLang="en-US" sz="28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7" grpId="0" bldLvl="0" animBg="1" autoUpdateAnimBg="0"/>
      <p:bldP spid="17438" grpId="0" bldLvl="0" animBg="1" autoUpdateAnimBg="0"/>
      <p:bldP spid="17439" grpId="0" bldLvl="0" animBg="1" autoUpdateAnimBg="0"/>
      <p:bldP spid="17440" grpId="0" bldLvl="0" animBg="1" autoUpdateAnimBg="0"/>
      <p:bldP spid="17441" grpId="0" bldLvl="0" animBg="1" autoUpdateAnimBg="0"/>
      <p:bldP spid="17442" grpId="0" bldLvl="0" animBg="1" autoUpdateAnimBg="0"/>
      <p:bldP spid="17443" grpId="0" bldLvl="0" animBg="1" autoUpdateAnimBg="0"/>
      <p:bldP spid="17444" grpId="0" bldLvl="0" animBg="1" autoUpdateAnimBg="0"/>
      <p:bldP spid="17445" grpId="0" bldLvl="0" animBg="1" autoUpdateAnimBg="0"/>
      <p:bldP spid="17446" grpId="0" bldLvl="0" animBg="1" autoUpdateAnimBg="0"/>
      <p:bldP spid="17447" grpId="0" bldLvl="0" animBg="1" autoUpdateAnimBg="0"/>
      <p:bldP spid="17448" grpId="0" bldLvl="0" animBg="1" autoUpdateAnimBg="0"/>
      <p:bldP spid="17449" grpId="0" bldLvl="0" animBg="1" autoUpdateAnimBg="0"/>
      <p:bldP spid="17450" grpId="0" bldLvl="0" animBg="1" autoUpdateAnimBg="0"/>
      <p:bldP spid="17451" grpId="0" bldLvl="0" animBg="1" autoUpdateAnimBg="0"/>
      <p:bldP spid="17452" grpId="0" bldLvl="0" animBg="1" autoUpdateAnimBg="0"/>
      <p:bldP spid="17455" grpId="0" bldLvl="0" animBg="1"/>
      <p:bldP spid="17457" grpId="0" bldLvl="0" animBg="1"/>
      <p:bldP spid="17458" grpId="0" bldLvl="0" animBg="1"/>
      <p:bldP spid="17459" grpId="0" bldLvl="0" animBg="1" autoUpdateAnimBg="0"/>
      <p:bldP spid="17460" grpId="0" bldLvl="0" animBg="1"/>
      <p:bldP spid="17461" grpId="0" bldLvl="0" animBg="1"/>
      <p:bldP spid="17465" grpId="0" bldLvl="0" animBg="1"/>
      <p:bldP spid="17466" grpId="0" bldLvl="0" animBg="1"/>
      <p:bldP spid="17467" grpId="0" bldLvl="0" animBg="1"/>
      <p:bldP spid="17468" grpId="0" bldLvl="0" animBg="1"/>
      <p:bldP spid="17469" grpId="0" bldLvl="0" animBg="1"/>
      <p:bldP spid="23638" grpId="0" bldLvl="0" animBg="1"/>
      <p:bldP spid="56" grpId="0" bldLvl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8948" y="262255"/>
            <a:ext cx="6983412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、逻辑函数卡诺图表示</a:t>
            </a:r>
            <a:r>
              <a:rPr lang="zh-CN" altLang="en-US" sz="28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方法</a:t>
            </a:r>
            <a:endParaRPr lang="zh-CN" altLang="en-US" sz="2800" b="1" dirty="0" smtClean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630" y="2125980"/>
            <a:ext cx="8122920" cy="2173605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2438" y="1178560"/>
            <a:ext cx="6983412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2800" b="1" dirty="0">
                <a:solidFill>
                  <a:schemeClr val="tx1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</a:rPr>
              <a:t>已知逻辑函数，画卡诺图步骤：</a:t>
            </a:r>
            <a:endParaRPr lang="zh-CN" altLang="en-US" sz="2800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5" y="4825365"/>
            <a:ext cx="8311515" cy="516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1002665"/>
            <a:ext cx="8161020" cy="1469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" y="2608580"/>
            <a:ext cx="5637530" cy="2598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15" y="5614670"/>
            <a:ext cx="2533650" cy="628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90" y="3861435"/>
            <a:ext cx="4233545" cy="2812415"/>
          </a:xfrm>
          <a:prstGeom prst="rect">
            <a:avLst/>
          </a:prstGeom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8948" y="262255"/>
            <a:ext cx="6983412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、逻辑函数卡诺图表示</a:t>
            </a:r>
            <a:r>
              <a:rPr lang="zh-CN" altLang="en-US" sz="28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方法</a:t>
            </a:r>
            <a:endParaRPr lang="zh-CN" altLang="en-US" sz="2800" b="1" dirty="0" smtClean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 bwMode="auto">
          <a:xfrm>
            <a:off x="4500649" y="1789148"/>
            <a:ext cx="4003964" cy="3352447"/>
            <a:chOff x="1062" y="670"/>
            <a:chExt cx="2720" cy="2210"/>
          </a:xfrm>
        </p:grpSpPr>
        <p:grpSp>
          <p:nvGrpSpPr>
            <p:cNvPr id="4" name="Group 12"/>
            <p:cNvGrpSpPr/>
            <p:nvPr/>
          </p:nvGrpSpPr>
          <p:grpSpPr bwMode="auto">
            <a:xfrm>
              <a:off x="1344" y="912"/>
              <a:ext cx="2400" cy="1968"/>
              <a:chOff x="1008" y="1248"/>
              <a:chExt cx="2400" cy="1968"/>
            </a:xfrm>
          </p:grpSpPr>
          <p:grpSp>
            <p:nvGrpSpPr>
              <p:cNvPr id="5" name="Group 13"/>
              <p:cNvGrpSpPr/>
              <p:nvPr/>
            </p:nvGrpSpPr>
            <p:grpSpPr bwMode="auto">
              <a:xfrm>
                <a:off x="1296" y="1536"/>
                <a:ext cx="2112" cy="1680"/>
                <a:chOff x="1296" y="1536"/>
                <a:chExt cx="2112" cy="1680"/>
              </a:xfrm>
            </p:grpSpPr>
            <p:sp>
              <p:nvSpPr>
                <p:cNvPr id="24590" name="Rectangle 14"/>
                <p:cNvSpPr>
                  <a:spLocks noChangeArrowheads="1"/>
                </p:cNvSpPr>
                <p:nvPr/>
              </p:nvSpPr>
              <p:spPr bwMode="auto">
                <a:xfrm>
                  <a:off x="1296" y="1536"/>
                  <a:ext cx="2112" cy="16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591" name="Line 15"/>
                <p:cNvSpPr>
                  <a:spLocks noChangeShapeType="1"/>
                </p:cNvSpPr>
                <p:nvPr/>
              </p:nvSpPr>
              <p:spPr bwMode="auto">
                <a:xfrm>
                  <a:off x="1296" y="2400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92" name="Line 16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93" name="Line 17"/>
                <p:cNvSpPr>
                  <a:spLocks noChangeShapeType="1"/>
                </p:cNvSpPr>
                <p:nvPr/>
              </p:nvSpPr>
              <p:spPr bwMode="auto">
                <a:xfrm>
                  <a:off x="1296" y="1968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94" name="Line 18"/>
                <p:cNvSpPr>
                  <a:spLocks noChangeShapeType="1"/>
                </p:cNvSpPr>
                <p:nvPr/>
              </p:nvSpPr>
              <p:spPr bwMode="auto">
                <a:xfrm>
                  <a:off x="2352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95" name="Line 19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596" name="Line 20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 flipH="1" flipV="1">
                <a:off x="1008" y="124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062" y="670"/>
              <a:ext cx="330" cy="3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1104" y="960"/>
              <a:ext cx="492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1392" y="816"/>
              <a:ext cx="432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endPara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1269" y="1295"/>
              <a:ext cx="509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</a:rPr>
                <a:t>00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2175" y="960"/>
              <a:ext cx="417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</a:rPr>
                <a:t>01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1299" y="2112"/>
              <a:ext cx="431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</a:rPr>
                <a:t>11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1288" y="2496"/>
              <a:ext cx="393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</a:rPr>
                <a:t>10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1728" y="960"/>
              <a:ext cx="413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</a:rPr>
                <a:t>00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1269" y="1728"/>
              <a:ext cx="460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</a:rPr>
                <a:t>01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2662" y="960"/>
              <a:ext cx="458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</a:rPr>
                <a:t>11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3312" y="960"/>
              <a:ext cx="470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</a:rPr>
                <a:t>10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625" name="AutoShape 49"/>
          <p:cNvSpPr/>
          <p:nvPr/>
        </p:nvSpPr>
        <p:spPr bwMode="auto">
          <a:xfrm>
            <a:off x="3000364" y="2860349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3286116" y="2717473"/>
            <a:ext cx="838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3286116" y="3360415"/>
            <a:ext cx="838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47" name="Line 71"/>
          <p:cNvSpPr>
            <a:spLocks noChangeShapeType="1"/>
          </p:cNvSpPr>
          <p:nvPr/>
        </p:nvSpPr>
        <p:spPr bwMode="auto">
          <a:xfrm>
            <a:off x="4105275" y="3007995"/>
            <a:ext cx="22098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648" name="Line 72"/>
          <p:cNvSpPr>
            <a:spLocks noChangeShapeType="1"/>
          </p:cNvSpPr>
          <p:nvPr/>
        </p:nvSpPr>
        <p:spPr bwMode="auto">
          <a:xfrm>
            <a:off x="4105275" y="3617595"/>
            <a:ext cx="175260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6391275" y="338899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24650" name="Text Box 74"/>
          <p:cNvSpPr txBox="1">
            <a:spLocks noChangeArrowheads="1"/>
          </p:cNvSpPr>
          <p:nvPr/>
        </p:nvSpPr>
        <p:spPr bwMode="auto">
          <a:xfrm>
            <a:off x="5553075" y="3388995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24657" name="AutoShape 81"/>
          <p:cNvSpPr/>
          <p:nvPr/>
        </p:nvSpPr>
        <p:spPr bwMode="auto">
          <a:xfrm>
            <a:off x="1895475" y="4150995"/>
            <a:ext cx="457200" cy="838200"/>
          </a:xfrm>
          <a:prstGeom prst="leftBrace">
            <a:avLst>
              <a:gd name="adj1" fmla="val 15278"/>
              <a:gd name="adj2" fmla="val 50000"/>
            </a:avLst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58" name="Text Box 82"/>
          <p:cNvSpPr txBox="1">
            <a:spLocks noChangeArrowheads="1"/>
          </p:cNvSpPr>
          <p:nvPr/>
        </p:nvSpPr>
        <p:spPr bwMode="auto">
          <a:xfrm>
            <a:off x="2352675" y="4074795"/>
            <a:ext cx="838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59" name="Text Box 83"/>
          <p:cNvSpPr txBox="1">
            <a:spLocks noChangeArrowheads="1"/>
          </p:cNvSpPr>
          <p:nvPr/>
        </p:nvSpPr>
        <p:spPr bwMode="auto">
          <a:xfrm>
            <a:off x="2352675" y="4608195"/>
            <a:ext cx="838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66" name="AutoShape 90"/>
          <p:cNvSpPr/>
          <p:nvPr/>
        </p:nvSpPr>
        <p:spPr bwMode="auto">
          <a:xfrm>
            <a:off x="1785918" y="5360679"/>
            <a:ext cx="457200" cy="838200"/>
          </a:xfrm>
          <a:prstGeom prst="leftBrace">
            <a:avLst>
              <a:gd name="adj1" fmla="val 15278"/>
              <a:gd name="adj2" fmla="val 50000"/>
            </a:avLst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67" name="Text Box 91"/>
          <p:cNvSpPr txBox="1">
            <a:spLocks noChangeArrowheads="1"/>
          </p:cNvSpPr>
          <p:nvPr/>
        </p:nvSpPr>
        <p:spPr bwMode="auto">
          <a:xfrm>
            <a:off x="2276475" y="5217795"/>
            <a:ext cx="9144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68" name="Text Box 92"/>
          <p:cNvSpPr txBox="1">
            <a:spLocks noChangeArrowheads="1"/>
          </p:cNvSpPr>
          <p:nvPr/>
        </p:nvSpPr>
        <p:spPr bwMode="auto">
          <a:xfrm>
            <a:off x="2214546" y="5789307"/>
            <a:ext cx="9144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72" name="AutoShape 96"/>
          <p:cNvSpPr/>
          <p:nvPr/>
        </p:nvSpPr>
        <p:spPr bwMode="auto">
          <a:xfrm>
            <a:off x="5072066" y="5860745"/>
            <a:ext cx="457200" cy="838200"/>
          </a:xfrm>
          <a:prstGeom prst="leftBrace">
            <a:avLst>
              <a:gd name="adj1" fmla="val 15278"/>
              <a:gd name="adj2" fmla="val 50000"/>
            </a:avLst>
          </a:prstGeom>
          <a:noFill/>
          <a:ln w="5715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73" name="Text Box 97"/>
          <p:cNvSpPr txBox="1">
            <a:spLocks noChangeArrowheads="1"/>
          </p:cNvSpPr>
          <p:nvPr/>
        </p:nvSpPr>
        <p:spPr bwMode="auto">
          <a:xfrm>
            <a:off x="5572132" y="5717869"/>
            <a:ext cx="9144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74" name="Text Box 98"/>
          <p:cNvSpPr txBox="1">
            <a:spLocks noChangeArrowheads="1"/>
          </p:cNvSpPr>
          <p:nvPr/>
        </p:nvSpPr>
        <p:spPr bwMode="auto">
          <a:xfrm>
            <a:off x="5572132" y="6289373"/>
            <a:ext cx="9144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77" name="Line 101"/>
          <p:cNvSpPr>
            <a:spLocks noChangeShapeType="1"/>
          </p:cNvSpPr>
          <p:nvPr/>
        </p:nvSpPr>
        <p:spPr bwMode="auto">
          <a:xfrm flipV="1">
            <a:off x="3114675" y="4227195"/>
            <a:ext cx="243840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678" name="Text Box 102"/>
          <p:cNvSpPr txBox="1">
            <a:spLocks noChangeArrowheads="1"/>
          </p:cNvSpPr>
          <p:nvPr/>
        </p:nvSpPr>
        <p:spPr bwMode="auto">
          <a:xfrm>
            <a:off x="5553075" y="3998595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24679" name="Line 103"/>
          <p:cNvSpPr>
            <a:spLocks noChangeShapeType="1"/>
          </p:cNvSpPr>
          <p:nvPr/>
        </p:nvSpPr>
        <p:spPr bwMode="auto">
          <a:xfrm flipV="1">
            <a:off x="3114675" y="4227195"/>
            <a:ext cx="320040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680" name="Text Box 104"/>
          <p:cNvSpPr txBox="1">
            <a:spLocks noChangeArrowheads="1"/>
          </p:cNvSpPr>
          <p:nvPr/>
        </p:nvSpPr>
        <p:spPr bwMode="auto">
          <a:xfrm>
            <a:off x="6391275" y="3998595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24681" name="Line 105"/>
          <p:cNvSpPr>
            <a:spLocks noChangeShapeType="1"/>
          </p:cNvSpPr>
          <p:nvPr/>
        </p:nvSpPr>
        <p:spPr bwMode="auto">
          <a:xfrm flipV="1">
            <a:off x="3038475" y="3084195"/>
            <a:ext cx="4038600" cy="2286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682" name="Text Box 106"/>
          <p:cNvSpPr txBox="1">
            <a:spLocks noChangeArrowheads="1"/>
          </p:cNvSpPr>
          <p:nvPr/>
        </p:nvSpPr>
        <p:spPr bwMode="auto">
          <a:xfrm>
            <a:off x="7153275" y="2703195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24683" name="Line 107"/>
          <p:cNvSpPr>
            <a:spLocks noChangeShapeType="1"/>
          </p:cNvSpPr>
          <p:nvPr/>
        </p:nvSpPr>
        <p:spPr bwMode="auto">
          <a:xfrm flipV="1">
            <a:off x="2928926" y="4760595"/>
            <a:ext cx="4300549" cy="1171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684" name="Text Box 108"/>
          <p:cNvSpPr txBox="1">
            <a:spLocks noChangeArrowheads="1"/>
          </p:cNvSpPr>
          <p:nvPr/>
        </p:nvSpPr>
        <p:spPr bwMode="auto">
          <a:xfrm>
            <a:off x="7153275" y="4608195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24686" name="Line 110"/>
          <p:cNvSpPr>
            <a:spLocks noChangeShapeType="1"/>
          </p:cNvSpPr>
          <p:nvPr/>
        </p:nvSpPr>
        <p:spPr bwMode="auto">
          <a:xfrm flipV="1">
            <a:off x="6286512" y="3084195"/>
            <a:ext cx="1628762" cy="256223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687" name="Text Box 111"/>
          <p:cNvSpPr txBox="1">
            <a:spLocks noChangeArrowheads="1"/>
          </p:cNvSpPr>
          <p:nvPr/>
        </p:nvSpPr>
        <p:spPr bwMode="auto">
          <a:xfrm>
            <a:off x="7915275" y="2703195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24688" name="Line 112"/>
          <p:cNvSpPr>
            <a:spLocks noChangeShapeType="1"/>
          </p:cNvSpPr>
          <p:nvPr/>
        </p:nvSpPr>
        <p:spPr bwMode="auto">
          <a:xfrm flipV="1">
            <a:off x="6500826" y="4984750"/>
            <a:ext cx="1490648" cy="166213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689" name="Text Box 113"/>
          <p:cNvSpPr txBox="1">
            <a:spLocks noChangeArrowheads="1"/>
          </p:cNvSpPr>
          <p:nvPr/>
        </p:nvSpPr>
        <p:spPr bwMode="auto">
          <a:xfrm>
            <a:off x="7915275" y="4608195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4" name="对象 83"/>
          <p:cNvGraphicFramePr>
            <a:graphicFrameLocks noChangeAspect="1"/>
          </p:cNvGraphicFramePr>
          <p:nvPr/>
        </p:nvGraphicFramePr>
        <p:xfrm>
          <a:off x="714348" y="1075350"/>
          <a:ext cx="4559425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公式" r:id="rId1" imgW="47244000" imgH="5181600" progId="Equation.3">
                  <p:embed/>
                </p:oleObj>
              </mc:Choice>
              <mc:Fallback>
                <p:oleObj name="公式" r:id="rId1" imgW="47244000" imgH="5181600" progId="Equation.3">
                  <p:embed/>
                  <p:pic>
                    <p:nvPicPr>
                      <p:cNvPr id="0" name="图片 409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4348" y="1075350"/>
                        <a:ext cx="4559425" cy="5000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1428728" y="3003225"/>
          <a:ext cx="14414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公式" r:id="rId3" imgW="14935200" imgH="5181600" progId="Equation.3">
                  <p:embed/>
                </p:oleObj>
              </mc:Choice>
              <mc:Fallback>
                <p:oleObj name="公式" r:id="rId3" imgW="14935200" imgH="5181600" progId="Equation.3">
                  <p:embed/>
                  <p:pic>
                    <p:nvPicPr>
                      <p:cNvPr id="0" name="图片 409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728" y="3003225"/>
                        <a:ext cx="1441450" cy="500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428596" y="4360547"/>
          <a:ext cx="14414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公式" r:id="rId5" imgW="14935200" imgH="5181600" progId="Equation.3">
                  <p:embed/>
                </p:oleObj>
              </mc:Choice>
              <mc:Fallback>
                <p:oleObj name="公式" r:id="rId5" imgW="14935200" imgH="5181600" progId="Equation.3">
                  <p:embed/>
                  <p:pic>
                    <p:nvPicPr>
                      <p:cNvPr id="0" name="图片 4096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596" y="4360547"/>
                        <a:ext cx="1441450" cy="500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357158" y="5432117"/>
          <a:ext cx="1285884" cy="5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公式" r:id="rId7" imgW="14935200" imgH="5181600" progId="Equation.3">
                  <p:embed/>
                </p:oleObj>
              </mc:Choice>
              <mc:Fallback>
                <p:oleObj name="公式" r:id="rId7" imgW="14935200" imgH="5181600" progId="Equation.3">
                  <p:embed/>
                  <p:pic>
                    <p:nvPicPr>
                      <p:cNvPr id="0" name="图片 4096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7158" y="5432117"/>
                        <a:ext cx="1285884" cy="509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3571868" y="6003621"/>
          <a:ext cx="14716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公式" r:id="rId9" imgW="15240000" imgH="5181600" progId="Equation.3">
                  <p:embed/>
                </p:oleObj>
              </mc:Choice>
              <mc:Fallback>
                <p:oleObj name="公式" r:id="rId9" imgW="15240000" imgH="5181600" progId="Equation.3">
                  <p:embed/>
                  <p:pic>
                    <p:nvPicPr>
                      <p:cNvPr id="0" name="图片 4096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1868" y="6003621"/>
                        <a:ext cx="1471613" cy="5000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8948" y="262255"/>
            <a:ext cx="6983412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、逻辑函数卡诺图表示</a:t>
            </a:r>
            <a:r>
              <a:rPr lang="zh-CN" altLang="en-US" sz="28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方法</a:t>
            </a:r>
            <a:endParaRPr lang="zh-CN" altLang="en-US" sz="2800" b="1" dirty="0" smtClean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3740" y="980440"/>
            <a:ext cx="4650105" cy="720090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2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2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2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6" dur="500"/>
                                        <p:tgtEl>
                                          <p:spTgt spid="2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6" dur="500"/>
                                        <p:tgtEl>
                                          <p:spTgt spid="2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4" dur="500"/>
                                        <p:tgtEl>
                                          <p:spTgt spid="2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 bldLvl="0" animBg="1"/>
      <p:bldP spid="24645" grpId="0" bldLvl="0" animBg="1" autoUpdateAnimBg="0"/>
      <p:bldP spid="24646" grpId="0" bldLvl="0" animBg="1" autoUpdateAnimBg="0"/>
      <p:bldP spid="24647" grpId="0" bldLvl="0" animBg="1"/>
      <p:bldP spid="24648" grpId="0" bldLvl="0" animBg="1"/>
      <p:bldP spid="24649" grpId="0" bldLvl="0" animBg="1" autoUpdateAnimBg="0"/>
      <p:bldP spid="24650" grpId="0" bldLvl="0" animBg="1" autoUpdateAnimBg="0"/>
      <p:bldP spid="24657" grpId="0" bldLvl="0" animBg="1"/>
      <p:bldP spid="24658" grpId="0" bldLvl="0" animBg="1" autoUpdateAnimBg="0"/>
      <p:bldP spid="24659" grpId="0" bldLvl="0" animBg="1" autoUpdateAnimBg="0"/>
      <p:bldP spid="24666" grpId="0" bldLvl="0" animBg="1"/>
      <p:bldP spid="24667" grpId="0" bldLvl="0" animBg="1" autoUpdateAnimBg="0"/>
      <p:bldP spid="24668" grpId="0" bldLvl="0" animBg="1" autoUpdateAnimBg="0"/>
      <p:bldP spid="24672" grpId="0" bldLvl="0" animBg="1"/>
      <p:bldP spid="24673" grpId="0" bldLvl="0" animBg="1" autoUpdateAnimBg="0"/>
      <p:bldP spid="24674" grpId="0" bldLvl="0" animBg="1" autoUpdateAnimBg="0"/>
      <p:bldP spid="24677" grpId="0" bldLvl="0" animBg="1"/>
      <p:bldP spid="24678" grpId="0" bldLvl="0" animBg="1" autoUpdateAnimBg="0"/>
      <p:bldP spid="24679" grpId="0" bldLvl="0" animBg="1"/>
      <p:bldP spid="24680" grpId="0" bldLvl="0" animBg="1" autoUpdateAnimBg="0"/>
      <p:bldP spid="24681" grpId="0" bldLvl="0" animBg="1"/>
      <p:bldP spid="24682" grpId="0" bldLvl="0" animBg="1" autoUpdateAnimBg="0"/>
      <p:bldP spid="24683" grpId="0" bldLvl="0" animBg="1"/>
      <p:bldP spid="24684" grpId="0" bldLvl="0" animBg="1" autoUpdateAnimBg="0"/>
      <p:bldP spid="24686" grpId="0" bldLvl="0" animBg="1"/>
      <p:bldP spid="24687" grpId="0" bldLvl="0" animBg="1" autoUpdateAnimBg="0"/>
      <p:bldP spid="24688" grpId="0" bldLvl="0" animBg="1"/>
      <p:bldP spid="24689" grpId="0" bldLvl="0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187450" y="1052195"/>
          <a:ext cx="61928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Equation" r:id="rId1" imgW="58826400" imgH="6705600" progId="Equation.DSMT4">
                  <p:embed/>
                </p:oleObj>
              </mc:Choice>
              <mc:Fallback>
                <p:oleObj name="Equation" r:id="rId1" imgW="58826400" imgH="6705600" progId="Equation.DSMT4">
                  <p:embed/>
                  <p:pic>
                    <p:nvPicPr>
                      <p:cNvPr id="0" name="图片 419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450" y="1052195"/>
                        <a:ext cx="6192838" cy="708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468313" y="2203133"/>
          <a:ext cx="596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Equation" r:id="rId3" imgW="6705600" imgH="6705600" progId="Equation.3">
                  <p:embed/>
                </p:oleObj>
              </mc:Choice>
              <mc:Fallback>
                <p:oleObj name="Equation" r:id="rId3" imgW="6705600" imgH="6705600" progId="Equation.3">
                  <p:embed/>
                  <p:pic>
                    <p:nvPicPr>
                      <p:cNvPr id="0" name="图片 4198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2203133"/>
                        <a:ext cx="596900" cy="59690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9933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189038" y="2203133"/>
            <a:ext cx="6808787" cy="939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=1,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对应的方格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不管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取值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，在对应位置填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               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188720" y="3355340"/>
            <a:ext cx="3442335" cy="136461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=1,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所对应的方格中填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                  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260475" y="5010785"/>
            <a:ext cx="3379470" cy="11988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对应方格中填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 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468313" y="3427413"/>
          <a:ext cx="6096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5" imgW="7010400" imgH="6705600" progId="Equation.3">
                  <p:embed/>
                </p:oleObj>
              </mc:Choice>
              <mc:Fallback>
                <p:oleObj name="Equation" r:id="rId5" imgW="7010400" imgH="6705600" progId="Equation.3">
                  <p:embed/>
                  <p:pic>
                    <p:nvPicPr>
                      <p:cNvPr id="0" name="图片 4198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313" y="3427413"/>
                        <a:ext cx="609600" cy="582612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9933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/>
        </p:nvGraphicFramePr>
        <p:xfrm>
          <a:off x="468313" y="5011103"/>
          <a:ext cx="7620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7" imgW="9144000" imgH="6705600" progId="Equation.DSMT4">
                  <p:embed/>
                </p:oleObj>
              </mc:Choice>
              <mc:Fallback>
                <p:oleObj name="Equation" r:id="rId7" imgW="9144000" imgH="6705600" progId="Equation.DSMT4">
                  <p:embed/>
                  <p:pic>
                    <p:nvPicPr>
                      <p:cNvPr id="0" name="图片 4198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313" y="5011103"/>
                        <a:ext cx="762000" cy="560387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9933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/>
          <p:nvPr/>
        </p:nvGrpSpPr>
        <p:grpSpPr bwMode="auto">
          <a:xfrm>
            <a:off x="4931179" y="3283938"/>
            <a:ext cx="4003964" cy="3352447"/>
            <a:chOff x="1062" y="670"/>
            <a:chExt cx="2720" cy="2210"/>
          </a:xfrm>
        </p:grpSpPr>
        <p:grpSp>
          <p:nvGrpSpPr>
            <p:cNvPr id="4" name="Group 12"/>
            <p:cNvGrpSpPr/>
            <p:nvPr/>
          </p:nvGrpSpPr>
          <p:grpSpPr bwMode="auto">
            <a:xfrm>
              <a:off x="1344" y="912"/>
              <a:ext cx="2400" cy="1968"/>
              <a:chOff x="1008" y="1248"/>
              <a:chExt cx="2400" cy="1968"/>
            </a:xfrm>
          </p:grpSpPr>
          <p:grpSp>
            <p:nvGrpSpPr>
              <p:cNvPr id="5" name="Group 13"/>
              <p:cNvGrpSpPr/>
              <p:nvPr/>
            </p:nvGrpSpPr>
            <p:grpSpPr bwMode="auto">
              <a:xfrm>
                <a:off x="1296" y="1536"/>
                <a:ext cx="2112" cy="1680"/>
                <a:chOff x="1296" y="1536"/>
                <a:chExt cx="2112" cy="1680"/>
              </a:xfrm>
            </p:grpSpPr>
            <p:sp>
              <p:nvSpPr>
                <p:cNvPr id="24590" name="Rectangle 14"/>
                <p:cNvSpPr>
                  <a:spLocks noChangeArrowheads="1"/>
                </p:cNvSpPr>
                <p:nvPr/>
              </p:nvSpPr>
              <p:spPr bwMode="auto">
                <a:xfrm>
                  <a:off x="1296" y="1536"/>
                  <a:ext cx="2112" cy="16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p>
                  <a:endParaRPr lang="zh-CN" altLang="en-US"/>
                </a:p>
              </p:txBody>
            </p:sp>
            <p:sp>
              <p:nvSpPr>
                <p:cNvPr id="24591" name="Line 15"/>
                <p:cNvSpPr>
                  <a:spLocks noChangeShapeType="1"/>
                </p:cNvSpPr>
                <p:nvPr/>
              </p:nvSpPr>
              <p:spPr bwMode="auto">
                <a:xfrm>
                  <a:off x="1296" y="2400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2" name="Line 16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3" name="Line 17"/>
                <p:cNvSpPr>
                  <a:spLocks noChangeShapeType="1"/>
                </p:cNvSpPr>
                <p:nvPr/>
              </p:nvSpPr>
              <p:spPr bwMode="auto">
                <a:xfrm>
                  <a:off x="1296" y="1968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4" name="Line 18"/>
                <p:cNvSpPr>
                  <a:spLocks noChangeShapeType="1"/>
                </p:cNvSpPr>
                <p:nvPr/>
              </p:nvSpPr>
              <p:spPr bwMode="auto">
                <a:xfrm>
                  <a:off x="2352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5" name="Line 19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6" name="Line 20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 flipH="1" flipV="1">
                <a:off x="1008" y="124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062" y="670"/>
              <a:ext cx="330" cy="3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1104" y="960"/>
              <a:ext cx="492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1392" y="816"/>
              <a:ext cx="432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endPara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1220" y="1308"/>
              <a:ext cx="509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2175" y="960"/>
              <a:ext cx="417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1250" y="2112"/>
              <a:ext cx="431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1239" y="2496"/>
              <a:ext cx="393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1728" y="960"/>
              <a:ext cx="413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1220" y="1716"/>
              <a:ext cx="460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2711" y="960"/>
              <a:ext cx="458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3312" y="960"/>
              <a:ext cx="470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8948" y="262255"/>
            <a:ext cx="6983412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、逻辑函数卡诺图表示</a:t>
            </a:r>
            <a:r>
              <a:rPr lang="zh-CN" altLang="en-US" sz="28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方法</a:t>
            </a:r>
            <a:endParaRPr lang="zh-CN" altLang="en-US" sz="2800" b="1" dirty="0" smtClean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bldLvl="0" animBg="1"/>
      <p:bldP spid="62471" grpId="0" bldLvl="0" animBg="1"/>
      <p:bldP spid="62472" grpId="0" bldLvl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187450" y="765175"/>
          <a:ext cx="61928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Equation" r:id="rId1" imgW="58826400" imgH="6705600" progId="Equation.DSMT4">
                  <p:embed/>
                </p:oleObj>
              </mc:Choice>
              <mc:Fallback>
                <p:oleObj name="Equation" r:id="rId1" imgW="58826400" imgH="6705600" progId="Equation.DSMT4">
                  <p:embed/>
                  <p:pic>
                    <p:nvPicPr>
                      <p:cNvPr id="0" name="图片 419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450" y="765175"/>
                        <a:ext cx="6192838" cy="7080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468313" y="1916113"/>
          <a:ext cx="596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Equation" r:id="rId3" imgW="6705600" imgH="6705600" progId="Equation.3">
                  <p:embed/>
                </p:oleObj>
              </mc:Choice>
              <mc:Fallback>
                <p:oleObj name="Equation" r:id="rId3" imgW="6705600" imgH="6705600" progId="Equation.3">
                  <p:embed/>
                  <p:pic>
                    <p:nvPicPr>
                      <p:cNvPr id="0" name="图片 4198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1916113"/>
                        <a:ext cx="596900" cy="59690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9933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189038" y="1916113"/>
            <a:ext cx="6808787" cy="939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=1,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对应的方格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不管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取值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，在对应位置填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               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188720" y="3068320"/>
            <a:ext cx="3442335" cy="136461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=1,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所对应的方格中填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                  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260475" y="4723765"/>
            <a:ext cx="3379470" cy="11988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对应方格中填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 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468313" y="3140393"/>
          <a:ext cx="6096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5" imgW="7010400" imgH="6705600" progId="Equation.3">
                  <p:embed/>
                </p:oleObj>
              </mc:Choice>
              <mc:Fallback>
                <p:oleObj name="Equation" r:id="rId5" imgW="7010400" imgH="6705600" progId="Equation.3">
                  <p:embed/>
                  <p:pic>
                    <p:nvPicPr>
                      <p:cNvPr id="0" name="图片 4198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313" y="3140393"/>
                        <a:ext cx="609600" cy="582612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9933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/>
        </p:nvGraphicFramePr>
        <p:xfrm>
          <a:off x="468313" y="4724083"/>
          <a:ext cx="7620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7" imgW="9144000" imgH="6705600" progId="Equation.DSMT4">
                  <p:embed/>
                </p:oleObj>
              </mc:Choice>
              <mc:Fallback>
                <p:oleObj name="Equation" r:id="rId7" imgW="9144000" imgH="6705600" progId="Equation.DSMT4">
                  <p:embed/>
                  <p:pic>
                    <p:nvPicPr>
                      <p:cNvPr id="0" name="图片 4198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313" y="4724083"/>
                        <a:ext cx="762000" cy="560387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993366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/>
          <p:nvPr/>
        </p:nvGrpSpPr>
        <p:grpSpPr bwMode="auto">
          <a:xfrm>
            <a:off x="4931179" y="2996918"/>
            <a:ext cx="4003964" cy="3352447"/>
            <a:chOff x="1062" y="670"/>
            <a:chExt cx="2720" cy="2210"/>
          </a:xfrm>
        </p:grpSpPr>
        <p:grpSp>
          <p:nvGrpSpPr>
            <p:cNvPr id="4" name="Group 12"/>
            <p:cNvGrpSpPr/>
            <p:nvPr/>
          </p:nvGrpSpPr>
          <p:grpSpPr bwMode="auto">
            <a:xfrm>
              <a:off x="1344" y="912"/>
              <a:ext cx="2400" cy="1968"/>
              <a:chOff x="1008" y="1248"/>
              <a:chExt cx="2400" cy="1968"/>
            </a:xfrm>
          </p:grpSpPr>
          <p:grpSp>
            <p:nvGrpSpPr>
              <p:cNvPr id="5" name="Group 13"/>
              <p:cNvGrpSpPr/>
              <p:nvPr/>
            </p:nvGrpSpPr>
            <p:grpSpPr bwMode="auto">
              <a:xfrm>
                <a:off x="1296" y="1536"/>
                <a:ext cx="2112" cy="1680"/>
                <a:chOff x="1296" y="1536"/>
                <a:chExt cx="2112" cy="1680"/>
              </a:xfrm>
            </p:grpSpPr>
            <p:sp>
              <p:nvSpPr>
                <p:cNvPr id="24590" name="Rectangle 14"/>
                <p:cNvSpPr>
                  <a:spLocks noChangeArrowheads="1"/>
                </p:cNvSpPr>
                <p:nvPr/>
              </p:nvSpPr>
              <p:spPr bwMode="auto">
                <a:xfrm>
                  <a:off x="1296" y="1536"/>
                  <a:ext cx="2112" cy="16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p>
                  <a:endParaRPr lang="zh-CN" altLang="en-US"/>
                </a:p>
              </p:txBody>
            </p:sp>
            <p:sp>
              <p:nvSpPr>
                <p:cNvPr id="24591" name="Line 15"/>
                <p:cNvSpPr>
                  <a:spLocks noChangeShapeType="1"/>
                </p:cNvSpPr>
                <p:nvPr/>
              </p:nvSpPr>
              <p:spPr bwMode="auto">
                <a:xfrm>
                  <a:off x="1296" y="2400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2" name="Line 16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3" name="Line 17"/>
                <p:cNvSpPr>
                  <a:spLocks noChangeShapeType="1"/>
                </p:cNvSpPr>
                <p:nvPr/>
              </p:nvSpPr>
              <p:spPr bwMode="auto">
                <a:xfrm>
                  <a:off x="1296" y="1968"/>
                  <a:ext cx="21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4" name="Line 18"/>
                <p:cNvSpPr>
                  <a:spLocks noChangeShapeType="1"/>
                </p:cNvSpPr>
                <p:nvPr/>
              </p:nvSpPr>
              <p:spPr bwMode="auto">
                <a:xfrm>
                  <a:off x="2352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5" name="Line 19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4596" name="Line 20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0" cy="1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 flipH="1" flipV="1">
                <a:off x="1008" y="124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062" y="670"/>
              <a:ext cx="330" cy="3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1104" y="960"/>
              <a:ext cx="492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1392" y="816"/>
              <a:ext cx="432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endPara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1171" y="1248"/>
              <a:ext cx="509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2175" y="960"/>
              <a:ext cx="417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1250" y="2112"/>
              <a:ext cx="431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1288" y="2496"/>
              <a:ext cx="393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1728" y="960"/>
              <a:ext cx="413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1220" y="1728"/>
              <a:ext cx="460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01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2662" y="960"/>
              <a:ext cx="458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11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3312" y="960"/>
              <a:ext cx="470" cy="3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r>
                <a:rPr lang="en-US" altLang="zh-CN" sz="2400" dirty="0">
                  <a:solidFill>
                    <a:schemeClr val="tx1"/>
                  </a:solidFill>
                </a:rPr>
                <a:t>10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5947121" y="453030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5930611" y="5159587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703406" y="5143077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6686896" y="4552527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8320751" y="389022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8304241" y="459126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8287731" y="514879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8342976" y="5778077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514936" y="387371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7537161" y="5761567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6670386" y="389022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7514936" y="5165302"/>
            <a:ext cx="60795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tx1"/>
                </a:solidFill>
              </a:rPr>
              <a:t>1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8948" y="262255"/>
            <a:ext cx="6983412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、逻辑函数卡诺图表示</a:t>
            </a:r>
            <a:r>
              <a:rPr lang="zh-CN" altLang="en-US" sz="28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方法</a:t>
            </a:r>
            <a:endParaRPr lang="zh-CN" altLang="en-US" sz="2800" b="1" dirty="0" smtClean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28662" y="930889"/>
            <a:ext cx="5000660" cy="52197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真值表             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诺图 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426502" y="1645270"/>
            <a:ext cx="2993098" cy="2433065"/>
            <a:chOff x="239" y="2112"/>
            <a:chExt cx="1345" cy="1493"/>
          </a:xfrm>
        </p:grpSpPr>
        <p:grpSp>
          <p:nvGrpSpPr>
            <p:cNvPr id="3" name="Group 6"/>
            <p:cNvGrpSpPr/>
            <p:nvPr/>
          </p:nvGrpSpPr>
          <p:grpSpPr bwMode="auto">
            <a:xfrm>
              <a:off x="239" y="2376"/>
              <a:ext cx="1345" cy="1229"/>
              <a:chOff x="3648" y="2705"/>
              <a:chExt cx="1634" cy="1538"/>
            </a:xfrm>
          </p:grpSpPr>
          <p:sp>
            <p:nvSpPr>
              <p:cNvPr id="23559" name="Rectangle 7"/>
              <p:cNvSpPr>
                <a:spLocks noChangeArrowheads="1"/>
              </p:cNvSpPr>
              <p:nvPr/>
            </p:nvSpPr>
            <p:spPr bwMode="auto">
              <a:xfrm>
                <a:off x="3648" y="2736"/>
                <a:ext cx="1632" cy="1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>
                <a:off x="3648" y="3024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1" name="Line 9"/>
              <p:cNvSpPr>
                <a:spLocks noChangeShapeType="1"/>
              </p:cNvSpPr>
              <p:nvPr/>
            </p:nvSpPr>
            <p:spPr bwMode="auto">
              <a:xfrm>
                <a:off x="3648" y="3600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2" name="Line 10"/>
              <p:cNvSpPr>
                <a:spLocks noChangeShapeType="1"/>
              </p:cNvSpPr>
              <p:nvPr/>
            </p:nvSpPr>
            <p:spPr bwMode="auto">
              <a:xfrm>
                <a:off x="3648" y="3312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3" name="Line 11"/>
              <p:cNvSpPr>
                <a:spLocks noChangeShapeType="1"/>
              </p:cNvSpPr>
              <p:nvPr/>
            </p:nvSpPr>
            <p:spPr bwMode="auto">
              <a:xfrm>
                <a:off x="3648" y="388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4" name="Line 12"/>
              <p:cNvSpPr>
                <a:spLocks noChangeShapeType="1"/>
              </p:cNvSpPr>
              <p:nvPr/>
            </p:nvSpPr>
            <p:spPr bwMode="auto">
              <a:xfrm>
                <a:off x="4560" y="2736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5" name="Text Box 13"/>
              <p:cNvSpPr txBox="1">
                <a:spLocks noChangeArrowheads="1"/>
              </p:cNvSpPr>
              <p:nvPr/>
            </p:nvSpPr>
            <p:spPr bwMode="auto">
              <a:xfrm>
                <a:off x="3649" y="2705"/>
                <a:ext cx="1633" cy="3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 </a:t>
                </a:r>
                <a:r>
                  <a:rPr lang="en-US" altLang="zh-CN" sz="24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B               </a:t>
                </a:r>
                <a:r>
                  <a: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66" name="Text Box 14"/>
              <p:cNvSpPr txBox="1">
                <a:spLocks noChangeArrowheads="1"/>
              </p:cNvSpPr>
              <p:nvPr/>
            </p:nvSpPr>
            <p:spPr bwMode="auto">
              <a:xfrm>
                <a:off x="3649" y="2978"/>
                <a:ext cx="1633" cy="3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  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0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67" name="Text Box 15"/>
              <p:cNvSpPr txBox="1">
                <a:spLocks noChangeArrowheads="1"/>
              </p:cNvSpPr>
              <p:nvPr/>
            </p:nvSpPr>
            <p:spPr bwMode="auto">
              <a:xfrm>
                <a:off x="3649" y="3252"/>
                <a:ext cx="1633" cy="3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1              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68" name="Text Box 16"/>
              <p:cNvSpPr txBox="1">
                <a:spLocks noChangeArrowheads="1"/>
              </p:cNvSpPr>
              <p:nvPr/>
            </p:nvSpPr>
            <p:spPr bwMode="auto">
              <a:xfrm>
                <a:off x="3649" y="3582"/>
                <a:ext cx="1633" cy="3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1         0              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69" name="Text Box 17"/>
              <p:cNvSpPr txBox="1">
                <a:spLocks noChangeArrowheads="1"/>
              </p:cNvSpPr>
              <p:nvPr/>
            </p:nvSpPr>
            <p:spPr bwMode="auto">
              <a:xfrm>
                <a:off x="3649" y="3888"/>
                <a:ext cx="1633" cy="3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     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       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288" y="2112"/>
              <a:ext cx="1296" cy="28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与 </a:t>
              </a:r>
              <a:r>
                <a:rPr lang="zh-CN" altLang="en-US" sz="24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逻辑真值表</a:t>
              </a:r>
              <a:endPara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1500166" y="4074161"/>
            <a:ext cx="2919434" cy="2547188"/>
            <a:chOff x="2112" y="2112"/>
            <a:chExt cx="1392" cy="1534"/>
          </a:xfrm>
        </p:grpSpPr>
        <p:grpSp>
          <p:nvGrpSpPr>
            <p:cNvPr id="5" name="Group 20"/>
            <p:cNvGrpSpPr/>
            <p:nvPr/>
          </p:nvGrpSpPr>
          <p:grpSpPr bwMode="auto">
            <a:xfrm>
              <a:off x="2112" y="2409"/>
              <a:ext cx="1392" cy="1237"/>
              <a:chOff x="3648" y="2736"/>
              <a:chExt cx="1632" cy="1486"/>
            </a:xfrm>
          </p:grpSpPr>
          <p:sp>
            <p:nvSpPr>
              <p:cNvPr id="23573" name="Rectangle 21"/>
              <p:cNvSpPr>
                <a:spLocks noChangeArrowheads="1"/>
              </p:cNvSpPr>
              <p:nvPr/>
            </p:nvSpPr>
            <p:spPr bwMode="auto">
              <a:xfrm>
                <a:off x="3648" y="2736"/>
                <a:ext cx="1632" cy="1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74" name="Line 22"/>
              <p:cNvSpPr>
                <a:spLocks noChangeShapeType="1"/>
              </p:cNvSpPr>
              <p:nvPr/>
            </p:nvSpPr>
            <p:spPr bwMode="auto">
              <a:xfrm>
                <a:off x="3648" y="3024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5" name="Line 23"/>
              <p:cNvSpPr>
                <a:spLocks noChangeShapeType="1"/>
              </p:cNvSpPr>
              <p:nvPr/>
            </p:nvSpPr>
            <p:spPr bwMode="auto">
              <a:xfrm>
                <a:off x="3648" y="3600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6" name="Line 24"/>
              <p:cNvSpPr>
                <a:spLocks noChangeShapeType="1"/>
              </p:cNvSpPr>
              <p:nvPr/>
            </p:nvSpPr>
            <p:spPr bwMode="auto">
              <a:xfrm>
                <a:off x="3648" y="3312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7" name="Line 25"/>
              <p:cNvSpPr>
                <a:spLocks noChangeShapeType="1"/>
              </p:cNvSpPr>
              <p:nvPr/>
            </p:nvSpPr>
            <p:spPr bwMode="auto">
              <a:xfrm>
                <a:off x="3648" y="388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8" name="Line 26"/>
              <p:cNvSpPr>
                <a:spLocks noChangeShapeType="1"/>
              </p:cNvSpPr>
              <p:nvPr/>
            </p:nvSpPr>
            <p:spPr bwMode="auto">
              <a:xfrm>
                <a:off x="4560" y="2736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9" name="Text Box 27"/>
              <p:cNvSpPr txBox="1">
                <a:spLocks noChangeArrowheads="1"/>
              </p:cNvSpPr>
              <p:nvPr/>
            </p:nvSpPr>
            <p:spPr bwMode="auto">
              <a:xfrm>
                <a:off x="3648" y="2736"/>
                <a:ext cx="1632" cy="3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  </a:t>
                </a:r>
                <a:r>
                  <a:rPr lang="en-US" altLang="zh-CN" sz="2400" b="1" i="1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          </a:t>
                </a:r>
                <a:r>
                  <a:rPr lang="en-US" altLang="zh-CN" sz="2400" b="1" i="1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F</a:t>
                </a:r>
                <a:endParaRPr lang="en-US" altLang="zh-CN" sz="2400" b="1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80" name="Text Box 28"/>
              <p:cNvSpPr txBox="1">
                <a:spLocks noChangeArrowheads="1"/>
              </p:cNvSpPr>
              <p:nvPr/>
            </p:nvSpPr>
            <p:spPr bwMode="auto">
              <a:xfrm>
                <a:off x="3648" y="3024"/>
                <a:ext cx="1632" cy="3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0              0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81" name="Text Box 29"/>
              <p:cNvSpPr txBox="1">
                <a:spLocks noChangeArrowheads="1"/>
              </p:cNvSpPr>
              <p:nvPr/>
            </p:nvSpPr>
            <p:spPr bwMode="auto">
              <a:xfrm>
                <a:off x="3648" y="3284"/>
                <a:ext cx="1632" cy="3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    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        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82" name="Text Box 30"/>
              <p:cNvSpPr txBox="1">
                <a:spLocks noChangeArrowheads="1"/>
              </p:cNvSpPr>
              <p:nvPr/>
            </p:nvSpPr>
            <p:spPr bwMode="auto">
              <a:xfrm>
                <a:off x="3648" y="3601"/>
                <a:ext cx="1632" cy="3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1         0              1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83" name="Text Box 31"/>
              <p:cNvSpPr txBox="1">
                <a:spLocks noChangeArrowheads="1"/>
              </p:cNvSpPr>
              <p:nvPr/>
            </p:nvSpPr>
            <p:spPr bwMode="auto">
              <a:xfrm>
                <a:off x="3648" y="3888"/>
                <a:ext cx="1632" cy="3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1         1             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84" name="Text Box 32"/>
            <p:cNvSpPr txBox="1">
              <a:spLocks noChangeArrowheads="1"/>
            </p:cNvSpPr>
            <p:nvPr/>
          </p:nvSpPr>
          <p:spPr bwMode="auto">
            <a:xfrm>
              <a:off x="2160" y="2112"/>
              <a:ext cx="1248" cy="2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ea typeface="黑体" panose="02010609060101010101" pitchFamily="49" charset="-122"/>
                </a:rPr>
                <a:t>或</a:t>
              </a:r>
              <a:r>
                <a:rPr lang="zh-CN" altLang="en-US" sz="2400" b="1" dirty="0">
                  <a:solidFill>
                    <a:schemeClr val="tx1"/>
                  </a:solidFill>
                </a:rPr>
                <a:t> </a:t>
              </a:r>
              <a:r>
                <a:rPr lang="zh-CN" altLang="en-US" sz="2400" b="1" dirty="0">
                  <a:solidFill>
                    <a:schemeClr val="tx1"/>
                  </a:solidFill>
                  <a:ea typeface="黑体" panose="02010609060101010101" pitchFamily="49" charset="-122"/>
                </a:rPr>
                <a:t>逻辑真值表</a:t>
              </a:r>
              <a:endParaRPr lang="zh-CN" altLang="en-US" sz="2400" b="1" dirty="0">
                <a:solidFill>
                  <a:schemeClr val="tx1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Group 36"/>
          <p:cNvGrpSpPr/>
          <p:nvPr/>
        </p:nvGrpSpPr>
        <p:grpSpPr bwMode="auto">
          <a:xfrm>
            <a:off x="6324600" y="2559685"/>
            <a:ext cx="1447800" cy="1371600"/>
            <a:chOff x="3408" y="768"/>
            <a:chExt cx="1248" cy="1104"/>
          </a:xfrm>
        </p:grpSpPr>
        <p:sp>
          <p:nvSpPr>
            <p:cNvPr id="23585" name="Rectangle 33"/>
            <p:cNvSpPr>
              <a:spLocks noChangeArrowheads="1"/>
            </p:cNvSpPr>
            <p:nvPr/>
          </p:nvSpPr>
          <p:spPr bwMode="auto">
            <a:xfrm>
              <a:off x="3408" y="768"/>
              <a:ext cx="1248" cy="110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4032" y="768"/>
              <a:ext cx="0" cy="11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3408" y="1344"/>
              <a:ext cx="12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589" name="Line 37"/>
          <p:cNvSpPr>
            <a:spLocks noChangeShapeType="1"/>
          </p:cNvSpPr>
          <p:nvPr/>
        </p:nvSpPr>
        <p:spPr bwMode="auto">
          <a:xfrm flipH="1" flipV="1">
            <a:off x="5867400" y="2254885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867400" y="2331085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4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6019800" y="202628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4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5562600" y="195008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24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6019800" y="271208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6019800" y="339788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6553200" y="210248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7239000" y="210248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7239000" y="339788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4648200" y="3245485"/>
            <a:ext cx="990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57"/>
          <p:cNvGrpSpPr/>
          <p:nvPr/>
        </p:nvGrpSpPr>
        <p:grpSpPr bwMode="auto">
          <a:xfrm>
            <a:off x="6324600" y="4966335"/>
            <a:ext cx="1447800" cy="1371600"/>
            <a:chOff x="3408" y="768"/>
            <a:chExt cx="1248" cy="1104"/>
          </a:xfrm>
        </p:grpSpPr>
        <p:sp>
          <p:nvSpPr>
            <p:cNvPr id="23610" name="Rectangle 58"/>
            <p:cNvSpPr>
              <a:spLocks noChangeArrowheads="1"/>
            </p:cNvSpPr>
            <p:nvPr/>
          </p:nvSpPr>
          <p:spPr bwMode="auto">
            <a:xfrm>
              <a:off x="3408" y="768"/>
              <a:ext cx="1248" cy="110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1" name="Line 59"/>
            <p:cNvSpPr>
              <a:spLocks noChangeShapeType="1"/>
            </p:cNvSpPr>
            <p:nvPr/>
          </p:nvSpPr>
          <p:spPr bwMode="auto">
            <a:xfrm>
              <a:off x="4032" y="768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2" name="Line 60"/>
            <p:cNvSpPr>
              <a:spLocks noChangeShapeType="1"/>
            </p:cNvSpPr>
            <p:nvPr/>
          </p:nvSpPr>
          <p:spPr bwMode="auto">
            <a:xfrm>
              <a:off x="3408" y="1344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613" name="Line 61"/>
          <p:cNvSpPr>
            <a:spLocks noChangeShapeType="1"/>
          </p:cNvSpPr>
          <p:nvPr/>
        </p:nvSpPr>
        <p:spPr bwMode="auto">
          <a:xfrm flipH="1" flipV="1">
            <a:off x="5867400" y="4661535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6019800" y="443293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4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5562600" y="435673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sz="24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6019800" y="511873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6019800" y="580453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6553200" y="450913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7239000" y="450913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7239000" y="580453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5" name="Line 73"/>
          <p:cNvSpPr>
            <a:spLocks noChangeShapeType="1"/>
          </p:cNvSpPr>
          <p:nvPr/>
        </p:nvSpPr>
        <p:spPr bwMode="auto">
          <a:xfrm>
            <a:off x="4648200" y="5575935"/>
            <a:ext cx="990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5715000" y="4661535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4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8" name="Text Box 76"/>
          <p:cNvSpPr txBox="1">
            <a:spLocks noChangeArrowheads="1"/>
          </p:cNvSpPr>
          <p:nvPr/>
        </p:nvSpPr>
        <p:spPr bwMode="auto">
          <a:xfrm>
            <a:off x="7239000" y="511873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29" name="Text Box 77"/>
          <p:cNvSpPr txBox="1">
            <a:spLocks noChangeArrowheads="1"/>
          </p:cNvSpPr>
          <p:nvPr/>
        </p:nvSpPr>
        <p:spPr bwMode="auto">
          <a:xfrm>
            <a:off x="6553200" y="5804535"/>
            <a:ext cx="3810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31" name="Line 79"/>
          <p:cNvSpPr>
            <a:spLocks noChangeShapeType="1"/>
          </p:cNvSpPr>
          <p:nvPr/>
        </p:nvSpPr>
        <p:spPr bwMode="auto">
          <a:xfrm>
            <a:off x="2390772" y="1216641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8948" y="262255"/>
            <a:ext cx="6983412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、逻辑函数卡诺图表示</a:t>
            </a:r>
            <a:r>
              <a:rPr lang="zh-CN" altLang="en-US" sz="2800" b="1" dirty="0" smtClean="0">
                <a:solidFill>
                  <a:srgbClr val="122BE0"/>
                </a:solidFill>
                <a:ea typeface="黑体" panose="02010609060101010101" pitchFamily="49" charset="-122"/>
              </a:rPr>
              <a:t>方法</a:t>
            </a:r>
            <a:endParaRPr lang="zh-CN" altLang="en-US" sz="2800" b="1" dirty="0" smtClean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 animBg="1" autoUpdateAnimBg="0"/>
      <p:bldP spid="23589" grpId="0" bldLvl="0" animBg="1"/>
      <p:bldP spid="23590" grpId="0" bldLvl="0" animBg="1" autoUpdateAnimBg="0"/>
      <p:bldP spid="23591" grpId="0" bldLvl="0" animBg="1" autoUpdateAnimBg="0"/>
      <p:bldP spid="23592" grpId="0" bldLvl="0" animBg="1" autoUpdateAnimBg="0"/>
      <p:bldP spid="23593" grpId="0" bldLvl="0" animBg="1" autoUpdateAnimBg="0"/>
      <p:bldP spid="23595" grpId="0" bldLvl="0" animBg="1" autoUpdateAnimBg="0"/>
      <p:bldP spid="23596" grpId="0" bldLvl="0" animBg="1" autoUpdateAnimBg="0"/>
      <p:bldP spid="23598" grpId="0" bldLvl="0" animBg="1" autoUpdateAnimBg="0"/>
      <p:bldP spid="23603" grpId="0" bldLvl="0" animBg="1" autoUpdateAnimBg="0"/>
      <p:bldP spid="23604" grpId="0" bldLvl="0" animBg="1"/>
      <p:bldP spid="23613" grpId="0" bldLvl="0" animBg="1"/>
      <p:bldP spid="23615" grpId="0" bldLvl="0" animBg="1" autoUpdateAnimBg="0"/>
      <p:bldP spid="23616" grpId="0" bldLvl="0" animBg="1" autoUpdateAnimBg="0"/>
      <p:bldP spid="23617" grpId="0" bldLvl="0" animBg="1" autoUpdateAnimBg="0"/>
      <p:bldP spid="23618" grpId="0" bldLvl="0" animBg="1" autoUpdateAnimBg="0"/>
      <p:bldP spid="23619" grpId="0" bldLvl="0" animBg="1" autoUpdateAnimBg="0"/>
      <p:bldP spid="23620" grpId="0" bldLvl="0" animBg="1" autoUpdateAnimBg="0"/>
      <p:bldP spid="23624" grpId="0" bldLvl="0" animBg="1" autoUpdateAnimBg="0"/>
      <p:bldP spid="23625" grpId="0" bldLvl="0" animBg="1"/>
      <p:bldP spid="23626" grpId="0" bldLvl="0" animBg="1" autoUpdateAnimBg="0"/>
      <p:bldP spid="23628" grpId="0" bldLvl="0" animBg="1" autoUpdateAnimBg="0"/>
      <p:bldP spid="23629" grpId="0" bldLvl="0" animBg="1" autoUpdateAnimBg="0"/>
      <p:bldP spid="23631" grpId="0" bldLvl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3237" y="261303"/>
            <a:ext cx="4675191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、用卡诺图化简逻辑函数</a:t>
            </a:r>
            <a:endParaRPr lang="zh-CN" altLang="en-US" sz="28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1334144"/>
            <a:ext cx="808831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ea typeface="黑体" panose="02010609060101010101" pitchFamily="49" charset="-122"/>
              </a:rPr>
              <a:t>依据：几何相邻的小方格对应的最小项逻辑相邻</a:t>
            </a:r>
            <a:endParaRPr lang="zh-CN" altLang="en-US" sz="2800" b="1" dirty="0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  <p:grpSp>
        <p:nvGrpSpPr>
          <p:cNvPr id="2" name="Group 48"/>
          <p:cNvGrpSpPr/>
          <p:nvPr/>
        </p:nvGrpSpPr>
        <p:grpSpPr bwMode="auto">
          <a:xfrm>
            <a:off x="611188" y="2643182"/>
            <a:ext cx="2746366" cy="2190756"/>
            <a:chOff x="3312" y="2688"/>
            <a:chExt cx="1392" cy="1248"/>
          </a:xfrm>
        </p:grpSpPr>
        <p:grpSp>
          <p:nvGrpSpPr>
            <p:cNvPr id="3" name="Group 18"/>
            <p:cNvGrpSpPr/>
            <p:nvPr/>
          </p:nvGrpSpPr>
          <p:grpSpPr bwMode="auto">
            <a:xfrm>
              <a:off x="3792" y="3072"/>
              <a:ext cx="912" cy="864"/>
              <a:chOff x="3408" y="768"/>
              <a:chExt cx="1248" cy="1104"/>
            </a:xfrm>
          </p:grpSpPr>
          <p:sp>
            <p:nvSpPr>
              <p:cNvPr id="25619" name="Rectangle 19"/>
              <p:cNvSpPr>
                <a:spLocks noChangeArrowheads="1"/>
              </p:cNvSpPr>
              <p:nvPr/>
            </p:nvSpPr>
            <p:spPr bwMode="auto">
              <a:xfrm>
                <a:off x="3408" y="768"/>
                <a:ext cx="1248" cy="110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20" name="Line 20"/>
              <p:cNvSpPr>
                <a:spLocks noChangeShapeType="1"/>
              </p:cNvSpPr>
              <p:nvPr/>
            </p:nvSpPr>
            <p:spPr bwMode="auto">
              <a:xfrm>
                <a:off x="4032" y="768"/>
                <a:ext cx="0" cy="110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1" name="Line 21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12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 flipH="1" flipV="1">
              <a:off x="3504" y="2880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3600" y="2736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3312" y="268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25" name="Text Box 25"/>
            <p:cNvSpPr txBox="1">
              <a:spLocks noChangeArrowheads="1"/>
            </p:cNvSpPr>
            <p:nvPr/>
          </p:nvSpPr>
          <p:spPr bwMode="auto">
            <a:xfrm>
              <a:off x="3600" y="316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26" name="Text Box 26"/>
            <p:cNvSpPr txBox="1">
              <a:spLocks noChangeArrowheads="1"/>
            </p:cNvSpPr>
            <p:nvPr/>
          </p:nvSpPr>
          <p:spPr bwMode="auto">
            <a:xfrm>
              <a:off x="3600" y="360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3936" y="2784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28" name="Text Box 28"/>
            <p:cNvSpPr txBox="1">
              <a:spLocks noChangeArrowheads="1"/>
            </p:cNvSpPr>
            <p:nvPr/>
          </p:nvSpPr>
          <p:spPr bwMode="auto">
            <a:xfrm>
              <a:off x="4368" y="2784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29" name="Text Box 29"/>
            <p:cNvSpPr txBox="1">
              <a:spLocks noChangeArrowheads="1"/>
            </p:cNvSpPr>
            <p:nvPr/>
          </p:nvSpPr>
          <p:spPr bwMode="auto">
            <a:xfrm>
              <a:off x="4392" y="358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31" name="Text Box 31"/>
            <p:cNvSpPr txBox="1">
              <a:spLocks noChangeArrowheads="1"/>
            </p:cNvSpPr>
            <p:nvPr/>
          </p:nvSpPr>
          <p:spPr bwMode="auto">
            <a:xfrm>
              <a:off x="3475" y="2913"/>
              <a:ext cx="288" cy="2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32" name="Text Box 32"/>
            <p:cNvSpPr txBox="1">
              <a:spLocks noChangeArrowheads="1"/>
            </p:cNvSpPr>
            <p:nvPr/>
          </p:nvSpPr>
          <p:spPr bwMode="auto">
            <a:xfrm>
              <a:off x="3936" y="316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endParaRPr lang="zh-CN" altLang="zh-CN">
                <a:solidFill>
                  <a:schemeClr val="tx1"/>
                </a:solidFill>
              </a:endParaRPr>
            </a:p>
          </p:txBody>
        </p:sp>
        <p:sp>
          <p:nvSpPr>
            <p:cNvPr id="25633" name="Text Box 33"/>
            <p:cNvSpPr txBox="1">
              <a:spLocks noChangeArrowheads="1"/>
            </p:cNvSpPr>
            <p:nvPr/>
          </p:nvSpPr>
          <p:spPr bwMode="auto">
            <a:xfrm>
              <a:off x="4368" y="316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34" name="Text Box 34"/>
            <p:cNvSpPr txBox="1">
              <a:spLocks noChangeArrowheads="1"/>
            </p:cNvSpPr>
            <p:nvPr/>
          </p:nvSpPr>
          <p:spPr bwMode="auto">
            <a:xfrm>
              <a:off x="3936" y="360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8"/>
          <p:cNvGrpSpPr/>
          <p:nvPr/>
        </p:nvGrpSpPr>
        <p:grpSpPr bwMode="auto">
          <a:xfrm>
            <a:off x="1042988" y="2205042"/>
            <a:ext cx="2286000" cy="461963"/>
            <a:chOff x="1152" y="2544"/>
            <a:chExt cx="1440" cy="291"/>
          </a:xfrm>
        </p:grpSpPr>
        <p:sp>
          <p:nvSpPr>
            <p:cNvPr id="25635" name="Text Box 35"/>
            <p:cNvSpPr txBox="1">
              <a:spLocks noChangeArrowheads="1"/>
            </p:cNvSpPr>
            <p:nvPr/>
          </p:nvSpPr>
          <p:spPr bwMode="auto">
            <a:xfrm>
              <a:off x="1152" y="2544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>
              <a:off x="1440" y="25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7" name="Line 37"/>
            <p:cNvSpPr>
              <a:spLocks noChangeShapeType="1"/>
            </p:cNvSpPr>
            <p:nvPr/>
          </p:nvSpPr>
          <p:spPr bwMode="auto">
            <a:xfrm>
              <a:off x="1968" y="25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395288" y="1857364"/>
            <a:ext cx="8280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662" name="Oval 62"/>
          <p:cNvSpPr>
            <a:spLocks noChangeArrowheads="1"/>
          </p:cNvSpPr>
          <p:nvPr/>
        </p:nvSpPr>
        <p:spPr bwMode="auto">
          <a:xfrm>
            <a:off x="1571604" y="4179888"/>
            <a:ext cx="1571636" cy="533400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63" name="Oval 63"/>
          <p:cNvSpPr>
            <a:spLocks noChangeArrowheads="1"/>
          </p:cNvSpPr>
          <p:nvPr/>
        </p:nvSpPr>
        <p:spPr bwMode="auto">
          <a:xfrm>
            <a:off x="2538402" y="3429000"/>
            <a:ext cx="604838" cy="1284288"/>
          </a:xfrm>
          <a:prstGeom prst="ellipse">
            <a:avLst/>
          </a:prstGeom>
          <a:noFill/>
          <a:ln w="19050">
            <a:solidFill>
              <a:srgbClr val="FF0066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65" name="Text Box 65"/>
          <p:cNvSpPr txBox="1">
            <a:spLocks noChangeArrowheads="1"/>
          </p:cNvSpPr>
          <p:nvPr/>
        </p:nvSpPr>
        <p:spPr bwMode="auto">
          <a:xfrm>
            <a:off x="1617665" y="5191796"/>
            <a:ext cx="1668451" cy="521970"/>
          </a:xfrm>
          <a:prstGeom prst="rect">
            <a:avLst/>
          </a:prstGeom>
          <a:solidFill>
            <a:schemeClr val="bg1"/>
          </a:solidFill>
          <a:ln w="9525">
            <a:solidFill>
              <a:srgbClr val="FF9966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171976" y="2900362"/>
            <a:ext cx="41148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a typeface="黑体" panose="02010609060101010101" pitchFamily="49" charset="-122"/>
              </a:rPr>
              <a:t>两个相邻项消去一个变量</a:t>
            </a:r>
            <a:endParaRPr lang="zh-CN" altLang="en-US" sz="2400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140200" y="3686180"/>
            <a:ext cx="41148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a typeface="黑体" panose="02010609060101010101" pitchFamily="49" charset="-122"/>
              </a:rPr>
              <a:t>四个相邻项消去二个变量</a:t>
            </a:r>
            <a:endParaRPr lang="zh-CN" altLang="en-US" sz="2400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243414" y="4429132"/>
            <a:ext cx="41148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个相邻项消去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个变量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 autoUpdateAnimBg="0"/>
      <p:bldP spid="25653" grpId="0" animBg="1"/>
      <p:bldP spid="25662" grpId="0" animBg="1"/>
      <p:bldP spid="25663" grpId="0" animBg="1"/>
      <p:bldP spid="25665" grpId="0" bldLvl="0" animBg="1" autoUpdateAnimBg="0"/>
      <p:bldP spid="51205" grpId="0" bldLvl="0" animBg="1"/>
      <p:bldP spid="51206" grpId="0" bldLvl="0" animBg="1"/>
      <p:bldP spid="51207" grpId="0" bldLvl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84530" y="1740853"/>
            <a:ext cx="7745095" cy="10147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342900" indent="-3429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每个包围圈包围填</a:t>
            </a:r>
            <a:r>
              <a:rPr lang="en-US" altLang="zh-CN" sz="2400" b="1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zh-CN" altLang="en-US" sz="2400" b="1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的方格数应尽可能多，但必须相邻且为</a:t>
            </a:r>
            <a:r>
              <a:rPr lang="en-US" altLang="zh-CN" sz="2400" b="1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400" b="1" baseline="30000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2400" b="1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2D0DE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个。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圈尽可能大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755650" y="1050290"/>
            <a:ext cx="3095625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画包围圈的原则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684530" y="3072765"/>
            <a:ext cx="7792085" cy="1476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rgbClr val="6666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卡诺图中所有填</a:t>
            </a:r>
            <a:r>
              <a:rPr lang="en-US" altLang="zh-CN" sz="2400" b="1" dirty="0">
                <a:solidFill>
                  <a:srgbClr val="6666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6666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的方格都应至少被圈过一次，不能漏圈。若某填</a:t>
            </a:r>
            <a:r>
              <a:rPr lang="en-US" altLang="zh-CN" sz="2400" b="1" dirty="0">
                <a:solidFill>
                  <a:srgbClr val="6666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6666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方格不能与相邻方格组成包围圈，则要单独画圈。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不能漏圈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23265" y="4918075"/>
            <a:ext cx="7737475" cy="101473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每个包围圈中应至少保证有一个填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的方格未被圈过两次，否则包围圈就重复了。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不能重复圈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3237" y="261303"/>
            <a:ext cx="4675191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、用卡诺图化简逻辑函数</a:t>
            </a:r>
            <a:endParaRPr lang="zh-CN" altLang="en-US" sz="28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ldLvl="0" animBg="1"/>
      <p:bldP spid="67591" grpId="0" bldLvl="0" animBg="1"/>
      <p:bldP spid="67592" grpId="0" bldLvl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67360" y="3139282"/>
            <a:ext cx="5113338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342900"/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画包围圈合并最小项。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827723" y="2132648"/>
            <a:ext cx="5545137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画出表示逻辑函数的卡诺图。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828040" y="4027805"/>
            <a:ext cx="7549515" cy="1383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将各包围圈合并最小项的结果逻辑加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，便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得到最简与或表达式。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755650" y="1122998"/>
            <a:ext cx="5400675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卡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</a:rPr>
              <a:t>诺图化简</a:t>
            </a:r>
            <a:r>
              <a:rPr lang="zh-CN" altLang="en-US" sz="28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逻辑函数步骤：</a:t>
            </a:r>
            <a:endParaRPr lang="zh-CN" altLang="en-US" sz="2800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684530" y="1844040"/>
            <a:ext cx="7203440" cy="19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03237" y="261303"/>
            <a:ext cx="4675191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122BE0"/>
                </a:solidFill>
                <a:ea typeface="黑体" panose="02010609060101010101" pitchFamily="49" charset="-122"/>
              </a:rPr>
              <a:t>、用卡诺图化简逻辑函数</a:t>
            </a:r>
            <a:endParaRPr lang="zh-CN" altLang="en-US" sz="2800" b="1" dirty="0">
              <a:solidFill>
                <a:srgbClr val="122BE0"/>
              </a:solidFill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ldLvl="0" animBg="1"/>
      <p:bldP spid="64519" grpId="0" bldLvl="0" animBg="1"/>
      <p:bldP spid="64520" grpId="0" bldLvl="0" animBg="1"/>
      <p:bldP spid="64522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TEMPLATE_CATEGORY" val="custom"/>
  <p:tag name="KSO_WM_TEMPLATE_INDEX" val="160009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103.xml><?xml version="1.0" encoding="utf-8"?>
<p:tagLst xmlns:p="http://schemas.openxmlformats.org/presentationml/2006/main">
  <p:tag name="KSO_WM_TEMPLATE_CATEGORY" val="custom"/>
  <p:tag name="KSO_WM_TEMPLATE_INDEX" val="160009"/>
</p:tagLst>
</file>

<file path=ppt/tags/tag104.xml><?xml version="1.0" encoding="utf-8"?>
<p:tagLst xmlns:p="http://schemas.openxmlformats.org/presentationml/2006/main">
  <p:tag name="KSO_WM_TEMPLATE_CATEGORY" val="custom"/>
  <p:tag name="KSO_WM_TEMPLATE_INDEX" val="160009"/>
</p:tagLst>
</file>

<file path=ppt/tags/tag105.xml><?xml version="1.0" encoding="utf-8"?>
<p:tagLst xmlns:p="http://schemas.openxmlformats.org/presentationml/2006/main">
  <p:tag name="KSO_WM_TEMPLATE_CATEGORY" val="custom"/>
  <p:tag name="KSO_WM_TEMPLATE_INDEX" val="160009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108.xml><?xml version="1.0" encoding="utf-8"?>
<p:tagLst xmlns:p="http://schemas.openxmlformats.org/presentationml/2006/main">
  <p:tag name="KSO_WM_TEMPLATE_CATEGORY" val="custom"/>
  <p:tag name="KSO_WM_TEMPLATE_INDEX" val="160009"/>
</p:tagLst>
</file>

<file path=ppt/tags/tag109.xml><?xml version="1.0" encoding="utf-8"?>
<p:tagLst xmlns:p="http://schemas.openxmlformats.org/presentationml/2006/main">
  <p:tag name="KSO_WM_TEMPLATE_CATEGORY" val="custom"/>
  <p:tag name="KSO_WM_TEMPLATE_INDEX" val="160009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110.xml><?xml version="1.0" encoding="utf-8"?>
<p:tagLst xmlns:p="http://schemas.openxmlformats.org/presentationml/2006/main">
  <p:tag name="KSO_WM_TEMPLATE_CATEGORY" val="custom"/>
  <p:tag name="KSO_WM_TEMPLATE_INDEX" val="160009"/>
</p:tagLst>
</file>

<file path=ppt/tags/tag111.xml><?xml version="1.0" encoding="utf-8"?>
<p:tagLst xmlns:p="http://schemas.openxmlformats.org/presentationml/2006/main">
  <p:tag name="KSO_WM_TEMPLATE_CATEGORY" val="custom"/>
  <p:tag name="KSO_WM_TEMPLATE_INDEX" val="160009"/>
</p:tagLst>
</file>

<file path=ppt/tags/tag112.xml><?xml version="1.0" encoding="utf-8"?>
<p:tagLst xmlns:p="http://schemas.openxmlformats.org/presentationml/2006/main">
  <p:tag name="KSO_WM_TEMPLATE_CATEGORY" val="custom"/>
  <p:tag name="KSO_WM_TEMPLATE_INDEX" val="160009"/>
</p:tagLst>
</file>

<file path=ppt/tags/tag113.xml><?xml version="1.0" encoding="utf-8"?>
<p:tagLst xmlns:p="http://schemas.openxmlformats.org/presentationml/2006/main">
  <p:tag name="KSO_WM_TEMPLATE_CATEGORY" val="custom"/>
  <p:tag name="KSO_WM_TEMPLATE_INDEX" val="160009"/>
</p:tagLst>
</file>

<file path=ppt/tags/tag114.xml><?xml version="1.0" encoding="utf-8"?>
<p:tagLst xmlns:p="http://schemas.openxmlformats.org/presentationml/2006/main">
  <p:tag name="KSO_WM_TEMPLATE_CATEGORY" val="custom"/>
  <p:tag name="KSO_WM_TEMPLATE_INDEX" val="160009"/>
</p:tagLst>
</file>

<file path=ppt/tags/tag115.xml><?xml version="1.0" encoding="utf-8"?>
<p:tagLst xmlns:p="http://schemas.openxmlformats.org/presentationml/2006/main">
  <p:tag name="KSO_WM_TEMPLATE_CATEGORY" val="custom"/>
  <p:tag name="KSO_WM_TEMPLATE_INDEX" val="160009"/>
</p:tagLst>
</file>

<file path=ppt/tags/tag116.xml><?xml version="1.0" encoding="utf-8"?>
<p:tagLst xmlns:p="http://schemas.openxmlformats.org/presentationml/2006/main">
  <p:tag name="KSO_WM_TEMPLATE_CATEGORY" val="custom"/>
  <p:tag name="KSO_WM_TEMPLATE_INDEX" val="160009"/>
</p:tagLst>
</file>

<file path=ppt/tags/tag117.xml><?xml version="1.0" encoding="utf-8"?>
<p:tagLst xmlns:p="http://schemas.openxmlformats.org/presentationml/2006/main">
  <p:tag name="KSO_WM_TEMPLATE_CATEGORY" val="custom"/>
  <p:tag name="KSO_WM_TEMPLATE_INDEX" val="160009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119.xml><?xml version="1.0" encoding="utf-8"?>
<p:tagLst xmlns:p="http://schemas.openxmlformats.org/presentationml/2006/main">
  <p:tag name="KSO_WM_TEMPLATE_CATEGORY" val="custom"/>
  <p:tag name="KSO_WM_TEMPLATE_INDEX" val="160009"/>
</p:tagLst>
</file>

<file path=ppt/tags/tag12.xml><?xml version="1.0" encoding="utf-8"?>
<p:tagLst xmlns:p="http://schemas.openxmlformats.org/presentationml/2006/main">
  <p:tag name="KSO_WM_TEMPLATE_CATEGORY" val="custom"/>
  <p:tag name="KSO_WM_TEMPLATE_INDEX" val="160009"/>
</p:tagLst>
</file>

<file path=ppt/tags/tag120.xml><?xml version="1.0" encoding="utf-8"?>
<p:tagLst xmlns:p="http://schemas.openxmlformats.org/presentationml/2006/main">
  <p:tag name="KSO_WM_TEMPLATE_CATEGORY" val="custom"/>
  <p:tag name="KSO_WM_TEMPLATE_INDEX" val="160009"/>
</p:tagLst>
</file>

<file path=ppt/tags/tag121.xml><?xml version="1.0" encoding="utf-8"?>
<p:tagLst xmlns:p="http://schemas.openxmlformats.org/presentationml/2006/main">
  <p:tag name="KSO_WM_TEMPLATE_CATEGORY" val="custom"/>
  <p:tag name="KSO_WM_TEMPLATE_INDEX" val="160009"/>
</p:tagLst>
</file>

<file path=ppt/tags/tag13.xml><?xml version="1.0" encoding="utf-8"?>
<p:tagLst xmlns:p="http://schemas.openxmlformats.org/presentationml/2006/main">
  <p:tag name="KSO_WM_TEMPLATE_CATEGORY" val="custom"/>
  <p:tag name="KSO_WM_TEMPLATE_INDEX" val="160009"/>
</p:tagLst>
</file>

<file path=ppt/tags/tag14.xml><?xml version="1.0" encoding="utf-8"?>
<p:tagLst xmlns:p="http://schemas.openxmlformats.org/presentationml/2006/main">
  <p:tag name="KSO_WM_TEMPLATE_CATEGORY" val="custom"/>
  <p:tag name="KSO_WM_TEMPLATE_INDEX" val="160009"/>
</p:tagLst>
</file>

<file path=ppt/tags/tag15.xml><?xml version="1.0" encoding="utf-8"?>
<p:tagLst xmlns:p="http://schemas.openxmlformats.org/presentationml/2006/main">
  <p:tag name="KSO_WM_TEMPLATE_CATEGORY" val="custom"/>
  <p:tag name="KSO_WM_TEMPLATE_INDEX" val="160009"/>
</p:tagLst>
</file>

<file path=ppt/tags/tag16.xml><?xml version="1.0" encoding="utf-8"?>
<p:tagLst xmlns:p="http://schemas.openxmlformats.org/presentationml/2006/main">
  <p:tag name="KSO_WM_TEMPLATE_CATEGORY" val="custom"/>
  <p:tag name="KSO_WM_TEMPLATE_INDEX" val="160009"/>
</p:tagLst>
</file>

<file path=ppt/tags/tag17.xml><?xml version="1.0" encoding="utf-8"?>
<p:tagLst xmlns:p="http://schemas.openxmlformats.org/presentationml/2006/main">
  <p:tag name="KSO_WM_TEMPLATE_CATEGORY" val="custom"/>
  <p:tag name="KSO_WM_TEMPLATE_INDEX" val="160009"/>
</p:tagLst>
</file>

<file path=ppt/tags/tag18.xml><?xml version="1.0" encoding="utf-8"?>
<p:tagLst xmlns:p="http://schemas.openxmlformats.org/presentationml/2006/main">
  <p:tag name="KSO_WM_UNIT_TABLE_BEAUTIFY" val="smartTable{66d75071-39b1-4b33-921c-1b9752b5bc21}"/>
  <p:tag name="TABLE_ENDDRAG_ORIGIN_RECT" val="159*252"/>
  <p:tag name="TABLE_ENDDRAG_RECT" val="305*256*159*252"/>
</p:tagLst>
</file>

<file path=ppt/tags/tag19.xml><?xml version="1.0" encoding="utf-8"?>
<p:tagLst xmlns:p="http://schemas.openxmlformats.org/presentationml/2006/main">
  <p:tag name="KSO_WM_TEMPLATE_CATEGORY" val="custom"/>
  <p:tag name="KSO_WM_TEMPLATE_INDEX" val="160009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UNIT_TABLE_BEAUTIFY" val="smartTable{7a3e75d9-f595-410b-8a49-035d0fc9a019}"/>
</p:tagLst>
</file>

<file path=ppt/tags/tag21.xml><?xml version="1.0" encoding="utf-8"?>
<p:tagLst xmlns:p="http://schemas.openxmlformats.org/presentationml/2006/main">
  <p:tag name="KSO_WM_TEMPLATE_CATEGORY" val="custom"/>
  <p:tag name="KSO_WM_TEMPLATE_INDEX" val="160009"/>
</p:tagLst>
</file>

<file path=ppt/tags/tag22.xml><?xml version="1.0" encoding="utf-8"?>
<p:tagLst xmlns:p="http://schemas.openxmlformats.org/presentationml/2006/main">
  <p:tag name="KSO_WM_UNIT_TABLE_BEAUTIFY" val="smartTable{6a4fbaec-4442-43a7-9169-52f871572f82}"/>
</p:tagLst>
</file>

<file path=ppt/tags/tag23.xml><?xml version="1.0" encoding="utf-8"?>
<p:tagLst xmlns:p="http://schemas.openxmlformats.org/presentationml/2006/main">
  <p:tag name="KSO_WM_TEMPLATE_CATEGORY" val="custom"/>
  <p:tag name="KSO_WM_TEMPLATE_INDEX" val="160009"/>
</p:tagLst>
</file>

<file path=ppt/tags/tag24.xml><?xml version="1.0" encoding="utf-8"?>
<p:tagLst xmlns:p="http://schemas.openxmlformats.org/presentationml/2006/main">
  <p:tag name="KSO_WM_TEMPLATE_CATEGORY" val="custom"/>
  <p:tag name="KSO_WM_TEMPLATE_INDEX" val="160009"/>
</p:tagLst>
</file>

<file path=ppt/tags/tag25.xml><?xml version="1.0" encoding="utf-8"?>
<p:tagLst xmlns:p="http://schemas.openxmlformats.org/presentationml/2006/main">
  <p:tag name="KSO_WM_TEMPLATE_CATEGORY" val="custom"/>
  <p:tag name="KSO_WM_TEMPLATE_INDEX" val="160009"/>
</p:tagLst>
</file>

<file path=ppt/tags/tag26.xml><?xml version="1.0" encoding="utf-8"?>
<p:tagLst xmlns:p="http://schemas.openxmlformats.org/presentationml/2006/main">
  <p:tag name="KSO_WM_TEMPLATE_CATEGORY" val="custom"/>
  <p:tag name="KSO_WM_TEMPLATE_INDEX" val="160009"/>
</p:tagLst>
</file>

<file path=ppt/tags/tag27.xml><?xml version="1.0" encoding="utf-8"?>
<p:tagLst xmlns:p="http://schemas.openxmlformats.org/presentationml/2006/main">
  <p:tag name="KSO_WM_TEMPLATE_CATEGORY" val="custom"/>
  <p:tag name="KSO_WM_TEMPLATE_INDEX" val="160009"/>
</p:tagLst>
</file>

<file path=ppt/tags/tag28.xml><?xml version="1.0" encoding="utf-8"?>
<p:tagLst xmlns:p="http://schemas.openxmlformats.org/presentationml/2006/main">
  <p:tag name="KSO_WM_TEMPLATE_CATEGORY" val="custom"/>
  <p:tag name="KSO_WM_TEMPLATE_INDEX" val="160009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TABLE_BEAUTIFY" val="smartTable{65873365-0d40-41cc-997c-0ca38ee0f636}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32.xml><?xml version="1.0" encoding="utf-8"?>
<p:tagLst xmlns:p="http://schemas.openxmlformats.org/presentationml/2006/main">
  <p:tag name="KSO_WM_TEMPLATE_CATEGORY" val="custom"/>
  <p:tag name="KSO_WM_TEMPLATE_INDEX" val="160009"/>
</p:tagLst>
</file>

<file path=ppt/tags/tag33.xml><?xml version="1.0" encoding="utf-8"?>
<p:tagLst xmlns:p="http://schemas.openxmlformats.org/presentationml/2006/main">
  <p:tag name="KSO_WM_TEMPLATE_CATEGORY" val="custom"/>
  <p:tag name="KSO_WM_TEMPLATE_INDEX" val="160009"/>
</p:tagLst>
</file>

<file path=ppt/tags/tag34.xml><?xml version="1.0" encoding="utf-8"?>
<p:tagLst xmlns:p="http://schemas.openxmlformats.org/presentationml/2006/main">
  <p:tag name="KSO_WM_TEMPLATE_CATEGORY" val="custom"/>
  <p:tag name="KSO_WM_TEMPLATE_INDEX" val="160009"/>
</p:tagLst>
</file>

<file path=ppt/tags/tag35.xml><?xml version="1.0" encoding="utf-8"?>
<p:tagLst xmlns:p="http://schemas.openxmlformats.org/presentationml/2006/main">
  <p:tag name="KSO_WM_TEMPLATE_CATEGORY" val="custom"/>
  <p:tag name="KSO_WM_TEMPLATE_INDEX" val="160009"/>
</p:tagLst>
</file>

<file path=ppt/tags/tag36.xml><?xml version="1.0" encoding="utf-8"?>
<p:tagLst xmlns:p="http://schemas.openxmlformats.org/presentationml/2006/main">
  <p:tag name="KSO_WM_TEMPLATE_CATEGORY" val="custom"/>
  <p:tag name="KSO_WM_TEMPLATE_INDEX" val="160009"/>
</p:tagLst>
</file>

<file path=ppt/tags/tag37.xml><?xml version="1.0" encoding="utf-8"?>
<p:tagLst xmlns:p="http://schemas.openxmlformats.org/presentationml/2006/main">
  <p:tag name="KSO_WM_TEMPLATE_CATEGORY" val="custom"/>
  <p:tag name="KSO_WM_TEMPLATE_INDEX" val="160009"/>
</p:tagLst>
</file>

<file path=ppt/tags/tag38.xml><?xml version="1.0" encoding="utf-8"?>
<p:tagLst xmlns:p="http://schemas.openxmlformats.org/presentationml/2006/main">
  <p:tag name="KSO_WM_TEMPLATE_CATEGORY" val="custom"/>
  <p:tag name="KSO_WM_TEMPLATE_INDEX" val="160009"/>
</p:tagLst>
</file>

<file path=ppt/tags/tag39.xml><?xml version="1.0" encoding="utf-8"?>
<p:tagLst xmlns:p="http://schemas.openxmlformats.org/presentationml/2006/main">
  <p:tag name="KSO_WM_TEMPLATE_CATEGORY" val="custom"/>
  <p:tag name="KSO_WM_TEMPLATE_INDEX" val="160009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CATEGORY" val="custom"/>
  <p:tag name="KSO_WM_TEMPLATE_INDEX" val="160009"/>
</p:tagLst>
</file>

<file path=ppt/tags/tag41.xml><?xml version="1.0" encoding="utf-8"?>
<p:tagLst xmlns:p="http://schemas.openxmlformats.org/presentationml/2006/main">
  <p:tag name="KSO_WM_TEMPLATE_CATEGORY" val="custom"/>
  <p:tag name="KSO_WM_TEMPLATE_INDEX" val="160009"/>
</p:tagLst>
</file>

<file path=ppt/tags/tag42.xml><?xml version="1.0" encoding="utf-8"?>
<p:tagLst xmlns:p="http://schemas.openxmlformats.org/presentationml/2006/main">
  <p:tag name="KSO_WM_TEMPLATE_CATEGORY" val="custom"/>
  <p:tag name="KSO_WM_TEMPLATE_INDEX" val="160009"/>
</p:tagLst>
</file>

<file path=ppt/tags/tag43.xml><?xml version="1.0" encoding="utf-8"?>
<p:tagLst xmlns:p="http://schemas.openxmlformats.org/presentationml/2006/main">
  <p:tag name="KSO_WM_TEMPLATE_CATEGORY" val="custom"/>
  <p:tag name="KSO_WM_TEMPLATE_INDEX" val="160009"/>
</p:tagLst>
</file>

<file path=ppt/tags/tag44.xml><?xml version="1.0" encoding="utf-8"?>
<p:tagLst xmlns:p="http://schemas.openxmlformats.org/presentationml/2006/main">
  <p:tag name="KSO_WM_TEMPLATE_CATEGORY" val="custom"/>
  <p:tag name="KSO_WM_TEMPLATE_INDEX" val="160009"/>
</p:tagLst>
</file>

<file path=ppt/tags/tag45.xml><?xml version="1.0" encoding="utf-8"?>
<p:tagLst xmlns:p="http://schemas.openxmlformats.org/presentationml/2006/main">
  <p:tag name="KSO_WM_TEMPLATE_CATEGORY" val="custom"/>
  <p:tag name="KSO_WM_TEMPLATE_INDEX" val="160009"/>
</p:tagLst>
</file>

<file path=ppt/tags/tag46.xml><?xml version="1.0" encoding="utf-8"?>
<p:tagLst xmlns:p="http://schemas.openxmlformats.org/presentationml/2006/main">
  <p:tag name="KSO_WM_UNIT_PLACING_PICTURE_USER_VIEWPORT" val="{&quot;height&quot;:2010,&quot;width&quot;:3510}"/>
</p:tagLst>
</file>

<file path=ppt/tags/tag47.xml><?xml version="1.0" encoding="utf-8"?>
<p:tagLst xmlns:p="http://schemas.openxmlformats.org/presentationml/2006/main">
  <p:tag name="KSO_WM_UNIT_PLACING_PICTURE_USER_VIEWPORT" val="{&quot;height&quot;:2010,&quot;width&quot;:3510}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49.xml><?xml version="1.0" encoding="utf-8"?>
<p:tagLst xmlns:p="http://schemas.openxmlformats.org/presentationml/2006/main">
  <p:tag name="KSO_WM_TEMPLATE_CATEGORY" val="custom"/>
  <p:tag name="KSO_WM_TEMPLATE_INDEX" val="160009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TEMPLATE_CATEGORY" val="custom"/>
  <p:tag name="KSO_WM_TEMPLATE_INDEX" val="160009"/>
</p:tagLst>
</file>

<file path=ppt/tags/tag51.xml><?xml version="1.0" encoding="utf-8"?>
<p:tagLst xmlns:p="http://schemas.openxmlformats.org/presentationml/2006/main">
  <p:tag name="KSO_WM_UNIT_PLACING_PICTURE_USER_VIEWPORT" val="{&quot;height&quot;:2010,&quot;width&quot;:3510}"/>
</p:tagLst>
</file>

<file path=ppt/tags/tag52.xml><?xml version="1.0" encoding="utf-8"?>
<p:tagLst xmlns:p="http://schemas.openxmlformats.org/presentationml/2006/main">
  <p:tag name="KSO_WM_TEMPLATE_CATEGORY" val="custom"/>
  <p:tag name="KSO_WM_TEMPLATE_INDEX" val="160009"/>
</p:tagLst>
</file>

<file path=ppt/tags/tag53.xml><?xml version="1.0" encoding="utf-8"?>
<p:tagLst xmlns:p="http://schemas.openxmlformats.org/presentationml/2006/main">
  <p:tag name="KSO_WM_TEMPLATE_CATEGORY" val="custom"/>
  <p:tag name="KSO_WM_TEMPLATE_INDEX" val="160009"/>
</p:tagLst>
</file>

<file path=ppt/tags/tag54.xml><?xml version="1.0" encoding="utf-8"?>
<p:tagLst xmlns:p="http://schemas.openxmlformats.org/presentationml/2006/main">
  <p:tag name="KSO_WM_TEMPLATE_CATEGORY" val="custom"/>
  <p:tag name="KSO_WM_TEMPLATE_INDEX" val="160009"/>
</p:tagLst>
</file>

<file path=ppt/tags/tag55.xml><?xml version="1.0" encoding="utf-8"?>
<p:tagLst xmlns:p="http://schemas.openxmlformats.org/presentationml/2006/main">
  <p:tag name="KSO_WM_TEMPLATE_CATEGORY" val="custom"/>
  <p:tag name="KSO_WM_TEMPLATE_INDEX" val="160009"/>
</p:tagLst>
</file>

<file path=ppt/tags/tag56.xml><?xml version="1.0" encoding="utf-8"?>
<p:tagLst xmlns:p="http://schemas.openxmlformats.org/presentationml/2006/main">
  <p:tag name="KSO_WM_TEMPLATE_CATEGORY" val="custom"/>
  <p:tag name="KSO_WM_TEMPLATE_INDEX" val="160009"/>
</p:tagLst>
</file>

<file path=ppt/tags/tag57.xml><?xml version="1.0" encoding="utf-8"?>
<p:tagLst xmlns:p="http://schemas.openxmlformats.org/presentationml/2006/main">
  <p:tag name="KSO_WM_TEMPLATE_CATEGORY" val="custom"/>
  <p:tag name="KSO_WM_TEMPLATE_INDEX" val="160009"/>
</p:tagLst>
</file>

<file path=ppt/tags/tag58.xml><?xml version="1.0" encoding="utf-8"?>
<p:tagLst xmlns:p="http://schemas.openxmlformats.org/presentationml/2006/main">
  <p:tag name="KSO_WM_TEMPLATE_CATEGORY" val="custom"/>
  <p:tag name="KSO_WM_TEMPLATE_INDEX" val="160009"/>
</p:tagLst>
</file>

<file path=ppt/tags/tag59.xml><?xml version="1.0" encoding="utf-8"?>
<p:tagLst xmlns:p="http://schemas.openxmlformats.org/presentationml/2006/main">
  <p:tag name="KSO_WM_TEMPLATE_CATEGORY" val="custom"/>
  <p:tag name="KSO_WM_TEMPLATE_INDEX" val="160009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p="http://schemas.openxmlformats.org/presentationml/2006/main">
  <p:tag name="KSO_WM_TEMPLATE_CATEGORY" val="custom"/>
  <p:tag name="KSO_WM_TEMPLATE_INDEX" val="160009"/>
</p:tagLst>
</file>

<file path=ppt/tags/tag61.xml><?xml version="1.0" encoding="utf-8"?>
<p:tagLst xmlns:p="http://schemas.openxmlformats.org/presentationml/2006/main">
  <p:tag name="KSO_WM_TEMPLATE_CATEGORY" val="custom"/>
  <p:tag name="KSO_WM_TEMPLATE_INDEX" val="160009"/>
</p:tagLst>
</file>

<file path=ppt/tags/tag62.xml><?xml version="1.0" encoding="utf-8"?>
<p:tagLst xmlns:p="http://schemas.openxmlformats.org/presentationml/2006/main">
  <p:tag name="KSO_WM_UNIT_TABLE_BEAUTIFY" val="{3f546f75-c653-42b6-93cb-774532c765e5}"/>
</p:tagLst>
</file>

<file path=ppt/tags/tag63.xml><?xml version="1.0" encoding="utf-8"?>
<p:tagLst xmlns:p="http://schemas.openxmlformats.org/presentationml/2006/main">
  <p:tag name="KSO_WM_TEMPLATE_CATEGORY" val="custom"/>
  <p:tag name="KSO_WM_TEMPLATE_INDEX" val="160009"/>
</p:tagLst>
</file>

<file path=ppt/tags/tag64.xml><?xml version="1.0" encoding="utf-8"?>
<p:tagLst xmlns:p="http://schemas.openxmlformats.org/presentationml/2006/main">
  <p:tag name="KSO_WM_TEMPLATE_CATEGORY" val="custom"/>
  <p:tag name="KSO_WM_TEMPLATE_INDEX" val="160009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66.xml><?xml version="1.0" encoding="utf-8"?>
<p:tagLst xmlns:p="http://schemas.openxmlformats.org/presentationml/2006/main">
  <p:tag name="KSO_WM_TEMPLATE_CATEGORY" val="custom"/>
  <p:tag name="KSO_WM_TEMPLATE_INDEX" val="160009"/>
</p:tagLst>
</file>

<file path=ppt/tags/tag67.xml><?xml version="1.0" encoding="utf-8"?>
<p:tagLst xmlns:p="http://schemas.openxmlformats.org/presentationml/2006/main">
  <p:tag name="KSO_WM_TEMPLATE_CATEGORY" val="custom"/>
  <p:tag name="KSO_WM_TEMPLATE_INDEX" val="160009"/>
</p:tagLst>
</file>

<file path=ppt/tags/tag68.xml><?xml version="1.0" encoding="utf-8"?>
<p:tagLst xmlns:p="http://schemas.openxmlformats.org/presentationml/2006/main">
  <p:tag name="KSO_WM_TEMPLATE_CATEGORY" val="custom"/>
  <p:tag name="KSO_WM_TEMPLATE_INDEX" val="160009"/>
</p:tagLst>
</file>

<file path=ppt/tags/tag69.xml><?xml version="1.0" encoding="utf-8"?>
<p:tagLst xmlns:p="http://schemas.openxmlformats.org/presentationml/2006/main">
  <p:tag name="KSO_WM_TEMPLATE_CATEGORY" val="custom"/>
  <p:tag name="KSO_WM_TEMPLATE_INDEX" val="160009"/>
</p:tagLst>
</file>

<file path=ppt/tags/tag7.xml><?xml version="1.0" encoding="utf-8"?>
<p:tagLst xmlns:p="http://schemas.openxmlformats.org/presentationml/2006/main">
  <p:tag name="KSO_WM_TEMPLATE_CATEGORY" val="custom"/>
  <p:tag name="KSO_WM_TEMPLATE_INDEX" val="160009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71.xml><?xml version="1.0" encoding="utf-8"?>
<p:tagLst xmlns:p="http://schemas.openxmlformats.org/presentationml/2006/main">
  <p:tag name="KSO_WM_TEMPLATE_CATEGORY" val="custom"/>
  <p:tag name="KSO_WM_TEMPLATE_INDEX" val="160009"/>
</p:tagLst>
</file>

<file path=ppt/tags/tag72.xml><?xml version="1.0" encoding="utf-8"?>
<p:tagLst xmlns:p="http://schemas.openxmlformats.org/presentationml/2006/main">
  <p:tag name="KSO_WM_TEMPLATE_CATEGORY" val="custom"/>
  <p:tag name="KSO_WM_TEMPLATE_INDEX" val="160009"/>
</p:tagLst>
</file>

<file path=ppt/tags/tag73.xml><?xml version="1.0" encoding="utf-8"?>
<p:tagLst xmlns:p="http://schemas.openxmlformats.org/presentationml/2006/main">
  <p:tag name="KSO_WM_TEMPLATE_CATEGORY" val="custom"/>
  <p:tag name="KSO_WM_TEMPLATE_INDEX" val="160009"/>
</p:tagLst>
</file>

<file path=ppt/tags/tag74.xml><?xml version="1.0" encoding="utf-8"?>
<p:tagLst xmlns:p="http://schemas.openxmlformats.org/presentationml/2006/main">
  <p:tag name="KSO_WM_TEMPLATE_CATEGORY" val="custom"/>
  <p:tag name="KSO_WM_TEMPLATE_INDEX" val="160009"/>
</p:tagLst>
</file>

<file path=ppt/tags/tag75.xml><?xml version="1.0" encoding="utf-8"?>
<p:tagLst xmlns:p="http://schemas.openxmlformats.org/presentationml/2006/main">
  <p:tag name="KSO_WM_TEMPLATE_CATEGORY" val="custom"/>
  <p:tag name="KSO_WM_TEMPLATE_INDEX" val="160009"/>
</p:tagLst>
</file>

<file path=ppt/tags/tag76.xml><?xml version="1.0" encoding="utf-8"?>
<p:tagLst xmlns:p="http://schemas.openxmlformats.org/presentationml/2006/main">
  <p:tag name="KSO_WM_TEMPLATE_CATEGORY" val="custom"/>
  <p:tag name="KSO_WM_TEMPLATE_INDEX" val="160009"/>
</p:tagLst>
</file>

<file path=ppt/tags/tag77.xml><?xml version="1.0" encoding="utf-8"?>
<p:tagLst xmlns:p="http://schemas.openxmlformats.org/presentationml/2006/main">
  <p:tag name="KSO_WM_TEMPLATE_CATEGORY" val="custom"/>
  <p:tag name="KSO_WM_TEMPLATE_INDEX" val="160009"/>
</p:tagLst>
</file>

<file path=ppt/tags/tag78.xml><?xml version="1.0" encoding="utf-8"?>
<p:tagLst xmlns:p="http://schemas.openxmlformats.org/presentationml/2006/main">
  <p:tag name="KSO_WM_TEMPLATE_CATEGORY" val="custom"/>
  <p:tag name="KSO_WM_TEMPLATE_INDEX" val="160009"/>
</p:tagLst>
</file>

<file path=ppt/tags/tag79.xml><?xml version="1.0" encoding="utf-8"?>
<p:tagLst xmlns:p="http://schemas.openxmlformats.org/presentationml/2006/main">
  <p:tag name="KSO_WM_TEMPLATE_CATEGORY" val="custom"/>
  <p:tag name="KSO_WM_TEMPLATE_INDEX" val="160009"/>
</p:tagLst>
</file>

<file path=ppt/tags/tag8.xml><?xml version="1.0" encoding="utf-8"?>
<p:tagLst xmlns:p="http://schemas.openxmlformats.org/presentationml/2006/main">
  <p:tag name="KSO_WM_TEMPLATE_CATEGORY" val="custom"/>
  <p:tag name="KSO_WM_TEMPLATE_INDEX" val="160009"/>
</p:tagLst>
</file>

<file path=ppt/tags/tag80.xml><?xml version="1.0" encoding="utf-8"?>
<p:tagLst xmlns:p="http://schemas.openxmlformats.org/presentationml/2006/main">
  <p:tag name="KSO_WM_TEMPLATE_CATEGORY" val="custom"/>
  <p:tag name="KSO_WM_TEMPLATE_INDEX" val="160009"/>
</p:tagLst>
</file>

<file path=ppt/tags/tag81.xml><?xml version="1.0" encoding="utf-8"?>
<p:tagLst xmlns:p="http://schemas.openxmlformats.org/presentationml/2006/main">
  <p:tag name="KSO_WM_TEMPLATE_CATEGORY" val="custom"/>
  <p:tag name="KSO_WM_TEMPLATE_INDEX" val="160009"/>
</p:tagLst>
</file>

<file path=ppt/tags/tag82.xml><?xml version="1.0" encoding="utf-8"?>
<p:tagLst xmlns:p="http://schemas.openxmlformats.org/presentationml/2006/main">
  <p:tag name="KSO_WM_TEMPLATE_CATEGORY" val="custom"/>
  <p:tag name="KSO_WM_TEMPLATE_INDEX" val="160009"/>
</p:tagLst>
</file>

<file path=ppt/tags/tag83.xml><?xml version="1.0" encoding="utf-8"?>
<p:tagLst xmlns:p="http://schemas.openxmlformats.org/presentationml/2006/main">
  <p:tag name="KSO_WM_TEMPLATE_CATEGORY" val="custom"/>
  <p:tag name="KSO_WM_TEMPLATE_INDEX" val="160009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85.xml><?xml version="1.0" encoding="utf-8"?>
<p:tagLst xmlns:p="http://schemas.openxmlformats.org/presentationml/2006/main">
  <p:tag name="KSO_WM_UNIT_PLACING_PICTURE_USER_VIEWPORT" val="{&quot;height&quot;:9825,&quot;width&quot;:10170}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9.xml><?xml version="1.0" encoding="utf-8"?>
<p:tagLst xmlns:p="http://schemas.openxmlformats.org/presentationml/2006/main">
  <p:tag name="KSO_WM_TEMPLATE_CATEGORY" val="custom"/>
  <p:tag name="KSO_WM_TEMPLATE_INDEX" val="160009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160009"/>
</p:tagLst>
</file>

<file path=ppt/tags/tag92.xml><?xml version="1.0" encoding="utf-8"?>
<p:tagLst xmlns:p="http://schemas.openxmlformats.org/presentationml/2006/main">
  <p:tag name="KSO_WM_TEMPLATE_CATEGORY" val="custom"/>
  <p:tag name="KSO_WM_TEMPLATE_INDEX" val="160009"/>
</p:tagLst>
</file>

<file path=ppt/tags/tag93.xml><?xml version="1.0" encoding="utf-8"?>
<p:tagLst xmlns:p="http://schemas.openxmlformats.org/presentationml/2006/main">
  <p:tag name="KSO_WM_TEMPLATE_CATEGORY" val="custom"/>
  <p:tag name="KSO_WM_TEMPLATE_INDEX" val="160009"/>
</p:tagLst>
</file>

<file path=ppt/tags/tag94.xml><?xml version="1.0" encoding="utf-8"?>
<p:tagLst xmlns:p="http://schemas.openxmlformats.org/presentationml/2006/main">
  <p:tag name="KSO_WM_TEMPLATE_CATEGORY" val="custom"/>
  <p:tag name="KSO_WM_TEMPLATE_INDEX" val="160009"/>
</p:tagLst>
</file>

<file path=ppt/tags/tag95.xml><?xml version="1.0" encoding="utf-8"?>
<p:tagLst xmlns:p="http://schemas.openxmlformats.org/presentationml/2006/main">
  <p:tag name="KSO_WM_TEMPLATE_CATEGORY" val="custom"/>
  <p:tag name="KSO_WM_TEMPLATE_INDEX" val="160009"/>
</p:tagLst>
</file>

<file path=ppt/tags/tag96.xml><?xml version="1.0" encoding="utf-8"?>
<p:tagLst xmlns:p="http://schemas.openxmlformats.org/presentationml/2006/main">
  <p:tag name="KSO_WM_TEMPLATE_CATEGORY" val="custom"/>
  <p:tag name="KSO_WM_TEMPLATE_INDEX" val="160009"/>
</p:tagLst>
</file>

<file path=ppt/tags/tag97.xml><?xml version="1.0" encoding="utf-8"?>
<p:tagLst xmlns:p="http://schemas.openxmlformats.org/presentationml/2006/main">
  <p:tag name="KSO_WM_TEMPLATE_CATEGORY" val="custom"/>
  <p:tag name="KSO_WM_TEMPLATE_INDEX" val="160009"/>
</p:tagLst>
</file>

<file path=ppt/tags/tag98.xml><?xml version="1.0" encoding="utf-8"?>
<p:tagLst xmlns:p="http://schemas.openxmlformats.org/presentationml/2006/main">
  <p:tag name="KSO_WM_TEMPLATE_CATEGORY" val="custom"/>
  <p:tag name="KSO_WM_TEMPLATE_INDEX" val="160009"/>
</p:tagLst>
</file>

<file path=ppt/tags/tag99.xml><?xml version="1.0" encoding="utf-8"?>
<p:tagLst xmlns:p="http://schemas.openxmlformats.org/presentationml/2006/main">
  <p:tag name="KSO_WM_TEMPLATE_CATEGORY" val="custom"/>
  <p:tag name="KSO_WM_TEMPLATE_INDEX" val="160009"/>
</p:tagLst>
</file>

<file path=ppt/theme/theme1.xml><?xml version="1.0" encoding="utf-8"?>
<a:theme xmlns:a="http://schemas.openxmlformats.org/drawingml/2006/main" name="1_空白设计模板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11066</Words>
  <Application>WPS 演示</Application>
  <PresentationFormat>全屏显示(4:3)</PresentationFormat>
  <Paragraphs>2383</Paragraphs>
  <Slides>106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147</vt:i4>
      </vt:variant>
      <vt:variant>
        <vt:lpstr>幻灯片标题</vt:lpstr>
      </vt:variant>
      <vt:variant>
        <vt:i4>106</vt:i4>
      </vt:variant>
    </vt:vector>
  </HeadingPairs>
  <TitlesOfParts>
    <vt:vector size="273" baseType="lpstr">
      <vt:lpstr>Arial</vt:lpstr>
      <vt:lpstr>宋体</vt:lpstr>
      <vt:lpstr>Wingdings</vt:lpstr>
      <vt:lpstr>微软雅黑</vt:lpstr>
      <vt:lpstr>Wingdings</vt:lpstr>
      <vt:lpstr>黑体</vt:lpstr>
      <vt:lpstr>Times New Roman</vt:lpstr>
      <vt:lpstr>华文新魏</vt:lpstr>
      <vt:lpstr>Arial Unicode MS</vt:lpstr>
      <vt:lpstr>Calibri</vt:lpstr>
      <vt:lpstr>楷体_GB2312</vt:lpstr>
      <vt:lpstr>新宋体</vt:lpstr>
      <vt:lpstr>宋体-方正超大字符集</vt:lpstr>
      <vt:lpstr>长城楷体</vt:lpstr>
      <vt:lpstr>Symbol</vt:lpstr>
      <vt:lpstr>PMingLiU</vt:lpstr>
      <vt:lpstr>Symbol</vt:lpstr>
      <vt:lpstr>幼圆</vt:lpstr>
      <vt:lpstr>楷体</vt:lpstr>
      <vt:lpstr>1_空白设计模板</vt:lpstr>
      <vt:lpstr>Word.Document.8</vt:lpstr>
      <vt:lpstr>Word.Document.8</vt:lpstr>
      <vt:lpstr>Word.Document.8</vt:lpstr>
      <vt:lpstr>Equation.DSMT4</vt:lpstr>
      <vt:lpstr>Visio.Drawing.11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Visio.Drawing.11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Visio.Drawing.11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Equation.DSMT4</vt:lpstr>
      <vt:lpstr>Equation.3</vt:lpstr>
      <vt:lpstr>Equation.3</vt:lpstr>
      <vt:lpstr>Equation.DSMT4</vt:lpstr>
      <vt:lpstr>Equation.DSMT4</vt:lpstr>
      <vt:lpstr>Equation.3</vt:lpstr>
      <vt:lpstr>Equation.3</vt:lpstr>
      <vt:lpstr>Equation.DSMT4</vt:lpstr>
      <vt:lpstr>Equation.DSMT4</vt:lpstr>
      <vt:lpstr>Visio.Drawing.11</vt:lpstr>
      <vt:lpstr>Equation.3</vt:lpstr>
      <vt:lpstr>Equation.3</vt:lpstr>
      <vt:lpstr>Equation.3</vt:lpstr>
      <vt:lpstr>Equation.3</vt:lpstr>
      <vt:lpstr>Equation.3</vt:lpstr>
      <vt:lpstr>Visio.Drawing.11</vt:lpstr>
      <vt:lpstr>Photoshop.Image.9</vt:lpstr>
      <vt:lpstr>Photoshop.Image.9</vt:lpstr>
      <vt:lpstr>Paint.Picture</vt:lpstr>
      <vt:lpstr>Visio.Drawing.11</vt:lpstr>
      <vt:lpstr>Equation.DSMT4</vt:lpstr>
      <vt:lpstr>Visio.Drawing.11</vt:lpstr>
      <vt:lpstr>Equation.3</vt:lpstr>
      <vt:lpstr>PBrush</vt:lpstr>
      <vt:lpstr>PBrush</vt:lpstr>
      <vt:lpstr>PBrush</vt:lpstr>
      <vt:lpstr>Equation.3</vt:lpstr>
      <vt:lpstr>Equation.3</vt:lpstr>
      <vt:lpstr>Equation.3</vt:lpstr>
      <vt:lpstr>Equation.3</vt:lpstr>
      <vt:lpstr>Equation.3</vt:lpstr>
      <vt:lpstr>Word.Picture.8</vt:lpstr>
      <vt:lpstr>Equation.3</vt:lpstr>
      <vt:lpstr>Visio.Drawing.11</vt:lpstr>
      <vt:lpstr>Visio.Drawing.11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Visio.Drawing.11</vt:lpstr>
      <vt:lpstr>Visio.Drawing.11</vt:lpstr>
      <vt:lpstr>Visio.Drawing.11</vt:lpstr>
      <vt:lpstr>PBrush</vt:lpstr>
      <vt:lpstr>PBrush</vt:lpstr>
      <vt:lpstr>Visio.Drawing.11</vt:lpstr>
      <vt:lpstr>Visio.Drawing.11</vt:lpstr>
      <vt:lpstr>Equation.DSMT4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Word.Picture.8</vt:lpstr>
      <vt:lpstr>Equation.DSMT4</vt:lpstr>
      <vt:lpstr>Equation.3</vt:lpstr>
      <vt:lpstr>Equation.DSMT4</vt:lpstr>
      <vt:lpstr>Equation.3</vt:lpstr>
      <vt:lpstr>Equation.DSMT4</vt:lpstr>
      <vt:lpstr>Equation.3</vt:lpstr>
      <vt:lpstr>Equation.3</vt:lpstr>
      <vt:lpstr>Equation.DSMT4</vt:lpstr>
      <vt:lpstr>Equation.3</vt:lpstr>
      <vt:lpstr>Equation.3</vt:lpstr>
      <vt:lpstr>Equation.3</vt:lpstr>
      <vt:lpstr>Equation.DSMT4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Word.Picture.8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Paint.Picture</vt:lpstr>
      <vt:lpstr>电子技术基础 （数字部分）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 用 的 几 种 BCD  码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数字电子技术</dc:title>
  <dc:creator/>
  <cp:lastModifiedBy>Jane</cp:lastModifiedBy>
  <cp:revision>246</cp:revision>
  <dcterms:created xsi:type="dcterms:W3CDTF">2016-05-03T12:15:00Z</dcterms:created>
  <dcterms:modified xsi:type="dcterms:W3CDTF">2022-05-18T12:55:44Z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commondata">
    <vt:lpwstr>eyJoZGlkIjoiYzdjODY3NjMzMWI1YjE1MDJhNmZlN2EzYTU1YTY0NjIifQ==</vt:lpwstr>
  </property>
  <property fmtid="{D5CDD505-2E9C-101B-9397-08002B2CF9AE}" pid="4" name="ICV">
    <vt:lpwstr>7DE5EDBB35BA4A909486ADE95EE18F5A</vt:lpwstr>
  </property>
</Properties>
</file>