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0" r:id="rId3"/>
    <p:sldId id="327" r:id="rId4"/>
    <p:sldId id="260" r:id="rId5"/>
    <p:sldId id="303" r:id="rId6"/>
    <p:sldId id="304" r:id="rId7"/>
    <p:sldId id="305" r:id="rId8"/>
    <p:sldId id="264" r:id="rId9"/>
    <p:sldId id="310" r:id="rId10"/>
    <p:sldId id="265" r:id="rId11"/>
    <p:sldId id="318" r:id="rId12"/>
    <p:sldId id="317" r:id="rId13"/>
    <p:sldId id="271" r:id="rId14"/>
    <p:sldId id="272" r:id="rId15"/>
    <p:sldId id="273" r:id="rId16"/>
    <p:sldId id="274" r:id="rId17"/>
    <p:sldId id="277" r:id="rId18"/>
    <p:sldId id="283" r:id="rId19"/>
    <p:sldId id="319" r:id="rId20"/>
    <p:sldId id="349" r:id="rId21"/>
    <p:sldId id="321" r:id="rId22"/>
    <p:sldId id="292" r:id="rId23"/>
    <p:sldId id="293" r:id="rId24"/>
    <p:sldId id="350" r:id="rId25"/>
    <p:sldId id="324" r:id="rId26"/>
    <p:sldId id="351" r:id="rId27"/>
    <p:sldId id="357" r:id="rId28"/>
    <p:sldId id="358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 typeface="Arial" panose="020B0604020202020204" pitchFamily="34" charset="0"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Tx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 typeface="Arial" panose="020B0604020202020204" pitchFamily="34" charset="0"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Tx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Tx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Tx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Tx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FontTx/>
      <a:buChar char="•"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HANCAI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F02402"/>
    <a:srgbClr val="FF33CC"/>
    <a:srgbClr val="FFCCFF"/>
    <a:srgbClr val="FF9900"/>
    <a:srgbClr val="FFFF00"/>
    <a:srgbClr val="00FFFF"/>
    <a:srgbClr val="FF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3"/>
  </p:normalViewPr>
  <p:slideViewPr>
    <p:cSldViewPr snapToGrid="0" showGuides="1">
      <p:cViewPr>
        <p:scale>
          <a:sx n="67" d="100"/>
          <a:sy n="67" d="100"/>
        </p:scale>
        <p:origin x="-2064" y="-486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buFontTx/>
              <a:buNone/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marL="0" lvl="0" indent="0" defTabSz="9144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457200" defTabSz="914400"/>
            <a:r>
              <a:rPr lang="zh-CN" altLang="en-US"/>
              <a:t>第二级</a:t>
            </a:r>
            <a:endParaRPr lang="zh-CN" altLang="en-US"/>
          </a:p>
          <a:p>
            <a:pPr lvl="2" indent="914400" defTabSz="914400"/>
            <a:r>
              <a:rPr lang="zh-CN" altLang="en-US"/>
              <a:t>第三级</a:t>
            </a:r>
            <a:endParaRPr lang="zh-CN" altLang="en-US"/>
          </a:p>
          <a:p>
            <a:pPr lvl="3" indent="1371600" defTabSz="914400"/>
            <a:r>
              <a:rPr lang="zh-CN" altLang="en-US"/>
              <a:t>第四级</a:t>
            </a:r>
            <a:endParaRPr lang="zh-CN" altLang="en-US"/>
          </a:p>
          <a:p>
            <a:pPr lvl="4" indent="1828800" defTabSz="9144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FontTx/>
              <a:buNone/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2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3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4005263"/>
            <a:ext cx="9144000" cy="2852738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en-US" strike="noStrike" noProof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001489" y="6022569"/>
            <a:ext cx="7097480" cy="46721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01490" y="4994694"/>
            <a:ext cx="7097479" cy="935714"/>
          </a:xfrm>
        </p:spPr>
        <p:txBody>
          <a:bodyPr/>
          <a:lstStyle>
            <a:lvl1pPr algn="ctr">
              <a:defRPr sz="3600" baseline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58738"/>
            <a:ext cx="779303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71550" y="1395413"/>
            <a:ext cx="3914775" cy="48212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5038725" y="1395413"/>
            <a:ext cx="3916363" cy="4821237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 smtClean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strike="noStrike" kern="1200" cap="none" spc="0" normalizeH="0" baseline="0" noProof="0" smtClean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/>
            <a:fld id="{9A0DB2DC-4C9A-4742-B13C-FB6460FD3503}" type="slidenum">
              <a:rPr lang="en-US" altLang="zh-CN" sz="1400" b="0" strike="noStrike" noProof="1" dirty="0">
                <a:latin typeface="Tahoma" panose="020B0604030504040204" pitchFamily="34" charset="0"/>
                <a:ea typeface="黑体" panose="02010609060101010101" pitchFamily="2" charset="-122"/>
                <a:cs typeface="+mn-ea"/>
              </a:rPr>
            </a:fld>
            <a:endParaRPr lang="en-US" altLang="zh-CN" sz="1400" b="0" strike="noStrike" noProof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469900" y="423863"/>
            <a:ext cx="8240713" cy="69840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335600" y="1911600"/>
            <a:ext cx="6458400" cy="4186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>
          <a:blip r:embed="rId2"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19386"/>
            <a:ext cx="5995988" cy="1235075"/>
          </a:xfrm>
        </p:spPr>
        <p:txBody>
          <a:bodyPr/>
          <a:lstStyle>
            <a:lvl1pPr algn="ctr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607576"/>
            <a:ext cx="5997600" cy="676800"/>
          </a:xfrm>
          <a:blipFill dpi="0" rotWithShape="1">
            <a:blip r:embed="rId2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423863"/>
            <a:ext cx="8240713" cy="698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35600" y="1911600"/>
            <a:ext cx="6678000" cy="18360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1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10000"/>
              </a:lnSpc>
              <a:buFontTx/>
              <a:buNone/>
              <a:defRPr/>
            </a:lvl3pPr>
            <a:lvl4pPr marL="1371600" indent="0">
              <a:lnSpc>
                <a:spcPct val="110000"/>
              </a:lnSpc>
              <a:buFontTx/>
              <a:buNone/>
              <a:defRPr/>
            </a:lvl4pPr>
            <a:lvl5pPr marL="1828800" indent="0">
              <a:lnSpc>
                <a:spcPct val="110000"/>
              </a:lnSpc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335600" y="4032000"/>
            <a:ext cx="6678000" cy="18360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1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1600" y="424800"/>
            <a:ext cx="8240400" cy="698400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471600" y="2200274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609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4609" y="2200274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3"/>
          <p:cNvSpPr>
            <a:spLocks noChangeArrowheads="1"/>
          </p:cNvSpPr>
          <p:nvPr/>
        </p:nvSpPr>
        <p:spPr bwMode="auto">
          <a:xfrm>
            <a:off x="2741613" y="3689350"/>
            <a:ext cx="6402388" cy="336550"/>
          </a:xfrm>
          <a:prstGeom prst="parallelogram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p>
            <a:pPr lvl="0" indent="0" algn="ctr" fontAlgn="base">
              <a:lnSpc>
                <a:spcPct val="88000"/>
              </a:lnSpc>
              <a:buSzPct val="80000"/>
              <a:buFont typeface="Wingdings" panose="05000000000000000000" pitchFamily="2" charset="2"/>
            </a:pPr>
            <a:endParaRPr lang="zh-CN" altLang="zh-CN" sz="1300" strike="noStrike" noProof="1">
              <a:solidFill>
                <a:srgbClr val="ACD1E8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2127600" y="2731750"/>
            <a:ext cx="4888800" cy="957600"/>
          </a:xfrm>
        </p:spPr>
        <p:txBody>
          <a:bodyPr anchor="ctr" anchorCtr="0">
            <a:normAutofit/>
          </a:bodyPr>
          <a:lstStyle>
            <a:lvl1pPr algn="ctr">
              <a:defRPr sz="5600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1600" y="424800"/>
            <a:ext cx="8240400" cy="69840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720000" y="2152800"/>
            <a:ext cx="3776400" cy="379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en-US" strike="noStrike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939200" y="2152800"/>
            <a:ext cx="3747600" cy="3794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476570" y="365125"/>
            <a:ext cx="805703" cy="5811838"/>
          </a:xfrm>
        </p:spPr>
        <p:txBody>
          <a:bodyPr vert="horz" anchor="t" anchorCtr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352304" y="365125"/>
            <a:ext cx="5949952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175" y="0"/>
            <a:ext cx="9144000" cy="276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630363"/>
            <a:ext cx="9144000" cy="523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0" y="1358900"/>
            <a:ext cx="9144000" cy="5507038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buFont typeface="Arial" panose="020B0604020202020204" pitchFamily="34" charset="0"/>
              <a:buNone/>
              <a:defRPr/>
            </a:pPr>
            <a:endParaRPr lang="zh-CN" altLang="en-US" strike="noStrike" noProof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423863"/>
            <a:ext cx="8240713" cy="7000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1030" name="KSO_BC1"/>
          <p:cNvSpPr>
            <a:spLocks noGrp="1"/>
          </p:cNvSpPr>
          <p:nvPr>
            <p:ph type="body"/>
          </p:nvPr>
        </p:nvSpPr>
        <p:spPr>
          <a:xfrm>
            <a:off x="469900" y="1630363"/>
            <a:ext cx="8231188" cy="4581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altLang="en-US" sz="3200" b="1" kern="1200" dirty="0">
          <a:ln w="12700">
            <a:solidFill>
              <a:schemeClr val="bg1">
                <a:alpha val="75000"/>
              </a:schemeClr>
            </a:solidFill>
          </a:ln>
          <a:solidFill>
            <a:srgbClr val="382E77"/>
          </a:solidFill>
          <a:effectLst>
            <a:glow rad="139700">
              <a:schemeClr val="accent4">
                <a:satMod val="175000"/>
                <a:alpha val="15000"/>
              </a:schemeClr>
            </a:glow>
          </a:effectLst>
          <a:latin typeface="Arial" panose="020B0604020202020204" pitchFamily="34" charset="0"/>
          <a:ea typeface="黑体" panose="02010609060101010101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82E77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57505" indent="-357505" algn="just" rtl="0" fontAlgn="base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60000"/>
        <a:buFont typeface="Wingdings" panose="05000000000000000000" pitchFamily="2" charset="2"/>
        <a:buChar char=""/>
        <a:defRPr sz="2400" kern="1200">
          <a:solidFill>
            <a:srgbClr val="4061AA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1pPr>
      <a:lvl2pPr marL="647700" indent="-230505" algn="just" rtl="0" fontAlgn="base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幼圆" panose="02010509060101010101" pitchFamily="49" charset="-122"/>
          <a:ea typeface="黑体" panose="02010609060101010101" pitchFamily="2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9.xml"/><Relationship Id="rId4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image" Target="../media/image15.png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2.emf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9.xml"/><Relationship Id="rId1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1.emf"/><Relationship Id="rId1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Freeform 4"/>
          <p:cNvSpPr/>
          <p:nvPr/>
        </p:nvSpPr>
        <p:spPr>
          <a:xfrm>
            <a:off x="1922463" y="930275"/>
            <a:ext cx="1641475" cy="3048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600" h="381">
                <a:moveTo>
                  <a:pt x="345" y="103"/>
                </a:moveTo>
                <a:cubicBezTo>
                  <a:pt x="334" y="96"/>
                  <a:pt x="324" y="81"/>
                  <a:pt x="311" y="81"/>
                </a:cubicBezTo>
                <a:cubicBezTo>
                  <a:pt x="288" y="81"/>
                  <a:pt x="267" y="96"/>
                  <a:pt x="245" y="103"/>
                </a:cubicBezTo>
                <a:cubicBezTo>
                  <a:pt x="223" y="110"/>
                  <a:pt x="200" y="111"/>
                  <a:pt x="178" y="115"/>
                </a:cubicBezTo>
                <a:cubicBezTo>
                  <a:pt x="136" y="136"/>
                  <a:pt x="101" y="148"/>
                  <a:pt x="56" y="159"/>
                </a:cubicBezTo>
                <a:cubicBezTo>
                  <a:pt x="45" y="166"/>
                  <a:pt x="25" y="168"/>
                  <a:pt x="22" y="181"/>
                </a:cubicBezTo>
                <a:cubicBezTo>
                  <a:pt x="0" y="293"/>
                  <a:pt x="73" y="280"/>
                  <a:pt x="145" y="303"/>
                </a:cubicBezTo>
                <a:cubicBezTo>
                  <a:pt x="208" y="369"/>
                  <a:pt x="519" y="347"/>
                  <a:pt x="534" y="348"/>
                </a:cubicBezTo>
                <a:cubicBezTo>
                  <a:pt x="581" y="364"/>
                  <a:pt x="678" y="381"/>
                  <a:pt x="678" y="381"/>
                </a:cubicBezTo>
                <a:cubicBezTo>
                  <a:pt x="945" y="371"/>
                  <a:pt x="1212" y="367"/>
                  <a:pt x="1478" y="348"/>
                </a:cubicBezTo>
                <a:cubicBezTo>
                  <a:pt x="1523" y="337"/>
                  <a:pt x="1547" y="326"/>
                  <a:pt x="1567" y="281"/>
                </a:cubicBezTo>
                <a:cubicBezTo>
                  <a:pt x="1576" y="259"/>
                  <a:pt x="1582" y="236"/>
                  <a:pt x="1589" y="214"/>
                </a:cubicBezTo>
                <a:cubicBezTo>
                  <a:pt x="1593" y="203"/>
                  <a:pt x="1600" y="181"/>
                  <a:pt x="1600" y="181"/>
                </a:cubicBezTo>
                <a:cubicBezTo>
                  <a:pt x="1531" y="77"/>
                  <a:pt x="1426" y="79"/>
                  <a:pt x="1312" y="70"/>
                </a:cubicBezTo>
                <a:cubicBezTo>
                  <a:pt x="1247" y="49"/>
                  <a:pt x="1180" y="36"/>
                  <a:pt x="1112" y="26"/>
                </a:cubicBezTo>
                <a:cubicBezTo>
                  <a:pt x="1031" y="0"/>
                  <a:pt x="711" y="44"/>
                  <a:pt x="623" y="48"/>
                </a:cubicBezTo>
                <a:cubicBezTo>
                  <a:pt x="552" y="116"/>
                  <a:pt x="434" y="94"/>
                  <a:pt x="345" y="10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Text Box 5"/>
          <p:cNvSpPr txBox="1"/>
          <p:nvPr/>
        </p:nvSpPr>
        <p:spPr>
          <a:xfrm>
            <a:off x="1502410" y="1196975"/>
            <a:ext cx="599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4400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</a:t>
            </a:r>
            <a:r>
              <a:rPr lang="en-US" altLang="zh-CN" sz="4400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zh-CN" altLang="en-US" sz="4400" dirty="0">
                <a:solidFill>
                  <a:srgbClr val="F02402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章  直流稳压电源</a:t>
            </a:r>
            <a:endParaRPr lang="zh-CN" altLang="en-US" sz="4400" dirty="0">
              <a:solidFill>
                <a:srgbClr val="F02402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0946" y="2878138"/>
            <a:ext cx="35566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整流和滤波电路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2217" y="3781425"/>
            <a:ext cx="217932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稳压电路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220948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Line 13"/>
          <p:cNvSpPr/>
          <p:nvPr/>
        </p:nvSpPr>
        <p:spPr>
          <a:xfrm>
            <a:off x="361950" y="1033463"/>
            <a:ext cx="1858963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0" name="Line 14"/>
          <p:cNvSpPr/>
          <p:nvPr/>
        </p:nvSpPr>
        <p:spPr>
          <a:xfrm flipV="1">
            <a:off x="349250" y="2754313"/>
            <a:ext cx="1871663" cy="4762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1" name="Line 15"/>
          <p:cNvSpPr/>
          <p:nvPr/>
        </p:nvSpPr>
        <p:spPr>
          <a:xfrm>
            <a:off x="3076575" y="996950"/>
            <a:ext cx="1033463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2" name="Rectangle 16"/>
          <p:cNvSpPr/>
          <p:nvPr/>
        </p:nvSpPr>
        <p:spPr>
          <a:xfrm>
            <a:off x="4014788" y="1730375"/>
            <a:ext cx="163512" cy="53498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3" name="Line 17"/>
          <p:cNvSpPr/>
          <p:nvPr/>
        </p:nvSpPr>
        <p:spPr>
          <a:xfrm>
            <a:off x="1220788" y="3175000"/>
            <a:ext cx="288925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Text Box 18"/>
          <p:cNvSpPr txBox="1"/>
          <p:nvPr/>
        </p:nvSpPr>
        <p:spPr>
          <a:xfrm>
            <a:off x="442913" y="1606550"/>
            <a:ext cx="495300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15" name="Line 19"/>
          <p:cNvSpPr/>
          <p:nvPr/>
        </p:nvSpPr>
        <p:spPr>
          <a:xfrm>
            <a:off x="2220913" y="1028700"/>
            <a:ext cx="0" cy="195263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6" name="Line 20"/>
          <p:cNvSpPr/>
          <p:nvPr/>
        </p:nvSpPr>
        <p:spPr>
          <a:xfrm flipV="1">
            <a:off x="2220913" y="2590800"/>
            <a:ext cx="0" cy="163513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7" name="Rectangle 21"/>
          <p:cNvSpPr/>
          <p:nvPr/>
        </p:nvSpPr>
        <p:spPr>
          <a:xfrm rot="2700000">
            <a:off x="1725613" y="1416050"/>
            <a:ext cx="966787" cy="9826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7418" name="Group 22"/>
          <p:cNvGrpSpPr/>
          <p:nvPr/>
        </p:nvGrpSpPr>
        <p:grpSpPr>
          <a:xfrm>
            <a:off x="1751013" y="1360488"/>
            <a:ext cx="217487" cy="352425"/>
            <a:chOff x="2216" y="2436"/>
            <a:chExt cx="156" cy="254"/>
          </a:xfrm>
        </p:grpSpPr>
        <p:sp>
          <p:nvSpPr>
            <p:cNvPr id="17419" name="Line 23"/>
            <p:cNvSpPr/>
            <p:nvPr/>
          </p:nvSpPr>
          <p:spPr>
            <a:xfrm rot="2700000">
              <a:off x="2240" y="2530"/>
              <a:ext cx="199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0" name="AutoShape 24"/>
            <p:cNvSpPr/>
            <p:nvPr/>
          </p:nvSpPr>
          <p:spPr>
            <a:xfrm rot="2700000">
              <a:off x="2196" y="2514"/>
              <a:ext cx="185" cy="156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21" name="Group 25"/>
          <p:cNvGrpSpPr/>
          <p:nvPr/>
        </p:nvGrpSpPr>
        <p:grpSpPr>
          <a:xfrm>
            <a:off x="2482850" y="2006600"/>
            <a:ext cx="217488" cy="350838"/>
            <a:chOff x="2216" y="2436"/>
            <a:chExt cx="156" cy="254"/>
          </a:xfrm>
        </p:grpSpPr>
        <p:sp>
          <p:nvSpPr>
            <p:cNvPr id="17422" name="Line 26"/>
            <p:cNvSpPr/>
            <p:nvPr/>
          </p:nvSpPr>
          <p:spPr>
            <a:xfrm rot="2700000">
              <a:off x="2240" y="2530"/>
              <a:ext cx="199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3" name="AutoShape 27"/>
            <p:cNvSpPr/>
            <p:nvPr/>
          </p:nvSpPr>
          <p:spPr>
            <a:xfrm rot="2700000">
              <a:off x="2196" y="2514"/>
              <a:ext cx="185" cy="156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24" name="Group 28"/>
          <p:cNvGrpSpPr/>
          <p:nvPr/>
        </p:nvGrpSpPr>
        <p:grpSpPr>
          <a:xfrm rot="5400000">
            <a:off x="2500313" y="1385888"/>
            <a:ext cx="215900" cy="355600"/>
            <a:chOff x="2216" y="2436"/>
            <a:chExt cx="156" cy="254"/>
          </a:xfrm>
        </p:grpSpPr>
        <p:sp>
          <p:nvSpPr>
            <p:cNvPr id="17425" name="Line 29"/>
            <p:cNvSpPr/>
            <p:nvPr/>
          </p:nvSpPr>
          <p:spPr>
            <a:xfrm rot="2700000">
              <a:off x="2240" y="2530"/>
              <a:ext cx="199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6" name="AutoShape 30"/>
            <p:cNvSpPr/>
            <p:nvPr/>
          </p:nvSpPr>
          <p:spPr>
            <a:xfrm rot="2700000">
              <a:off x="2196" y="2514"/>
              <a:ext cx="185" cy="156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27" name="Group 31"/>
          <p:cNvGrpSpPr/>
          <p:nvPr/>
        </p:nvGrpSpPr>
        <p:grpSpPr>
          <a:xfrm rot="5400000">
            <a:off x="1803400" y="2063750"/>
            <a:ext cx="215900" cy="355600"/>
            <a:chOff x="2216" y="2436"/>
            <a:chExt cx="156" cy="254"/>
          </a:xfrm>
        </p:grpSpPr>
        <p:sp>
          <p:nvSpPr>
            <p:cNvPr id="17428" name="Line 32"/>
            <p:cNvSpPr/>
            <p:nvPr/>
          </p:nvSpPr>
          <p:spPr>
            <a:xfrm rot="2700000">
              <a:off x="2240" y="2530"/>
              <a:ext cx="199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29" name="AutoShape 33"/>
            <p:cNvSpPr/>
            <p:nvPr/>
          </p:nvSpPr>
          <p:spPr>
            <a:xfrm rot="2700000">
              <a:off x="2196" y="2514"/>
              <a:ext cx="185" cy="156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30" name="Line 34"/>
          <p:cNvSpPr/>
          <p:nvPr/>
        </p:nvSpPr>
        <p:spPr>
          <a:xfrm flipH="1">
            <a:off x="1220788" y="1925638"/>
            <a:ext cx="295275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1" name="Line 35"/>
          <p:cNvSpPr/>
          <p:nvPr/>
        </p:nvSpPr>
        <p:spPr>
          <a:xfrm>
            <a:off x="1220788" y="1925638"/>
            <a:ext cx="0" cy="1249362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2" name="Line 36"/>
          <p:cNvSpPr/>
          <p:nvPr/>
        </p:nvSpPr>
        <p:spPr>
          <a:xfrm>
            <a:off x="4110038" y="2265363"/>
            <a:ext cx="0" cy="909637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3" name="Line 37"/>
          <p:cNvSpPr/>
          <p:nvPr/>
        </p:nvSpPr>
        <p:spPr>
          <a:xfrm flipV="1">
            <a:off x="4110038" y="996950"/>
            <a:ext cx="0" cy="715963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4" name="Line 38"/>
          <p:cNvSpPr/>
          <p:nvPr/>
        </p:nvSpPr>
        <p:spPr>
          <a:xfrm>
            <a:off x="3076575" y="996950"/>
            <a:ext cx="0" cy="928688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5" name="Line 39"/>
          <p:cNvSpPr/>
          <p:nvPr/>
        </p:nvSpPr>
        <p:spPr>
          <a:xfrm>
            <a:off x="2900363" y="1911350"/>
            <a:ext cx="176212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6" name="Text Box 40"/>
          <p:cNvSpPr txBox="1"/>
          <p:nvPr/>
        </p:nvSpPr>
        <p:spPr>
          <a:xfrm>
            <a:off x="284163" y="638175"/>
            <a:ext cx="30988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None/>
            </a:pPr>
            <a:endParaRPr lang="zh-CN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37" name="Text Box 41"/>
          <p:cNvSpPr txBox="1"/>
          <p:nvPr/>
        </p:nvSpPr>
        <p:spPr>
          <a:xfrm>
            <a:off x="285750" y="2628900"/>
            <a:ext cx="30988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None/>
            </a:pPr>
            <a:endParaRPr lang="zh-CN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38" name="Text Box 42"/>
          <p:cNvSpPr txBox="1"/>
          <p:nvPr/>
        </p:nvSpPr>
        <p:spPr>
          <a:xfrm>
            <a:off x="1166813" y="1154113"/>
            <a:ext cx="620712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39" name="Text Box 43"/>
          <p:cNvSpPr txBox="1"/>
          <p:nvPr/>
        </p:nvSpPr>
        <p:spPr>
          <a:xfrm>
            <a:off x="2617788" y="2228850"/>
            <a:ext cx="723900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40" name="Text Box 44"/>
          <p:cNvSpPr txBox="1"/>
          <p:nvPr/>
        </p:nvSpPr>
        <p:spPr>
          <a:xfrm>
            <a:off x="2489200" y="889000"/>
            <a:ext cx="685800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41" name="Text Box 45"/>
          <p:cNvSpPr txBox="1"/>
          <p:nvPr/>
        </p:nvSpPr>
        <p:spPr>
          <a:xfrm>
            <a:off x="1262063" y="2162175"/>
            <a:ext cx="696912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42" name="Text Box 46"/>
          <p:cNvSpPr txBox="1"/>
          <p:nvPr/>
        </p:nvSpPr>
        <p:spPr>
          <a:xfrm>
            <a:off x="3443288" y="1227138"/>
            <a:ext cx="892175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rPr>
              <a:t>L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443" name="Line 47"/>
          <p:cNvSpPr/>
          <p:nvPr/>
        </p:nvSpPr>
        <p:spPr>
          <a:xfrm>
            <a:off x="460375" y="1508125"/>
            <a:ext cx="0" cy="828675"/>
          </a:xfrm>
          <a:prstGeom prst="line">
            <a:avLst/>
          </a:prstGeom>
          <a:ln w="381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7444" name="Group 48"/>
          <p:cNvGrpSpPr/>
          <p:nvPr/>
        </p:nvGrpSpPr>
        <p:grpSpPr>
          <a:xfrm>
            <a:off x="554038" y="788988"/>
            <a:ext cx="3730625" cy="2540000"/>
            <a:chOff x="1938" y="1376"/>
            <a:chExt cx="2661" cy="1837"/>
          </a:xfrm>
        </p:grpSpPr>
        <p:sp>
          <p:nvSpPr>
            <p:cNvPr id="17445" name="Freeform 49"/>
            <p:cNvSpPr/>
            <p:nvPr/>
          </p:nvSpPr>
          <p:spPr>
            <a:xfrm>
              <a:off x="1938" y="1376"/>
              <a:ext cx="2661" cy="18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90" y="22"/>
                </a:cxn>
                <a:cxn ang="0">
                  <a:pos x="720" y="22"/>
                </a:cxn>
                <a:cxn ang="0">
                  <a:pos x="960" y="28"/>
                </a:cxn>
                <a:cxn ang="0">
                  <a:pos x="1200" y="52"/>
                </a:cxn>
                <a:cxn ang="0">
                  <a:pos x="1320" y="172"/>
                </a:cxn>
                <a:cxn ang="0">
                  <a:pos x="1608" y="526"/>
                </a:cxn>
                <a:cxn ang="0">
                  <a:pos x="1710" y="526"/>
                </a:cxn>
                <a:cxn ang="0">
                  <a:pos x="1716" y="370"/>
                </a:cxn>
                <a:cxn ang="0">
                  <a:pos x="1716" y="148"/>
                </a:cxn>
                <a:cxn ang="0">
                  <a:pos x="1734" y="40"/>
                </a:cxn>
                <a:cxn ang="0">
                  <a:pos x="1920" y="16"/>
                </a:cxn>
                <a:cxn ang="0">
                  <a:pos x="2370" y="4"/>
                </a:cxn>
                <a:cxn ang="0">
                  <a:pos x="2592" y="40"/>
                </a:cxn>
                <a:cxn ang="0">
                  <a:pos x="2640" y="178"/>
                </a:cxn>
                <a:cxn ang="0">
                  <a:pos x="2646" y="562"/>
                </a:cxn>
                <a:cxn ang="0">
                  <a:pos x="2646" y="1546"/>
                </a:cxn>
                <a:cxn ang="0">
                  <a:pos x="2628" y="1750"/>
                </a:cxn>
                <a:cxn ang="0">
                  <a:pos x="2496" y="1816"/>
                </a:cxn>
                <a:cxn ang="0">
                  <a:pos x="1638" y="1822"/>
                </a:cxn>
                <a:cxn ang="0">
                  <a:pos x="564" y="1828"/>
                </a:cxn>
                <a:cxn ang="0">
                  <a:pos x="432" y="1804"/>
                </a:cxn>
                <a:cxn ang="0">
                  <a:pos x="396" y="1714"/>
                </a:cxn>
                <a:cxn ang="0">
                  <a:pos x="402" y="1066"/>
                </a:cxn>
                <a:cxn ang="0">
                  <a:pos x="438" y="976"/>
                </a:cxn>
                <a:cxn ang="0">
                  <a:pos x="528" y="922"/>
                </a:cxn>
                <a:cxn ang="0">
                  <a:pos x="660" y="922"/>
                </a:cxn>
                <a:cxn ang="0">
                  <a:pos x="966" y="1288"/>
                </a:cxn>
                <a:cxn ang="0">
                  <a:pos x="1038" y="1366"/>
                </a:cxn>
                <a:cxn ang="0">
                  <a:pos x="1050" y="1444"/>
                </a:cxn>
                <a:cxn ang="0">
                  <a:pos x="1002" y="1522"/>
                </a:cxn>
                <a:cxn ang="0">
                  <a:pos x="804" y="1546"/>
                </a:cxn>
                <a:cxn ang="0">
                  <a:pos x="618" y="1540"/>
                </a:cxn>
                <a:cxn ang="0">
                  <a:pos x="84" y="1540"/>
                </a:cxn>
              </a:cxnLst>
              <a:pathLst>
                <a:path w="2661" h="1837">
                  <a:moveTo>
                    <a:pt x="0" y="22"/>
                  </a:moveTo>
                  <a:cubicBezTo>
                    <a:pt x="135" y="22"/>
                    <a:pt x="270" y="22"/>
                    <a:pt x="390" y="22"/>
                  </a:cubicBezTo>
                  <a:cubicBezTo>
                    <a:pt x="510" y="22"/>
                    <a:pt x="625" y="21"/>
                    <a:pt x="720" y="22"/>
                  </a:cubicBezTo>
                  <a:cubicBezTo>
                    <a:pt x="815" y="23"/>
                    <a:pt x="880" y="23"/>
                    <a:pt x="960" y="28"/>
                  </a:cubicBezTo>
                  <a:cubicBezTo>
                    <a:pt x="1040" y="33"/>
                    <a:pt x="1140" y="28"/>
                    <a:pt x="1200" y="52"/>
                  </a:cubicBezTo>
                  <a:cubicBezTo>
                    <a:pt x="1260" y="76"/>
                    <a:pt x="1252" y="93"/>
                    <a:pt x="1320" y="172"/>
                  </a:cubicBezTo>
                  <a:cubicBezTo>
                    <a:pt x="1388" y="251"/>
                    <a:pt x="1543" y="467"/>
                    <a:pt x="1608" y="526"/>
                  </a:cubicBezTo>
                  <a:cubicBezTo>
                    <a:pt x="1673" y="585"/>
                    <a:pt x="1692" y="552"/>
                    <a:pt x="1710" y="526"/>
                  </a:cubicBezTo>
                  <a:cubicBezTo>
                    <a:pt x="1728" y="500"/>
                    <a:pt x="1715" y="433"/>
                    <a:pt x="1716" y="370"/>
                  </a:cubicBezTo>
                  <a:cubicBezTo>
                    <a:pt x="1717" y="307"/>
                    <a:pt x="1713" y="203"/>
                    <a:pt x="1716" y="148"/>
                  </a:cubicBezTo>
                  <a:cubicBezTo>
                    <a:pt x="1719" y="93"/>
                    <a:pt x="1700" y="62"/>
                    <a:pt x="1734" y="40"/>
                  </a:cubicBezTo>
                  <a:cubicBezTo>
                    <a:pt x="1768" y="18"/>
                    <a:pt x="1814" y="22"/>
                    <a:pt x="1920" y="16"/>
                  </a:cubicBezTo>
                  <a:cubicBezTo>
                    <a:pt x="2026" y="10"/>
                    <a:pt x="2258" y="0"/>
                    <a:pt x="2370" y="4"/>
                  </a:cubicBezTo>
                  <a:cubicBezTo>
                    <a:pt x="2482" y="8"/>
                    <a:pt x="2547" y="11"/>
                    <a:pt x="2592" y="40"/>
                  </a:cubicBezTo>
                  <a:cubicBezTo>
                    <a:pt x="2637" y="69"/>
                    <a:pt x="2631" y="91"/>
                    <a:pt x="2640" y="178"/>
                  </a:cubicBezTo>
                  <a:cubicBezTo>
                    <a:pt x="2649" y="265"/>
                    <a:pt x="2645" y="334"/>
                    <a:pt x="2646" y="562"/>
                  </a:cubicBezTo>
                  <a:cubicBezTo>
                    <a:pt x="2647" y="790"/>
                    <a:pt x="2649" y="1348"/>
                    <a:pt x="2646" y="1546"/>
                  </a:cubicBezTo>
                  <a:cubicBezTo>
                    <a:pt x="2643" y="1744"/>
                    <a:pt x="2653" y="1705"/>
                    <a:pt x="2628" y="1750"/>
                  </a:cubicBezTo>
                  <a:cubicBezTo>
                    <a:pt x="2603" y="1795"/>
                    <a:pt x="2661" y="1804"/>
                    <a:pt x="2496" y="1816"/>
                  </a:cubicBezTo>
                  <a:cubicBezTo>
                    <a:pt x="2331" y="1828"/>
                    <a:pt x="1960" y="1820"/>
                    <a:pt x="1638" y="1822"/>
                  </a:cubicBezTo>
                  <a:cubicBezTo>
                    <a:pt x="1316" y="1824"/>
                    <a:pt x="765" y="1831"/>
                    <a:pt x="564" y="1828"/>
                  </a:cubicBezTo>
                  <a:cubicBezTo>
                    <a:pt x="363" y="1825"/>
                    <a:pt x="460" y="1823"/>
                    <a:pt x="432" y="1804"/>
                  </a:cubicBezTo>
                  <a:cubicBezTo>
                    <a:pt x="404" y="1785"/>
                    <a:pt x="401" y="1837"/>
                    <a:pt x="396" y="1714"/>
                  </a:cubicBezTo>
                  <a:cubicBezTo>
                    <a:pt x="391" y="1591"/>
                    <a:pt x="395" y="1189"/>
                    <a:pt x="402" y="1066"/>
                  </a:cubicBezTo>
                  <a:cubicBezTo>
                    <a:pt x="409" y="943"/>
                    <a:pt x="417" y="1000"/>
                    <a:pt x="438" y="976"/>
                  </a:cubicBezTo>
                  <a:cubicBezTo>
                    <a:pt x="459" y="952"/>
                    <a:pt x="491" y="931"/>
                    <a:pt x="528" y="922"/>
                  </a:cubicBezTo>
                  <a:cubicBezTo>
                    <a:pt x="565" y="913"/>
                    <a:pt x="587" y="861"/>
                    <a:pt x="660" y="922"/>
                  </a:cubicBezTo>
                  <a:cubicBezTo>
                    <a:pt x="733" y="983"/>
                    <a:pt x="903" y="1214"/>
                    <a:pt x="966" y="1288"/>
                  </a:cubicBezTo>
                  <a:cubicBezTo>
                    <a:pt x="1029" y="1362"/>
                    <a:pt x="1024" y="1340"/>
                    <a:pt x="1038" y="1366"/>
                  </a:cubicBezTo>
                  <a:cubicBezTo>
                    <a:pt x="1052" y="1392"/>
                    <a:pt x="1056" y="1418"/>
                    <a:pt x="1050" y="1444"/>
                  </a:cubicBezTo>
                  <a:cubicBezTo>
                    <a:pt x="1044" y="1470"/>
                    <a:pt x="1043" y="1505"/>
                    <a:pt x="1002" y="1522"/>
                  </a:cubicBezTo>
                  <a:cubicBezTo>
                    <a:pt x="961" y="1539"/>
                    <a:pt x="868" y="1543"/>
                    <a:pt x="804" y="1546"/>
                  </a:cubicBezTo>
                  <a:cubicBezTo>
                    <a:pt x="740" y="1549"/>
                    <a:pt x="738" y="1541"/>
                    <a:pt x="618" y="1540"/>
                  </a:cubicBezTo>
                  <a:cubicBezTo>
                    <a:pt x="498" y="1539"/>
                    <a:pt x="177" y="1541"/>
                    <a:pt x="84" y="1540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6" name="Line 50"/>
            <p:cNvSpPr/>
            <p:nvPr/>
          </p:nvSpPr>
          <p:spPr>
            <a:xfrm flipH="1">
              <a:off x="4584" y="2028"/>
              <a:ext cx="0" cy="49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47" name="Group 51"/>
          <p:cNvGrpSpPr/>
          <p:nvPr/>
        </p:nvGrpSpPr>
        <p:grpSpPr>
          <a:xfrm>
            <a:off x="620713" y="1030288"/>
            <a:ext cx="3308350" cy="2371725"/>
            <a:chOff x="1998" y="1587"/>
            <a:chExt cx="2359" cy="1715"/>
          </a:xfrm>
        </p:grpSpPr>
        <p:sp>
          <p:nvSpPr>
            <p:cNvPr id="17448" name="Freeform 52"/>
            <p:cNvSpPr/>
            <p:nvPr/>
          </p:nvSpPr>
          <p:spPr>
            <a:xfrm>
              <a:off x="1998" y="1587"/>
              <a:ext cx="2359" cy="1715"/>
            </a:xfrm>
            <a:custGeom>
              <a:avLst/>
              <a:gdLst/>
              <a:ahLst/>
              <a:cxnLst>
                <a:cxn ang="0">
                  <a:pos x="30" y="1437"/>
                </a:cxn>
                <a:cxn ang="0">
                  <a:pos x="834" y="1437"/>
                </a:cxn>
                <a:cxn ang="0">
                  <a:pos x="1014" y="1425"/>
                </a:cxn>
                <a:cxn ang="0">
                  <a:pos x="1122" y="1383"/>
                </a:cxn>
                <a:cxn ang="0">
                  <a:pos x="1242" y="1251"/>
                </a:cxn>
                <a:cxn ang="0">
                  <a:pos x="1344" y="1155"/>
                </a:cxn>
                <a:cxn ang="0">
                  <a:pos x="1554" y="915"/>
                </a:cxn>
                <a:cxn ang="0">
                  <a:pos x="1686" y="735"/>
                </a:cxn>
                <a:cxn ang="0">
                  <a:pos x="1800" y="597"/>
                </a:cxn>
                <a:cxn ang="0">
                  <a:pos x="1818" y="447"/>
                </a:cxn>
                <a:cxn ang="0">
                  <a:pos x="1818" y="297"/>
                </a:cxn>
                <a:cxn ang="0">
                  <a:pos x="1830" y="117"/>
                </a:cxn>
                <a:cxn ang="0">
                  <a:pos x="1848" y="51"/>
                </a:cxn>
                <a:cxn ang="0">
                  <a:pos x="1896" y="15"/>
                </a:cxn>
                <a:cxn ang="0">
                  <a:pos x="2058" y="9"/>
                </a:cxn>
                <a:cxn ang="0">
                  <a:pos x="2250" y="3"/>
                </a:cxn>
                <a:cxn ang="0">
                  <a:pos x="2316" y="27"/>
                </a:cxn>
                <a:cxn ang="0">
                  <a:pos x="2346" y="87"/>
                </a:cxn>
                <a:cxn ang="0">
                  <a:pos x="2340" y="177"/>
                </a:cxn>
                <a:cxn ang="0">
                  <a:pos x="2328" y="591"/>
                </a:cxn>
                <a:cxn ang="0">
                  <a:pos x="2322" y="723"/>
                </a:cxn>
                <a:cxn ang="0">
                  <a:pos x="2334" y="933"/>
                </a:cxn>
                <a:cxn ang="0">
                  <a:pos x="2340" y="1089"/>
                </a:cxn>
                <a:cxn ang="0">
                  <a:pos x="2334" y="1149"/>
                </a:cxn>
                <a:cxn ang="0">
                  <a:pos x="2340" y="1245"/>
                </a:cxn>
                <a:cxn ang="0">
                  <a:pos x="2340" y="1299"/>
                </a:cxn>
                <a:cxn ang="0">
                  <a:pos x="2352" y="1581"/>
                </a:cxn>
                <a:cxn ang="0">
                  <a:pos x="2298" y="1683"/>
                </a:cxn>
                <a:cxn ang="0">
                  <a:pos x="2076" y="1701"/>
                </a:cxn>
                <a:cxn ang="0">
                  <a:pos x="1602" y="1713"/>
                </a:cxn>
                <a:cxn ang="0">
                  <a:pos x="1128" y="1713"/>
                </a:cxn>
                <a:cxn ang="0">
                  <a:pos x="672" y="1707"/>
                </a:cxn>
                <a:cxn ang="0">
                  <a:pos x="522" y="1701"/>
                </a:cxn>
                <a:cxn ang="0">
                  <a:pos x="504" y="1671"/>
                </a:cxn>
                <a:cxn ang="0">
                  <a:pos x="480" y="1593"/>
                </a:cxn>
                <a:cxn ang="0">
                  <a:pos x="468" y="1377"/>
                </a:cxn>
                <a:cxn ang="0">
                  <a:pos x="468" y="1293"/>
                </a:cxn>
                <a:cxn ang="0">
                  <a:pos x="462" y="999"/>
                </a:cxn>
                <a:cxn ang="0">
                  <a:pos x="516" y="849"/>
                </a:cxn>
                <a:cxn ang="0">
                  <a:pos x="612" y="765"/>
                </a:cxn>
                <a:cxn ang="0">
                  <a:pos x="894" y="537"/>
                </a:cxn>
                <a:cxn ang="0">
                  <a:pos x="1074" y="333"/>
                </a:cxn>
                <a:cxn ang="0">
                  <a:pos x="1056" y="141"/>
                </a:cxn>
                <a:cxn ang="0">
                  <a:pos x="1056" y="129"/>
                </a:cxn>
                <a:cxn ang="0">
                  <a:pos x="954" y="105"/>
                </a:cxn>
                <a:cxn ang="0">
                  <a:pos x="492" y="105"/>
                </a:cxn>
                <a:cxn ang="0">
                  <a:pos x="150" y="105"/>
                </a:cxn>
                <a:cxn ang="0">
                  <a:pos x="0" y="99"/>
                </a:cxn>
              </a:cxnLst>
              <a:pathLst>
                <a:path w="2359" h="1715">
                  <a:moveTo>
                    <a:pt x="30" y="1437"/>
                  </a:moveTo>
                  <a:cubicBezTo>
                    <a:pt x="350" y="1438"/>
                    <a:pt x="670" y="1439"/>
                    <a:pt x="834" y="1437"/>
                  </a:cubicBezTo>
                  <a:cubicBezTo>
                    <a:pt x="998" y="1435"/>
                    <a:pt x="966" y="1434"/>
                    <a:pt x="1014" y="1425"/>
                  </a:cubicBezTo>
                  <a:cubicBezTo>
                    <a:pt x="1062" y="1416"/>
                    <a:pt x="1084" y="1412"/>
                    <a:pt x="1122" y="1383"/>
                  </a:cubicBezTo>
                  <a:cubicBezTo>
                    <a:pt x="1160" y="1354"/>
                    <a:pt x="1205" y="1289"/>
                    <a:pt x="1242" y="1251"/>
                  </a:cubicBezTo>
                  <a:cubicBezTo>
                    <a:pt x="1279" y="1213"/>
                    <a:pt x="1292" y="1211"/>
                    <a:pt x="1344" y="1155"/>
                  </a:cubicBezTo>
                  <a:cubicBezTo>
                    <a:pt x="1396" y="1099"/>
                    <a:pt x="1497" y="985"/>
                    <a:pt x="1554" y="915"/>
                  </a:cubicBezTo>
                  <a:cubicBezTo>
                    <a:pt x="1611" y="845"/>
                    <a:pt x="1645" y="788"/>
                    <a:pt x="1686" y="735"/>
                  </a:cubicBezTo>
                  <a:cubicBezTo>
                    <a:pt x="1727" y="682"/>
                    <a:pt x="1778" y="645"/>
                    <a:pt x="1800" y="597"/>
                  </a:cubicBezTo>
                  <a:cubicBezTo>
                    <a:pt x="1822" y="549"/>
                    <a:pt x="1815" y="497"/>
                    <a:pt x="1818" y="447"/>
                  </a:cubicBezTo>
                  <a:cubicBezTo>
                    <a:pt x="1821" y="397"/>
                    <a:pt x="1816" y="352"/>
                    <a:pt x="1818" y="297"/>
                  </a:cubicBezTo>
                  <a:cubicBezTo>
                    <a:pt x="1820" y="242"/>
                    <a:pt x="1825" y="158"/>
                    <a:pt x="1830" y="117"/>
                  </a:cubicBezTo>
                  <a:cubicBezTo>
                    <a:pt x="1835" y="76"/>
                    <a:pt x="1837" y="68"/>
                    <a:pt x="1848" y="51"/>
                  </a:cubicBezTo>
                  <a:cubicBezTo>
                    <a:pt x="1859" y="34"/>
                    <a:pt x="1861" y="22"/>
                    <a:pt x="1896" y="15"/>
                  </a:cubicBezTo>
                  <a:cubicBezTo>
                    <a:pt x="1931" y="8"/>
                    <a:pt x="1999" y="11"/>
                    <a:pt x="2058" y="9"/>
                  </a:cubicBezTo>
                  <a:cubicBezTo>
                    <a:pt x="2117" y="7"/>
                    <a:pt x="2207" y="0"/>
                    <a:pt x="2250" y="3"/>
                  </a:cubicBezTo>
                  <a:cubicBezTo>
                    <a:pt x="2293" y="6"/>
                    <a:pt x="2300" y="13"/>
                    <a:pt x="2316" y="27"/>
                  </a:cubicBezTo>
                  <a:cubicBezTo>
                    <a:pt x="2332" y="41"/>
                    <a:pt x="2342" y="62"/>
                    <a:pt x="2346" y="87"/>
                  </a:cubicBezTo>
                  <a:cubicBezTo>
                    <a:pt x="2350" y="112"/>
                    <a:pt x="2343" y="93"/>
                    <a:pt x="2340" y="177"/>
                  </a:cubicBezTo>
                  <a:cubicBezTo>
                    <a:pt x="2337" y="261"/>
                    <a:pt x="2331" y="500"/>
                    <a:pt x="2328" y="591"/>
                  </a:cubicBezTo>
                  <a:cubicBezTo>
                    <a:pt x="2325" y="682"/>
                    <a:pt x="2321" y="666"/>
                    <a:pt x="2322" y="723"/>
                  </a:cubicBezTo>
                  <a:cubicBezTo>
                    <a:pt x="2323" y="780"/>
                    <a:pt x="2331" y="872"/>
                    <a:pt x="2334" y="933"/>
                  </a:cubicBezTo>
                  <a:cubicBezTo>
                    <a:pt x="2337" y="994"/>
                    <a:pt x="2340" y="1053"/>
                    <a:pt x="2340" y="1089"/>
                  </a:cubicBezTo>
                  <a:cubicBezTo>
                    <a:pt x="2340" y="1125"/>
                    <a:pt x="2334" y="1123"/>
                    <a:pt x="2334" y="1149"/>
                  </a:cubicBezTo>
                  <a:cubicBezTo>
                    <a:pt x="2334" y="1175"/>
                    <a:pt x="2339" y="1220"/>
                    <a:pt x="2340" y="1245"/>
                  </a:cubicBezTo>
                  <a:cubicBezTo>
                    <a:pt x="2341" y="1270"/>
                    <a:pt x="2338" y="1243"/>
                    <a:pt x="2340" y="1299"/>
                  </a:cubicBezTo>
                  <a:cubicBezTo>
                    <a:pt x="2342" y="1355"/>
                    <a:pt x="2359" y="1517"/>
                    <a:pt x="2352" y="1581"/>
                  </a:cubicBezTo>
                  <a:cubicBezTo>
                    <a:pt x="2345" y="1645"/>
                    <a:pt x="2344" y="1663"/>
                    <a:pt x="2298" y="1683"/>
                  </a:cubicBezTo>
                  <a:cubicBezTo>
                    <a:pt x="2252" y="1703"/>
                    <a:pt x="2192" y="1696"/>
                    <a:pt x="2076" y="1701"/>
                  </a:cubicBezTo>
                  <a:cubicBezTo>
                    <a:pt x="1960" y="1706"/>
                    <a:pt x="1760" y="1711"/>
                    <a:pt x="1602" y="1713"/>
                  </a:cubicBezTo>
                  <a:cubicBezTo>
                    <a:pt x="1444" y="1715"/>
                    <a:pt x="1283" y="1714"/>
                    <a:pt x="1128" y="1713"/>
                  </a:cubicBezTo>
                  <a:cubicBezTo>
                    <a:pt x="973" y="1712"/>
                    <a:pt x="773" y="1709"/>
                    <a:pt x="672" y="1707"/>
                  </a:cubicBezTo>
                  <a:cubicBezTo>
                    <a:pt x="571" y="1705"/>
                    <a:pt x="550" y="1707"/>
                    <a:pt x="522" y="1701"/>
                  </a:cubicBezTo>
                  <a:cubicBezTo>
                    <a:pt x="494" y="1695"/>
                    <a:pt x="511" y="1689"/>
                    <a:pt x="504" y="1671"/>
                  </a:cubicBezTo>
                  <a:cubicBezTo>
                    <a:pt x="497" y="1653"/>
                    <a:pt x="486" y="1642"/>
                    <a:pt x="480" y="1593"/>
                  </a:cubicBezTo>
                  <a:cubicBezTo>
                    <a:pt x="474" y="1544"/>
                    <a:pt x="470" y="1427"/>
                    <a:pt x="468" y="1377"/>
                  </a:cubicBezTo>
                  <a:cubicBezTo>
                    <a:pt x="466" y="1327"/>
                    <a:pt x="469" y="1356"/>
                    <a:pt x="468" y="1293"/>
                  </a:cubicBezTo>
                  <a:cubicBezTo>
                    <a:pt x="467" y="1230"/>
                    <a:pt x="454" y="1073"/>
                    <a:pt x="462" y="999"/>
                  </a:cubicBezTo>
                  <a:cubicBezTo>
                    <a:pt x="470" y="925"/>
                    <a:pt x="491" y="888"/>
                    <a:pt x="516" y="849"/>
                  </a:cubicBezTo>
                  <a:cubicBezTo>
                    <a:pt x="541" y="810"/>
                    <a:pt x="549" y="817"/>
                    <a:pt x="612" y="765"/>
                  </a:cubicBezTo>
                  <a:cubicBezTo>
                    <a:pt x="675" y="713"/>
                    <a:pt x="817" y="609"/>
                    <a:pt x="894" y="537"/>
                  </a:cubicBezTo>
                  <a:cubicBezTo>
                    <a:pt x="971" y="465"/>
                    <a:pt x="1047" y="399"/>
                    <a:pt x="1074" y="333"/>
                  </a:cubicBezTo>
                  <a:cubicBezTo>
                    <a:pt x="1101" y="267"/>
                    <a:pt x="1059" y="175"/>
                    <a:pt x="1056" y="141"/>
                  </a:cubicBezTo>
                  <a:cubicBezTo>
                    <a:pt x="1053" y="107"/>
                    <a:pt x="1073" y="135"/>
                    <a:pt x="1056" y="129"/>
                  </a:cubicBezTo>
                  <a:cubicBezTo>
                    <a:pt x="1039" y="123"/>
                    <a:pt x="1048" y="109"/>
                    <a:pt x="954" y="105"/>
                  </a:cubicBezTo>
                  <a:cubicBezTo>
                    <a:pt x="860" y="101"/>
                    <a:pt x="626" y="105"/>
                    <a:pt x="492" y="105"/>
                  </a:cubicBezTo>
                  <a:cubicBezTo>
                    <a:pt x="358" y="105"/>
                    <a:pt x="232" y="106"/>
                    <a:pt x="150" y="105"/>
                  </a:cubicBezTo>
                  <a:cubicBezTo>
                    <a:pt x="68" y="104"/>
                    <a:pt x="25" y="100"/>
                    <a:pt x="0" y="99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9" name="Line 53"/>
            <p:cNvSpPr/>
            <p:nvPr/>
          </p:nvSpPr>
          <p:spPr>
            <a:xfrm>
              <a:off x="4332" y="1980"/>
              <a:ext cx="0" cy="552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50" name="Text Box 54"/>
          <p:cNvSpPr txBox="1"/>
          <p:nvPr/>
        </p:nvSpPr>
        <p:spPr>
          <a:xfrm>
            <a:off x="3452813" y="1704975"/>
            <a:ext cx="496887" cy="52197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endParaRPr lang="en-US" altLang="zh-CN" i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7451" name="Group 55"/>
          <p:cNvGrpSpPr/>
          <p:nvPr/>
        </p:nvGrpSpPr>
        <p:grpSpPr>
          <a:xfrm>
            <a:off x="209550" y="546100"/>
            <a:ext cx="487363" cy="2608263"/>
            <a:chOff x="96" y="504"/>
            <a:chExt cx="348" cy="1887"/>
          </a:xfrm>
        </p:grpSpPr>
        <p:sp>
          <p:nvSpPr>
            <p:cNvPr id="17452" name="Text Box 56"/>
            <p:cNvSpPr txBox="1"/>
            <p:nvPr/>
          </p:nvSpPr>
          <p:spPr>
            <a:xfrm>
              <a:off x="96" y="504"/>
              <a:ext cx="312" cy="3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7453" name="Text Box 57"/>
            <p:cNvSpPr txBox="1"/>
            <p:nvPr/>
          </p:nvSpPr>
          <p:spPr>
            <a:xfrm>
              <a:off x="132" y="2016"/>
              <a:ext cx="312" cy="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74810" name="Text Box 58"/>
          <p:cNvSpPr txBox="1"/>
          <p:nvPr/>
        </p:nvSpPr>
        <p:spPr>
          <a:xfrm>
            <a:off x="544513" y="3754438"/>
            <a:ext cx="670083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整流输出电压平均值：   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=0.9V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4811" name="Text Box 59"/>
          <p:cNvSpPr txBox="1"/>
          <p:nvPr/>
        </p:nvSpPr>
        <p:spPr>
          <a:xfrm>
            <a:off x="538163" y="4441984"/>
            <a:ext cx="8235950" cy="52197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负载电流平均值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        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= V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/R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=0.9 V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/ R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4812" name="Text Box 60"/>
          <p:cNvSpPr txBox="1"/>
          <p:nvPr/>
        </p:nvSpPr>
        <p:spPr>
          <a:xfrm>
            <a:off x="615950" y="5167313"/>
            <a:ext cx="49085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二极管平均电流：      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/2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" name="Group 61"/>
          <p:cNvGrpSpPr/>
          <p:nvPr/>
        </p:nvGrpSpPr>
        <p:grpSpPr>
          <a:xfrm>
            <a:off x="633413" y="5811838"/>
            <a:ext cx="5773737" cy="636587"/>
            <a:chOff x="0" y="3972"/>
            <a:chExt cx="3372" cy="331"/>
          </a:xfrm>
        </p:grpSpPr>
        <p:sp>
          <p:nvSpPr>
            <p:cNvPr id="17458" name="Text Box 62"/>
            <p:cNvSpPr txBox="1"/>
            <p:nvPr/>
          </p:nvSpPr>
          <p:spPr>
            <a:xfrm>
              <a:off x="0" y="3972"/>
              <a:ext cx="3372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楷体_GB2312" pitchFamily="49" charset="-122"/>
                </a:rPr>
                <a:t>二极管最大反向电压：</a:t>
              </a:r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pSp>
          <p:nvGrpSpPr>
            <p:cNvPr id="17459" name="Group 63"/>
            <p:cNvGrpSpPr/>
            <p:nvPr/>
          </p:nvGrpSpPr>
          <p:grpSpPr>
            <a:xfrm>
              <a:off x="2200" y="4021"/>
              <a:ext cx="1137" cy="282"/>
              <a:chOff x="3676" y="3865"/>
              <a:chExt cx="1137" cy="282"/>
            </a:xfrm>
          </p:grpSpPr>
          <p:sp>
            <p:nvSpPr>
              <p:cNvPr id="17460" name="Line 64"/>
              <p:cNvSpPr/>
              <p:nvPr/>
            </p:nvSpPr>
            <p:spPr>
              <a:xfrm flipV="1">
                <a:off x="4298" y="4059"/>
                <a:ext cx="29" cy="17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1" name="Line 65"/>
              <p:cNvSpPr/>
              <p:nvPr/>
            </p:nvSpPr>
            <p:spPr>
              <a:xfrm>
                <a:off x="4327" y="4064"/>
                <a:ext cx="42" cy="75"/>
              </a:xfrm>
              <a:prstGeom prst="line">
                <a:avLst/>
              </a:prstGeom>
              <a:ln w="30163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2" name="Line 66"/>
              <p:cNvSpPr/>
              <p:nvPr/>
            </p:nvSpPr>
            <p:spPr>
              <a:xfrm flipV="1">
                <a:off x="4373" y="3915"/>
                <a:ext cx="56" cy="224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3" name="Line 67"/>
              <p:cNvSpPr/>
              <p:nvPr/>
            </p:nvSpPr>
            <p:spPr>
              <a:xfrm>
                <a:off x="4429" y="3915"/>
                <a:ext cx="135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4" name="Rectangle 68"/>
              <p:cNvSpPr/>
              <p:nvPr/>
            </p:nvSpPr>
            <p:spPr>
              <a:xfrm>
                <a:off x="3837" y="4005"/>
                <a:ext cx="191" cy="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BM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5" name="Rectangle 69"/>
              <p:cNvSpPr/>
              <p:nvPr/>
            </p:nvSpPr>
            <p:spPr>
              <a:xfrm>
                <a:off x="4754" y="4020"/>
                <a:ext cx="59" cy="1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6" name="Rectangle 70"/>
              <p:cNvSpPr/>
              <p:nvPr/>
            </p:nvSpPr>
            <p:spPr>
              <a:xfrm>
                <a:off x="4483" y="3905"/>
                <a:ext cx="107" cy="2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7" name="Rectangle 71"/>
              <p:cNvSpPr/>
              <p:nvPr/>
            </p:nvSpPr>
            <p:spPr>
              <a:xfrm>
                <a:off x="3676" y="3867"/>
                <a:ext cx="139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8" name="Rectangle 72"/>
              <p:cNvSpPr/>
              <p:nvPr/>
            </p:nvSpPr>
            <p:spPr>
              <a:xfrm>
                <a:off x="4601" y="3881"/>
                <a:ext cx="137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9" name="Rectangle 73"/>
              <p:cNvSpPr/>
              <p:nvPr/>
            </p:nvSpPr>
            <p:spPr>
              <a:xfrm>
                <a:off x="4088" y="3865"/>
                <a:ext cx="114" cy="2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=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4826" name="Freeform 74"/>
          <p:cNvSpPr/>
          <p:nvPr/>
        </p:nvSpPr>
        <p:spPr>
          <a:xfrm>
            <a:off x="4706938" y="1252538"/>
            <a:ext cx="3908425" cy="5826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pathLst>
              <a:path w="4320" h="960">
                <a:moveTo>
                  <a:pt x="0" y="480"/>
                </a:moveTo>
                <a:cubicBezTo>
                  <a:pt x="144" y="240"/>
                  <a:pt x="288" y="0"/>
                  <a:pt x="432" y="0"/>
                </a:cubicBezTo>
                <a:cubicBezTo>
                  <a:pt x="576" y="0"/>
                  <a:pt x="720" y="320"/>
                  <a:pt x="864" y="480"/>
                </a:cubicBezTo>
                <a:cubicBezTo>
                  <a:pt x="1008" y="640"/>
                  <a:pt x="1152" y="960"/>
                  <a:pt x="1296" y="960"/>
                </a:cubicBezTo>
                <a:cubicBezTo>
                  <a:pt x="1440" y="960"/>
                  <a:pt x="1584" y="640"/>
                  <a:pt x="1728" y="480"/>
                </a:cubicBezTo>
                <a:cubicBezTo>
                  <a:pt x="1872" y="320"/>
                  <a:pt x="2016" y="0"/>
                  <a:pt x="2160" y="0"/>
                </a:cubicBezTo>
                <a:cubicBezTo>
                  <a:pt x="2304" y="0"/>
                  <a:pt x="2448" y="320"/>
                  <a:pt x="2592" y="480"/>
                </a:cubicBezTo>
                <a:cubicBezTo>
                  <a:pt x="2736" y="640"/>
                  <a:pt x="2880" y="960"/>
                  <a:pt x="3024" y="960"/>
                </a:cubicBezTo>
                <a:cubicBezTo>
                  <a:pt x="3168" y="960"/>
                  <a:pt x="3312" y="640"/>
                  <a:pt x="3456" y="480"/>
                </a:cubicBezTo>
                <a:cubicBezTo>
                  <a:pt x="3600" y="320"/>
                  <a:pt x="3744" y="0"/>
                  <a:pt x="3888" y="0"/>
                </a:cubicBezTo>
                <a:cubicBezTo>
                  <a:pt x="4032" y="0"/>
                  <a:pt x="4176" y="240"/>
                  <a:pt x="4320" y="48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" name="Group 75"/>
          <p:cNvGrpSpPr/>
          <p:nvPr/>
        </p:nvGrpSpPr>
        <p:grpSpPr>
          <a:xfrm>
            <a:off x="4300538" y="631825"/>
            <a:ext cx="4843462" cy="1019175"/>
            <a:chOff x="48" y="2358"/>
            <a:chExt cx="3051" cy="642"/>
          </a:xfrm>
        </p:grpSpPr>
        <p:grpSp>
          <p:nvGrpSpPr>
            <p:cNvPr id="17472" name="Group 76"/>
            <p:cNvGrpSpPr/>
            <p:nvPr/>
          </p:nvGrpSpPr>
          <p:grpSpPr>
            <a:xfrm>
              <a:off x="304" y="2633"/>
              <a:ext cx="2577" cy="311"/>
              <a:chOff x="304" y="2441"/>
              <a:chExt cx="2577" cy="311"/>
            </a:xfrm>
          </p:grpSpPr>
          <p:sp>
            <p:nvSpPr>
              <p:cNvPr id="17473" name="Line 77"/>
              <p:cNvSpPr/>
              <p:nvPr/>
            </p:nvSpPr>
            <p:spPr>
              <a:xfrm flipV="1">
                <a:off x="304" y="2441"/>
                <a:ext cx="0" cy="311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4" name="Line 78"/>
              <p:cNvSpPr/>
              <p:nvPr/>
            </p:nvSpPr>
            <p:spPr>
              <a:xfrm>
                <a:off x="304" y="2740"/>
                <a:ext cx="2577" cy="2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75" name="Text Box 79"/>
            <p:cNvSpPr txBox="1"/>
            <p:nvPr/>
          </p:nvSpPr>
          <p:spPr>
            <a:xfrm>
              <a:off x="48" y="2358"/>
              <a:ext cx="308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sz="24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17476" name="Object 80"/>
            <p:cNvGraphicFramePr/>
            <p:nvPr/>
          </p:nvGraphicFramePr>
          <p:xfrm>
            <a:off x="2896" y="2870"/>
            <a:ext cx="20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191135" imgH="153035" progId="Equation.3">
                    <p:embed/>
                  </p:oleObj>
                </mc:Choice>
                <mc:Fallback>
                  <p:oleObj name="" r:id="rId1" imgW="191135" imgH="153035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96" y="2870"/>
                          <a:ext cx="203" cy="1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81"/>
          <p:cNvGrpSpPr/>
          <p:nvPr/>
        </p:nvGrpSpPr>
        <p:grpSpPr>
          <a:xfrm>
            <a:off x="4699000" y="2290763"/>
            <a:ext cx="4406900" cy="869950"/>
            <a:chOff x="299" y="3019"/>
            <a:chExt cx="2776" cy="548"/>
          </a:xfrm>
        </p:grpSpPr>
        <p:grpSp>
          <p:nvGrpSpPr>
            <p:cNvPr id="17478" name="Group 82"/>
            <p:cNvGrpSpPr/>
            <p:nvPr/>
          </p:nvGrpSpPr>
          <p:grpSpPr>
            <a:xfrm>
              <a:off x="299" y="3019"/>
              <a:ext cx="2577" cy="548"/>
              <a:chOff x="3013" y="1728"/>
              <a:chExt cx="2577" cy="548"/>
            </a:xfrm>
          </p:grpSpPr>
          <p:sp>
            <p:nvSpPr>
              <p:cNvPr id="17479" name="Line 83"/>
              <p:cNvSpPr/>
              <p:nvPr/>
            </p:nvSpPr>
            <p:spPr>
              <a:xfrm flipV="1">
                <a:off x="3013" y="1728"/>
                <a:ext cx="0" cy="54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80" name="Line 84"/>
              <p:cNvSpPr/>
              <p:nvPr/>
            </p:nvSpPr>
            <p:spPr>
              <a:xfrm>
                <a:off x="3013" y="2064"/>
                <a:ext cx="2577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aphicFrame>
          <p:nvGraphicFramePr>
            <p:cNvPr id="17481" name="Object 85"/>
            <p:cNvGraphicFramePr/>
            <p:nvPr/>
          </p:nvGraphicFramePr>
          <p:xfrm>
            <a:off x="2872" y="3306"/>
            <a:ext cx="20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191135" imgH="153035" progId="Equation.3">
                    <p:embed/>
                  </p:oleObj>
                </mc:Choice>
                <mc:Fallback>
                  <p:oleObj name="" r:id="rId3" imgW="191135" imgH="153035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872" y="3306"/>
                          <a:ext cx="203" cy="1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86"/>
          <p:cNvGrpSpPr/>
          <p:nvPr/>
        </p:nvGrpSpPr>
        <p:grpSpPr>
          <a:xfrm>
            <a:off x="4656138" y="2827338"/>
            <a:ext cx="3954462" cy="750888"/>
            <a:chOff x="272" y="3357"/>
            <a:chExt cx="2491" cy="473"/>
          </a:xfrm>
        </p:grpSpPr>
        <p:grpSp>
          <p:nvGrpSpPr>
            <p:cNvPr id="17483" name="Group 87"/>
            <p:cNvGrpSpPr/>
            <p:nvPr/>
          </p:nvGrpSpPr>
          <p:grpSpPr>
            <a:xfrm>
              <a:off x="302" y="3357"/>
              <a:ext cx="2461" cy="183"/>
              <a:chOff x="48" y="3120"/>
              <a:chExt cx="4320" cy="480"/>
            </a:xfrm>
          </p:grpSpPr>
          <p:sp>
            <p:nvSpPr>
              <p:cNvPr id="17484" name="Freeform 88"/>
              <p:cNvSpPr/>
              <p:nvPr/>
            </p:nvSpPr>
            <p:spPr>
              <a:xfrm>
                <a:off x="48" y="3120"/>
                <a:ext cx="864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2" y="480"/>
                  </a:cxn>
                  <a:cxn ang="0">
                    <a:pos x="864" y="0"/>
                  </a:cxn>
                </a:cxnLst>
                <a:pathLst>
                  <a:path w="864" h="480">
                    <a:moveTo>
                      <a:pt x="0" y="0"/>
                    </a:moveTo>
                    <a:cubicBezTo>
                      <a:pt x="144" y="240"/>
                      <a:pt x="288" y="480"/>
                      <a:pt x="432" y="480"/>
                    </a:cubicBezTo>
                    <a:cubicBezTo>
                      <a:pt x="576" y="480"/>
                      <a:pt x="720" y="240"/>
                      <a:pt x="864" y="0"/>
                    </a:cubicBezTo>
                  </a:path>
                </a:pathLst>
              </a:custGeom>
              <a:noFill/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5" name="Freeform 89"/>
              <p:cNvSpPr/>
              <p:nvPr/>
            </p:nvSpPr>
            <p:spPr>
              <a:xfrm>
                <a:off x="1776" y="3120"/>
                <a:ext cx="864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2" y="480"/>
                  </a:cxn>
                  <a:cxn ang="0">
                    <a:pos x="864" y="0"/>
                  </a:cxn>
                </a:cxnLst>
                <a:pathLst>
                  <a:path w="864" h="480">
                    <a:moveTo>
                      <a:pt x="0" y="0"/>
                    </a:moveTo>
                    <a:cubicBezTo>
                      <a:pt x="144" y="240"/>
                      <a:pt x="288" y="480"/>
                      <a:pt x="432" y="480"/>
                    </a:cubicBezTo>
                    <a:cubicBezTo>
                      <a:pt x="576" y="480"/>
                      <a:pt x="720" y="240"/>
                      <a:pt x="864" y="0"/>
                    </a:cubicBezTo>
                  </a:path>
                </a:pathLst>
              </a:custGeom>
              <a:noFill/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86" name="Freeform 90"/>
              <p:cNvSpPr/>
              <p:nvPr/>
            </p:nvSpPr>
            <p:spPr>
              <a:xfrm>
                <a:off x="3504" y="3120"/>
                <a:ext cx="864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2" y="480"/>
                  </a:cxn>
                  <a:cxn ang="0">
                    <a:pos x="864" y="0"/>
                  </a:cxn>
                </a:cxnLst>
                <a:pathLst>
                  <a:path w="864" h="480">
                    <a:moveTo>
                      <a:pt x="0" y="0"/>
                    </a:moveTo>
                    <a:cubicBezTo>
                      <a:pt x="144" y="240"/>
                      <a:pt x="288" y="480"/>
                      <a:pt x="432" y="480"/>
                    </a:cubicBezTo>
                    <a:cubicBezTo>
                      <a:pt x="576" y="480"/>
                      <a:pt x="720" y="240"/>
                      <a:pt x="864" y="0"/>
                    </a:cubicBezTo>
                  </a:path>
                </a:pathLst>
              </a:custGeom>
              <a:noFill/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7487" name="Text Box 91"/>
            <p:cNvSpPr txBox="1"/>
            <p:nvPr/>
          </p:nvSpPr>
          <p:spPr>
            <a:xfrm>
              <a:off x="272" y="3580"/>
              <a:ext cx="552" cy="2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000" i="1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000" i="1" baseline="-25000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sz="2000" baseline="-25000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000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,</a:t>
              </a:r>
              <a:r>
                <a:rPr lang="en-US" altLang="zh-CN" sz="2000" i="1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000" i="1" baseline="-25000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sz="2000" baseline="-25000" dirty="0">
                  <a:solidFill>
                    <a:srgbClr val="FF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lang="en-US" altLang="zh-CN" sz="2000" dirty="0">
                <a:solidFill>
                  <a:srgbClr val="FF33CC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7" name="Group 92"/>
          <p:cNvGrpSpPr/>
          <p:nvPr/>
        </p:nvGrpSpPr>
        <p:grpSpPr>
          <a:xfrm>
            <a:off x="5454650" y="2833688"/>
            <a:ext cx="2381250" cy="746125"/>
            <a:chOff x="4047" y="3761"/>
            <a:chExt cx="1500" cy="470"/>
          </a:xfrm>
        </p:grpSpPr>
        <p:grpSp>
          <p:nvGrpSpPr>
            <p:cNvPr id="17489" name="Group 93"/>
            <p:cNvGrpSpPr/>
            <p:nvPr/>
          </p:nvGrpSpPr>
          <p:grpSpPr>
            <a:xfrm>
              <a:off x="4069" y="3761"/>
              <a:ext cx="1478" cy="183"/>
              <a:chOff x="782" y="3377"/>
              <a:chExt cx="1477" cy="183"/>
            </a:xfrm>
          </p:grpSpPr>
          <p:sp>
            <p:nvSpPr>
              <p:cNvPr id="17490" name="Freeform 94"/>
              <p:cNvSpPr/>
              <p:nvPr/>
            </p:nvSpPr>
            <p:spPr>
              <a:xfrm>
                <a:off x="782" y="3377"/>
                <a:ext cx="492" cy="1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27"/>
                  </a:cxn>
                  <a:cxn ang="0">
                    <a:pos x="159" y="0"/>
                  </a:cxn>
                </a:cxnLst>
                <a:pathLst>
                  <a:path w="864" h="480">
                    <a:moveTo>
                      <a:pt x="0" y="0"/>
                    </a:moveTo>
                    <a:cubicBezTo>
                      <a:pt x="144" y="240"/>
                      <a:pt x="288" y="480"/>
                      <a:pt x="432" y="480"/>
                    </a:cubicBezTo>
                    <a:cubicBezTo>
                      <a:pt x="576" y="480"/>
                      <a:pt x="720" y="240"/>
                      <a:pt x="864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91" name="Freeform 95"/>
              <p:cNvSpPr/>
              <p:nvPr/>
            </p:nvSpPr>
            <p:spPr>
              <a:xfrm>
                <a:off x="1766" y="3377"/>
                <a:ext cx="493" cy="1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27"/>
                  </a:cxn>
                  <a:cxn ang="0">
                    <a:pos x="160" y="0"/>
                  </a:cxn>
                </a:cxnLst>
                <a:pathLst>
                  <a:path w="864" h="480">
                    <a:moveTo>
                      <a:pt x="0" y="0"/>
                    </a:moveTo>
                    <a:cubicBezTo>
                      <a:pt x="144" y="240"/>
                      <a:pt x="288" y="480"/>
                      <a:pt x="432" y="480"/>
                    </a:cubicBezTo>
                    <a:cubicBezTo>
                      <a:pt x="576" y="480"/>
                      <a:pt x="720" y="240"/>
                      <a:pt x="864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7492" name="Text Box 96"/>
            <p:cNvSpPr txBox="1"/>
            <p:nvPr/>
          </p:nvSpPr>
          <p:spPr>
            <a:xfrm>
              <a:off x="4047" y="3981"/>
              <a:ext cx="552" cy="2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000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000" i="1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sz="20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r>
                <a:rPr lang="en-US" altLang="zh-CN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,</a:t>
              </a:r>
              <a:r>
                <a:rPr lang="en-US" altLang="zh-CN" sz="2000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000" i="1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sz="20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endParaRPr lang="en-US" altLang="zh-CN" sz="20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4706938" y="1876425"/>
            <a:ext cx="3908425" cy="290513"/>
            <a:chOff x="304" y="3790"/>
            <a:chExt cx="2462" cy="183"/>
          </a:xfrm>
        </p:grpSpPr>
        <p:sp>
          <p:nvSpPr>
            <p:cNvPr id="17494" name="Freeform 98"/>
            <p:cNvSpPr/>
            <p:nvPr/>
          </p:nvSpPr>
          <p:spPr>
            <a:xfrm flipV="1">
              <a:off x="304" y="3790"/>
              <a:ext cx="492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159" y="0"/>
                </a:cxn>
              </a:cxnLst>
              <a:pathLst>
                <a:path w="864" h="480">
                  <a:moveTo>
                    <a:pt x="0" y="0"/>
                  </a:moveTo>
                  <a:cubicBezTo>
                    <a:pt x="144" y="240"/>
                    <a:pt x="288" y="480"/>
                    <a:pt x="432" y="480"/>
                  </a:cubicBezTo>
                  <a:cubicBezTo>
                    <a:pt x="576" y="480"/>
                    <a:pt x="720" y="240"/>
                    <a:pt x="864" y="0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Freeform 99"/>
            <p:cNvSpPr/>
            <p:nvPr/>
          </p:nvSpPr>
          <p:spPr>
            <a:xfrm flipV="1">
              <a:off x="1289" y="3790"/>
              <a:ext cx="492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159" y="0"/>
                </a:cxn>
              </a:cxnLst>
              <a:pathLst>
                <a:path w="864" h="480">
                  <a:moveTo>
                    <a:pt x="0" y="0"/>
                  </a:moveTo>
                  <a:cubicBezTo>
                    <a:pt x="144" y="240"/>
                    <a:pt x="288" y="480"/>
                    <a:pt x="432" y="480"/>
                  </a:cubicBezTo>
                  <a:cubicBezTo>
                    <a:pt x="576" y="480"/>
                    <a:pt x="720" y="240"/>
                    <a:pt x="864" y="0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6" name="Freeform 100"/>
            <p:cNvSpPr/>
            <p:nvPr/>
          </p:nvSpPr>
          <p:spPr>
            <a:xfrm flipV="1">
              <a:off x="2274" y="3790"/>
              <a:ext cx="492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159" y="0"/>
                </a:cxn>
              </a:cxnLst>
              <a:pathLst>
                <a:path w="864" h="480">
                  <a:moveTo>
                    <a:pt x="0" y="0"/>
                  </a:moveTo>
                  <a:cubicBezTo>
                    <a:pt x="144" y="240"/>
                    <a:pt x="288" y="480"/>
                    <a:pt x="432" y="480"/>
                  </a:cubicBezTo>
                  <a:cubicBezTo>
                    <a:pt x="576" y="480"/>
                    <a:pt x="720" y="240"/>
                    <a:pt x="864" y="0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" name="Group 101"/>
          <p:cNvGrpSpPr/>
          <p:nvPr/>
        </p:nvGrpSpPr>
        <p:grpSpPr>
          <a:xfrm>
            <a:off x="5487988" y="1876425"/>
            <a:ext cx="2346325" cy="290513"/>
            <a:chOff x="796" y="3790"/>
            <a:chExt cx="1478" cy="183"/>
          </a:xfrm>
        </p:grpSpPr>
        <p:sp>
          <p:nvSpPr>
            <p:cNvPr id="17498" name="Freeform 102"/>
            <p:cNvSpPr/>
            <p:nvPr/>
          </p:nvSpPr>
          <p:spPr>
            <a:xfrm flipV="1">
              <a:off x="796" y="3790"/>
              <a:ext cx="493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160" y="0"/>
                </a:cxn>
              </a:cxnLst>
              <a:pathLst>
                <a:path w="864" h="480">
                  <a:moveTo>
                    <a:pt x="0" y="0"/>
                  </a:moveTo>
                  <a:cubicBezTo>
                    <a:pt x="144" y="240"/>
                    <a:pt x="288" y="480"/>
                    <a:pt x="432" y="480"/>
                  </a:cubicBezTo>
                  <a:cubicBezTo>
                    <a:pt x="576" y="480"/>
                    <a:pt x="720" y="240"/>
                    <a:pt x="864" y="0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9" name="Freeform 103"/>
            <p:cNvSpPr/>
            <p:nvPr/>
          </p:nvSpPr>
          <p:spPr>
            <a:xfrm flipV="1">
              <a:off x="1781" y="3790"/>
              <a:ext cx="493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7"/>
                </a:cxn>
                <a:cxn ang="0">
                  <a:pos x="160" y="0"/>
                </a:cxn>
              </a:cxnLst>
              <a:pathLst>
                <a:path w="864" h="480">
                  <a:moveTo>
                    <a:pt x="0" y="0"/>
                  </a:moveTo>
                  <a:cubicBezTo>
                    <a:pt x="144" y="240"/>
                    <a:pt x="288" y="480"/>
                    <a:pt x="432" y="480"/>
                  </a:cubicBezTo>
                  <a:cubicBezTo>
                    <a:pt x="576" y="480"/>
                    <a:pt x="720" y="240"/>
                    <a:pt x="864" y="0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1" name="Group 104"/>
          <p:cNvGrpSpPr/>
          <p:nvPr/>
        </p:nvGrpSpPr>
        <p:grpSpPr>
          <a:xfrm>
            <a:off x="4264025" y="1419225"/>
            <a:ext cx="4860925" cy="941388"/>
            <a:chOff x="25" y="3502"/>
            <a:chExt cx="3062" cy="593"/>
          </a:xfrm>
        </p:grpSpPr>
        <p:grpSp>
          <p:nvGrpSpPr>
            <p:cNvPr id="17501" name="Group 105"/>
            <p:cNvGrpSpPr/>
            <p:nvPr/>
          </p:nvGrpSpPr>
          <p:grpSpPr>
            <a:xfrm>
              <a:off x="304" y="3709"/>
              <a:ext cx="2783" cy="386"/>
              <a:chOff x="304" y="3709"/>
              <a:chExt cx="2783" cy="386"/>
            </a:xfrm>
          </p:grpSpPr>
          <p:grpSp>
            <p:nvGrpSpPr>
              <p:cNvPr id="17502" name="Group 106"/>
              <p:cNvGrpSpPr/>
              <p:nvPr/>
            </p:nvGrpSpPr>
            <p:grpSpPr>
              <a:xfrm>
                <a:off x="304" y="3709"/>
                <a:ext cx="2577" cy="386"/>
                <a:chOff x="304" y="3433"/>
                <a:chExt cx="2577" cy="386"/>
              </a:xfrm>
            </p:grpSpPr>
            <p:sp>
              <p:nvSpPr>
                <p:cNvPr id="17503" name="Line 107"/>
                <p:cNvSpPr/>
                <p:nvPr/>
              </p:nvSpPr>
              <p:spPr>
                <a:xfrm flipV="1">
                  <a:off x="304" y="3433"/>
                  <a:ext cx="0" cy="386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504" name="Line 108"/>
                <p:cNvSpPr/>
                <p:nvPr/>
              </p:nvSpPr>
              <p:spPr>
                <a:xfrm>
                  <a:off x="304" y="3708"/>
                  <a:ext cx="2577" cy="4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aphicFrame>
            <p:nvGraphicFramePr>
              <p:cNvPr id="17505" name="Object 109"/>
              <p:cNvGraphicFramePr/>
              <p:nvPr/>
            </p:nvGraphicFramePr>
            <p:xfrm>
              <a:off x="2884" y="3906"/>
              <a:ext cx="203" cy="1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4" imgW="191135" imgH="153035" progId="Equation.3">
                      <p:embed/>
                    </p:oleObj>
                  </mc:Choice>
                  <mc:Fallback>
                    <p:oleObj name="" r:id="rId4" imgW="191135" imgH="153035" progId="Equation.3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884" y="3906"/>
                            <a:ext cx="203" cy="12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506" name="Text Box 110"/>
            <p:cNvSpPr txBox="1"/>
            <p:nvPr/>
          </p:nvSpPr>
          <p:spPr>
            <a:xfrm>
              <a:off x="25" y="3502"/>
              <a:ext cx="291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24" name="Group 111"/>
          <p:cNvGrpSpPr/>
          <p:nvPr/>
        </p:nvGrpSpPr>
        <p:grpSpPr>
          <a:xfrm>
            <a:off x="5487988" y="1543050"/>
            <a:ext cx="3127375" cy="1543050"/>
            <a:chOff x="796" y="2800"/>
            <a:chExt cx="1970" cy="972"/>
          </a:xfrm>
        </p:grpSpPr>
        <p:sp>
          <p:nvSpPr>
            <p:cNvPr id="17508" name="Line 112"/>
            <p:cNvSpPr/>
            <p:nvPr/>
          </p:nvSpPr>
          <p:spPr>
            <a:xfrm>
              <a:off x="796" y="2800"/>
              <a:ext cx="0" cy="9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509" name="Line 113"/>
            <p:cNvSpPr/>
            <p:nvPr/>
          </p:nvSpPr>
          <p:spPr>
            <a:xfrm>
              <a:off x="1290" y="2824"/>
              <a:ext cx="0" cy="9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510" name="Line 114"/>
            <p:cNvSpPr/>
            <p:nvPr/>
          </p:nvSpPr>
          <p:spPr>
            <a:xfrm>
              <a:off x="1772" y="2824"/>
              <a:ext cx="0" cy="9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511" name="Line 115"/>
            <p:cNvSpPr/>
            <p:nvPr/>
          </p:nvSpPr>
          <p:spPr>
            <a:xfrm>
              <a:off x="2276" y="2824"/>
              <a:ext cx="0" cy="9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512" name="Line 116"/>
            <p:cNvSpPr/>
            <p:nvPr/>
          </p:nvSpPr>
          <p:spPr>
            <a:xfrm>
              <a:off x="2766" y="2800"/>
              <a:ext cx="0" cy="94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Text Box 110"/>
          <p:cNvSpPr txBox="1"/>
          <p:nvPr/>
        </p:nvSpPr>
        <p:spPr>
          <a:xfrm>
            <a:off x="4347052" y="2170907"/>
            <a:ext cx="7010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48375" y="3709035"/>
            <a:ext cx="305816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输出电压平均值高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10" grpId="0"/>
      <p:bldP spid="74811" grpId="0"/>
      <p:bldP spid="74812" grpId="0"/>
      <p:bldP spid="748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/>
          <p:nvPr/>
        </p:nvSpPr>
        <p:spPr>
          <a:xfrm>
            <a:off x="222250" y="1774825"/>
            <a:ext cx="8778875" cy="953135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 anchorCtr="0">
            <a:spAutoFit/>
          </a:bodyPr>
          <a:p>
            <a:pPr marL="1344930" indent="-1344930">
              <a:spcBef>
                <a:spcPct val="0"/>
              </a:spcBef>
              <a:buNone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脉动系数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整流输出电压的最低次谐波的幅值        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44930" indent="-1344930"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平均值之比。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越小越好。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4" name="Rectangle 3"/>
          <p:cNvSpPr/>
          <p:nvPr/>
        </p:nvSpPr>
        <p:spPr>
          <a:xfrm>
            <a:off x="211455" y="620395"/>
            <a:ext cx="4681220" cy="953135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 anchorCtr="0">
            <a:spAutoFit/>
          </a:bodyPr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脉动直流电压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方向（正负极）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不变，大小随时间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变化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2708" name="Object 4"/>
          <p:cNvGraphicFramePr/>
          <p:nvPr/>
        </p:nvGraphicFramePr>
        <p:xfrm>
          <a:off x="1741488" y="4429125"/>
          <a:ext cx="518795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1917065" imgH="812165" progId="Equation.3">
                  <p:embed/>
                </p:oleObj>
              </mc:Choice>
              <mc:Fallback>
                <p:oleObj name="" r:id="rId1" imgW="1917065" imgH="812165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1488" y="4429125"/>
                        <a:ext cx="5187950" cy="1951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/>
          <p:nvPr/>
        </p:nvGraphicFramePr>
        <p:xfrm>
          <a:off x="668338" y="2930525"/>
          <a:ext cx="77708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3795395" imgH="393700" progId="Equation.3">
                  <p:embed/>
                </p:oleObj>
              </mc:Choice>
              <mc:Fallback>
                <p:oleObj name="" r:id="rId3" imgW="3795395" imgH="3937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2930525"/>
                        <a:ext cx="7770812" cy="92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5162550" y="28575"/>
            <a:ext cx="3625850" cy="1746250"/>
            <a:chOff x="3020" y="1008"/>
            <a:chExt cx="2589" cy="1296"/>
          </a:xfrm>
        </p:grpSpPr>
        <p:sp>
          <p:nvSpPr>
            <p:cNvPr id="18438" name="Line 8"/>
            <p:cNvSpPr/>
            <p:nvPr/>
          </p:nvSpPr>
          <p:spPr>
            <a:xfrm flipV="1">
              <a:off x="3348" y="1224"/>
              <a:ext cx="0" cy="10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39" name="Line 9"/>
            <p:cNvSpPr/>
            <p:nvPr/>
          </p:nvSpPr>
          <p:spPr>
            <a:xfrm>
              <a:off x="3204" y="1800"/>
              <a:ext cx="23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40" name="Text Box 10"/>
            <p:cNvSpPr txBox="1"/>
            <p:nvPr/>
          </p:nvSpPr>
          <p:spPr>
            <a:xfrm>
              <a:off x="3020" y="1008"/>
              <a:ext cx="359" cy="38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u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8441" name="Text Box 11"/>
            <p:cNvSpPr txBox="1"/>
            <p:nvPr/>
          </p:nvSpPr>
          <p:spPr>
            <a:xfrm>
              <a:off x="3770" y="1710"/>
              <a:ext cx="252" cy="33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8442" name="Text Box 12"/>
            <p:cNvSpPr txBox="1"/>
            <p:nvPr/>
          </p:nvSpPr>
          <p:spPr>
            <a:xfrm>
              <a:off x="4212" y="1738"/>
              <a:ext cx="361" cy="3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2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8443" name="Text Box 13"/>
            <p:cNvSpPr txBox="1"/>
            <p:nvPr/>
          </p:nvSpPr>
          <p:spPr>
            <a:xfrm>
              <a:off x="3336" y="1726"/>
              <a:ext cx="241" cy="33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0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8444" name="Text Box 14"/>
            <p:cNvSpPr txBox="1"/>
            <p:nvPr/>
          </p:nvSpPr>
          <p:spPr>
            <a:xfrm>
              <a:off x="5255" y="1420"/>
              <a:ext cx="354" cy="3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t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8445" name="Group 15"/>
            <p:cNvGrpSpPr/>
            <p:nvPr/>
          </p:nvGrpSpPr>
          <p:grpSpPr>
            <a:xfrm>
              <a:off x="3360" y="1394"/>
              <a:ext cx="1980" cy="418"/>
              <a:chOff x="3228" y="1886"/>
              <a:chExt cx="1980" cy="418"/>
            </a:xfrm>
          </p:grpSpPr>
          <p:sp>
            <p:nvSpPr>
              <p:cNvPr id="18446" name="Freeform 16"/>
              <p:cNvSpPr/>
              <p:nvPr/>
            </p:nvSpPr>
            <p:spPr>
              <a:xfrm>
                <a:off x="3228" y="1888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47" name="Freeform 17"/>
              <p:cNvSpPr/>
              <p:nvPr/>
            </p:nvSpPr>
            <p:spPr>
              <a:xfrm>
                <a:off x="3738" y="1896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48" name="Freeform 18"/>
              <p:cNvSpPr/>
              <p:nvPr/>
            </p:nvSpPr>
            <p:spPr>
              <a:xfrm>
                <a:off x="4228" y="1886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8449" name="Freeform 19"/>
              <p:cNvSpPr/>
              <p:nvPr/>
            </p:nvSpPr>
            <p:spPr>
              <a:xfrm>
                <a:off x="4720" y="1894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4" name="Group 20"/>
          <p:cNvGrpSpPr/>
          <p:nvPr/>
        </p:nvGrpSpPr>
        <p:grpSpPr>
          <a:xfrm>
            <a:off x="2738438" y="3810000"/>
            <a:ext cx="1466850" cy="457200"/>
            <a:chOff x="1788" y="2664"/>
            <a:chExt cx="924" cy="288"/>
          </a:xfrm>
        </p:grpSpPr>
        <p:sp>
          <p:nvSpPr>
            <p:cNvPr id="18451" name="Line 21"/>
            <p:cNvSpPr/>
            <p:nvPr/>
          </p:nvSpPr>
          <p:spPr>
            <a:xfrm>
              <a:off x="1788" y="2700"/>
              <a:ext cx="92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52" name="Text Box 22"/>
            <p:cNvSpPr txBox="1"/>
            <p:nvPr/>
          </p:nvSpPr>
          <p:spPr>
            <a:xfrm>
              <a:off x="1956" y="2664"/>
              <a:ext cx="5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endPara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3730625" y="3843338"/>
            <a:ext cx="3690938" cy="1590675"/>
            <a:chOff x="2412" y="2622"/>
            <a:chExt cx="2217" cy="1002"/>
          </a:xfrm>
        </p:grpSpPr>
        <p:sp>
          <p:nvSpPr>
            <p:cNvPr id="18454" name="Oval 24"/>
            <p:cNvSpPr/>
            <p:nvPr/>
          </p:nvSpPr>
          <p:spPr>
            <a:xfrm>
              <a:off x="2412" y="2952"/>
              <a:ext cx="900" cy="672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55" name="Text Box 25"/>
            <p:cNvSpPr txBox="1"/>
            <p:nvPr/>
          </p:nvSpPr>
          <p:spPr>
            <a:xfrm>
              <a:off x="3591" y="2622"/>
              <a:ext cx="1038" cy="614"/>
            </a:xfrm>
            <a:prstGeom prst="rect">
              <a:avLst/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楷体_GB2312" pitchFamily="49" charset="-122"/>
                </a:rPr>
                <a:t>最低次谐波峰值</a:t>
              </a:r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18456" name="AutoShape 26"/>
            <p:cNvCxnSpPr>
              <a:stCxn id="18454" idx="7"/>
              <a:endCxn id="18455" idx="1"/>
            </p:cNvCxnSpPr>
            <p:nvPr/>
          </p:nvCxnSpPr>
          <p:spPr>
            <a:xfrm rot="-5400000">
              <a:off x="3325" y="2784"/>
              <a:ext cx="112" cy="402"/>
            </a:xfrm>
            <a:prstGeom prst="curvedConnector2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" name="Group 27"/>
          <p:cNvGrpSpPr/>
          <p:nvPr/>
        </p:nvGrpSpPr>
        <p:grpSpPr>
          <a:xfrm>
            <a:off x="3597275" y="5414963"/>
            <a:ext cx="4694238" cy="1066800"/>
            <a:chOff x="2328" y="3612"/>
            <a:chExt cx="2957" cy="672"/>
          </a:xfrm>
        </p:grpSpPr>
        <p:sp>
          <p:nvSpPr>
            <p:cNvPr id="18458" name="Oval 28"/>
            <p:cNvSpPr/>
            <p:nvPr/>
          </p:nvSpPr>
          <p:spPr>
            <a:xfrm>
              <a:off x="2328" y="3612"/>
              <a:ext cx="960" cy="672"/>
            </a:xfrm>
            <a:prstGeom prst="ellipse">
              <a:avLst/>
            </a:prstGeom>
            <a:noFill/>
            <a:ln w="28575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59" name="Text Box 29"/>
            <p:cNvSpPr txBox="1"/>
            <p:nvPr/>
          </p:nvSpPr>
          <p:spPr>
            <a:xfrm>
              <a:off x="3583" y="3920"/>
              <a:ext cx="1702" cy="345"/>
            </a:xfrm>
            <a:prstGeom prst="rect">
              <a:avLst/>
            </a:prstGeom>
            <a:noFill/>
            <a:ln w="28575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楷体_GB2312" pitchFamily="49" charset="-122"/>
                </a:rPr>
                <a:t>输出电压平均值</a:t>
              </a:r>
              <a:endParaRPr lang="zh-CN" altLang="en-US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18460" name="AutoShape 30"/>
            <p:cNvCxnSpPr>
              <a:stCxn id="18458" idx="6"/>
              <a:endCxn id="18459" idx="1"/>
            </p:cNvCxnSpPr>
            <p:nvPr/>
          </p:nvCxnSpPr>
          <p:spPr>
            <a:xfrm>
              <a:off x="3297" y="3948"/>
              <a:ext cx="270" cy="145"/>
            </a:xfrm>
            <a:prstGeom prst="curvedConnector3">
              <a:avLst>
                <a:gd name="adj1" fmla="val 50000"/>
              </a:avLst>
            </a:prstGeom>
            <a:ln w="28575" cap="flat" cmpd="sng">
              <a:solidFill>
                <a:srgbClr val="FF33C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247650" y="271463"/>
            <a:ext cx="3997325" cy="596900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5.1.2 </a:t>
            </a:r>
            <a:r>
              <a:rPr lang="zh-CN" altLang="en-US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滤波电路</a:t>
            </a:r>
            <a:endParaRPr lang="zh-CN" altLang="en-US" sz="3200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312420" y="3050540"/>
            <a:ext cx="8672830" cy="694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18205" indent="-3418205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滤波电路：电容与负载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并联，或电感与负载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串联。 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2" name="AutoShape 4"/>
          <p:cNvSpPr/>
          <p:nvPr/>
        </p:nvSpPr>
        <p:spPr>
          <a:xfrm>
            <a:off x="790575" y="1162301"/>
            <a:ext cx="1323975" cy="1052327"/>
          </a:xfrm>
          <a:prstGeom prst="flowChartAlternateProcess">
            <a:avLst/>
          </a:prstGeom>
          <a:noFill/>
          <a:ln w="31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交流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电压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3" name="AutoShape 5"/>
          <p:cNvSpPr/>
          <p:nvPr/>
        </p:nvSpPr>
        <p:spPr>
          <a:xfrm>
            <a:off x="3808746" y="1197944"/>
            <a:ext cx="1712246" cy="1052481"/>
          </a:xfrm>
          <a:prstGeom prst="flowChartAlternateProcess">
            <a:avLst/>
          </a:prstGeom>
          <a:noFill/>
          <a:ln w="31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脉动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直流电压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217738" y="1180465"/>
            <a:ext cx="1646237" cy="787400"/>
            <a:chOff x="1499" y="828"/>
            <a:chExt cx="653" cy="496"/>
          </a:xfrm>
        </p:grpSpPr>
        <p:sp>
          <p:nvSpPr>
            <p:cNvPr id="19462" name="Rectangle 7"/>
            <p:cNvSpPr/>
            <p:nvPr/>
          </p:nvSpPr>
          <p:spPr>
            <a:xfrm>
              <a:off x="1583" y="828"/>
              <a:ext cx="504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sz="2400" dirty="0">
                  <a:latin typeface="楷体_GB2312" pitchFamily="49" charset="-122"/>
                  <a:ea typeface="楷体_GB2312" pitchFamily="49" charset="-122"/>
                </a:rPr>
                <a:t>整流</a:t>
              </a: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9463" name="AutoShape 8"/>
            <p:cNvSpPr/>
            <p:nvPr/>
          </p:nvSpPr>
          <p:spPr>
            <a:xfrm>
              <a:off x="1499" y="1059"/>
              <a:ext cx="653" cy="265"/>
            </a:xfrm>
            <a:prstGeom prst="notchedRightArrow">
              <a:avLst>
                <a:gd name="adj1" fmla="val 50000"/>
                <a:gd name="adj2" fmla="val 61546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5510213" y="1220153"/>
            <a:ext cx="1470025" cy="762000"/>
            <a:chOff x="3537" y="817"/>
            <a:chExt cx="653" cy="480"/>
          </a:xfrm>
        </p:grpSpPr>
        <p:sp>
          <p:nvSpPr>
            <p:cNvPr id="19465" name="AutoShape 10"/>
            <p:cNvSpPr/>
            <p:nvPr/>
          </p:nvSpPr>
          <p:spPr>
            <a:xfrm>
              <a:off x="3537" y="1032"/>
              <a:ext cx="653" cy="265"/>
            </a:xfrm>
            <a:prstGeom prst="notchedRightArrow">
              <a:avLst>
                <a:gd name="adj1" fmla="val 50000"/>
                <a:gd name="adj2" fmla="val 61546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66" name="Rectangle 11"/>
            <p:cNvSpPr/>
            <p:nvPr/>
          </p:nvSpPr>
          <p:spPr>
            <a:xfrm>
              <a:off x="3615" y="817"/>
              <a:ext cx="504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sz="2400" dirty="0">
                  <a:latin typeface="楷体_GB2312" pitchFamily="49" charset="-122"/>
                  <a:ea typeface="楷体_GB2312" pitchFamily="49" charset="-122"/>
                </a:rPr>
                <a:t>滤波</a:t>
              </a: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420" name="AutoShape 12"/>
          <p:cNvSpPr/>
          <p:nvPr/>
        </p:nvSpPr>
        <p:spPr>
          <a:xfrm>
            <a:off x="6961188" y="1202144"/>
            <a:ext cx="1052512" cy="1052017"/>
          </a:xfrm>
          <a:prstGeom prst="flowChartAlternateProcess">
            <a:avLst/>
          </a:prstGeom>
          <a:noFill/>
          <a:ln w="31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直流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电压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415925" y="5092065"/>
            <a:ext cx="2651125" cy="1662113"/>
            <a:chOff x="3108" y="2796"/>
            <a:chExt cx="1800" cy="1164"/>
          </a:xfrm>
        </p:grpSpPr>
        <p:grpSp>
          <p:nvGrpSpPr>
            <p:cNvPr id="19469" name="Group 42"/>
            <p:cNvGrpSpPr/>
            <p:nvPr/>
          </p:nvGrpSpPr>
          <p:grpSpPr>
            <a:xfrm>
              <a:off x="3108" y="3090"/>
              <a:ext cx="1356" cy="870"/>
              <a:chOff x="3108" y="3090"/>
              <a:chExt cx="1356" cy="870"/>
            </a:xfrm>
          </p:grpSpPr>
          <p:sp>
            <p:nvSpPr>
              <p:cNvPr id="19470" name="Line 24"/>
              <p:cNvSpPr/>
              <p:nvPr/>
            </p:nvSpPr>
            <p:spPr>
              <a:xfrm>
                <a:off x="3132" y="3228"/>
                <a:ext cx="38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1" name="Line 25"/>
              <p:cNvSpPr/>
              <p:nvPr/>
            </p:nvSpPr>
            <p:spPr>
              <a:xfrm>
                <a:off x="4416" y="3228"/>
                <a:ext cx="0" cy="73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2" name="Line 26"/>
              <p:cNvSpPr/>
              <p:nvPr/>
            </p:nvSpPr>
            <p:spPr>
              <a:xfrm>
                <a:off x="3108" y="3948"/>
                <a:ext cx="130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3" name="Rectangle 27"/>
              <p:cNvSpPr/>
              <p:nvPr/>
            </p:nvSpPr>
            <p:spPr>
              <a:xfrm>
                <a:off x="4356" y="3408"/>
                <a:ext cx="108" cy="348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9474" name="Group 36"/>
              <p:cNvGrpSpPr/>
              <p:nvPr/>
            </p:nvGrpSpPr>
            <p:grpSpPr>
              <a:xfrm>
                <a:off x="3516" y="3090"/>
                <a:ext cx="588" cy="144"/>
                <a:chOff x="1392" y="1812"/>
                <a:chExt cx="1260" cy="342"/>
              </a:xfrm>
            </p:grpSpPr>
            <p:sp>
              <p:nvSpPr>
                <p:cNvPr id="19475" name="Freeform 37"/>
                <p:cNvSpPr/>
                <p:nvPr/>
              </p:nvSpPr>
              <p:spPr>
                <a:xfrm>
                  <a:off x="1392" y="1812"/>
                  <a:ext cx="312" cy="336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174" y="0"/>
                    </a:cxn>
                    <a:cxn ang="0">
                      <a:pos x="312" y="336"/>
                    </a:cxn>
                  </a:cxnLst>
                  <a:pathLst>
                    <a:path w="312" h="336">
                      <a:moveTo>
                        <a:pt x="0" y="336"/>
                      </a:moveTo>
                      <a:cubicBezTo>
                        <a:pt x="61" y="168"/>
                        <a:pt x="122" y="0"/>
                        <a:pt x="174" y="0"/>
                      </a:cubicBezTo>
                      <a:cubicBezTo>
                        <a:pt x="226" y="0"/>
                        <a:pt x="269" y="168"/>
                        <a:pt x="312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76" name="Freeform 38"/>
                <p:cNvSpPr/>
                <p:nvPr/>
              </p:nvSpPr>
              <p:spPr>
                <a:xfrm>
                  <a:off x="1710" y="1812"/>
                  <a:ext cx="312" cy="336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174" y="0"/>
                    </a:cxn>
                    <a:cxn ang="0">
                      <a:pos x="312" y="336"/>
                    </a:cxn>
                  </a:cxnLst>
                  <a:pathLst>
                    <a:path w="312" h="336">
                      <a:moveTo>
                        <a:pt x="0" y="336"/>
                      </a:moveTo>
                      <a:cubicBezTo>
                        <a:pt x="61" y="168"/>
                        <a:pt x="122" y="0"/>
                        <a:pt x="174" y="0"/>
                      </a:cubicBezTo>
                      <a:cubicBezTo>
                        <a:pt x="226" y="0"/>
                        <a:pt x="269" y="168"/>
                        <a:pt x="312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77" name="Freeform 39"/>
                <p:cNvSpPr/>
                <p:nvPr/>
              </p:nvSpPr>
              <p:spPr>
                <a:xfrm>
                  <a:off x="2022" y="1812"/>
                  <a:ext cx="312" cy="336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174" y="0"/>
                    </a:cxn>
                    <a:cxn ang="0">
                      <a:pos x="312" y="336"/>
                    </a:cxn>
                  </a:cxnLst>
                  <a:pathLst>
                    <a:path w="312" h="336">
                      <a:moveTo>
                        <a:pt x="0" y="336"/>
                      </a:moveTo>
                      <a:cubicBezTo>
                        <a:pt x="61" y="168"/>
                        <a:pt x="122" y="0"/>
                        <a:pt x="174" y="0"/>
                      </a:cubicBezTo>
                      <a:cubicBezTo>
                        <a:pt x="226" y="0"/>
                        <a:pt x="269" y="168"/>
                        <a:pt x="312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478" name="Freeform 40"/>
                <p:cNvSpPr/>
                <p:nvPr/>
              </p:nvSpPr>
              <p:spPr>
                <a:xfrm>
                  <a:off x="2340" y="1818"/>
                  <a:ext cx="312" cy="336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174" y="0"/>
                    </a:cxn>
                    <a:cxn ang="0">
                      <a:pos x="312" y="336"/>
                    </a:cxn>
                  </a:cxnLst>
                  <a:pathLst>
                    <a:path w="312" h="336">
                      <a:moveTo>
                        <a:pt x="0" y="336"/>
                      </a:moveTo>
                      <a:cubicBezTo>
                        <a:pt x="61" y="168"/>
                        <a:pt x="122" y="0"/>
                        <a:pt x="174" y="0"/>
                      </a:cubicBezTo>
                      <a:cubicBezTo>
                        <a:pt x="226" y="0"/>
                        <a:pt x="269" y="168"/>
                        <a:pt x="312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479" name="Line 41"/>
              <p:cNvSpPr/>
              <p:nvPr/>
            </p:nvSpPr>
            <p:spPr>
              <a:xfrm>
                <a:off x="4116" y="3216"/>
                <a:ext cx="31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80" name="Text Box 44"/>
            <p:cNvSpPr txBox="1"/>
            <p:nvPr/>
          </p:nvSpPr>
          <p:spPr>
            <a:xfrm>
              <a:off x="4500" y="3408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81" name="Text Box 45"/>
            <p:cNvSpPr txBox="1"/>
            <p:nvPr/>
          </p:nvSpPr>
          <p:spPr>
            <a:xfrm>
              <a:off x="3684" y="2796"/>
              <a:ext cx="54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楷体_GB2312" pitchFamily="49" charset="-122"/>
                </a:rPr>
                <a:t>L</a:t>
              </a:r>
              <a:endParaRPr lang="en-US" altLang="zh-CN" sz="2400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431800" y="3870008"/>
            <a:ext cx="2933700" cy="1198562"/>
            <a:chOff x="816" y="3216"/>
            <a:chExt cx="1848" cy="755"/>
          </a:xfrm>
        </p:grpSpPr>
        <p:grpSp>
          <p:nvGrpSpPr>
            <p:cNvPr id="19483" name="Group 35"/>
            <p:cNvGrpSpPr/>
            <p:nvPr/>
          </p:nvGrpSpPr>
          <p:grpSpPr>
            <a:xfrm>
              <a:off x="816" y="3216"/>
              <a:ext cx="1356" cy="755"/>
              <a:chOff x="780" y="3348"/>
              <a:chExt cx="1356" cy="755"/>
            </a:xfrm>
          </p:grpSpPr>
          <p:sp>
            <p:nvSpPr>
              <p:cNvPr id="19484" name="Line 14"/>
              <p:cNvSpPr/>
              <p:nvPr/>
            </p:nvSpPr>
            <p:spPr>
              <a:xfrm>
                <a:off x="792" y="3360"/>
                <a:ext cx="130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85" name="Line 15"/>
              <p:cNvSpPr/>
              <p:nvPr/>
            </p:nvSpPr>
            <p:spPr>
              <a:xfrm>
                <a:off x="2088" y="3360"/>
                <a:ext cx="0" cy="73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86" name="Line 16"/>
              <p:cNvSpPr/>
              <p:nvPr/>
            </p:nvSpPr>
            <p:spPr>
              <a:xfrm>
                <a:off x="780" y="4080"/>
                <a:ext cx="130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87" name="Rectangle 17"/>
              <p:cNvSpPr/>
              <p:nvPr/>
            </p:nvSpPr>
            <p:spPr>
              <a:xfrm>
                <a:off x="2028" y="3540"/>
                <a:ext cx="108" cy="348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88" name="Line 18"/>
              <p:cNvSpPr/>
              <p:nvPr/>
            </p:nvSpPr>
            <p:spPr>
              <a:xfrm>
                <a:off x="1344" y="3660"/>
                <a:ext cx="18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89" name="Line 19"/>
              <p:cNvSpPr/>
              <p:nvPr/>
            </p:nvSpPr>
            <p:spPr>
              <a:xfrm>
                <a:off x="1344" y="3732"/>
                <a:ext cx="18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90" name="Line 20"/>
              <p:cNvSpPr/>
              <p:nvPr/>
            </p:nvSpPr>
            <p:spPr>
              <a:xfrm>
                <a:off x="1440" y="3360"/>
                <a:ext cx="0" cy="30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91" name="Line 21"/>
              <p:cNvSpPr/>
              <p:nvPr/>
            </p:nvSpPr>
            <p:spPr>
              <a:xfrm>
                <a:off x="1440" y="3732"/>
                <a:ext cx="0" cy="34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92" name="Oval 22"/>
              <p:cNvSpPr/>
              <p:nvPr/>
            </p:nvSpPr>
            <p:spPr>
              <a:xfrm>
                <a:off x="1416" y="4056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93" name="Oval 23"/>
              <p:cNvSpPr/>
              <p:nvPr/>
            </p:nvSpPr>
            <p:spPr>
              <a:xfrm>
                <a:off x="1416" y="3348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9494" name="Text Box 43"/>
            <p:cNvSpPr txBox="1"/>
            <p:nvPr/>
          </p:nvSpPr>
          <p:spPr>
            <a:xfrm>
              <a:off x="2256" y="3396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95" name="Text Box 46"/>
            <p:cNvSpPr txBox="1"/>
            <p:nvPr/>
          </p:nvSpPr>
          <p:spPr>
            <a:xfrm>
              <a:off x="1560" y="3396"/>
              <a:ext cx="32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1123950" y="2186940"/>
            <a:ext cx="7145338" cy="895350"/>
            <a:chOff x="708" y="1500"/>
            <a:chExt cx="4501" cy="564"/>
          </a:xfrm>
        </p:grpSpPr>
        <p:grpSp>
          <p:nvGrpSpPr>
            <p:cNvPr id="19497" name="Group 49"/>
            <p:cNvGrpSpPr/>
            <p:nvPr/>
          </p:nvGrpSpPr>
          <p:grpSpPr>
            <a:xfrm>
              <a:off x="2430" y="1609"/>
              <a:ext cx="943" cy="379"/>
              <a:chOff x="2286" y="1873"/>
              <a:chExt cx="943" cy="379"/>
            </a:xfrm>
          </p:grpSpPr>
          <p:sp>
            <p:nvSpPr>
              <p:cNvPr id="19498" name="Line 50"/>
              <p:cNvSpPr/>
              <p:nvPr/>
            </p:nvSpPr>
            <p:spPr>
              <a:xfrm flipV="1">
                <a:off x="2314" y="1873"/>
                <a:ext cx="0" cy="37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99" name="Line 51"/>
              <p:cNvSpPr/>
              <p:nvPr/>
            </p:nvSpPr>
            <p:spPr>
              <a:xfrm>
                <a:off x="2286" y="2197"/>
                <a:ext cx="94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500" name="Freeform 52"/>
              <p:cNvSpPr/>
              <p:nvPr/>
            </p:nvSpPr>
            <p:spPr>
              <a:xfrm>
                <a:off x="2321" y="1970"/>
                <a:ext cx="260" cy="230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5" y="0"/>
                  </a:cxn>
                  <a:cxn ang="0">
                    <a:pos x="74" y="73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501" name="Freeform 53"/>
              <p:cNvSpPr/>
              <p:nvPr/>
            </p:nvSpPr>
            <p:spPr>
              <a:xfrm>
                <a:off x="2593" y="1975"/>
                <a:ext cx="260" cy="22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5" y="0"/>
                  </a:cxn>
                  <a:cxn ang="0">
                    <a:pos x="74" y="72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502" name="Freeform 54"/>
              <p:cNvSpPr/>
              <p:nvPr/>
            </p:nvSpPr>
            <p:spPr>
              <a:xfrm>
                <a:off x="2854" y="1969"/>
                <a:ext cx="261" cy="22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5" y="0"/>
                  </a:cxn>
                  <a:cxn ang="0">
                    <a:pos x="75" y="72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503" name="Group 63"/>
            <p:cNvGrpSpPr/>
            <p:nvPr/>
          </p:nvGrpSpPr>
          <p:grpSpPr>
            <a:xfrm>
              <a:off x="4266" y="1573"/>
              <a:ext cx="943" cy="379"/>
              <a:chOff x="4266" y="1573"/>
              <a:chExt cx="943" cy="379"/>
            </a:xfrm>
          </p:grpSpPr>
          <p:sp>
            <p:nvSpPr>
              <p:cNvPr id="19504" name="Line 56"/>
              <p:cNvSpPr/>
              <p:nvPr/>
            </p:nvSpPr>
            <p:spPr>
              <a:xfrm flipV="1">
                <a:off x="4294" y="1573"/>
                <a:ext cx="0" cy="37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505" name="Line 57"/>
              <p:cNvSpPr/>
              <p:nvPr/>
            </p:nvSpPr>
            <p:spPr>
              <a:xfrm>
                <a:off x="4266" y="1897"/>
                <a:ext cx="94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506" name="Freeform 62"/>
              <p:cNvSpPr/>
              <p:nvPr/>
            </p:nvSpPr>
            <p:spPr>
              <a:xfrm>
                <a:off x="4302" y="1757"/>
                <a:ext cx="792" cy="3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26" y="1"/>
                  </a:cxn>
                  <a:cxn ang="0">
                    <a:pos x="270" y="37"/>
                  </a:cxn>
                  <a:cxn ang="0">
                    <a:pos x="402" y="1"/>
                  </a:cxn>
                  <a:cxn ang="0">
                    <a:pos x="528" y="31"/>
                  </a:cxn>
                  <a:cxn ang="0">
                    <a:pos x="654" y="1"/>
                  </a:cxn>
                  <a:cxn ang="0">
                    <a:pos x="792" y="25"/>
                  </a:cxn>
                </a:cxnLst>
                <a:pathLst>
                  <a:path w="792" h="37">
                    <a:moveTo>
                      <a:pt x="0" y="31"/>
                    </a:moveTo>
                    <a:cubicBezTo>
                      <a:pt x="40" y="15"/>
                      <a:pt x="81" y="0"/>
                      <a:pt x="126" y="1"/>
                    </a:cubicBezTo>
                    <a:cubicBezTo>
                      <a:pt x="171" y="2"/>
                      <a:pt x="224" y="37"/>
                      <a:pt x="270" y="37"/>
                    </a:cubicBezTo>
                    <a:cubicBezTo>
                      <a:pt x="316" y="37"/>
                      <a:pt x="359" y="2"/>
                      <a:pt x="402" y="1"/>
                    </a:cubicBezTo>
                    <a:cubicBezTo>
                      <a:pt x="445" y="0"/>
                      <a:pt x="486" y="31"/>
                      <a:pt x="528" y="31"/>
                    </a:cubicBezTo>
                    <a:cubicBezTo>
                      <a:pt x="570" y="31"/>
                      <a:pt x="610" y="2"/>
                      <a:pt x="654" y="1"/>
                    </a:cubicBezTo>
                    <a:cubicBezTo>
                      <a:pt x="698" y="0"/>
                      <a:pt x="767" y="21"/>
                      <a:pt x="792" y="25"/>
                    </a:cubicBezTo>
                  </a:path>
                </a:pathLst>
              </a:custGeom>
              <a:noFill/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507" name="Group 64"/>
            <p:cNvGrpSpPr/>
            <p:nvPr/>
          </p:nvGrpSpPr>
          <p:grpSpPr>
            <a:xfrm>
              <a:off x="708" y="1500"/>
              <a:ext cx="1032" cy="564"/>
              <a:chOff x="1800" y="1164"/>
              <a:chExt cx="1032" cy="564"/>
            </a:xfrm>
          </p:grpSpPr>
          <p:grpSp>
            <p:nvGrpSpPr>
              <p:cNvPr id="19508" name="Group 65"/>
              <p:cNvGrpSpPr/>
              <p:nvPr/>
            </p:nvGrpSpPr>
            <p:grpSpPr>
              <a:xfrm>
                <a:off x="1860" y="1284"/>
                <a:ext cx="828" cy="444"/>
                <a:chOff x="792" y="616"/>
                <a:chExt cx="1980" cy="816"/>
              </a:xfrm>
            </p:grpSpPr>
            <p:sp>
              <p:nvSpPr>
                <p:cNvPr id="19509" name="Freeform 66"/>
                <p:cNvSpPr/>
                <p:nvPr/>
              </p:nvSpPr>
              <p:spPr>
                <a:xfrm>
                  <a:off x="792" y="616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10" name="Freeform 67"/>
                <p:cNvSpPr/>
                <p:nvPr/>
              </p:nvSpPr>
              <p:spPr>
                <a:xfrm flipV="1">
                  <a:off x="1302" y="1020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11" name="Freeform 68"/>
                <p:cNvSpPr/>
                <p:nvPr/>
              </p:nvSpPr>
              <p:spPr>
                <a:xfrm>
                  <a:off x="1792" y="620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9512" name="Freeform 69"/>
                <p:cNvSpPr/>
                <p:nvPr/>
              </p:nvSpPr>
              <p:spPr>
                <a:xfrm flipV="1">
                  <a:off x="2284" y="1024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9513" name="Line 70"/>
              <p:cNvSpPr/>
              <p:nvPr/>
            </p:nvSpPr>
            <p:spPr>
              <a:xfrm>
                <a:off x="1800" y="1500"/>
                <a:ext cx="103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514" name="Line 71"/>
              <p:cNvSpPr/>
              <p:nvPr/>
            </p:nvSpPr>
            <p:spPr>
              <a:xfrm flipV="1">
                <a:off x="1848" y="1164"/>
                <a:ext cx="0" cy="55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29" name="矩形 86028"/>
          <p:cNvSpPr/>
          <p:nvPr/>
        </p:nvSpPr>
        <p:spPr>
          <a:xfrm>
            <a:off x="3216910" y="3843338"/>
            <a:ext cx="5725795" cy="2784475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spAutoFit/>
          </a:bodyPr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原理：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利用储能元件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电容两端的电压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或通过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电感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中的电流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不能突变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的特性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滤掉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整流电路输出电压中的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交流成份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保留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其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直流成份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，达到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平滑输出电压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波形的目的。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ldLvl="0" animBg="1"/>
      <p:bldP spid="17413" grpId="0" bldLvl="0" animBg="1"/>
      <p:bldP spid="17420" grpId="0" bldLvl="0" animBg="1"/>
      <p:bldP spid="860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/>
          <p:nvPr/>
        </p:nvSpPr>
        <p:spPr>
          <a:xfrm>
            <a:off x="287020" y="1101725"/>
            <a:ext cx="5391150" cy="6016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电容滤波电路</a:t>
            </a:r>
            <a:endParaRPr lang="zh-CN" altLang="en-US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434975" y="1853725"/>
            <a:ext cx="4162425" cy="52197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电容滤波原理</a:t>
            </a:r>
            <a:endParaRPr lang="zh-CN" altLang="en-US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314450" y="2324100"/>
            <a:ext cx="7829550" cy="3973513"/>
            <a:chOff x="707" y="1548"/>
            <a:chExt cx="4932" cy="2503"/>
          </a:xfrm>
        </p:grpSpPr>
        <p:sp>
          <p:nvSpPr>
            <p:cNvPr id="20484" name="Text Box 6"/>
            <p:cNvSpPr txBox="1"/>
            <p:nvPr/>
          </p:nvSpPr>
          <p:spPr>
            <a:xfrm>
              <a:off x="1887" y="1548"/>
              <a:ext cx="228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485" name="Text Box 7"/>
            <p:cNvSpPr txBox="1"/>
            <p:nvPr/>
          </p:nvSpPr>
          <p:spPr>
            <a:xfrm>
              <a:off x="1640" y="3724"/>
              <a:ext cx="116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endParaRPr lang="zh-CN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486" name="Line 8"/>
            <p:cNvSpPr/>
            <p:nvPr/>
          </p:nvSpPr>
          <p:spPr>
            <a:xfrm>
              <a:off x="1093" y="1834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87" name="Oval 9"/>
            <p:cNvSpPr/>
            <p:nvPr/>
          </p:nvSpPr>
          <p:spPr>
            <a:xfrm>
              <a:off x="1042" y="1794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88" name="Line 10"/>
            <p:cNvSpPr/>
            <p:nvPr/>
          </p:nvSpPr>
          <p:spPr>
            <a:xfrm>
              <a:off x="1093" y="3156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89" name="Oval 11"/>
            <p:cNvSpPr/>
            <p:nvPr/>
          </p:nvSpPr>
          <p:spPr>
            <a:xfrm>
              <a:off x="1042" y="3128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0" name="Freeform 12"/>
            <p:cNvSpPr/>
            <p:nvPr/>
          </p:nvSpPr>
          <p:spPr>
            <a:xfrm>
              <a:off x="1668" y="2102"/>
              <a:ext cx="49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96"/>
                </a:cxn>
                <a:cxn ang="0">
                  <a:pos x="0" y="192"/>
                </a:cxn>
                <a:cxn ang="0">
                  <a:pos x="51" y="288"/>
                </a:cxn>
                <a:cxn ang="0">
                  <a:pos x="0" y="387"/>
                </a:cxn>
                <a:cxn ang="0">
                  <a:pos x="51" y="483"/>
                </a:cxn>
                <a:cxn ang="0">
                  <a:pos x="0" y="579"/>
                </a:cxn>
                <a:cxn ang="0">
                  <a:pos x="51" y="675"/>
                </a:cxn>
                <a:cxn ang="0">
                  <a:pos x="0" y="771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3"/>
            <p:cNvSpPr/>
            <p:nvPr/>
          </p:nvSpPr>
          <p:spPr>
            <a:xfrm flipH="1">
              <a:off x="1886" y="2102"/>
              <a:ext cx="49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96"/>
                </a:cxn>
                <a:cxn ang="0">
                  <a:pos x="0" y="192"/>
                </a:cxn>
                <a:cxn ang="0">
                  <a:pos x="51" y="288"/>
                </a:cxn>
                <a:cxn ang="0">
                  <a:pos x="0" y="387"/>
                </a:cxn>
                <a:cxn ang="0">
                  <a:pos x="51" y="483"/>
                </a:cxn>
                <a:cxn ang="0">
                  <a:pos x="0" y="579"/>
                </a:cxn>
                <a:cxn ang="0">
                  <a:pos x="51" y="675"/>
                </a:cxn>
                <a:cxn ang="0">
                  <a:pos x="0" y="771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2" name="Line 14"/>
            <p:cNvSpPr/>
            <p:nvPr/>
          </p:nvSpPr>
          <p:spPr>
            <a:xfrm>
              <a:off x="1806" y="1948"/>
              <a:ext cx="0" cy="107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3" name="Line 15"/>
            <p:cNvSpPr/>
            <p:nvPr/>
          </p:nvSpPr>
          <p:spPr>
            <a:xfrm>
              <a:off x="1935" y="1822"/>
              <a:ext cx="135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4" name="Line 16"/>
            <p:cNvSpPr/>
            <p:nvPr/>
          </p:nvSpPr>
          <p:spPr>
            <a:xfrm flipV="1">
              <a:off x="1926" y="3153"/>
              <a:ext cx="1364" cy="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495" name="Line 17"/>
            <p:cNvSpPr/>
            <p:nvPr/>
          </p:nvSpPr>
          <p:spPr>
            <a:xfrm>
              <a:off x="3912" y="1794"/>
              <a:ext cx="900" cy="5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0496" name="Group 18"/>
            <p:cNvGrpSpPr/>
            <p:nvPr/>
          </p:nvGrpSpPr>
          <p:grpSpPr>
            <a:xfrm>
              <a:off x="719" y="2161"/>
              <a:ext cx="717" cy="426"/>
              <a:chOff x="1089" y="2072"/>
              <a:chExt cx="702" cy="399"/>
            </a:xfrm>
          </p:grpSpPr>
          <p:sp>
            <p:nvSpPr>
              <p:cNvPr id="20497" name="Line 19"/>
              <p:cNvSpPr/>
              <p:nvPr/>
            </p:nvSpPr>
            <p:spPr>
              <a:xfrm flipV="1">
                <a:off x="1089" y="2072"/>
                <a:ext cx="0" cy="39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8" name="Line 20"/>
              <p:cNvSpPr/>
              <p:nvPr/>
            </p:nvSpPr>
            <p:spPr>
              <a:xfrm>
                <a:off x="1089" y="2471"/>
                <a:ext cx="70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499" name="Freeform 21"/>
            <p:cNvSpPr>
              <a:spLocks noChangeAspect="1"/>
            </p:cNvSpPr>
            <p:nvPr/>
          </p:nvSpPr>
          <p:spPr>
            <a:xfrm>
              <a:off x="717" y="2372"/>
              <a:ext cx="520" cy="402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1"/>
                </a:cxn>
                <a:cxn ang="0">
                  <a:pos x="19" y="56"/>
                </a:cxn>
                <a:cxn ang="0">
                  <a:pos x="29" y="114"/>
                </a:cxn>
                <a:cxn ang="0">
                  <a:pos x="38" y="57"/>
                </a:cxn>
              </a:cxnLst>
              <a:pathLst>
                <a:path w="1932" h="753">
                  <a:moveTo>
                    <a:pt x="0" y="376"/>
                  </a:moveTo>
                  <a:cubicBezTo>
                    <a:pt x="166" y="190"/>
                    <a:pt x="332" y="4"/>
                    <a:pt x="492" y="2"/>
                  </a:cubicBezTo>
                  <a:cubicBezTo>
                    <a:pt x="652" y="0"/>
                    <a:pt x="798" y="239"/>
                    <a:pt x="960" y="364"/>
                  </a:cubicBezTo>
                  <a:cubicBezTo>
                    <a:pt x="1122" y="489"/>
                    <a:pt x="1301" y="749"/>
                    <a:pt x="1463" y="751"/>
                  </a:cubicBezTo>
                  <a:cubicBezTo>
                    <a:pt x="1625" y="753"/>
                    <a:pt x="1854" y="439"/>
                    <a:pt x="1932" y="37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0" name="Text Box 22"/>
            <p:cNvSpPr txBox="1"/>
            <p:nvPr/>
          </p:nvSpPr>
          <p:spPr>
            <a:xfrm>
              <a:off x="707" y="2022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01" name="Text Box 23"/>
            <p:cNvSpPr txBox="1"/>
            <p:nvPr/>
          </p:nvSpPr>
          <p:spPr>
            <a:xfrm>
              <a:off x="1957" y="2097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02" name="Line 24"/>
            <p:cNvSpPr/>
            <p:nvPr/>
          </p:nvSpPr>
          <p:spPr>
            <a:xfrm>
              <a:off x="1668" y="1830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03" name="Line 25"/>
            <p:cNvSpPr/>
            <p:nvPr/>
          </p:nvSpPr>
          <p:spPr>
            <a:xfrm>
              <a:off x="1668" y="2871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04" name="Line 26"/>
            <p:cNvSpPr/>
            <p:nvPr/>
          </p:nvSpPr>
          <p:spPr>
            <a:xfrm>
              <a:off x="1935" y="1821"/>
              <a:ext cx="0" cy="28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Line 27"/>
            <p:cNvSpPr/>
            <p:nvPr/>
          </p:nvSpPr>
          <p:spPr>
            <a:xfrm>
              <a:off x="1935" y="2871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Line 28"/>
            <p:cNvSpPr/>
            <p:nvPr/>
          </p:nvSpPr>
          <p:spPr>
            <a:xfrm>
              <a:off x="3278" y="1818"/>
              <a:ext cx="0" cy="15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07" name="Line 29"/>
            <p:cNvSpPr/>
            <p:nvPr/>
          </p:nvSpPr>
          <p:spPr>
            <a:xfrm flipV="1">
              <a:off x="3290" y="3025"/>
              <a:ext cx="0" cy="12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08" name="Rectangle 30"/>
            <p:cNvSpPr/>
            <p:nvPr/>
          </p:nvSpPr>
          <p:spPr>
            <a:xfrm rot="2700000">
              <a:off x="2902" y="2134"/>
              <a:ext cx="748" cy="715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0509" name="Group 31"/>
            <p:cNvGrpSpPr/>
            <p:nvPr/>
          </p:nvGrpSpPr>
          <p:grpSpPr>
            <a:xfrm>
              <a:off x="2947" y="2051"/>
              <a:ext cx="160" cy="272"/>
              <a:chOff x="2216" y="2436"/>
              <a:chExt cx="156" cy="254"/>
            </a:xfrm>
          </p:grpSpPr>
          <p:sp>
            <p:nvSpPr>
              <p:cNvPr id="20510" name="Line 32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11" name="AutoShape 33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512" name="Group 34"/>
            <p:cNvGrpSpPr/>
            <p:nvPr/>
          </p:nvGrpSpPr>
          <p:grpSpPr>
            <a:xfrm>
              <a:off x="3479" y="2574"/>
              <a:ext cx="159" cy="272"/>
              <a:chOff x="2216" y="2436"/>
              <a:chExt cx="156" cy="254"/>
            </a:xfrm>
          </p:grpSpPr>
          <p:sp>
            <p:nvSpPr>
              <p:cNvPr id="20513" name="Line 35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14" name="AutoShape 36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515" name="Group 37"/>
            <p:cNvGrpSpPr/>
            <p:nvPr/>
          </p:nvGrpSpPr>
          <p:grpSpPr>
            <a:xfrm rot="5400000">
              <a:off x="3472" y="2098"/>
              <a:ext cx="167" cy="259"/>
              <a:chOff x="2216" y="2436"/>
              <a:chExt cx="156" cy="254"/>
            </a:xfrm>
          </p:grpSpPr>
          <p:sp>
            <p:nvSpPr>
              <p:cNvPr id="20516" name="Line 38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17" name="AutoShape 39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518" name="Group 40"/>
            <p:cNvGrpSpPr/>
            <p:nvPr/>
          </p:nvGrpSpPr>
          <p:grpSpPr>
            <a:xfrm rot="5400000">
              <a:off x="3061" y="2685"/>
              <a:ext cx="166" cy="259"/>
              <a:chOff x="2216" y="2436"/>
              <a:chExt cx="156" cy="254"/>
            </a:xfrm>
          </p:grpSpPr>
          <p:sp>
            <p:nvSpPr>
              <p:cNvPr id="20519" name="Line 41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20" name="AutoShape 42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521" name="Line 43"/>
            <p:cNvSpPr/>
            <p:nvPr/>
          </p:nvSpPr>
          <p:spPr>
            <a:xfrm flipH="1">
              <a:off x="2579" y="2500"/>
              <a:ext cx="21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2" name="Line 44"/>
            <p:cNvSpPr/>
            <p:nvPr/>
          </p:nvSpPr>
          <p:spPr>
            <a:xfrm>
              <a:off x="2579" y="2521"/>
              <a:ext cx="0" cy="98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3" name="Line 45"/>
            <p:cNvSpPr/>
            <p:nvPr/>
          </p:nvSpPr>
          <p:spPr>
            <a:xfrm>
              <a:off x="3912" y="1794"/>
              <a:ext cx="0" cy="71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4" name="Line 46"/>
            <p:cNvSpPr/>
            <p:nvPr/>
          </p:nvSpPr>
          <p:spPr>
            <a:xfrm>
              <a:off x="3784" y="2500"/>
              <a:ext cx="1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5" name="Line 47"/>
            <p:cNvSpPr/>
            <p:nvPr/>
          </p:nvSpPr>
          <p:spPr>
            <a:xfrm>
              <a:off x="1604" y="2153"/>
              <a:ext cx="0" cy="7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6" name="Line 48"/>
            <p:cNvSpPr/>
            <p:nvPr/>
          </p:nvSpPr>
          <p:spPr>
            <a:xfrm>
              <a:off x="1996" y="2153"/>
              <a:ext cx="0" cy="7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7" name="Text Box 49"/>
            <p:cNvSpPr txBox="1"/>
            <p:nvPr/>
          </p:nvSpPr>
          <p:spPr>
            <a:xfrm>
              <a:off x="1299" y="2044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28" name="Line 50"/>
            <p:cNvSpPr/>
            <p:nvPr/>
          </p:nvSpPr>
          <p:spPr>
            <a:xfrm flipH="1">
              <a:off x="1996" y="1896"/>
              <a:ext cx="44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9" name="Line 51"/>
            <p:cNvSpPr/>
            <p:nvPr/>
          </p:nvSpPr>
          <p:spPr>
            <a:xfrm>
              <a:off x="2094" y="1743"/>
              <a:ext cx="3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0" name="Line 52"/>
            <p:cNvSpPr/>
            <p:nvPr/>
          </p:nvSpPr>
          <p:spPr>
            <a:xfrm flipH="1">
              <a:off x="2045" y="3231"/>
              <a:ext cx="3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1" name="Text Box 53"/>
            <p:cNvSpPr txBox="1"/>
            <p:nvPr/>
          </p:nvSpPr>
          <p:spPr>
            <a:xfrm>
              <a:off x="1887" y="3086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32" name="Line 54"/>
            <p:cNvSpPr/>
            <p:nvPr/>
          </p:nvSpPr>
          <p:spPr>
            <a:xfrm>
              <a:off x="1996" y="3025"/>
              <a:ext cx="49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3" name="Line 55"/>
            <p:cNvSpPr/>
            <p:nvPr/>
          </p:nvSpPr>
          <p:spPr>
            <a:xfrm>
              <a:off x="2780" y="2769"/>
              <a:ext cx="245" cy="256"/>
            </a:xfrm>
            <a:prstGeom prst="line">
              <a:avLst/>
            </a:prstGeom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4" name="Line 56"/>
            <p:cNvSpPr/>
            <p:nvPr/>
          </p:nvSpPr>
          <p:spPr>
            <a:xfrm>
              <a:off x="3515" y="1948"/>
              <a:ext cx="245" cy="25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5" name="Line 57"/>
            <p:cNvSpPr/>
            <p:nvPr/>
          </p:nvSpPr>
          <p:spPr>
            <a:xfrm flipV="1">
              <a:off x="3564" y="2717"/>
              <a:ext cx="294" cy="30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6" name="Line 58"/>
            <p:cNvSpPr/>
            <p:nvPr/>
          </p:nvSpPr>
          <p:spPr>
            <a:xfrm flipV="1">
              <a:off x="2731" y="1999"/>
              <a:ext cx="294" cy="30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7" name="Text Box 59"/>
            <p:cNvSpPr txBox="1"/>
            <p:nvPr/>
          </p:nvSpPr>
          <p:spPr>
            <a:xfrm>
              <a:off x="2533" y="1863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38" name="Text Box 60"/>
            <p:cNvSpPr txBox="1"/>
            <p:nvPr/>
          </p:nvSpPr>
          <p:spPr>
            <a:xfrm>
              <a:off x="3681" y="2857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39" name="Text Box 61"/>
            <p:cNvSpPr txBox="1"/>
            <p:nvPr/>
          </p:nvSpPr>
          <p:spPr>
            <a:xfrm>
              <a:off x="3261" y="2199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40" name="Text Box 62"/>
            <p:cNvSpPr txBox="1"/>
            <p:nvPr/>
          </p:nvSpPr>
          <p:spPr>
            <a:xfrm>
              <a:off x="3024" y="2461"/>
              <a:ext cx="360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41" name="Line 63"/>
            <p:cNvSpPr/>
            <p:nvPr/>
          </p:nvSpPr>
          <p:spPr>
            <a:xfrm flipH="1">
              <a:off x="5053" y="1928"/>
              <a:ext cx="0" cy="134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2" name="Text Box 64"/>
            <p:cNvSpPr txBox="1"/>
            <p:nvPr/>
          </p:nvSpPr>
          <p:spPr>
            <a:xfrm>
              <a:off x="4374" y="2745"/>
              <a:ext cx="664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L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43" name="Text Box 65"/>
            <p:cNvSpPr txBox="1"/>
            <p:nvPr/>
          </p:nvSpPr>
          <p:spPr>
            <a:xfrm>
              <a:off x="5065" y="2396"/>
              <a:ext cx="57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44" name="Line 66"/>
            <p:cNvSpPr/>
            <p:nvPr/>
          </p:nvSpPr>
          <p:spPr>
            <a:xfrm flipV="1">
              <a:off x="4791" y="3179"/>
              <a:ext cx="0" cy="30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5" name="Line 67"/>
            <p:cNvSpPr/>
            <p:nvPr/>
          </p:nvSpPr>
          <p:spPr>
            <a:xfrm>
              <a:off x="2569" y="3487"/>
              <a:ext cx="222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6" name="Rectangle 68"/>
            <p:cNvSpPr/>
            <p:nvPr/>
          </p:nvSpPr>
          <p:spPr>
            <a:xfrm>
              <a:off x="4741" y="2769"/>
              <a:ext cx="98" cy="41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7" name="Line 69"/>
            <p:cNvSpPr/>
            <p:nvPr/>
          </p:nvSpPr>
          <p:spPr>
            <a:xfrm flipV="1">
              <a:off x="4785" y="2508"/>
              <a:ext cx="0" cy="26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8" name="Oval 70"/>
            <p:cNvSpPr/>
            <p:nvPr/>
          </p:nvSpPr>
          <p:spPr>
            <a:xfrm>
              <a:off x="4763" y="2457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9" name="Line 71"/>
            <p:cNvSpPr/>
            <p:nvPr/>
          </p:nvSpPr>
          <p:spPr>
            <a:xfrm>
              <a:off x="4803" y="1789"/>
              <a:ext cx="0" cy="30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0" name="Oval 72"/>
            <p:cNvSpPr/>
            <p:nvPr/>
          </p:nvSpPr>
          <p:spPr>
            <a:xfrm flipV="1">
              <a:off x="4783" y="2102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1" name="Line 73"/>
            <p:cNvSpPr/>
            <p:nvPr/>
          </p:nvSpPr>
          <p:spPr>
            <a:xfrm flipV="1">
              <a:off x="4778" y="2153"/>
              <a:ext cx="196" cy="308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2" name="Text Box 74"/>
            <p:cNvSpPr txBox="1"/>
            <p:nvPr/>
          </p:nvSpPr>
          <p:spPr>
            <a:xfrm>
              <a:off x="4510" y="2061"/>
              <a:ext cx="24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S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53" name="Rectangle 75"/>
            <p:cNvSpPr/>
            <p:nvPr/>
          </p:nvSpPr>
          <p:spPr>
            <a:xfrm>
              <a:off x="4161" y="2615"/>
              <a:ext cx="196" cy="5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4" name="Line 76"/>
            <p:cNvSpPr/>
            <p:nvPr/>
          </p:nvSpPr>
          <p:spPr>
            <a:xfrm>
              <a:off x="4170" y="2717"/>
              <a:ext cx="21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5" name="Text Box 77"/>
            <p:cNvSpPr txBox="1"/>
            <p:nvPr/>
          </p:nvSpPr>
          <p:spPr>
            <a:xfrm>
              <a:off x="3858" y="2478"/>
              <a:ext cx="265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0556" name="Line 78"/>
            <p:cNvSpPr/>
            <p:nvPr/>
          </p:nvSpPr>
          <p:spPr>
            <a:xfrm>
              <a:off x="4103" y="2512"/>
              <a:ext cx="9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7" name="Line 79"/>
            <p:cNvSpPr/>
            <p:nvPr/>
          </p:nvSpPr>
          <p:spPr>
            <a:xfrm>
              <a:off x="4152" y="2461"/>
              <a:ext cx="0" cy="10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8" name="Line 80"/>
            <p:cNvSpPr/>
            <p:nvPr/>
          </p:nvSpPr>
          <p:spPr>
            <a:xfrm>
              <a:off x="4103" y="2769"/>
              <a:ext cx="9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9" name="Line 81"/>
            <p:cNvSpPr/>
            <p:nvPr/>
          </p:nvSpPr>
          <p:spPr>
            <a:xfrm>
              <a:off x="4259" y="2717"/>
              <a:ext cx="0" cy="77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0" name="Line 82"/>
            <p:cNvSpPr/>
            <p:nvPr/>
          </p:nvSpPr>
          <p:spPr>
            <a:xfrm flipV="1">
              <a:off x="4259" y="1794"/>
              <a:ext cx="0" cy="82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1" name="Oval 83"/>
            <p:cNvSpPr/>
            <p:nvPr/>
          </p:nvSpPr>
          <p:spPr>
            <a:xfrm>
              <a:off x="3249" y="2974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2" name="Oval 84"/>
            <p:cNvSpPr/>
            <p:nvPr/>
          </p:nvSpPr>
          <p:spPr>
            <a:xfrm>
              <a:off x="3735" y="2470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3" name="Oval 85"/>
            <p:cNvSpPr/>
            <p:nvPr/>
          </p:nvSpPr>
          <p:spPr>
            <a:xfrm>
              <a:off x="2718" y="2460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4" name="Oval 86"/>
            <p:cNvSpPr/>
            <p:nvPr/>
          </p:nvSpPr>
          <p:spPr>
            <a:xfrm>
              <a:off x="3237" y="1957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57" name="Rectangle 2"/>
          <p:cNvSpPr/>
          <p:nvPr/>
        </p:nvSpPr>
        <p:spPr>
          <a:xfrm>
            <a:off x="247650" y="271463"/>
            <a:ext cx="3997325" cy="596900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5.1.2 </a:t>
            </a:r>
            <a:r>
              <a:rPr lang="zh-CN" altLang="en-US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滤波电路</a:t>
            </a:r>
            <a:endParaRPr lang="zh-CN" altLang="en-US" sz="3200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420688" y="3170238"/>
            <a:ext cx="5384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未接入时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48050" y="3551238"/>
            <a:ext cx="5276850" cy="1638300"/>
            <a:chOff x="2304" y="2388"/>
            <a:chExt cx="3324" cy="1032"/>
          </a:xfrm>
        </p:grpSpPr>
        <p:sp>
          <p:nvSpPr>
            <p:cNvPr id="21507" name="Line 4"/>
            <p:cNvSpPr/>
            <p:nvPr/>
          </p:nvSpPr>
          <p:spPr>
            <a:xfrm>
              <a:off x="2628" y="2988"/>
              <a:ext cx="279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08" name="Line 5"/>
            <p:cNvSpPr/>
            <p:nvPr/>
          </p:nvSpPr>
          <p:spPr>
            <a:xfrm flipV="1">
              <a:off x="2676" y="2496"/>
              <a:ext cx="0" cy="92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09" name="Text Box 6"/>
            <p:cNvSpPr txBox="1"/>
            <p:nvPr/>
          </p:nvSpPr>
          <p:spPr>
            <a:xfrm>
              <a:off x="2304" y="2388"/>
              <a:ext cx="3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10" name="Text Box 7"/>
            <p:cNvSpPr txBox="1"/>
            <p:nvPr/>
          </p:nvSpPr>
          <p:spPr>
            <a:xfrm>
              <a:off x="5220" y="3012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438525" y="5262563"/>
            <a:ext cx="5276850" cy="1638300"/>
            <a:chOff x="2304" y="2388"/>
            <a:chExt cx="3324" cy="1032"/>
          </a:xfrm>
        </p:grpSpPr>
        <p:sp>
          <p:nvSpPr>
            <p:cNvPr id="21512" name="Line 9"/>
            <p:cNvSpPr/>
            <p:nvPr/>
          </p:nvSpPr>
          <p:spPr>
            <a:xfrm>
              <a:off x="2628" y="2988"/>
              <a:ext cx="279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13" name="Line 10"/>
            <p:cNvSpPr/>
            <p:nvPr/>
          </p:nvSpPr>
          <p:spPr>
            <a:xfrm flipV="1">
              <a:off x="2676" y="2496"/>
              <a:ext cx="0" cy="92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14" name="Text Box 11"/>
            <p:cNvSpPr txBox="1"/>
            <p:nvPr/>
          </p:nvSpPr>
          <p:spPr>
            <a:xfrm>
              <a:off x="2304" y="2388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15" name="Text Box 12"/>
            <p:cNvSpPr txBox="1"/>
            <p:nvPr/>
          </p:nvSpPr>
          <p:spPr>
            <a:xfrm>
              <a:off x="5220" y="3012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9" name="Line 13"/>
          <p:cNvSpPr/>
          <p:nvPr/>
        </p:nvSpPr>
        <p:spPr>
          <a:xfrm>
            <a:off x="4143375" y="4071938"/>
            <a:ext cx="0" cy="2568575"/>
          </a:xfrm>
          <a:prstGeom prst="line">
            <a:avLst/>
          </a:prstGeom>
          <a:ln w="28575" cap="flat" cmpd="sng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4057650" y="3978275"/>
            <a:ext cx="3500438" cy="1041400"/>
            <a:chOff x="2556" y="2290"/>
            <a:chExt cx="2205" cy="656"/>
          </a:xfrm>
        </p:grpSpPr>
        <p:grpSp>
          <p:nvGrpSpPr>
            <p:cNvPr id="21518" name="Group 15"/>
            <p:cNvGrpSpPr/>
            <p:nvPr/>
          </p:nvGrpSpPr>
          <p:grpSpPr>
            <a:xfrm>
              <a:off x="2556" y="2293"/>
              <a:ext cx="738" cy="653"/>
              <a:chOff x="2556" y="2293"/>
              <a:chExt cx="738" cy="653"/>
            </a:xfrm>
          </p:grpSpPr>
          <p:sp>
            <p:nvSpPr>
              <p:cNvPr id="21519" name="Freeform 16"/>
              <p:cNvSpPr/>
              <p:nvPr/>
            </p:nvSpPr>
            <p:spPr>
              <a:xfrm>
                <a:off x="2556" y="2293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20" name="Freeform 17"/>
              <p:cNvSpPr/>
              <p:nvPr/>
            </p:nvSpPr>
            <p:spPr>
              <a:xfrm flipV="1">
                <a:off x="2928" y="2617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1521" name="Group 18"/>
            <p:cNvGrpSpPr/>
            <p:nvPr/>
          </p:nvGrpSpPr>
          <p:grpSpPr>
            <a:xfrm>
              <a:off x="3288" y="2293"/>
              <a:ext cx="738" cy="653"/>
              <a:chOff x="2556" y="2293"/>
              <a:chExt cx="738" cy="653"/>
            </a:xfrm>
          </p:grpSpPr>
          <p:sp>
            <p:nvSpPr>
              <p:cNvPr id="21522" name="Freeform 19"/>
              <p:cNvSpPr/>
              <p:nvPr/>
            </p:nvSpPr>
            <p:spPr>
              <a:xfrm>
                <a:off x="2556" y="2293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23" name="Freeform 20"/>
              <p:cNvSpPr/>
              <p:nvPr/>
            </p:nvSpPr>
            <p:spPr>
              <a:xfrm flipV="1">
                <a:off x="2928" y="2617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1524" name="Group 21"/>
            <p:cNvGrpSpPr/>
            <p:nvPr/>
          </p:nvGrpSpPr>
          <p:grpSpPr>
            <a:xfrm>
              <a:off x="4023" y="2290"/>
              <a:ext cx="738" cy="653"/>
              <a:chOff x="2556" y="2293"/>
              <a:chExt cx="738" cy="653"/>
            </a:xfrm>
          </p:grpSpPr>
          <p:sp>
            <p:nvSpPr>
              <p:cNvPr id="21525" name="Freeform 22"/>
              <p:cNvSpPr/>
              <p:nvPr/>
            </p:nvSpPr>
            <p:spPr>
              <a:xfrm>
                <a:off x="2556" y="2293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26" name="Freeform 23"/>
              <p:cNvSpPr/>
              <p:nvPr/>
            </p:nvSpPr>
            <p:spPr>
              <a:xfrm flipV="1">
                <a:off x="2928" y="2617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8" name="Group 24"/>
          <p:cNvGrpSpPr/>
          <p:nvPr/>
        </p:nvGrpSpPr>
        <p:grpSpPr>
          <a:xfrm>
            <a:off x="1411288" y="4422775"/>
            <a:ext cx="3098800" cy="1074738"/>
            <a:chOff x="919" y="2600"/>
            <a:chExt cx="1952" cy="677"/>
          </a:xfrm>
        </p:grpSpPr>
        <p:sp>
          <p:nvSpPr>
            <p:cNvPr id="21528" name="AutoShape 25"/>
            <p:cNvSpPr/>
            <p:nvPr/>
          </p:nvSpPr>
          <p:spPr>
            <a:xfrm>
              <a:off x="919" y="2703"/>
              <a:ext cx="1072" cy="574"/>
            </a:xfrm>
            <a:prstGeom prst="wedgeRoundRectCallout">
              <a:avLst>
                <a:gd name="adj1" fmla="val 98694"/>
                <a:gd name="adj2" fmla="val -47588"/>
                <a:gd name="adj3" fmla="val 16667"/>
              </a:avLst>
            </a:prstGeom>
            <a:solidFill>
              <a:srgbClr val="FFFFFF"/>
            </a:solidFill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设</a:t>
              </a:r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时刻接通电源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29" name="Rectangle 26"/>
            <p:cNvSpPr/>
            <p:nvPr/>
          </p:nvSpPr>
          <p:spPr>
            <a:xfrm>
              <a:off x="2572" y="2600"/>
              <a:ext cx="299" cy="236"/>
            </a:xfrm>
            <a:prstGeom prst="rect">
              <a:avLst/>
            </a:prstGeom>
            <a:noFill/>
            <a:ln w="2857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4062413" y="5695950"/>
            <a:ext cx="3500437" cy="533400"/>
            <a:chOff x="2535" y="3372"/>
            <a:chExt cx="2205" cy="336"/>
          </a:xfrm>
        </p:grpSpPr>
        <p:sp>
          <p:nvSpPr>
            <p:cNvPr id="21531" name="Freeform 28"/>
            <p:cNvSpPr/>
            <p:nvPr/>
          </p:nvSpPr>
          <p:spPr>
            <a:xfrm>
              <a:off x="2535" y="3379"/>
              <a:ext cx="366" cy="329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48" y="197"/>
                </a:cxn>
                <a:cxn ang="0">
                  <a:pos x="102" y="77"/>
                </a:cxn>
                <a:cxn ang="0">
                  <a:pos x="144" y="11"/>
                </a:cxn>
                <a:cxn ang="0">
                  <a:pos x="204" y="11"/>
                </a:cxn>
                <a:cxn ang="0">
                  <a:pos x="240" y="59"/>
                </a:cxn>
                <a:cxn ang="0">
                  <a:pos x="306" y="209"/>
                </a:cxn>
                <a:cxn ang="0">
                  <a:pos x="366" y="329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2" name="Freeform 29"/>
            <p:cNvSpPr/>
            <p:nvPr/>
          </p:nvSpPr>
          <p:spPr>
            <a:xfrm>
              <a:off x="2907" y="3375"/>
              <a:ext cx="366" cy="329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48" y="197"/>
                </a:cxn>
                <a:cxn ang="0">
                  <a:pos x="102" y="77"/>
                </a:cxn>
                <a:cxn ang="0">
                  <a:pos x="144" y="11"/>
                </a:cxn>
                <a:cxn ang="0">
                  <a:pos x="204" y="11"/>
                </a:cxn>
                <a:cxn ang="0">
                  <a:pos x="240" y="59"/>
                </a:cxn>
                <a:cxn ang="0">
                  <a:pos x="306" y="209"/>
                </a:cxn>
                <a:cxn ang="0">
                  <a:pos x="366" y="329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3" name="Freeform 30"/>
            <p:cNvSpPr/>
            <p:nvPr/>
          </p:nvSpPr>
          <p:spPr>
            <a:xfrm>
              <a:off x="3267" y="3379"/>
              <a:ext cx="366" cy="329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48" y="197"/>
                </a:cxn>
                <a:cxn ang="0">
                  <a:pos x="102" y="77"/>
                </a:cxn>
                <a:cxn ang="0">
                  <a:pos x="144" y="11"/>
                </a:cxn>
                <a:cxn ang="0">
                  <a:pos x="204" y="11"/>
                </a:cxn>
                <a:cxn ang="0">
                  <a:pos x="240" y="59"/>
                </a:cxn>
                <a:cxn ang="0">
                  <a:pos x="306" y="209"/>
                </a:cxn>
                <a:cxn ang="0">
                  <a:pos x="366" y="329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4" name="Freeform 31"/>
            <p:cNvSpPr/>
            <p:nvPr/>
          </p:nvSpPr>
          <p:spPr>
            <a:xfrm>
              <a:off x="3639" y="3375"/>
              <a:ext cx="366" cy="329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48" y="197"/>
                </a:cxn>
                <a:cxn ang="0">
                  <a:pos x="102" y="77"/>
                </a:cxn>
                <a:cxn ang="0">
                  <a:pos x="144" y="11"/>
                </a:cxn>
                <a:cxn ang="0">
                  <a:pos x="204" y="11"/>
                </a:cxn>
                <a:cxn ang="0">
                  <a:pos x="240" y="59"/>
                </a:cxn>
                <a:cxn ang="0">
                  <a:pos x="306" y="209"/>
                </a:cxn>
                <a:cxn ang="0">
                  <a:pos x="366" y="329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5" name="Freeform 32"/>
            <p:cNvSpPr/>
            <p:nvPr/>
          </p:nvSpPr>
          <p:spPr>
            <a:xfrm>
              <a:off x="4002" y="3376"/>
              <a:ext cx="366" cy="329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48" y="197"/>
                </a:cxn>
                <a:cxn ang="0">
                  <a:pos x="102" y="77"/>
                </a:cxn>
                <a:cxn ang="0">
                  <a:pos x="144" y="11"/>
                </a:cxn>
                <a:cxn ang="0">
                  <a:pos x="204" y="11"/>
                </a:cxn>
                <a:cxn ang="0">
                  <a:pos x="240" y="59"/>
                </a:cxn>
                <a:cxn ang="0">
                  <a:pos x="306" y="209"/>
                </a:cxn>
                <a:cxn ang="0">
                  <a:pos x="366" y="329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6" name="Freeform 33"/>
            <p:cNvSpPr/>
            <p:nvPr/>
          </p:nvSpPr>
          <p:spPr>
            <a:xfrm>
              <a:off x="4374" y="3372"/>
              <a:ext cx="366" cy="329"/>
            </a:xfrm>
            <a:custGeom>
              <a:avLst/>
              <a:gdLst/>
              <a:ahLst/>
              <a:cxnLst>
                <a:cxn ang="0">
                  <a:pos x="0" y="323"/>
                </a:cxn>
                <a:cxn ang="0">
                  <a:pos x="48" y="197"/>
                </a:cxn>
                <a:cxn ang="0">
                  <a:pos x="102" y="77"/>
                </a:cxn>
                <a:cxn ang="0">
                  <a:pos x="144" y="11"/>
                </a:cxn>
                <a:cxn ang="0">
                  <a:pos x="204" y="11"/>
                </a:cxn>
                <a:cxn ang="0">
                  <a:pos x="240" y="59"/>
                </a:cxn>
                <a:cxn ang="0">
                  <a:pos x="306" y="209"/>
                </a:cxn>
                <a:cxn ang="0">
                  <a:pos x="366" y="329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490" name="Freeform 34"/>
          <p:cNvSpPr/>
          <p:nvPr/>
        </p:nvSpPr>
        <p:spPr>
          <a:xfrm>
            <a:off x="4164013" y="5708650"/>
            <a:ext cx="2084387" cy="501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313" h="316">
                <a:moveTo>
                  <a:pt x="2" y="316"/>
                </a:moveTo>
                <a:cubicBezTo>
                  <a:pt x="2" y="301"/>
                  <a:pt x="2" y="287"/>
                  <a:pt x="2" y="271"/>
                </a:cubicBezTo>
                <a:cubicBezTo>
                  <a:pt x="2" y="255"/>
                  <a:pt x="2" y="237"/>
                  <a:pt x="2" y="220"/>
                </a:cubicBezTo>
                <a:cubicBezTo>
                  <a:pt x="2" y="203"/>
                  <a:pt x="2" y="179"/>
                  <a:pt x="2" y="166"/>
                </a:cubicBezTo>
                <a:cubicBezTo>
                  <a:pt x="2" y="153"/>
                  <a:pt x="2" y="149"/>
                  <a:pt x="2" y="139"/>
                </a:cubicBezTo>
                <a:cubicBezTo>
                  <a:pt x="2" y="129"/>
                  <a:pt x="0" y="115"/>
                  <a:pt x="2" y="103"/>
                </a:cubicBezTo>
                <a:cubicBezTo>
                  <a:pt x="4" y="91"/>
                  <a:pt x="12" y="75"/>
                  <a:pt x="17" y="64"/>
                </a:cubicBezTo>
                <a:cubicBezTo>
                  <a:pt x="22" y="53"/>
                  <a:pt x="27" y="45"/>
                  <a:pt x="32" y="37"/>
                </a:cubicBezTo>
                <a:cubicBezTo>
                  <a:pt x="37" y="29"/>
                  <a:pt x="41" y="24"/>
                  <a:pt x="47" y="19"/>
                </a:cubicBezTo>
                <a:cubicBezTo>
                  <a:pt x="53" y="14"/>
                  <a:pt x="59" y="10"/>
                  <a:pt x="65" y="7"/>
                </a:cubicBezTo>
                <a:cubicBezTo>
                  <a:pt x="71" y="4"/>
                  <a:pt x="80" y="2"/>
                  <a:pt x="86" y="1"/>
                </a:cubicBezTo>
                <a:cubicBezTo>
                  <a:pt x="92" y="0"/>
                  <a:pt x="93" y="1"/>
                  <a:pt x="104" y="1"/>
                </a:cubicBezTo>
                <a:cubicBezTo>
                  <a:pt x="115" y="1"/>
                  <a:pt x="125" y="1"/>
                  <a:pt x="152" y="1"/>
                </a:cubicBezTo>
                <a:cubicBezTo>
                  <a:pt x="179" y="1"/>
                  <a:pt x="153" y="1"/>
                  <a:pt x="269" y="1"/>
                </a:cubicBezTo>
                <a:cubicBezTo>
                  <a:pt x="385" y="1"/>
                  <a:pt x="674" y="1"/>
                  <a:pt x="848" y="1"/>
                </a:cubicBezTo>
                <a:cubicBezTo>
                  <a:pt x="1022" y="1"/>
                  <a:pt x="1216" y="1"/>
                  <a:pt x="1313" y="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9" name="AutoShape 43"/>
          <p:cNvSpPr/>
          <p:nvPr/>
        </p:nvSpPr>
        <p:spPr>
          <a:xfrm>
            <a:off x="4572000" y="5091252"/>
            <a:ext cx="1471613" cy="510897"/>
          </a:xfrm>
          <a:prstGeom prst="wedgeRoundRectCallout">
            <a:avLst>
              <a:gd name="adj1" fmla="val -60556"/>
              <a:gd name="adj2" fmla="val 53620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充电结束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9" name="Text Box 45"/>
          <p:cNvSpPr txBox="1"/>
          <p:nvPr/>
        </p:nvSpPr>
        <p:spPr>
          <a:xfrm>
            <a:off x="2827338" y="0"/>
            <a:ext cx="36068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1540" name="Group 46"/>
          <p:cNvGrpSpPr/>
          <p:nvPr/>
        </p:nvGrpSpPr>
        <p:grpSpPr>
          <a:xfrm>
            <a:off x="954088" y="309563"/>
            <a:ext cx="7829550" cy="2790825"/>
            <a:chOff x="601" y="195"/>
            <a:chExt cx="4932" cy="1758"/>
          </a:xfrm>
        </p:grpSpPr>
        <p:sp>
          <p:nvSpPr>
            <p:cNvPr id="21541" name="Line 47"/>
            <p:cNvSpPr/>
            <p:nvPr/>
          </p:nvSpPr>
          <p:spPr>
            <a:xfrm>
              <a:off x="987" y="286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42" name="Oval 48"/>
            <p:cNvSpPr/>
            <p:nvPr/>
          </p:nvSpPr>
          <p:spPr>
            <a:xfrm>
              <a:off x="936" y="246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43" name="Line 49"/>
            <p:cNvSpPr/>
            <p:nvPr/>
          </p:nvSpPr>
          <p:spPr>
            <a:xfrm>
              <a:off x="987" y="1608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44" name="Oval 50"/>
            <p:cNvSpPr/>
            <p:nvPr/>
          </p:nvSpPr>
          <p:spPr>
            <a:xfrm>
              <a:off x="936" y="1580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45" name="Freeform 51"/>
            <p:cNvSpPr/>
            <p:nvPr/>
          </p:nvSpPr>
          <p:spPr>
            <a:xfrm>
              <a:off x="1562" y="554"/>
              <a:ext cx="49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96"/>
                </a:cxn>
                <a:cxn ang="0">
                  <a:pos x="0" y="192"/>
                </a:cxn>
                <a:cxn ang="0">
                  <a:pos x="51" y="288"/>
                </a:cxn>
                <a:cxn ang="0">
                  <a:pos x="0" y="387"/>
                </a:cxn>
                <a:cxn ang="0">
                  <a:pos x="51" y="483"/>
                </a:cxn>
                <a:cxn ang="0">
                  <a:pos x="0" y="579"/>
                </a:cxn>
                <a:cxn ang="0">
                  <a:pos x="51" y="675"/>
                </a:cxn>
                <a:cxn ang="0">
                  <a:pos x="0" y="771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6" name="Freeform 52"/>
            <p:cNvSpPr/>
            <p:nvPr/>
          </p:nvSpPr>
          <p:spPr>
            <a:xfrm flipH="1">
              <a:off x="1780" y="554"/>
              <a:ext cx="49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96"/>
                </a:cxn>
                <a:cxn ang="0">
                  <a:pos x="0" y="192"/>
                </a:cxn>
                <a:cxn ang="0">
                  <a:pos x="51" y="288"/>
                </a:cxn>
                <a:cxn ang="0">
                  <a:pos x="0" y="387"/>
                </a:cxn>
                <a:cxn ang="0">
                  <a:pos x="51" y="483"/>
                </a:cxn>
                <a:cxn ang="0">
                  <a:pos x="0" y="579"/>
                </a:cxn>
                <a:cxn ang="0">
                  <a:pos x="51" y="675"/>
                </a:cxn>
                <a:cxn ang="0">
                  <a:pos x="0" y="771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7" name="Line 53"/>
            <p:cNvSpPr/>
            <p:nvPr/>
          </p:nvSpPr>
          <p:spPr>
            <a:xfrm>
              <a:off x="1700" y="400"/>
              <a:ext cx="0" cy="107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48" name="Line 54"/>
            <p:cNvSpPr/>
            <p:nvPr/>
          </p:nvSpPr>
          <p:spPr>
            <a:xfrm>
              <a:off x="1829" y="274"/>
              <a:ext cx="135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49" name="Line 55"/>
            <p:cNvSpPr/>
            <p:nvPr/>
          </p:nvSpPr>
          <p:spPr>
            <a:xfrm flipV="1">
              <a:off x="1820" y="1605"/>
              <a:ext cx="1364" cy="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50" name="Line 56"/>
            <p:cNvSpPr/>
            <p:nvPr/>
          </p:nvSpPr>
          <p:spPr>
            <a:xfrm>
              <a:off x="3806" y="246"/>
              <a:ext cx="900" cy="5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1551" name="Group 57"/>
            <p:cNvGrpSpPr/>
            <p:nvPr/>
          </p:nvGrpSpPr>
          <p:grpSpPr>
            <a:xfrm>
              <a:off x="613" y="613"/>
              <a:ext cx="717" cy="426"/>
              <a:chOff x="1089" y="2072"/>
              <a:chExt cx="702" cy="399"/>
            </a:xfrm>
          </p:grpSpPr>
          <p:sp>
            <p:nvSpPr>
              <p:cNvPr id="21552" name="Line 58"/>
              <p:cNvSpPr/>
              <p:nvPr/>
            </p:nvSpPr>
            <p:spPr>
              <a:xfrm flipV="1">
                <a:off x="1089" y="2072"/>
                <a:ext cx="0" cy="39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53" name="Line 59"/>
              <p:cNvSpPr/>
              <p:nvPr/>
            </p:nvSpPr>
            <p:spPr>
              <a:xfrm>
                <a:off x="1089" y="2471"/>
                <a:ext cx="70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54" name="Freeform 60"/>
            <p:cNvSpPr>
              <a:spLocks noChangeAspect="1"/>
            </p:cNvSpPr>
            <p:nvPr/>
          </p:nvSpPr>
          <p:spPr>
            <a:xfrm>
              <a:off x="611" y="824"/>
              <a:ext cx="520" cy="402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1"/>
                </a:cxn>
                <a:cxn ang="0">
                  <a:pos x="19" y="56"/>
                </a:cxn>
                <a:cxn ang="0">
                  <a:pos x="29" y="114"/>
                </a:cxn>
                <a:cxn ang="0">
                  <a:pos x="38" y="57"/>
                </a:cxn>
              </a:cxnLst>
              <a:pathLst>
                <a:path w="1932" h="753">
                  <a:moveTo>
                    <a:pt x="0" y="376"/>
                  </a:moveTo>
                  <a:cubicBezTo>
                    <a:pt x="166" y="190"/>
                    <a:pt x="332" y="4"/>
                    <a:pt x="492" y="2"/>
                  </a:cubicBezTo>
                  <a:cubicBezTo>
                    <a:pt x="652" y="0"/>
                    <a:pt x="798" y="239"/>
                    <a:pt x="960" y="364"/>
                  </a:cubicBezTo>
                  <a:cubicBezTo>
                    <a:pt x="1122" y="489"/>
                    <a:pt x="1301" y="749"/>
                    <a:pt x="1463" y="751"/>
                  </a:cubicBezTo>
                  <a:cubicBezTo>
                    <a:pt x="1625" y="753"/>
                    <a:pt x="1854" y="439"/>
                    <a:pt x="1932" y="37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55" name="Text Box 61"/>
            <p:cNvSpPr txBox="1"/>
            <p:nvPr/>
          </p:nvSpPr>
          <p:spPr>
            <a:xfrm>
              <a:off x="601" y="474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56" name="Text Box 62"/>
            <p:cNvSpPr txBox="1"/>
            <p:nvPr/>
          </p:nvSpPr>
          <p:spPr>
            <a:xfrm>
              <a:off x="1851" y="549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57" name="Line 63"/>
            <p:cNvSpPr/>
            <p:nvPr/>
          </p:nvSpPr>
          <p:spPr>
            <a:xfrm>
              <a:off x="1562" y="282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58" name="Line 64"/>
            <p:cNvSpPr/>
            <p:nvPr/>
          </p:nvSpPr>
          <p:spPr>
            <a:xfrm>
              <a:off x="1562" y="1323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59" name="Line 65"/>
            <p:cNvSpPr/>
            <p:nvPr/>
          </p:nvSpPr>
          <p:spPr>
            <a:xfrm>
              <a:off x="1829" y="273"/>
              <a:ext cx="0" cy="28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60" name="Line 66"/>
            <p:cNvSpPr/>
            <p:nvPr/>
          </p:nvSpPr>
          <p:spPr>
            <a:xfrm>
              <a:off x="1829" y="1323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61" name="Line 67"/>
            <p:cNvSpPr/>
            <p:nvPr/>
          </p:nvSpPr>
          <p:spPr>
            <a:xfrm>
              <a:off x="3172" y="270"/>
              <a:ext cx="0" cy="15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62" name="Line 68"/>
            <p:cNvSpPr/>
            <p:nvPr/>
          </p:nvSpPr>
          <p:spPr>
            <a:xfrm flipV="1">
              <a:off x="3184" y="1477"/>
              <a:ext cx="0" cy="12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63" name="Rectangle 69"/>
            <p:cNvSpPr/>
            <p:nvPr/>
          </p:nvSpPr>
          <p:spPr>
            <a:xfrm rot="2700000">
              <a:off x="2796" y="586"/>
              <a:ext cx="748" cy="715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1564" name="Group 70"/>
            <p:cNvGrpSpPr/>
            <p:nvPr/>
          </p:nvGrpSpPr>
          <p:grpSpPr>
            <a:xfrm>
              <a:off x="2841" y="503"/>
              <a:ext cx="160" cy="272"/>
              <a:chOff x="2216" y="2436"/>
              <a:chExt cx="156" cy="254"/>
            </a:xfrm>
          </p:grpSpPr>
          <p:sp>
            <p:nvSpPr>
              <p:cNvPr id="21565" name="Line 71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66" name="AutoShape 72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567" name="Group 73"/>
            <p:cNvGrpSpPr/>
            <p:nvPr/>
          </p:nvGrpSpPr>
          <p:grpSpPr>
            <a:xfrm>
              <a:off x="3373" y="1026"/>
              <a:ext cx="159" cy="272"/>
              <a:chOff x="2216" y="2436"/>
              <a:chExt cx="156" cy="254"/>
            </a:xfrm>
          </p:grpSpPr>
          <p:sp>
            <p:nvSpPr>
              <p:cNvPr id="21568" name="Line 74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69" name="AutoShape 75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570" name="Group 76"/>
            <p:cNvGrpSpPr/>
            <p:nvPr/>
          </p:nvGrpSpPr>
          <p:grpSpPr>
            <a:xfrm rot="5400000">
              <a:off x="3366" y="550"/>
              <a:ext cx="167" cy="259"/>
              <a:chOff x="2216" y="2436"/>
              <a:chExt cx="156" cy="254"/>
            </a:xfrm>
          </p:grpSpPr>
          <p:sp>
            <p:nvSpPr>
              <p:cNvPr id="21571" name="Line 77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72" name="AutoShape 78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573" name="Group 79"/>
            <p:cNvGrpSpPr/>
            <p:nvPr/>
          </p:nvGrpSpPr>
          <p:grpSpPr>
            <a:xfrm rot="5400000">
              <a:off x="2955" y="1137"/>
              <a:ext cx="166" cy="259"/>
              <a:chOff x="2216" y="2436"/>
              <a:chExt cx="156" cy="254"/>
            </a:xfrm>
          </p:grpSpPr>
          <p:sp>
            <p:nvSpPr>
              <p:cNvPr id="21574" name="Line 80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75" name="AutoShape 81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76" name="Line 82"/>
            <p:cNvSpPr/>
            <p:nvPr/>
          </p:nvSpPr>
          <p:spPr>
            <a:xfrm flipH="1">
              <a:off x="2473" y="952"/>
              <a:ext cx="21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77" name="Line 83"/>
            <p:cNvSpPr/>
            <p:nvPr/>
          </p:nvSpPr>
          <p:spPr>
            <a:xfrm>
              <a:off x="2473" y="973"/>
              <a:ext cx="0" cy="98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78" name="Line 84"/>
            <p:cNvSpPr/>
            <p:nvPr/>
          </p:nvSpPr>
          <p:spPr>
            <a:xfrm>
              <a:off x="3806" y="246"/>
              <a:ext cx="0" cy="71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79" name="Line 85"/>
            <p:cNvSpPr/>
            <p:nvPr/>
          </p:nvSpPr>
          <p:spPr>
            <a:xfrm>
              <a:off x="3678" y="952"/>
              <a:ext cx="1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0" name="Line 86"/>
            <p:cNvSpPr/>
            <p:nvPr/>
          </p:nvSpPr>
          <p:spPr>
            <a:xfrm>
              <a:off x="1498" y="605"/>
              <a:ext cx="0" cy="7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1" name="Line 87"/>
            <p:cNvSpPr/>
            <p:nvPr/>
          </p:nvSpPr>
          <p:spPr>
            <a:xfrm>
              <a:off x="1890" y="605"/>
              <a:ext cx="0" cy="7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2" name="Text Box 88"/>
            <p:cNvSpPr txBox="1"/>
            <p:nvPr/>
          </p:nvSpPr>
          <p:spPr>
            <a:xfrm>
              <a:off x="1193" y="496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83" name="Line 89"/>
            <p:cNvSpPr/>
            <p:nvPr/>
          </p:nvSpPr>
          <p:spPr>
            <a:xfrm flipH="1">
              <a:off x="1890" y="348"/>
              <a:ext cx="44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4" name="Line 90"/>
            <p:cNvSpPr/>
            <p:nvPr/>
          </p:nvSpPr>
          <p:spPr>
            <a:xfrm>
              <a:off x="1988" y="195"/>
              <a:ext cx="3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5" name="Line 91"/>
            <p:cNvSpPr/>
            <p:nvPr/>
          </p:nvSpPr>
          <p:spPr>
            <a:xfrm flipH="1">
              <a:off x="1939" y="1683"/>
              <a:ext cx="3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6" name="Text Box 92"/>
            <p:cNvSpPr txBox="1"/>
            <p:nvPr/>
          </p:nvSpPr>
          <p:spPr>
            <a:xfrm>
              <a:off x="1781" y="1538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87" name="Line 93"/>
            <p:cNvSpPr/>
            <p:nvPr/>
          </p:nvSpPr>
          <p:spPr>
            <a:xfrm>
              <a:off x="1890" y="1477"/>
              <a:ext cx="49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8" name="Line 94"/>
            <p:cNvSpPr/>
            <p:nvPr/>
          </p:nvSpPr>
          <p:spPr>
            <a:xfrm>
              <a:off x="2674" y="1221"/>
              <a:ext cx="245" cy="256"/>
            </a:xfrm>
            <a:prstGeom prst="line">
              <a:avLst/>
            </a:prstGeom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89" name="Line 95"/>
            <p:cNvSpPr/>
            <p:nvPr/>
          </p:nvSpPr>
          <p:spPr>
            <a:xfrm>
              <a:off x="3409" y="400"/>
              <a:ext cx="245" cy="25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90" name="Line 96"/>
            <p:cNvSpPr/>
            <p:nvPr/>
          </p:nvSpPr>
          <p:spPr>
            <a:xfrm flipV="1">
              <a:off x="3458" y="1169"/>
              <a:ext cx="294" cy="30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91" name="Line 97"/>
            <p:cNvSpPr/>
            <p:nvPr/>
          </p:nvSpPr>
          <p:spPr>
            <a:xfrm flipV="1">
              <a:off x="2625" y="451"/>
              <a:ext cx="294" cy="30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92" name="Text Box 98"/>
            <p:cNvSpPr txBox="1"/>
            <p:nvPr/>
          </p:nvSpPr>
          <p:spPr>
            <a:xfrm>
              <a:off x="2427" y="315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93" name="Text Box 99"/>
            <p:cNvSpPr txBox="1"/>
            <p:nvPr/>
          </p:nvSpPr>
          <p:spPr>
            <a:xfrm>
              <a:off x="3575" y="1309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94" name="Text Box 100"/>
            <p:cNvSpPr txBox="1"/>
            <p:nvPr/>
          </p:nvSpPr>
          <p:spPr>
            <a:xfrm>
              <a:off x="3155" y="651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95" name="Text Box 101"/>
            <p:cNvSpPr txBox="1"/>
            <p:nvPr/>
          </p:nvSpPr>
          <p:spPr>
            <a:xfrm>
              <a:off x="2918" y="913"/>
              <a:ext cx="360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96" name="Line 102"/>
            <p:cNvSpPr/>
            <p:nvPr/>
          </p:nvSpPr>
          <p:spPr>
            <a:xfrm flipH="1">
              <a:off x="4947" y="380"/>
              <a:ext cx="0" cy="134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97" name="Text Box 103"/>
            <p:cNvSpPr txBox="1"/>
            <p:nvPr/>
          </p:nvSpPr>
          <p:spPr>
            <a:xfrm>
              <a:off x="4268" y="1197"/>
              <a:ext cx="664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L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98" name="Text Box 104"/>
            <p:cNvSpPr txBox="1"/>
            <p:nvPr/>
          </p:nvSpPr>
          <p:spPr>
            <a:xfrm>
              <a:off x="4959" y="848"/>
              <a:ext cx="57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599" name="Line 105"/>
            <p:cNvSpPr/>
            <p:nvPr/>
          </p:nvSpPr>
          <p:spPr>
            <a:xfrm flipV="1">
              <a:off x="4685" y="1631"/>
              <a:ext cx="0" cy="30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0" name="Line 106"/>
            <p:cNvSpPr/>
            <p:nvPr/>
          </p:nvSpPr>
          <p:spPr>
            <a:xfrm>
              <a:off x="2463" y="1939"/>
              <a:ext cx="222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1" name="Rectangle 107"/>
            <p:cNvSpPr/>
            <p:nvPr/>
          </p:nvSpPr>
          <p:spPr>
            <a:xfrm>
              <a:off x="4635" y="1221"/>
              <a:ext cx="98" cy="41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2" name="Line 108"/>
            <p:cNvSpPr/>
            <p:nvPr/>
          </p:nvSpPr>
          <p:spPr>
            <a:xfrm flipV="1">
              <a:off x="4679" y="960"/>
              <a:ext cx="0" cy="26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3" name="Oval 109"/>
            <p:cNvSpPr/>
            <p:nvPr/>
          </p:nvSpPr>
          <p:spPr>
            <a:xfrm>
              <a:off x="4657" y="909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4" name="Line 110"/>
            <p:cNvSpPr/>
            <p:nvPr/>
          </p:nvSpPr>
          <p:spPr>
            <a:xfrm>
              <a:off x="4697" y="241"/>
              <a:ext cx="0" cy="30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5" name="Oval 111"/>
            <p:cNvSpPr/>
            <p:nvPr/>
          </p:nvSpPr>
          <p:spPr>
            <a:xfrm flipV="1">
              <a:off x="4677" y="554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6" name="Line 112"/>
            <p:cNvSpPr/>
            <p:nvPr/>
          </p:nvSpPr>
          <p:spPr>
            <a:xfrm flipV="1">
              <a:off x="4672" y="605"/>
              <a:ext cx="196" cy="308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7" name="Text Box 113"/>
            <p:cNvSpPr txBox="1"/>
            <p:nvPr/>
          </p:nvSpPr>
          <p:spPr>
            <a:xfrm>
              <a:off x="4404" y="513"/>
              <a:ext cx="24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S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608" name="Rectangle 114"/>
            <p:cNvSpPr/>
            <p:nvPr/>
          </p:nvSpPr>
          <p:spPr>
            <a:xfrm>
              <a:off x="4055" y="1067"/>
              <a:ext cx="196" cy="5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09" name="Line 115"/>
            <p:cNvSpPr/>
            <p:nvPr/>
          </p:nvSpPr>
          <p:spPr>
            <a:xfrm>
              <a:off x="4064" y="1169"/>
              <a:ext cx="21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0" name="Text Box 116"/>
            <p:cNvSpPr txBox="1"/>
            <p:nvPr/>
          </p:nvSpPr>
          <p:spPr>
            <a:xfrm>
              <a:off x="3752" y="930"/>
              <a:ext cx="265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1611" name="Line 117"/>
            <p:cNvSpPr/>
            <p:nvPr/>
          </p:nvSpPr>
          <p:spPr>
            <a:xfrm>
              <a:off x="3997" y="964"/>
              <a:ext cx="9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2" name="Line 118"/>
            <p:cNvSpPr/>
            <p:nvPr/>
          </p:nvSpPr>
          <p:spPr>
            <a:xfrm>
              <a:off x="4046" y="913"/>
              <a:ext cx="0" cy="10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3" name="Line 119"/>
            <p:cNvSpPr/>
            <p:nvPr/>
          </p:nvSpPr>
          <p:spPr>
            <a:xfrm>
              <a:off x="3997" y="1221"/>
              <a:ext cx="9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4" name="Line 120"/>
            <p:cNvSpPr/>
            <p:nvPr/>
          </p:nvSpPr>
          <p:spPr>
            <a:xfrm>
              <a:off x="4153" y="1169"/>
              <a:ext cx="0" cy="77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5" name="Line 121"/>
            <p:cNvSpPr/>
            <p:nvPr/>
          </p:nvSpPr>
          <p:spPr>
            <a:xfrm flipV="1">
              <a:off x="4153" y="246"/>
              <a:ext cx="0" cy="82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6" name="Oval 122"/>
            <p:cNvSpPr/>
            <p:nvPr/>
          </p:nvSpPr>
          <p:spPr>
            <a:xfrm>
              <a:off x="3143" y="1426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7" name="Oval 123"/>
            <p:cNvSpPr/>
            <p:nvPr/>
          </p:nvSpPr>
          <p:spPr>
            <a:xfrm>
              <a:off x="3629" y="922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8" name="Oval 124"/>
            <p:cNvSpPr/>
            <p:nvPr/>
          </p:nvSpPr>
          <p:spPr>
            <a:xfrm>
              <a:off x="2612" y="912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619" name="Oval 125"/>
            <p:cNvSpPr/>
            <p:nvPr/>
          </p:nvSpPr>
          <p:spPr>
            <a:xfrm>
              <a:off x="3131" y="409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19"/>
          <p:cNvGrpSpPr/>
          <p:nvPr/>
        </p:nvGrpSpPr>
        <p:grpSpPr>
          <a:xfrm>
            <a:off x="6496050" y="5029200"/>
            <a:ext cx="1844675" cy="533400"/>
            <a:chOff x="6496050" y="5029200"/>
            <a:chExt cx="1845062" cy="533400"/>
          </a:xfrm>
        </p:grpSpPr>
        <p:sp>
          <p:nvSpPr>
            <p:cNvPr id="21621" name="AutoShape 126"/>
            <p:cNvSpPr/>
            <p:nvPr/>
          </p:nvSpPr>
          <p:spPr>
            <a:xfrm>
              <a:off x="6496050" y="5029200"/>
              <a:ext cx="1845062" cy="533400"/>
            </a:xfrm>
            <a:prstGeom prst="wedgeRoundRectCallout">
              <a:avLst>
                <a:gd name="adj1" fmla="val -87986"/>
                <a:gd name="adj2" fmla="val 76486"/>
                <a:gd name="adj3" fmla="val 16667"/>
              </a:avLst>
            </a:pr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=    V</a:t>
              </a:r>
              <a:r>
                <a:rPr lang="en-US" altLang="zh-CN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aphicFrame>
          <p:nvGraphicFramePr>
            <p:cNvPr id="21622" name="Object 118"/>
            <p:cNvGraphicFramePr/>
            <p:nvPr/>
          </p:nvGraphicFramePr>
          <p:xfrm>
            <a:off x="7280761" y="5096400"/>
            <a:ext cx="435883" cy="39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241300" imgH="215900" progId="Equation.3">
                    <p:embed/>
                  </p:oleObj>
                </mc:Choice>
                <mc:Fallback>
                  <p:oleObj name="" r:id="rId1" imgW="241300" imgH="2159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280761" y="5096400"/>
                          <a:ext cx="435883" cy="39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90" grpId="0" animBg="1"/>
      <p:bldP spid="1949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120650" y="2925763"/>
            <a:ext cx="8229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接入（且</a:t>
            </a:r>
            <a:r>
              <a:rPr lang="en-US" altLang="zh-CN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i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较大）时</a:t>
            </a:r>
            <a:endParaRPr lang="zh-CN" altLang="en-US" sz="20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2530" name="Group 61"/>
          <p:cNvGrpSpPr/>
          <p:nvPr/>
        </p:nvGrpSpPr>
        <p:grpSpPr>
          <a:xfrm>
            <a:off x="954088" y="138113"/>
            <a:ext cx="7829550" cy="2790825"/>
            <a:chOff x="601" y="195"/>
            <a:chExt cx="4932" cy="1758"/>
          </a:xfrm>
        </p:grpSpPr>
        <p:sp>
          <p:nvSpPr>
            <p:cNvPr id="22531" name="Line 62"/>
            <p:cNvSpPr/>
            <p:nvPr/>
          </p:nvSpPr>
          <p:spPr>
            <a:xfrm>
              <a:off x="987" y="286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32" name="Oval 63"/>
            <p:cNvSpPr/>
            <p:nvPr/>
          </p:nvSpPr>
          <p:spPr>
            <a:xfrm>
              <a:off x="936" y="246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33" name="Line 64"/>
            <p:cNvSpPr/>
            <p:nvPr/>
          </p:nvSpPr>
          <p:spPr>
            <a:xfrm>
              <a:off x="987" y="1608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34" name="Oval 65"/>
            <p:cNvSpPr/>
            <p:nvPr/>
          </p:nvSpPr>
          <p:spPr>
            <a:xfrm>
              <a:off x="936" y="1580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35" name="Freeform 66"/>
            <p:cNvSpPr/>
            <p:nvPr/>
          </p:nvSpPr>
          <p:spPr>
            <a:xfrm>
              <a:off x="1562" y="554"/>
              <a:ext cx="49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96"/>
                </a:cxn>
                <a:cxn ang="0">
                  <a:pos x="0" y="192"/>
                </a:cxn>
                <a:cxn ang="0">
                  <a:pos x="51" y="288"/>
                </a:cxn>
                <a:cxn ang="0">
                  <a:pos x="0" y="387"/>
                </a:cxn>
                <a:cxn ang="0">
                  <a:pos x="51" y="483"/>
                </a:cxn>
                <a:cxn ang="0">
                  <a:pos x="0" y="579"/>
                </a:cxn>
                <a:cxn ang="0">
                  <a:pos x="51" y="675"/>
                </a:cxn>
                <a:cxn ang="0">
                  <a:pos x="0" y="771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36" name="Freeform 67"/>
            <p:cNvSpPr/>
            <p:nvPr/>
          </p:nvSpPr>
          <p:spPr>
            <a:xfrm flipH="1">
              <a:off x="1780" y="554"/>
              <a:ext cx="49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96"/>
                </a:cxn>
                <a:cxn ang="0">
                  <a:pos x="0" y="192"/>
                </a:cxn>
                <a:cxn ang="0">
                  <a:pos x="51" y="288"/>
                </a:cxn>
                <a:cxn ang="0">
                  <a:pos x="0" y="387"/>
                </a:cxn>
                <a:cxn ang="0">
                  <a:pos x="51" y="483"/>
                </a:cxn>
                <a:cxn ang="0">
                  <a:pos x="0" y="579"/>
                </a:cxn>
                <a:cxn ang="0">
                  <a:pos x="51" y="675"/>
                </a:cxn>
                <a:cxn ang="0">
                  <a:pos x="0" y="771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37" name="Line 68"/>
            <p:cNvSpPr/>
            <p:nvPr/>
          </p:nvSpPr>
          <p:spPr>
            <a:xfrm>
              <a:off x="1700" y="400"/>
              <a:ext cx="0" cy="107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38" name="Line 69"/>
            <p:cNvSpPr/>
            <p:nvPr/>
          </p:nvSpPr>
          <p:spPr>
            <a:xfrm>
              <a:off x="1829" y="274"/>
              <a:ext cx="135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39" name="Line 70"/>
            <p:cNvSpPr/>
            <p:nvPr/>
          </p:nvSpPr>
          <p:spPr>
            <a:xfrm flipV="1">
              <a:off x="1820" y="1605"/>
              <a:ext cx="1364" cy="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40" name="Line 71"/>
            <p:cNvSpPr/>
            <p:nvPr/>
          </p:nvSpPr>
          <p:spPr>
            <a:xfrm>
              <a:off x="3806" y="246"/>
              <a:ext cx="900" cy="5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2541" name="Group 72"/>
            <p:cNvGrpSpPr/>
            <p:nvPr/>
          </p:nvGrpSpPr>
          <p:grpSpPr>
            <a:xfrm>
              <a:off x="613" y="613"/>
              <a:ext cx="717" cy="426"/>
              <a:chOff x="1089" y="2072"/>
              <a:chExt cx="702" cy="399"/>
            </a:xfrm>
          </p:grpSpPr>
          <p:sp>
            <p:nvSpPr>
              <p:cNvPr id="22542" name="Line 73"/>
              <p:cNvSpPr/>
              <p:nvPr/>
            </p:nvSpPr>
            <p:spPr>
              <a:xfrm flipV="1">
                <a:off x="1089" y="2072"/>
                <a:ext cx="0" cy="39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3" name="Line 74"/>
              <p:cNvSpPr/>
              <p:nvPr/>
            </p:nvSpPr>
            <p:spPr>
              <a:xfrm>
                <a:off x="1089" y="2471"/>
                <a:ext cx="702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44" name="Freeform 75"/>
            <p:cNvSpPr>
              <a:spLocks noChangeAspect="1"/>
            </p:cNvSpPr>
            <p:nvPr/>
          </p:nvSpPr>
          <p:spPr>
            <a:xfrm>
              <a:off x="611" y="824"/>
              <a:ext cx="520" cy="402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0" y="1"/>
                </a:cxn>
                <a:cxn ang="0">
                  <a:pos x="19" y="56"/>
                </a:cxn>
                <a:cxn ang="0">
                  <a:pos x="29" y="114"/>
                </a:cxn>
                <a:cxn ang="0">
                  <a:pos x="38" y="57"/>
                </a:cxn>
              </a:cxnLst>
              <a:pathLst>
                <a:path w="1932" h="753">
                  <a:moveTo>
                    <a:pt x="0" y="376"/>
                  </a:moveTo>
                  <a:cubicBezTo>
                    <a:pt x="166" y="190"/>
                    <a:pt x="332" y="4"/>
                    <a:pt x="492" y="2"/>
                  </a:cubicBezTo>
                  <a:cubicBezTo>
                    <a:pt x="652" y="0"/>
                    <a:pt x="798" y="239"/>
                    <a:pt x="960" y="364"/>
                  </a:cubicBezTo>
                  <a:cubicBezTo>
                    <a:pt x="1122" y="489"/>
                    <a:pt x="1301" y="749"/>
                    <a:pt x="1463" y="751"/>
                  </a:cubicBezTo>
                  <a:cubicBezTo>
                    <a:pt x="1625" y="753"/>
                    <a:pt x="1854" y="439"/>
                    <a:pt x="1932" y="37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5" name="Text Box 76"/>
            <p:cNvSpPr txBox="1"/>
            <p:nvPr/>
          </p:nvSpPr>
          <p:spPr>
            <a:xfrm>
              <a:off x="601" y="474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46" name="Text Box 77"/>
            <p:cNvSpPr txBox="1"/>
            <p:nvPr/>
          </p:nvSpPr>
          <p:spPr>
            <a:xfrm>
              <a:off x="1851" y="549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47" name="Line 78"/>
            <p:cNvSpPr/>
            <p:nvPr/>
          </p:nvSpPr>
          <p:spPr>
            <a:xfrm>
              <a:off x="1562" y="282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48" name="Line 79"/>
            <p:cNvSpPr/>
            <p:nvPr/>
          </p:nvSpPr>
          <p:spPr>
            <a:xfrm>
              <a:off x="1562" y="1323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49" name="Line 80"/>
            <p:cNvSpPr/>
            <p:nvPr/>
          </p:nvSpPr>
          <p:spPr>
            <a:xfrm>
              <a:off x="1829" y="273"/>
              <a:ext cx="0" cy="28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50" name="Line 81"/>
            <p:cNvSpPr/>
            <p:nvPr/>
          </p:nvSpPr>
          <p:spPr>
            <a:xfrm>
              <a:off x="1829" y="1323"/>
              <a:ext cx="0" cy="2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51" name="Line 82"/>
            <p:cNvSpPr/>
            <p:nvPr/>
          </p:nvSpPr>
          <p:spPr>
            <a:xfrm>
              <a:off x="3172" y="270"/>
              <a:ext cx="0" cy="15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52" name="Line 83"/>
            <p:cNvSpPr/>
            <p:nvPr/>
          </p:nvSpPr>
          <p:spPr>
            <a:xfrm flipV="1">
              <a:off x="3184" y="1477"/>
              <a:ext cx="0" cy="12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53" name="Rectangle 84"/>
            <p:cNvSpPr/>
            <p:nvPr/>
          </p:nvSpPr>
          <p:spPr>
            <a:xfrm rot="2700000">
              <a:off x="2796" y="586"/>
              <a:ext cx="748" cy="715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2554" name="Group 85"/>
            <p:cNvGrpSpPr/>
            <p:nvPr/>
          </p:nvGrpSpPr>
          <p:grpSpPr>
            <a:xfrm>
              <a:off x="2841" y="503"/>
              <a:ext cx="160" cy="272"/>
              <a:chOff x="2216" y="2436"/>
              <a:chExt cx="156" cy="254"/>
            </a:xfrm>
          </p:grpSpPr>
          <p:sp>
            <p:nvSpPr>
              <p:cNvPr id="22555" name="Line 86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6" name="AutoShape 87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57" name="Group 88"/>
            <p:cNvGrpSpPr/>
            <p:nvPr/>
          </p:nvGrpSpPr>
          <p:grpSpPr>
            <a:xfrm>
              <a:off x="3373" y="1026"/>
              <a:ext cx="159" cy="272"/>
              <a:chOff x="2216" y="2436"/>
              <a:chExt cx="156" cy="254"/>
            </a:xfrm>
          </p:grpSpPr>
          <p:sp>
            <p:nvSpPr>
              <p:cNvPr id="22558" name="Line 89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9" name="AutoShape 90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60" name="Group 91"/>
            <p:cNvGrpSpPr/>
            <p:nvPr/>
          </p:nvGrpSpPr>
          <p:grpSpPr>
            <a:xfrm rot="5400000">
              <a:off x="3366" y="550"/>
              <a:ext cx="167" cy="259"/>
              <a:chOff x="2216" y="2436"/>
              <a:chExt cx="156" cy="254"/>
            </a:xfrm>
          </p:grpSpPr>
          <p:sp>
            <p:nvSpPr>
              <p:cNvPr id="22561" name="Line 92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2" name="AutoShape 93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563" name="Group 94"/>
            <p:cNvGrpSpPr/>
            <p:nvPr/>
          </p:nvGrpSpPr>
          <p:grpSpPr>
            <a:xfrm rot="5400000">
              <a:off x="2955" y="1137"/>
              <a:ext cx="166" cy="259"/>
              <a:chOff x="2216" y="2436"/>
              <a:chExt cx="156" cy="254"/>
            </a:xfrm>
          </p:grpSpPr>
          <p:sp>
            <p:nvSpPr>
              <p:cNvPr id="22564" name="Line 95"/>
              <p:cNvSpPr/>
              <p:nvPr/>
            </p:nvSpPr>
            <p:spPr>
              <a:xfrm rot="2700000">
                <a:off x="2240" y="2530"/>
                <a:ext cx="1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5" name="AutoShape 96"/>
              <p:cNvSpPr/>
              <p:nvPr/>
            </p:nvSpPr>
            <p:spPr>
              <a:xfrm rot="2700000">
                <a:off x="2196" y="2514"/>
                <a:ext cx="185" cy="156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566" name="Line 97"/>
            <p:cNvSpPr/>
            <p:nvPr/>
          </p:nvSpPr>
          <p:spPr>
            <a:xfrm flipH="1">
              <a:off x="2473" y="952"/>
              <a:ext cx="21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67" name="Line 98"/>
            <p:cNvSpPr/>
            <p:nvPr/>
          </p:nvSpPr>
          <p:spPr>
            <a:xfrm>
              <a:off x="2473" y="973"/>
              <a:ext cx="0" cy="98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68" name="Line 99"/>
            <p:cNvSpPr/>
            <p:nvPr/>
          </p:nvSpPr>
          <p:spPr>
            <a:xfrm>
              <a:off x="3806" y="246"/>
              <a:ext cx="0" cy="71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69" name="Line 100"/>
            <p:cNvSpPr/>
            <p:nvPr/>
          </p:nvSpPr>
          <p:spPr>
            <a:xfrm>
              <a:off x="3678" y="952"/>
              <a:ext cx="1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0" name="Line 101"/>
            <p:cNvSpPr/>
            <p:nvPr/>
          </p:nvSpPr>
          <p:spPr>
            <a:xfrm>
              <a:off x="1498" y="605"/>
              <a:ext cx="0" cy="7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1" name="Line 102"/>
            <p:cNvSpPr/>
            <p:nvPr/>
          </p:nvSpPr>
          <p:spPr>
            <a:xfrm>
              <a:off x="1890" y="605"/>
              <a:ext cx="0" cy="7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2" name="Text Box 103"/>
            <p:cNvSpPr txBox="1"/>
            <p:nvPr/>
          </p:nvSpPr>
          <p:spPr>
            <a:xfrm>
              <a:off x="1193" y="496"/>
              <a:ext cx="36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73" name="Line 104"/>
            <p:cNvSpPr/>
            <p:nvPr/>
          </p:nvSpPr>
          <p:spPr>
            <a:xfrm flipH="1">
              <a:off x="1890" y="348"/>
              <a:ext cx="44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4" name="Line 105"/>
            <p:cNvSpPr/>
            <p:nvPr/>
          </p:nvSpPr>
          <p:spPr>
            <a:xfrm>
              <a:off x="1988" y="195"/>
              <a:ext cx="3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5" name="Line 106"/>
            <p:cNvSpPr/>
            <p:nvPr/>
          </p:nvSpPr>
          <p:spPr>
            <a:xfrm flipH="1">
              <a:off x="1939" y="1683"/>
              <a:ext cx="392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6" name="Text Box 107"/>
            <p:cNvSpPr txBox="1"/>
            <p:nvPr/>
          </p:nvSpPr>
          <p:spPr>
            <a:xfrm>
              <a:off x="1781" y="1538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77" name="Line 108"/>
            <p:cNvSpPr/>
            <p:nvPr/>
          </p:nvSpPr>
          <p:spPr>
            <a:xfrm>
              <a:off x="1890" y="1477"/>
              <a:ext cx="49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8" name="Line 109"/>
            <p:cNvSpPr/>
            <p:nvPr/>
          </p:nvSpPr>
          <p:spPr>
            <a:xfrm>
              <a:off x="2674" y="1221"/>
              <a:ext cx="245" cy="256"/>
            </a:xfrm>
            <a:prstGeom prst="line">
              <a:avLst/>
            </a:prstGeom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9" name="Line 110"/>
            <p:cNvSpPr/>
            <p:nvPr/>
          </p:nvSpPr>
          <p:spPr>
            <a:xfrm>
              <a:off x="3409" y="400"/>
              <a:ext cx="245" cy="256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80" name="Line 111"/>
            <p:cNvSpPr/>
            <p:nvPr/>
          </p:nvSpPr>
          <p:spPr>
            <a:xfrm flipV="1">
              <a:off x="3458" y="1169"/>
              <a:ext cx="294" cy="30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81" name="Line 112"/>
            <p:cNvSpPr/>
            <p:nvPr/>
          </p:nvSpPr>
          <p:spPr>
            <a:xfrm flipV="1">
              <a:off x="2625" y="451"/>
              <a:ext cx="294" cy="30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82" name="Text Box 113"/>
            <p:cNvSpPr txBox="1"/>
            <p:nvPr/>
          </p:nvSpPr>
          <p:spPr>
            <a:xfrm>
              <a:off x="2427" y="315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83" name="Text Box 114"/>
            <p:cNvSpPr txBox="1"/>
            <p:nvPr/>
          </p:nvSpPr>
          <p:spPr>
            <a:xfrm>
              <a:off x="3575" y="1309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84" name="Text Box 115"/>
            <p:cNvSpPr txBox="1"/>
            <p:nvPr/>
          </p:nvSpPr>
          <p:spPr>
            <a:xfrm>
              <a:off x="3155" y="651"/>
              <a:ext cx="36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85" name="Text Box 116"/>
            <p:cNvSpPr txBox="1"/>
            <p:nvPr/>
          </p:nvSpPr>
          <p:spPr>
            <a:xfrm>
              <a:off x="2918" y="913"/>
              <a:ext cx="360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86" name="Line 117"/>
            <p:cNvSpPr/>
            <p:nvPr/>
          </p:nvSpPr>
          <p:spPr>
            <a:xfrm flipH="1">
              <a:off x="4947" y="380"/>
              <a:ext cx="0" cy="134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87" name="Text Box 118"/>
            <p:cNvSpPr txBox="1"/>
            <p:nvPr/>
          </p:nvSpPr>
          <p:spPr>
            <a:xfrm>
              <a:off x="4268" y="1197"/>
              <a:ext cx="664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L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88" name="Text Box 119"/>
            <p:cNvSpPr txBox="1"/>
            <p:nvPr/>
          </p:nvSpPr>
          <p:spPr>
            <a:xfrm>
              <a:off x="4959" y="848"/>
              <a:ext cx="57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solidFill>
                    <a:srgbClr val="66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89" name="Line 120"/>
            <p:cNvSpPr/>
            <p:nvPr/>
          </p:nvSpPr>
          <p:spPr>
            <a:xfrm flipV="1">
              <a:off x="4685" y="1631"/>
              <a:ext cx="0" cy="30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0" name="Line 121"/>
            <p:cNvSpPr/>
            <p:nvPr/>
          </p:nvSpPr>
          <p:spPr>
            <a:xfrm>
              <a:off x="2463" y="1939"/>
              <a:ext cx="222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1" name="Rectangle 122"/>
            <p:cNvSpPr/>
            <p:nvPr/>
          </p:nvSpPr>
          <p:spPr>
            <a:xfrm>
              <a:off x="4635" y="1221"/>
              <a:ext cx="98" cy="41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2" name="Line 123"/>
            <p:cNvSpPr/>
            <p:nvPr/>
          </p:nvSpPr>
          <p:spPr>
            <a:xfrm flipV="1">
              <a:off x="4679" y="960"/>
              <a:ext cx="0" cy="26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3" name="Oval 124"/>
            <p:cNvSpPr/>
            <p:nvPr/>
          </p:nvSpPr>
          <p:spPr>
            <a:xfrm>
              <a:off x="4657" y="909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4" name="Line 125"/>
            <p:cNvSpPr/>
            <p:nvPr/>
          </p:nvSpPr>
          <p:spPr>
            <a:xfrm>
              <a:off x="4697" y="241"/>
              <a:ext cx="0" cy="30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5" name="Oval 126"/>
            <p:cNvSpPr/>
            <p:nvPr/>
          </p:nvSpPr>
          <p:spPr>
            <a:xfrm flipV="1">
              <a:off x="4677" y="554"/>
              <a:ext cx="49" cy="51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6" name="Line 127"/>
            <p:cNvSpPr/>
            <p:nvPr/>
          </p:nvSpPr>
          <p:spPr>
            <a:xfrm flipV="1">
              <a:off x="4690" y="499"/>
              <a:ext cx="2" cy="414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7" name="Text Box 128"/>
            <p:cNvSpPr txBox="1"/>
            <p:nvPr/>
          </p:nvSpPr>
          <p:spPr>
            <a:xfrm>
              <a:off x="4404" y="513"/>
              <a:ext cx="241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S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598" name="Rectangle 129"/>
            <p:cNvSpPr/>
            <p:nvPr/>
          </p:nvSpPr>
          <p:spPr>
            <a:xfrm>
              <a:off x="4055" y="1067"/>
              <a:ext cx="196" cy="51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99" name="Line 130"/>
            <p:cNvSpPr/>
            <p:nvPr/>
          </p:nvSpPr>
          <p:spPr>
            <a:xfrm>
              <a:off x="4064" y="1169"/>
              <a:ext cx="21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0" name="Text Box 131"/>
            <p:cNvSpPr txBox="1"/>
            <p:nvPr/>
          </p:nvSpPr>
          <p:spPr>
            <a:xfrm>
              <a:off x="3752" y="930"/>
              <a:ext cx="265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601" name="Line 132"/>
            <p:cNvSpPr/>
            <p:nvPr/>
          </p:nvSpPr>
          <p:spPr>
            <a:xfrm>
              <a:off x="3997" y="964"/>
              <a:ext cx="9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2" name="Line 133"/>
            <p:cNvSpPr/>
            <p:nvPr/>
          </p:nvSpPr>
          <p:spPr>
            <a:xfrm>
              <a:off x="4046" y="913"/>
              <a:ext cx="0" cy="103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3" name="Line 134"/>
            <p:cNvSpPr/>
            <p:nvPr/>
          </p:nvSpPr>
          <p:spPr>
            <a:xfrm>
              <a:off x="3997" y="1221"/>
              <a:ext cx="98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4" name="Line 135"/>
            <p:cNvSpPr/>
            <p:nvPr/>
          </p:nvSpPr>
          <p:spPr>
            <a:xfrm>
              <a:off x="4153" y="1169"/>
              <a:ext cx="0" cy="77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5" name="Line 136"/>
            <p:cNvSpPr/>
            <p:nvPr/>
          </p:nvSpPr>
          <p:spPr>
            <a:xfrm flipV="1">
              <a:off x="4153" y="246"/>
              <a:ext cx="0" cy="82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6" name="Oval 137"/>
            <p:cNvSpPr/>
            <p:nvPr/>
          </p:nvSpPr>
          <p:spPr>
            <a:xfrm>
              <a:off x="3143" y="1426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7" name="Oval 138"/>
            <p:cNvSpPr/>
            <p:nvPr/>
          </p:nvSpPr>
          <p:spPr>
            <a:xfrm>
              <a:off x="3629" y="922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8" name="Oval 139"/>
            <p:cNvSpPr/>
            <p:nvPr/>
          </p:nvSpPr>
          <p:spPr>
            <a:xfrm>
              <a:off x="2612" y="912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09" name="Oval 140"/>
            <p:cNvSpPr/>
            <p:nvPr/>
          </p:nvSpPr>
          <p:spPr>
            <a:xfrm>
              <a:off x="3131" y="409"/>
              <a:ext cx="72" cy="72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179"/>
          <p:cNvGrpSpPr/>
          <p:nvPr/>
        </p:nvGrpSpPr>
        <p:grpSpPr>
          <a:xfrm>
            <a:off x="1247140" y="3460750"/>
            <a:ext cx="5276850" cy="1716088"/>
            <a:chOff x="1248" y="2180"/>
            <a:chExt cx="3324" cy="1081"/>
          </a:xfrm>
        </p:grpSpPr>
        <p:grpSp>
          <p:nvGrpSpPr>
            <p:cNvPr id="22611" name="Group 141"/>
            <p:cNvGrpSpPr/>
            <p:nvPr/>
          </p:nvGrpSpPr>
          <p:grpSpPr>
            <a:xfrm>
              <a:off x="1248" y="2180"/>
              <a:ext cx="3324" cy="1032"/>
              <a:chOff x="1344" y="1007"/>
              <a:chExt cx="3324" cy="1032"/>
            </a:xfrm>
          </p:grpSpPr>
          <p:sp>
            <p:nvSpPr>
              <p:cNvPr id="22612" name="Line 142"/>
              <p:cNvSpPr/>
              <p:nvPr/>
            </p:nvSpPr>
            <p:spPr>
              <a:xfrm>
                <a:off x="1668" y="1607"/>
                <a:ext cx="2796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3" name="Line 143"/>
              <p:cNvSpPr/>
              <p:nvPr/>
            </p:nvSpPr>
            <p:spPr>
              <a:xfrm flipV="1">
                <a:off x="1716" y="1115"/>
                <a:ext cx="0" cy="924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4" name="Text Box 144"/>
              <p:cNvSpPr txBox="1"/>
              <p:nvPr/>
            </p:nvSpPr>
            <p:spPr>
              <a:xfrm>
                <a:off x="1344" y="1007"/>
                <a:ext cx="384" cy="3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2615" name="Text Box 145"/>
              <p:cNvSpPr txBox="1"/>
              <p:nvPr/>
            </p:nvSpPr>
            <p:spPr>
              <a:xfrm>
                <a:off x="4260" y="1631"/>
                <a:ext cx="408" cy="3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t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2616" name="Group 147"/>
            <p:cNvGrpSpPr/>
            <p:nvPr/>
          </p:nvGrpSpPr>
          <p:grpSpPr>
            <a:xfrm>
              <a:off x="1620" y="2309"/>
              <a:ext cx="1276" cy="952"/>
              <a:chOff x="2556" y="2293"/>
              <a:chExt cx="738" cy="653"/>
            </a:xfrm>
          </p:grpSpPr>
          <p:sp>
            <p:nvSpPr>
              <p:cNvPr id="22617" name="Freeform 148"/>
              <p:cNvSpPr/>
              <p:nvPr/>
            </p:nvSpPr>
            <p:spPr>
              <a:xfrm>
                <a:off x="2556" y="2293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18" name="Freeform 149"/>
              <p:cNvSpPr/>
              <p:nvPr/>
            </p:nvSpPr>
            <p:spPr>
              <a:xfrm flipV="1">
                <a:off x="2928" y="2617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2619" name="Group 150"/>
            <p:cNvGrpSpPr/>
            <p:nvPr/>
          </p:nvGrpSpPr>
          <p:grpSpPr>
            <a:xfrm>
              <a:off x="2886" y="2309"/>
              <a:ext cx="1276" cy="952"/>
              <a:chOff x="2556" y="2293"/>
              <a:chExt cx="738" cy="653"/>
            </a:xfrm>
          </p:grpSpPr>
          <p:sp>
            <p:nvSpPr>
              <p:cNvPr id="22620" name="Freeform 151"/>
              <p:cNvSpPr/>
              <p:nvPr/>
            </p:nvSpPr>
            <p:spPr>
              <a:xfrm>
                <a:off x="2556" y="2293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621" name="Freeform 152"/>
              <p:cNvSpPr/>
              <p:nvPr/>
            </p:nvSpPr>
            <p:spPr>
              <a:xfrm flipV="1">
                <a:off x="2928" y="2617"/>
                <a:ext cx="366" cy="329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48" y="197"/>
                  </a:cxn>
                  <a:cxn ang="0">
                    <a:pos x="102" y="77"/>
                  </a:cxn>
                  <a:cxn ang="0">
                    <a:pos x="144" y="11"/>
                  </a:cxn>
                  <a:cxn ang="0">
                    <a:pos x="204" y="11"/>
                  </a:cxn>
                  <a:cxn ang="0">
                    <a:pos x="240" y="59"/>
                  </a:cxn>
                  <a:cxn ang="0">
                    <a:pos x="306" y="209"/>
                  </a:cxn>
                  <a:cxn ang="0">
                    <a:pos x="366" y="329"/>
                  </a:cxn>
                </a:cxnLst>
                <a:pathLst>
                  <a:path w="366" h="329">
                    <a:moveTo>
                      <a:pt x="0" y="323"/>
                    </a:moveTo>
                    <a:cubicBezTo>
                      <a:pt x="8" y="302"/>
                      <a:pt x="31" y="238"/>
                      <a:pt x="48" y="197"/>
                    </a:cubicBezTo>
                    <a:cubicBezTo>
                      <a:pt x="65" y="156"/>
                      <a:pt x="86" y="108"/>
                      <a:pt x="102" y="77"/>
                    </a:cubicBezTo>
                    <a:cubicBezTo>
                      <a:pt x="118" y="46"/>
                      <a:pt x="127" y="22"/>
                      <a:pt x="144" y="11"/>
                    </a:cubicBezTo>
                    <a:cubicBezTo>
                      <a:pt x="161" y="0"/>
                      <a:pt x="188" y="3"/>
                      <a:pt x="204" y="11"/>
                    </a:cubicBezTo>
                    <a:cubicBezTo>
                      <a:pt x="220" y="19"/>
                      <a:pt x="223" y="26"/>
                      <a:pt x="240" y="59"/>
                    </a:cubicBezTo>
                    <a:cubicBezTo>
                      <a:pt x="257" y="92"/>
                      <a:pt x="285" y="164"/>
                      <a:pt x="306" y="209"/>
                    </a:cubicBezTo>
                    <a:cubicBezTo>
                      <a:pt x="327" y="254"/>
                      <a:pt x="354" y="304"/>
                      <a:pt x="366" y="329"/>
                    </a:cubicBez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2" name="Group 153"/>
          <p:cNvGrpSpPr/>
          <p:nvPr/>
        </p:nvGrpSpPr>
        <p:grpSpPr>
          <a:xfrm>
            <a:off x="1861503" y="5259388"/>
            <a:ext cx="4124325" cy="1231900"/>
            <a:chOff x="1707" y="2248"/>
            <a:chExt cx="2598" cy="776"/>
          </a:xfrm>
        </p:grpSpPr>
        <p:sp>
          <p:nvSpPr>
            <p:cNvPr id="22623" name="Freeform 154"/>
            <p:cNvSpPr/>
            <p:nvPr/>
          </p:nvSpPr>
          <p:spPr>
            <a:xfrm>
              <a:off x="1707" y="2257"/>
              <a:ext cx="647" cy="767"/>
            </a:xfrm>
            <a:custGeom>
              <a:avLst/>
              <a:gdLst/>
              <a:ahLst/>
              <a:cxnLst>
                <a:cxn ang="0">
                  <a:pos x="0" y="4091"/>
                </a:cxn>
                <a:cxn ang="0">
                  <a:pos x="265" y="2494"/>
                </a:cxn>
                <a:cxn ang="0">
                  <a:pos x="562" y="979"/>
                </a:cxn>
                <a:cxn ang="0">
                  <a:pos x="797" y="142"/>
                </a:cxn>
                <a:cxn ang="0">
                  <a:pos x="1128" y="142"/>
                </a:cxn>
                <a:cxn ang="0">
                  <a:pos x="1326" y="751"/>
                </a:cxn>
                <a:cxn ang="0">
                  <a:pos x="1690" y="2646"/>
                </a:cxn>
                <a:cxn ang="0">
                  <a:pos x="2022" y="4168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4" name="Freeform 155"/>
            <p:cNvSpPr/>
            <p:nvPr/>
          </p:nvSpPr>
          <p:spPr>
            <a:xfrm>
              <a:off x="2364" y="2248"/>
              <a:ext cx="647" cy="767"/>
            </a:xfrm>
            <a:custGeom>
              <a:avLst/>
              <a:gdLst/>
              <a:ahLst/>
              <a:cxnLst>
                <a:cxn ang="0">
                  <a:pos x="0" y="4091"/>
                </a:cxn>
                <a:cxn ang="0">
                  <a:pos x="265" y="2494"/>
                </a:cxn>
                <a:cxn ang="0">
                  <a:pos x="562" y="979"/>
                </a:cxn>
                <a:cxn ang="0">
                  <a:pos x="797" y="142"/>
                </a:cxn>
                <a:cxn ang="0">
                  <a:pos x="1128" y="142"/>
                </a:cxn>
                <a:cxn ang="0">
                  <a:pos x="1326" y="751"/>
                </a:cxn>
                <a:cxn ang="0">
                  <a:pos x="1690" y="2646"/>
                </a:cxn>
                <a:cxn ang="0">
                  <a:pos x="2022" y="4168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5" name="Freeform 156"/>
            <p:cNvSpPr/>
            <p:nvPr/>
          </p:nvSpPr>
          <p:spPr>
            <a:xfrm>
              <a:off x="3001" y="2257"/>
              <a:ext cx="647" cy="767"/>
            </a:xfrm>
            <a:custGeom>
              <a:avLst/>
              <a:gdLst/>
              <a:ahLst/>
              <a:cxnLst>
                <a:cxn ang="0">
                  <a:pos x="0" y="4091"/>
                </a:cxn>
                <a:cxn ang="0">
                  <a:pos x="265" y="2494"/>
                </a:cxn>
                <a:cxn ang="0">
                  <a:pos x="562" y="979"/>
                </a:cxn>
                <a:cxn ang="0">
                  <a:pos x="797" y="142"/>
                </a:cxn>
                <a:cxn ang="0">
                  <a:pos x="1128" y="142"/>
                </a:cxn>
                <a:cxn ang="0">
                  <a:pos x="1326" y="751"/>
                </a:cxn>
                <a:cxn ang="0">
                  <a:pos x="1690" y="2646"/>
                </a:cxn>
                <a:cxn ang="0">
                  <a:pos x="2022" y="4168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26" name="Freeform 157"/>
            <p:cNvSpPr/>
            <p:nvPr/>
          </p:nvSpPr>
          <p:spPr>
            <a:xfrm>
              <a:off x="3658" y="2248"/>
              <a:ext cx="647" cy="767"/>
            </a:xfrm>
            <a:custGeom>
              <a:avLst/>
              <a:gdLst/>
              <a:ahLst/>
              <a:cxnLst>
                <a:cxn ang="0">
                  <a:pos x="0" y="4091"/>
                </a:cxn>
                <a:cxn ang="0">
                  <a:pos x="265" y="2494"/>
                </a:cxn>
                <a:cxn ang="0">
                  <a:pos x="562" y="979"/>
                </a:cxn>
                <a:cxn ang="0">
                  <a:pos x="797" y="142"/>
                </a:cxn>
                <a:cxn ang="0">
                  <a:pos x="1128" y="142"/>
                </a:cxn>
                <a:cxn ang="0">
                  <a:pos x="1326" y="751"/>
                </a:cxn>
                <a:cxn ang="0">
                  <a:pos x="1690" y="2646"/>
                </a:cxn>
                <a:cxn ang="0">
                  <a:pos x="2022" y="4168"/>
                </a:cxn>
              </a:cxnLst>
              <a:pathLst>
                <a:path w="366" h="329">
                  <a:moveTo>
                    <a:pt x="0" y="323"/>
                  </a:moveTo>
                  <a:cubicBezTo>
                    <a:pt x="8" y="302"/>
                    <a:pt x="31" y="238"/>
                    <a:pt x="48" y="197"/>
                  </a:cubicBezTo>
                  <a:cubicBezTo>
                    <a:pt x="65" y="156"/>
                    <a:pt x="86" y="108"/>
                    <a:pt x="102" y="77"/>
                  </a:cubicBezTo>
                  <a:cubicBezTo>
                    <a:pt x="118" y="46"/>
                    <a:pt x="127" y="22"/>
                    <a:pt x="144" y="11"/>
                  </a:cubicBezTo>
                  <a:cubicBezTo>
                    <a:pt x="161" y="0"/>
                    <a:pt x="188" y="3"/>
                    <a:pt x="204" y="11"/>
                  </a:cubicBezTo>
                  <a:cubicBezTo>
                    <a:pt x="220" y="19"/>
                    <a:pt x="223" y="26"/>
                    <a:pt x="240" y="59"/>
                  </a:cubicBezTo>
                  <a:cubicBezTo>
                    <a:pt x="257" y="92"/>
                    <a:pt x="285" y="164"/>
                    <a:pt x="306" y="209"/>
                  </a:cubicBezTo>
                  <a:cubicBezTo>
                    <a:pt x="327" y="254"/>
                    <a:pt x="354" y="304"/>
                    <a:pt x="366" y="329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3" name="Group 180"/>
          <p:cNvGrpSpPr/>
          <p:nvPr/>
        </p:nvGrpSpPr>
        <p:grpSpPr>
          <a:xfrm>
            <a:off x="2085340" y="5222875"/>
            <a:ext cx="4178300" cy="1277938"/>
            <a:chOff x="1776" y="3290"/>
            <a:chExt cx="2632" cy="805"/>
          </a:xfrm>
        </p:grpSpPr>
        <p:grpSp>
          <p:nvGrpSpPr>
            <p:cNvPr id="22628" name="Group 159"/>
            <p:cNvGrpSpPr/>
            <p:nvPr/>
          </p:nvGrpSpPr>
          <p:grpSpPr>
            <a:xfrm>
              <a:off x="1814" y="3316"/>
              <a:ext cx="1293" cy="242"/>
              <a:chOff x="2636" y="3376"/>
              <a:chExt cx="732" cy="104"/>
            </a:xfrm>
          </p:grpSpPr>
          <p:grpSp>
            <p:nvGrpSpPr>
              <p:cNvPr id="22629" name="Group 160"/>
              <p:cNvGrpSpPr/>
              <p:nvPr/>
            </p:nvGrpSpPr>
            <p:grpSpPr>
              <a:xfrm>
                <a:off x="2636" y="3380"/>
                <a:ext cx="364" cy="100"/>
                <a:chOff x="2636" y="3380"/>
                <a:chExt cx="364" cy="100"/>
              </a:xfrm>
            </p:grpSpPr>
            <p:sp>
              <p:nvSpPr>
                <p:cNvPr id="22630" name="Freeform 161"/>
                <p:cNvSpPr/>
                <p:nvPr/>
              </p:nvSpPr>
              <p:spPr>
                <a:xfrm>
                  <a:off x="2636" y="3380"/>
                  <a:ext cx="72" cy="100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40" y="16"/>
                    </a:cxn>
                    <a:cxn ang="0">
                      <a:pos x="72" y="0"/>
                    </a:cxn>
                  </a:cxnLst>
                  <a:pathLst>
                    <a:path w="72" h="100">
                      <a:moveTo>
                        <a:pt x="0" y="100"/>
                      </a:moveTo>
                      <a:cubicBezTo>
                        <a:pt x="3" y="76"/>
                        <a:pt x="16" y="27"/>
                        <a:pt x="40" y="16"/>
                      </a:cubicBezTo>
                      <a:cubicBezTo>
                        <a:pt x="52" y="11"/>
                        <a:pt x="72" y="0"/>
                        <a:pt x="7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631" name="Line 162"/>
                <p:cNvSpPr/>
                <p:nvPr/>
              </p:nvSpPr>
              <p:spPr>
                <a:xfrm>
                  <a:off x="2708" y="3380"/>
                  <a:ext cx="292" cy="89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32" name="Group 163"/>
              <p:cNvGrpSpPr/>
              <p:nvPr/>
            </p:nvGrpSpPr>
            <p:grpSpPr>
              <a:xfrm>
                <a:off x="3004" y="3376"/>
                <a:ext cx="364" cy="100"/>
                <a:chOff x="2636" y="3380"/>
                <a:chExt cx="364" cy="100"/>
              </a:xfrm>
            </p:grpSpPr>
            <p:sp>
              <p:nvSpPr>
                <p:cNvPr id="22633" name="Freeform 164"/>
                <p:cNvSpPr/>
                <p:nvPr/>
              </p:nvSpPr>
              <p:spPr>
                <a:xfrm>
                  <a:off x="2636" y="3380"/>
                  <a:ext cx="72" cy="100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40" y="16"/>
                    </a:cxn>
                    <a:cxn ang="0">
                      <a:pos x="72" y="0"/>
                    </a:cxn>
                  </a:cxnLst>
                  <a:pathLst>
                    <a:path w="72" h="100">
                      <a:moveTo>
                        <a:pt x="0" y="100"/>
                      </a:moveTo>
                      <a:cubicBezTo>
                        <a:pt x="3" y="76"/>
                        <a:pt x="16" y="27"/>
                        <a:pt x="40" y="16"/>
                      </a:cubicBezTo>
                      <a:cubicBezTo>
                        <a:pt x="52" y="11"/>
                        <a:pt x="72" y="0"/>
                        <a:pt x="7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634" name="Line 165"/>
                <p:cNvSpPr/>
                <p:nvPr/>
              </p:nvSpPr>
              <p:spPr>
                <a:xfrm>
                  <a:off x="2708" y="3380"/>
                  <a:ext cx="292" cy="89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2635" name="Group 166"/>
            <p:cNvGrpSpPr/>
            <p:nvPr/>
          </p:nvGrpSpPr>
          <p:grpSpPr>
            <a:xfrm>
              <a:off x="3114" y="3290"/>
              <a:ext cx="1294" cy="242"/>
              <a:chOff x="2636" y="3376"/>
              <a:chExt cx="732" cy="104"/>
            </a:xfrm>
          </p:grpSpPr>
          <p:grpSp>
            <p:nvGrpSpPr>
              <p:cNvPr id="22636" name="Group 167"/>
              <p:cNvGrpSpPr/>
              <p:nvPr/>
            </p:nvGrpSpPr>
            <p:grpSpPr>
              <a:xfrm>
                <a:off x="2636" y="3380"/>
                <a:ext cx="364" cy="100"/>
                <a:chOff x="2636" y="3380"/>
                <a:chExt cx="364" cy="100"/>
              </a:xfrm>
            </p:grpSpPr>
            <p:sp>
              <p:nvSpPr>
                <p:cNvPr id="22637" name="Freeform 168"/>
                <p:cNvSpPr/>
                <p:nvPr/>
              </p:nvSpPr>
              <p:spPr>
                <a:xfrm>
                  <a:off x="2636" y="3380"/>
                  <a:ext cx="72" cy="100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40" y="16"/>
                    </a:cxn>
                    <a:cxn ang="0">
                      <a:pos x="72" y="0"/>
                    </a:cxn>
                  </a:cxnLst>
                  <a:pathLst>
                    <a:path w="72" h="100">
                      <a:moveTo>
                        <a:pt x="0" y="100"/>
                      </a:moveTo>
                      <a:cubicBezTo>
                        <a:pt x="3" y="76"/>
                        <a:pt x="16" y="27"/>
                        <a:pt x="40" y="16"/>
                      </a:cubicBezTo>
                      <a:cubicBezTo>
                        <a:pt x="52" y="11"/>
                        <a:pt x="72" y="0"/>
                        <a:pt x="7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638" name="Line 169"/>
                <p:cNvSpPr/>
                <p:nvPr/>
              </p:nvSpPr>
              <p:spPr>
                <a:xfrm>
                  <a:off x="2708" y="3380"/>
                  <a:ext cx="292" cy="89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639" name="Group 170"/>
              <p:cNvGrpSpPr/>
              <p:nvPr/>
            </p:nvGrpSpPr>
            <p:grpSpPr>
              <a:xfrm>
                <a:off x="3004" y="3376"/>
                <a:ext cx="364" cy="100"/>
                <a:chOff x="2636" y="3380"/>
                <a:chExt cx="364" cy="100"/>
              </a:xfrm>
            </p:grpSpPr>
            <p:sp>
              <p:nvSpPr>
                <p:cNvPr id="22640" name="Freeform 171"/>
                <p:cNvSpPr/>
                <p:nvPr/>
              </p:nvSpPr>
              <p:spPr>
                <a:xfrm>
                  <a:off x="2636" y="3380"/>
                  <a:ext cx="72" cy="100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40" y="16"/>
                    </a:cxn>
                    <a:cxn ang="0">
                      <a:pos x="72" y="0"/>
                    </a:cxn>
                  </a:cxnLst>
                  <a:pathLst>
                    <a:path w="72" h="100">
                      <a:moveTo>
                        <a:pt x="0" y="100"/>
                      </a:moveTo>
                      <a:cubicBezTo>
                        <a:pt x="3" y="76"/>
                        <a:pt x="16" y="27"/>
                        <a:pt x="40" y="16"/>
                      </a:cubicBezTo>
                      <a:cubicBezTo>
                        <a:pt x="52" y="11"/>
                        <a:pt x="72" y="0"/>
                        <a:pt x="72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2641" name="Line 172"/>
                <p:cNvSpPr/>
                <p:nvPr/>
              </p:nvSpPr>
              <p:spPr>
                <a:xfrm>
                  <a:off x="2708" y="3380"/>
                  <a:ext cx="292" cy="89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642" name="Line 173"/>
            <p:cNvSpPr/>
            <p:nvPr/>
          </p:nvSpPr>
          <p:spPr>
            <a:xfrm flipV="1">
              <a:off x="1776" y="3557"/>
              <a:ext cx="44" cy="53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74"/>
          <p:cNvGrpSpPr/>
          <p:nvPr/>
        </p:nvGrpSpPr>
        <p:grpSpPr>
          <a:xfrm>
            <a:off x="1304290" y="4838700"/>
            <a:ext cx="5229225" cy="2114550"/>
            <a:chOff x="1200" y="2727"/>
            <a:chExt cx="3294" cy="1332"/>
          </a:xfrm>
        </p:grpSpPr>
        <p:sp>
          <p:nvSpPr>
            <p:cNvPr id="22644" name="Text Box 175"/>
            <p:cNvSpPr txBox="1"/>
            <p:nvPr/>
          </p:nvSpPr>
          <p:spPr>
            <a:xfrm>
              <a:off x="1200" y="2727"/>
              <a:ext cx="3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645" name="Text Box 176"/>
            <p:cNvSpPr txBox="1"/>
            <p:nvPr/>
          </p:nvSpPr>
          <p:spPr>
            <a:xfrm>
              <a:off x="4086" y="3732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2646" name="Line 177"/>
            <p:cNvSpPr/>
            <p:nvPr/>
          </p:nvSpPr>
          <p:spPr>
            <a:xfrm>
              <a:off x="1494" y="3772"/>
              <a:ext cx="2796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647" name="Line 178"/>
            <p:cNvSpPr/>
            <p:nvPr/>
          </p:nvSpPr>
          <p:spPr>
            <a:xfrm flipV="1">
              <a:off x="1536" y="2808"/>
              <a:ext cx="0" cy="99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663" name="AutoShape 183"/>
          <p:cNvSpPr/>
          <p:nvPr/>
        </p:nvSpPr>
        <p:spPr>
          <a:xfrm>
            <a:off x="6647180" y="4260850"/>
            <a:ext cx="1562100" cy="838200"/>
          </a:xfrm>
          <a:prstGeom prst="wedgeRoundRectCallout">
            <a:avLst>
              <a:gd name="adj1" fmla="val -94471"/>
              <a:gd name="adj2" fmla="val 8636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50000"/>
              </a:spcBef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楷体_GB2312" pitchFamily="49" charset="-122"/>
              </a:rPr>
              <a:t>加入滤波电容</a:t>
            </a:r>
            <a:endParaRPr lang="zh-CN" altLang="en-US" sz="20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>
              <a:spcBef>
                <a:spcPct val="50000"/>
              </a:spcBef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楷体_GB2312" pitchFamily="49" charset="-122"/>
              </a:rPr>
              <a:t>时的波形</a:t>
            </a:r>
            <a:endParaRPr lang="zh-CN" altLang="en-US" sz="20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664" name="Text Box 184"/>
          <p:cNvSpPr txBox="1"/>
          <p:nvPr/>
        </p:nvSpPr>
        <p:spPr>
          <a:xfrm>
            <a:off x="145415" y="4167188"/>
            <a:ext cx="1427163" cy="181483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rPr>
              <a:t>L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itchFamily="49" charset="-122"/>
              </a:rPr>
              <a:t>越小，输出电压越低。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2" name="手杖形箭头 131"/>
          <p:cNvSpPr/>
          <p:nvPr/>
        </p:nvSpPr>
        <p:spPr bwMode="auto">
          <a:xfrm>
            <a:off x="6825343" y="283025"/>
            <a:ext cx="870857" cy="2514599"/>
          </a:xfrm>
          <a:prstGeom prst="uturnArrow">
            <a:avLst>
              <a:gd name="adj1" fmla="val 6250"/>
              <a:gd name="adj2" fmla="val 25000"/>
              <a:gd name="adj3" fmla="val 23750"/>
              <a:gd name="adj4" fmla="val 43750"/>
              <a:gd name="adj5" fmla="val 37771"/>
            </a:avLst>
          </a:prstGeom>
          <a:solidFill>
            <a:schemeClr val="accent1"/>
          </a:solidFill>
          <a:ln w="0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2075" tIns="46038" rIns="92075" bIns="46038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9850" y="5321300"/>
            <a:ext cx="272415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buNone/>
            </a:pPr>
            <a:r>
              <a:rPr lang="en-US" altLang="zh-CN" sz="2400" i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25000" dirty="0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400" baseline="-25000" dirty="0" smtClean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使负载电压的波动大为减小</a:t>
            </a:r>
            <a:endParaRPr lang="zh-CN" altLang="en-US" sz="24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663" grpId="0" bldLvl="0" animBg="1"/>
      <p:bldP spid="2066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1"/>
          <p:cNvGrpSpPr/>
          <p:nvPr/>
        </p:nvGrpSpPr>
        <p:grpSpPr>
          <a:xfrm>
            <a:off x="1008063" y="3617913"/>
            <a:ext cx="7673975" cy="546100"/>
            <a:chOff x="599" y="1347"/>
            <a:chExt cx="4834" cy="344"/>
          </a:xfrm>
        </p:grpSpPr>
        <p:sp>
          <p:nvSpPr>
            <p:cNvPr id="23554" name="Text Box 3"/>
            <p:cNvSpPr txBox="1"/>
            <p:nvPr/>
          </p:nvSpPr>
          <p:spPr>
            <a:xfrm>
              <a:off x="599" y="1347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一般取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3555" name="Group 60"/>
            <p:cNvGrpSpPr/>
            <p:nvPr/>
          </p:nvGrpSpPr>
          <p:grpSpPr>
            <a:xfrm>
              <a:off x="1441" y="1362"/>
              <a:ext cx="1936" cy="315"/>
              <a:chOff x="1441" y="1362"/>
              <a:chExt cx="1936" cy="315"/>
            </a:xfrm>
          </p:grpSpPr>
          <p:sp>
            <p:nvSpPr>
              <p:cNvPr id="23556" name="Rectangle 16"/>
              <p:cNvSpPr/>
              <p:nvPr/>
            </p:nvSpPr>
            <p:spPr>
              <a:xfrm>
                <a:off x="2982" y="1375"/>
                <a:ext cx="75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57" name="Rectangle 17"/>
              <p:cNvSpPr/>
              <p:nvPr/>
            </p:nvSpPr>
            <p:spPr>
              <a:xfrm>
                <a:off x="2755" y="1387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5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58" name="Rectangle 18"/>
              <p:cNvSpPr/>
              <p:nvPr/>
            </p:nvSpPr>
            <p:spPr>
              <a:xfrm>
                <a:off x="2466" y="1387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3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59" name="Rectangle 19"/>
              <p:cNvSpPr/>
              <p:nvPr/>
            </p:nvSpPr>
            <p:spPr>
              <a:xfrm>
                <a:off x="2394" y="1387"/>
                <a:ext cx="75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(</a:t>
                </a:r>
                <a:endParaRPr lang="en-US" altLang="zh-CN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0" name="Rectangle 20"/>
              <p:cNvSpPr/>
              <p:nvPr/>
            </p:nvSpPr>
            <p:spPr>
              <a:xfrm>
                <a:off x="3066" y="1393"/>
                <a:ext cx="311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T/2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1" name="Rectangle 21"/>
              <p:cNvSpPr/>
              <p:nvPr/>
            </p:nvSpPr>
            <p:spPr>
              <a:xfrm>
                <a:off x="2019" y="1387"/>
                <a:ext cx="149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C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2" name="Rectangle 22"/>
              <p:cNvSpPr/>
              <p:nvPr/>
            </p:nvSpPr>
            <p:spPr>
              <a:xfrm>
                <a:off x="1806" y="1387"/>
                <a:ext cx="149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3" name="Rectangle 23"/>
              <p:cNvSpPr/>
              <p:nvPr/>
            </p:nvSpPr>
            <p:spPr>
              <a:xfrm>
                <a:off x="1441" y="1368"/>
                <a:ext cx="287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τ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4" name="Rectangle 24"/>
              <p:cNvSpPr/>
              <p:nvPr/>
            </p:nvSpPr>
            <p:spPr>
              <a:xfrm>
                <a:off x="1940" y="1523"/>
                <a:ext cx="7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16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L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5" name="Rectangle 26"/>
              <p:cNvSpPr/>
              <p:nvPr/>
            </p:nvSpPr>
            <p:spPr>
              <a:xfrm>
                <a:off x="2604" y="1362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楷体_GB2312" pitchFamily="49" charset="-122"/>
                  </a:rPr>
                  <a:t>-</a:t>
                </a:r>
                <a:endParaRPr lang="en-US" altLang="zh-CN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6" name="Rectangle 27"/>
              <p:cNvSpPr/>
              <p:nvPr/>
            </p:nvSpPr>
            <p:spPr>
              <a:xfrm>
                <a:off x="2225" y="1362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b="0" dirty="0">
                    <a:solidFill>
                      <a:srgbClr val="FF0000"/>
                    </a:solidFill>
                    <a:latin typeface="Symbol" panose="05050102010706020507" pitchFamily="18" charset="2"/>
                    <a:ea typeface="楷体_GB2312" pitchFamily="49" charset="-122"/>
                  </a:rPr>
                  <a:t>³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23567" name="Rectangle 28"/>
              <p:cNvSpPr/>
              <p:nvPr/>
            </p:nvSpPr>
            <p:spPr>
              <a:xfrm>
                <a:off x="1627" y="1362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b="0" dirty="0">
                    <a:solidFill>
                      <a:srgbClr val="FF0000"/>
                    </a:solidFill>
                    <a:latin typeface="Symbol" panose="05050102010706020507" pitchFamily="18" charset="2"/>
                    <a:ea typeface="楷体_GB2312" pitchFamily="49" charset="-122"/>
                  </a:rPr>
                  <a:t>=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23568" name="Text Box 5"/>
            <p:cNvSpPr txBox="1"/>
            <p:nvPr/>
          </p:nvSpPr>
          <p:spPr>
            <a:xfrm>
              <a:off x="3219" y="1364"/>
              <a:ext cx="221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(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:</a:t>
              </a: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电源电压的周期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Text Box 6"/>
          <p:cNvSpPr txBox="1"/>
          <p:nvPr/>
        </p:nvSpPr>
        <p:spPr>
          <a:xfrm>
            <a:off x="1181100" y="4400868"/>
            <a:ext cx="5846763" cy="1198880"/>
          </a:xfrm>
          <a:prstGeom prst="rect">
            <a:avLst/>
          </a:prstGeom>
          <a:noFill/>
          <a:ln w="57150" cap="flat" cmpd="thinThick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近似估算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:   </a:t>
            </a: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6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=1.2</a:t>
            </a: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6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     </a:t>
            </a:r>
            <a:endParaRPr lang="en-US" altLang="zh-CN" sz="3600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36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</a:t>
            </a: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36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36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3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36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endParaRPr lang="en-US" altLang="zh-CN" sz="3600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0" name="Text Box 11"/>
          <p:cNvSpPr txBox="1"/>
          <p:nvPr/>
        </p:nvSpPr>
        <p:spPr>
          <a:xfrm>
            <a:off x="526098" y="1684973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电容滤波电路的特点</a:t>
            </a:r>
            <a:endParaRPr lang="zh-CN" altLang="en-US" dirty="0">
              <a:solidFill>
                <a:srgbClr val="8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12"/>
          <p:cNvSpPr txBox="1"/>
          <p:nvPr/>
        </p:nvSpPr>
        <p:spPr>
          <a:xfrm>
            <a:off x="799465" y="2267903"/>
            <a:ext cx="69265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(a)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输出电压 平均值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与时间常数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有关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885190" y="2938780"/>
            <a:ext cx="76533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愈大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电容器放电愈慢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平均值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愈大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Group 59"/>
          <p:cNvGrpSpPr/>
          <p:nvPr/>
        </p:nvGrpSpPr>
        <p:grpSpPr>
          <a:xfrm>
            <a:off x="1182688" y="5620068"/>
            <a:ext cx="5545137" cy="1230312"/>
            <a:chOff x="433" y="3333"/>
            <a:chExt cx="3133" cy="775"/>
          </a:xfrm>
        </p:grpSpPr>
        <p:sp>
          <p:nvSpPr>
            <p:cNvPr id="23574" name="Text Box 57"/>
            <p:cNvSpPr txBox="1"/>
            <p:nvPr/>
          </p:nvSpPr>
          <p:spPr>
            <a:xfrm>
              <a:off x="433" y="3333"/>
              <a:ext cx="313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(b) </a:t>
              </a:r>
              <a:r>
                <a:rPr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负载开路时</a:t>
              </a:r>
              <a:endPara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3575" name="Object 58"/>
            <p:cNvGraphicFramePr/>
            <p:nvPr/>
          </p:nvGraphicFramePr>
          <p:xfrm>
            <a:off x="1618" y="3619"/>
            <a:ext cx="1329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685800" imgH="254000" progId="Equation.DSMT4">
                    <p:embed/>
                  </p:oleObj>
                </mc:Choice>
                <mc:Fallback>
                  <p:oleObj name="" r:id="rId1" imgW="685800" imgH="2540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18" y="3619"/>
                          <a:ext cx="1329" cy="4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1" name="Rectangle 2"/>
          <p:cNvSpPr/>
          <p:nvPr/>
        </p:nvSpPr>
        <p:spPr>
          <a:xfrm>
            <a:off x="287020" y="1101725"/>
            <a:ext cx="5391150" cy="6016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电容滤波电路</a:t>
            </a:r>
            <a:endParaRPr lang="zh-CN" altLang="en-US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9457" name="Rectangle 2"/>
          <p:cNvSpPr/>
          <p:nvPr/>
        </p:nvSpPr>
        <p:spPr>
          <a:xfrm>
            <a:off x="247650" y="271463"/>
            <a:ext cx="3997325" cy="596900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5.1.2 </a:t>
            </a:r>
            <a:r>
              <a:rPr lang="zh-CN" altLang="en-US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滤波电路</a:t>
            </a:r>
            <a:endParaRPr lang="zh-CN" altLang="en-US" sz="3200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2"/>
          <p:cNvSpPr/>
          <p:nvPr/>
        </p:nvSpPr>
        <p:spPr>
          <a:xfrm>
            <a:off x="473075" y="231775"/>
            <a:ext cx="3602038" cy="544513"/>
          </a:xfrm>
          <a:prstGeom prst="rect">
            <a:avLst/>
          </a:prstGeom>
          <a:noFill/>
          <a:ln w="57150">
            <a:noFill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5.2 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稳压电路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871538" y="1789113"/>
            <a:ext cx="6699250" cy="1919287"/>
            <a:chOff x="228" y="1227"/>
            <a:chExt cx="4220" cy="1209"/>
          </a:xfrm>
        </p:grpSpPr>
        <p:sp>
          <p:nvSpPr>
            <p:cNvPr id="24579" name="AutoShape 30"/>
            <p:cNvSpPr/>
            <p:nvPr/>
          </p:nvSpPr>
          <p:spPr>
            <a:xfrm>
              <a:off x="271" y="1241"/>
              <a:ext cx="604" cy="634"/>
            </a:xfrm>
            <a:prstGeom prst="flowChartAlternateProcess">
              <a:avLst/>
            </a:prstGeom>
            <a:noFill/>
            <a:ln w="31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交流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电压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580" name="AutoShape 31"/>
            <p:cNvSpPr/>
            <p:nvPr/>
          </p:nvSpPr>
          <p:spPr>
            <a:xfrm>
              <a:off x="1629" y="1260"/>
              <a:ext cx="1057" cy="641"/>
            </a:xfrm>
            <a:prstGeom prst="flowChartAlternateProcess">
              <a:avLst/>
            </a:prstGeom>
            <a:noFill/>
            <a:ln w="31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脉动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直流电压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4581" name="Group 32"/>
            <p:cNvGrpSpPr/>
            <p:nvPr/>
          </p:nvGrpSpPr>
          <p:grpSpPr>
            <a:xfrm>
              <a:off x="905" y="1238"/>
              <a:ext cx="653" cy="496"/>
              <a:chOff x="1499" y="828"/>
              <a:chExt cx="653" cy="496"/>
            </a:xfrm>
          </p:grpSpPr>
          <p:sp>
            <p:nvSpPr>
              <p:cNvPr id="24582" name="Rectangle 33"/>
              <p:cNvSpPr/>
              <p:nvPr/>
            </p:nvSpPr>
            <p:spPr>
              <a:xfrm>
                <a:off x="1585" y="828"/>
                <a:ext cx="500" cy="2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anchor="ctr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zh-CN" altLang="en-US" sz="2400" dirty="0">
                    <a:latin typeface="楷体_GB2312" pitchFamily="49" charset="-122"/>
                    <a:ea typeface="楷体_GB2312" pitchFamily="49" charset="-122"/>
                  </a:rPr>
                  <a:t>整流</a:t>
                </a:r>
                <a:endParaRPr lang="zh-CN" altLang="en-US" sz="2400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583" name="AutoShape 34"/>
              <p:cNvSpPr/>
              <p:nvPr/>
            </p:nvSpPr>
            <p:spPr>
              <a:xfrm>
                <a:off x="1499" y="1059"/>
                <a:ext cx="653" cy="265"/>
              </a:xfrm>
              <a:prstGeom prst="notchedRightArrow">
                <a:avLst>
                  <a:gd name="adj1" fmla="val 50000"/>
                  <a:gd name="adj2" fmla="val 61546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3175">
                <a:noFill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584" name="Group 35"/>
            <p:cNvGrpSpPr/>
            <p:nvPr/>
          </p:nvGrpSpPr>
          <p:grpSpPr>
            <a:xfrm>
              <a:off x="2715" y="1227"/>
              <a:ext cx="653" cy="480"/>
              <a:chOff x="3537" y="817"/>
              <a:chExt cx="653" cy="480"/>
            </a:xfrm>
          </p:grpSpPr>
          <p:sp>
            <p:nvSpPr>
              <p:cNvPr id="24585" name="AutoShape 36"/>
              <p:cNvSpPr/>
              <p:nvPr/>
            </p:nvSpPr>
            <p:spPr>
              <a:xfrm>
                <a:off x="3537" y="1032"/>
                <a:ext cx="653" cy="265"/>
              </a:xfrm>
              <a:prstGeom prst="notchedRightArrow">
                <a:avLst>
                  <a:gd name="adj1" fmla="val 50000"/>
                  <a:gd name="adj2" fmla="val 61546"/>
                </a:avLst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3175">
                <a:noFill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6" name="Rectangle 37"/>
              <p:cNvSpPr/>
              <p:nvPr/>
            </p:nvSpPr>
            <p:spPr>
              <a:xfrm>
                <a:off x="3617" y="817"/>
                <a:ext cx="500" cy="28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anchor="ctr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zh-CN" altLang="en-US" sz="2400" dirty="0">
                    <a:latin typeface="楷体_GB2312" pitchFamily="49" charset="-122"/>
                    <a:ea typeface="楷体_GB2312" pitchFamily="49" charset="-122"/>
                  </a:rPr>
                  <a:t>滤波</a:t>
                </a:r>
                <a:endParaRPr lang="zh-CN" altLang="en-US" sz="2400" dirty="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24587" name="AutoShape 38"/>
            <p:cNvSpPr/>
            <p:nvPr/>
          </p:nvSpPr>
          <p:spPr>
            <a:xfrm>
              <a:off x="3389" y="1274"/>
              <a:ext cx="1059" cy="642"/>
            </a:xfrm>
            <a:prstGeom prst="flowChartAlternateProcess">
              <a:avLst/>
            </a:prstGeom>
            <a:noFill/>
            <a:ln w="31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有波纹的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直流电压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24588" name="Group 40"/>
            <p:cNvGrpSpPr/>
            <p:nvPr/>
          </p:nvGrpSpPr>
          <p:grpSpPr>
            <a:xfrm>
              <a:off x="1686" y="2017"/>
              <a:ext cx="943" cy="379"/>
              <a:chOff x="2286" y="1873"/>
              <a:chExt cx="943" cy="379"/>
            </a:xfrm>
          </p:grpSpPr>
          <p:sp>
            <p:nvSpPr>
              <p:cNvPr id="24589" name="Line 41"/>
              <p:cNvSpPr/>
              <p:nvPr/>
            </p:nvSpPr>
            <p:spPr>
              <a:xfrm flipV="1">
                <a:off x="2314" y="1873"/>
                <a:ext cx="0" cy="37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0" name="Line 42"/>
              <p:cNvSpPr/>
              <p:nvPr/>
            </p:nvSpPr>
            <p:spPr>
              <a:xfrm>
                <a:off x="2286" y="2197"/>
                <a:ext cx="94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1" name="Freeform 43"/>
              <p:cNvSpPr/>
              <p:nvPr/>
            </p:nvSpPr>
            <p:spPr>
              <a:xfrm>
                <a:off x="2321" y="1970"/>
                <a:ext cx="260" cy="230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5" y="0"/>
                  </a:cxn>
                  <a:cxn ang="0">
                    <a:pos x="74" y="73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2" name="Freeform 44"/>
              <p:cNvSpPr/>
              <p:nvPr/>
            </p:nvSpPr>
            <p:spPr>
              <a:xfrm>
                <a:off x="2593" y="1975"/>
                <a:ext cx="260" cy="22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5" y="0"/>
                  </a:cxn>
                  <a:cxn ang="0">
                    <a:pos x="74" y="72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3" name="Freeform 45"/>
              <p:cNvSpPr/>
              <p:nvPr/>
            </p:nvSpPr>
            <p:spPr>
              <a:xfrm>
                <a:off x="2854" y="1969"/>
                <a:ext cx="261" cy="22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5" y="0"/>
                  </a:cxn>
                  <a:cxn ang="0">
                    <a:pos x="75" y="72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4594" name="Group 46"/>
            <p:cNvGrpSpPr/>
            <p:nvPr/>
          </p:nvGrpSpPr>
          <p:grpSpPr>
            <a:xfrm>
              <a:off x="3354" y="1981"/>
              <a:ext cx="943" cy="379"/>
              <a:chOff x="4266" y="1573"/>
              <a:chExt cx="943" cy="379"/>
            </a:xfrm>
          </p:grpSpPr>
          <p:sp>
            <p:nvSpPr>
              <p:cNvPr id="24595" name="Line 47"/>
              <p:cNvSpPr/>
              <p:nvPr/>
            </p:nvSpPr>
            <p:spPr>
              <a:xfrm flipV="1">
                <a:off x="4294" y="1573"/>
                <a:ext cx="0" cy="379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6" name="Line 48"/>
              <p:cNvSpPr/>
              <p:nvPr/>
            </p:nvSpPr>
            <p:spPr>
              <a:xfrm>
                <a:off x="4266" y="1897"/>
                <a:ext cx="943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7" name="Freeform 49"/>
              <p:cNvSpPr/>
              <p:nvPr/>
            </p:nvSpPr>
            <p:spPr>
              <a:xfrm>
                <a:off x="4302" y="1757"/>
                <a:ext cx="792" cy="3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26" y="1"/>
                  </a:cxn>
                  <a:cxn ang="0">
                    <a:pos x="270" y="37"/>
                  </a:cxn>
                  <a:cxn ang="0">
                    <a:pos x="402" y="1"/>
                  </a:cxn>
                  <a:cxn ang="0">
                    <a:pos x="528" y="31"/>
                  </a:cxn>
                  <a:cxn ang="0">
                    <a:pos x="654" y="1"/>
                  </a:cxn>
                  <a:cxn ang="0">
                    <a:pos x="792" y="25"/>
                  </a:cxn>
                </a:cxnLst>
                <a:pathLst>
                  <a:path w="792" h="37">
                    <a:moveTo>
                      <a:pt x="0" y="31"/>
                    </a:moveTo>
                    <a:cubicBezTo>
                      <a:pt x="40" y="15"/>
                      <a:pt x="81" y="0"/>
                      <a:pt x="126" y="1"/>
                    </a:cubicBezTo>
                    <a:cubicBezTo>
                      <a:pt x="171" y="2"/>
                      <a:pt x="224" y="37"/>
                      <a:pt x="270" y="37"/>
                    </a:cubicBezTo>
                    <a:cubicBezTo>
                      <a:pt x="316" y="37"/>
                      <a:pt x="359" y="2"/>
                      <a:pt x="402" y="1"/>
                    </a:cubicBezTo>
                    <a:cubicBezTo>
                      <a:pt x="445" y="0"/>
                      <a:pt x="486" y="31"/>
                      <a:pt x="528" y="31"/>
                    </a:cubicBezTo>
                    <a:cubicBezTo>
                      <a:pt x="570" y="31"/>
                      <a:pt x="610" y="2"/>
                      <a:pt x="654" y="1"/>
                    </a:cubicBezTo>
                    <a:cubicBezTo>
                      <a:pt x="698" y="0"/>
                      <a:pt x="767" y="21"/>
                      <a:pt x="792" y="25"/>
                    </a:cubicBezTo>
                  </a:path>
                </a:pathLst>
              </a:custGeom>
              <a:noFill/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4598" name="Group 50"/>
            <p:cNvGrpSpPr/>
            <p:nvPr/>
          </p:nvGrpSpPr>
          <p:grpSpPr>
            <a:xfrm>
              <a:off x="228" y="1872"/>
              <a:ext cx="1032" cy="564"/>
              <a:chOff x="1800" y="1164"/>
              <a:chExt cx="1032" cy="564"/>
            </a:xfrm>
          </p:grpSpPr>
          <p:grpSp>
            <p:nvGrpSpPr>
              <p:cNvPr id="24599" name="Group 51"/>
              <p:cNvGrpSpPr/>
              <p:nvPr/>
            </p:nvGrpSpPr>
            <p:grpSpPr>
              <a:xfrm>
                <a:off x="1860" y="1284"/>
                <a:ext cx="828" cy="444"/>
                <a:chOff x="792" y="616"/>
                <a:chExt cx="1980" cy="816"/>
              </a:xfrm>
            </p:grpSpPr>
            <p:sp>
              <p:nvSpPr>
                <p:cNvPr id="24600" name="Freeform 52"/>
                <p:cNvSpPr/>
                <p:nvPr/>
              </p:nvSpPr>
              <p:spPr>
                <a:xfrm>
                  <a:off x="792" y="616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1" name="Freeform 53"/>
                <p:cNvSpPr/>
                <p:nvPr/>
              </p:nvSpPr>
              <p:spPr>
                <a:xfrm flipV="1">
                  <a:off x="1302" y="1020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2" name="Freeform 54"/>
                <p:cNvSpPr/>
                <p:nvPr/>
              </p:nvSpPr>
              <p:spPr>
                <a:xfrm>
                  <a:off x="1792" y="620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603" name="Freeform 55"/>
                <p:cNvSpPr/>
                <p:nvPr/>
              </p:nvSpPr>
              <p:spPr>
                <a:xfrm flipV="1">
                  <a:off x="2284" y="1024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4604" name="Line 56"/>
              <p:cNvSpPr/>
              <p:nvPr/>
            </p:nvSpPr>
            <p:spPr>
              <a:xfrm>
                <a:off x="1800" y="1500"/>
                <a:ext cx="103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05" name="Line 57"/>
              <p:cNvSpPr/>
              <p:nvPr/>
            </p:nvSpPr>
            <p:spPr>
              <a:xfrm flipV="1">
                <a:off x="1848" y="1164"/>
                <a:ext cx="0" cy="55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9" name="组合 40"/>
          <p:cNvGrpSpPr/>
          <p:nvPr/>
        </p:nvGrpSpPr>
        <p:grpSpPr>
          <a:xfrm>
            <a:off x="1701800" y="4225925"/>
            <a:ext cx="2057400" cy="1181100"/>
            <a:chOff x="1701530" y="4225732"/>
            <a:chExt cx="2057670" cy="1181293"/>
          </a:xfrm>
        </p:grpSpPr>
        <p:sp>
          <p:nvSpPr>
            <p:cNvPr id="24607" name="AutoShape 59"/>
            <p:cNvSpPr/>
            <p:nvPr/>
          </p:nvSpPr>
          <p:spPr>
            <a:xfrm>
              <a:off x="1701530" y="4723162"/>
              <a:ext cx="1036637" cy="420688"/>
            </a:xfrm>
            <a:prstGeom prst="notchedRightArrow">
              <a:avLst>
                <a:gd name="adj1" fmla="val 50000"/>
                <a:gd name="adj2" fmla="val 61546"/>
              </a:avLst>
            </a:prstGeom>
            <a:gradFill rotWithShape="0">
              <a:gsLst>
                <a:gs pos="0">
                  <a:srgbClr val="000082">
                    <a:alpha val="100000"/>
                  </a:srgbClr>
                </a:gs>
                <a:gs pos="30000">
                  <a:srgbClr val="66008F">
                    <a:alpha val="100000"/>
                  </a:srgbClr>
                </a:gs>
                <a:gs pos="64999">
                  <a:srgbClr val="BA0066">
                    <a:alpha val="100000"/>
                  </a:srgbClr>
                </a:gs>
                <a:gs pos="89999">
                  <a:srgbClr val="FF0000">
                    <a:alpha val="100000"/>
                  </a:srgbClr>
                </a:gs>
                <a:gs pos="100000">
                  <a:srgbClr val="FF8200">
                    <a:alpha val="100000"/>
                  </a:srgbClr>
                </a:gs>
                <a:gs pos="100000">
                  <a:srgbClr val="FF8200">
                    <a:alpha val="100000"/>
                  </a:srgbClr>
                </a:gs>
                <a:gs pos="100000">
                  <a:srgbClr val="FF8200">
                    <a:alpha val="100000"/>
                  </a:srgbClr>
                </a:gs>
              </a:gsLst>
              <a:lin ang="5400000"/>
              <a:tileRect/>
            </a:gradFill>
            <a:ln w="3175">
              <a:noFill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608" name="Rectangle 60"/>
            <p:cNvSpPr/>
            <p:nvPr/>
          </p:nvSpPr>
          <p:spPr>
            <a:xfrm>
              <a:off x="1806227" y="4225732"/>
              <a:ext cx="793750" cy="45720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sz="2400" dirty="0">
                  <a:latin typeface="楷体_GB2312" pitchFamily="49" charset="-122"/>
                  <a:ea typeface="楷体_GB2312" pitchFamily="49" charset="-122"/>
                </a:rPr>
                <a:t>稳压</a:t>
              </a: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4609" name="AutoShape 61"/>
            <p:cNvSpPr/>
            <p:nvPr/>
          </p:nvSpPr>
          <p:spPr>
            <a:xfrm>
              <a:off x="2800350" y="4400550"/>
              <a:ext cx="958850" cy="1006475"/>
            </a:xfrm>
            <a:prstGeom prst="flowChartAlternateProcess">
              <a:avLst/>
            </a:prstGeom>
            <a:noFill/>
            <a:ln w="31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直流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电压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67"/>
          <p:cNvGrpSpPr/>
          <p:nvPr/>
        </p:nvGrpSpPr>
        <p:grpSpPr>
          <a:xfrm>
            <a:off x="3957638" y="4424363"/>
            <a:ext cx="2047875" cy="842962"/>
            <a:chOff x="3930" y="2617"/>
            <a:chExt cx="943" cy="379"/>
          </a:xfrm>
        </p:grpSpPr>
        <p:sp>
          <p:nvSpPr>
            <p:cNvPr id="24611" name="Line 63"/>
            <p:cNvSpPr/>
            <p:nvPr/>
          </p:nvSpPr>
          <p:spPr>
            <a:xfrm flipV="1">
              <a:off x="3958" y="2617"/>
              <a:ext cx="0" cy="37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612" name="Line 64"/>
            <p:cNvSpPr/>
            <p:nvPr/>
          </p:nvSpPr>
          <p:spPr>
            <a:xfrm>
              <a:off x="3930" y="2941"/>
              <a:ext cx="94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613" name="Line 66"/>
            <p:cNvSpPr/>
            <p:nvPr/>
          </p:nvSpPr>
          <p:spPr>
            <a:xfrm>
              <a:off x="3972" y="2808"/>
              <a:ext cx="708" cy="0"/>
            </a:xfrm>
            <a:prstGeom prst="line">
              <a:avLst/>
            </a:prstGeom>
            <a:ln w="381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4"/>
          <p:cNvSpPr/>
          <p:nvPr/>
        </p:nvSpPr>
        <p:spPr>
          <a:xfrm>
            <a:off x="361950" y="190500"/>
            <a:ext cx="5033963" cy="7889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5.2.1 </a:t>
            </a:r>
            <a:r>
              <a:rPr lang="zh-CN" altLang="en-US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并联型稳压电路</a:t>
            </a:r>
            <a:endParaRPr lang="zh-CN" altLang="en-US" sz="3200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5603" name="Rectangle 7"/>
          <p:cNvSpPr/>
          <p:nvPr/>
        </p:nvSpPr>
        <p:spPr>
          <a:xfrm>
            <a:off x="4418330" y="2658428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5782" name="Object 6"/>
          <p:cNvGraphicFramePr/>
          <p:nvPr/>
        </p:nvGraphicFramePr>
        <p:xfrm>
          <a:off x="114935" y="1151255"/>
          <a:ext cx="477710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065655" imgH="1219200" progId="Visio.Drawing.6">
                  <p:embed/>
                </p:oleObj>
              </mc:Choice>
              <mc:Fallback>
                <p:oleObj name="" r:id="rId1" imgW="2065655" imgH="1219200" progId="Visio.Drawing.6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rcRect t="5670"/>
                      <a:stretch>
                        <a:fillRect/>
                      </a:stretch>
                    </p:blipFill>
                    <p:spPr>
                      <a:xfrm>
                        <a:off x="114935" y="1151255"/>
                        <a:ext cx="4777105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/>
          <p:nvPr/>
        </p:nvGraphicFramePr>
        <p:xfrm>
          <a:off x="876300" y="5194300"/>
          <a:ext cx="7310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565400" imgH="241300" progId="Equation.DSMT4">
                  <p:embed/>
                </p:oleObj>
              </mc:Choice>
              <mc:Fallback>
                <p:oleObj name="" r:id="rId3" imgW="2565400" imgH="2413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5194300"/>
                        <a:ext cx="7310438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2216150" y="5865813"/>
            <a:ext cx="4881563" cy="992187"/>
            <a:chOff x="1356" y="3456"/>
            <a:chExt cx="3180" cy="648"/>
          </a:xfrm>
        </p:grpSpPr>
        <p:graphicFrame>
          <p:nvGraphicFramePr>
            <p:cNvPr id="25607" name="Object 10"/>
            <p:cNvGraphicFramePr/>
            <p:nvPr/>
          </p:nvGraphicFramePr>
          <p:xfrm>
            <a:off x="1356" y="3558"/>
            <a:ext cx="624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5" imgW="305435" imgH="241300" progId="Equation.DSMT4">
                    <p:embed/>
                  </p:oleObj>
                </mc:Choice>
                <mc:Fallback>
                  <p:oleObj name="" r:id="rId5" imgW="305435" imgH="2413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56" y="3558"/>
                          <a:ext cx="624" cy="5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08" name="Group 14"/>
            <p:cNvGrpSpPr/>
            <p:nvPr/>
          </p:nvGrpSpPr>
          <p:grpSpPr>
            <a:xfrm>
              <a:off x="2040" y="3456"/>
              <a:ext cx="2496" cy="360"/>
              <a:chOff x="2040" y="3456"/>
              <a:chExt cx="2496" cy="360"/>
            </a:xfrm>
          </p:grpSpPr>
          <p:sp>
            <p:nvSpPr>
              <p:cNvPr id="25609" name="Line 12"/>
              <p:cNvSpPr/>
              <p:nvPr/>
            </p:nvSpPr>
            <p:spPr>
              <a:xfrm>
                <a:off x="2040" y="3816"/>
                <a:ext cx="2496" cy="0"/>
              </a:xfrm>
              <a:prstGeom prst="line">
                <a:avLst/>
              </a:prstGeom>
              <a:ln w="381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0" name="Line 13"/>
              <p:cNvSpPr/>
              <p:nvPr/>
            </p:nvSpPr>
            <p:spPr>
              <a:xfrm>
                <a:off x="4512" y="3456"/>
                <a:ext cx="0" cy="360"/>
              </a:xfrm>
              <a:prstGeom prst="line">
                <a:avLst/>
              </a:prstGeom>
              <a:ln w="381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75792" name="Rectangle 16"/>
          <p:cNvSpPr/>
          <p:nvPr/>
        </p:nvSpPr>
        <p:spPr>
          <a:xfrm>
            <a:off x="811213" y="4540409"/>
            <a:ext cx="6012815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楷体_GB2312" pitchFamily="49" charset="-122"/>
              </a:rPr>
              <a:t>负载电阻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rPr>
              <a:t>L</a:t>
            </a:r>
            <a:r>
              <a:rPr lang="zh-CN" altLang="en-US" dirty="0">
                <a:latin typeface="Times New Roman" panose="02020603050405020304" pitchFamily="18" charset="0"/>
                <a:ea typeface="楷体_GB2312" pitchFamily="49" charset="-122"/>
              </a:rPr>
              <a:t>不变，交流电网电压波动 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198745" y="880745"/>
            <a:ext cx="3708400" cy="3392170"/>
            <a:chOff x="2976" y="1488"/>
            <a:chExt cx="2784" cy="2448"/>
          </a:xfrm>
        </p:grpSpPr>
        <p:graphicFrame>
          <p:nvGraphicFramePr>
            <p:cNvPr id="66570" name="Object 12"/>
            <p:cNvGraphicFramePr/>
            <p:nvPr/>
          </p:nvGraphicFramePr>
          <p:xfrm>
            <a:off x="2976" y="1536"/>
            <a:ext cx="2784" cy="2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7" imgW="1838325" imgH="1276350" progId="Paint.Picture">
                    <p:embed/>
                  </p:oleObj>
                </mc:Choice>
                <mc:Fallback>
                  <p:oleObj name="" r:id="rId7" imgW="1838325" imgH="1276350" progId="Paint.Picture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6" y="1536"/>
                          <a:ext cx="2784" cy="23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6571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6" y="1488"/>
              <a:ext cx="2316" cy="244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5"/>
          <p:cNvSpPr/>
          <p:nvPr/>
        </p:nvSpPr>
        <p:spPr>
          <a:xfrm>
            <a:off x="4418330" y="1991678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146" name="Object 4"/>
          <p:cNvGraphicFramePr/>
          <p:nvPr/>
        </p:nvGraphicFramePr>
        <p:xfrm>
          <a:off x="2228850" y="848360"/>
          <a:ext cx="659765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3533140" imgH="2799715" progId="Visio.Drawing.6">
                  <p:embed/>
                </p:oleObj>
              </mc:Choice>
              <mc:Fallback>
                <p:oleObj name="" r:id="rId1" imgW="3533140" imgH="2799715" progId="Visio.Drawing.6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28850" y="848360"/>
                        <a:ext cx="6597650" cy="439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7"/>
          <p:cNvSpPr/>
          <p:nvPr/>
        </p:nvSpPr>
        <p:spPr>
          <a:xfrm>
            <a:off x="4418330" y="3039428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Rectangle 12"/>
          <p:cNvSpPr/>
          <p:nvPr/>
        </p:nvSpPr>
        <p:spPr>
          <a:xfrm>
            <a:off x="4418330" y="3048953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4" name="Text Box 15"/>
          <p:cNvSpPr txBox="1"/>
          <p:nvPr/>
        </p:nvSpPr>
        <p:spPr>
          <a:xfrm>
            <a:off x="0" y="192405"/>
            <a:ext cx="455295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 lIns="92075" tIns="46038" rIns="92075" bIns="46038" anchor="t" anchorCtr="0">
            <a:spAutoFit/>
          </a:bodyPr>
          <a:p>
            <a:pPr marL="342900" indent="-342900" algn="ctr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、串联式稳压电路的组成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862013" y="5354638"/>
            <a:ext cx="7421562" cy="138366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）基准电压；                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）比较放大；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）输出电压取样电路；（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）调整元件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31748" grpId="0" animBg="1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4" name="Rectangle 8"/>
          <p:cNvSpPr/>
          <p:nvPr/>
        </p:nvSpPr>
        <p:spPr>
          <a:xfrm>
            <a:off x="894080" y="4254500"/>
            <a:ext cx="1531938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变压器：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25" name="Rectangle 9"/>
          <p:cNvSpPr/>
          <p:nvPr/>
        </p:nvSpPr>
        <p:spPr>
          <a:xfrm>
            <a:off x="4044950" y="4235450"/>
            <a:ext cx="1262063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整流：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26" name="Rectangle 10"/>
          <p:cNvSpPr/>
          <p:nvPr/>
        </p:nvSpPr>
        <p:spPr>
          <a:xfrm>
            <a:off x="877888" y="4918393"/>
            <a:ext cx="1231900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滤波：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27" name="Rectangle 11"/>
          <p:cNvSpPr/>
          <p:nvPr/>
        </p:nvSpPr>
        <p:spPr>
          <a:xfrm>
            <a:off x="892175" y="5500688"/>
            <a:ext cx="1196975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稳压：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28" name="Rectangle 12"/>
          <p:cNvSpPr/>
          <p:nvPr/>
        </p:nvSpPr>
        <p:spPr>
          <a:xfrm>
            <a:off x="2120900" y="4265613"/>
            <a:ext cx="1873250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降压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29" name="Rectangle 13"/>
          <p:cNvSpPr/>
          <p:nvPr/>
        </p:nvSpPr>
        <p:spPr>
          <a:xfrm>
            <a:off x="1957388" y="4918393"/>
            <a:ext cx="2089150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滤除脉动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011738" y="4221163"/>
            <a:ext cx="3240088" cy="4972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---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交流变脉动直流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31" name="Rectangle 15"/>
          <p:cNvSpPr/>
          <p:nvPr/>
        </p:nvSpPr>
        <p:spPr>
          <a:xfrm>
            <a:off x="1804988" y="5495925"/>
            <a:ext cx="7339012" cy="49720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进一步消除纹波，提高电压的稳定性和带载能力</a:t>
            </a:r>
            <a:endParaRPr lang="zh-CN" alt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6032" name="Picture 16" descr="未标题-2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89" b="51141"/>
          <a:stretch>
            <a:fillRect/>
          </a:stretch>
        </p:blipFill>
        <p:spPr>
          <a:xfrm>
            <a:off x="647700" y="909320"/>
            <a:ext cx="7659688" cy="155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Rectangle 17"/>
          <p:cNvSpPr/>
          <p:nvPr/>
        </p:nvSpPr>
        <p:spPr>
          <a:xfrm>
            <a:off x="-92710" y="159703"/>
            <a:ext cx="7743825" cy="685800"/>
          </a:xfrm>
          <a:prstGeom prst="rect">
            <a:avLst/>
          </a:prstGeom>
          <a:noFill/>
          <a:ln w="38100">
            <a:noFill/>
          </a:ln>
        </p:spPr>
        <p:txBody>
          <a:bodyPr anchor="t" anchorCtr="0"/>
          <a:p>
            <a:pPr marL="342900" indent="-342900">
              <a:buNone/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直流稳压电源的组成和功能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13" name="Picture 16" descr="未标题-2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259" r="77339"/>
          <a:stretch>
            <a:fillRect/>
          </a:stretch>
        </p:blipFill>
        <p:spPr>
          <a:xfrm>
            <a:off x="647700" y="2628900"/>
            <a:ext cx="189547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6" descr="未标题-2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27" t="50259" r="57201"/>
          <a:stretch>
            <a:fillRect/>
          </a:stretch>
        </p:blipFill>
        <p:spPr>
          <a:xfrm>
            <a:off x="2632075" y="2628900"/>
            <a:ext cx="159385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6" descr="未标题-2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33" t="50259" r="36929"/>
          <a:stretch>
            <a:fillRect/>
          </a:stretch>
        </p:blipFill>
        <p:spPr>
          <a:xfrm>
            <a:off x="4337050" y="2628900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6" descr="未标题-2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05" t="50259" r="18658"/>
          <a:stretch>
            <a:fillRect/>
          </a:stretch>
        </p:blipFill>
        <p:spPr>
          <a:xfrm>
            <a:off x="5965825" y="2628900"/>
            <a:ext cx="14827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未标题-2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944" t="56912" b="9122"/>
          <a:stretch>
            <a:fillRect/>
          </a:stretch>
        </p:blipFill>
        <p:spPr>
          <a:xfrm>
            <a:off x="7583488" y="2841625"/>
            <a:ext cx="1425575" cy="108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6" grpId="0"/>
      <p:bldP spid="86027" grpId="0"/>
      <p:bldP spid="86028" grpId="0"/>
      <p:bldP spid="86029" grpId="0"/>
      <p:bldP spid="86030" grpId="0" bldLvl="0" animBg="1"/>
      <p:bldP spid="860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5"/>
          <p:cNvSpPr/>
          <p:nvPr/>
        </p:nvSpPr>
        <p:spPr>
          <a:xfrm>
            <a:off x="4418330" y="2235518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7650" name="Object 4"/>
          <p:cNvGraphicFramePr/>
          <p:nvPr/>
        </p:nvGraphicFramePr>
        <p:xfrm>
          <a:off x="2228850" y="878840"/>
          <a:ext cx="659765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3533140" imgH="2799715" progId="Visio.Drawing.6">
                  <p:embed/>
                </p:oleObj>
              </mc:Choice>
              <mc:Fallback>
                <p:oleObj name="" r:id="rId1" imgW="3533140" imgH="2799715" progId="Visio.Drawing.6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28850" y="878840"/>
                        <a:ext cx="6597650" cy="439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7"/>
          <p:cNvSpPr/>
          <p:nvPr/>
        </p:nvSpPr>
        <p:spPr>
          <a:xfrm>
            <a:off x="4418330" y="3283268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385310" y="6099175"/>
            <a:ext cx="3937000" cy="427355"/>
            <a:chOff x="4084" y="9878"/>
            <a:chExt cx="2504" cy="544"/>
          </a:xfrm>
        </p:grpSpPr>
        <p:sp>
          <p:nvSpPr>
            <p:cNvPr id="27653" name="Line 9"/>
            <p:cNvSpPr/>
            <p:nvPr/>
          </p:nvSpPr>
          <p:spPr>
            <a:xfrm>
              <a:off x="4084" y="10422"/>
              <a:ext cx="250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arrow" w="lg" len="sm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Line 10"/>
            <p:cNvSpPr/>
            <p:nvPr/>
          </p:nvSpPr>
          <p:spPr>
            <a:xfrm flipV="1">
              <a:off x="6588" y="9878"/>
              <a:ext cx="0" cy="5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55" name="Rectangle 12"/>
          <p:cNvSpPr/>
          <p:nvPr/>
        </p:nvSpPr>
        <p:spPr>
          <a:xfrm>
            <a:off x="4418330" y="3292793"/>
            <a:ext cx="30734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147" name="Object 11"/>
          <p:cNvGraphicFramePr/>
          <p:nvPr/>
        </p:nvGraphicFramePr>
        <p:xfrm>
          <a:off x="3783965" y="6194425"/>
          <a:ext cx="605155" cy="5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305435" imgH="241300" progId="Equation.DSMT4">
                  <p:embed/>
                </p:oleObj>
              </mc:Choice>
              <mc:Fallback>
                <p:oleObj name="" r:id="rId3" imgW="305435" imgH="2413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3965" y="6194425"/>
                        <a:ext cx="605155" cy="537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045" y="5541645"/>
            <a:ext cx="6548755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Text Box 15"/>
          <p:cNvSpPr txBox="1"/>
          <p:nvPr/>
        </p:nvSpPr>
        <p:spPr>
          <a:xfrm>
            <a:off x="171450" y="176213"/>
            <a:ext cx="2700338" cy="521970"/>
          </a:xfrm>
          <a:prstGeom prst="rect">
            <a:avLst/>
          </a:prstGeom>
          <a:noFill/>
          <a:ln w="25400">
            <a:noFill/>
          </a:ln>
        </p:spPr>
        <p:txBody>
          <a:bodyPr lIns="92075" tIns="46038" rIns="92075" bIns="46038" anchor="t" anchorCtr="0">
            <a:spAutoFit/>
          </a:bodyPr>
          <a:p>
            <a:pPr marL="342900" indent="-342900" algn="ctr">
              <a:spcBef>
                <a:spcPct val="5000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、稳压原理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/>
          <p:nvPr/>
        </p:nvSpPr>
        <p:spPr>
          <a:xfrm>
            <a:off x="438150" y="242888"/>
            <a:ext cx="6086475" cy="684212"/>
          </a:xfrm>
          <a:prstGeom prst="rect">
            <a:avLst/>
          </a:prstGeom>
          <a:noFill/>
          <a:ln w="57150">
            <a:noFill/>
          </a:ln>
        </p:spPr>
        <p:txBody>
          <a:bodyPr anchor="ctr" anchorCtr="0"/>
          <a:p>
            <a:pPr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5.2.3  </a:t>
            </a:r>
            <a:r>
              <a:rPr lang="zh-CN" altLang="en-US" sz="3200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集成稳压器及应用</a:t>
            </a:r>
            <a:endParaRPr lang="zh-CN" altLang="en-US" sz="3200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8915" name="Text Box 3"/>
          <p:cNvSpPr txBox="1"/>
          <p:nvPr/>
        </p:nvSpPr>
        <p:spPr>
          <a:xfrm>
            <a:off x="384175" y="1718152"/>
            <a:ext cx="8256588" cy="4594860"/>
          </a:xfrm>
          <a:prstGeom prst="rect">
            <a:avLst/>
          </a:prstGeom>
          <a:noFill/>
          <a:ln w="28575">
            <a:noFill/>
          </a:ln>
        </p:spPr>
        <p:txBody>
          <a:bodyPr anchor="ctr" anchorCtr="0">
            <a:spAutoFit/>
          </a:bodyPr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特点：体积小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可靠性高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使用灵活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价格低廉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类型：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W7800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系列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——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稳定正电压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W7805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输出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+5V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W7809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输出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+9V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W7900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系列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——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稳定负电压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W7912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输出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-12V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W7915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输出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-15V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82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917" name="Text Box 5"/>
          <p:cNvSpPr txBox="1"/>
          <p:nvPr/>
        </p:nvSpPr>
        <p:spPr>
          <a:xfrm>
            <a:off x="219075" y="1116013"/>
            <a:ext cx="8729663" cy="521970"/>
          </a:xfrm>
          <a:prstGeom prst="rect">
            <a:avLst/>
          </a:prstGeom>
          <a:noFill/>
          <a:ln w="25400">
            <a:noFill/>
          </a:ln>
        </p:spPr>
        <p:txBody>
          <a:bodyPr lIns="92075" tIns="46038" rIns="92075" bIns="46038" anchor="t" anchorCtr="0">
            <a:spAutoFit/>
          </a:bodyPr>
          <a:p>
            <a:pPr marL="342900" indent="-342900" algn="ctr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集成稳压器：三端固定式、三端可调式、多端可调式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charRg st="2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2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charRg st="42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82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charRg st="82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charRg st="126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charRg st="158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90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charRg st="190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31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915">
                                            <p:txEl>
                                              <p:charRg st="231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76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915">
                                            <p:txEl>
                                              <p:charRg st="276" end="3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dvAuto="1000" build="p"/>
      <p:bldP spid="389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/>
          <p:nvPr/>
        </p:nvSpPr>
        <p:spPr>
          <a:xfrm>
            <a:off x="2085975" y="5013325"/>
            <a:ext cx="2803525" cy="1198880"/>
          </a:xfrm>
          <a:prstGeom prst="rect">
            <a:avLst/>
          </a:prstGeom>
          <a:noFill/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: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输入端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: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公共端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: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输出端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2" name="Text Box 3"/>
          <p:cNvSpPr txBox="1"/>
          <p:nvPr/>
        </p:nvSpPr>
        <p:spPr>
          <a:xfrm>
            <a:off x="330200" y="404813"/>
            <a:ext cx="5717540" cy="521970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W7800</a:t>
            </a:r>
            <a:r>
              <a:rPr lang="zh-CN" altLang="en-US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rPr>
              <a:t>系列稳压器外形及接线图</a:t>
            </a:r>
            <a:endParaRPr lang="zh-CN" altLang="en-US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49288" y="1749425"/>
            <a:ext cx="1346200" cy="4318000"/>
            <a:chOff x="1345" y="730"/>
            <a:chExt cx="848" cy="2720"/>
          </a:xfrm>
        </p:grpSpPr>
        <p:sp>
          <p:nvSpPr>
            <p:cNvPr id="30724" name="Oval 5"/>
            <p:cNvSpPr/>
            <p:nvPr/>
          </p:nvSpPr>
          <p:spPr>
            <a:xfrm>
              <a:off x="1662" y="2308"/>
              <a:ext cx="89" cy="86"/>
            </a:xfrm>
            <a:prstGeom prst="ellipse">
              <a:avLst/>
            </a:pr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0" scaled="1"/>
              <a:tileRect/>
            </a:gradFill>
            <a:ln w="9525"/>
            <a:scene3d>
              <a:camera prst="legacyObliqueTopRight">
                <a:rot lat="16200000" lon="0" rev="0"/>
              </a:camera>
              <a:lightRig rig="legacyFlat4" dir="t"/>
            </a:scene3d>
            <a:sp3d extrusionH="1243000" prstMaterial="legacyMetal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 anchorCtr="0">
              <a:flatTx/>
            </a:bodyPr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25" name="Oval 6"/>
            <p:cNvSpPr/>
            <p:nvPr/>
          </p:nvSpPr>
          <p:spPr>
            <a:xfrm>
              <a:off x="1846" y="2165"/>
              <a:ext cx="89" cy="86"/>
            </a:xfrm>
            <a:prstGeom prst="ellipse">
              <a:avLst/>
            </a:pr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0" scaled="1"/>
              <a:tileRect/>
            </a:gradFill>
            <a:ln w="9525"/>
            <a:scene3d>
              <a:camera prst="legacyObliqueTopRight">
                <a:rot lat="16200000" lon="0" rev="0"/>
              </a:camera>
              <a:lightRig rig="legacyFlat4" dir="t"/>
            </a:scene3d>
            <a:sp3d extrusionH="1243000" prstMaterial="legacyMetal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 anchorCtr="0">
              <a:flatTx/>
            </a:bodyPr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26" name="Oval 7"/>
            <p:cNvSpPr/>
            <p:nvPr/>
          </p:nvSpPr>
          <p:spPr>
            <a:xfrm>
              <a:off x="2031" y="1997"/>
              <a:ext cx="89" cy="86"/>
            </a:xfrm>
            <a:prstGeom prst="ellipse">
              <a:avLst/>
            </a:pr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0" scaled="1"/>
              <a:tileRect/>
            </a:gradFill>
            <a:ln w="9525"/>
            <a:scene3d>
              <a:camera prst="legacyObliqueTopRight">
                <a:rot lat="16200000" lon="0" rev="0"/>
              </a:camera>
              <a:lightRig rig="legacyFlat4" dir="t"/>
            </a:scene3d>
            <a:sp3d extrusionH="1243000" prstMaterial="legacyMetal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 anchorCtr="0">
              <a:flatTx/>
            </a:bodyPr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27" name="Text Box 8"/>
            <p:cNvSpPr txBox="1"/>
            <p:nvPr/>
          </p:nvSpPr>
          <p:spPr>
            <a:xfrm>
              <a:off x="1609" y="3123"/>
              <a:ext cx="228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728" name="Text Box 9"/>
            <p:cNvSpPr txBox="1"/>
            <p:nvPr/>
          </p:nvSpPr>
          <p:spPr>
            <a:xfrm>
              <a:off x="1793" y="2940"/>
              <a:ext cx="228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rgbClr val="008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729" name="Text Box 10"/>
            <p:cNvSpPr txBox="1"/>
            <p:nvPr/>
          </p:nvSpPr>
          <p:spPr>
            <a:xfrm>
              <a:off x="1965" y="2786"/>
              <a:ext cx="228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730" name="Freeform 11"/>
            <p:cNvSpPr/>
            <p:nvPr/>
          </p:nvSpPr>
          <p:spPr>
            <a:xfrm>
              <a:off x="1345" y="821"/>
              <a:ext cx="639" cy="1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58"/>
                </a:cxn>
                <a:cxn ang="0">
                  <a:pos x="398" y="1558"/>
                </a:cxn>
                <a:cxn ang="0">
                  <a:pos x="398" y="384"/>
                </a:cxn>
                <a:cxn ang="0">
                  <a:pos x="58" y="384"/>
                </a:cxn>
                <a:cxn ang="0">
                  <a:pos x="58" y="0"/>
                </a:cxn>
                <a:cxn ang="0">
                  <a:pos x="0" y="0"/>
                </a:cxn>
              </a:cxnLst>
              <a:pathLst>
                <a:path w="810" h="1558">
                  <a:moveTo>
                    <a:pt x="0" y="0"/>
                  </a:moveTo>
                  <a:lnTo>
                    <a:pt x="0" y="1558"/>
                  </a:lnTo>
                  <a:lnTo>
                    <a:pt x="810" y="1558"/>
                  </a:lnTo>
                  <a:lnTo>
                    <a:pt x="810" y="384"/>
                  </a:lnTo>
                  <a:lnTo>
                    <a:pt x="117" y="384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58B0DC"/>
                </a:gs>
                <a:gs pos="100000">
                  <a:srgbClr val="66CCFF"/>
                </a:gs>
              </a:gsLst>
              <a:lin ang="18900000" scaled="1"/>
              <a:tileRect/>
            </a:gradFill>
            <a:ln w="9525"/>
            <a:scene3d>
              <a:camera prst="legacyObliqueTopRight">
                <a:rot lat="0" lon="300000" rev="0"/>
              </a:camera>
              <a:lightRig rig="legacyFlat4" dir="t"/>
            </a:scene3d>
            <a:sp3d extrusionH="1801800" prstMaterial="legacyMetal">
              <a:bevelT w="13500" h="13500" prst="angle"/>
              <a:bevelB w="13500" h="13500" prst="angle"/>
              <a:extrusionClr>
                <a:srgbClr val="33CCFF"/>
              </a:extrusionClr>
            </a:sp3d>
          </p:spPr>
          <p:txBody>
            <a:bodyPr/>
            <a:p>
              <a:endParaRPr lang="zh-CN" altLang="en-US"/>
            </a:p>
          </p:txBody>
        </p:sp>
        <p:sp useBgFill="1">
          <p:nvSpPr>
            <p:cNvPr id="30731" name="Oval 12"/>
            <p:cNvSpPr/>
            <p:nvPr/>
          </p:nvSpPr>
          <p:spPr>
            <a:xfrm rot="-5400000">
              <a:off x="1675" y="767"/>
              <a:ext cx="138" cy="64"/>
            </a:xfrm>
            <a:prstGeom prst="ellips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2998788" y="1416050"/>
            <a:ext cx="5821362" cy="3048000"/>
            <a:chOff x="1889" y="892"/>
            <a:chExt cx="3667" cy="1920"/>
          </a:xfrm>
        </p:grpSpPr>
        <p:grpSp>
          <p:nvGrpSpPr>
            <p:cNvPr id="30733" name="Group 26"/>
            <p:cNvGrpSpPr/>
            <p:nvPr/>
          </p:nvGrpSpPr>
          <p:grpSpPr>
            <a:xfrm>
              <a:off x="1937" y="1162"/>
              <a:ext cx="240" cy="1362"/>
              <a:chOff x="1056" y="1470"/>
              <a:chExt cx="240" cy="1362"/>
            </a:xfrm>
          </p:grpSpPr>
          <p:sp>
            <p:nvSpPr>
              <p:cNvPr id="30734" name="Text Box 27"/>
              <p:cNvSpPr txBox="1"/>
              <p:nvPr/>
            </p:nvSpPr>
            <p:spPr>
              <a:xfrm>
                <a:off x="1089" y="1470"/>
                <a:ext cx="207" cy="13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_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35" name="Line 28"/>
              <p:cNvSpPr/>
              <p:nvPr/>
            </p:nvSpPr>
            <p:spPr>
              <a:xfrm>
                <a:off x="1056" y="1632"/>
                <a:ext cx="0" cy="1152"/>
              </a:xfrm>
              <a:prstGeom prst="line">
                <a:avLst/>
              </a:prstGeom>
              <a:ln w="38100">
                <a:noFill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36" name="Line 30"/>
            <p:cNvSpPr/>
            <p:nvPr/>
          </p:nvSpPr>
          <p:spPr>
            <a:xfrm>
              <a:off x="1985" y="2572"/>
              <a:ext cx="3265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37" name="AutoShape 31"/>
            <p:cNvSpPr/>
            <p:nvPr/>
          </p:nvSpPr>
          <p:spPr>
            <a:xfrm>
              <a:off x="1889" y="2524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0" y="10800"/>
                  </a:moveTo>
                  <a:cubicBezTo>
                    <a:pt x="1800" y="15771"/>
                    <a:pt x="5829" y="19800"/>
                    <a:pt x="10800" y="19800"/>
                  </a:cubicBezTo>
                  <a:cubicBezTo>
                    <a:pt x="15771" y="19800"/>
                    <a:pt x="19800" y="15771"/>
                    <a:pt x="19800" y="10800"/>
                  </a:cubicBezTo>
                  <a:cubicBezTo>
                    <a:pt x="19800" y="5829"/>
                    <a:pt x="15771" y="1800"/>
                    <a:pt x="10800" y="1800"/>
                  </a:cubicBezTo>
                  <a:cubicBezTo>
                    <a:pt x="5829" y="1800"/>
                    <a:pt x="1800" y="5829"/>
                    <a:pt x="1800" y="1080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0738" name="Group 32"/>
            <p:cNvGrpSpPr/>
            <p:nvPr/>
          </p:nvGrpSpPr>
          <p:grpSpPr>
            <a:xfrm>
              <a:off x="4386" y="1180"/>
              <a:ext cx="960" cy="96"/>
              <a:chOff x="3552" y="1488"/>
              <a:chExt cx="960" cy="96"/>
            </a:xfrm>
          </p:grpSpPr>
          <p:sp>
            <p:nvSpPr>
              <p:cNvPr id="30739" name="Line 33"/>
              <p:cNvSpPr/>
              <p:nvPr/>
            </p:nvSpPr>
            <p:spPr>
              <a:xfrm>
                <a:off x="3552" y="1536"/>
                <a:ext cx="86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0" name="AutoShape 34"/>
              <p:cNvSpPr/>
              <p:nvPr/>
            </p:nvSpPr>
            <p:spPr>
              <a:xfrm>
                <a:off x="4416" y="1488"/>
                <a:ext cx="96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800" y="10800"/>
                    </a:moveTo>
                    <a:cubicBezTo>
                      <a:pt x="1800" y="15771"/>
                      <a:pt x="5829" y="19800"/>
                      <a:pt x="10800" y="19800"/>
                    </a:cubicBezTo>
                    <a:cubicBezTo>
                      <a:pt x="15771" y="19800"/>
                      <a:pt x="19800" y="15771"/>
                      <a:pt x="19800" y="10800"/>
                    </a:cubicBezTo>
                    <a:cubicBezTo>
                      <a:pt x="19800" y="5829"/>
                      <a:pt x="15771" y="1800"/>
                      <a:pt x="10800" y="1800"/>
                    </a:cubicBezTo>
                    <a:cubicBezTo>
                      <a:pt x="5829" y="1800"/>
                      <a:pt x="1800" y="5829"/>
                      <a:pt x="1800" y="1080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741" name="AutoShape 35"/>
            <p:cNvSpPr/>
            <p:nvPr/>
          </p:nvSpPr>
          <p:spPr>
            <a:xfrm>
              <a:off x="5250" y="2524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0" y="10800"/>
                  </a:moveTo>
                  <a:cubicBezTo>
                    <a:pt x="1800" y="15771"/>
                    <a:pt x="5829" y="19800"/>
                    <a:pt x="10800" y="19800"/>
                  </a:cubicBezTo>
                  <a:cubicBezTo>
                    <a:pt x="15771" y="19800"/>
                    <a:pt x="19800" y="15771"/>
                    <a:pt x="19800" y="10800"/>
                  </a:cubicBezTo>
                  <a:cubicBezTo>
                    <a:pt x="19800" y="5829"/>
                    <a:pt x="15771" y="1800"/>
                    <a:pt x="10800" y="1800"/>
                  </a:cubicBezTo>
                  <a:cubicBezTo>
                    <a:pt x="5829" y="1800"/>
                    <a:pt x="1800" y="5829"/>
                    <a:pt x="1800" y="1080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0742" name="Group 42"/>
            <p:cNvGrpSpPr/>
            <p:nvPr/>
          </p:nvGrpSpPr>
          <p:grpSpPr>
            <a:xfrm flipH="1">
              <a:off x="1889" y="1180"/>
              <a:ext cx="960" cy="96"/>
              <a:chOff x="3552" y="1488"/>
              <a:chExt cx="960" cy="96"/>
            </a:xfrm>
          </p:grpSpPr>
          <p:sp>
            <p:nvSpPr>
              <p:cNvPr id="30743" name="Line 43"/>
              <p:cNvSpPr/>
              <p:nvPr/>
            </p:nvSpPr>
            <p:spPr>
              <a:xfrm>
                <a:off x="3552" y="1536"/>
                <a:ext cx="86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4" name="AutoShape 44"/>
              <p:cNvSpPr/>
              <p:nvPr/>
            </p:nvSpPr>
            <p:spPr>
              <a:xfrm>
                <a:off x="4416" y="1488"/>
                <a:ext cx="96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800" y="10800"/>
                    </a:moveTo>
                    <a:cubicBezTo>
                      <a:pt x="1800" y="15771"/>
                      <a:pt x="5829" y="19800"/>
                      <a:pt x="10800" y="19800"/>
                    </a:cubicBezTo>
                    <a:cubicBezTo>
                      <a:pt x="15771" y="19800"/>
                      <a:pt x="19800" y="15771"/>
                      <a:pt x="19800" y="10800"/>
                    </a:cubicBezTo>
                    <a:cubicBezTo>
                      <a:pt x="19800" y="5829"/>
                      <a:pt x="15771" y="1800"/>
                      <a:pt x="10800" y="1800"/>
                    </a:cubicBezTo>
                    <a:cubicBezTo>
                      <a:pt x="5829" y="1800"/>
                      <a:pt x="1800" y="5829"/>
                      <a:pt x="1800" y="10800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745" name="Rectangle 45"/>
            <p:cNvSpPr/>
            <p:nvPr/>
          </p:nvSpPr>
          <p:spPr>
            <a:xfrm>
              <a:off x="2849" y="988"/>
              <a:ext cx="1537" cy="432"/>
            </a:xfrm>
            <a:prstGeom prst="rect">
              <a:avLst/>
            </a:prstGeom>
            <a:solidFill>
              <a:srgbClr val="F9FFD7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None/>
              </a:pPr>
              <a:r>
                <a:rPr lang="en-US" altLang="zh-CN" sz="3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W7805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46" name="Text Box 52"/>
            <p:cNvSpPr txBox="1"/>
            <p:nvPr/>
          </p:nvSpPr>
          <p:spPr>
            <a:xfrm>
              <a:off x="1889" y="1708"/>
              <a:ext cx="461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0747" name="Group 53"/>
            <p:cNvGrpSpPr/>
            <p:nvPr/>
          </p:nvGrpSpPr>
          <p:grpSpPr>
            <a:xfrm flipH="1">
              <a:off x="5058" y="1162"/>
              <a:ext cx="208" cy="1362"/>
              <a:chOff x="1056" y="1470"/>
              <a:chExt cx="208" cy="1362"/>
            </a:xfrm>
          </p:grpSpPr>
          <p:sp>
            <p:nvSpPr>
              <p:cNvPr id="30748" name="Text Box 54"/>
              <p:cNvSpPr txBox="1"/>
              <p:nvPr/>
            </p:nvSpPr>
            <p:spPr>
              <a:xfrm>
                <a:off x="1057" y="1470"/>
                <a:ext cx="207" cy="136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70000"/>
                  </a:lnSpc>
                  <a:spcBef>
                    <a:spcPct val="0"/>
                  </a:spcBef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_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9" name="Line 55"/>
              <p:cNvSpPr/>
              <p:nvPr/>
            </p:nvSpPr>
            <p:spPr>
              <a:xfrm>
                <a:off x="1056" y="1632"/>
                <a:ext cx="0" cy="1152"/>
              </a:xfrm>
              <a:prstGeom prst="line">
                <a:avLst/>
              </a:prstGeom>
              <a:ln w="38100">
                <a:noFill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750" name="Text Box 56"/>
            <p:cNvSpPr txBox="1"/>
            <p:nvPr/>
          </p:nvSpPr>
          <p:spPr>
            <a:xfrm>
              <a:off x="5168" y="1750"/>
              <a:ext cx="38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1" name="Line 57"/>
            <p:cNvSpPr/>
            <p:nvPr/>
          </p:nvSpPr>
          <p:spPr>
            <a:xfrm>
              <a:off x="3569" y="1420"/>
              <a:ext cx="0" cy="115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2" name="Line 58"/>
            <p:cNvSpPr/>
            <p:nvPr/>
          </p:nvSpPr>
          <p:spPr>
            <a:xfrm>
              <a:off x="3569" y="2572"/>
              <a:ext cx="0" cy="24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3" name="Line 59"/>
            <p:cNvSpPr/>
            <p:nvPr/>
          </p:nvSpPr>
          <p:spPr>
            <a:xfrm>
              <a:off x="3377" y="2812"/>
              <a:ext cx="384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4" name="Text Box 60"/>
            <p:cNvSpPr txBox="1"/>
            <p:nvPr/>
          </p:nvSpPr>
          <p:spPr>
            <a:xfrm>
              <a:off x="2585" y="892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5" name="Text Box 61"/>
            <p:cNvSpPr txBox="1"/>
            <p:nvPr/>
          </p:nvSpPr>
          <p:spPr>
            <a:xfrm>
              <a:off x="4410" y="928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6" name="Text Box 62"/>
            <p:cNvSpPr txBox="1"/>
            <p:nvPr/>
          </p:nvSpPr>
          <p:spPr>
            <a:xfrm>
              <a:off x="3581" y="1372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3608388" y="1952625"/>
            <a:ext cx="1735137" cy="2133600"/>
            <a:chOff x="2369" y="1218"/>
            <a:chExt cx="1093" cy="1344"/>
          </a:xfrm>
        </p:grpSpPr>
        <p:sp>
          <p:nvSpPr>
            <p:cNvPr id="30758" name="Line 46"/>
            <p:cNvSpPr/>
            <p:nvPr/>
          </p:nvSpPr>
          <p:spPr>
            <a:xfrm>
              <a:off x="2528" y="1218"/>
              <a:ext cx="0" cy="62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59" name="Line 47"/>
            <p:cNvSpPr/>
            <p:nvPr/>
          </p:nvSpPr>
          <p:spPr>
            <a:xfrm>
              <a:off x="2528" y="1890"/>
              <a:ext cx="0" cy="67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0" name="Line 48"/>
            <p:cNvSpPr/>
            <p:nvPr/>
          </p:nvSpPr>
          <p:spPr>
            <a:xfrm>
              <a:off x="2432" y="1842"/>
              <a:ext cx="19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1" name="Line 49"/>
            <p:cNvSpPr/>
            <p:nvPr/>
          </p:nvSpPr>
          <p:spPr>
            <a:xfrm>
              <a:off x="2432" y="1890"/>
              <a:ext cx="19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2" name="Text Box 50"/>
            <p:cNvSpPr txBox="1"/>
            <p:nvPr/>
          </p:nvSpPr>
          <p:spPr>
            <a:xfrm>
              <a:off x="2609" y="1708"/>
              <a:ext cx="48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3" name="Text Box 51"/>
            <p:cNvSpPr txBox="1"/>
            <p:nvPr/>
          </p:nvSpPr>
          <p:spPr>
            <a:xfrm>
              <a:off x="2369" y="1653"/>
              <a:ext cx="116" cy="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70000"/>
                </a:lnSpc>
                <a:spcBef>
                  <a:spcPct val="0"/>
                </a:spcBef>
                <a:buNone/>
              </a:pPr>
              <a:endPara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4" name="Rectangle 63"/>
            <p:cNvSpPr/>
            <p:nvPr/>
          </p:nvSpPr>
          <p:spPr>
            <a:xfrm>
              <a:off x="2572" y="2020"/>
              <a:ext cx="890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0.1~1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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F</a:t>
              </a:r>
              <a:endParaRPr lang="en-US" altLang="zh-CN" b="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6769100" y="1962150"/>
            <a:ext cx="1009650" cy="2133600"/>
            <a:chOff x="4096" y="1228"/>
            <a:chExt cx="636" cy="1344"/>
          </a:xfrm>
        </p:grpSpPr>
        <p:sp>
          <p:nvSpPr>
            <p:cNvPr id="30766" name="Line 36"/>
            <p:cNvSpPr/>
            <p:nvPr/>
          </p:nvSpPr>
          <p:spPr>
            <a:xfrm>
              <a:off x="4626" y="1228"/>
              <a:ext cx="0" cy="62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7" name="Line 37"/>
            <p:cNvSpPr/>
            <p:nvPr/>
          </p:nvSpPr>
          <p:spPr>
            <a:xfrm>
              <a:off x="4626" y="1900"/>
              <a:ext cx="0" cy="67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8" name="Line 38"/>
            <p:cNvSpPr/>
            <p:nvPr/>
          </p:nvSpPr>
          <p:spPr>
            <a:xfrm>
              <a:off x="4530" y="1852"/>
              <a:ext cx="19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69" name="Line 39"/>
            <p:cNvSpPr/>
            <p:nvPr/>
          </p:nvSpPr>
          <p:spPr>
            <a:xfrm>
              <a:off x="4530" y="1900"/>
              <a:ext cx="19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70" name="Text Box 40"/>
            <p:cNvSpPr txBox="1"/>
            <p:nvPr/>
          </p:nvSpPr>
          <p:spPr>
            <a:xfrm>
              <a:off x="4146" y="1708"/>
              <a:ext cx="341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71" name="Text Box 41"/>
            <p:cNvSpPr txBox="1"/>
            <p:nvPr/>
          </p:nvSpPr>
          <p:spPr>
            <a:xfrm>
              <a:off x="4467" y="1663"/>
              <a:ext cx="116" cy="32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70000"/>
                </a:lnSpc>
                <a:spcBef>
                  <a:spcPct val="0"/>
                </a:spcBef>
                <a:buNone/>
              </a:pPr>
              <a:endPara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70000"/>
                </a:lnSpc>
                <a:spcBef>
                  <a:spcPct val="0"/>
                </a:spcBef>
                <a:buNone/>
              </a:pPr>
              <a:endPara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72" name="Text Box 64"/>
            <p:cNvSpPr txBox="1"/>
            <p:nvPr/>
          </p:nvSpPr>
          <p:spPr>
            <a:xfrm>
              <a:off x="4096" y="2028"/>
              <a:ext cx="6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µ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0001" name="Text Box 65"/>
          <p:cNvSpPr txBox="1"/>
          <p:nvPr/>
        </p:nvSpPr>
        <p:spPr>
          <a:xfrm>
            <a:off x="2806383" y="1309847"/>
            <a:ext cx="997585" cy="521970"/>
          </a:xfrm>
          <a:prstGeom prst="rect">
            <a:avLst/>
          </a:prstGeom>
          <a:solidFill>
            <a:srgbClr val="00FFFF"/>
          </a:solidFill>
          <a:ln w="3810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+10V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002" name="Text Box 66"/>
          <p:cNvSpPr txBox="1"/>
          <p:nvPr/>
        </p:nvSpPr>
        <p:spPr>
          <a:xfrm>
            <a:off x="7818438" y="1376522"/>
            <a:ext cx="822325" cy="521970"/>
          </a:xfrm>
          <a:prstGeom prst="rect">
            <a:avLst/>
          </a:prstGeom>
          <a:solidFill>
            <a:srgbClr val="00FFFF"/>
          </a:solidFill>
          <a:ln w="38100">
            <a:noFill/>
          </a:ln>
        </p:spPr>
        <p:txBody>
          <a:bodyPr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+5V</a:t>
            </a:r>
            <a:endParaRPr lang="en-US" altLang="zh-CN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006" name="Rectangle 70"/>
          <p:cNvSpPr/>
          <p:nvPr/>
        </p:nvSpPr>
        <p:spPr>
          <a:xfrm>
            <a:off x="5203825" y="4812824"/>
            <a:ext cx="3711575" cy="138366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输入与输出端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之间的电压不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得低于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3V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！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8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38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40001" grpId="0" bldLvl="0" animBg="1"/>
      <p:bldP spid="40002" grpId="0" bldLvl="0" animBg="1"/>
      <p:bldP spid="4000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4"/>
          <p:cNvSpPr/>
          <p:nvPr/>
        </p:nvSpPr>
        <p:spPr>
          <a:xfrm>
            <a:off x="358775" y="198438"/>
            <a:ext cx="7810500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、具有正、负电压输出的稳压电路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1746" name="Rectangle 6"/>
          <p:cNvSpPr/>
          <p:nvPr/>
        </p:nvSpPr>
        <p:spPr>
          <a:xfrm>
            <a:off x="0" y="2628900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Rectangle 8"/>
          <p:cNvSpPr/>
          <p:nvPr/>
        </p:nvSpPr>
        <p:spPr>
          <a:xfrm>
            <a:off x="0" y="3186113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8" name="Line 9"/>
          <p:cNvSpPr/>
          <p:nvPr/>
        </p:nvSpPr>
        <p:spPr>
          <a:xfrm>
            <a:off x="0" y="942975"/>
            <a:ext cx="914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1749" name="对象 1"/>
          <p:cNvGraphicFramePr/>
          <p:nvPr/>
        </p:nvGraphicFramePr>
        <p:xfrm>
          <a:off x="3068638" y="1163638"/>
          <a:ext cx="559117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4527550" imgH="2368550" progId="Paint.Picture">
                  <p:embed/>
                </p:oleObj>
              </mc:Choice>
              <mc:Fallback>
                <p:oleObj name="" r:id="rId1" imgW="4527550" imgH="236855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68638" y="1163638"/>
                        <a:ext cx="5591175" cy="293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4"/>
          <p:cNvSpPr/>
          <p:nvPr/>
        </p:nvSpPr>
        <p:spPr>
          <a:xfrm>
            <a:off x="358775" y="198438"/>
            <a:ext cx="5478463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、输出可调的稳压电路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2770" name="Rectangle 6"/>
          <p:cNvSpPr/>
          <p:nvPr/>
        </p:nvSpPr>
        <p:spPr>
          <a:xfrm>
            <a:off x="0" y="2628900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2771" name="Object 5"/>
          <p:cNvGraphicFramePr/>
          <p:nvPr/>
        </p:nvGraphicFramePr>
        <p:xfrm>
          <a:off x="836613" y="863600"/>
          <a:ext cx="796925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3939540" imgH="1907540" progId="Visio.Drawing.6">
                  <p:embed/>
                </p:oleObj>
              </mc:Choice>
              <mc:Fallback>
                <p:oleObj name="" r:id="rId1" imgW="3939540" imgH="1907540" progId="Visio.Drawing.6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rcRect l="5386" t="6035" r="1959"/>
                      <a:stretch>
                        <a:fillRect/>
                      </a:stretch>
                    </p:blipFill>
                    <p:spPr>
                      <a:xfrm>
                        <a:off x="836613" y="863600"/>
                        <a:ext cx="7969250" cy="481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8"/>
          <p:cNvSpPr/>
          <p:nvPr/>
        </p:nvSpPr>
        <p:spPr>
          <a:xfrm>
            <a:off x="0" y="3186113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3" name="Line 9"/>
          <p:cNvSpPr/>
          <p:nvPr/>
        </p:nvSpPr>
        <p:spPr>
          <a:xfrm>
            <a:off x="0" y="942975"/>
            <a:ext cx="914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277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41388" y="5465763"/>
          <a:ext cx="2555875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3" imgW="1016000" imgH="482600" progId="Equation.KSEE3">
                  <p:embed/>
                </p:oleObj>
              </mc:Choice>
              <mc:Fallback>
                <p:oleObj name="" r:id="rId3" imgW="1016000" imgH="482600" progId="Equation.KSEE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388" y="5465763"/>
                        <a:ext cx="2555875" cy="1214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4"/>
          <p:cNvSpPr/>
          <p:nvPr/>
        </p:nvSpPr>
        <p:spPr>
          <a:xfrm>
            <a:off x="358775" y="198438"/>
            <a:ext cx="7810500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、可调试三端集成稳压器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3794" name="Rectangle 6"/>
          <p:cNvSpPr/>
          <p:nvPr/>
        </p:nvSpPr>
        <p:spPr>
          <a:xfrm>
            <a:off x="0" y="2628900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5" name="Rectangle 8"/>
          <p:cNvSpPr/>
          <p:nvPr/>
        </p:nvSpPr>
        <p:spPr>
          <a:xfrm>
            <a:off x="0" y="3186113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6" name="Line 9"/>
          <p:cNvSpPr/>
          <p:nvPr/>
        </p:nvSpPr>
        <p:spPr>
          <a:xfrm>
            <a:off x="0" y="942975"/>
            <a:ext cx="914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3797" name="对象 3"/>
          <p:cNvGraphicFramePr/>
          <p:nvPr/>
        </p:nvGraphicFramePr>
        <p:xfrm>
          <a:off x="1198563" y="1214438"/>
          <a:ext cx="6556375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6261100" imgH="2025650" progId="Paint.Picture">
                  <p:embed/>
                </p:oleObj>
              </mc:Choice>
              <mc:Fallback>
                <p:oleObj name="" r:id="rId1" imgW="6261100" imgH="202565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8563" y="1214438"/>
                        <a:ext cx="6556375" cy="2268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对象 5"/>
          <p:cNvGraphicFramePr/>
          <p:nvPr/>
        </p:nvGraphicFramePr>
        <p:xfrm>
          <a:off x="3402013" y="3990975"/>
          <a:ext cx="4949825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4337050" imgH="1917700" progId="Paint.Picture">
                  <p:embed/>
                </p:oleObj>
              </mc:Choice>
              <mc:Fallback>
                <p:oleObj name="" r:id="rId3" imgW="4337050" imgH="1917700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2013" y="3990975"/>
                        <a:ext cx="4949825" cy="2309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4"/>
          <p:cNvSpPr/>
          <p:nvPr/>
        </p:nvSpPr>
        <p:spPr>
          <a:xfrm>
            <a:off x="358775" y="198438"/>
            <a:ext cx="7810500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0"/>
              </a:spcBef>
              <a:buNone/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、可调试三端集成稳压器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4818" name="Rectangle 6"/>
          <p:cNvSpPr/>
          <p:nvPr/>
        </p:nvSpPr>
        <p:spPr>
          <a:xfrm>
            <a:off x="0" y="2628900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9" name="Rectangle 8"/>
          <p:cNvSpPr/>
          <p:nvPr/>
        </p:nvSpPr>
        <p:spPr>
          <a:xfrm>
            <a:off x="0" y="3186113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0" name="Line 9"/>
          <p:cNvSpPr/>
          <p:nvPr/>
        </p:nvSpPr>
        <p:spPr>
          <a:xfrm>
            <a:off x="0" y="942975"/>
            <a:ext cx="914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4821" name="对象 5"/>
          <p:cNvGraphicFramePr/>
          <p:nvPr/>
        </p:nvGraphicFramePr>
        <p:xfrm>
          <a:off x="3641725" y="1208088"/>
          <a:ext cx="51911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4337050" imgH="1917700" progId="Paint.Picture">
                  <p:embed/>
                </p:oleObj>
              </mc:Choice>
              <mc:Fallback>
                <p:oleObj name="" r:id="rId1" imgW="4337050" imgH="191770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41725" y="1208088"/>
                        <a:ext cx="5191125" cy="241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8525" y="3898900"/>
          <a:ext cx="30543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3" imgW="1041400" imgH="431800" progId="Equation.KSEE3">
                  <p:embed/>
                </p:oleObj>
              </mc:Choice>
              <mc:Fallback>
                <p:oleObj name="" r:id="rId3" imgW="1041400" imgH="431800" progId="Equation.KSEE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3898900"/>
                        <a:ext cx="3054350" cy="1266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9"/>
          <p:cNvSpPr/>
          <p:nvPr/>
        </p:nvSpPr>
        <p:spPr>
          <a:xfrm>
            <a:off x="0" y="2953703"/>
            <a:ext cx="3073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/>
        </p:nvSpPr>
        <p:spPr>
          <a:xfrm>
            <a:off x="469900" y="1630363"/>
            <a:ext cx="8231188" cy="45815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57505" indent="-357505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"/>
              <a:defRPr sz="2400" kern="1200">
                <a:solidFill>
                  <a:srgbClr val="4061AA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1pPr>
            <a:lvl2pPr marL="647700" indent="-230505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smtClean="0"/>
              <a:t>      </a:t>
            </a:r>
            <a:endParaRPr lang="en-US" altLang="zh-CN" sz="2800" smtClean="0"/>
          </a:p>
        </p:txBody>
      </p:sp>
      <p:sp>
        <p:nvSpPr>
          <p:cNvPr id="44034" name="Rectangle 2"/>
          <p:cNvSpPr>
            <a:spLocks noGrp="1"/>
          </p:cNvSpPr>
          <p:nvPr/>
        </p:nvSpPr>
        <p:spPr>
          <a:xfrm>
            <a:off x="468303" y="404810"/>
            <a:ext cx="8540750" cy="1142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838200" indent="-838200" algn="l" eaLnBrk="1" fontAlgn="base" hangingPunct="1"/>
            <a:r>
              <a:rPr lang="zh-CN" altLang="en-US" sz="4000" b="1" i="1" strike="noStrike" noProof="1" dirty="0"/>
              <a:t>作业</a:t>
            </a:r>
            <a:br>
              <a:rPr lang="zh-CN" altLang="en-US" sz="4000" b="1" i="1" dirty="0"/>
            </a:br>
            <a:endParaRPr lang="zh-CN" altLang="en-US" sz="4000" b="1" i="1" strike="noStrike" noProof="1" dirty="0"/>
          </a:p>
        </p:txBody>
      </p:sp>
      <p:sp>
        <p:nvSpPr>
          <p:cNvPr id="117762" name="Rectangle 3"/>
          <p:cNvSpPr>
            <a:spLocks noGrp="1"/>
          </p:cNvSpPr>
          <p:nvPr/>
        </p:nvSpPr>
        <p:spPr>
          <a:xfrm>
            <a:off x="457200" y="1600200"/>
            <a:ext cx="8229600" cy="3268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1pPr>
            <a:lvl2pPr marL="45720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2" charset="-122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必做：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lang="zh-CN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五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章课后习题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.2-5.4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，书上自己完成，不用写作业本上）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5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-1，5-8</a:t>
            </a:r>
            <a:endParaRPr lang="zh-CN" altLang="en-US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zh-CN" altLang="en-US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en-US" altLang="zh-CN" sz="2800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5585" y="236538"/>
            <a:ext cx="5002213" cy="64516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0"/>
              </a:spcBef>
              <a:buClrTx/>
              <a:buSzTx/>
              <a:buNone/>
              <a:defRPr/>
            </a:pPr>
            <a:r>
              <a:rPr kumimoji="1" lang="en-US" altLang="zh-CN" sz="3600" kern="1200" cap="none" spc="0" normalizeH="0" baseline="0" noProof="0" dirty="0">
                <a:solidFill>
                  <a:srgbClr val="F02402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 </a:t>
            </a:r>
            <a:r>
              <a:rPr kumimoji="1" lang="zh-CN" altLang="en-US" sz="3600" kern="1200" cap="none" spc="0" normalizeH="0" baseline="0" noProof="0" dirty="0">
                <a:solidFill>
                  <a:srgbClr val="F02402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整流和滤波电路</a:t>
            </a:r>
            <a:endParaRPr kumimoji="1" lang="zh-CN" altLang="en-US" sz="3600" kern="1200" cap="none" spc="0" normalizeH="0" baseline="0" noProof="0" dirty="0">
              <a:solidFill>
                <a:srgbClr val="F02402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2291" name="Rectangle 20"/>
          <p:cNvSpPr/>
          <p:nvPr/>
        </p:nvSpPr>
        <p:spPr>
          <a:xfrm>
            <a:off x="400050" y="1819434"/>
            <a:ext cx="4679950" cy="521970"/>
          </a:xfrm>
          <a:prstGeom prst="rect">
            <a:avLst/>
          </a:prstGeom>
          <a:noFill/>
          <a:ln w="57150">
            <a:noFill/>
          </a:ln>
        </p:spPr>
        <p:txBody>
          <a:bodyPr anchor="ctr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单相半波整流电路</a:t>
            </a:r>
            <a:endParaRPr lang="zh-CN" altLang="en-US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165" name="Text Box 21"/>
          <p:cNvSpPr txBox="1"/>
          <p:nvPr/>
        </p:nvSpPr>
        <p:spPr>
          <a:xfrm>
            <a:off x="4943475" y="3086100"/>
            <a:ext cx="37433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二极管导通，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aseline="-250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485775" y="2481263"/>
            <a:ext cx="4468813" cy="2933700"/>
            <a:chOff x="576" y="1194"/>
            <a:chExt cx="3133" cy="2026"/>
          </a:xfrm>
        </p:grpSpPr>
        <p:sp>
          <p:nvSpPr>
            <p:cNvPr id="10245" name="Line 26"/>
            <p:cNvSpPr/>
            <p:nvPr/>
          </p:nvSpPr>
          <p:spPr>
            <a:xfrm>
              <a:off x="954" y="1694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6" name="Oval 27"/>
            <p:cNvSpPr/>
            <p:nvPr/>
          </p:nvSpPr>
          <p:spPr>
            <a:xfrm>
              <a:off x="904" y="1668"/>
              <a:ext cx="48" cy="4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7" name="Line 28"/>
            <p:cNvSpPr/>
            <p:nvPr/>
          </p:nvSpPr>
          <p:spPr>
            <a:xfrm>
              <a:off x="954" y="2942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8" name="Oval 29"/>
            <p:cNvSpPr/>
            <p:nvPr/>
          </p:nvSpPr>
          <p:spPr>
            <a:xfrm>
              <a:off x="904" y="2916"/>
              <a:ext cx="48" cy="48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Freeform 30"/>
            <p:cNvSpPr/>
            <p:nvPr/>
          </p:nvSpPr>
          <p:spPr>
            <a:xfrm>
              <a:off x="1517" y="1956"/>
              <a:ext cx="48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79"/>
                </a:cxn>
                <a:cxn ang="0">
                  <a:pos x="0" y="158"/>
                </a:cxn>
                <a:cxn ang="0">
                  <a:pos x="48" y="237"/>
                </a:cxn>
                <a:cxn ang="0">
                  <a:pos x="0" y="317"/>
                </a:cxn>
                <a:cxn ang="0">
                  <a:pos x="48" y="396"/>
                </a:cxn>
                <a:cxn ang="0">
                  <a:pos x="0" y="474"/>
                </a:cxn>
                <a:cxn ang="0">
                  <a:pos x="48" y="554"/>
                </a:cxn>
                <a:cxn ang="0">
                  <a:pos x="0" y="633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0" name="Freeform 31"/>
            <p:cNvSpPr/>
            <p:nvPr/>
          </p:nvSpPr>
          <p:spPr>
            <a:xfrm flipH="1">
              <a:off x="1731" y="1956"/>
              <a:ext cx="48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79"/>
                </a:cxn>
                <a:cxn ang="0">
                  <a:pos x="0" y="158"/>
                </a:cxn>
                <a:cxn ang="0">
                  <a:pos x="48" y="237"/>
                </a:cxn>
                <a:cxn ang="0">
                  <a:pos x="0" y="317"/>
                </a:cxn>
                <a:cxn ang="0">
                  <a:pos x="48" y="396"/>
                </a:cxn>
                <a:cxn ang="0">
                  <a:pos x="0" y="474"/>
                </a:cxn>
                <a:cxn ang="0">
                  <a:pos x="48" y="554"/>
                </a:cxn>
                <a:cxn ang="0">
                  <a:pos x="0" y="633"/>
                </a:cxn>
              </a:cxnLst>
              <a:pathLst>
                <a:path w="48" h="768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0" y="160"/>
                    <a:pt x="0" y="192"/>
                  </a:cubicBezTo>
                  <a:cubicBezTo>
                    <a:pt x="0" y="224"/>
                    <a:pt x="48" y="256"/>
                    <a:pt x="48" y="288"/>
                  </a:cubicBezTo>
                  <a:cubicBezTo>
                    <a:pt x="48" y="320"/>
                    <a:pt x="0" y="352"/>
                    <a:pt x="0" y="384"/>
                  </a:cubicBezTo>
                  <a:cubicBezTo>
                    <a:pt x="0" y="416"/>
                    <a:pt x="48" y="448"/>
                    <a:pt x="48" y="480"/>
                  </a:cubicBezTo>
                  <a:cubicBezTo>
                    <a:pt x="48" y="512"/>
                    <a:pt x="0" y="544"/>
                    <a:pt x="0" y="576"/>
                  </a:cubicBezTo>
                  <a:cubicBezTo>
                    <a:pt x="0" y="608"/>
                    <a:pt x="48" y="640"/>
                    <a:pt x="48" y="672"/>
                  </a:cubicBezTo>
                  <a:cubicBezTo>
                    <a:pt x="48" y="704"/>
                    <a:pt x="8" y="752"/>
                    <a:pt x="0" y="76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1" name="Line 32"/>
            <p:cNvSpPr/>
            <p:nvPr/>
          </p:nvSpPr>
          <p:spPr>
            <a:xfrm>
              <a:off x="1652" y="1812"/>
              <a:ext cx="0" cy="100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2" name="Line 33"/>
            <p:cNvSpPr/>
            <p:nvPr/>
          </p:nvSpPr>
          <p:spPr>
            <a:xfrm>
              <a:off x="1779" y="1694"/>
              <a:ext cx="132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3" name="Line 34"/>
            <p:cNvSpPr/>
            <p:nvPr/>
          </p:nvSpPr>
          <p:spPr>
            <a:xfrm flipV="1">
              <a:off x="1770" y="2939"/>
              <a:ext cx="1335" cy="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0254" name="Group 35"/>
            <p:cNvGrpSpPr/>
            <p:nvPr/>
          </p:nvGrpSpPr>
          <p:grpSpPr>
            <a:xfrm>
              <a:off x="588" y="2011"/>
              <a:ext cx="702" cy="399"/>
              <a:chOff x="1089" y="2072"/>
              <a:chExt cx="702" cy="399"/>
            </a:xfrm>
          </p:grpSpPr>
          <p:sp>
            <p:nvSpPr>
              <p:cNvPr id="10255" name="Line 36"/>
              <p:cNvSpPr/>
              <p:nvPr/>
            </p:nvSpPr>
            <p:spPr>
              <a:xfrm flipV="1">
                <a:off x="1089" y="2072"/>
                <a:ext cx="0" cy="39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6" name="Line 37"/>
              <p:cNvSpPr/>
              <p:nvPr/>
            </p:nvSpPr>
            <p:spPr>
              <a:xfrm>
                <a:off x="1089" y="2471"/>
                <a:ext cx="702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57" name="Freeform 38"/>
            <p:cNvSpPr>
              <a:spLocks noChangeAspect="1"/>
            </p:cNvSpPr>
            <p:nvPr/>
          </p:nvSpPr>
          <p:spPr>
            <a:xfrm>
              <a:off x="586" y="2209"/>
              <a:ext cx="509" cy="376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9" y="0"/>
                </a:cxn>
                <a:cxn ang="0">
                  <a:pos x="18" y="45"/>
                </a:cxn>
                <a:cxn ang="0">
                  <a:pos x="27" y="93"/>
                </a:cxn>
                <a:cxn ang="0">
                  <a:pos x="35" y="47"/>
                </a:cxn>
              </a:cxnLst>
              <a:pathLst>
                <a:path w="1932" h="753">
                  <a:moveTo>
                    <a:pt x="0" y="376"/>
                  </a:moveTo>
                  <a:cubicBezTo>
                    <a:pt x="166" y="190"/>
                    <a:pt x="332" y="4"/>
                    <a:pt x="492" y="2"/>
                  </a:cubicBezTo>
                  <a:cubicBezTo>
                    <a:pt x="652" y="0"/>
                    <a:pt x="798" y="239"/>
                    <a:pt x="960" y="364"/>
                  </a:cubicBezTo>
                  <a:cubicBezTo>
                    <a:pt x="1122" y="489"/>
                    <a:pt x="1301" y="749"/>
                    <a:pt x="1463" y="751"/>
                  </a:cubicBezTo>
                  <a:cubicBezTo>
                    <a:pt x="1625" y="753"/>
                    <a:pt x="1854" y="439"/>
                    <a:pt x="1932" y="37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8" name="Text Box 39"/>
            <p:cNvSpPr txBox="1"/>
            <p:nvPr/>
          </p:nvSpPr>
          <p:spPr>
            <a:xfrm>
              <a:off x="576" y="1881"/>
              <a:ext cx="354" cy="359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59" name="Text Box 40"/>
            <p:cNvSpPr txBox="1"/>
            <p:nvPr/>
          </p:nvSpPr>
          <p:spPr>
            <a:xfrm>
              <a:off x="1801" y="1952"/>
              <a:ext cx="354" cy="35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60" name="Line 41"/>
            <p:cNvSpPr/>
            <p:nvPr/>
          </p:nvSpPr>
          <p:spPr>
            <a:xfrm>
              <a:off x="1517" y="1691"/>
              <a:ext cx="0" cy="2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1" name="Line 42"/>
            <p:cNvSpPr/>
            <p:nvPr/>
          </p:nvSpPr>
          <p:spPr>
            <a:xfrm>
              <a:off x="1517" y="2676"/>
              <a:ext cx="0" cy="2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2" name="Line 43"/>
            <p:cNvSpPr/>
            <p:nvPr/>
          </p:nvSpPr>
          <p:spPr>
            <a:xfrm>
              <a:off x="1779" y="1693"/>
              <a:ext cx="0" cy="2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Line 44"/>
            <p:cNvSpPr/>
            <p:nvPr/>
          </p:nvSpPr>
          <p:spPr>
            <a:xfrm>
              <a:off x="1779" y="2676"/>
              <a:ext cx="0" cy="263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4" name="Line 45"/>
            <p:cNvSpPr/>
            <p:nvPr/>
          </p:nvSpPr>
          <p:spPr>
            <a:xfrm>
              <a:off x="3093" y="1691"/>
              <a:ext cx="6" cy="125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5" name="Line 46"/>
            <p:cNvSpPr/>
            <p:nvPr/>
          </p:nvSpPr>
          <p:spPr>
            <a:xfrm>
              <a:off x="3297" y="2132"/>
              <a:ext cx="0" cy="41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6" name="Line 47"/>
            <p:cNvSpPr/>
            <p:nvPr/>
          </p:nvSpPr>
          <p:spPr>
            <a:xfrm>
              <a:off x="1454" y="2004"/>
              <a:ext cx="0" cy="67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7" name="Line 48"/>
            <p:cNvSpPr/>
            <p:nvPr/>
          </p:nvSpPr>
          <p:spPr>
            <a:xfrm>
              <a:off x="1838" y="2004"/>
              <a:ext cx="0" cy="67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8" name="Text Box 49"/>
            <p:cNvSpPr txBox="1"/>
            <p:nvPr/>
          </p:nvSpPr>
          <p:spPr>
            <a:xfrm>
              <a:off x="1156" y="1902"/>
              <a:ext cx="354" cy="359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endParaRPr lang="zh-CN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69" name="Text Box 50"/>
            <p:cNvSpPr txBox="1"/>
            <p:nvPr/>
          </p:nvSpPr>
          <p:spPr>
            <a:xfrm>
              <a:off x="1732" y="1422"/>
              <a:ext cx="254" cy="35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70" name="Text Box 51"/>
            <p:cNvSpPr txBox="1"/>
            <p:nvPr/>
          </p:nvSpPr>
          <p:spPr>
            <a:xfrm>
              <a:off x="1531" y="1287"/>
              <a:ext cx="282" cy="35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71" name="Text Box 52"/>
            <p:cNvSpPr txBox="1"/>
            <p:nvPr/>
          </p:nvSpPr>
          <p:spPr>
            <a:xfrm>
              <a:off x="1732" y="2862"/>
              <a:ext cx="254" cy="3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72" name="Text Box 53"/>
            <p:cNvSpPr txBox="1"/>
            <p:nvPr/>
          </p:nvSpPr>
          <p:spPr>
            <a:xfrm>
              <a:off x="2394" y="1194"/>
              <a:ext cx="354" cy="359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73" name="Text Box 54"/>
            <p:cNvSpPr txBox="1"/>
            <p:nvPr/>
          </p:nvSpPr>
          <p:spPr>
            <a:xfrm>
              <a:off x="2610" y="2103"/>
              <a:ext cx="637" cy="35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L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pSp>
          <p:nvGrpSpPr>
            <p:cNvPr id="10274" name="Group 55"/>
            <p:cNvGrpSpPr/>
            <p:nvPr/>
          </p:nvGrpSpPr>
          <p:grpSpPr>
            <a:xfrm flipH="1">
              <a:off x="2385" y="1549"/>
              <a:ext cx="206" cy="292"/>
              <a:chOff x="2793" y="1735"/>
              <a:chExt cx="206" cy="292"/>
            </a:xfrm>
          </p:grpSpPr>
          <p:sp>
            <p:nvSpPr>
              <p:cNvPr id="10275" name="AutoShape 56"/>
              <p:cNvSpPr/>
              <p:nvPr/>
            </p:nvSpPr>
            <p:spPr>
              <a:xfrm rot="-5400000">
                <a:off x="2759" y="1787"/>
                <a:ext cx="288" cy="192"/>
              </a:xfrm>
              <a:prstGeom prst="triangle">
                <a:avLst>
                  <a:gd name="adj" fmla="val 50000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76" name="Line 57"/>
              <p:cNvSpPr/>
              <p:nvPr/>
            </p:nvSpPr>
            <p:spPr>
              <a:xfrm rot="-5400000">
                <a:off x="2648" y="1880"/>
                <a:ext cx="29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77" name="Rectangle 58"/>
            <p:cNvSpPr/>
            <p:nvPr/>
          </p:nvSpPr>
          <p:spPr>
            <a:xfrm>
              <a:off x="3039" y="2103"/>
              <a:ext cx="117" cy="387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8" name="Text Box 59"/>
            <p:cNvSpPr txBox="1"/>
            <p:nvPr/>
          </p:nvSpPr>
          <p:spPr>
            <a:xfrm>
              <a:off x="3355" y="2103"/>
              <a:ext cx="354" cy="358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6207" name="Text Box 63"/>
          <p:cNvSpPr txBox="1"/>
          <p:nvPr/>
        </p:nvSpPr>
        <p:spPr>
          <a:xfrm>
            <a:off x="4938713" y="4986338"/>
            <a:ext cx="36623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二极管截止, </a:t>
            </a: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=0</a:t>
            </a:r>
            <a:endParaRPr lang="en-US" altLang="zh-CN" dirty="0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2414588" y="3122613"/>
            <a:ext cx="387350" cy="1814512"/>
            <a:chOff x="1528" y="1475"/>
            <a:chExt cx="244" cy="1143"/>
          </a:xfrm>
        </p:grpSpPr>
        <p:sp>
          <p:nvSpPr>
            <p:cNvPr id="10281" name="Text Box 65"/>
            <p:cNvSpPr txBox="1"/>
            <p:nvPr/>
          </p:nvSpPr>
          <p:spPr>
            <a:xfrm>
              <a:off x="1528" y="1475"/>
              <a:ext cx="24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82" name="Text Box 66"/>
            <p:cNvSpPr txBox="1"/>
            <p:nvPr/>
          </p:nvSpPr>
          <p:spPr>
            <a:xfrm>
              <a:off x="1536" y="2291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–</a:t>
              </a:r>
              <a:endPara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2605088" y="3324225"/>
            <a:ext cx="1214437" cy="1371600"/>
            <a:chOff x="1704" y="1644"/>
            <a:chExt cx="765" cy="864"/>
          </a:xfrm>
        </p:grpSpPr>
        <p:sp>
          <p:nvSpPr>
            <p:cNvPr id="10284" name="Text Box 24"/>
            <p:cNvSpPr txBox="1"/>
            <p:nvPr/>
          </p:nvSpPr>
          <p:spPr>
            <a:xfrm>
              <a:off x="1851" y="1644"/>
              <a:ext cx="3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i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85" name="Freeform 69"/>
            <p:cNvSpPr/>
            <p:nvPr/>
          </p:nvSpPr>
          <p:spPr>
            <a:xfrm>
              <a:off x="1740" y="1668"/>
              <a:ext cx="729" cy="8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56" y="36"/>
                </a:cxn>
                <a:cxn ang="0">
                  <a:pos x="576" y="72"/>
                </a:cxn>
                <a:cxn ang="0">
                  <a:pos x="684" y="156"/>
                </a:cxn>
                <a:cxn ang="0">
                  <a:pos x="696" y="600"/>
                </a:cxn>
                <a:cxn ang="0">
                  <a:pos x="600" y="840"/>
                </a:cxn>
                <a:cxn ang="0">
                  <a:pos x="0" y="840"/>
                </a:cxn>
              </a:cxnLst>
              <a:pathLst>
                <a:path w="729" h="840">
                  <a:moveTo>
                    <a:pt x="12" y="0"/>
                  </a:moveTo>
                  <a:cubicBezTo>
                    <a:pt x="344" y="29"/>
                    <a:pt x="196" y="17"/>
                    <a:pt x="456" y="36"/>
                  </a:cubicBezTo>
                  <a:cubicBezTo>
                    <a:pt x="483" y="43"/>
                    <a:pt x="558" y="60"/>
                    <a:pt x="576" y="72"/>
                  </a:cubicBezTo>
                  <a:cubicBezTo>
                    <a:pt x="615" y="98"/>
                    <a:pt x="645" y="130"/>
                    <a:pt x="684" y="156"/>
                  </a:cubicBezTo>
                  <a:cubicBezTo>
                    <a:pt x="729" y="291"/>
                    <a:pt x="704" y="463"/>
                    <a:pt x="696" y="600"/>
                  </a:cubicBezTo>
                  <a:cubicBezTo>
                    <a:pt x="688" y="727"/>
                    <a:pt x="717" y="801"/>
                    <a:pt x="600" y="840"/>
                  </a:cubicBezTo>
                  <a:cubicBezTo>
                    <a:pt x="400" y="825"/>
                    <a:pt x="201" y="840"/>
                    <a:pt x="0" y="84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86" name="Line 70"/>
            <p:cNvSpPr/>
            <p:nvPr/>
          </p:nvSpPr>
          <p:spPr>
            <a:xfrm flipH="1">
              <a:off x="1704" y="2508"/>
              <a:ext cx="16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72"/>
          <p:cNvGrpSpPr/>
          <p:nvPr/>
        </p:nvGrpSpPr>
        <p:grpSpPr>
          <a:xfrm flipV="1">
            <a:off x="2482850" y="3192463"/>
            <a:ext cx="387350" cy="1814512"/>
            <a:chOff x="1528" y="1475"/>
            <a:chExt cx="244" cy="1143"/>
          </a:xfrm>
        </p:grpSpPr>
        <p:sp>
          <p:nvSpPr>
            <p:cNvPr id="10288" name="Text Box 73"/>
            <p:cNvSpPr txBox="1"/>
            <p:nvPr/>
          </p:nvSpPr>
          <p:spPr>
            <a:xfrm>
              <a:off x="1528" y="1475"/>
              <a:ext cx="24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289" name="Text Box 74"/>
            <p:cNvSpPr txBox="1"/>
            <p:nvPr/>
          </p:nvSpPr>
          <p:spPr>
            <a:xfrm>
              <a:off x="1536" y="2291"/>
              <a:ext cx="228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–</a:t>
              </a:r>
              <a:endPara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6219" name="Text Box 75"/>
          <p:cNvSpPr txBox="1"/>
          <p:nvPr/>
        </p:nvSpPr>
        <p:spPr>
          <a:xfrm>
            <a:off x="4929029" y="2329022"/>
            <a:ext cx="145923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&gt;0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时: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20" name="Text Box 76"/>
          <p:cNvSpPr txBox="1"/>
          <p:nvPr/>
        </p:nvSpPr>
        <p:spPr>
          <a:xfrm>
            <a:off x="5040471" y="4141947"/>
            <a:ext cx="1312545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时: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285750" y="1060133"/>
            <a:ext cx="8566785" cy="583565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5.1.1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整流电路：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把交流电压转变为直流脉动的电压。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7" name="矩形 74756"/>
          <p:cNvSpPr/>
          <p:nvPr/>
        </p:nvSpPr>
        <p:spPr>
          <a:xfrm>
            <a:off x="576263" y="5669598"/>
            <a:ext cx="8274050" cy="1117600"/>
          </a:xfrm>
          <a:prstGeom prst="rect">
            <a:avLst/>
          </a:prstGeom>
          <a:noFill/>
          <a:ln w="28575">
            <a:noFill/>
          </a:ln>
          <a:scene3d>
            <a:camera prst="legacyObliqueTopRight">
              <a:rot lat="16200000" lon="0" rev="0"/>
            </a:camera>
            <a:lightRig rig="legacyFlat4" dir="b"/>
          </a:scene3d>
          <a:sp3d extrusionH="1801800" prstMaterial="legacyMetal">
            <a:bevelT w="13500" h="13500" prst="angle"/>
            <a:bevelB w="13500" h="13500" prst="angle"/>
          </a:sp3d>
        </p:spPr>
        <p:txBody>
          <a:bodyPr anchor="ctr">
            <a:spAutoFit/>
            <a:flatTx/>
          </a:bodyPr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为分析简单起见，把二极管当作理想元件处理，即二极管的正向导通电阻为零，反向电阻为无穷大。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75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757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6165" grpId="0"/>
      <p:bldP spid="6207" grpId="0"/>
      <p:bldP spid="6219" grpId="0"/>
      <p:bldP spid="6220" grpId="0"/>
      <p:bldP spid="6222" grpId="0" bldLvl="0" animBg="1"/>
      <p:bldP spid="747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2"/>
          <p:cNvGrpSpPr/>
          <p:nvPr/>
        </p:nvGrpSpPr>
        <p:grpSpPr>
          <a:xfrm>
            <a:off x="5124450" y="1635760"/>
            <a:ext cx="3143250" cy="1295400"/>
            <a:chOff x="792" y="616"/>
            <a:chExt cx="1980" cy="816"/>
          </a:xfrm>
        </p:grpSpPr>
        <p:sp>
          <p:nvSpPr>
            <p:cNvPr id="11267" name="Freeform 45"/>
            <p:cNvSpPr/>
            <p:nvPr/>
          </p:nvSpPr>
          <p:spPr>
            <a:xfrm>
              <a:off x="792" y="616"/>
              <a:ext cx="488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32" y="0"/>
                </a:cxn>
                <a:cxn ang="0">
                  <a:pos x="488" y="408"/>
                </a:cxn>
              </a:cxnLst>
              <a:pathLst>
                <a:path w="488" h="408">
                  <a:moveTo>
                    <a:pt x="0" y="408"/>
                  </a:moveTo>
                  <a:cubicBezTo>
                    <a:pt x="75" y="204"/>
                    <a:pt x="151" y="0"/>
                    <a:pt x="232" y="0"/>
                  </a:cubicBezTo>
                  <a:cubicBezTo>
                    <a:pt x="313" y="0"/>
                    <a:pt x="400" y="204"/>
                    <a:pt x="488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8" name="Freeform 46"/>
            <p:cNvSpPr/>
            <p:nvPr/>
          </p:nvSpPr>
          <p:spPr>
            <a:xfrm flipV="1">
              <a:off x="1302" y="1020"/>
              <a:ext cx="488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32" y="0"/>
                </a:cxn>
                <a:cxn ang="0">
                  <a:pos x="488" y="408"/>
                </a:cxn>
              </a:cxnLst>
              <a:pathLst>
                <a:path w="488" h="408">
                  <a:moveTo>
                    <a:pt x="0" y="408"/>
                  </a:moveTo>
                  <a:cubicBezTo>
                    <a:pt x="75" y="204"/>
                    <a:pt x="151" y="0"/>
                    <a:pt x="232" y="0"/>
                  </a:cubicBezTo>
                  <a:cubicBezTo>
                    <a:pt x="313" y="0"/>
                    <a:pt x="400" y="204"/>
                    <a:pt x="488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9" name="Freeform 50"/>
            <p:cNvSpPr/>
            <p:nvPr/>
          </p:nvSpPr>
          <p:spPr>
            <a:xfrm>
              <a:off x="1792" y="620"/>
              <a:ext cx="488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32" y="0"/>
                </a:cxn>
                <a:cxn ang="0">
                  <a:pos x="488" y="408"/>
                </a:cxn>
              </a:cxnLst>
              <a:pathLst>
                <a:path w="488" h="408">
                  <a:moveTo>
                    <a:pt x="0" y="408"/>
                  </a:moveTo>
                  <a:cubicBezTo>
                    <a:pt x="75" y="204"/>
                    <a:pt x="151" y="0"/>
                    <a:pt x="232" y="0"/>
                  </a:cubicBezTo>
                  <a:cubicBezTo>
                    <a:pt x="313" y="0"/>
                    <a:pt x="400" y="204"/>
                    <a:pt x="488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0" name="Freeform 51"/>
            <p:cNvSpPr/>
            <p:nvPr/>
          </p:nvSpPr>
          <p:spPr>
            <a:xfrm flipV="1">
              <a:off x="2284" y="1024"/>
              <a:ext cx="488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32" y="0"/>
                </a:cxn>
                <a:cxn ang="0">
                  <a:pos x="488" y="408"/>
                </a:cxn>
              </a:cxnLst>
              <a:pathLst>
                <a:path w="488" h="408">
                  <a:moveTo>
                    <a:pt x="0" y="408"/>
                  </a:moveTo>
                  <a:cubicBezTo>
                    <a:pt x="75" y="204"/>
                    <a:pt x="151" y="0"/>
                    <a:pt x="232" y="0"/>
                  </a:cubicBezTo>
                  <a:cubicBezTo>
                    <a:pt x="313" y="0"/>
                    <a:pt x="400" y="204"/>
                    <a:pt x="488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5930900" y="1657985"/>
            <a:ext cx="2324100" cy="4743450"/>
            <a:chOff x="3952" y="774"/>
            <a:chExt cx="1464" cy="2988"/>
          </a:xfrm>
        </p:grpSpPr>
        <p:sp>
          <p:nvSpPr>
            <p:cNvPr id="11272" name="Line 42"/>
            <p:cNvSpPr/>
            <p:nvPr/>
          </p:nvSpPr>
          <p:spPr>
            <a:xfrm>
              <a:off x="3952" y="780"/>
              <a:ext cx="0" cy="296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3" name="Line 53"/>
            <p:cNvSpPr/>
            <p:nvPr/>
          </p:nvSpPr>
          <p:spPr>
            <a:xfrm>
              <a:off x="4444" y="774"/>
              <a:ext cx="0" cy="296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Line 54"/>
            <p:cNvSpPr/>
            <p:nvPr/>
          </p:nvSpPr>
          <p:spPr>
            <a:xfrm>
              <a:off x="4930" y="798"/>
              <a:ext cx="0" cy="296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275" name="Line 55"/>
            <p:cNvSpPr/>
            <p:nvPr/>
          </p:nvSpPr>
          <p:spPr>
            <a:xfrm>
              <a:off x="5416" y="774"/>
              <a:ext cx="0" cy="296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68"/>
          <p:cNvGrpSpPr/>
          <p:nvPr/>
        </p:nvGrpSpPr>
        <p:grpSpPr>
          <a:xfrm>
            <a:off x="336233" y="1703070"/>
            <a:ext cx="4468812" cy="3106738"/>
            <a:chOff x="155" y="997"/>
            <a:chExt cx="2815" cy="1957"/>
          </a:xfrm>
        </p:grpSpPr>
        <p:grpSp>
          <p:nvGrpSpPr>
            <p:cNvPr id="11277" name="Group 3"/>
            <p:cNvGrpSpPr/>
            <p:nvPr/>
          </p:nvGrpSpPr>
          <p:grpSpPr>
            <a:xfrm>
              <a:off x="155" y="1191"/>
              <a:ext cx="2815" cy="1763"/>
              <a:chOff x="576" y="1287"/>
              <a:chExt cx="3133" cy="1933"/>
            </a:xfrm>
          </p:grpSpPr>
          <p:sp>
            <p:nvSpPr>
              <p:cNvPr id="11278" name="Line 4"/>
              <p:cNvSpPr/>
              <p:nvPr/>
            </p:nvSpPr>
            <p:spPr>
              <a:xfrm>
                <a:off x="954" y="1694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9" name="Oval 5"/>
              <p:cNvSpPr/>
              <p:nvPr/>
            </p:nvSpPr>
            <p:spPr>
              <a:xfrm>
                <a:off x="904" y="1668"/>
                <a:ext cx="48" cy="48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0" name="Line 6"/>
              <p:cNvSpPr/>
              <p:nvPr/>
            </p:nvSpPr>
            <p:spPr>
              <a:xfrm>
                <a:off x="954" y="2942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1" name="Oval 7"/>
              <p:cNvSpPr/>
              <p:nvPr/>
            </p:nvSpPr>
            <p:spPr>
              <a:xfrm>
                <a:off x="904" y="2916"/>
                <a:ext cx="48" cy="48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2" name="Freeform 8"/>
              <p:cNvSpPr/>
              <p:nvPr/>
            </p:nvSpPr>
            <p:spPr>
              <a:xfrm>
                <a:off x="1517" y="1956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9"/>
                  </a:cxn>
                  <a:cxn ang="0">
                    <a:pos x="0" y="158"/>
                  </a:cxn>
                  <a:cxn ang="0">
                    <a:pos x="48" y="237"/>
                  </a:cxn>
                  <a:cxn ang="0">
                    <a:pos x="0" y="317"/>
                  </a:cxn>
                  <a:cxn ang="0">
                    <a:pos x="48" y="396"/>
                  </a:cxn>
                  <a:cxn ang="0">
                    <a:pos x="0" y="474"/>
                  </a:cxn>
                  <a:cxn ang="0">
                    <a:pos x="48" y="554"/>
                  </a:cxn>
                  <a:cxn ang="0">
                    <a:pos x="0" y="633"/>
                  </a:cxn>
                </a:cxnLst>
                <a:pathLst>
                  <a:path w="48" h="768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0" y="160"/>
                      <a:pt x="0" y="192"/>
                    </a:cubicBezTo>
                    <a:cubicBezTo>
                      <a:pt x="0" y="224"/>
                      <a:pt x="48" y="256"/>
                      <a:pt x="48" y="288"/>
                    </a:cubicBezTo>
                    <a:cubicBezTo>
                      <a:pt x="48" y="320"/>
                      <a:pt x="0" y="352"/>
                      <a:pt x="0" y="384"/>
                    </a:cubicBezTo>
                    <a:cubicBezTo>
                      <a:pt x="0" y="416"/>
                      <a:pt x="48" y="448"/>
                      <a:pt x="48" y="480"/>
                    </a:cubicBezTo>
                    <a:cubicBezTo>
                      <a:pt x="48" y="512"/>
                      <a:pt x="0" y="544"/>
                      <a:pt x="0" y="576"/>
                    </a:cubicBezTo>
                    <a:cubicBezTo>
                      <a:pt x="0" y="608"/>
                      <a:pt x="48" y="640"/>
                      <a:pt x="48" y="672"/>
                    </a:cubicBezTo>
                    <a:cubicBezTo>
                      <a:pt x="48" y="704"/>
                      <a:pt x="8" y="752"/>
                      <a:pt x="0" y="76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83" name="Freeform 9"/>
              <p:cNvSpPr/>
              <p:nvPr/>
            </p:nvSpPr>
            <p:spPr>
              <a:xfrm flipH="1">
                <a:off x="1731" y="1956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9"/>
                  </a:cxn>
                  <a:cxn ang="0">
                    <a:pos x="0" y="158"/>
                  </a:cxn>
                  <a:cxn ang="0">
                    <a:pos x="48" y="237"/>
                  </a:cxn>
                  <a:cxn ang="0">
                    <a:pos x="0" y="317"/>
                  </a:cxn>
                  <a:cxn ang="0">
                    <a:pos x="48" y="396"/>
                  </a:cxn>
                  <a:cxn ang="0">
                    <a:pos x="0" y="474"/>
                  </a:cxn>
                  <a:cxn ang="0">
                    <a:pos x="48" y="554"/>
                  </a:cxn>
                  <a:cxn ang="0">
                    <a:pos x="0" y="633"/>
                  </a:cxn>
                </a:cxnLst>
                <a:pathLst>
                  <a:path w="48" h="768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0" y="160"/>
                      <a:pt x="0" y="192"/>
                    </a:cubicBezTo>
                    <a:cubicBezTo>
                      <a:pt x="0" y="224"/>
                      <a:pt x="48" y="256"/>
                      <a:pt x="48" y="288"/>
                    </a:cubicBezTo>
                    <a:cubicBezTo>
                      <a:pt x="48" y="320"/>
                      <a:pt x="0" y="352"/>
                      <a:pt x="0" y="384"/>
                    </a:cubicBezTo>
                    <a:cubicBezTo>
                      <a:pt x="0" y="416"/>
                      <a:pt x="48" y="448"/>
                      <a:pt x="48" y="480"/>
                    </a:cubicBezTo>
                    <a:cubicBezTo>
                      <a:pt x="48" y="512"/>
                      <a:pt x="0" y="544"/>
                      <a:pt x="0" y="576"/>
                    </a:cubicBezTo>
                    <a:cubicBezTo>
                      <a:pt x="0" y="608"/>
                      <a:pt x="48" y="640"/>
                      <a:pt x="48" y="672"/>
                    </a:cubicBezTo>
                    <a:cubicBezTo>
                      <a:pt x="48" y="704"/>
                      <a:pt x="8" y="752"/>
                      <a:pt x="0" y="76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84" name="Line 10"/>
              <p:cNvSpPr/>
              <p:nvPr/>
            </p:nvSpPr>
            <p:spPr>
              <a:xfrm>
                <a:off x="1652" y="1812"/>
                <a:ext cx="0" cy="100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5" name="Line 11"/>
              <p:cNvSpPr/>
              <p:nvPr/>
            </p:nvSpPr>
            <p:spPr>
              <a:xfrm>
                <a:off x="1779" y="1694"/>
                <a:ext cx="132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6" name="Line 12"/>
              <p:cNvSpPr/>
              <p:nvPr/>
            </p:nvSpPr>
            <p:spPr>
              <a:xfrm flipV="1">
                <a:off x="1770" y="2939"/>
                <a:ext cx="1335" cy="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1287" name="Group 13"/>
              <p:cNvGrpSpPr/>
              <p:nvPr/>
            </p:nvGrpSpPr>
            <p:grpSpPr>
              <a:xfrm>
                <a:off x="588" y="2011"/>
                <a:ext cx="702" cy="399"/>
                <a:chOff x="1089" y="2072"/>
                <a:chExt cx="702" cy="399"/>
              </a:xfrm>
            </p:grpSpPr>
            <p:sp>
              <p:nvSpPr>
                <p:cNvPr id="11288" name="Line 14"/>
                <p:cNvSpPr/>
                <p:nvPr/>
              </p:nvSpPr>
              <p:spPr>
                <a:xfrm flipV="1">
                  <a:off x="1089" y="2072"/>
                  <a:ext cx="0" cy="39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9" name="Line 15"/>
                <p:cNvSpPr/>
                <p:nvPr/>
              </p:nvSpPr>
              <p:spPr>
                <a:xfrm>
                  <a:off x="1089" y="2471"/>
                  <a:ext cx="70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90" name="Freeform 16"/>
              <p:cNvSpPr>
                <a:spLocks noChangeAspect="1"/>
              </p:cNvSpPr>
              <p:nvPr/>
            </p:nvSpPr>
            <p:spPr>
              <a:xfrm>
                <a:off x="586" y="2209"/>
                <a:ext cx="509" cy="37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9" y="0"/>
                  </a:cxn>
                  <a:cxn ang="0">
                    <a:pos x="18" y="45"/>
                  </a:cxn>
                  <a:cxn ang="0">
                    <a:pos x="27" y="93"/>
                  </a:cxn>
                  <a:cxn ang="0">
                    <a:pos x="35" y="47"/>
                  </a:cxn>
                </a:cxnLst>
                <a:pathLst>
                  <a:path w="1932" h="753">
                    <a:moveTo>
                      <a:pt x="0" y="376"/>
                    </a:moveTo>
                    <a:cubicBezTo>
                      <a:pt x="166" y="190"/>
                      <a:pt x="332" y="4"/>
                      <a:pt x="492" y="2"/>
                    </a:cubicBezTo>
                    <a:cubicBezTo>
                      <a:pt x="652" y="0"/>
                      <a:pt x="798" y="239"/>
                      <a:pt x="960" y="364"/>
                    </a:cubicBezTo>
                    <a:cubicBezTo>
                      <a:pt x="1122" y="489"/>
                      <a:pt x="1301" y="749"/>
                      <a:pt x="1463" y="751"/>
                    </a:cubicBezTo>
                    <a:cubicBezTo>
                      <a:pt x="1625" y="753"/>
                      <a:pt x="1854" y="439"/>
                      <a:pt x="1932" y="376"/>
                    </a:cubicBez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91" name="Text Box 17"/>
              <p:cNvSpPr txBox="1"/>
              <p:nvPr/>
            </p:nvSpPr>
            <p:spPr>
              <a:xfrm>
                <a:off x="576" y="1881"/>
                <a:ext cx="354" cy="3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1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292" name="Text Box 18"/>
              <p:cNvSpPr txBox="1"/>
              <p:nvPr/>
            </p:nvSpPr>
            <p:spPr>
              <a:xfrm>
                <a:off x="1801" y="1952"/>
                <a:ext cx="354" cy="3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293" name="Line 19"/>
              <p:cNvSpPr/>
              <p:nvPr/>
            </p:nvSpPr>
            <p:spPr>
              <a:xfrm>
                <a:off x="1517" y="1691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4" name="Line 20"/>
              <p:cNvSpPr/>
              <p:nvPr/>
            </p:nvSpPr>
            <p:spPr>
              <a:xfrm>
                <a:off x="1517" y="2676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5" name="Line 21"/>
              <p:cNvSpPr/>
              <p:nvPr/>
            </p:nvSpPr>
            <p:spPr>
              <a:xfrm>
                <a:off x="1779" y="1693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6" name="Line 22"/>
              <p:cNvSpPr/>
              <p:nvPr/>
            </p:nvSpPr>
            <p:spPr>
              <a:xfrm>
                <a:off x="1779" y="2676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7" name="Line 23"/>
              <p:cNvSpPr/>
              <p:nvPr/>
            </p:nvSpPr>
            <p:spPr>
              <a:xfrm>
                <a:off x="3093" y="1691"/>
                <a:ext cx="6" cy="125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8" name="Line 24"/>
              <p:cNvSpPr/>
              <p:nvPr/>
            </p:nvSpPr>
            <p:spPr>
              <a:xfrm>
                <a:off x="3297" y="2132"/>
                <a:ext cx="0" cy="41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9" name="Line 25"/>
              <p:cNvSpPr/>
              <p:nvPr/>
            </p:nvSpPr>
            <p:spPr>
              <a:xfrm>
                <a:off x="1454" y="2004"/>
                <a:ext cx="0" cy="6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00" name="Line 26"/>
              <p:cNvSpPr/>
              <p:nvPr/>
            </p:nvSpPr>
            <p:spPr>
              <a:xfrm>
                <a:off x="1838" y="2004"/>
                <a:ext cx="0" cy="6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01" name="Text Box 27"/>
              <p:cNvSpPr txBox="1"/>
              <p:nvPr/>
            </p:nvSpPr>
            <p:spPr>
              <a:xfrm>
                <a:off x="1156" y="1902"/>
                <a:ext cx="354" cy="3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endParaRPr lang="zh-CN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02" name="Text Box 28"/>
              <p:cNvSpPr txBox="1"/>
              <p:nvPr/>
            </p:nvSpPr>
            <p:spPr>
              <a:xfrm>
                <a:off x="1732" y="1422"/>
                <a:ext cx="254" cy="3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a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03" name="Text Box 29"/>
              <p:cNvSpPr txBox="1"/>
              <p:nvPr/>
            </p:nvSpPr>
            <p:spPr>
              <a:xfrm>
                <a:off x="1531" y="1287"/>
                <a:ext cx="282" cy="3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T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04" name="Text Box 30"/>
              <p:cNvSpPr txBox="1"/>
              <p:nvPr/>
            </p:nvSpPr>
            <p:spPr>
              <a:xfrm>
                <a:off x="1732" y="2862"/>
                <a:ext cx="254" cy="3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b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05" name="Text Box 31"/>
              <p:cNvSpPr txBox="1"/>
              <p:nvPr/>
            </p:nvSpPr>
            <p:spPr>
              <a:xfrm>
                <a:off x="2285" y="1864"/>
                <a:ext cx="354" cy="3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06" name="Text Box 32"/>
              <p:cNvSpPr txBox="1"/>
              <p:nvPr/>
            </p:nvSpPr>
            <p:spPr>
              <a:xfrm>
                <a:off x="2610" y="2103"/>
                <a:ext cx="637" cy="3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L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grpSp>
            <p:nvGrpSpPr>
              <p:cNvPr id="11307" name="Group 33"/>
              <p:cNvGrpSpPr/>
              <p:nvPr/>
            </p:nvGrpSpPr>
            <p:grpSpPr>
              <a:xfrm flipH="1">
                <a:off x="2385" y="1549"/>
                <a:ext cx="206" cy="292"/>
                <a:chOff x="2793" y="1735"/>
                <a:chExt cx="206" cy="292"/>
              </a:xfrm>
            </p:grpSpPr>
            <p:sp>
              <p:nvSpPr>
                <p:cNvPr id="11308" name="AutoShape 34"/>
                <p:cNvSpPr/>
                <p:nvPr/>
              </p:nvSpPr>
              <p:spPr>
                <a:xfrm rot="-5400000">
                  <a:off x="2759" y="1787"/>
                  <a:ext cx="288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9" name="Line 35"/>
                <p:cNvSpPr/>
                <p:nvPr/>
              </p:nvSpPr>
              <p:spPr>
                <a:xfrm rot="-5400000">
                  <a:off x="2648" y="1880"/>
                  <a:ext cx="290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310" name="Rectangle 36"/>
              <p:cNvSpPr/>
              <p:nvPr/>
            </p:nvSpPr>
            <p:spPr>
              <a:xfrm>
                <a:off x="3039" y="2103"/>
                <a:ext cx="117" cy="387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1" name="Text Box 37"/>
              <p:cNvSpPr txBox="1"/>
              <p:nvPr/>
            </p:nvSpPr>
            <p:spPr>
              <a:xfrm>
                <a:off x="3355" y="2103"/>
                <a:ext cx="354" cy="3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o</a:t>
                </a:r>
                <a:endParaRPr lang="en-US" altLang="zh-CN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1312" name="Line 66"/>
            <p:cNvSpPr/>
            <p:nvPr/>
          </p:nvSpPr>
          <p:spPr>
            <a:xfrm>
              <a:off x="1570" y="1381"/>
              <a:ext cx="62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13" name="Text Box 67"/>
            <p:cNvSpPr txBox="1"/>
            <p:nvPr/>
          </p:nvSpPr>
          <p:spPr>
            <a:xfrm>
              <a:off x="1713" y="997"/>
              <a:ext cx="325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endParaRPr lang="en-US" altLang="zh-CN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8" name="Group 78"/>
          <p:cNvGrpSpPr/>
          <p:nvPr/>
        </p:nvGrpSpPr>
        <p:grpSpPr>
          <a:xfrm>
            <a:off x="4522788" y="932498"/>
            <a:ext cx="4468812" cy="5611812"/>
            <a:chOff x="2849" y="389"/>
            <a:chExt cx="2815" cy="3535"/>
          </a:xfrm>
        </p:grpSpPr>
        <p:grpSp>
          <p:nvGrpSpPr>
            <p:cNvPr id="11315" name="Group 61"/>
            <p:cNvGrpSpPr/>
            <p:nvPr/>
          </p:nvGrpSpPr>
          <p:grpSpPr>
            <a:xfrm>
              <a:off x="2849" y="389"/>
              <a:ext cx="2515" cy="3535"/>
              <a:chOff x="3089" y="389"/>
              <a:chExt cx="2515" cy="3535"/>
            </a:xfrm>
          </p:grpSpPr>
          <p:sp>
            <p:nvSpPr>
              <p:cNvPr id="11316" name="Line 38"/>
              <p:cNvSpPr/>
              <p:nvPr/>
            </p:nvSpPr>
            <p:spPr>
              <a:xfrm flipV="1">
                <a:off x="3456" y="492"/>
                <a:ext cx="0" cy="34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7" name="Line 39"/>
              <p:cNvSpPr/>
              <p:nvPr/>
            </p:nvSpPr>
            <p:spPr>
              <a:xfrm>
                <a:off x="3300" y="1248"/>
                <a:ext cx="230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8" name="Line 40"/>
              <p:cNvSpPr/>
              <p:nvPr/>
            </p:nvSpPr>
            <p:spPr>
              <a:xfrm>
                <a:off x="3312" y="2292"/>
                <a:ext cx="225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19" name="Line 41"/>
              <p:cNvSpPr/>
              <p:nvPr/>
            </p:nvSpPr>
            <p:spPr>
              <a:xfrm>
                <a:off x="3348" y="3312"/>
                <a:ext cx="225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20" name="Text Box 58"/>
              <p:cNvSpPr txBox="1"/>
              <p:nvPr/>
            </p:nvSpPr>
            <p:spPr>
              <a:xfrm>
                <a:off x="3089" y="389"/>
                <a:ext cx="291" cy="3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21" name="Text Box 59"/>
              <p:cNvSpPr txBox="1"/>
              <p:nvPr/>
            </p:nvSpPr>
            <p:spPr>
              <a:xfrm>
                <a:off x="3149" y="1517"/>
                <a:ext cx="291" cy="3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o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1322" name="Text Box 60"/>
              <p:cNvSpPr txBox="1"/>
              <p:nvPr/>
            </p:nvSpPr>
            <p:spPr>
              <a:xfrm>
                <a:off x="3096" y="2549"/>
                <a:ext cx="325" cy="3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1323" name="Text Box 71"/>
            <p:cNvSpPr txBox="1"/>
            <p:nvPr/>
          </p:nvSpPr>
          <p:spPr>
            <a:xfrm>
              <a:off x="5352" y="1062"/>
              <a:ext cx="31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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24" name="Text Box 73"/>
            <p:cNvSpPr txBox="1"/>
            <p:nvPr/>
          </p:nvSpPr>
          <p:spPr>
            <a:xfrm>
              <a:off x="3772" y="1170"/>
              <a:ext cx="22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25" name="Text Box 74"/>
            <p:cNvSpPr txBox="1"/>
            <p:nvPr/>
          </p:nvSpPr>
          <p:spPr>
            <a:xfrm>
              <a:off x="4204" y="1182"/>
              <a:ext cx="31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2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26" name="Text Box 75"/>
            <p:cNvSpPr txBox="1"/>
            <p:nvPr/>
          </p:nvSpPr>
          <p:spPr>
            <a:xfrm>
              <a:off x="4720" y="1182"/>
              <a:ext cx="31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3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27" name="Text Box 76"/>
            <p:cNvSpPr txBox="1"/>
            <p:nvPr/>
          </p:nvSpPr>
          <p:spPr>
            <a:xfrm>
              <a:off x="5176" y="1218"/>
              <a:ext cx="31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4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28" name="Text Box 77"/>
            <p:cNvSpPr txBox="1"/>
            <p:nvPr/>
          </p:nvSpPr>
          <p:spPr>
            <a:xfrm>
              <a:off x="3189" y="1218"/>
              <a:ext cx="21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0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5137150" y="3286760"/>
            <a:ext cx="3187700" cy="666750"/>
            <a:chOff x="3236" y="1872"/>
            <a:chExt cx="2008" cy="420"/>
          </a:xfrm>
        </p:grpSpPr>
        <p:sp>
          <p:nvSpPr>
            <p:cNvPr id="11330" name="Freeform 47"/>
            <p:cNvSpPr/>
            <p:nvPr/>
          </p:nvSpPr>
          <p:spPr>
            <a:xfrm>
              <a:off x="3236" y="1872"/>
              <a:ext cx="488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32" y="0"/>
                </a:cxn>
                <a:cxn ang="0">
                  <a:pos x="488" y="408"/>
                </a:cxn>
              </a:cxnLst>
              <a:pathLst>
                <a:path w="488" h="408">
                  <a:moveTo>
                    <a:pt x="0" y="408"/>
                  </a:moveTo>
                  <a:cubicBezTo>
                    <a:pt x="75" y="204"/>
                    <a:pt x="151" y="0"/>
                    <a:pt x="232" y="0"/>
                  </a:cubicBezTo>
                  <a:cubicBezTo>
                    <a:pt x="313" y="0"/>
                    <a:pt x="400" y="204"/>
                    <a:pt x="488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1" name="Freeform 63"/>
            <p:cNvSpPr/>
            <p:nvPr/>
          </p:nvSpPr>
          <p:spPr>
            <a:xfrm>
              <a:off x="4232" y="1884"/>
              <a:ext cx="488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32" y="0"/>
                </a:cxn>
                <a:cxn ang="0">
                  <a:pos x="488" y="408"/>
                </a:cxn>
              </a:cxnLst>
              <a:pathLst>
                <a:path w="488" h="408">
                  <a:moveTo>
                    <a:pt x="0" y="408"/>
                  </a:moveTo>
                  <a:cubicBezTo>
                    <a:pt x="75" y="204"/>
                    <a:pt x="151" y="0"/>
                    <a:pt x="232" y="0"/>
                  </a:cubicBezTo>
                  <a:cubicBezTo>
                    <a:pt x="313" y="0"/>
                    <a:pt x="400" y="204"/>
                    <a:pt x="488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2" name="Line 79"/>
            <p:cNvSpPr/>
            <p:nvPr/>
          </p:nvSpPr>
          <p:spPr>
            <a:xfrm>
              <a:off x="3720" y="2292"/>
              <a:ext cx="51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33" name="Line 80"/>
            <p:cNvSpPr/>
            <p:nvPr/>
          </p:nvSpPr>
          <p:spPr>
            <a:xfrm>
              <a:off x="4728" y="2292"/>
              <a:ext cx="51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84"/>
          <p:cNvGrpSpPr/>
          <p:nvPr/>
        </p:nvGrpSpPr>
        <p:grpSpPr>
          <a:xfrm>
            <a:off x="5124450" y="5563235"/>
            <a:ext cx="3149600" cy="666750"/>
            <a:chOff x="3228" y="3306"/>
            <a:chExt cx="1984" cy="420"/>
          </a:xfrm>
        </p:grpSpPr>
        <p:grpSp>
          <p:nvGrpSpPr>
            <p:cNvPr id="11335" name="Group 69"/>
            <p:cNvGrpSpPr/>
            <p:nvPr/>
          </p:nvGrpSpPr>
          <p:grpSpPr>
            <a:xfrm>
              <a:off x="3752" y="3312"/>
              <a:ext cx="1460" cy="414"/>
              <a:chOff x="3992" y="3312"/>
              <a:chExt cx="1460" cy="414"/>
            </a:xfrm>
          </p:grpSpPr>
          <p:sp>
            <p:nvSpPr>
              <p:cNvPr id="11336" name="Freeform 64"/>
              <p:cNvSpPr/>
              <p:nvPr/>
            </p:nvSpPr>
            <p:spPr>
              <a:xfrm flipV="1">
                <a:off x="3992" y="3312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337" name="Freeform 65"/>
              <p:cNvSpPr/>
              <p:nvPr/>
            </p:nvSpPr>
            <p:spPr>
              <a:xfrm flipV="1">
                <a:off x="4964" y="3318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1338" name="Line 81"/>
            <p:cNvSpPr/>
            <p:nvPr/>
          </p:nvSpPr>
          <p:spPr>
            <a:xfrm>
              <a:off x="4230" y="3306"/>
              <a:ext cx="504" cy="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339" name="Line 82"/>
            <p:cNvSpPr/>
            <p:nvPr/>
          </p:nvSpPr>
          <p:spPr>
            <a:xfrm>
              <a:off x="3228" y="3318"/>
              <a:ext cx="51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285750" y="237015"/>
            <a:ext cx="3922713" cy="583565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5.1.1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整流电路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Rectangle 20"/>
          <p:cNvSpPr/>
          <p:nvPr/>
        </p:nvSpPr>
        <p:spPr>
          <a:xfrm>
            <a:off x="308610" y="1077754"/>
            <a:ext cx="4679950" cy="521970"/>
          </a:xfrm>
          <a:prstGeom prst="rect">
            <a:avLst/>
          </a:prstGeom>
          <a:noFill/>
          <a:ln w="57150">
            <a:noFill/>
          </a:ln>
        </p:spPr>
        <p:txBody>
          <a:bodyPr anchor="ctr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单相半波整流电路</a:t>
            </a:r>
            <a:endParaRPr lang="zh-CN" altLang="en-US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2" grpId="0" bldLvl="0" animBg="1"/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098415" y="4154170"/>
            <a:ext cx="1728470" cy="55054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240" name="Text Box 40"/>
          <p:cNvSpPr txBox="1"/>
          <p:nvPr/>
        </p:nvSpPr>
        <p:spPr>
          <a:xfrm>
            <a:off x="438150" y="3122772"/>
            <a:ext cx="8210550" cy="52197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输出电压平均值（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i="1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输出电流平均值（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i="1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 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31"/>
          <p:cNvGrpSpPr/>
          <p:nvPr/>
        </p:nvGrpSpPr>
        <p:grpSpPr>
          <a:xfrm>
            <a:off x="906463" y="3951288"/>
            <a:ext cx="6770687" cy="950912"/>
            <a:chOff x="571" y="2489"/>
            <a:chExt cx="4265" cy="599"/>
          </a:xfrm>
        </p:grpSpPr>
        <p:grpSp>
          <p:nvGrpSpPr>
            <p:cNvPr id="12291" name="Group 119"/>
            <p:cNvGrpSpPr/>
            <p:nvPr/>
          </p:nvGrpSpPr>
          <p:grpSpPr>
            <a:xfrm>
              <a:off x="571" y="2501"/>
              <a:ext cx="1829" cy="587"/>
              <a:chOff x="823" y="2693"/>
              <a:chExt cx="1829" cy="587"/>
            </a:xfrm>
          </p:grpSpPr>
          <p:sp>
            <p:nvSpPr>
              <p:cNvPr id="12292" name="Line 55"/>
              <p:cNvSpPr/>
              <p:nvPr/>
            </p:nvSpPr>
            <p:spPr>
              <a:xfrm>
                <a:off x="1265" y="2979"/>
                <a:ext cx="281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3" name="Rectangle 56"/>
              <p:cNvSpPr/>
              <p:nvPr/>
            </p:nvSpPr>
            <p:spPr>
              <a:xfrm>
                <a:off x="2260" y="2735"/>
                <a:ext cx="99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3700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(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4" name="Rectangle 57"/>
              <p:cNvSpPr/>
              <p:nvPr/>
            </p:nvSpPr>
            <p:spPr>
              <a:xfrm>
                <a:off x="2553" y="2735"/>
                <a:ext cx="99" cy="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3700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)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5" name="Rectangle 63"/>
              <p:cNvSpPr/>
              <p:nvPr/>
            </p:nvSpPr>
            <p:spPr>
              <a:xfrm>
                <a:off x="1693" y="2777"/>
                <a:ext cx="92" cy="4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4200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ò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6" name="Rectangle 66"/>
              <p:cNvSpPr/>
              <p:nvPr/>
            </p:nvSpPr>
            <p:spPr>
              <a:xfrm>
                <a:off x="1157" y="2809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=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7" name="Rectangle 67"/>
              <p:cNvSpPr/>
              <p:nvPr/>
            </p:nvSpPr>
            <p:spPr>
              <a:xfrm>
                <a:off x="1858" y="2733"/>
                <a:ext cx="142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i="1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p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8" name="Rectangle 69"/>
              <p:cNvSpPr/>
              <p:nvPr/>
            </p:nvSpPr>
            <p:spPr>
              <a:xfrm>
                <a:off x="2332" y="2809"/>
                <a:ext cx="154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w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99" name="Rectangle 70"/>
              <p:cNvSpPr/>
              <p:nvPr/>
            </p:nvSpPr>
            <p:spPr>
              <a:xfrm>
                <a:off x="1451" y="2985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p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0" name="Rectangle 71"/>
              <p:cNvSpPr/>
              <p:nvPr/>
            </p:nvSpPr>
            <p:spPr>
              <a:xfrm>
                <a:off x="1823" y="2747"/>
                <a:ext cx="96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 </a:t>
                </a:r>
                <a:endParaRPr lang="en-US" altLang="zh-CN" b="0" i="1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endParaRPr>
              </a:p>
            </p:txBody>
          </p:sp>
          <p:sp>
            <p:nvSpPr>
              <p:cNvPr id="12301" name="Rectangle 72"/>
              <p:cNvSpPr/>
              <p:nvPr/>
            </p:nvSpPr>
            <p:spPr>
              <a:xfrm>
                <a:off x="1779" y="3040"/>
                <a:ext cx="64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2" name="Rectangle 79"/>
              <p:cNvSpPr/>
              <p:nvPr/>
            </p:nvSpPr>
            <p:spPr>
              <a:xfrm>
                <a:off x="1329" y="3011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3" name="Rectangle 80"/>
              <p:cNvSpPr/>
              <p:nvPr/>
            </p:nvSpPr>
            <p:spPr>
              <a:xfrm>
                <a:off x="1398" y="2693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4" name="Rectangle 83"/>
              <p:cNvSpPr/>
              <p:nvPr/>
            </p:nvSpPr>
            <p:spPr>
              <a:xfrm>
                <a:off x="2462" y="2835"/>
                <a:ext cx="6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5" name="Rectangle 84"/>
              <p:cNvSpPr/>
              <p:nvPr/>
            </p:nvSpPr>
            <p:spPr>
              <a:xfrm>
                <a:off x="2118" y="2835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6" name="Rectangle 85"/>
              <p:cNvSpPr/>
              <p:nvPr/>
            </p:nvSpPr>
            <p:spPr>
              <a:xfrm>
                <a:off x="1928" y="2835"/>
                <a:ext cx="99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7" name="Rectangle 86"/>
              <p:cNvSpPr/>
              <p:nvPr/>
            </p:nvSpPr>
            <p:spPr>
              <a:xfrm>
                <a:off x="823" y="2835"/>
                <a:ext cx="137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8" name="Rectangle 87"/>
              <p:cNvSpPr/>
              <p:nvPr/>
            </p:nvSpPr>
            <p:spPr>
              <a:xfrm>
                <a:off x="2019" y="2974"/>
                <a:ext cx="64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9" name="Rectangle 88"/>
              <p:cNvSpPr/>
              <p:nvPr/>
            </p:nvSpPr>
            <p:spPr>
              <a:xfrm>
                <a:off x="971" y="2974"/>
                <a:ext cx="64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10" name="Rectangle 65"/>
            <p:cNvSpPr/>
            <p:nvPr/>
          </p:nvSpPr>
          <p:spPr>
            <a:xfrm>
              <a:off x="2427" y="2617"/>
              <a:ext cx="12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=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1" name="Line 89"/>
            <p:cNvSpPr/>
            <p:nvPr/>
          </p:nvSpPr>
          <p:spPr>
            <a:xfrm>
              <a:off x="2573" y="2775"/>
              <a:ext cx="281" cy="1"/>
            </a:xfrm>
            <a:prstGeom prst="line">
              <a:avLst/>
            </a:prstGeom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2" name="Rectangle 90"/>
            <p:cNvSpPr/>
            <p:nvPr/>
          </p:nvSpPr>
          <p:spPr>
            <a:xfrm>
              <a:off x="4444" y="2531"/>
              <a:ext cx="99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3700" b="0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(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3" name="Rectangle 91"/>
            <p:cNvSpPr/>
            <p:nvPr/>
          </p:nvSpPr>
          <p:spPr>
            <a:xfrm>
              <a:off x="4737" y="2531"/>
              <a:ext cx="99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3700" b="0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)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4" name="Rectangle 93"/>
            <p:cNvSpPr/>
            <p:nvPr/>
          </p:nvSpPr>
          <p:spPr>
            <a:xfrm>
              <a:off x="3001" y="2573"/>
              <a:ext cx="92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4200" b="0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ò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5" name="Rectangle 94"/>
            <p:cNvSpPr/>
            <p:nvPr/>
          </p:nvSpPr>
          <p:spPr>
            <a:xfrm>
              <a:off x="3070" y="2529"/>
              <a:ext cx="142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1600" b="0" i="1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p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6" name="Rectangle 95"/>
            <p:cNvSpPr/>
            <p:nvPr/>
          </p:nvSpPr>
          <p:spPr>
            <a:xfrm>
              <a:off x="4516" y="2605"/>
              <a:ext cx="154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i="1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w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7" name="Rectangle 96"/>
            <p:cNvSpPr/>
            <p:nvPr/>
          </p:nvSpPr>
          <p:spPr>
            <a:xfrm>
              <a:off x="2759" y="2781"/>
              <a:ext cx="12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i="1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p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18" name="Rectangle 97"/>
            <p:cNvSpPr/>
            <p:nvPr/>
          </p:nvSpPr>
          <p:spPr>
            <a:xfrm>
              <a:off x="3163" y="2543"/>
              <a:ext cx="32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16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b="0" i="1" dirty="0">
                <a:solidFill>
                  <a:srgbClr val="000000"/>
                </a:solidFill>
                <a:latin typeface="Symbol" panose="05050102010706020507" pitchFamily="18" charset="2"/>
                <a:ea typeface="宋体" panose="02010600030101010101" pitchFamily="2" charset="-122"/>
              </a:endParaRPr>
            </a:p>
          </p:txBody>
        </p:sp>
        <p:sp>
          <p:nvSpPr>
            <p:cNvPr id="12319" name="Rectangle 98"/>
            <p:cNvSpPr/>
            <p:nvPr/>
          </p:nvSpPr>
          <p:spPr>
            <a:xfrm>
              <a:off x="3087" y="2836"/>
              <a:ext cx="64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16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0" name="Rectangle 99"/>
            <p:cNvSpPr/>
            <p:nvPr/>
          </p:nvSpPr>
          <p:spPr>
            <a:xfrm>
              <a:off x="2637" y="2807"/>
              <a:ext cx="112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1" name="Rectangle 100"/>
            <p:cNvSpPr/>
            <p:nvPr/>
          </p:nvSpPr>
          <p:spPr>
            <a:xfrm>
              <a:off x="2706" y="2489"/>
              <a:ext cx="112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2" name="Rectangle 101"/>
            <p:cNvSpPr/>
            <p:nvPr/>
          </p:nvSpPr>
          <p:spPr>
            <a:xfrm>
              <a:off x="4682" y="2631"/>
              <a:ext cx="62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3" name="Rectangle 102"/>
            <p:cNvSpPr/>
            <p:nvPr/>
          </p:nvSpPr>
          <p:spPr>
            <a:xfrm>
              <a:off x="4302" y="2631"/>
              <a:ext cx="112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4" name="Rectangle 103"/>
            <p:cNvSpPr/>
            <p:nvPr/>
          </p:nvSpPr>
          <p:spPr>
            <a:xfrm>
              <a:off x="3722" y="2631"/>
              <a:ext cx="616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sin</a:t>
              </a:r>
              <a:r>
                <a:rPr lang="en-US" altLang="zh-CN" b="0" i="1" dirty="0">
                  <a:solidFill>
                    <a:srgbClr val="000000"/>
                  </a:solidFill>
                  <a:latin typeface="Symbol" panose="05050102010706020507" pitchFamily="18" charset="2"/>
                  <a:ea typeface="宋体" panose="02010600030101010101" pitchFamily="2" charset="-122"/>
                </a:rPr>
                <a:t>w </a:t>
              </a:r>
              <a:r>
                <a:rPr lang="en-US" altLang="zh-CN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b="0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5" name="Line 107"/>
            <p:cNvSpPr/>
            <p:nvPr/>
          </p:nvSpPr>
          <p:spPr>
            <a:xfrm flipV="1">
              <a:off x="3194" y="2799"/>
              <a:ext cx="29" cy="17"/>
            </a:xfrm>
            <a:prstGeom prst="line">
              <a:avLst/>
            </a:prstGeom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6" name="Line 108"/>
            <p:cNvSpPr/>
            <p:nvPr/>
          </p:nvSpPr>
          <p:spPr>
            <a:xfrm>
              <a:off x="3223" y="2804"/>
              <a:ext cx="42" cy="75"/>
            </a:xfrm>
            <a:prstGeom prst="line">
              <a:avLst/>
            </a:prstGeom>
            <a:ln w="30163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7" name="Line 109"/>
            <p:cNvSpPr/>
            <p:nvPr/>
          </p:nvSpPr>
          <p:spPr>
            <a:xfrm flipV="1">
              <a:off x="3269" y="2655"/>
              <a:ext cx="56" cy="224"/>
            </a:xfrm>
            <a:prstGeom prst="line">
              <a:avLst/>
            </a:prstGeom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8" name="Line 110"/>
            <p:cNvSpPr/>
            <p:nvPr/>
          </p:nvSpPr>
          <p:spPr>
            <a:xfrm>
              <a:off x="3325" y="2655"/>
              <a:ext cx="135" cy="1"/>
            </a:xfrm>
            <a:prstGeom prst="line">
              <a:avLst/>
            </a:prstGeom>
            <a:ln w="14288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29" name="Rectangle 112"/>
            <p:cNvSpPr/>
            <p:nvPr/>
          </p:nvSpPr>
          <p:spPr>
            <a:xfrm>
              <a:off x="3648" y="2808"/>
              <a:ext cx="64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sz="16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30" name="Rectangle 113"/>
            <p:cNvSpPr/>
            <p:nvPr/>
          </p:nvSpPr>
          <p:spPr>
            <a:xfrm>
              <a:off x="3388" y="2669"/>
              <a:ext cx="112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31" name="Rectangle 114"/>
            <p:cNvSpPr/>
            <p:nvPr/>
          </p:nvSpPr>
          <p:spPr>
            <a:xfrm>
              <a:off x="3497" y="2669"/>
              <a:ext cx="137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 anchorCtr="0">
              <a:spAutoFit/>
            </a:bodyPr>
            <a:p>
              <a:pPr algn="ctr">
                <a:spcBef>
                  <a:spcPct val="0"/>
                </a:spcBef>
                <a:buNone/>
              </a:pPr>
              <a:r>
                <a:rPr lang="en-US" altLang="zh-CN" b="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32" name="Group 124"/>
          <p:cNvGrpSpPr/>
          <p:nvPr/>
        </p:nvGrpSpPr>
        <p:grpSpPr>
          <a:xfrm>
            <a:off x="284163" y="349250"/>
            <a:ext cx="4598987" cy="2906713"/>
            <a:chOff x="191" y="667"/>
            <a:chExt cx="2815" cy="1963"/>
          </a:xfrm>
        </p:grpSpPr>
        <p:grpSp>
          <p:nvGrpSpPr>
            <p:cNvPr id="12333" name="Group 2"/>
            <p:cNvGrpSpPr/>
            <p:nvPr/>
          </p:nvGrpSpPr>
          <p:grpSpPr>
            <a:xfrm>
              <a:off x="191" y="667"/>
              <a:ext cx="2815" cy="1963"/>
              <a:chOff x="155" y="1015"/>
              <a:chExt cx="2815" cy="1963"/>
            </a:xfrm>
          </p:grpSpPr>
          <p:grpSp>
            <p:nvGrpSpPr>
              <p:cNvPr id="12334" name="Group 3"/>
              <p:cNvGrpSpPr/>
              <p:nvPr/>
            </p:nvGrpSpPr>
            <p:grpSpPr>
              <a:xfrm>
                <a:off x="155" y="1191"/>
                <a:ext cx="2815" cy="1787"/>
                <a:chOff x="576" y="1287"/>
                <a:chExt cx="3133" cy="1959"/>
              </a:xfrm>
            </p:grpSpPr>
            <p:sp>
              <p:nvSpPr>
                <p:cNvPr id="12335" name="Line 4"/>
                <p:cNvSpPr/>
                <p:nvPr/>
              </p:nvSpPr>
              <p:spPr>
                <a:xfrm>
                  <a:off x="954" y="1694"/>
                  <a:ext cx="57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36" name="Oval 5"/>
                <p:cNvSpPr/>
                <p:nvPr/>
              </p:nvSpPr>
              <p:spPr>
                <a:xfrm>
                  <a:off x="904" y="1668"/>
                  <a:ext cx="48" cy="4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37" name="Line 6"/>
                <p:cNvSpPr/>
                <p:nvPr/>
              </p:nvSpPr>
              <p:spPr>
                <a:xfrm>
                  <a:off x="954" y="2942"/>
                  <a:ext cx="57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38" name="Oval 7"/>
                <p:cNvSpPr/>
                <p:nvPr/>
              </p:nvSpPr>
              <p:spPr>
                <a:xfrm>
                  <a:off x="904" y="2916"/>
                  <a:ext cx="48" cy="4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39" name="Freeform 8"/>
                <p:cNvSpPr/>
                <p:nvPr/>
              </p:nvSpPr>
              <p:spPr>
                <a:xfrm>
                  <a:off x="1517" y="1956"/>
                  <a:ext cx="48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79"/>
                    </a:cxn>
                    <a:cxn ang="0">
                      <a:pos x="0" y="158"/>
                    </a:cxn>
                    <a:cxn ang="0">
                      <a:pos x="48" y="237"/>
                    </a:cxn>
                    <a:cxn ang="0">
                      <a:pos x="0" y="317"/>
                    </a:cxn>
                    <a:cxn ang="0">
                      <a:pos x="48" y="396"/>
                    </a:cxn>
                    <a:cxn ang="0">
                      <a:pos x="0" y="474"/>
                    </a:cxn>
                    <a:cxn ang="0">
                      <a:pos x="48" y="554"/>
                    </a:cxn>
                    <a:cxn ang="0">
                      <a:pos x="0" y="633"/>
                    </a:cxn>
                  </a:cxnLst>
                  <a:pathLst>
                    <a:path w="48" h="768">
                      <a:moveTo>
                        <a:pt x="0" y="0"/>
                      </a:moveTo>
                      <a:cubicBezTo>
                        <a:pt x="24" y="32"/>
                        <a:pt x="48" y="64"/>
                        <a:pt x="48" y="96"/>
                      </a:cubicBezTo>
                      <a:cubicBezTo>
                        <a:pt x="48" y="128"/>
                        <a:pt x="0" y="160"/>
                        <a:pt x="0" y="192"/>
                      </a:cubicBezTo>
                      <a:cubicBezTo>
                        <a:pt x="0" y="224"/>
                        <a:pt x="48" y="256"/>
                        <a:pt x="48" y="288"/>
                      </a:cubicBezTo>
                      <a:cubicBezTo>
                        <a:pt x="48" y="320"/>
                        <a:pt x="0" y="352"/>
                        <a:pt x="0" y="384"/>
                      </a:cubicBezTo>
                      <a:cubicBezTo>
                        <a:pt x="0" y="416"/>
                        <a:pt x="48" y="448"/>
                        <a:pt x="48" y="480"/>
                      </a:cubicBezTo>
                      <a:cubicBezTo>
                        <a:pt x="48" y="512"/>
                        <a:pt x="0" y="544"/>
                        <a:pt x="0" y="576"/>
                      </a:cubicBezTo>
                      <a:cubicBezTo>
                        <a:pt x="0" y="608"/>
                        <a:pt x="48" y="640"/>
                        <a:pt x="48" y="672"/>
                      </a:cubicBezTo>
                      <a:cubicBezTo>
                        <a:pt x="48" y="704"/>
                        <a:pt x="8" y="752"/>
                        <a:pt x="0" y="7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40" name="Freeform 9"/>
                <p:cNvSpPr/>
                <p:nvPr/>
              </p:nvSpPr>
              <p:spPr>
                <a:xfrm flipH="1">
                  <a:off x="1731" y="1956"/>
                  <a:ext cx="48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79"/>
                    </a:cxn>
                    <a:cxn ang="0">
                      <a:pos x="0" y="158"/>
                    </a:cxn>
                    <a:cxn ang="0">
                      <a:pos x="48" y="237"/>
                    </a:cxn>
                    <a:cxn ang="0">
                      <a:pos x="0" y="317"/>
                    </a:cxn>
                    <a:cxn ang="0">
                      <a:pos x="48" y="396"/>
                    </a:cxn>
                    <a:cxn ang="0">
                      <a:pos x="0" y="474"/>
                    </a:cxn>
                    <a:cxn ang="0">
                      <a:pos x="48" y="554"/>
                    </a:cxn>
                    <a:cxn ang="0">
                      <a:pos x="0" y="633"/>
                    </a:cxn>
                  </a:cxnLst>
                  <a:pathLst>
                    <a:path w="48" h="768">
                      <a:moveTo>
                        <a:pt x="0" y="0"/>
                      </a:moveTo>
                      <a:cubicBezTo>
                        <a:pt x="24" y="32"/>
                        <a:pt x="48" y="64"/>
                        <a:pt x="48" y="96"/>
                      </a:cubicBezTo>
                      <a:cubicBezTo>
                        <a:pt x="48" y="128"/>
                        <a:pt x="0" y="160"/>
                        <a:pt x="0" y="192"/>
                      </a:cubicBezTo>
                      <a:cubicBezTo>
                        <a:pt x="0" y="224"/>
                        <a:pt x="48" y="256"/>
                        <a:pt x="48" y="288"/>
                      </a:cubicBezTo>
                      <a:cubicBezTo>
                        <a:pt x="48" y="320"/>
                        <a:pt x="0" y="352"/>
                        <a:pt x="0" y="384"/>
                      </a:cubicBezTo>
                      <a:cubicBezTo>
                        <a:pt x="0" y="416"/>
                        <a:pt x="48" y="448"/>
                        <a:pt x="48" y="480"/>
                      </a:cubicBezTo>
                      <a:cubicBezTo>
                        <a:pt x="48" y="512"/>
                        <a:pt x="0" y="544"/>
                        <a:pt x="0" y="576"/>
                      </a:cubicBezTo>
                      <a:cubicBezTo>
                        <a:pt x="0" y="608"/>
                        <a:pt x="48" y="640"/>
                        <a:pt x="48" y="672"/>
                      </a:cubicBezTo>
                      <a:cubicBezTo>
                        <a:pt x="48" y="704"/>
                        <a:pt x="8" y="752"/>
                        <a:pt x="0" y="7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41" name="Line 10"/>
                <p:cNvSpPr/>
                <p:nvPr/>
              </p:nvSpPr>
              <p:spPr>
                <a:xfrm>
                  <a:off x="1652" y="1812"/>
                  <a:ext cx="0" cy="100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42" name="Line 11"/>
                <p:cNvSpPr/>
                <p:nvPr/>
              </p:nvSpPr>
              <p:spPr>
                <a:xfrm>
                  <a:off x="1779" y="1694"/>
                  <a:ext cx="132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43" name="Line 12"/>
                <p:cNvSpPr/>
                <p:nvPr/>
              </p:nvSpPr>
              <p:spPr>
                <a:xfrm flipV="1">
                  <a:off x="1770" y="2939"/>
                  <a:ext cx="1335" cy="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2344" name="Group 13"/>
                <p:cNvGrpSpPr/>
                <p:nvPr/>
              </p:nvGrpSpPr>
              <p:grpSpPr>
                <a:xfrm>
                  <a:off x="588" y="2011"/>
                  <a:ext cx="702" cy="399"/>
                  <a:chOff x="1089" y="2072"/>
                  <a:chExt cx="702" cy="399"/>
                </a:xfrm>
              </p:grpSpPr>
              <p:sp>
                <p:nvSpPr>
                  <p:cNvPr id="12345" name="Line 14"/>
                  <p:cNvSpPr/>
                  <p:nvPr/>
                </p:nvSpPr>
                <p:spPr>
                  <a:xfrm flipV="1">
                    <a:off x="1089" y="2072"/>
                    <a:ext cx="0" cy="399"/>
                  </a:xfrm>
                  <a:prstGeom prst="line">
                    <a:avLst/>
                  </a:prstGeom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46" name="Line 15"/>
                  <p:cNvSpPr/>
                  <p:nvPr/>
                </p:nvSpPr>
                <p:spPr>
                  <a:xfrm>
                    <a:off x="1089" y="2471"/>
                    <a:ext cx="702" cy="0"/>
                  </a:xfrm>
                  <a:prstGeom prst="line">
                    <a:avLst/>
                  </a:prstGeom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347" name="Freeform 16"/>
                <p:cNvSpPr>
                  <a:spLocks noChangeAspect="1"/>
                </p:cNvSpPr>
                <p:nvPr/>
              </p:nvSpPr>
              <p:spPr>
                <a:xfrm>
                  <a:off x="586" y="2209"/>
                  <a:ext cx="509" cy="376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9" y="0"/>
                    </a:cxn>
                    <a:cxn ang="0">
                      <a:pos x="18" y="45"/>
                    </a:cxn>
                    <a:cxn ang="0">
                      <a:pos x="27" y="93"/>
                    </a:cxn>
                    <a:cxn ang="0">
                      <a:pos x="35" y="47"/>
                    </a:cxn>
                  </a:cxnLst>
                  <a:pathLst>
                    <a:path w="1932" h="753">
                      <a:moveTo>
                        <a:pt x="0" y="376"/>
                      </a:moveTo>
                      <a:cubicBezTo>
                        <a:pt x="166" y="190"/>
                        <a:pt x="332" y="4"/>
                        <a:pt x="492" y="2"/>
                      </a:cubicBezTo>
                      <a:cubicBezTo>
                        <a:pt x="652" y="0"/>
                        <a:pt x="798" y="239"/>
                        <a:pt x="960" y="364"/>
                      </a:cubicBezTo>
                      <a:cubicBezTo>
                        <a:pt x="1122" y="489"/>
                        <a:pt x="1301" y="749"/>
                        <a:pt x="1463" y="751"/>
                      </a:cubicBezTo>
                      <a:cubicBezTo>
                        <a:pt x="1625" y="753"/>
                        <a:pt x="1854" y="439"/>
                        <a:pt x="1932" y="37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48" name="Text Box 17"/>
                <p:cNvSpPr txBox="1"/>
                <p:nvPr/>
              </p:nvSpPr>
              <p:spPr>
                <a:xfrm>
                  <a:off x="576" y="1882"/>
                  <a:ext cx="354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1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49" name="Text Box 18"/>
                <p:cNvSpPr txBox="1"/>
                <p:nvPr/>
              </p:nvSpPr>
              <p:spPr>
                <a:xfrm>
                  <a:off x="1801" y="1952"/>
                  <a:ext cx="354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2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50" name="Line 19"/>
                <p:cNvSpPr/>
                <p:nvPr/>
              </p:nvSpPr>
              <p:spPr>
                <a:xfrm>
                  <a:off x="1517" y="1691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1" name="Line 20"/>
                <p:cNvSpPr/>
                <p:nvPr/>
              </p:nvSpPr>
              <p:spPr>
                <a:xfrm>
                  <a:off x="1517" y="2676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2" name="Line 21"/>
                <p:cNvSpPr/>
                <p:nvPr/>
              </p:nvSpPr>
              <p:spPr>
                <a:xfrm>
                  <a:off x="1779" y="1693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3" name="Line 22"/>
                <p:cNvSpPr/>
                <p:nvPr/>
              </p:nvSpPr>
              <p:spPr>
                <a:xfrm>
                  <a:off x="1779" y="2676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4" name="Line 23"/>
                <p:cNvSpPr/>
                <p:nvPr/>
              </p:nvSpPr>
              <p:spPr>
                <a:xfrm>
                  <a:off x="3093" y="1691"/>
                  <a:ext cx="6" cy="1251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5" name="Line 24"/>
                <p:cNvSpPr/>
                <p:nvPr/>
              </p:nvSpPr>
              <p:spPr>
                <a:xfrm>
                  <a:off x="3297" y="2132"/>
                  <a:ext cx="0" cy="41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6" name="Line 25"/>
                <p:cNvSpPr/>
                <p:nvPr/>
              </p:nvSpPr>
              <p:spPr>
                <a:xfrm>
                  <a:off x="1454" y="2004"/>
                  <a:ext cx="0" cy="672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7" name="Line 26"/>
                <p:cNvSpPr/>
                <p:nvPr/>
              </p:nvSpPr>
              <p:spPr>
                <a:xfrm>
                  <a:off x="1838" y="2004"/>
                  <a:ext cx="0" cy="672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58" name="Text Box 27"/>
                <p:cNvSpPr txBox="1"/>
                <p:nvPr/>
              </p:nvSpPr>
              <p:spPr>
                <a:xfrm>
                  <a:off x="1156" y="1902"/>
                  <a:ext cx="354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endParaRPr lang="zh-CN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59" name="Text Box 28"/>
                <p:cNvSpPr txBox="1"/>
                <p:nvPr/>
              </p:nvSpPr>
              <p:spPr>
                <a:xfrm>
                  <a:off x="1732" y="1422"/>
                  <a:ext cx="247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a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60" name="Text Box 29"/>
                <p:cNvSpPr txBox="1"/>
                <p:nvPr/>
              </p:nvSpPr>
              <p:spPr>
                <a:xfrm>
                  <a:off x="1532" y="1287"/>
                  <a:ext cx="274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T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61" name="Text Box 30"/>
                <p:cNvSpPr txBox="1"/>
                <p:nvPr/>
              </p:nvSpPr>
              <p:spPr>
                <a:xfrm>
                  <a:off x="1732" y="2862"/>
                  <a:ext cx="247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b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62" name="Text Box 31"/>
                <p:cNvSpPr txBox="1"/>
                <p:nvPr/>
              </p:nvSpPr>
              <p:spPr>
                <a:xfrm>
                  <a:off x="2326" y="1854"/>
                  <a:ext cx="353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D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2363" name="Text Box 32"/>
                <p:cNvSpPr txBox="1"/>
                <p:nvPr/>
              </p:nvSpPr>
              <p:spPr>
                <a:xfrm>
                  <a:off x="2610" y="2104"/>
                  <a:ext cx="637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R</a:t>
                  </a:r>
                  <a:r>
                    <a:rPr lang="en-US" altLang="zh-CN" i="1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L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grpSp>
              <p:nvGrpSpPr>
                <p:cNvPr id="12364" name="Group 33"/>
                <p:cNvGrpSpPr/>
                <p:nvPr/>
              </p:nvGrpSpPr>
              <p:grpSpPr>
                <a:xfrm flipH="1">
                  <a:off x="2385" y="1549"/>
                  <a:ext cx="206" cy="292"/>
                  <a:chOff x="2793" y="1735"/>
                  <a:chExt cx="206" cy="292"/>
                </a:xfrm>
              </p:grpSpPr>
              <p:sp>
                <p:nvSpPr>
                  <p:cNvPr id="12365" name="AutoShape 34"/>
                  <p:cNvSpPr/>
                  <p:nvPr/>
                </p:nvSpPr>
                <p:spPr>
                  <a:xfrm rot="-5400000">
                    <a:off x="2759" y="1787"/>
                    <a:ext cx="288" cy="19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ctr"/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366" name="Line 35"/>
                  <p:cNvSpPr/>
                  <p:nvPr/>
                </p:nvSpPr>
                <p:spPr>
                  <a:xfrm rot="-5400000">
                    <a:off x="2648" y="1880"/>
                    <a:ext cx="290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2367" name="Rectangle 36"/>
                <p:cNvSpPr/>
                <p:nvPr/>
              </p:nvSpPr>
              <p:spPr>
                <a:xfrm>
                  <a:off x="3039" y="2103"/>
                  <a:ext cx="117" cy="387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68" name="Text Box 37"/>
                <p:cNvSpPr txBox="1"/>
                <p:nvPr/>
              </p:nvSpPr>
              <p:spPr>
                <a:xfrm>
                  <a:off x="3355" y="2104"/>
                  <a:ext cx="354" cy="3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i="1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o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12369" name="Line 38"/>
              <p:cNvSpPr/>
              <p:nvPr/>
            </p:nvSpPr>
            <p:spPr>
              <a:xfrm>
                <a:off x="1564" y="1369"/>
                <a:ext cx="62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70" name="Text Box 39"/>
              <p:cNvSpPr txBox="1"/>
              <p:nvPr/>
            </p:nvSpPr>
            <p:spPr>
              <a:xfrm>
                <a:off x="1699" y="1015"/>
                <a:ext cx="325" cy="35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2371" name="Text Box 120"/>
            <p:cNvSpPr txBox="1"/>
            <p:nvPr/>
          </p:nvSpPr>
          <p:spPr>
            <a:xfrm>
              <a:off x="2660" y="1122"/>
              <a:ext cx="247" cy="3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i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2372" name="Line 121"/>
            <p:cNvSpPr/>
            <p:nvPr/>
          </p:nvSpPr>
          <p:spPr>
            <a:xfrm>
              <a:off x="2628" y="1176"/>
              <a:ext cx="0" cy="27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73" name="Group 126"/>
          <p:cNvGrpSpPr/>
          <p:nvPr/>
        </p:nvGrpSpPr>
        <p:grpSpPr>
          <a:xfrm>
            <a:off x="4752975" y="817563"/>
            <a:ext cx="4022725" cy="2011362"/>
            <a:chOff x="3053" y="1109"/>
            <a:chExt cx="2534" cy="1267"/>
          </a:xfrm>
        </p:grpSpPr>
        <p:sp>
          <p:nvSpPr>
            <p:cNvPr id="12374" name="Line 41"/>
            <p:cNvSpPr/>
            <p:nvPr/>
          </p:nvSpPr>
          <p:spPr>
            <a:xfrm flipV="1">
              <a:off x="3348" y="1296"/>
              <a:ext cx="0" cy="10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75" name="Line 42"/>
            <p:cNvSpPr/>
            <p:nvPr/>
          </p:nvSpPr>
          <p:spPr>
            <a:xfrm>
              <a:off x="3204" y="1872"/>
              <a:ext cx="23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2376" name="Group 43"/>
            <p:cNvGrpSpPr/>
            <p:nvPr/>
          </p:nvGrpSpPr>
          <p:grpSpPr>
            <a:xfrm>
              <a:off x="3356" y="1444"/>
              <a:ext cx="2008" cy="420"/>
              <a:chOff x="3236" y="1872"/>
              <a:chExt cx="2008" cy="420"/>
            </a:xfrm>
          </p:grpSpPr>
          <p:sp>
            <p:nvSpPr>
              <p:cNvPr id="12377" name="Freeform 44"/>
              <p:cNvSpPr/>
              <p:nvPr/>
            </p:nvSpPr>
            <p:spPr>
              <a:xfrm>
                <a:off x="3236" y="1872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78" name="Freeform 45"/>
              <p:cNvSpPr/>
              <p:nvPr/>
            </p:nvSpPr>
            <p:spPr>
              <a:xfrm>
                <a:off x="4232" y="1884"/>
                <a:ext cx="488" cy="408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32" y="0"/>
                  </a:cxn>
                  <a:cxn ang="0">
                    <a:pos x="488" y="408"/>
                  </a:cxn>
                </a:cxnLst>
                <a:pathLst>
                  <a:path w="488" h="408">
                    <a:moveTo>
                      <a:pt x="0" y="408"/>
                    </a:moveTo>
                    <a:cubicBezTo>
                      <a:pt x="75" y="204"/>
                      <a:pt x="151" y="0"/>
                      <a:pt x="232" y="0"/>
                    </a:cubicBezTo>
                    <a:cubicBezTo>
                      <a:pt x="313" y="0"/>
                      <a:pt x="400" y="204"/>
                      <a:pt x="488" y="40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79" name="Line 46"/>
              <p:cNvSpPr/>
              <p:nvPr/>
            </p:nvSpPr>
            <p:spPr>
              <a:xfrm>
                <a:off x="3720" y="2292"/>
                <a:ext cx="516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80" name="Line 47"/>
              <p:cNvSpPr/>
              <p:nvPr/>
            </p:nvSpPr>
            <p:spPr>
              <a:xfrm>
                <a:off x="4728" y="2292"/>
                <a:ext cx="516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81" name="Text Box 48"/>
            <p:cNvSpPr txBox="1"/>
            <p:nvPr/>
          </p:nvSpPr>
          <p:spPr>
            <a:xfrm>
              <a:off x="3053" y="1109"/>
              <a:ext cx="291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2382" name="Text Box 50"/>
            <p:cNvSpPr txBox="1"/>
            <p:nvPr/>
          </p:nvSpPr>
          <p:spPr>
            <a:xfrm>
              <a:off x="3729" y="1824"/>
              <a:ext cx="22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2383" name="Text Box 51"/>
            <p:cNvSpPr txBox="1"/>
            <p:nvPr/>
          </p:nvSpPr>
          <p:spPr>
            <a:xfrm>
              <a:off x="4197" y="1836"/>
              <a:ext cx="31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2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2384" name="Text Box 53"/>
            <p:cNvSpPr txBox="1"/>
            <p:nvPr/>
          </p:nvSpPr>
          <p:spPr>
            <a:xfrm>
              <a:off x="3350" y="1824"/>
              <a:ext cx="21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0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2385" name="Text Box 125"/>
            <p:cNvSpPr txBox="1"/>
            <p:nvPr/>
          </p:nvSpPr>
          <p:spPr>
            <a:xfrm>
              <a:off x="5275" y="1518"/>
              <a:ext cx="31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t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134"/>
          <p:cNvGrpSpPr/>
          <p:nvPr/>
        </p:nvGrpSpPr>
        <p:grpSpPr>
          <a:xfrm>
            <a:off x="1368425" y="4900613"/>
            <a:ext cx="2759075" cy="912812"/>
            <a:chOff x="862" y="3087"/>
            <a:chExt cx="1738" cy="575"/>
          </a:xfrm>
        </p:grpSpPr>
        <p:grpSp>
          <p:nvGrpSpPr>
            <p:cNvPr id="12387" name="Group 117"/>
            <p:cNvGrpSpPr/>
            <p:nvPr/>
          </p:nvGrpSpPr>
          <p:grpSpPr>
            <a:xfrm>
              <a:off x="862" y="3087"/>
              <a:ext cx="1615" cy="575"/>
              <a:chOff x="3622" y="3327"/>
              <a:chExt cx="1615" cy="575"/>
            </a:xfrm>
          </p:grpSpPr>
          <p:sp>
            <p:nvSpPr>
              <p:cNvPr id="12388" name="Line 58"/>
              <p:cNvSpPr/>
              <p:nvPr/>
            </p:nvSpPr>
            <p:spPr>
              <a:xfrm flipV="1">
                <a:off x="3830" y="3471"/>
                <a:ext cx="29" cy="17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89" name="Line 59"/>
              <p:cNvSpPr/>
              <p:nvPr/>
            </p:nvSpPr>
            <p:spPr>
              <a:xfrm>
                <a:off x="3859" y="3476"/>
                <a:ext cx="42" cy="75"/>
              </a:xfrm>
              <a:prstGeom prst="line">
                <a:avLst/>
              </a:prstGeom>
              <a:ln w="30163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0" name="Line 60"/>
              <p:cNvSpPr/>
              <p:nvPr/>
            </p:nvSpPr>
            <p:spPr>
              <a:xfrm flipV="1">
                <a:off x="3905" y="3327"/>
                <a:ext cx="56" cy="224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1" name="Line 61"/>
              <p:cNvSpPr/>
              <p:nvPr/>
            </p:nvSpPr>
            <p:spPr>
              <a:xfrm>
                <a:off x="3961" y="3327"/>
                <a:ext cx="135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2" name="Line 62"/>
              <p:cNvSpPr/>
              <p:nvPr/>
            </p:nvSpPr>
            <p:spPr>
              <a:xfrm>
                <a:off x="3807" y="3627"/>
                <a:ext cx="547" cy="1"/>
              </a:xfrm>
              <a:prstGeom prst="line">
                <a:avLst/>
              </a:prstGeom>
              <a:ln w="14288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3" name="Rectangle 64"/>
              <p:cNvSpPr/>
              <p:nvPr/>
            </p:nvSpPr>
            <p:spPr>
              <a:xfrm>
                <a:off x="4486" y="3457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=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4" name="Rectangle 68"/>
              <p:cNvSpPr/>
              <p:nvPr/>
            </p:nvSpPr>
            <p:spPr>
              <a:xfrm>
                <a:off x="4067" y="3633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p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5" name="Rectangle 73"/>
              <p:cNvSpPr/>
              <p:nvPr/>
            </p:nvSpPr>
            <p:spPr>
              <a:xfrm>
                <a:off x="5173" y="3621"/>
                <a:ext cx="64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6" name="Rectangle 74"/>
              <p:cNvSpPr/>
              <p:nvPr/>
            </p:nvSpPr>
            <p:spPr>
              <a:xfrm>
                <a:off x="4284" y="3480"/>
                <a:ext cx="64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1600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7" name="Rectangle 75"/>
              <p:cNvSpPr/>
              <p:nvPr/>
            </p:nvSpPr>
            <p:spPr>
              <a:xfrm>
                <a:off x="4807" y="3483"/>
                <a:ext cx="224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45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8" name="Rectangle 76"/>
              <p:cNvSpPr/>
              <p:nvPr/>
            </p:nvSpPr>
            <p:spPr>
              <a:xfrm>
                <a:off x="4747" y="3483"/>
                <a:ext cx="56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99" name="Rectangle 77"/>
              <p:cNvSpPr/>
              <p:nvPr/>
            </p:nvSpPr>
            <p:spPr>
              <a:xfrm>
                <a:off x="4636" y="3483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00" name="Rectangle 78"/>
              <p:cNvSpPr/>
              <p:nvPr/>
            </p:nvSpPr>
            <p:spPr>
              <a:xfrm>
                <a:off x="4024" y="3341"/>
                <a:ext cx="112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01" name="Rectangle 81"/>
              <p:cNvSpPr/>
              <p:nvPr/>
            </p:nvSpPr>
            <p:spPr>
              <a:xfrm>
                <a:off x="5022" y="3483"/>
                <a:ext cx="137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02" name="Rectangle 82"/>
              <p:cNvSpPr/>
              <p:nvPr/>
            </p:nvSpPr>
            <p:spPr>
              <a:xfrm>
                <a:off x="4133" y="3341"/>
                <a:ext cx="137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03" name="Rectangle 116"/>
              <p:cNvSpPr/>
              <p:nvPr/>
            </p:nvSpPr>
            <p:spPr>
              <a:xfrm>
                <a:off x="3622" y="3481"/>
                <a:ext cx="123" cy="2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 anchorCtr="0">
                <a:spAutoFit/>
              </a:bodyPr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b="0" dirty="0">
                    <a:solidFill>
                      <a:srgbClr val="000000"/>
                    </a:solidFill>
                    <a:latin typeface="Symbol" panose="05050102010706020507" pitchFamily="18" charset="2"/>
                    <a:ea typeface="宋体" panose="02010600030101010101" pitchFamily="2" charset="-122"/>
                  </a:rPr>
                  <a:t>=</a:t>
                </a:r>
                <a:endParaRPr lang="en-US" altLang="zh-CN" sz="2400" b="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404" name="Rectangle 133"/>
            <p:cNvSpPr/>
            <p:nvPr/>
          </p:nvSpPr>
          <p:spPr>
            <a:xfrm>
              <a:off x="1880" y="3152"/>
              <a:ext cx="720" cy="408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Group 136"/>
          <p:cNvGrpSpPr/>
          <p:nvPr/>
        </p:nvGrpSpPr>
        <p:grpSpPr>
          <a:xfrm>
            <a:off x="1003300" y="5905500"/>
            <a:ext cx="3863975" cy="571500"/>
            <a:chOff x="632" y="3720"/>
            <a:chExt cx="2434" cy="360"/>
          </a:xfrm>
        </p:grpSpPr>
        <p:sp>
          <p:nvSpPr>
            <p:cNvPr id="12406" name="Text Box 122"/>
            <p:cNvSpPr txBox="1"/>
            <p:nvPr/>
          </p:nvSpPr>
          <p:spPr>
            <a:xfrm>
              <a:off x="632" y="3723"/>
              <a:ext cx="243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 V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/R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=0.45 V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/ R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altLang="zh-CN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407" name="Rectangle 135"/>
            <p:cNvSpPr/>
            <p:nvPr/>
          </p:nvSpPr>
          <p:spPr>
            <a:xfrm>
              <a:off x="664" y="3720"/>
              <a:ext cx="2240" cy="36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09160" y="5107305"/>
            <a:ext cx="437959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缺点：输出直流电压值低，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电源利用率低</a:t>
            </a:r>
            <a:endParaRPr lang="zh-CN" altLang="en-US" sz="24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Group 3"/>
          <p:cNvGrpSpPr/>
          <p:nvPr/>
        </p:nvGrpSpPr>
        <p:grpSpPr>
          <a:xfrm>
            <a:off x="260350" y="390525"/>
            <a:ext cx="4468813" cy="3062288"/>
            <a:chOff x="191" y="677"/>
            <a:chExt cx="2815" cy="1929"/>
          </a:xfrm>
        </p:grpSpPr>
        <p:grpSp>
          <p:nvGrpSpPr>
            <p:cNvPr id="13314" name="Group 4"/>
            <p:cNvGrpSpPr/>
            <p:nvPr/>
          </p:nvGrpSpPr>
          <p:grpSpPr>
            <a:xfrm>
              <a:off x="191" y="677"/>
              <a:ext cx="2815" cy="1929"/>
              <a:chOff x="155" y="1025"/>
              <a:chExt cx="2815" cy="1929"/>
            </a:xfrm>
          </p:grpSpPr>
          <p:grpSp>
            <p:nvGrpSpPr>
              <p:cNvPr id="13315" name="Group 5"/>
              <p:cNvGrpSpPr/>
              <p:nvPr/>
            </p:nvGrpSpPr>
            <p:grpSpPr>
              <a:xfrm>
                <a:off x="155" y="1191"/>
                <a:ext cx="2815" cy="1763"/>
                <a:chOff x="576" y="1287"/>
                <a:chExt cx="3133" cy="1933"/>
              </a:xfrm>
            </p:grpSpPr>
            <p:sp>
              <p:nvSpPr>
                <p:cNvPr id="13316" name="Line 6"/>
                <p:cNvSpPr/>
                <p:nvPr/>
              </p:nvSpPr>
              <p:spPr>
                <a:xfrm>
                  <a:off x="954" y="1694"/>
                  <a:ext cx="57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17" name="Oval 7"/>
                <p:cNvSpPr/>
                <p:nvPr/>
              </p:nvSpPr>
              <p:spPr>
                <a:xfrm>
                  <a:off x="904" y="1668"/>
                  <a:ext cx="48" cy="4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18" name="Line 8"/>
                <p:cNvSpPr/>
                <p:nvPr/>
              </p:nvSpPr>
              <p:spPr>
                <a:xfrm>
                  <a:off x="954" y="2942"/>
                  <a:ext cx="57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19" name="Oval 9"/>
                <p:cNvSpPr/>
                <p:nvPr/>
              </p:nvSpPr>
              <p:spPr>
                <a:xfrm>
                  <a:off x="904" y="2916"/>
                  <a:ext cx="48" cy="4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20" name="Freeform 10"/>
                <p:cNvSpPr/>
                <p:nvPr/>
              </p:nvSpPr>
              <p:spPr>
                <a:xfrm>
                  <a:off x="1517" y="1956"/>
                  <a:ext cx="48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79"/>
                    </a:cxn>
                    <a:cxn ang="0">
                      <a:pos x="0" y="158"/>
                    </a:cxn>
                    <a:cxn ang="0">
                      <a:pos x="48" y="237"/>
                    </a:cxn>
                    <a:cxn ang="0">
                      <a:pos x="0" y="317"/>
                    </a:cxn>
                    <a:cxn ang="0">
                      <a:pos x="48" y="396"/>
                    </a:cxn>
                    <a:cxn ang="0">
                      <a:pos x="0" y="474"/>
                    </a:cxn>
                    <a:cxn ang="0">
                      <a:pos x="48" y="554"/>
                    </a:cxn>
                    <a:cxn ang="0">
                      <a:pos x="0" y="633"/>
                    </a:cxn>
                  </a:cxnLst>
                  <a:pathLst>
                    <a:path w="48" h="768">
                      <a:moveTo>
                        <a:pt x="0" y="0"/>
                      </a:moveTo>
                      <a:cubicBezTo>
                        <a:pt x="24" y="32"/>
                        <a:pt x="48" y="64"/>
                        <a:pt x="48" y="96"/>
                      </a:cubicBezTo>
                      <a:cubicBezTo>
                        <a:pt x="48" y="128"/>
                        <a:pt x="0" y="160"/>
                        <a:pt x="0" y="192"/>
                      </a:cubicBezTo>
                      <a:cubicBezTo>
                        <a:pt x="0" y="224"/>
                        <a:pt x="48" y="256"/>
                        <a:pt x="48" y="288"/>
                      </a:cubicBezTo>
                      <a:cubicBezTo>
                        <a:pt x="48" y="320"/>
                        <a:pt x="0" y="352"/>
                        <a:pt x="0" y="384"/>
                      </a:cubicBezTo>
                      <a:cubicBezTo>
                        <a:pt x="0" y="416"/>
                        <a:pt x="48" y="448"/>
                        <a:pt x="48" y="480"/>
                      </a:cubicBezTo>
                      <a:cubicBezTo>
                        <a:pt x="48" y="512"/>
                        <a:pt x="0" y="544"/>
                        <a:pt x="0" y="576"/>
                      </a:cubicBezTo>
                      <a:cubicBezTo>
                        <a:pt x="0" y="608"/>
                        <a:pt x="48" y="640"/>
                        <a:pt x="48" y="672"/>
                      </a:cubicBezTo>
                      <a:cubicBezTo>
                        <a:pt x="48" y="704"/>
                        <a:pt x="8" y="752"/>
                        <a:pt x="0" y="7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21" name="Freeform 11"/>
                <p:cNvSpPr/>
                <p:nvPr/>
              </p:nvSpPr>
              <p:spPr>
                <a:xfrm flipH="1">
                  <a:off x="1731" y="1956"/>
                  <a:ext cx="48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79"/>
                    </a:cxn>
                    <a:cxn ang="0">
                      <a:pos x="0" y="158"/>
                    </a:cxn>
                    <a:cxn ang="0">
                      <a:pos x="48" y="237"/>
                    </a:cxn>
                    <a:cxn ang="0">
                      <a:pos x="0" y="317"/>
                    </a:cxn>
                    <a:cxn ang="0">
                      <a:pos x="48" y="396"/>
                    </a:cxn>
                    <a:cxn ang="0">
                      <a:pos x="0" y="474"/>
                    </a:cxn>
                    <a:cxn ang="0">
                      <a:pos x="48" y="554"/>
                    </a:cxn>
                    <a:cxn ang="0">
                      <a:pos x="0" y="633"/>
                    </a:cxn>
                  </a:cxnLst>
                  <a:pathLst>
                    <a:path w="48" h="768">
                      <a:moveTo>
                        <a:pt x="0" y="0"/>
                      </a:moveTo>
                      <a:cubicBezTo>
                        <a:pt x="24" y="32"/>
                        <a:pt x="48" y="64"/>
                        <a:pt x="48" y="96"/>
                      </a:cubicBezTo>
                      <a:cubicBezTo>
                        <a:pt x="48" y="128"/>
                        <a:pt x="0" y="160"/>
                        <a:pt x="0" y="192"/>
                      </a:cubicBezTo>
                      <a:cubicBezTo>
                        <a:pt x="0" y="224"/>
                        <a:pt x="48" y="256"/>
                        <a:pt x="48" y="288"/>
                      </a:cubicBezTo>
                      <a:cubicBezTo>
                        <a:pt x="48" y="320"/>
                        <a:pt x="0" y="352"/>
                        <a:pt x="0" y="384"/>
                      </a:cubicBezTo>
                      <a:cubicBezTo>
                        <a:pt x="0" y="416"/>
                        <a:pt x="48" y="448"/>
                        <a:pt x="48" y="480"/>
                      </a:cubicBezTo>
                      <a:cubicBezTo>
                        <a:pt x="48" y="512"/>
                        <a:pt x="0" y="544"/>
                        <a:pt x="0" y="576"/>
                      </a:cubicBezTo>
                      <a:cubicBezTo>
                        <a:pt x="0" y="608"/>
                        <a:pt x="48" y="640"/>
                        <a:pt x="48" y="672"/>
                      </a:cubicBezTo>
                      <a:cubicBezTo>
                        <a:pt x="48" y="704"/>
                        <a:pt x="8" y="752"/>
                        <a:pt x="0" y="7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22" name="Line 12"/>
                <p:cNvSpPr/>
                <p:nvPr/>
              </p:nvSpPr>
              <p:spPr>
                <a:xfrm>
                  <a:off x="1652" y="1812"/>
                  <a:ext cx="0" cy="100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23" name="Line 13"/>
                <p:cNvSpPr/>
                <p:nvPr/>
              </p:nvSpPr>
              <p:spPr>
                <a:xfrm>
                  <a:off x="1779" y="1694"/>
                  <a:ext cx="132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24" name="Line 14"/>
                <p:cNvSpPr/>
                <p:nvPr/>
              </p:nvSpPr>
              <p:spPr>
                <a:xfrm flipV="1">
                  <a:off x="1770" y="2939"/>
                  <a:ext cx="1335" cy="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3325" name="Group 15"/>
                <p:cNvGrpSpPr/>
                <p:nvPr/>
              </p:nvGrpSpPr>
              <p:grpSpPr>
                <a:xfrm>
                  <a:off x="588" y="2011"/>
                  <a:ext cx="702" cy="399"/>
                  <a:chOff x="1089" y="2072"/>
                  <a:chExt cx="702" cy="399"/>
                </a:xfrm>
              </p:grpSpPr>
              <p:sp>
                <p:nvSpPr>
                  <p:cNvPr id="13326" name="Line 16"/>
                  <p:cNvSpPr/>
                  <p:nvPr/>
                </p:nvSpPr>
                <p:spPr>
                  <a:xfrm flipV="1">
                    <a:off x="1089" y="2072"/>
                    <a:ext cx="0" cy="399"/>
                  </a:xfrm>
                  <a:prstGeom prst="line">
                    <a:avLst/>
                  </a:prstGeom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327" name="Line 17"/>
                  <p:cNvSpPr/>
                  <p:nvPr/>
                </p:nvSpPr>
                <p:spPr>
                  <a:xfrm>
                    <a:off x="1089" y="2471"/>
                    <a:ext cx="702" cy="0"/>
                  </a:xfrm>
                  <a:prstGeom prst="line">
                    <a:avLst/>
                  </a:prstGeom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328" name="Freeform 18"/>
                <p:cNvSpPr>
                  <a:spLocks noChangeAspect="1"/>
                </p:cNvSpPr>
                <p:nvPr/>
              </p:nvSpPr>
              <p:spPr>
                <a:xfrm>
                  <a:off x="586" y="2209"/>
                  <a:ext cx="509" cy="376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9" y="0"/>
                    </a:cxn>
                    <a:cxn ang="0">
                      <a:pos x="18" y="45"/>
                    </a:cxn>
                    <a:cxn ang="0">
                      <a:pos x="27" y="93"/>
                    </a:cxn>
                    <a:cxn ang="0">
                      <a:pos x="35" y="47"/>
                    </a:cxn>
                  </a:cxnLst>
                  <a:pathLst>
                    <a:path w="1932" h="753">
                      <a:moveTo>
                        <a:pt x="0" y="376"/>
                      </a:moveTo>
                      <a:cubicBezTo>
                        <a:pt x="166" y="190"/>
                        <a:pt x="332" y="4"/>
                        <a:pt x="492" y="2"/>
                      </a:cubicBezTo>
                      <a:cubicBezTo>
                        <a:pt x="652" y="0"/>
                        <a:pt x="798" y="239"/>
                        <a:pt x="960" y="364"/>
                      </a:cubicBezTo>
                      <a:cubicBezTo>
                        <a:pt x="1122" y="489"/>
                        <a:pt x="1301" y="749"/>
                        <a:pt x="1463" y="751"/>
                      </a:cubicBezTo>
                      <a:cubicBezTo>
                        <a:pt x="1625" y="753"/>
                        <a:pt x="1854" y="439"/>
                        <a:pt x="1932" y="37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29" name="Text Box 19"/>
                <p:cNvSpPr txBox="1"/>
                <p:nvPr/>
              </p:nvSpPr>
              <p:spPr>
                <a:xfrm>
                  <a:off x="576" y="1881"/>
                  <a:ext cx="354" cy="35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1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30" name="Text Box 20"/>
                <p:cNvSpPr txBox="1"/>
                <p:nvPr/>
              </p:nvSpPr>
              <p:spPr>
                <a:xfrm>
                  <a:off x="1801" y="1952"/>
                  <a:ext cx="354" cy="35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2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31" name="Line 21"/>
                <p:cNvSpPr/>
                <p:nvPr/>
              </p:nvSpPr>
              <p:spPr>
                <a:xfrm>
                  <a:off x="1517" y="1691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2" name="Line 22"/>
                <p:cNvSpPr/>
                <p:nvPr/>
              </p:nvSpPr>
              <p:spPr>
                <a:xfrm>
                  <a:off x="1517" y="2676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3" name="Line 23"/>
                <p:cNvSpPr/>
                <p:nvPr/>
              </p:nvSpPr>
              <p:spPr>
                <a:xfrm>
                  <a:off x="1779" y="1693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4" name="Line 24"/>
                <p:cNvSpPr/>
                <p:nvPr/>
              </p:nvSpPr>
              <p:spPr>
                <a:xfrm>
                  <a:off x="1779" y="2676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5" name="Line 25"/>
                <p:cNvSpPr/>
                <p:nvPr/>
              </p:nvSpPr>
              <p:spPr>
                <a:xfrm>
                  <a:off x="3093" y="1691"/>
                  <a:ext cx="6" cy="1251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6" name="Line 26"/>
                <p:cNvSpPr/>
                <p:nvPr/>
              </p:nvSpPr>
              <p:spPr>
                <a:xfrm>
                  <a:off x="3297" y="2132"/>
                  <a:ext cx="0" cy="41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7" name="Line 27"/>
                <p:cNvSpPr/>
                <p:nvPr/>
              </p:nvSpPr>
              <p:spPr>
                <a:xfrm>
                  <a:off x="1454" y="2004"/>
                  <a:ext cx="0" cy="672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8" name="Line 28"/>
                <p:cNvSpPr/>
                <p:nvPr/>
              </p:nvSpPr>
              <p:spPr>
                <a:xfrm>
                  <a:off x="1838" y="2004"/>
                  <a:ext cx="0" cy="672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39" name="Text Box 29"/>
                <p:cNvSpPr txBox="1"/>
                <p:nvPr/>
              </p:nvSpPr>
              <p:spPr>
                <a:xfrm>
                  <a:off x="1156" y="1902"/>
                  <a:ext cx="354" cy="35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endParaRPr lang="zh-CN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40" name="Text Box 30"/>
                <p:cNvSpPr txBox="1"/>
                <p:nvPr/>
              </p:nvSpPr>
              <p:spPr>
                <a:xfrm>
                  <a:off x="1732" y="1422"/>
                  <a:ext cx="254" cy="35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a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41" name="Text Box 31"/>
                <p:cNvSpPr txBox="1"/>
                <p:nvPr/>
              </p:nvSpPr>
              <p:spPr>
                <a:xfrm>
                  <a:off x="1531" y="1287"/>
                  <a:ext cx="282" cy="35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T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42" name="Text Box 32"/>
                <p:cNvSpPr txBox="1"/>
                <p:nvPr/>
              </p:nvSpPr>
              <p:spPr>
                <a:xfrm>
                  <a:off x="1732" y="2862"/>
                  <a:ext cx="254" cy="35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b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43" name="Text Box 33"/>
                <p:cNvSpPr txBox="1"/>
                <p:nvPr/>
              </p:nvSpPr>
              <p:spPr>
                <a:xfrm>
                  <a:off x="2285" y="1833"/>
                  <a:ext cx="354" cy="35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D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3344" name="Text Box 34"/>
                <p:cNvSpPr txBox="1"/>
                <p:nvPr/>
              </p:nvSpPr>
              <p:spPr>
                <a:xfrm>
                  <a:off x="2610" y="2103"/>
                  <a:ext cx="637" cy="35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R</a:t>
                  </a:r>
                  <a:r>
                    <a:rPr lang="en-US" altLang="zh-CN" i="1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L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grpSp>
              <p:nvGrpSpPr>
                <p:cNvPr id="13345" name="Group 35"/>
                <p:cNvGrpSpPr/>
                <p:nvPr/>
              </p:nvGrpSpPr>
              <p:grpSpPr>
                <a:xfrm flipH="1">
                  <a:off x="2385" y="1549"/>
                  <a:ext cx="206" cy="292"/>
                  <a:chOff x="2793" y="1735"/>
                  <a:chExt cx="206" cy="292"/>
                </a:xfrm>
              </p:grpSpPr>
              <p:sp>
                <p:nvSpPr>
                  <p:cNvPr id="13346" name="AutoShape 36"/>
                  <p:cNvSpPr/>
                  <p:nvPr/>
                </p:nvSpPr>
                <p:spPr>
                  <a:xfrm rot="-5400000">
                    <a:off x="2759" y="1787"/>
                    <a:ext cx="288" cy="19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ctr"/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347" name="Line 37"/>
                  <p:cNvSpPr/>
                  <p:nvPr/>
                </p:nvSpPr>
                <p:spPr>
                  <a:xfrm rot="-5400000">
                    <a:off x="2648" y="1880"/>
                    <a:ext cx="290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3348" name="Rectangle 38"/>
                <p:cNvSpPr/>
                <p:nvPr/>
              </p:nvSpPr>
              <p:spPr>
                <a:xfrm>
                  <a:off x="3039" y="2103"/>
                  <a:ext cx="117" cy="387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49" name="Text Box 39"/>
                <p:cNvSpPr txBox="1"/>
                <p:nvPr/>
              </p:nvSpPr>
              <p:spPr>
                <a:xfrm>
                  <a:off x="3355" y="2103"/>
                  <a:ext cx="354" cy="35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i="1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o</a:t>
                  </a:r>
                  <a:endParaRPr lang="en-US" altLang="zh-CN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13350" name="Line 40"/>
              <p:cNvSpPr/>
              <p:nvPr/>
            </p:nvSpPr>
            <p:spPr>
              <a:xfrm>
                <a:off x="1556" y="1381"/>
                <a:ext cx="62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51" name="Text Box 41"/>
              <p:cNvSpPr txBox="1"/>
              <p:nvPr/>
            </p:nvSpPr>
            <p:spPr>
              <a:xfrm>
                <a:off x="1685" y="1025"/>
                <a:ext cx="325" cy="3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algn="ctr"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endPara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3352" name="Text Box 42"/>
            <p:cNvSpPr txBox="1"/>
            <p:nvPr/>
          </p:nvSpPr>
          <p:spPr>
            <a:xfrm>
              <a:off x="2657" y="1133"/>
              <a:ext cx="254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i</a:t>
              </a:r>
              <a:r>
                <a:rPr lang="en-US" altLang="zh-CN" i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53" name="Line 43"/>
            <p:cNvSpPr/>
            <p:nvPr/>
          </p:nvSpPr>
          <p:spPr>
            <a:xfrm>
              <a:off x="2628" y="1176"/>
              <a:ext cx="0" cy="27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54" name="Group 63"/>
          <p:cNvGrpSpPr/>
          <p:nvPr/>
        </p:nvGrpSpPr>
        <p:grpSpPr>
          <a:xfrm>
            <a:off x="4776788" y="962025"/>
            <a:ext cx="4049712" cy="2011363"/>
            <a:chOff x="3036" y="1109"/>
            <a:chExt cx="2551" cy="1267"/>
          </a:xfrm>
        </p:grpSpPr>
        <p:grpSp>
          <p:nvGrpSpPr>
            <p:cNvPr id="13355" name="Group 44"/>
            <p:cNvGrpSpPr/>
            <p:nvPr/>
          </p:nvGrpSpPr>
          <p:grpSpPr>
            <a:xfrm>
              <a:off x="3344" y="1858"/>
              <a:ext cx="1984" cy="420"/>
              <a:chOff x="3228" y="3306"/>
              <a:chExt cx="1984" cy="420"/>
            </a:xfrm>
          </p:grpSpPr>
          <p:grpSp>
            <p:nvGrpSpPr>
              <p:cNvPr id="13356" name="Group 45"/>
              <p:cNvGrpSpPr/>
              <p:nvPr/>
            </p:nvGrpSpPr>
            <p:grpSpPr>
              <a:xfrm>
                <a:off x="3752" y="3312"/>
                <a:ext cx="1460" cy="414"/>
                <a:chOff x="3992" y="3312"/>
                <a:chExt cx="1460" cy="414"/>
              </a:xfrm>
            </p:grpSpPr>
            <p:sp>
              <p:nvSpPr>
                <p:cNvPr id="13357" name="Freeform 46"/>
                <p:cNvSpPr/>
                <p:nvPr/>
              </p:nvSpPr>
              <p:spPr>
                <a:xfrm flipV="1">
                  <a:off x="3992" y="3312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58" name="Freeform 47"/>
                <p:cNvSpPr/>
                <p:nvPr/>
              </p:nvSpPr>
              <p:spPr>
                <a:xfrm flipV="1">
                  <a:off x="4964" y="3318"/>
                  <a:ext cx="488" cy="408"/>
                </a:xfrm>
                <a:custGeom>
                  <a:avLst/>
                  <a:gdLst/>
                  <a:ahLst/>
                  <a:cxnLst>
                    <a:cxn ang="0">
                      <a:pos x="0" y="408"/>
                    </a:cxn>
                    <a:cxn ang="0">
                      <a:pos x="232" y="0"/>
                    </a:cxn>
                    <a:cxn ang="0">
                      <a:pos x="488" y="408"/>
                    </a:cxn>
                  </a:cxnLst>
                  <a:pathLst>
                    <a:path w="488" h="408">
                      <a:moveTo>
                        <a:pt x="0" y="408"/>
                      </a:moveTo>
                      <a:cubicBezTo>
                        <a:pt x="75" y="204"/>
                        <a:pt x="151" y="0"/>
                        <a:pt x="232" y="0"/>
                      </a:cubicBezTo>
                      <a:cubicBezTo>
                        <a:pt x="313" y="0"/>
                        <a:pt x="400" y="204"/>
                        <a:pt x="488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59" name="Line 48"/>
              <p:cNvSpPr/>
              <p:nvPr/>
            </p:nvSpPr>
            <p:spPr>
              <a:xfrm>
                <a:off x="4230" y="3306"/>
                <a:ext cx="504" cy="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60" name="Line 49"/>
              <p:cNvSpPr/>
              <p:nvPr/>
            </p:nvSpPr>
            <p:spPr>
              <a:xfrm>
                <a:off x="3228" y="3318"/>
                <a:ext cx="516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61" name="Line 51"/>
            <p:cNvSpPr/>
            <p:nvPr/>
          </p:nvSpPr>
          <p:spPr>
            <a:xfrm flipV="1">
              <a:off x="3348" y="1296"/>
              <a:ext cx="0" cy="108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62" name="Line 52"/>
            <p:cNvSpPr/>
            <p:nvPr/>
          </p:nvSpPr>
          <p:spPr>
            <a:xfrm>
              <a:off x="3204" y="1872"/>
              <a:ext cx="237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63" name="Text Box 58"/>
            <p:cNvSpPr txBox="1"/>
            <p:nvPr/>
          </p:nvSpPr>
          <p:spPr>
            <a:xfrm>
              <a:off x="3036" y="1109"/>
              <a:ext cx="325" cy="3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D</a:t>
              </a:r>
              <a:endParaRPr lang="en-US" altLang="zh-CN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3364" name="Text Box 59"/>
            <p:cNvSpPr txBox="1"/>
            <p:nvPr/>
          </p:nvSpPr>
          <p:spPr>
            <a:xfrm>
              <a:off x="3905" y="1808"/>
              <a:ext cx="22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3365" name="Text Box 60"/>
            <p:cNvSpPr txBox="1"/>
            <p:nvPr/>
          </p:nvSpPr>
          <p:spPr>
            <a:xfrm>
              <a:off x="4293" y="1812"/>
              <a:ext cx="318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2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3366" name="Text Box 61"/>
            <p:cNvSpPr txBox="1"/>
            <p:nvPr/>
          </p:nvSpPr>
          <p:spPr>
            <a:xfrm>
              <a:off x="3350" y="1824"/>
              <a:ext cx="21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0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  <p:sp>
          <p:nvSpPr>
            <p:cNvPr id="13367" name="Text Box 62"/>
            <p:cNvSpPr txBox="1"/>
            <p:nvPr/>
          </p:nvSpPr>
          <p:spPr>
            <a:xfrm>
              <a:off x="5275" y="1518"/>
              <a:ext cx="312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sym typeface="Symbol" panose="05050102010706020507" pitchFamily="18" charset="2"/>
                </a:rPr>
                <a:t>t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88"/>
          <p:cNvGrpSpPr/>
          <p:nvPr/>
        </p:nvGrpSpPr>
        <p:grpSpPr>
          <a:xfrm>
            <a:off x="6472238" y="2154238"/>
            <a:ext cx="1401762" cy="1566862"/>
            <a:chOff x="4104" y="1788"/>
            <a:chExt cx="883" cy="987"/>
          </a:xfrm>
        </p:grpSpPr>
        <p:sp>
          <p:nvSpPr>
            <p:cNvPr id="13369" name="Line 85"/>
            <p:cNvSpPr/>
            <p:nvPr/>
          </p:nvSpPr>
          <p:spPr>
            <a:xfrm flipV="1">
              <a:off x="4104" y="1788"/>
              <a:ext cx="0" cy="4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70" name="Text Box 86"/>
            <p:cNvSpPr txBox="1"/>
            <p:nvPr/>
          </p:nvSpPr>
          <p:spPr>
            <a:xfrm>
              <a:off x="4409" y="2469"/>
              <a:ext cx="578" cy="306"/>
            </a:xfrm>
            <a:prstGeom prst="rect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4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DRM</a:t>
              </a:r>
              <a:endPara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3371" name="AutoShape 87"/>
            <p:cNvCxnSpPr>
              <a:endCxn id="13370" idx="0"/>
            </p:cNvCxnSpPr>
            <p:nvPr/>
          </p:nvCxnSpPr>
          <p:spPr>
            <a:xfrm>
              <a:off x="4116" y="1998"/>
              <a:ext cx="582" cy="462"/>
            </a:xfrm>
            <a:prstGeom prst="curvedConnector2">
              <a:avLst/>
            </a:prstGeom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" name="Group 97"/>
          <p:cNvGrpSpPr/>
          <p:nvPr/>
        </p:nvGrpSpPr>
        <p:grpSpPr>
          <a:xfrm>
            <a:off x="1208405" y="4296410"/>
            <a:ext cx="7606665" cy="761365"/>
            <a:chOff x="761" y="2998"/>
            <a:chExt cx="3335" cy="466"/>
          </a:xfrm>
        </p:grpSpPr>
        <p:grpSp>
          <p:nvGrpSpPr>
            <p:cNvPr id="13373" name="Group 94"/>
            <p:cNvGrpSpPr/>
            <p:nvPr/>
          </p:nvGrpSpPr>
          <p:grpSpPr>
            <a:xfrm>
              <a:off x="761" y="2998"/>
              <a:ext cx="3279" cy="377"/>
              <a:chOff x="761" y="2998"/>
              <a:chExt cx="3279" cy="377"/>
            </a:xfrm>
          </p:grpSpPr>
          <p:sp>
            <p:nvSpPr>
              <p:cNvPr id="13374" name="Text Box 90"/>
              <p:cNvSpPr txBox="1"/>
              <p:nvPr/>
            </p:nvSpPr>
            <p:spPr>
              <a:xfrm>
                <a:off x="761" y="2998"/>
                <a:ext cx="2335" cy="3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marL="476250" indent="-476250">
                  <a:lnSpc>
                    <a:spcPct val="120000"/>
                  </a:lnSpc>
                  <a:spcBef>
                    <a:spcPct val="50000"/>
                  </a:spcBef>
                  <a:buNone/>
                </a:pP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二极管上的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平均电流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：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75" name="Text Box 91"/>
              <p:cNvSpPr txBox="1"/>
              <p:nvPr/>
            </p:nvSpPr>
            <p:spPr>
              <a:xfrm>
                <a:off x="2421" y="3003"/>
                <a:ext cx="1619" cy="3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I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D  </a:t>
                </a:r>
                <a:r>
                  <a:rPr lang="en-US" altLang="zh-CN" dirty="0">
                    <a:latin typeface="Times New Roman" panose="02020603050405020304" pitchFamily="18" charset="0"/>
                    <a:ea typeface="楷体_GB2312" pitchFamily="49" charset="-122"/>
                  </a:rPr>
                  <a:t>= </a:t>
                </a:r>
                <a:r>
                  <a:rPr lang="en-US" altLang="zh-CN" i="1" dirty="0">
                    <a:latin typeface="Times New Roman" panose="02020603050405020304" pitchFamily="18" charset="0"/>
                    <a:ea typeface="楷体_GB2312" pitchFamily="49" charset="-122"/>
                  </a:rPr>
                  <a:t>I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O</a:t>
                </a:r>
                <a:r>
                  <a:rPr lang="en-US" altLang="zh-CN" i="1" dirty="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楷体_GB2312" pitchFamily="49" charset="-122"/>
                  </a:rPr>
                  <a:t>=</a:t>
                </a:r>
                <a:r>
                  <a:rPr lang="en-US" altLang="zh-CN" i="1" dirty="0">
                    <a:latin typeface="Times New Roman" panose="02020603050405020304" pitchFamily="18" charset="0"/>
                    <a:sym typeface="+mn-ea"/>
                  </a:rPr>
                  <a:t>=0.45 V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sym typeface="+mn-ea"/>
                  </a:rPr>
                  <a:t>2 </a:t>
                </a:r>
                <a:r>
                  <a:rPr lang="en-US" altLang="zh-CN" i="1" dirty="0">
                    <a:latin typeface="Times New Roman" panose="02020603050405020304" pitchFamily="18" charset="0"/>
                    <a:sym typeface="+mn-ea"/>
                  </a:rPr>
                  <a:t>/ R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sym typeface="+mn-ea"/>
                  </a:rPr>
                  <a:t>L</a:t>
                </a:r>
                <a:endParaRPr lang="en-US" altLang="zh-CN" i="1" dirty="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3376" name="Rectangle 96"/>
            <p:cNvSpPr/>
            <p:nvPr/>
          </p:nvSpPr>
          <p:spPr>
            <a:xfrm>
              <a:off x="776" y="3016"/>
              <a:ext cx="3320" cy="4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2317" name="Text Box 93"/>
          <p:cNvSpPr txBox="1"/>
          <p:nvPr/>
        </p:nvSpPr>
        <p:spPr>
          <a:xfrm>
            <a:off x="1213327" y="5437347"/>
            <a:ext cx="3518535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承受的最高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反向电压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2344" name="Object 120"/>
          <p:cNvGraphicFramePr/>
          <p:nvPr/>
        </p:nvGraphicFramePr>
        <p:xfrm>
          <a:off x="5043805" y="5365750"/>
          <a:ext cx="2524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13435" imgH="241300" progId="Equation.3">
                  <p:embed/>
                </p:oleObj>
              </mc:Choice>
              <mc:Fallback>
                <p:oleObj name="" r:id="rId1" imgW="813435" imgH="2413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43805" y="5365750"/>
                        <a:ext cx="25241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/>
          <p:nvPr/>
        </p:nvSpPr>
        <p:spPr>
          <a:xfrm>
            <a:off x="311468" y="996950"/>
            <a:ext cx="3402330" cy="52197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单相桥式整流电路</a:t>
            </a:r>
            <a:endParaRPr lang="zh-CN" altLang="en-US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122363" y="1450340"/>
            <a:ext cx="7340600" cy="2860675"/>
            <a:chOff x="587" y="1312"/>
            <a:chExt cx="4624" cy="1802"/>
          </a:xfrm>
        </p:grpSpPr>
        <p:grpSp>
          <p:nvGrpSpPr>
            <p:cNvPr id="14339" name="Group 12"/>
            <p:cNvGrpSpPr/>
            <p:nvPr/>
          </p:nvGrpSpPr>
          <p:grpSpPr>
            <a:xfrm>
              <a:off x="587" y="1312"/>
              <a:ext cx="4624" cy="1802"/>
              <a:chOff x="587" y="1312"/>
              <a:chExt cx="4624" cy="1802"/>
            </a:xfrm>
          </p:grpSpPr>
          <p:sp>
            <p:nvSpPr>
              <p:cNvPr id="14340" name="Line 13"/>
              <p:cNvSpPr/>
              <p:nvPr/>
            </p:nvSpPr>
            <p:spPr>
              <a:xfrm>
                <a:off x="965" y="1565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1" name="Oval 14"/>
              <p:cNvSpPr/>
              <p:nvPr/>
            </p:nvSpPr>
            <p:spPr>
              <a:xfrm>
                <a:off x="915" y="1539"/>
                <a:ext cx="48" cy="48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2" name="Line 15"/>
              <p:cNvSpPr/>
              <p:nvPr/>
            </p:nvSpPr>
            <p:spPr>
              <a:xfrm>
                <a:off x="965" y="2813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3" name="Oval 16"/>
              <p:cNvSpPr/>
              <p:nvPr/>
            </p:nvSpPr>
            <p:spPr>
              <a:xfrm>
                <a:off x="915" y="2787"/>
                <a:ext cx="48" cy="48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4" name="Freeform 17"/>
              <p:cNvSpPr/>
              <p:nvPr/>
            </p:nvSpPr>
            <p:spPr>
              <a:xfrm>
                <a:off x="1528" y="1827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9"/>
                  </a:cxn>
                  <a:cxn ang="0">
                    <a:pos x="0" y="158"/>
                  </a:cxn>
                  <a:cxn ang="0">
                    <a:pos x="48" y="237"/>
                  </a:cxn>
                  <a:cxn ang="0">
                    <a:pos x="0" y="317"/>
                  </a:cxn>
                  <a:cxn ang="0">
                    <a:pos x="48" y="396"/>
                  </a:cxn>
                  <a:cxn ang="0">
                    <a:pos x="0" y="474"/>
                  </a:cxn>
                  <a:cxn ang="0">
                    <a:pos x="48" y="554"/>
                  </a:cxn>
                  <a:cxn ang="0">
                    <a:pos x="0" y="633"/>
                  </a:cxn>
                </a:cxnLst>
                <a:pathLst>
                  <a:path w="48" h="768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0" y="160"/>
                      <a:pt x="0" y="192"/>
                    </a:cubicBezTo>
                    <a:cubicBezTo>
                      <a:pt x="0" y="224"/>
                      <a:pt x="48" y="256"/>
                      <a:pt x="48" y="288"/>
                    </a:cubicBezTo>
                    <a:cubicBezTo>
                      <a:pt x="48" y="320"/>
                      <a:pt x="0" y="352"/>
                      <a:pt x="0" y="384"/>
                    </a:cubicBezTo>
                    <a:cubicBezTo>
                      <a:pt x="0" y="416"/>
                      <a:pt x="48" y="448"/>
                      <a:pt x="48" y="480"/>
                    </a:cubicBezTo>
                    <a:cubicBezTo>
                      <a:pt x="48" y="512"/>
                      <a:pt x="0" y="544"/>
                      <a:pt x="0" y="576"/>
                    </a:cubicBezTo>
                    <a:cubicBezTo>
                      <a:pt x="0" y="608"/>
                      <a:pt x="48" y="640"/>
                      <a:pt x="48" y="672"/>
                    </a:cubicBezTo>
                    <a:cubicBezTo>
                      <a:pt x="48" y="704"/>
                      <a:pt x="8" y="752"/>
                      <a:pt x="0" y="76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5" name="Freeform 18"/>
              <p:cNvSpPr/>
              <p:nvPr/>
            </p:nvSpPr>
            <p:spPr>
              <a:xfrm flipH="1">
                <a:off x="1742" y="1827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9"/>
                  </a:cxn>
                  <a:cxn ang="0">
                    <a:pos x="0" y="158"/>
                  </a:cxn>
                  <a:cxn ang="0">
                    <a:pos x="48" y="237"/>
                  </a:cxn>
                  <a:cxn ang="0">
                    <a:pos x="0" y="317"/>
                  </a:cxn>
                  <a:cxn ang="0">
                    <a:pos x="48" y="396"/>
                  </a:cxn>
                  <a:cxn ang="0">
                    <a:pos x="0" y="474"/>
                  </a:cxn>
                  <a:cxn ang="0">
                    <a:pos x="48" y="554"/>
                  </a:cxn>
                  <a:cxn ang="0">
                    <a:pos x="0" y="633"/>
                  </a:cxn>
                </a:cxnLst>
                <a:pathLst>
                  <a:path w="48" h="768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0" y="160"/>
                      <a:pt x="0" y="192"/>
                    </a:cubicBezTo>
                    <a:cubicBezTo>
                      <a:pt x="0" y="224"/>
                      <a:pt x="48" y="256"/>
                      <a:pt x="48" y="288"/>
                    </a:cubicBezTo>
                    <a:cubicBezTo>
                      <a:pt x="48" y="320"/>
                      <a:pt x="0" y="352"/>
                      <a:pt x="0" y="384"/>
                    </a:cubicBezTo>
                    <a:cubicBezTo>
                      <a:pt x="0" y="416"/>
                      <a:pt x="48" y="448"/>
                      <a:pt x="48" y="480"/>
                    </a:cubicBezTo>
                    <a:cubicBezTo>
                      <a:pt x="48" y="512"/>
                      <a:pt x="0" y="544"/>
                      <a:pt x="0" y="576"/>
                    </a:cubicBezTo>
                    <a:cubicBezTo>
                      <a:pt x="0" y="608"/>
                      <a:pt x="48" y="640"/>
                      <a:pt x="48" y="672"/>
                    </a:cubicBezTo>
                    <a:cubicBezTo>
                      <a:pt x="48" y="704"/>
                      <a:pt x="8" y="752"/>
                      <a:pt x="0" y="76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6" name="Line 19"/>
              <p:cNvSpPr/>
              <p:nvPr/>
            </p:nvSpPr>
            <p:spPr>
              <a:xfrm>
                <a:off x="1663" y="1683"/>
                <a:ext cx="0" cy="100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7" name="Line 20"/>
              <p:cNvSpPr/>
              <p:nvPr/>
            </p:nvSpPr>
            <p:spPr>
              <a:xfrm>
                <a:off x="1790" y="1565"/>
                <a:ext cx="132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8" name="Line 21"/>
              <p:cNvSpPr/>
              <p:nvPr/>
            </p:nvSpPr>
            <p:spPr>
              <a:xfrm flipV="1">
                <a:off x="1781" y="2810"/>
                <a:ext cx="1335" cy="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9" name="Line 22"/>
              <p:cNvSpPr/>
              <p:nvPr/>
            </p:nvSpPr>
            <p:spPr>
              <a:xfrm>
                <a:off x="3725" y="1539"/>
                <a:ext cx="737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0" name="Rectangle 23"/>
              <p:cNvSpPr/>
              <p:nvPr/>
            </p:nvSpPr>
            <p:spPr>
              <a:xfrm>
                <a:off x="4394" y="2069"/>
                <a:ext cx="117" cy="387"/>
              </a:xfrm>
              <a:prstGeom prst="rect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1" name="Line 24"/>
              <p:cNvSpPr/>
              <p:nvPr/>
            </p:nvSpPr>
            <p:spPr>
              <a:xfrm>
                <a:off x="2403" y="3114"/>
                <a:ext cx="205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52" name="Group 25"/>
              <p:cNvGrpSpPr/>
              <p:nvPr/>
            </p:nvGrpSpPr>
            <p:grpSpPr>
              <a:xfrm>
                <a:off x="599" y="1882"/>
                <a:ext cx="702" cy="399"/>
                <a:chOff x="1089" y="2072"/>
                <a:chExt cx="702" cy="399"/>
              </a:xfrm>
            </p:grpSpPr>
            <p:sp>
              <p:nvSpPr>
                <p:cNvPr id="14353" name="Line 26"/>
                <p:cNvSpPr/>
                <p:nvPr/>
              </p:nvSpPr>
              <p:spPr>
                <a:xfrm flipV="1">
                  <a:off x="1089" y="2072"/>
                  <a:ext cx="0" cy="39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54" name="Line 27"/>
                <p:cNvSpPr/>
                <p:nvPr/>
              </p:nvSpPr>
              <p:spPr>
                <a:xfrm>
                  <a:off x="1089" y="2471"/>
                  <a:ext cx="70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355" name="Freeform 28"/>
              <p:cNvSpPr>
                <a:spLocks noChangeAspect="1"/>
              </p:cNvSpPr>
              <p:nvPr/>
            </p:nvSpPr>
            <p:spPr>
              <a:xfrm>
                <a:off x="597" y="2080"/>
                <a:ext cx="509" cy="37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9" y="0"/>
                  </a:cxn>
                  <a:cxn ang="0">
                    <a:pos x="18" y="45"/>
                  </a:cxn>
                  <a:cxn ang="0">
                    <a:pos x="27" y="93"/>
                  </a:cxn>
                  <a:cxn ang="0">
                    <a:pos x="35" y="47"/>
                  </a:cxn>
                </a:cxnLst>
                <a:pathLst>
                  <a:path w="1932" h="753">
                    <a:moveTo>
                      <a:pt x="0" y="376"/>
                    </a:moveTo>
                    <a:cubicBezTo>
                      <a:pt x="166" y="190"/>
                      <a:pt x="332" y="4"/>
                      <a:pt x="492" y="2"/>
                    </a:cubicBezTo>
                    <a:cubicBezTo>
                      <a:pt x="652" y="0"/>
                      <a:pt x="798" y="239"/>
                      <a:pt x="960" y="364"/>
                    </a:cubicBezTo>
                    <a:cubicBezTo>
                      <a:pt x="1122" y="489"/>
                      <a:pt x="1301" y="749"/>
                      <a:pt x="1463" y="751"/>
                    </a:cubicBezTo>
                    <a:cubicBezTo>
                      <a:pt x="1625" y="753"/>
                      <a:pt x="1854" y="439"/>
                      <a:pt x="1932" y="376"/>
                    </a:cubicBez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56" name="Text Box 29"/>
              <p:cNvSpPr txBox="1"/>
              <p:nvPr/>
            </p:nvSpPr>
            <p:spPr>
              <a:xfrm>
                <a:off x="587" y="1752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1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57" name="Text Box 30"/>
              <p:cNvSpPr txBox="1"/>
              <p:nvPr/>
            </p:nvSpPr>
            <p:spPr>
              <a:xfrm>
                <a:off x="1812" y="1823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58" name="Line 31"/>
              <p:cNvSpPr/>
              <p:nvPr/>
            </p:nvSpPr>
            <p:spPr>
              <a:xfrm>
                <a:off x="1528" y="1562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59" name="Line 32"/>
              <p:cNvSpPr/>
              <p:nvPr/>
            </p:nvSpPr>
            <p:spPr>
              <a:xfrm>
                <a:off x="1528" y="2547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0" name="Line 33"/>
              <p:cNvSpPr/>
              <p:nvPr/>
            </p:nvSpPr>
            <p:spPr>
              <a:xfrm>
                <a:off x="1790" y="1564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1" name="Line 34"/>
              <p:cNvSpPr/>
              <p:nvPr/>
            </p:nvSpPr>
            <p:spPr>
              <a:xfrm>
                <a:off x="1790" y="2547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2" name="Line 35"/>
              <p:cNvSpPr/>
              <p:nvPr/>
            </p:nvSpPr>
            <p:spPr>
              <a:xfrm>
                <a:off x="3116" y="1562"/>
                <a:ext cx="0" cy="14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3" name="Line 36"/>
              <p:cNvSpPr/>
              <p:nvPr/>
            </p:nvSpPr>
            <p:spPr>
              <a:xfrm flipV="1">
                <a:off x="3116" y="2691"/>
                <a:ext cx="0" cy="11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4" name="Rectangle 37"/>
              <p:cNvSpPr/>
              <p:nvPr/>
            </p:nvSpPr>
            <p:spPr>
              <a:xfrm rot="2700000">
                <a:off x="2752" y="1842"/>
                <a:ext cx="700" cy="699"/>
              </a:xfrm>
              <a:prstGeom prst="rect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65" name="Group 38"/>
              <p:cNvGrpSpPr/>
              <p:nvPr/>
            </p:nvGrpSpPr>
            <p:grpSpPr>
              <a:xfrm>
                <a:off x="2765" y="1802"/>
                <a:ext cx="155" cy="254"/>
                <a:chOff x="2216" y="2436"/>
                <a:chExt cx="156" cy="254"/>
              </a:xfrm>
            </p:grpSpPr>
            <p:sp>
              <p:nvSpPr>
                <p:cNvPr id="14366" name="Line 39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67" name="AutoShape 40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4368" name="Group 41"/>
              <p:cNvGrpSpPr/>
              <p:nvPr/>
            </p:nvGrpSpPr>
            <p:grpSpPr>
              <a:xfrm>
                <a:off x="3285" y="2269"/>
                <a:ext cx="156" cy="254"/>
                <a:chOff x="2216" y="2436"/>
                <a:chExt cx="156" cy="254"/>
              </a:xfrm>
            </p:grpSpPr>
            <p:sp>
              <p:nvSpPr>
                <p:cNvPr id="14369" name="Line 42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70" name="AutoShape 43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4371" name="Group 44"/>
              <p:cNvGrpSpPr/>
              <p:nvPr/>
            </p:nvGrpSpPr>
            <p:grpSpPr>
              <a:xfrm rot="5400000">
                <a:off x="3302" y="1822"/>
                <a:ext cx="156" cy="254"/>
                <a:chOff x="2216" y="2436"/>
                <a:chExt cx="156" cy="254"/>
              </a:xfrm>
            </p:grpSpPr>
            <p:sp>
              <p:nvSpPr>
                <p:cNvPr id="14372" name="Line 45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73" name="AutoShape 46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4374" name="Group 47"/>
              <p:cNvGrpSpPr/>
              <p:nvPr/>
            </p:nvGrpSpPr>
            <p:grpSpPr>
              <a:xfrm rot="5400000">
                <a:off x="2804" y="2307"/>
                <a:ext cx="156" cy="253"/>
                <a:chOff x="2216" y="2436"/>
                <a:chExt cx="156" cy="254"/>
              </a:xfrm>
            </p:grpSpPr>
            <p:sp>
              <p:nvSpPr>
                <p:cNvPr id="14375" name="Line 48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76" name="AutoShape 49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377" name="Line 50"/>
              <p:cNvSpPr/>
              <p:nvPr/>
            </p:nvSpPr>
            <p:spPr>
              <a:xfrm flipH="1">
                <a:off x="2403" y="2210"/>
                <a:ext cx="211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78" name="Line 51"/>
              <p:cNvSpPr/>
              <p:nvPr/>
            </p:nvSpPr>
            <p:spPr>
              <a:xfrm>
                <a:off x="2403" y="2210"/>
                <a:ext cx="0" cy="90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79" name="Line 52"/>
              <p:cNvSpPr/>
              <p:nvPr/>
            </p:nvSpPr>
            <p:spPr>
              <a:xfrm>
                <a:off x="4462" y="2456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80" name="Line 53"/>
              <p:cNvSpPr/>
              <p:nvPr/>
            </p:nvSpPr>
            <p:spPr>
              <a:xfrm flipV="1">
                <a:off x="4462" y="1539"/>
                <a:ext cx="0" cy="517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81" name="Line 54"/>
              <p:cNvSpPr/>
              <p:nvPr/>
            </p:nvSpPr>
            <p:spPr>
              <a:xfrm>
                <a:off x="3725" y="1539"/>
                <a:ext cx="0" cy="67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82" name="Line 55"/>
              <p:cNvSpPr/>
              <p:nvPr/>
            </p:nvSpPr>
            <p:spPr>
              <a:xfrm>
                <a:off x="3599" y="2200"/>
                <a:ext cx="12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83" name="Line 56"/>
              <p:cNvSpPr/>
              <p:nvPr/>
            </p:nvSpPr>
            <p:spPr>
              <a:xfrm>
                <a:off x="1465" y="1875"/>
                <a:ext cx="0" cy="6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84" name="Line 57"/>
              <p:cNvSpPr/>
              <p:nvPr/>
            </p:nvSpPr>
            <p:spPr>
              <a:xfrm>
                <a:off x="1849" y="1875"/>
                <a:ext cx="0" cy="6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85" name="Text Box 58"/>
              <p:cNvSpPr txBox="1"/>
              <p:nvPr/>
            </p:nvSpPr>
            <p:spPr>
              <a:xfrm>
                <a:off x="1743" y="1312"/>
                <a:ext cx="116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endParaRPr lang="zh-CN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86" name="Text Box 59"/>
              <p:cNvSpPr txBox="1"/>
              <p:nvPr/>
            </p:nvSpPr>
            <p:spPr>
              <a:xfrm>
                <a:off x="1551" y="1325"/>
                <a:ext cx="233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T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87" name="Text Box 60"/>
              <p:cNvSpPr txBox="1"/>
              <p:nvPr/>
            </p:nvSpPr>
            <p:spPr>
              <a:xfrm>
                <a:off x="1743" y="2752"/>
                <a:ext cx="116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endParaRPr lang="zh-CN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88" name="Text Box 61"/>
              <p:cNvSpPr txBox="1"/>
              <p:nvPr/>
            </p:nvSpPr>
            <p:spPr>
              <a:xfrm>
                <a:off x="2433" y="1611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3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89" name="Text Box 62"/>
              <p:cNvSpPr txBox="1"/>
              <p:nvPr/>
            </p:nvSpPr>
            <p:spPr>
              <a:xfrm>
                <a:off x="3478" y="2389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90" name="Text Box 63"/>
              <p:cNvSpPr txBox="1"/>
              <p:nvPr/>
            </p:nvSpPr>
            <p:spPr>
              <a:xfrm>
                <a:off x="3086" y="1917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1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91" name="Text Box 64"/>
              <p:cNvSpPr txBox="1"/>
              <p:nvPr/>
            </p:nvSpPr>
            <p:spPr>
              <a:xfrm>
                <a:off x="2857" y="2163"/>
                <a:ext cx="353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4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4392" name="Text Box 65"/>
              <p:cNvSpPr txBox="1"/>
              <p:nvPr/>
            </p:nvSpPr>
            <p:spPr>
              <a:xfrm>
                <a:off x="4574" y="1717"/>
                <a:ext cx="637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r>
                  <a:rPr lang="en-US" altLang="zh-CN" sz="2400" i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L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4393" name="Text Box 66"/>
            <p:cNvSpPr txBox="1"/>
            <p:nvPr/>
          </p:nvSpPr>
          <p:spPr>
            <a:xfrm>
              <a:off x="4736" y="2105"/>
              <a:ext cx="4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400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sz="2400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4394" name="Line 67"/>
            <p:cNvSpPr/>
            <p:nvPr/>
          </p:nvSpPr>
          <p:spPr>
            <a:xfrm>
              <a:off x="4696" y="2105"/>
              <a:ext cx="0" cy="3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106"/>
          <p:cNvGrpSpPr/>
          <p:nvPr/>
        </p:nvGrpSpPr>
        <p:grpSpPr>
          <a:xfrm>
            <a:off x="2019300" y="4616450"/>
            <a:ext cx="3943350" cy="1790700"/>
            <a:chOff x="3144" y="2604"/>
            <a:chExt cx="2484" cy="1128"/>
          </a:xfrm>
        </p:grpSpPr>
        <p:sp>
          <p:nvSpPr>
            <p:cNvPr id="14396" name="Rectangle 107"/>
            <p:cNvSpPr/>
            <p:nvPr/>
          </p:nvSpPr>
          <p:spPr>
            <a:xfrm rot="-2795878">
              <a:off x="3915" y="2752"/>
              <a:ext cx="654" cy="6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4397" name="Group 108"/>
            <p:cNvGrpSpPr/>
            <p:nvPr/>
          </p:nvGrpSpPr>
          <p:grpSpPr>
            <a:xfrm rot="5400000">
              <a:off x="4080" y="2844"/>
              <a:ext cx="324" cy="480"/>
              <a:chOff x="3348" y="3528"/>
              <a:chExt cx="324" cy="480"/>
            </a:xfrm>
          </p:grpSpPr>
          <p:sp>
            <p:nvSpPr>
              <p:cNvPr id="14398" name="AutoShape 109"/>
              <p:cNvSpPr/>
              <p:nvPr/>
            </p:nvSpPr>
            <p:spPr>
              <a:xfrm>
                <a:off x="3348" y="3624"/>
                <a:ext cx="324" cy="26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99" name="Line 110"/>
              <p:cNvSpPr/>
              <p:nvPr/>
            </p:nvSpPr>
            <p:spPr>
              <a:xfrm>
                <a:off x="3516" y="3528"/>
                <a:ext cx="0" cy="48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400" name="Line 111"/>
              <p:cNvSpPr/>
              <p:nvPr/>
            </p:nvSpPr>
            <p:spPr>
              <a:xfrm>
                <a:off x="3360" y="3636"/>
                <a:ext cx="30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401" name="Line 112"/>
            <p:cNvSpPr/>
            <p:nvPr/>
          </p:nvSpPr>
          <p:spPr>
            <a:xfrm>
              <a:off x="3396" y="2616"/>
              <a:ext cx="84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2" name="Line 113"/>
            <p:cNvSpPr/>
            <p:nvPr/>
          </p:nvSpPr>
          <p:spPr>
            <a:xfrm>
              <a:off x="3420" y="3540"/>
              <a:ext cx="84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3" name="Line 114"/>
            <p:cNvSpPr/>
            <p:nvPr/>
          </p:nvSpPr>
          <p:spPr>
            <a:xfrm>
              <a:off x="3468" y="2724"/>
              <a:ext cx="0" cy="708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4" name="Text Box 115"/>
            <p:cNvSpPr txBox="1"/>
            <p:nvPr/>
          </p:nvSpPr>
          <p:spPr>
            <a:xfrm>
              <a:off x="3144" y="2844"/>
              <a:ext cx="34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4405" name="Line 116"/>
            <p:cNvSpPr/>
            <p:nvPr/>
          </p:nvSpPr>
          <p:spPr>
            <a:xfrm flipV="1">
              <a:off x="4716" y="2604"/>
              <a:ext cx="0" cy="48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6" name="Line 117"/>
            <p:cNvSpPr/>
            <p:nvPr/>
          </p:nvSpPr>
          <p:spPr>
            <a:xfrm>
              <a:off x="4704" y="2616"/>
              <a:ext cx="42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7" name="Line 118"/>
            <p:cNvSpPr/>
            <p:nvPr/>
          </p:nvSpPr>
          <p:spPr>
            <a:xfrm>
              <a:off x="3768" y="3096"/>
              <a:ext cx="0" cy="63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8" name="Line 119"/>
            <p:cNvSpPr/>
            <p:nvPr/>
          </p:nvSpPr>
          <p:spPr>
            <a:xfrm>
              <a:off x="3768" y="3720"/>
              <a:ext cx="135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09" name="Line 120"/>
            <p:cNvSpPr/>
            <p:nvPr/>
          </p:nvSpPr>
          <p:spPr>
            <a:xfrm>
              <a:off x="5112" y="2604"/>
              <a:ext cx="0" cy="111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10" name="Rectangle 121"/>
            <p:cNvSpPr/>
            <p:nvPr/>
          </p:nvSpPr>
          <p:spPr>
            <a:xfrm>
              <a:off x="5064" y="3012"/>
              <a:ext cx="108" cy="312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11" name="Line 122"/>
            <p:cNvSpPr/>
            <p:nvPr/>
          </p:nvSpPr>
          <p:spPr>
            <a:xfrm>
              <a:off x="5232" y="2976"/>
              <a:ext cx="0" cy="372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412" name="Text Box 123"/>
            <p:cNvSpPr txBox="1"/>
            <p:nvPr/>
          </p:nvSpPr>
          <p:spPr>
            <a:xfrm>
              <a:off x="5244" y="2964"/>
              <a:ext cx="3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i="1" baseline="-25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285750" y="237015"/>
            <a:ext cx="3922713" cy="583565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5.1.1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整流电路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124" name="Line 5"/>
          <p:cNvSpPr/>
          <p:nvPr/>
        </p:nvSpPr>
        <p:spPr>
          <a:xfrm>
            <a:off x="0" y="909003"/>
            <a:ext cx="9144000" cy="0"/>
          </a:xfrm>
          <a:prstGeom prst="line">
            <a:avLst/>
          </a:prstGeom>
          <a:ln w="57150" cap="flat" cmpd="thickThin">
            <a:solidFill>
              <a:srgbClr val="730B0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2859088" y="1604963"/>
            <a:ext cx="509587" cy="3684587"/>
            <a:chOff x="1717" y="1035"/>
            <a:chExt cx="321" cy="2321"/>
          </a:xfrm>
        </p:grpSpPr>
        <p:sp>
          <p:nvSpPr>
            <p:cNvPr id="15362" name="Text Box 3"/>
            <p:cNvSpPr txBox="1"/>
            <p:nvPr/>
          </p:nvSpPr>
          <p:spPr>
            <a:xfrm>
              <a:off x="1740" y="1035"/>
              <a:ext cx="298" cy="44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4000" dirty="0">
                  <a:solidFill>
                    <a:srgbClr val="CC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sz="40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363" name="Text Box 4"/>
            <p:cNvSpPr txBox="1"/>
            <p:nvPr/>
          </p:nvSpPr>
          <p:spPr>
            <a:xfrm>
              <a:off x="1717" y="2914"/>
              <a:ext cx="276" cy="44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4000" dirty="0">
                  <a:solidFill>
                    <a:srgbClr val="CC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–</a:t>
              </a:r>
              <a:endParaRPr lang="en-US" altLang="zh-CN" sz="4000" dirty="0">
                <a:solidFill>
                  <a:srgbClr val="CC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3209925" y="2146300"/>
            <a:ext cx="4224338" cy="2916238"/>
            <a:chOff x="1938" y="1376"/>
            <a:chExt cx="2661" cy="1837"/>
          </a:xfrm>
        </p:grpSpPr>
        <p:sp>
          <p:nvSpPr>
            <p:cNvPr id="15365" name="Freeform 6"/>
            <p:cNvSpPr/>
            <p:nvPr/>
          </p:nvSpPr>
          <p:spPr>
            <a:xfrm>
              <a:off x="1938" y="1376"/>
              <a:ext cx="2661" cy="18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90" y="22"/>
                </a:cxn>
                <a:cxn ang="0">
                  <a:pos x="720" y="22"/>
                </a:cxn>
                <a:cxn ang="0">
                  <a:pos x="960" y="28"/>
                </a:cxn>
                <a:cxn ang="0">
                  <a:pos x="1200" y="52"/>
                </a:cxn>
                <a:cxn ang="0">
                  <a:pos x="1320" y="172"/>
                </a:cxn>
                <a:cxn ang="0">
                  <a:pos x="1608" y="526"/>
                </a:cxn>
                <a:cxn ang="0">
                  <a:pos x="1710" y="526"/>
                </a:cxn>
                <a:cxn ang="0">
                  <a:pos x="1716" y="370"/>
                </a:cxn>
                <a:cxn ang="0">
                  <a:pos x="1716" y="148"/>
                </a:cxn>
                <a:cxn ang="0">
                  <a:pos x="1734" y="40"/>
                </a:cxn>
                <a:cxn ang="0">
                  <a:pos x="1920" y="16"/>
                </a:cxn>
                <a:cxn ang="0">
                  <a:pos x="2370" y="4"/>
                </a:cxn>
                <a:cxn ang="0">
                  <a:pos x="2592" y="40"/>
                </a:cxn>
                <a:cxn ang="0">
                  <a:pos x="2640" y="178"/>
                </a:cxn>
                <a:cxn ang="0">
                  <a:pos x="2646" y="562"/>
                </a:cxn>
                <a:cxn ang="0">
                  <a:pos x="2646" y="1546"/>
                </a:cxn>
                <a:cxn ang="0">
                  <a:pos x="2628" y="1750"/>
                </a:cxn>
                <a:cxn ang="0">
                  <a:pos x="2496" y="1816"/>
                </a:cxn>
                <a:cxn ang="0">
                  <a:pos x="1638" y="1822"/>
                </a:cxn>
                <a:cxn ang="0">
                  <a:pos x="564" y="1828"/>
                </a:cxn>
                <a:cxn ang="0">
                  <a:pos x="432" y="1804"/>
                </a:cxn>
                <a:cxn ang="0">
                  <a:pos x="396" y="1714"/>
                </a:cxn>
                <a:cxn ang="0">
                  <a:pos x="402" y="1066"/>
                </a:cxn>
                <a:cxn ang="0">
                  <a:pos x="438" y="976"/>
                </a:cxn>
                <a:cxn ang="0">
                  <a:pos x="528" y="922"/>
                </a:cxn>
                <a:cxn ang="0">
                  <a:pos x="660" y="922"/>
                </a:cxn>
                <a:cxn ang="0">
                  <a:pos x="966" y="1288"/>
                </a:cxn>
                <a:cxn ang="0">
                  <a:pos x="1038" y="1366"/>
                </a:cxn>
                <a:cxn ang="0">
                  <a:pos x="1050" y="1444"/>
                </a:cxn>
                <a:cxn ang="0">
                  <a:pos x="1002" y="1522"/>
                </a:cxn>
                <a:cxn ang="0">
                  <a:pos x="804" y="1546"/>
                </a:cxn>
                <a:cxn ang="0">
                  <a:pos x="618" y="1540"/>
                </a:cxn>
                <a:cxn ang="0">
                  <a:pos x="84" y="1540"/>
                </a:cxn>
              </a:cxnLst>
              <a:pathLst>
                <a:path w="2661" h="1837">
                  <a:moveTo>
                    <a:pt x="0" y="22"/>
                  </a:moveTo>
                  <a:cubicBezTo>
                    <a:pt x="135" y="22"/>
                    <a:pt x="270" y="22"/>
                    <a:pt x="390" y="22"/>
                  </a:cubicBezTo>
                  <a:cubicBezTo>
                    <a:pt x="510" y="22"/>
                    <a:pt x="625" y="21"/>
                    <a:pt x="720" y="22"/>
                  </a:cubicBezTo>
                  <a:cubicBezTo>
                    <a:pt x="815" y="23"/>
                    <a:pt x="880" y="23"/>
                    <a:pt x="960" y="28"/>
                  </a:cubicBezTo>
                  <a:cubicBezTo>
                    <a:pt x="1040" y="33"/>
                    <a:pt x="1140" y="28"/>
                    <a:pt x="1200" y="52"/>
                  </a:cubicBezTo>
                  <a:cubicBezTo>
                    <a:pt x="1260" y="76"/>
                    <a:pt x="1252" y="93"/>
                    <a:pt x="1320" y="172"/>
                  </a:cubicBezTo>
                  <a:cubicBezTo>
                    <a:pt x="1388" y="251"/>
                    <a:pt x="1543" y="467"/>
                    <a:pt x="1608" y="526"/>
                  </a:cubicBezTo>
                  <a:cubicBezTo>
                    <a:pt x="1673" y="585"/>
                    <a:pt x="1692" y="552"/>
                    <a:pt x="1710" y="526"/>
                  </a:cubicBezTo>
                  <a:cubicBezTo>
                    <a:pt x="1728" y="500"/>
                    <a:pt x="1715" y="433"/>
                    <a:pt x="1716" y="370"/>
                  </a:cubicBezTo>
                  <a:cubicBezTo>
                    <a:pt x="1717" y="307"/>
                    <a:pt x="1713" y="203"/>
                    <a:pt x="1716" y="148"/>
                  </a:cubicBezTo>
                  <a:cubicBezTo>
                    <a:pt x="1719" y="93"/>
                    <a:pt x="1700" y="62"/>
                    <a:pt x="1734" y="40"/>
                  </a:cubicBezTo>
                  <a:cubicBezTo>
                    <a:pt x="1768" y="18"/>
                    <a:pt x="1814" y="22"/>
                    <a:pt x="1920" y="16"/>
                  </a:cubicBezTo>
                  <a:cubicBezTo>
                    <a:pt x="2026" y="10"/>
                    <a:pt x="2258" y="0"/>
                    <a:pt x="2370" y="4"/>
                  </a:cubicBezTo>
                  <a:cubicBezTo>
                    <a:pt x="2482" y="8"/>
                    <a:pt x="2547" y="11"/>
                    <a:pt x="2592" y="40"/>
                  </a:cubicBezTo>
                  <a:cubicBezTo>
                    <a:pt x="2637" y="69"/>
                    <a:pt x="2631" y="91"/>
                    <a:pt x="2640" y="178"/>
                  </a:cubicBezTo>
                  <a:cubicBezTo>
                    <a:pt x="2649" y="265"/>
                    <a:pt x="2645" y="334"/>
                    <a:pt x="2646" y="562"/>
                  </a:cubicBezTo>
                  <a:cubicBezTo>
                    <a:pt x="2647" y="790"/>
                    <a:pt x="2649" y="1348"/>
                    <a:pt x="2646" y="1546"/>
                  </a:cubicBezTo>
                  <a:cubicBezTo>
                    <a:pt x="2643" y="1744"/>
                    <a:pt x="2653" y="1705"/>
                    <a:pt x="2628" y="1750"/>
                  </a:cubicBezTo>
                  <a:cubicBezTo>
                    <a:pt x="2603" y="1795"/>
                    <a:pt x="2661" y="1804"/>
                    <a:pt x="2496" y="1816"/>
                  </a:cubicBezTo>
                  <a:cubicBezTo>
                    <a:pt x="2331" y="1828"/>
                    <a:pt x="1960" y="1820"/>
                    <a:pt x="1638" y="1822"/>
                  </a:cubicBezTo>
                  <a:cubicBezTo>
                    <a:pt x="1316" y="1824"/>
                    <a:pt x="765" y="1831"/>
                    <a:pt x="564" y="1828"/>
                  </a:cubicBezTo>
                  <a:cubicBezTo>
                    <a:pt x="363" y="1825"/>
                    <a:pt x="460" y="1823"/>
                    <a:pt x="432" y="1804"/>
                  </a:cubicBezTo>
                  <a:cubicBezTo>
                    <a:pt x="404" y="1785"/>
                    <a:pt x="401" y="1837"/>
                    <a:pt x="396" y="1714"/>
                  </a:cubicBezTo>
                  <a:cubicBezTo>
                    <a:pt x="391" y="1591"/>
                    <a:pt x="395" y="1189"/>
                    <a:pt x="402" y="1066"/>
                  </a:cubicBezTo>
                  <a:cubicBezTo>
                    <a:pt x="409" y="943"/>
                    <a:pt x="417" y="1000"/>
                    <a:pt x="438" y="976"/>
                  </a:cubicBezTo>
                  <a:cubicBezTo>
                    <a:pt x="459" y="952"/>
                    <a:pt x="491" y="931"/>
                    <a:pt x="528" y="922"/>
                  </a:cubicBezTo>
                  <a:cubicBezTo>
                    <a:pt x="565" y="913"/>
                    <a:pt x="587" y="861"/>
                    <a:pt x="660" y="922"/>
                  </a:cubicBezTo>
                  <a:cubicBezTo>
                    <a:pt x="733" y="983"/>
                    <a:pt x="903" y="1214"/>
                    <a:pt x="966" y="1288"/>
                  </a:cubicBezTo>
                  <a:cubicBezTo>
                    <a:pt x="1029" y="1362"/>
                    <a:pt x="1024" y="1340"/>
                    <a:pt x="1038" y="1366"/>
                  </a:cubicBezTo>
                  <a:cubicBezTo>
                    <a:pt x="1052" y="1392"/>
                    <a:pt x="1056" y="1418"/>
                    <a:pt x="1050" y="1444"/>
                  </a:cubicBezTo>
                  <a:cubicBezTo>
                    <a:pt x="1044" y="1470"/>
                    <a:pt x="1043" y="1505"/>
                    <a:pt x="1002" y="1522"/>
                  </a:cubicBezTo>
                  <a:cubicBezTo>
                    <a:pt x="961" y="1539"/>
                    <a:pt x="868" y="1543"/>
                    <a:pt x="804" y="1546"/>
                  </a:cubicBezTo>
                  <a:cubicBezTo>
                    <a:pt x="740" y="1549"/>
                    <a:pt x="738" y="1541"/>
                    <a:pt x="618" y="1540"/>
                  </a:cubicBezTo>
                  <a:cubicBezTo>
                    <a:pt x="498" y="1539"/>
                    <a:pt x="177" y="1541"/>
                    <a:pt x="84" y="1540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6" name="Line 7"/>
            <p:cNvSpPr/>
            <p:nvPr/>
          </p:nvSpPr>
          <p:spPr>
            <a:xfrm flipH="1">
              <a:off x="4584" y="2028"/>
              <a:ext cx="0" cy="49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1065213" y="2044700"/>
            <a:ext cx="7340600" cy="2860675"/>
            <a:chOff x="587" y="1312"/>
            <a:chExt cx="4624" cy="1802"/>
          </a:xfrm>
        </p:grpSpPr>
        <p:grpSp>
          <p:nvGrpSpPr>
            <p:cNvPr id="15368" name="Group 10"/>
            <p:cNvGrpSpPr/>
            <p:nvPr/>
          </p:nvGrpSpPr>
          <p:grpSpPr>
            <a:xfrm>
              <a:off x="587" y="1312"/>
              <a:ext cx="4624" cy="1802"/>
              <a:chOff x="587" y="1312"/>
              <a:chExt cx="4624" cy="1802"/>
            </a:xfrm>
          </p:grpSpPr>
          <p:sp>
            <p:nvSpPr>
              <p:cNvPr id="15369" name="Line 11"/>
              <p:cNvSpPr/>
              <p:nvPr/>
            </p:nvSpPr>
            <p:spPr>
              <a:xfrm>
                <a:off x="965" y="1565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0" name="Oval 12"/>
              <p:cNvSpPr/>
              <p:nvPr/>
            </p:nvSpPr>
            <p:spPr>
              <a:xfrm>
                <a:off x="915" y="1539"/>
                <a:ext cx="48" cy="48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1" name="Line 13"/>
              <p:cNvSpPr/>
              <p:nvPr/>
            </p:nvSpPr>
            <p:spPr>
              <a:xfrm>
                <a:off x="965" y="2813"/>
                <a:ext cx="5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2" name="Oval 14"/>
              <p:cNvSpPr/>
              <p:nvPr/>
            </p:nvSpPr>
            <p:spPr>
              <a:xfrm>
                <a:off x="915" y="2787"/>
                <a:ext cx="48" cy="48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3" name="Freeform 15"/>
              <p:cNvSpPr/>
              <p:nvPr/>
            </p:nvSpPr>
            <p:spPr>
              <a:xfrm>
                <a:off x="1528" y="1827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9"/>
                  </a:cxn>
                  <a:cxn ang="0">
                    <a:pos x="0" y="158"/>
                  </a:cxn>
                  <a:cxn ang="0">
                    <a:pos x="48" y="237"/>
                  </a:cxn>
                  <a:cxn ang="0">
                    <a:pos x="0" y="317"/>
                  </a:cxn>
                  <a:cxn ang="0">
                    <a:pos x="48" y="396"/>
                  </a:cxn>
                  <a:cxn ang="0">
                    <a:pos x="0" y="474"/>
                  </a:cxn>
                  <a:cxn ang="0">
                    <a:pos x="48" y="554"/>
                  </a:cxn>
                  <a:cxn ang="0">
                    <a:pos x="0" y="633"/>
                  </a:cxn>
                </a:cxnLst>
                <a:pathLst>
                  <a:path w="48" h="768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0" y="160"/>
                      <a:pt x="0" y="192"/>
                    </a:cubicBezTo>
                    <a:cubicBezTo>
                      <a:pt x="0" y="224"/>
                      <a:pt x="48" y="256"/>
                      <a:pt x="48" y="288"/>
                    </a:cubicBezTo>
                    <a:cubicBezTo>
                      <a:pt x="48" y="320"/>
                      <a:pt x="0" y="352"/>
                      <a:pt x="0" y="384"/>
                    </a:cubicBezTo>
                    <a:cubicBezTo>
                      <a:pt x="0" y="416"/>
                      <a:pt x="48" y="448"/>
                      <a:pt x="48" y="480"/>
                    </a:cubicBezTo>
                    <a:cubicBezTo>
                      <a:pt x="48" y="512"/>
                      <a:pt x="0" y="544"/>
                      <a:pt x="0" y="576"/>
                    </a:cubicBezTo>
                    <a:cubicBezTo>
                      <a:pt x="0" y="608"/>
                      <a:pt x="48" y="640"/>
                      <a:pt x="48" y="672"/>
                    </a:cubicBezTo>
                    <a:cubicBezTo>
                      <a:pt x="48" y="704"/>
                      <a:pt x="8" y="752"/>
                      <a:pt x="0" y="76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74" name="Freeform 16"/>
              <p:cNvSpPr/>
              <p:nvPr/>
            </p:nvSpPr>
            <p:spPr>
              <a:xfrm flipH="1">
                <a:off x="1742" y="1827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79"/>
                  </a:cxn>
                  <a:cxn ang="0">
                    <a:pos x="0" y="158"/>
                  </a:cxn>
                  <a:cxn ang="0">
                    <a:pos x="48" y="237"/>
                  </a:cxn>
                  <a:cxn ang="0">
                    <a:pos x="0" y="317"/>
                  </a:cxn>
                  <a:cxn ang="0">
                    <a:pos x="48" y="396"/>
                  </a:cxn>
                  <a:cxn ang="0">
                    <a:pos x="0" y="474"/>
                  </a:cxn>
                  <a:cxn ang="0">
                    <a:pos x="48" y="554"/>
                  </a:cxn>
                  <a:cxn ang="0">
                    <a:pos x="0" y="633"/>
                  </a:cxn>
                </a:cxnLst>
                <a:pathLst>
                  <a:path w="48" h="768">
                    <a:moveTo>
                      <a:pt x="0" y="0"/>
                    </a:moveTo>
                    <a:cubicBezTo>
                      <a:pt x="24" y="32"/>
                      <a:pt x="48" y="64"/>
                      <a:pt x="48" y="96"/>
                    </a:cubicBezTo>
                    <a:cubicBezTo>
                      <a:pt x="48" y="128"/>
                      <a:pt x="0" y="160"/>
                      <a:pt x="0" y="192"/>
                    </a:cubicBezTo>
                    <a:cubicBezTo>
                      <a:pt x="0" y="224"/>
                      <a:pt x="48" y="256"/>
                      <a:pt x="48" y="288"/>
                    </a:cubicBezTo>
                    <a:cubicBezTo>
                      <a:pt x="48" y="320"/>
                      <a:pt x="0" y="352"/>
                      <a:pt x="0" y="384"/>
                    </a:cubicBezTo>
                    <a:cubicBezTo>
                      <a:pt x="0" y="416"/>
                      <a:pt x="48" y="448"/>
                      <a:pt x="48" y="480"/>
                    </a:cubicBezTo>
                    <a:cubicBezTo>
                      <a:pt x="48" y="512"/>
                      <a:pt x="0" y="544"/>
                      <a:pt x="0" y="576"/>
                    </a:cubicBezTo>
                    <a:cubicBezTo>
                      <a:pt x="0" y="608"/>
                      <a:pt x="48" y="640"/>
                      <a:pt x="48" y="672"/>
                    </a:cubicBezTo>
                    <a:cubicBezTo>
                      <a:pt x="48" y="704"/>
                      <a:pt x="8" y="752"/>
                      <a:pt x="0" y="76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75" name="Line 17"/>
              <p:cNvSpPr/>
              <p:nvPr/>
            </p:nvSpPr>
            <p:spPr>
              <a:xfrm>
                <a:off x="1663" y="1683"/>
                <a:ext cx="0" cy="100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6" name="Line 18"/>
              <p:cNvSpPr/>
              <p:nvPr/>
            </p:nvSpPr>
            <p:spPr>
              <a:xfrm>
                <a:off x="1790" y="1565"/>
                <a:ext cx="132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7" name="Line 19"/>
              <p:cNvSpPr/>
              <p:nvPr/>
            </p:nvSpPr>
            <p:spPr>
              <a:xfrm flipV="1">
                <a:off x="1781" y="2810"/>
                <a:ext cx="1335" cy="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8" name="Line 20"/>
              <p:cNvSpPr/>
              <p:nvPr/>
            </p:nvSpPr>
            <p:spPr>
              <a:xfrm>
                <a:off x="3725" y="1539"/>
                <a:ext cx="737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9" name="Rectangle 21"/>
              <p:cNvSpPr/>
              <p:nvPr/>
            </p:nvSpPr>
            <p:spPr>
              <a:xfrm>
                <a:off x="4394" y="2069"/>
                <a:ext cx="117" cy="387"/>
              </a:xfrm>
              <a:prstGeom prst="rect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0" name="Line 22"/>
              <p:cNvSpPr/>
              <p:nvPr/>
            </p:nvSpPr>
            <p:spPr>
              <a:xfrm>
                <a:off x="2403" y="3114"/>
                <a:ext cx="205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381" name="Group 23"/>
              <p:cNvGrpSpPr/>
              <p:nvPr/>
            </p:nvGrpSpPr>
            <p:grpSpPr>
              <a:xfrm>
                <a:off x="599" y="1882"/>
                <a:ext cx="702" cy="399"/>
                <a:chOff x="1089" y="2072"/>
                <a:chExt cx="702" cy="399"/>
              </a:xfrm>
            </p:grpSpPr>
            <p:sp>
              <p:nvSpPr>
                <p:cNvPr id="15382" name="Line 24"/>
                <p:cNvSpPr/>
                <p:nvPr/>
              </p:nvSpPr>
              <p:spPr>
                <a:xfrm flipV="1">
                  <a:off x="1089" y="2072"/>
                  <a:ext cx="0" cy="39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83" name="Line 25"/>
                <p:cNvSpPr/>
                <p:nvPr/>
              </p:nvSpPr>
              <p:spPr>
                <a:xfrm>
                  <a:off x="1089" y="2471"/>
                  <a:ext cx="702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84" name="Freeform 26"/>
              <p:cNvSpPr>
                <a:spLocks noChangeAspect="1"/>
              </p:cNvSpPr>
              <p:nvPr/>
            </p:nvSpPr>
            <p:spPr>
              <a:xfrm>
                <a:off x="597" y="2080"/>
                <a:ext cx="509" cy="376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9" y="0"/>
                  </a:cxn>
                  <a:cxn ang="0">
                    <a:pos x="18" y="45"/>
                  </a:cxn>
                  <a:cxn ang="0">
                    <a:pos x="27" y="93"/>
                  </a:cxn>
                  <a:cxn ang="0">
                    <a:pos x="35" y="47"/>
                  </a:cxn>
                </a:cxnLst>
                <a:pathLst>
                  <a:path w="1932" h="753">
                    <a:moveTo>
                      <a:pt x="0" y="376"/>
                    </a:moveTo>
                    <a:cubicBezTo>
                      <a:pt x="166" y="190"/>
                      <a:pt x="332" y="4"/>
                      <a:pt x="492" y="2"/>
                    </a:cubicBezTo>
                    <a:cubicBezTo>
                      <a:pt x="652" y="0"/>
                      <a:pt x="798" y="239"/>
                      <a:pt x="960" y="364"/>
                    </a:cubicBezTo>
                    <a:cubicBezTo>
                      <a:pt x="1122" y="489"/>
                      <a:pt x="1301" y="749"/>
                      <a:pt x="1463" y="751"/>
                    </a:cubicBezTo>
                    <a:cubicBezTo>
                      <a:pt x="1625" y="753"/>
                      <a:pt x="1854" y="439"/>
                      <a:pt x="1932" y="376"/>
                    </a:cubicBez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85" name="Text Box 27"/>
              <p:cNvSpPr txBox="1"/>
              <p:nvPr/>
            </p:nvSpPr>
            <p:spPr>
              <a:xfrm>
                <a:off x="587" y="1752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1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386" name="Text Box 28"/>
              <p:cNvSpPr txBox="1"/>
              <p:nvPr/>
            </p:nvSpPr>
            <p:spPr>
              <a:xfrm>
                <a:off x="1812" y="1823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v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387" name="Line 29"/>
              <p:cNvSpPr/>
              <p:nvPr/>
            </p:nvSpPr>
            <p:spPr>
              <a:xfrm>
                <a:off x="1528" y="1562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8" name="Line 30"/>
              <p:cNvSpPr/>
              <p:nvPr/>
            </p:nvSpPr>
            <p:spPr>
              <a:xfrm>
                <a:off x="1528" y="2547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9" name="Line 31"/>
              <p:cNvSpPr/>
              <p:nvPr/>
            </p:nvSpPr>
            <p:spPr>
              <a:xfrm>
                <a:off x="1790" y="1564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90" name="Line 32"/>
              <p:cNvSpPr/>
              <p:nvPr/>
            </p:nvSpPr>
            <p:spPr>
              <a:xfrm>
                <a:off x="1790" y="2547"/>
                <a:ext cx="0" cy="263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91" name="Line 33"/>
              <p:cNvSpPr/>
              <p:nvPr/>
            </p:nvSpPr>
            <p:spPr>
              <a:xfrm>
                <a:off x="3116" y="1562"/>
                <a:ext cx="0" cy="14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92" name="Line 34"/>
              <p:cNvSpPr/>
              <p:nvPr/>
            </p:nvSpPr>
            <p:spPr>
              <a:xfrm flipV="1">
                <a:off x="3116" y="2691"/>
                <a:ext cx="0" cy="11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93" name="Rectangle 35"/>
              <p:cNvSpPr/>
              <p:nvPr/>
            </p:nvSpPr>
            <p:spPr>
              <a:xfrm rot="2700000">
                <a:off x="2752" y="1842"/>
                <a:ext cx="700" cy="699"/>
              </a:xfrm>
              <a:prstGeom prst="rect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394" name="Group 36"/>
              <p:cNvGrpSpPr/>
              <p:nvPr/>
            </p:nvGrpSpPr>
            <p:grpSpPr>
              <a:xfrm>
                <a:off x="2765" y="1802"/>
                <a:ext cx="155" cy="254"/>
                <a:chOff x="2216" y="2436"/>
                <a:chExt cx="156" cy="254"/>
              </a:xfrm>
            </p:grpSpPr>
            <p:sp>
              <p:nvSpPr>
                <p:cNvPr id="15395" name="Line 37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96" name="AutoShape 38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397" name="Group 39"/>
              <p:cNvGrpSpPr/>
              <p:nvPr/>
            </p:nvGrpSpPr>
            <p:grpSpPr>
              <a:xfrm>
                <a:off x="3285" y="2269"/>
                <a:ext cx="156" cy="254"/>
                <a:chOff x="2216" y="2436"/>
                <a:chExt cx="156" cy="254"/>
              </a:xfrm>
            </p:grpSpPr>
            <p:sp>
              <p:nvSpPr>
                <p:cNvPr id="15398" name="Line 40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99" name="AutoShape 41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400" name="Group 42"/>
              <p:cNvGrpSpPr/>
              <p:nvPr/>
            </p:nvGrpSpPr>
            <p:grpSpPr>
              <a:xfrm rot="5400000">
                <a:off x="3302" y="1822"/>
                <a:ext cx="156" cy="254"/>
                <a:chOff x="2216" y="2436"/>
                <a:chExt cx="156" cy="254"/>
              </a:xfrm>
            </p:grpSpPr>
            <p:sp>
              <p:nvSpPr>
                <p:cNvPr id="15401" name="Line 43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02" name="AutoShape 44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403" name="Group 45"/>
              <p:cNvGrpSpPr/>
              <p:nvPr/>
            </p:nvGrpSpPr>
            <p:grpSpPr>
              <a:xfrm rot="5400000">
                <a:off x="2804" y="2307"/>
                <a:ext cx="156" cy="253"/>
                <a:chOff x="2216" y="2436"/>
                <a:chExt cx="156" cy="254"/>
              </a:xfrm>
            </p:grpSpPr>
            <p:sp>
              <p:nvSpPr>
                <p:cNvPr id="15404" name="Line 46"/>
                <p:cNvSpPr/>
                <p:nvPr/>
              </p:nvSpPr>
              <p:spPr>
                <a:xfrm rot="2700000">
                  <a:off x="2240" y="2530"/>
                  <a:ext cx="19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405" name="AutoShape 47"/>
                <p:cNvSpPr/>
                <p:nvPr/>
              </p:nvSpPr>
              <p:spPr>
                <a:xfrm rot="2700000">
                  <a:off x="2196" y="2514"/>
                  <a:ext cx="185" cy="156"/>
                </a:xfrm>
                <a:prstGeom prst="triangle">
                  <a:avLst>
                    <a:gd name="adj" fmla="val 50000"/>
                  </a:avLst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406" name="Line 48"/>
              <p:cNvSpPr/>
              <p:nvPr/>
            </p:nvSpPr>
            <p:spPr>
              <a:xfrm flipH="1">
                <a:off x="2403" y="2210"/>
                <a:ext cx="211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07" name="Line 49"/>
              <p:cNvSpPr/>
              <p:nvPr/>
            </p:nvSpPr>
            <p:spPr>
              <a:xfrm>
                <a:off x="2403" y="2210"/>
                <a:ext cx="0" cy="90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08" name="Line 50"/>
              <p:cNvSpPr/>
              <p:nvPr/>
            </p:nvSpPr>
            <p:spPr>
              <a:xfrm>
                <a:off x="4462" y="2456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09" name="Line 51"/>
              <p:cNvSpPr/>
              <p:nvPr/>
            </p:nvSpPr>
            <p:spPr>
              <a:xfrm flipV="1">
                <a:off x="4462" y="1539"/>
                <a:ext cx="0" cy="517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10" name="Line 52"/>
              <p:cNvSpPr/>
              <p:nvPr/>
            </p:nvSpPr>
            <p:spPr>
              <a:xfrm>
                <a:off x="3725" y="1539"/>
                <a:ext cx="0" cy="671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11" name="Line 53"/>
              <p:cNvSpPr/>
              <p:nvPr/>
            </p:nvSpPr>
            <p:spPr>
              <a:xfrm>
                <a:off x="3599" y="2200"/>
                <a:ext cx="12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12" name="Line 54"/>
              <p:cNvSpPr/>
              <p:nvPr/>
            </p:nvSpPr>
            <p:spPr>
              <a:xfrm>
                <a:off x="1465" y="1875"/>
                <a:ext cx="0" cy="6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13" name="Line 55"/>
              <p:cNvSpPr/>
              <p:nvPr/>
            </p:nvSpPr>
            <p:spPr>
              <a:xfrm>
                <a:off x="1849" y="1875"/>
                <a:ext cx="0" cy="6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14" name="Text Box 56"/>
              <p:cNvSpPr txBox="1"/>
              <p:nvPr/>
            </p:nvSpPr>
            <p:spPr>
              <a:xfrm>
                <a:off x="1743" y="1312"/>
                <a:ext cx="116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endParaRPr lang="zh-CN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15" name="Text Box 57"/>
              <p:cNvSpPr txBox="1"/>
              <p:nvPr/>
            </p:nvSpPr>
            <p:spPr>
              <a:xfrm>
                <a:off x="1551" y="1325"/>
                <a:ext cx="233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T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16" name="Text Box 58"/>
              <p:cNvSpPr txBox="1"/>
              <p:nvPr/>
            </p:nvSpPr>
            <p:spPr>
              <a:xfrm>
                <a:off x="1743" y="2752"/>
                <a:ext cx="116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endParaRPr lang="zh-CN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17" name="Text Box 59"/>
              <p:cNvSpPr txBox="1"/>
              <p:nvPr/>
            </p:nvSpPr>
            <p:spPr>
              <a:xfrm>
                <a:off x="2433" y="1611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3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18" name="Text Box 60"/>
              <p:cNvSpPr txBox="1"/>
              <p:nvPr/>
            </p:nvSpPr>
            <p:spPr>
              <a:xfrm>
                <a:off x="3478" y="2389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2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19" name="Text Box 61"/>
              <p:cNvSpPr txBox="1"/>
              <p:nvPr/>
            </p:nvSpPr>
            <p:spPr>
              <a:xfrm>
                <a:off x="3086" y="1917"/>
                <a:ext cx="35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1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20" name="Text Box 62"/>
              <p:cNvSpPr txBox="1"/>
              <p:nvPr/>
            </p:nvSpPr>
            <p:spPr>
              <a:xfrm>
                <a:off x="2857" y="2163"/>
                <a:ext cx="353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D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4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5421" name="Text Box 63"/>
              <p:cNvSpPr txBox="1"/>
              <p:nvPr/>
            </p:nvSpPr>
            <p:spPr>
              <a:xfrm>
                <a:off x="4574" y="1717"/>
                <a:ext cx="637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r>
                  <a:rPr lang="en-US" altLang="zh-CN" sz="2400" i="1" baseline="-25000" dirty="0">
                    <a:latin typeface="Times New Roman" panose="02020603050405020304" pitchFamily="18" charset="0"/>
                    <a:ea typeface="楷体_GB2312" pitchFamily="49" charset="-122"/>
                  </a:rPr>
                  <a:t>L</a:t>
                </a:r>
                <a:endParaRPr lang="en-US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5422" name="Text Box 64"/>
            <p:cNvSpPr txBox="1"/>
            <p:nvPr/>
          </p:nvSpPr>
          <p:spPr>
            <a:xfrm>
              <a:off x="4736" y="2105"/>
              <a:ext cx="46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2400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sz="2400" i="1" baseline="-25000" dirty="0"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sz="2400" i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5423" name="Line 65"/>
            <p:cNvSpPr/>
            <p:nvPr/>
          </p:nvSpPr>
          <p:spPr>
            <a:xfrm>
              <a:off x="4696" y="2105"/>
              <a:ext cx="0" cy="3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424" name="Text Box 66"/>
          <p:cNvSpPr txBox="1"/>
          <p:nvPr/>
        </p:nvSpPr>
        <p:spPr>
          <a:xfrm>
            <a:off x="552292" y="779304"/>
            <a:ext cx="3316605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zh-CN" dirty="0">
                <a:latin typeface="楷体_GB2312" pitchFamily="49" charset="-122"/>
                <a:ea typeface="楷体_GB2312" pitchFamily="49" charset="-122"/>
              </a:rPr>
              <a:t>正半周时电流通路</a:t>
            </a:r>
            <a:endParaRPr lang="zh-CN" altLang="en-US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7411" name="Text Box 67"/>
          <p:cNvSpPr txBox="1"/>
          <p:nvPr/>
        </p:nvSpPr>
        <p:spPr>
          <a:xfrm>
            <a:off x="2403475" y="5591175"/>
            <a:ext cx="46212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导通</a:t>
            </a:r>
            <a:r>
              <a:rPr lang="zh-CN" altLang="en-US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i="1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截止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73"/>
          <p:cNvGrpSpPr/>
          <p:nvPr/>
        </p:nvGrpSpPr>
        <p:grpSpPr>
          <a:xfrm>
            <a:off x="2781300" y="1196975"/>
            <a:ext cx="473075" cy="3297238"/>
            <a:chOff x="1752" y="754"/>
            <a:chExt cx="298" cy="2077"/>
          </a:xfrm>
        </p:grpSpPr>
        <p:sp>
          <p:nvSpPr>
            <p:cNvPr id="16386" name="Text Box 4"/>
            <p:cNvSpPr txBox="1"/>
            <p:nvPr/>
          </p:nvSpPr>
          <p:spPr>
            <a:xfrm>
              <a:off x="1803" y="754"/>
              <a:ext cx="211" cy="442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-</a:t>
              </a:r>
              <a:endPara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387" name="Text Box 5"/>
            <p:cNvSpPr txBox="1"/>
            <p:nvPr/>
          </p:nvSpPr>
          <p:spPr>
            <a:xfrm>
              <a:off x="1752" y="2389"/>
              <a:ext cx="298" cy="442"/>
            </a:xfrm>
            <a:prstGeom prst="rect">
              <a:avLst/>
            </a:prstGeom>
            <a:noFill/>
            <a:ln w="38100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 anchorCtr="0"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</a:t>
              </a:r>
              <a:endPara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190875" y="1890713"/>
            <a:ext cx="3744913" cy="2722562"/>
            <a:chOff x="1998" y="1587"/>
            <a:chExt cx="2359" cy="1715"/>
          </a:xfrm>
        </p:grpSpPr>
        <p:sp>
          <p:nvSpPr>
            <p:cNvPr id="16389" name="Freeform 7"/>
            <p:cNvSpPr/>
            <p:nvPr/>
          </p:nvSpPr>
          <p:spPr>
            <a:xfrm>
              <a:off x="1998" y="1587"/>
              <a:ext cx="2359" cy="1715"/>
            </a:xfrm>
            <a:custGeom>
              <a:avLst/>
              <a:gdLst/>
              <a:ahLst/>
              <a:cxnLst>
                <a:cxn ang="0">
                  <a:pos x="30" y="1437"/>
                </a:cxn>
                <a:cxn ang="0">
                  <a:pos x="834" y="1437"/>
                </a:cxn>
                <a:cxn ang="0">
                  <a:pos x="1014" y="1425"/>
                </a:cxn>
                <a:cxn ang="0">
                  <a:pos x="1122" y="1383"/>
                </a:cxn>
                <a:cxn ang="0">
                  <a:pos x="1242" y="1251"/>
                </a:cxn>
                <a:cxn ang="0">
                  <a:pos x="1344" y="1155"/>
                </a:cxn>
                <a:cxn ang="0">
                  <a:pos x="1554" y="915"/>
                </a:cxn>
                <a:cxn ang="0">
                  <a:pos x="1686" y="735"/>
                </a:cxn>
                <a:cxn ang="0">
                  <a:pos x="1800" y="597"/>
                </a:cxn>
                <a:cxn ang="0">
                  <a:pos x="1818" y="447"/>
                </a:cxn>
                <a:cxn ang="0">
                  <a:pos x="1818" y="297"/>
                </a:cxn>
                <a:cxn ang="0">
                  <a:pos x="1830" y="117"/>
                </a:cxn>
                <a:cxn ang="0">
                  <a:pos x="1848" y="51"/>
                </a:cxn>
                <a:cxn ang="0">
                  <a:pos x="1896" y="15"/>
                </a:cxn>
                <a:cxn ang="0">
                  <a:pos x="2058" y="9"/>
                </a:cxn>
                <a:cxn ang="0">
                  <a:pos x="2250" y="3"/>
                </a:cxn>
                <a:cxn ang="0">
                  <a:pos x="2316" y="27"/>
                </a:cxn>
                <a:cxn ang="0">
                  <a:pos x="2346" y="87"/>
                </a:cxn>
                <a:cxn ang="0">
                  <a:pos x="2340" y="177"/>
                </a:cxn>
                <a:cxn ang="0">
                  <a:pos x="2328" y="591"/>
                </a:cxn>
                <a:cxn ang="0">
                  <a:pos x="2322" y="723"/>
                </a:cxn>
                <a:cxn ang="0">
                  <a:pos x="2334" y="933"/>
                </a:cxn>
                <a:cxn ang="0">
                  <a:pos x="2340" y="1089"/>
                </a:cxn>
                <a:cxn ang="0">
                  <a:pos x="2334" y="1149"/>
                </a:cxn>
                <a:cxn ang="0">
                  <a:pos x="2340" y="1245"/>
                </a:cxn>
                <a:cxn ang="0">
                  <a:pos x="2340" y="1299"/>
                </a:cxn>
                <a:cxn ang="0">
                  <a:pos x="2352" y="1581"/>
                </a:cxn>
                <a:cxn ang="0">
                  <a:pos x="2298" y="1683"/>
                </a:cxn>
                <a:cxn ang="0">
                  <a:pos x="2076" y="1701"/>
                </a:cxn>
                <a:cxn ang="0">
                  <a:pos x="1602" y="1713"/>
                </a:cxn>
                <a:cxn ang="0">
                  <a:pos x="1128" y="1713"/>
                </a:cxn>
                <a:cxn ang="0">
                  <a:pos x="672" y="1707"/>
                </a:cxn>
                <a:cxn ang="0">
                  <a:pos x="522" y="1701"/>
                </a:cxn>
                <a:cxn ang="0">
                  <a:pos x="504" y="1671"/>
                </a:cxn>
                <a:cxn ang="0">
                  <a:pos x="480" y="1593"/>
                </a:cxn>
                <a:cxn ang="0">
                  <a:pos x="468" y="1377"/>
                </a:cxn>
                <a:cxn ang="0">
                  <a:pos x="468" y="1293"/>
                </a:cxn>
                <a:cxn ang="0">
                  <a:pos x="462" y="999"/>
                </a:cxn>
                <a:cxn ang="0">
                  <a:pos x="516" y="849"/>
                </a:cxn>
                <a:cxn ang="0">
                  <a:pos x="612" y="765"/>
                </a:cxn>
                <a:cxn ang="0">
                  <a:pos x="894" y="537"/>
                </a:cxn>
                <a:cxn ang="0">
                  <a:pos x="1074" y="333"/>
                </a:cxn>
                <a:cxn ang="0">
                  <a:pos x="1056" y="141"/>
                </a:cxn>
                <a:cxn ang="0">
                  <a:pos x="1056" y="129"/>
                </a:cxn>
                <a:cxn ang="0">
                  <a:pos x="954" y="105"/>
                </a:cxn>
                <a:cxn ang="0">
                  <a:pos x="492" y="105"/>
                </a:cxn>
                <a:cxn ang="0">
                  <a:pos x="150" y="105"/>
                </a:cxn>
                <a:cxn ang="0">
                  <a:pos x="0" y="99"/>
                </a:cxn>
              </a:cxnLst>
              <a:pathLst>
                <a:path w="2359" h="1715">
                  <a:moveTo>
                    <a:pt x="30" y="1437"/>
                  </a:moveTo>
                  <a:cubicBezTo>
                    <a:pt x="350" y="1438"/>
                    <a:pt x="670" y="1439"/>
                    <a:pt x="834" y="1437"/>
                  </a:cubicBezTo>
                  <a:cubicBezTo>
                    <a:pt x="998" y="1435"/>
                    <a:pt x="966" y="1434"/>
                    <a:pt x="1014" y="1425"/>
                  </a:cubicBezTo>
                  <a:cubicBezTo>
                    <a:pt x="1062" y="1416"/>
                    <a:pt x="1084" y="1412"/>
                    <a:pt x="1122" y="1383"/>
                  </a:cubicBezTo>
                  <a:cubicBezTo>
                    <a:pt x="1160" y="1354"/>
                    <a:pt x="1205" y="1289"/>
                    <a:pt x="1242" y="1251"/>
                  </a:cubicBezTo>
                  <a:cubicBezTo>
                    <a:pt x="1279" y="1213"/>
                    <a:pt x="1292" y="1211"/>
                    <a:pt x="1344" y="1155"/>
                  </a:cubicBezTo>
                  <a:cubicBezTo>
                    <a:pt x="1396" y="1099"/>
                    <a:pt x="1497" y="985"/>
                    <a:pt x="1554" y="915"/>
                  </a:cubicBezTo>
                  <a:cubicBezTo>
                    <a:pt x="1611" y="845"/>
                    <a:pt x="1645" y="788"/>
                    <a:pt x="1686" y="735"/>
                  </a:cubicBezTo>
                  <a:cubicBezTo>
                    <a:pt x="1727" y="682"/>
                    <a:pt x="1778" y="645"/>
                    <a:pt x="1800" y="597"/>
                  </a:cubicBezTo>
                  <a:cubicBezTo>
                    <a:pt x="1822" y="549"/>
                    <a:pt x="1815" y="497"/>
                    <a:pt x="1818" y="447"/>
                  </a:cubicBezTo>
                  <a:cubicBezTo>
                    <a:pt x="1821" y="397"/>
                    <a:pt x="1816" y="352"/>
                    <a:pt x="1818" y="297"/>
                  </a:cubicBezTo>
                  <a:cubicBezTo>
                    <a:pt x="1820" y="242"/>
                    <a:pt x="1825" y="158"/>
                    <a:pt x="1830" y="117"/>
                  </a:cubicBezTo>
                  <a:cubicBezTo>
                    <a:pt x="1835" y="76"/>
                    <a:pt x="1837" y="68"/>
                    <a:pt x="1848" y="51"/>
                  </a:cubicBezTo>
                  <a:cubicBezTo>
                    <a:pt x="1859" y="34"/>
                    <a:pt x="1861" y="22"/>
                    <a:pt x="1896" y="15"/>
                  </a:cubicBezTo>
                  <a:cubicBezTo>
                    <a:pt x="1931" y="8"/>
                    <a:pt x="1999" y="11"/>
                    <a:pt x="2058" y="9"/>
                  </a:cubicBezTo>
                  <a:cubicBezTo>
                    <a:pt x="2117" y="7"/>
                    <a:pt x="2207" y="0"/>
                    <a:pt x="2250" y="3"/>
                  </a:cubicBezTo>
                  <a:cubicBezTo>
                    <a:pt x="2293" y="6"/>
                    <a:pt x="2300" y="13"/>
                    <a:pt x="2316" y="27"/>
                  </a:cubicBezTo>
                  <a:cubicBezTo>
                    <a:pt x="2332" y="41"/>
                    <a:pt x="2342" y="62"/>
                    <a:pt x="2346" y="87"/>
                  </a:cubicBezTo>
                  <a:cubicBezTo>
                    <a:pt x="2350" y="112"/>
                    <a:pt x="2343" y="93"/>
                    <a:pt x="2340" y="177"/>
                  </a:cubicBezTo>
                  <a:cubicBezTo>
                    <a:pt x="2337" y="261"/>
                    <a:pt x="2331" y="500"/>
                    <a:pt x="2328" y="591"/>
                  </a:cubicBezTo>
                  <a:cubicBezTo>
                    <a:pt x="2325" y="682"/>
                    <a:pt x="2321" y="666"/>
                    <a:pt x="2322" y="723"/>
                  </a:cubicBezTo>
                  <a:cubicBezTo>
                    <a:pt x="2323" y="780"/>
                    <a:pt x="2331" y="872"/>
                    <a:pt x="2334" y="933"/>
                  </a:cubicBezTo>
                  <a:cubicBezTo>
                    <a:pt x="2337" y="994"/>
                    <a:pt x="2340" y="1053"/>
                    <a:pt x="2340" y="1089"/>
                  </a:cubicBezTo>
                  <a:cubicBezTo>
                    <a:pt x="2340" y="1125"/>
                    <a:pt x="2334" y="1123"/>
                    <a:pt x="2334" y="1149"/>
                  </a:cubicBezTo>
                  <a:cubicBezTo>
                    <a:pt x="2334" y="1175"/>
                    <a:pt x="2339" y="1220"/>
                    <a:pt x="2340" y="1245"/>
                  </a:cubicBezTo>
                  <a:cubicBezTo>
                    <a:pt x="2341" y="1270"/>
                    <a:pt x="2338" y="1243"/>
                    <a:pt x="2340" y="1299"/>
                  </a:cubicBezTo>
                  <a:cubicBezTo>
                    <a:pt x="2342" y="1355"/>
                    <a:pt x="2359" y="1517"/>
                    <a:pt x="2352" y="1581"/>
                  </a:cubicBezTo>
                  <a:cubicBezTo>
                    <a:pt x="2345" y="1645"/>
                    <a:pt x="2344" y="1663"/>
                    <a:pt x="2298" y="1683"/>
                  </a:cubicBezTo>
                  <a:cubicBezTo>
                    <a:pt x="2252" y="1703"/>
                    <a:pt x="2192" y="1696"/>
                    <a:pt x="2076" y="1701"/>
                  </a:cubicBezTo>
                  <a:cubicBezTo>
                    <a:pt x="1960" y="1706"/>
                    <a:pt x="1760" y="1711"/>
                    <a:pt x="1602" y="1713"/>
                  </a:cubicBezTo>
                  <a:cubicBezTo>
                    <a:pt x="1444" y="1715"/>
                    <a:pt x="1283" y="1714"/>
                    <a:pt x="1128" y="1713"/>
                  </a:cubicBezTo>
                  <a:cubicBezTo>
                    <a:pt x="973" y="1712"/>
                    <a:pt x="773" y="1709"/>
                    <a:pt x="672" y="1707"/>
                  </a:cubicBezTo>
                  <a:cubicBezTo>
                    <a:pt x="571" y="1705"/>
                    <a:pt x="550" y="1707"/>
                    <a:pt x="522" y="1701"/>
                  </a:cubicBezTo>
                  <a:cubicBezTo>
                    <a:pt x="494" y="1695"/>
                    <a:pt x="511" y="1689"/>
                    <a:pt x="504" y="1671"/>
                  </a:cubicBezTo>
                  <a:cubicBezTo>
                    <a:pt x="497" y="1653"/>
                    <a:pt x="486" y="1642"/>
                    <a:pt x="480" y="1593"/>
                  </a:cubicBezTo>
                  <a:cubicBezTo>
                    <a:pt x="474" y="1544"/>
                    <a:pt x="470" y="1427"/>
                    <a:pt x="468" y="1377"/>
                  </a:cubicBezTo>
                  <a:cubicBezTo>
                    <a:pt x="466" y="1327"/>
                    <a:pt x="469" y="1356"/>
                    <a:pt x="468" y="1293"/>
                  </a:cubicBezTo>
                  <a:cubicBezTo>
                    <a:pt x="467" y="1230"/>
                    <a:pt x="454" y="1073"/>
                    <a:pt x="462" y="999"/>
                  </a:cubicBezTo>
                  <a:cubicBezTo>
                    <a:pt x="470" y="925"/>
                    <a:pt x="491" y="888"/>
                    <a:pt x="516" y="849"/>
                  </a:cubicBezTo>
                  <a:cubicBezTo>
                    <a:pt x="541" y="810"/>
                    <a:pt x="549" y="817"/>
                    <a:pt x="612" y="765"/>
                  </a:cubicBezTo>
                  <a:cubicBezTo>
                    <a:pt x="675" y="713"/>
                    <a:pt x="817" y="609"/>
                    <a:pt x="894" y="537"/>
                  </a:cubicBezTo>
                  <a:cubicBezTo>
                    <a:pt x="971" y="465"/>
                    <a:pt x="1047" y="399"/>
                    <a:pt x="1074" y="333"/>
                  </a:cubicBezTo>
                  <a:cubicBezTo>
                    <a:pt x="1101" y="267"/>
                    <a:pt x="1059" y="175"/>
                    <a:pt x="1056" y="141"/>
                  </a:cubicBezTo>
                  <a:cubicBezTo>
                    <a:pt x="1053" y="107"/>
                    <a:pt x="1073" y="135"/>
                    <a:pt x="1056" y="129"/>
                  </a:cubicBezTo>
                  <a:cubicBezTo>
                    <a:pt x="1039" y="123"/>
                    <a:pt x="1048" y="109"/>
                    <a:pt x="954" y="105"/>
                  </a:cubicBezTo>
                  <a:cubicBezTo>
                    <a:pt x="860" y="101"/>
                    <a:pt x="626" y="105"/>
                    <a:pt x="492" y="105"/>
                  </a:cubicBezTo>
                  <a:cubicBezTo>
                    <a:pt x="358" y="105"/>
                    <a:pt x="232" y="106"/>
                    <a:pt x="150" y="105"/>
                  </a:cubicBezTo>
                  <a:cubicBezTo>
                    <a:pt x="68" y="104"/>
                    <a:pt x="25" y="100"/>
                    <a:pt x="0" y="99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0" name="Line 8"/>
            <p:cNvSpPr/>
            <p:nvPr/>
          </p:nvSpPr>
          <p:spPr>
            <a:xfrm>
              <a:off x="4332" y="1980"/>
              <a:ext cx="0" cy="552"/>
            </a:xfrm>
            <a:prstGeom prst="line">
              <a:avLst/>
            </a:prstGeom>
            <a:ln w="38100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931863" y="1511300"/>
            <a:ext cx="7340600" cy="2860675"/>
            <a:chOff x="587" y="952"/>
            <a:chExt cx="4624" cy="1802"/>
          </a:xfrm>
        </p:grpSpPr>
        <p:sp>
          <p:nvSpPr>
            <p:cNvPr id="16392" name="Text Box 9"/>
            <p:cNvSpPr txBox="1"/>
            <p:nvPr/>
          </p:nvSpPr>
          <p:spPr>
            <a:xfrm>
              <a:off x="4736" y="1745"/>
              <a:ext cx="4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i="1" dirty="0"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lang="en-US" altLang="zh-CN" baseline="-25000" dirty="0">
                  <a:latin typeface="Times New Roman" panose="02020603050405020304" pitchFamily="18" charset="0"/>
                  <a:ea typeface="楷体_GB2312" pitchFamily="49" charset="-122"/>
                </a:rPr>
                <a:t>0</a:t>
              </a:r>
              <a:endParaRPr lang="en-US" altLang="zh-CN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393" name="Line 10"/>
            <p:cNvSpPr/>
            <p:nvPr/>
          </p:nvSpPr>
          <p:spPr>
            <a:xfrm>
              <a:off x="4696" y="1745"/>
              <a:ext cx="0" cy="3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pPr algn="ctr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6394" name="Group 11"/>
            <p:cNvGrpSpPr/>
            <p:nvPr/>
          </p:nvGrpSpPr>
          <p:grpSpPr>
            <a:xfrm>
              <a:off x="587" y="952"/>
              <a:ext cx="4624" cy="1802"/>
              <a:chOff x="587" y="1312"/>
              <a:chExt cx="4624" cy="1802"/>
            </a:xfrm>
          </p:grpSpPr>
          <p:grpSp>
            <p:nvGrpSpPr>
              <p:cNvPr id="16395" name="Group 12"/>
              <p:cNvGrpSpPr/>
              <p:nvPr/>
            </p:nvGrpSpPr>
            <p:grpSpPr>
              <a:xfrm>
                <a:off x="587" y="1312"/>
                <a:ext cx="4624" cy="1802"/>
                <a:chOff x="587" y="1312"/>
                <a:chExt cx="4624" cy="1802"/>
              </a:xfrm>
            </p:grpSpPr>
            <p:sp>
              <p:nvSpPr>
                <p:cNvPr id="16396" name="Line 13"/>
                <p:cNvSpPr/>
                <p:nvPr/>
              </p:nvSpPr>
              <p:spPr>
                <a:xfrm>
                  <a:off x="965" y="1565"/>
                  <a:ext cx="57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97" name="Oval 14"/>
                <p:cNvSpPr/>
                <p:nvPr/>
              </p:nvSpPr>
              <p:spPr>
                <a:xfrm>
                  <a:off x="915" y="1539"/>
                  <a:ext cx="48" cy="4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98" name="Line 15"/>
                <p:cNvSpPr/>
                <p:nvPr/>
              </p:nvSpPr>
              <p:spPr>
                <a:xfrm>
                  <a:off x="965" y="2813"/>
                  <a:ext cx="57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399" name="Oval 16"/>
                <p:cNvSpPr/>
                <p:nvPr/>
              </p:nvSpPr>
              <p:spPr>
                <a:xfrm>
                  <a:off x="915" y="2787"/>
                  <a:ext cx="48" cy="48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0" name="Freeform 17"/>
                <p:cNvSpPr/>
                <p:nvPr/>
              </p:nvSpPr>
              <p:spPr>
                <a:xfrm>
                  <a:off x="1528" y="1827"/>
                  <a:ext cx="48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79"/>
                    </a:cxn>
                    <a:cxn ang="0">
                      <a:pos x="0" y="158"/>
                    </a:cxn>
                    <a:cxn ang="0">
                      <a:pos x="48" y="237"/>
                    </a:cxn>
                    <a:cxn ang="0">
                      <a:pos x="0" y="317"/>
                    </a:cxn>
                    <a:cxn ang="0">
                      <a:pos x="48" y="396"/>
                    </a:cxn>
                    <a:cxn ang="0">
                      <a:pos x="0" y="474"/>
                    </a:cxn>
                    <a:cxn ang="0">
                      <a:pos x="48" y="554"/>
                    </a:cxn>
                    <a:cxn ang="0">
                      <a:pos x="0" y="633"/>
                    </a:cxn>
                  </a:cxnLst>
                  <a:pathLst>
                    <a:path w="48" h="768">
                      <a:moveTo>
                        <a:pt x="0" y="0"/>
                      </a:moveTo>
                      <a:cubicBezTo>
                        <a:pt x="24" y="32"/>
                        <a:pt x="48" y="64"/>
                        <a:pt x="48" y="96"/>
                      </a:cubicBezTo>
                      <a:cubicBezTo>
                        <a:pt x="48" y="128"/>
                        <a:pt x="0" y="160"/>
                        <a:pt x="0" y="192"/>
                      </a:cubicBezTo>
                      <a:cubicBezTo>
                        <a:pt x="0" y="224"/>
                        <a:pt x="48" y="256"/>
                        <a:pt x="48" y="288"/>
                      </a:cubicBezTo>
                      <a:cubicBezTo>
                        <a:pt x="48" y="320"/>
                        <a:pt x="0" y="352"/>
                        <a:pt x="0" y="384"/>
                      </a:cubicBezTo>
                      <a:cubicBezTo>
                        <a:pt x="0" y="416"/>
                        <a:pt x="48" y="448"/>
                        <a:pt x="48" y="480"/>
                      </a:cubicBezTo>
                      <a:cubicBezTo>
                        <a:pt x="48" y="512"/>
                        <a:pt x="0" y="544"/>
                        <a:pt x="0" y="576"/>
                      </a:cubicBezTo>
                      <a:cubicBezTo>
                        <a:pt x="0" y="608"/>
                        <a:pt x="48" y="640"/>
                        <a:pt x="48" y="672"/>
                      </a:cubicBezTo>
                      <a:cubicBezTo>
                        <a:pt x="48" y="704"/>
                        <a:pt x="8" y="752"/>
                        <a:pt x="0" y="7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01" name="Freeform 18"/>
                <p:cNvSpPr/>
                <p:nvPr/>
              </p:nvSpPr>
              <p:spPr>
                <a:xfrm flipH="1">
                  <a:off x="1742" y="1827"/>
                  <a:ext cx="48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79"/>
                    </a:cxn>
                    <a:cxn ang="0">
                      <a:pos x="0" y="158"/>
                    </a:cxn>
                    <a:cxn ang="0">
                      <a:pos x="48" y="237"/>
                    </a:cxn>
                    <a:cxn ang="0">
                      <a:pos x="0" y="317"/>
                    </a:cxn>
                    <a:cxn ang="0">
                      <a:pos x="48" y="396"/>
                    </a:cxn>
                    <a:cxn ang="0">
                      <a:pos x="0" y="474"/>
                    </a:cxn>
                    <a:cxn ang="0">
                      <a:pos x="48" y="554"/>
                    </a:cxn>
                    <a:cxn ang="0">
                      <a:pos x="0" y="633"/>
                    </a:cxn>
                  </a:cxnLst>
                  <a:pathLst>
                    <a:path w="48" h="768">
                      <a:moveTo>
                        <a:pt x="0" y="0"/>
                      </a:moveTo>
                      <a:cubicBezTo>
                        <a:pt x="24" y="32"/>
                        <a:pt x="48" y="64"/>
                        <a:pt x="48" y="96"/>
                      </a:cubicBezTo>
                      <a:cubicBezTo>
                        <a:pt x="48" y="128"/>
                        <a:pt x="0" y="160"/>
                        <a:pt x="0" y="192"/>
                      </a:cubicBezTo>
                      <a:cubicBezTo>
                        <a:pt x="0" y="224"/>
                        <a:pt x="48" y="256"/>
                        <a:pt x="48" y="288"/>
                      </a:cubicBezTo>
                      <a:cubicBezTo>
                        <a:pt x="48" y="320"/>
                        <a:pt x="0" y="352"/>
                        <a:pt x="0" y="384"/>
                      </a:cubicBezTo>
                      <a:cubicBezTo>
                        <a:pt x="0" y="416"/>
                        <a:pt x="48" y="448"/>
                        <a:pt x="48" y="480"/>
                      </a:cubicBezTo>
                      <a:cubicBezTo>
                        <a:pt x="48" y="512"/>
                        <a:pt x="0" y="544"/>
                        <a:pt x="0" y="576"/>
                      </a:cubicBezTo>
                      <a:cubicBezTo>
                        <a:pt x="0" y="608"/>
                        <a:pt x="48" y="640"/>
                        <a:pt x="48" y="672"/>
                      </a:cubicBezTo>
                      <a:cubicBezTo>
                        <a:pt x="48" y="704"/>
                        <a:pt x="8" y="752"/>
                        <a:pt x="0" y="7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02" name="Line 19"/>
                <p:cNvSpPr/>
                <p:nvPr/>
              </p:nvSpPr>
              <p:spPr>
                <a:xfrm>
                  <a:off x="1663" y="1683"/>
                  <a:ext cx="0" cy="100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3" name="Line 20"/>
                <p:cNvSpPr/>
                <p:nvPr/>
              </p:nvSpPr>
              <p:spPr>
                <a:xfrm>
                  <a:off x="1790" y="1565"/>
                  <a:ext cx="132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4" name="Line 21"/>
                <p:cNvSpPr/>
                <p:nvPr/>
              </p:nvSpPr>
              <p:spPr>
                <a:xfrm flipV="1">
                  <a:off x="1781" y="2810"/>
                  <a:ext cx="1335" cy="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5" name="Line 22"/>
                <p:cNvSpPr/>
                <p:nvPr/>
              </p:nvSpPr>
              <p:spPr>
                <a:xfrm>
                  <a:off x="3725" y="1539"/>
                  <a:ext cx="737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6" name="Rectangle 23"/>
                <p:cNvSpPr/>
                <p:nvPr/>
              </p:nvSpPr>
              <p:spPr>
                <a:xfrm>
                  <a:off x="4394" y="2069"/>
                  <a:ext cx="117" cy="387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7" name="Line 24"/>
                <p:cNvSpPr/>
                <p:nvPr/>
              </p:nvSpPr>
              <p:spPr>
                <a:xfrm>
                  <a:off x="2403" y="3114"/>
                  <a:ext cx="2059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6408" name="Group 25"/>
                <p:cNvGrpSpPr/>
                <p:nvPr/>
              </p:nvGrpSpPr>
              <p:grpSpPr>
                <a:xfrm>
                  <a:off x="599" y="1882"/>
                  <a:ext cx="702" cy="399"/>
                  <a:chOff x="1089" y="2072"/>
                  <a:chExt cx="702" cy="399"/>
                </a:xfrm>
              </p:grpSpPr>
              <p:sp>
                <p:nvSpPr>
                  <p:cNvPr id="16409" name="Line 26"/>
                  <p:cNvSpPr/>
                  <p:nvPr/>
                </p:nvSpPr>
                <p:spPr>
                  <a:xfrm flipV="1">
                    <a:off x="1089" y="2072"/>
                    <a:ext cx="0" cy="399"/>
                  </a:xfrm>
                  <a:prstGeom prst="line">
                    <a:avLst/>
                  </a:prstGeom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10" name="Line 27"/>
                  <p:cNvSpPr/>
                  <p:nvPr/>
                </p:nvSpPr>
                <p:spPr>
                  <a:xfrm>
                    <a:off x="1089" y="2471"/>
                    <a:ext cx="702" cy="0"/>
                  </a:xfrm>
                  <a:prstGeom prst="line">
                    <a:avLst/>
                  </a:prstGeom>
                  <a:ln w="285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6411" name="Freeform 28"/>
                <p:cNvSpPr>
                  <a:spLocks noChangeAspect="1"/>
                </p:cNvSpPr>
                <p:nvPr/>
              </p:nvSpPr>
              <p:spPr>
                <a:xfrm>
                  <a:off x="597" y="2080"/>
                  <a:ext cx="509" cy="376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9" y="0"/>
                    </a:cxn>
                    <a:cxn ang="0">
                      <a:pos x="18" y="45"/>
                    </a:cxn>
                    <a:cxn ang="0">
                      <a:pos x="27" y="93"/>
                    </a:cxn>
                    <a:cxn ang="0">
                      <a:pos x="35" y="47"/>
                    </a:cxn>
                  </a:cxnLst>
                  <a:pathLst>
                    <a:path w="1932" h="753">
                      <a:moveTo>
                        <a:pt x="0" y="376"/>
                      </a:moveTo>
                      <a:cubicBezTo>
                        <a:pt x="166" y="190"/>
                        <a:pt x="332" y="4"/>
                        <a:pt x="492" y="2"/>
                      </a:cubicBezTo>
                      <a:cubicBezTo>
                        <a:pt x="652" y="0"/>
                        <a:pt x="798" y="239"/>
                        <a:pt x="960" y="364"/>
                      </a:cubicBezTo>
                      <a:cubicBezTo>
                        <a:pt x="1122" y="489"/>
                        <a:pt x="1301" y="749"/>
                        <a:pt x="1463" y="751"/>
                      </a:cubicBezTo>
                      <a:cubicBezTo>
                        <a:pt x="1625" y="753"/>
                        <a:pt x="1854" y="439"/>
                        <a:pt x="1932" y="37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12" name="Text Box 29"/>
                <p:cNvSpPr txBox="1"/>
                <p:nvPr/>
              </p:nvSpPr>
              <p:spPr>
                <a:xfrm>
                  <a:off x="587" y="1752"/>
                  <a:ext cx="354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1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3" name="Text Box 30"/>
                <p:cNvSpPr txBox="1"/>
                <p:nvPr/>
              </p:nvSpPr>
              <p:spPr>
                <a:xfrm>
                  <a:off x="1812" y="1823"/>
                  <a:ext cx="354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v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2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14" name="Line 31"/>
                <p:cNvSpPr/>
                <p:nvPr/>
              </p:nvSpPr>
              <p:spPr>
                <a:xfrm>
                  <a:off x="1528" y="1562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5" name="Line 32"/>
                <p:cNvSpPr/>
                <p:nvPr/>
              </p:nvSpPr>
              <p:spPr>
                <a:xfrm>
                  <a:off x="1528" y="2547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6" name="Line 33"/>
                <p:cNvSpPr/>
                <p:nvPr/>
              </p:nvSpPr>
              <p:spPr>
                <a:xfrm>
                  <a:off x="1790" y="1564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7" name="Line 34"/>
                <p:cNvSpPr/>
                <p:nvPr/>
              </p:nvSpPr>
              <p:spPr>
                <a:xfrm>
                  <a:off x="1790" y="2547"/>
                  <a:ext cx="0" cy="263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8" name="Line 35"/>
                <p:cNvSpPr/>
                <p:nvPr/>
              </p:nvSpPr>
              <p:spPr>
                <a:xfrm>
                  <a:off x="3116" y="1562"/>
                  <a:ext cx="0" cy="141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9" name="Line 36"/>
                <p:cNvSpPr/>
                <p:nvPr/>
              </p:nvSpPr>
              <p:spPr>
                <a:xfrm flipV="1">
                  <a:off x="3116" y="2691"/>
                  <a:ext cx="0" cy="119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20" name="Rectangle 37"/>
                <p:cNvSpPr/>
                <p:nvPr/>
              </p:nvSpPr>
              <p:spPr>
                <a:xfrm rot="2700000">
                  <a:off x="2752" y="1842"/>
                  <a:ext cx="700" cy="699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6421" name="Group 38"/>
                <p:cNvGrpSpPr/>
                <p:nvPr/>
              </p:nvGrpSpPr>
              <p:grpSpPr>
                <a:xfrm>
                  <a:off x="2765" y="1802"/>
                  <a:ext cx="155" cy="254"/>
                  <a:chOff x="2216" y="2436"/>
                  <a:chExt cx="156" cy="254"/>
                </a:xfrm>
              </p:grpSpPr>
              <p:sp>
                <p:nvSpPr>
                  <p:cNvPr id="16422" name="Line 39"/>
                  <p:cNvSpPr/>
                  <p:nvPr/>
                </p:nvSpPr>
                <p:spPr>
                  <a:xfrm rot="2700000">
                    <a:off x="2240" y="2530"/>
                    <a:ext cx="199" cy="0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23" name="AutoShape 40"/>
                  <p:cNvSpPr/>
                  <p:nvPr/>
                </p:nvSpPr>
                <p:spPr>
                  <a:xfrm rot="2700000">
                    <a:off x="2196" y="2514"/>
                    <a:ext cx="185" cy="15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ctr"/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6424" name="Group 41"/>
                <p:cNvGrpSpPr/>
                <p:nvPr/>
              </p:nvGrpSpPr>
              <p:grpSpPr>
                <a:xfrm>
                  <a:off x="3285" y="2269"/>
                  <a:ext cx="156" cy="254"/>
                  <a:chOff x="2216" y="2436"/>
                  <a:chExt cx="156" cy="254"/>
                </a:xfrm>
              </p:grpSpPr>
              <p:sp>
                <p:nvSpPr>
                  <p:cNvPr id="16425" name="Line 42"/>
                  <p:cNvSpPr/>
                  <p:nvPr/>
                </p:nvSpPr>
                <p:spPr>
                  <a:xfrm rot="2700000">
                    <a:off x="2240" y="2530"/>
                    <a:ext cx="199" cy="0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26" name="AutoShape 43"/>
                  <p:cNvSpPr/>
                  <p:nvPr/>
                </p:nvSpPr>
                <p:spPr>
                  <a:xfrm rot="2700000">
                    <a:off x="2196" y="2514"/>
                    <a:ext cx="185" cy="15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ctr"/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6427" name="Group 44"/>
                <p:cNvGrpSpPr/>
                <p:nvPr/>
              </p:nvGrpSpPr>
              <p:grpSpPr>
                <a:xfrm rot="5400000">
                  <a:off x="3302" y="1822"/>
                  <a:ext cx="156" cy="254"/>
                  <a:chOff x="2216" y="2436"/>
                  <a:chExt cx="156" cy="254"/>
                </a:xfrm>
              </p:grpSpPr>
              <p:sp>
                <p:nvSpPr>
                  <p:cNvPr id="16428" name="Line 45"/>
                  <p:cNvSpPr/>
                  <p:nvPr/>
                </p:nvSpPr>
                <p:spPr>
                  <a:xfrm rot="2700000">
                    <a:off x="2240" y="2530"/>
                    <a:ext cx="199" cy="0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29" name="AutoShape 46"/>
                  <p:cNvSpPr/>
                  <p:nvPr/>
                </p:nvSpPr>
                <p:spPr>
                  <a:xfrm rot="2700000">
                    <a:off x="2196" y="2514"/>
                    <a:ext cx="185" cy="15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ctr"/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6430" name="Group 47"/>
                <p:cNvGrpSpPr/>
                <p:nvPr/>
              </p:nvGrpSpPr>
              <p:grpSpPr>
                <a:xfrm rot="5400000">
                  <a:off x="2804" y="2307"/>
                  <a:ext cx="156" cy="253"/>
                  <a:chOff x="2216" y="2436"/>
                  <a:chExt cx="156" cy="254"/>
                </a:xfrm>
              </p:grpSpPr>
              <p:sp>
                <p:nvSpPr>
                  <p:cNvPr id="16431" name="Line 48"/>
                  <p:cNvSpPr/>
                  <p:nvPr/>
                </p:nvSpPr>
                <p:spPr>
                  <a:xfrm rot="2700000">
                    <a:off x="2240" y="2530"/>
                    <a:ext cx="199" cy="0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pPr algn="ctr"/>
                    <a:endParaRPr lang="zh-CN" altLang="en-US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432" name="AutoShape 49"/>
                  <p:cNvSpPr/>
                  <p:nvPr/>
                </p:nvSpPr>
                <p:spPr>
                  <a:xfrm rot="2700000">
                    <a:off x="2196" y="2514"/>
                    <a:ext cx="185" cy="15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pPr algn="ctr"/>
                    <a:endParaRPr lang="zh-CN" altLang="en-US" dirty="0"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6433" name="Line 50"/>
                <p:cNvSpPr/>
                <p:nvPr/>
              </p:nvSpPr>
              <p:spPr>
                <a:xfrm flipH="1">
                  <a:off x="2403" y="2210"/>
                  <a:ext cx="211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4" name="Line 51"/>
                <p:cNvSpPr/>
                <p:nvPr/>
              </p:nvSpPr>
              <p:spPr>
                <a:xfrm>
                  <a:off x="2403" y="2210"/>
                  <a:ext cx="0" cy="904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5" name="Line 52"/>
                <p:cNvSpPr/>
                <p:nvPr/>
              </p:nvSpPr>
              <p:spPr>
                <a:xfrm>
                  <a:off x="4462" y="2456"/>
                  <a:ext cx="0" cy="65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6" name="Line 53"/>
                <p:cNvSpPr/>
                <p:nvPr/>
              </p:nvSpPr>
              <p:spPr>
                <a:xfrm flipV="1">
                  <a:off x="4462" y="1539"/>
                  <a:ext cx="0" cy="517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7" name="Line 54"/>
                <p:cNvSpPr/>
                <p:nvPr/>
              </p:nvSpPr>
              <p:spPr>
                <a:xfrm>
                  <a:off x="3725" y="1539"/>
                  <a:ext cx="0" cy="671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8" name="Line 55"/>
                <p:cNvSpPr/>
                <p:nvPr/>
              </p:nvSpPr>
              <p:spPr>
                <a:xfrm>
                  <a:off x="3599" y="2200"/>
                  <a:ext cx="12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9" name="Line 56"/>
                <p:cNvSpPr/>
                <p:nvPr/>
              </p:nvSpPr>
              <p:spPr>
                <a:xfrm>
                  <a:off x="1465" y="1875"/>
                  <a:ext cx="0" cy="672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40" name="Line 57"/>
                <p:cNvSpPr/>
                <p:nvPr/>
              </p:nvSpPr>
              <p:spPr>
                <a:xfrm>
                  <a:off x="1849" y="1875"/>
                  <a:ext cx="0" cy="672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 anchorCtr="0"/>
                <a:p>
                  <a:pPr algn="ctr"/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41" name="Text Box 58"/>
                <p:cNvSpPr txBox="1"/>
                <p:nvPr/>
              </p:nvSpPr>
              <p:spPr>
                <a:xfrm>
                  <a:off x="1743" y="1312"/>
                  <a:ext cx="116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endParaRPr lang="zh-CN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2" name="Text Box 59"/>
                <p:cNvSpPr txBox="1"/>
                <p:nvPr/>
              </p:nvSpPr>
              <p:spPr>
                <a:xfrm>
                  <a:off x="1551" y="1325"/>
                  <a:ext cx="233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T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3" name="Text Box 60"/>
                <p:cNvSpPr txBox="1"/>
                <p:nvPr/>
              </p:nvSpPr>
              <p:spPr>
                <a:xfrm>
                  <a:off x="1743" y="2752"/>
                  <a:ext cx="116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endParaRPr lang="zh-CN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4" name="Text Box 61"/>
                <p:cNvSpPr txBox="1"/>
                <p:nvPr/>
              </p:nvSpPr>
              <p:spPr>
                <a:xfrm>
                  <a:off x="2433" y="1611"/>
                  <a:ext cx="354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D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3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5" name="Text Box 62"/>
                <p:cNvSpPr txBox="1"/>
                <p:nvPr/>
              </p:nvSpPr>
              <p:spPr>
                <a:xfrm>
                  <a:off x="3478" y="2389"/>
                  <a:ext cx="354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D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2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6" name="Text Box 63"/>
                <p:cNvSpPr txBox="1"/>
                <p:nvPr/>
              </p:nvSpPr>
              <p:spPr>
                <a:xfrm>
                  <a:off x="3086" y="1917"/>
                  <a:ext cx="354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D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1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7" name="Text Box 64"/>
                <p:cNvSpPr txBox="1"/>
                <p:nvPr/>
              </p:nvSpPr>
              <p:spPr>
                <a:xfrm>
                  <a:off x="2857" y="2163"/>
                  <a:ext cx="353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D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4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sp>
              <p:nvSpPr>
                <p:cNvPr id="16448" name="Text Box 65"/>
                <p:cNvSpPr txBox="1"/>
                <p:nvPr/>
              </p:nvSpPr>
              <p:spPr>
                <a:xfrm>
                  <a:off x="4574" y="1717"/>
                  <a:ext cx="637" cy="28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0"/>
                    </a:spcBef>
                    <a:buNone/>
                  </a:pPr>
                  <a:r>
                    <a:rPr lang="en-US" altLang="zh-CN" sz="2400" i="1" dirty="0">
                      <a:latin typeface="Times New Roman" panose="02020603050405020304" pitchFamily="18" charset="0"/>
                      <a:ea typeface="楷体_GB2312" pitchFamily="49" charset="-122"/>
                    </a:rPr>
                    <a:t>R</a:t>
                  </a:r>
                  <a:r>
                    <a:rPr lang="en-US" altLang="zh-CN" sz="2400" i="1" baseline="-25000" dirty="0">
                      <a:latin typeface="Times New Roman" panose="02020603050405020304" pitchFamily="18" charset="0"/>
                      <a:ea typeface="楷体_GB2312" pitchFamily="49" charset="-122"/>
                    </a:rPr>
                    <a:t>L</a:t>
                  </a:r>
                  <a:endParaRPr lang="en-US" altLang="zh-CN" sz="2400" i="1" dirty="0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16449" name="Text Box 66"/>
              <p:cNvSpPr txBox="1"/>
              <p:nvPr/>
            </p:nvSpPr>
            <p:spPr>
              <a:xfrm>
                <a:off x="4736" y="2105"/>
                <a:ext cx="46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  <a:buNone/>
                </a:pPr>
                <a:endParaRPr lang="zh-CN" altLang="zh-CN" sz="2400" i="1" dirty="0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6450" name="Line 67"/>
              <p:cNvSpPr/>
              <p:nvPr/>
            </p:nvSpPr>
            <p:spPr>
              <a:xfrm>
                <a:off x="4696" y="2105"/>
                <a:ext cx="0" cy="36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p>
                <a:pPr algn="ctr"/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451" name="Text Box 70"/>
          <p:cNvSpPr txBox="1"/>
          <p:nvPr/>
        </p:nvSpPr>
        <p:spPr>
          <a:xfrm>
            <a:off x="342900" y="760730"/>
            <a:ext cx="35242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zh-CN" dirty="0">
                <a:latin typeface="楷体_GB2312" pitchFamily="49" charset="-122"/>
                <a:ea typeface="楷体_GB2312" pitchFamily="49" charset="-122"/>
              </a:rPr>
              <a:t>负半周时电流通路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335" name="Text Box 71"/>
          <p:cNvSpPr txBox="1"/>
          <p:nvPr/>
        </p:nvSpPr>
        <p:spPr>
          <a:xfrm>
            <a:off x="2173288" y="5240338"/>
            <a:ext cx="48545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0"/>
              </a:spcBef>
              <a:buNone/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导通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i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en-US" altLang="zh-CN" baseline="-250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截止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" grpId="0"/>
    </p:bldLst>
  </p:timing>
</p:sld>
</file>

<file path=ppt/theme/theme1.xml><?xml version="1.0" encoding="utf-8"?>
<a:theme xmlns:a="http://schemas.openxmlformats.org/drawingml/2006/main" name="A000120140530A79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887DCD"/>
      </a:accent1>
      <a:accent2>
        <a:srgbClr val="6F8BC9"/>
      </a:accent2>
      <a:accent3>
        <a:srgbClr val="BA88C2"/>
      </a:accent3>
      <a:accent4>
        <a:srgbClr val="84ADE4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2115</Words>
  <Application>WPS 演示</Application>
  <PresentationFormat>全屏显示(4:3)</PresentationFormat>
  <Paragraphs>717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27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黑体</vt:lpstr>
      <vt:lpstr>Times New Roman</vt:lpstr>
      <vt:lpstr>幼圆</vt:lpstr>
      <vt:lpstr>Tahoma</vt:lpstr>
      <vt:lpstr>楷体_GB2312</vt:lpstr>
      <vt:lpstr>新宋体</vt:lpstr>
      <vt:lpstr>Symbol</vt:lpstr>
      <vt:lpstr>Arial Unicode MS</vt:lpstr>
      <vt:lpstr>隶书</vt:lpstr>
      <vt:lpstr>楷体</vt:lpstr>
      <vt:lpstr>A000120140530A79PPBG</vt:lpstr>
      <vt:lpstr>Equation.3</vt:lpstr>
      <vt:lpstr>Equation.DSMT4</vt:lpstr>
      <vt:lpstr>Equation.DSMT4</vt:lpstr>
      <vt:lpstr>Paint.Picture</vt:lpstr>
      <vt:lpstr>Visio.Drawing.6</vt:lpstr>
      <vt:lpstr>Visio.Drawing.6</vt:lpstr>
      <vt:lpstr>Equation.DSMT4</vt:lpstr>
      <vt:lpstr>Paint.Picture</vt:lpstr>
      <vt:lpstr>Visio.Drawing.6</vt:lpstr>
      <vt:lpstr>Equation.KSEE3</vt:lpstr>
      <vt:lpstr>Paint.Picture</vt:lpstr>
      <vt:lpstr>Equation.3</vt:lpstr>
      <vt:lpstr>Paint.Picture</vt:lpstr>
      <vt:lpstr>Paint.Picture</vt:lpstr>
      <vt:lpstr>Equation.KSEE3</vt:lpstr>
      <vt:lpstr>Equation.3</vt:lpstr>
      <vt:lpstr>Equation.3</vt:lpstr>
      <vt:lpstr>Equation.3</vt:lpstr>
      <vt:lpstr>Equation.3</vt:lpstr>
      <vt:lpstr>Equation.3</vt:lpstr>
      <vt:lpstr>Equation.DSMT4</vt:lpstr>
      <vt:lpstr>Visio.Drawing.6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唐庆玉</dc:creator>
  <cp:lastModifiedBy>win7</cp:lastModifiedBy>
  <cp:revision>101</cp:revision>
  <dcterms:created xsi:type="dcterms:W3CDTF">2000-03-26T11:57:00Z</dcterms:created>
  <dcterms:modified xsi:type="dcterms:W3CDTF">2022-04-18T01:39:48Z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872F03432B6A4E1BA5940BDBB4935322</vt:lpwstr>
  </property>
</Properties>
</file>