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7"/>
  </p:notesMasterIdLst>
  <p:handoutMasterIdLst>
    <p:handoutMasterId r:id="rId18"/>
  </p:handoutMasterIdLst>
  <p:sldIdLst>
    <p:sldId id="295" r:id="rId2"/>
    <p:sldId id="369" r:id="rId3"/>
    <p:sldId id="294" r:id="rId4"/>
    <p:sldId id="296" r:id="rId5"/>
    <p:sldId id="365" r:id="rId6"/>
    <p:sldId id="366" r:id="rId7"/>
    <p:sldId id="374" r:id="rId8"/>
    <p:sldId id="375" r:id="rId9"/>
    <p:sldId id="376" r:id="rId10"/>
    <p:sldId id="377" r:id="rId11"/>
    <p:sldId id="368" r:id="rId12"/>
    <p:sldId id="378" r:id="rId13"/>
    <p:sldId id="379" r:id="rId14"/>
    <p:sldId id="370" r:id="rId15"/>
    <p:sldId id="371" r:id="rId16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7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altLang="zh-CN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Switch</a:t>
            </a: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多分支语句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844750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altLang="zh-CN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Switch</a:t>
            </a: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多分支语句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执行流程</a:t>
            </a:r>
            <a:r>
              <a:rPr lang="zh-CN" altLang="en-US" sz="3600" b="1" dirty="0">
                <a:solidFill>
                  <a:srgbClr val="FF0000"/>
                </a:solidFill>
              </a:rPr>
              <a:t>举例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0825" y="1412502"/>
            <a:ext cx="8424863" cy="4464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#include &lt;</a:t>
            </a:r>
            <a:r>
              <a:rPr lang="en-US" altLang="zh-CN" sz="2000" b="1" dirty="0" err="1">
                <a:ea typeface="黑体" pitchFamily="2" charset="-122"/>
              </a:rPr>
              <a:t>stdio.h</a:t>
            </a:r>
            <a:r>
              <a:rPr lang="en-US" altLang="zh-CN" sz="2000" b="1" dirty="0">
                <a:ea typeface="黑体" pitchFamily="2" charset="-122"/>
              </a:rPr>
              <a:t>&gt;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void main()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{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 err="1">
                <a:ea typeface="黑体" pitchFamily="2" charset="-122"/>
              </a:rPr>
              <a:t>int</a:t>
            </a:r>
            <a:r>
              <a:rPr lang="en-US" altLang="zh-CN" sz="2000" b="1" dirty="0">
                <a:ea typeface="黑体" pitchFamily="2" charset="-122"/>
              </a:rPr>
              <a:t> a=3,b=6;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switch</a:t>
            </a:r>
            <a:r>
              <a:rPr lang="en-US" altLang="zh-CN" sz="2000" b="1" dirty="0">
                <a:ea typeface="黑体" pitchFamily="2" charset="-122"/>
              </a:rPr>
              <a:t>(a&gt;b?1:2)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{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1:b=</a:t>
            </a:r>
            <a:r>
              <a:rPr lang="en-US" altLang="zh-CN" sz="2000" b="1" dirty="0" err="1">
                <a:ea typeface="黑体" pitchFamily="2" charset="-122"/>
              </a:rPr>
              <a:t>a+b;</a:t>
            </a:r>
            <a:r>
              <a:rPr lang="en-US" altLang="zh-CN" sz="2000" b="1" dirty="0" err="1">
                <a:solidFill>
                  <a:schemeClr val="hlink"/>
                </a:solidFill>
                <a:ea typeface="黑体" pitchFamily="2" charset="-122"/>
              </a:rPr>
              <a:t>break</a:t>
            </a:r>
            <a:r>
              <a:rPr lang="en-US" altLang="zh-CN" sz="2000" b="1" dirty="0">
                <a:ea typeface="黑体" pitchFamily="2" charset="-122"/>
              </a:rPr>
              <a:t>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2:a=</a:t>
            </a:r>
            <a:r>
              <a:rPr lang="en-US" altLang="zh-CN" sz="2000" b="1" dirty="0" err="1">
                <a:ea typeface="黑体" pitchFamily="2" charset="-122"/>
              </a:rPr>
              <a:t>a+b;</a:t>
            </a:r>
            <a:r>
              <a:rPr lang="en-US" altLang="zh-CN" sz="2000" b="1" dirty="0" err="1">
                <a:solidFill>
                  <a:schemeClr val="hlink"/>
                </a:solidFill>
                <a:ea typeface="黑体" pitchFamily="2" charset="-122"/>
              </a:rPr>
              <a:t>break</a:t>
            </a:r>
            <a:r>
              <a:rPr lang="en-US" altLang="zh-CN" sz="2000" b="1" dirty="0">
                <a:ea typeface="黑体" pitchFamily="2" charset="-122"/>
              </a:rPr>
              <a:t>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default</a:t>
            </a:r>
            <a:r>
              <a:rPr lang="en-US" altLang="zh-CN" sz="2000" b="1" dirty="0">
                <a:ea typeface="黑体" pitchFamily="2" charset="-122"/>
              </a:rPr>
              <a:t>: b--;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}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("a=%</a:t>
            </a:r>
            <a:r>
              <a:rPr lang="en-US" altLang="zh-CN" sz="2000" b="1" dirty="0" err="1">
                <a:ea typeface="黑体" pitchFamily="2" charset="-122"/>
              </a:rPr>
              <a:t>d,b</a:t>
            </a:r>
            <a:r>
              <a:rPr lang="en-US" altLang="zh-CN" sz="2000" b="1" dirty="0">
                <a:ea typeface="黑体" pitchFamily="2" charset="-122"/>
              </a:rPr>
              <a:t>=%d\n",</a:t>
            </a:r>
            <a:r>
              <a:rPr lang="en-US" altLang="zh-CN" sz="2000" b="1" dirty="0" err="1">
                <a:ea typeface="黑体" pitchFamily="2" charset="-122"/>
              </a:rPr>
              <a:t>a,b</a:t>
            </a:r>
            <a:r>
              <a:rPr lang="en-US" altLang="zh-CN" sz="2000" b="1" dirty="0">
                <a:ea typeface="黑体" pitchFamily="2" charset="-122"/>
              </a:rPr>
              <a:t>);		  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}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08625" y="3993777"/>
            <a:ext cx="2951163" cy="1035050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/>
            <a:r>
              <a:rPr lang="zh-CN" altLang="en-US" sz="3000" b="1">
                <a:latin typeface="黑体" pitchFamily="2" charset="-122"/>
                <a:ea typeface="黑体" pitchFamily="2" charset="-122"/>
              </a:rPr>
              <a:t>输出结果为：</a:t>
            </a:r>
          </a:p>
          <a:p>
            <a:pPr algn="just" eaLnBrk="1" hangingPunct="1"/>
            <a:r>
              <a:rPr lang="en-US" altLang="zh-CN" sz="3000" b="1"/>
              <a:t>a=9,b=6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458175" y="2060848"/>
            <a:ext cx="3241675" cy="1081088"/>
          </a:xfrm>
          <a:prstGeom prst="wedgeRectCallout">
            <a:avLst>
              <a:gd name="adj1" fmla="val -64741"/>
              <a:gd name="adj2" fmla="val 99194"/>
            </a:avLst>
          </a:prstGeom>
          <a:solidFill>
            <a:srgbClr val="FF9900"/>
          </a:solidFill>
          <a:ln w="28575" algn="ctr">
            <a:solidFill>
              <a:srgbClr val="CC0099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各语句后面有</a:t>
            </a:r>
            <a:r>
              <a:rPr lang="en-US" altLang="zh-CN" sz="3000" b="1" dirty="0">
                <a:ea typeface="黑体" pitchFamily="2" charset="-122"/>
              </a:rPr>
              <a:t>break</a:t>
            </a:r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语句</a:t>
            </a:r>
          </a:p>
        </p:txBody>
      </p:sp>
    </p:spTree>
    <p:extLst>
      <p:ext uri="{BB962C8B-B14F-4D97-AF65-F5344CB8AC3E}">
        <p14:creationId xmlns:p14="http://schemas.microsoft.com/office/powerpoint/2010/main" val="246384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五、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多分支语句的嵌套</a:t>
            </a:r>
            <a:endParaRPr lang="zh-CN" altLang="en-US" dirty="0" smtClean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861569" y="1700808"/>
            <a:ext cx="3598863" cy="576263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zh-CN" sz="2000" dirty="0" smtClean="0">
                <a:solidFill>
                  <a:srgbClr val="FF0000"/>
                </a:solidFill>
              </a:rPr>
              <a:t>2</a:t>
            </a:r>
            <a:r>
              <a:rPr lang="zh-CN" altLang="en-US" sz="2000" dirty="0" smtClean="0">
                <a:solidFill>
                  <a:srgbClr val="FF0000"/>
                </a:solidFill>
              </a:rPr>
              <a:t>、</a:t>
            </a:r>
            <a:r>
              <a:rPr lang="en-US" altLang="zh-CN" sz="2000" dirty="0" smtClean="0">
                <a:solidFill>
                  <a:srgbClr val="FF0000"/>
                </a:solidFill>
              </a:rPr>
              <a:t>switch</a:t>
            </a:r>
            <a:r>
              <a:rPr lang="zh-CN" altLang="en-US" sz="2000" dirty="0" smtClean="0">
                <a:solidFill>
                  <a:srgbClr val="FF0000"/>
                </a:solidFill>
              </a:rPr>
              <a:t>语句嵌套</a:t>
            </a:r>
            <a:r>
              <a:rPr lang="en-US" altLang="zh-CN" sz="2000" dirty="0" smtClean="0">
                <a:solidFill>
                  <a:srgbClr val="FF0000"/>
                </a:solidFill>
              </a:rPr>
              <a:t>if</a:t>
            </a:r>
            <a:r>
              <a:rPr lang="zh-CN" altLang="en-US" sz="2000" dirty="0" smtClean="0">
                <a:solidFill>
                  <a:srgbClr val="FF0000"/>
                </a:solidFill>
              </a:rPr>
              <a:t>语句</a:t>
            </a:r>
            <a:endParaRPr lang="zh-CN" alt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5582294" y="2248099"/>
            <a:ext cx="2089150" cy="3693319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8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indent="5334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l" eaLnBrk="1" hangingPunct="1"/>
            <a:r>
              <a:rPr lang="en-US" altLang="zh-CN" b="0" dirty="0"/>
              <a:t>switch(</a:t>
            </a:r>
            <a:r>
              <a:rPr lang="en-US" altLang="zh-CN" b="0" dirty="0">
                <a:latin typeface="Arial" panose="020B0604020202020204" pitchFamily="34" charset="0"/>
              </a:rPr>
              <a:t>…</a:t>
            </a:r>
            <a:r>
              <a:rPr lang="en-US" altLang="zh-CN" b="0" dirty="0"/>
              <a:t>)</a:t>
            </a:r>
          </a:p>
          <a:p>
            <a:pPr algn="l" eaLnBrk="1" hangingPunct="1"/>
            <a:r>
              <a:rPr lang="en-US" altLang="zh-CN" b="0" dirty="0"/>
              <a:t>{</a:t>
            </a:r>
          </a:p>
          <a:p>
            <a:pPr algn="l" eaLnBrk="1" hangingPunct="1"/>
            <a:r>
              <a:rPr lang="en-US" altLang="zh-CN" b="0" dirty="0"/>
              <a:t>    </a:t>
            </a:r>
            <a:r>
              <a:rPr lang="en-US" altLang="zh-CN" b="0" dirty="0">
                <a:latin typeface="Arial" panose="020B0604020202020204" pitchFamily="34" charset="0"/>
              </a:rPr>
              <a:t>……</a:t>
            </a:r>
            <a:endParaRPr lang="en-US" altLang="zh-CN" b="0" dirty="0"/>
          </a:p>
          <a:p>
            <a:pPr algn="l" eaLnBrk="1" hangingPunct="1"/>
            <a:r>
              <a:rPr lang="en-US" altLang="zh-CN" b="0" dirty="0"/>
              <a:t>	if(</a:t>
            </a:r>
            <a:r>
              <a:rPr lang="en-US" altLang="zh-CN" b="0" dirty="0">
                <a:latin typeface="Arial" panose="020B0604020202020204" pitchFamily="34" charset="0"/>
              </a:rPr>
              <a:t>…</a:t>
            </a:r>
            <a:r>
              <a:rPr lang="en-US" altLang="zh-CN" b="0" dirty="0"/>
              <a:t>)</a:t>
            </a:r>
          </a:p>
          <a:p>
            <a:pPr algn="l" eaLnBrk="1" hangingPunct="1"/>
            <a:r>
              <a:rPr lang="en-US" altLang="zh-CN" b="0" dirty="0"/>
              <a:t>	{</a:t>
            </a:r>
          </a:p>
          <a:p>
            <a:pPr algn="l" eaLnBrk="1" hangingPunct="1"/>
            <a:r>
              <a:rPr lang="en-US" altLang="zh-CN" b="0" dirty="0"/>
              <a:t>       </a:t>
            </a:r>
            <a:r>
              <a:rPr lang="en-US" altLang="zh-CN" b="0" dirty="0">
                <a:latin typeface="Arial" panose="020B0604020202020204" pitchFamily="34" charset="0"/>
              </a:rPr>
              <a:t>……</a:t>
            </a:r>
            <a:endParaRPr lang="en-US" altLang="zh-CN" b="0" dirty="0"/>
          </a:p>
          <a:p>
            <a:pPr algn="l" eaLnBrk="1" hangingPunct="1"/>
            <a:r>
              <a:rPr lang="en-US" altLang="zh-CN" b="0" dirty="0"/>
              <a:t>	}</a:t>
            </a:r>
          </a:p>
          <a:p>
            <a:pPr algn="l" eaLnBrk="1" hangingPunct="1"/>
            <a:r>
              <a:rPr lang="en-US" altLang="zh-CN" b="0" dirty="0"/>
              <a:t>	else</a:t>
            </a:r>
          </a:p>
          <a:p>
            <a:pPr algn="l" eaLnBrk="1" hangingPunct="1"/>
            <a:r>
              <a:rPr lang="en-US" altLang="zh-CN" b="0" dirty="0"/>
              <a:t>	{</a:t>
            </a:r>
          </a:p>
          <a:p>
            <a:pPr algn="l" eaLnBrk="1" hangingPunct="1"/>
            <a:r>
              <a:rPr lang="en-US" altLang="zh-CN" b="0" dirty="0"/>
              <a:t>       </a:t>
            </a:r>
            <a:r>
              <a:rPr lang="en-US" altLang="zh-CN" b="0" dirty="0">
                <a:latin typeface="Arial" panose="020B0604020202020204" pitchFamily="34" charset="0"/>
              </a:rPr>
              <a:t>……</a:t>
            </a:r>
            <a:endParaRPr lang="en-US" altLang="zh-CN" b="0" dirty="0"/>
          </a:p>
          <a:p>
            <a:pPr algn="l" eaLnBrk="1" hangingPunct="1"/>
            <a:r>
              <a:rPr lang="en-US" altLang="zh-CN" b="0" dirty="0"/>
              <a:t>	}</a:t>
            </a:r>
          </a:p>
          <a:p>
            <a:pPr algn="l" eaLnBrk="1" hangingPunct="1"/>
            <a:r>
              <a:rPr lang="en-US" altLang="zh-CN" b="0" dirty="0"/>
              <a:t>   </a:t>
            </a:r>
            <a:r>
              <a:rPr lang="zh-CN" altLang="en-US" b="0" dirty="0"/>
              <a:t>语句序列</a:t>
            </a:r>
          </a:p>
          <a:p>
            <a:pPr algn="l" eaLnBrk="1" hangingPunct="1"/>
            <a:r>
              <a:rPr lang="en-US" altLang="zh-CN" b="0" dirty="0"/>
              <a:t>}</a:t>
            </a:r>
          </a:p>
        </p:txBody>
      </p: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613419" y="1700808"/>
            <a:ext cx="3960813" cy="3138488"/>
            <a:chOff x="204" y="1026"/>
            <a:chExt cx="2267" cy="1977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204" y="1026"/>
              <a:ext cx="2267" cy="363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marL="469900" indent="-4699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zh-CN" dirty="0" smtClean="0">
                  <a:solidFill>
                    <a:srgbClr val="FF0000"/>
                  </a:solidFill>
                </a:rPr>
                <a:t>1</a:t>
              </a:r>
              <a:r>
                <a:rPr lang="zh-CN" altLang="en-US" dirty="0" smtClean="0">
                  <a:solidFill>
                    <a:srgbClr val="FF0000"/>
                  </a:solidFill>
                </a:rPr>
                <a:t>、</a:t>
              </a:r>
              <a:r>
                <a:rPr lang="en-US" altLang="zh-CN" dirty="0" smtClean="0">
                  <a:solidFill>
                    <a:srgbClr val="FF0000"/>
                  </a:solidFill>
                </a:rPr>
                <a:t>switch</a:t>
              </a:r>
              <a:r>
                <a:rPr lang="zh-CN" altLang="en-US" dirty="0">
                  <a:solidFill>
                    <a:srgbClr val="FF0000"/>
                  </a:solidFill>
                </a:rPr>
                <a:t>语句嵌套</a:t>
              </a:r>
              <a:r>
                <a:rPr lang="en-US" altLang="zh-CN" dirty="0">
                  <a:solidFill>
                    <a:srgbClr val="FF0000"/>
                  </a:solidFill>
                </a:rPr>
                <a:t>switch</a:t>
              </a:r>
              <a:r>
                <a:rPr lang="zh-CN" altLang="en-US" dirty="0">
                  <a:solidFill>
                    <a:srgbClr val="FF0000"/>
                  </a:solidFill>
                </a:rPr>
                <a:t>语句</a:t>
              </a:r>
              <a:r>
                <a:rPr lang="zh-CN" altLang="en-US" sz="2100" dirty="0"/>
                <a:t> 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657" y="1374"/>
              <a:ext cx="1316" cy="1629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8000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 indent="5334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defRPr b="1">
                  <a:solidFill>
                    <a:schemeClr val="tx1"/>
                  </a:solidFill>
                  <a:latin typeface="Verdana" panose="020B0604030504040204" pitchFamily="34" charset="0"/>
                  <a:ea typeface="华文新魏" panose="02010800040101010101" pitchFamily="2" charset="-122"/>
                </a:defRPr>
              </a:lvl9pPr>
            </a:lstStyle>
            <a:p>
              <a:pPr algn="l" eaLnBrk="1" hangingPunct="1"/>
              <a:r>
                <a:rPr lang="en-US" altLang="zh-CN" b="0" dirty="0"/>
                <a:t>switch(</a:t>
              </a:r>
              <a:r>
                <a:rPr lang="en-US" altLang="zh-CN" b="0" dirty="0">
                  <a:latin typeface="Arial" panose="020B0604020202020204" pitchFamily="34" charset="0"/>
                </a:rPr>
                <a:t>…</a:t>
              </a:r>
              <a:r>
                <a:rPr lang="en-US" altLang="zh-CN" b="0" dirty="0"/>
                <a:t>)</a:t>
              </a:r>
            </a:p>
            <a:p>
              <a:pPr algn="l" eaLnBrk="1" hangingPunct="1"/>
              <a:r>
                <a:rPr lang="en-US" altLang="zh-CN" b="0" dirty="0"/>
                <a:t>{</a:t>
              </a:r>
            </a:p>
            <a:p>
              <a:pPr algn="l" eaLnBrk="1" hangingPunct="1"/>
              <a:r>
                <a:rPr lang="en-US" altLang="zh-CN" b="0" dirty="0"/>
                <a:t>   </a:t>
              </a:r>
              <a:r>
                <a:rPr lang="en-US" altLang="zh-CN" b="0" dirty="0">
                  <a:latin typeface="Arial" panose="020B0604020202020204" pitchFamily="34" charset="0"/>
                </a:rPr>
                <a:t>……</a:t>
              </a:r>
              <a:endParaRPr lang="en-US" altLang="zh-CN" b="0" dirty="0"/>
            </a:p>
            <a:p>
              <a:pPr algn="l" eaLnBrk="1" hangingPunct="1"/>
              <a:r>
                <a:rPr lang="en-US" altLang="zh-CN" b="0" dirty="0"/>
                <a:t>  switch(</a:t>
              </a:r>
              <a:r>
                <a:rPr lang="en-US" altLang="zh-CN" b="0" dirty="0">
                  <a:latin typeface="Arial" panose="020B0604020202020204" pitchFamily="34" charset="0"/>
                </a:rPr>
                <a:t>…</a:t>
              </a:r>
              <a:r>
                <a:rPr lang="en-US" altLang="zh-CN" b="0" dirty="0"/>
                <a:t>)</a:t>
              </a:r>
            </a:p>
            <a:p>
              <a:pPr algn="l" eaLnBrk="1" hangingPunct="1"/>
              <a:r>
                <a:rPr lang="en-US" altLang="zh-CN" b="0" dirty="0"/>
                <a:t>  {</a:t>
              </a:r>
            </a:p>
            <a:p>
              <a:pPr algn="l" eaLnBrk="1" hangingPunct="1"/>
              <a:r>
                <a:rPr lang="en-US" altLang="zh-CN" b="0" dirty="0"/>
                <a:t>     </a:t>
              </a:r>
              <a:r>
                <a:rPr lang="zh-CN" altLang="en-US" b="0" dirty="0"/>
                <a:t>语句序列</a:t>
              </a:r>
              <a:r>
                <a:rPr lang="en-US" altLang="zh-CN" b="0" dirty="0"/>
                <a:t>1</a:t>
              </a:r>
            </a:p>
            <a:p>
              <a:pPr algn="l" eaLnBrk="1" hangingPunct="1"/>
              <a:r>
                <a:rPr lang="en-US" altLang="zh-CN" b="0" dirty="0"/>
                <a:t>   }</a:t>
              </a:r>
            </a:p>
            <a:p>
              <a:pPr algn="l" eaLnBrk="1" hangingPunct="1"/>
              <a:r>
                <a:rPr lang="en-US" altLang="zh-CN" b="0" dirty="0"/>
                <a:t>   </a:t>
              </a:r>
              <a:r>
                <a:rPr lang="zh-CN" altLang="en-US" b="0" dirty="0"/>
                <a:t>语句序列</a:t>
              </a:r>
              <a:r>
                <a:rPr lang="en-US" altLang="zh-CN" b="0" dirty="0"/>
                <a:t>2</a:t>
              </a:r>
            </a:p>
            <a:p>
              <a:pPr algn="l" eaLnBrk="1" hangingPunct="1"/>
              <a:r>
                <a:rPr lang="en-US" altLang="zh-CN" b="0" dirty="0"/>
                <a:t>}</a:t>
              </a:r>
            </a:p>
          </p:txBody>
        </p:sp>
      </p:grp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540394" y="5229821"/>
            <a:ext cx="4033838" cy="576262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469900" indent="-4699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altLang="zh-CN" sz="2400" dirty="0" smtClean="0">
                <a:solidFill>
                  <a:srgbClr val="FF0000"/>
                </a:solidFill>
              </a:rPr>
              <a:t>3</a:t>
            </a:r>
            <a:r>
              <a:rPr lang="zh-CN" altLang="en-US" sz="2400" dirty="0" smtClean="0">
                <a:solidFill>
                  <a:srgbClr val="FF0000"/>
                </a:solidFill>
              </a:rPr>
              <a:t>、</a:t>
            </a:r>
            <a:r>
              <a:rPr lang="en-US" altLang="zh-CN" sz="2400" dirty="0" smtClean="0">
                <a:solidFill>
                  <a:srgbClr val="FF0000"/>
                </a:solidFill>
              </a:rPr>
              <a:t>if</a:t>
            </a:r>
            <a:r>
              <a:rPr lang="zh-CN" altLang="en-US" sz="2400" dirty="0">
                <a:solidFill>
                  <a:srgbClr val="FF0000"/>
                </a:solidFill>
              </a:rPr>
              <a:t>语句嵌套</a:t>
            </a:r>
            <a:r>
              <a:rPr lang="en-US" altLang="zh-CN" sz="2400" dirty="0">
                <a:solidFill>
                  <a:srgbClr val="FF0000"/>
                </a:solidFill>
              </a:rPr>
              <a:t>switch</a:t>
            </a:r>
            <a:r>
              <a:rPr lang="zh-CN" altLang="en-US" sz="2400" dirty="0">
                <a:solidFill>
                  <a:srgbClr val="FF0000"/>
                </a:solidFill>
              </a:rPr>
              <a:t>语句 </a:t>
            </a: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</a:t>
            </a:r>
            <a:r>
              <a:rPr lang="en-US" altLang="zh-CN" sz="3600" b="1" dirty="0">
                <a:solidFill>
                  <a:srgbClr val="FF0000"/>
                </a:solidFill>
              </a:rPr>
              <a:t>switch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多分支语句的应用（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539750" y="1412875"/>
            <a:ext cx="8001000" cy="46069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dirty="0" smtClean="0"/>
              <a:t>已知银行整存整取存款不同期限的年利率分别为：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sz="2800" dirty="0" smtClean="0"/>
              <a:t>               </a:t>
            </a:r>
            <a:r>
              <a:rPr lang="en-US" altLang="zh-CN" sz="2800" dirty="0" smtClean="0"/>
              <a:t>2.25%      </a:t>
            </a:r>
            <a:r>
              <a:rPr lang="zh-CN" altLang="en-US" sz="2800" dirty="0" smtClean="0"/>
              <a:t>期限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年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sz="2800" dirty="0" smtClean="0"/>
              <a:t>               </a:t>
            </a:r>
            <a:r>
              <a:rPr lang="en-US" altLang="zh-CN" sz="2800" dirty="0" smtClean="0"/>
              <a:t>2.79%      </a:t>
            </a:r>
            <a:r>
              <a:rPr lang="zh-CN" altLang="en-US" sz="2800" dirty="0" smtClean="0"/>
              <a:t>期限</a:t>
            </a:r>
            <a:r>
              <a:rPr lang="en-US" altLang="zh-CN" sz="2800" dirty="0" smtClean="0"/>
              <a:t>2</a:t>
            </a:r>
            <a:r>
              <a:rPr lang="zh-CN" altLang="en-US" sz="2800" dirty="0" smtClean="0"/>
              <a:t>年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sz="2800" dirty="0" smtClean="0"/>
              <a:t>月息</a:t>
            </a:r>
            <a:r>
              <a:rPr lang="en-US" altLang="zh-CN" sz="2800" dirty="0" smtClean="0"/>
              <a:t>=     3.33%      </a:t>
            </a:r>
            <a:r>
              <a:rPr lang="zh-CN" altLang="en-US" sz="2800" dirty="0" smtClean="0"/>
              <a:t>期限</a:t>
            </a:r>
            <a:r>
              <a:rPr lang="en-US" altLang="zh-CN" sz="2800" dirty="0" smtClean="0"/>
              <a:t>3</a:t>
            </a:r>
            <a:r>
              <a:rPr lang="zh-CN" altLang="en-US" sz="2800" dirty="0" smtClean="0"/>
              <a:t>年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sz="2800" dirty="0" smtClean="0"/>
              <a:t>               </a:t>
            </a:r>
            <a:r>
              <a:rPr lang="en-US" altLang="zh-CN" sz="2800" dirty="0" smtClean="0"/>
              <a:t>3.60%      </a:t>
            </a:r>
            <a:r>
              <a:rPr lang="zh-CN" altLang="en-US" sz="2800" dirty="0" smtClean="0"/>
              <a:t>期限</a:t>
            </a:r>
            <a:r>
              <a:rPr lang="en-US" altLang="zh-CN" sz="2800" dirty="0" smtClean="0"/>
              <a:t>5</a:t>
            </a:r>
            <a:r>
              <a:rPr lang="zh-CN" altLang="en-US" sz="2800" dirty="0" smtClean="0"/>
              <a:t>年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sz="2800" dirty="0" smtClean="0"/>
              <a:t>               </a:t>
            </a:r>
            <a:r>
              <a:rPr lang="en-US" altLang="zh-CN" sz="2800" dirty="0" smtClean="0"/>
              <a:t>4.14%      </a:t>
            </a:r>
            <a:r>
              <a:rPr lang="zh-CN" altLang="en-US" sz="2800" dirty="0" smtClean="0"/>
              <a:t>期限</a:t>
            </a:r>
            <a:r>
              <a:rPr lang="en-US" altLang="zh-CN" sz="2800" dirty="0" smtClean="0"/>
              <a:t>8</a:t>
            </a:r>
            <a:r>
              <a:rPr lang="zh-CN" altLang="en-US" sz="2800" dirty="0" smtClean="0"/>
              <a:t>年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sz="2800" dirty="0" smtClean="0"/>
              <a:t>    要求输入本金和期限，求到时候能从银行得到的利息与本金的合计。</a:t>
            </a:r>
            <a:endParaRPr lang="zh-CN" altLang="en-US" sz="2800" dirty="0" smtClean="0"/>
          </a:p>
        </p:txBody>
      </p:sp>
      <p:sp>
        <p:nvSpPr>
          <p:cNvPr id="10" name="AutoShape 4"/>
          <p:cNvSpPr>
            <a:spLocks/>
          </p:cNvSpPr>
          <p:nvPr/>
        </p:nvSpPr>
        <p:spPr bwMode="auto">
          <a:xfrm>
            <a:off x="1548358" y="2131938"/>
            <a:ext cx="287338" cy="1945134"/>
          </a:xfrm>
          <a:prstGeom prst="leftBrace">
            <a:avLst>
              <a:gd name="adj1" fmla="val 60589"/>
              <a:gd name="adj2" fmla="val 50000"/>
            </a:avLst>
          </a:prstGeom>
          <a:noFill/>
          <a:ln w="349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794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多分支语句的应用（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8313" y="1196752"/>
            <a:ext cx="7935955" cy="5632311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l" eaLnBrk="1" hangingPunct="1"/>
            <a:r>
              <a:rPr lang="en-US" altLang="zh-CN" b="0" dirty="0"/>
              <a:t>#include&lt;</a:t>
            </a:r>
            <a:r>
              <a:rPr lang="en-US" altLang="zh-CN" b="0" dirty="0" err="1"/>
              <a:t>stdio.h</a:t>
            </a:r>
            <a:r>
              <a:rPr lang="en-US" altLang="zh-CN" b="0" dirty="0"/>
              <a:t>&gt;</a:t>
            </a:r>
          </a:p>
          <a:p>
            <a:pPr algn="l" eaLnBrk="1" hangingPunct="1"/>
            <a:r>
              <a:rPr lang="en-US" altLang="zh-CN" b="0" dirty="0" err="1"/>
              <a:t>int</a:t>
            </a:r>
            <a:r>
              <a:rPr lang="en-US" altLang="zh-CN" b="0" dirty="0"/>
              <a:t> main()</a:t>
            </a:r>
          </a:p>
          <a:p>
            <a:pPr algn="l" eaLnBrk="1" hangingPunct="1"/>
            <a:r>
              <a:rPr lang="en-US" altLang="zh-CN" b="0" dirty="0"/>
              <a:t>{</a:t>
            </a:r>
          </a:p>
          <a:p>
            <a:pPr algn="l" eaLnBrk="1" hangingPunct="1"/>
            <a:r>
              <a:rPr lang="en-US" altLang="zh-CN" b="0" dirty="0"/>
              <a:t>	</a:t>
            </a:r>
            <a:r>
              <a:rPr lang="en-US" altLang="zh-CN" b="0" dirty="0" err="1"/>
              <a:t>int</a:t>
            </a:r>
            <a:r>
              <a:rPr lang="en-US" altLang="zh-CN" b="0" dirty="0"/>
              <a:t> year;</a:t>
            </a:r>
          </a:p>
          <a:p>
            <a:pPr algn="l" eaLnBrk="1" hangingPunct="1"/>
            <a:r>
              <a:rPr lang="en-US" altLang="zh-CN" b="0" dirty="0"/>
              <a:t>	double </a:t>
            </a:r>
            <a:r>
              <a:rPr lang="en-US" altLang="zh-CN" b="0" dirty="0" err="1"/>
              <a:t>money,rate,total</a:t>
            </a:r>
            <a:r>
              <a:rPr lang="en-US" altLang="zh-CN" b="0" dirty="0"/>
              <a:t>;</a:t>
            </a:r>
          </a:p>
          <a:p>
            <a:pPr algn="l" eaLnBrk="1" hangingPunct="1"/>
            <a:r>
              <a:rPr lang="en-US" altLang="zh-CN" b="0" dirty="0"/>
              <a:t>	</a:t>
            </a:r>
            <a:r>
              <a:rPr lang="en-US" altLang="zh-CN" b="0" dirty="0" err="1"/>
              <a:t>printf</a:t>
            </a:r>
            <a:r>
              <a:rPr lang="en-US" altLang="zh-CN" b="0" dirty="0"/>
              <a:t>("</a:t>
            </a:r>
            <a:r>
              <a:rPr lang="zh-CN" altLang="en-US" b="0" dirty="0"/>
              <a:t>输入存款和存期</a:t>
            </a:r>
            <a:r>
              <a:rPr lang="en-US" altLang="zh-CN" b="0" dirty="0"/>
              <a:t>:");</a:t>
            </a:r>
          </a:p>
          <a:p>
            <a:pPr algn="l" eaLnBrk="1" hangingPunct="1"/>
            <a:r>
              <a:rPr lang="en-US" altLang="zh-CN" b="0" dirty="0"/>
              <a:t>	</a:t>
            </a:r>
            <a:r>
              <a:rPr lang="en-US" altLang="zh-CN" b="0" dirty="0" err="1"/>
              <a:t>scanf</a:t>
            </a:r>
            <a:r>
              <a:rPr lang="en-US" altLang="zh-CN" b="0" dirty="0"/>
              <a:t>("%lf %</a:t>
            </a:r>
            <a:r>
              <a:rPr lang="en-US" altLang="zh-CN" b="0" dirty="0" err="1"/>
              <a:t>d",&amp;money,&amp;year</a:t>
            </a:r>
            <a:r>
              <a:rPr lang="en-US" altLang="zh-CN" b="0" dirty="0"/>
              <a:t>);</a:t>
            </a:r>
          </a:p>
          <a:p>
            <a:pPr algn="l" eaLnBrk="1" hangingPunct="1"/>
            <a:r>
              <a:rPr lang="en-US" altLang="zh-CN" b="0" dirty="0"/>
              <a:t>	switch(year)</a:t>
            </a:r>
          </a:p>
          <a:p>
            <a:pPr algn="l" eaLnBrk="1" hangingPunct="1"/>
            <a:r>
              <a:rPr lang="en-US" altLang="zh-CN" b="0" dirty="0"/>
              <a:t>	{</a:t>
            </a:r>
          </a:p>
          <a:p>
            <a:pPr algn="l" eaLnBrk="1" hangingPunct="1"/>
            <a:r>
              <a:rPr lang="en-US" altLang="zh-CN" b="0" dirty="0"/>
              <a:t>		case 1:rate=0.0225;break;</a:t>
            </a:r>
          </a:p>
          <a:p>
            <a:pPr algn="l" eaLnBrk="1" hangingPunct="1"/>
            <a:r>
              <a:rPr lang="en-US" altLang="zh-CN" b="0" dirty="0"/>
              <a:t>		case 2:rate=0.0279;break;</a:t>
            </a:r>
          </a:p>
          <a:p>
            <a:pPr algn="l" eaLnBrk="1" hangingPunct="1"/>
            <a:r>
              <a:rPr lang="en-US" altLang="zh-CN" b="0" dirty="0"/>
              <a:t>		case 3:rate=0.0333;break;</a:t>
            </a:r>
          </a:p>
          <a:p>
            <a:pPr algn="l" eaLnBrk="1" hangingPunct="1"/>
            <a:r>
              <a:rPr lang="en-US" altLang="zh-CN" b="0" dirty="0"/>
              <a:t>		case 5:rate=0.0360;break;</a:t>
            </a:r>
          </a:p>
          <a:p>
            <a:pPr algn="l" eaLnBrk="1" hangingPunct="1"/>
            <a:r>
              <a:rPr lang="en-US" altLang="zh-CN" b="0" dirty="0"/>
              <a:t>		case 8:rate=0.0414;break;</a:t>
            </a:r>
          </a:p>
          <a:p>
            <a:pPr algn="l" eaLnBrk="1" hangingPunct="1"/>
            <a:r>
              <a:rPr lang="en-US" altLang="zh-CN" b="0" dirty="0"/>
              <a:t>		</a:t>
            </a:r>
            <a:r>
              <a:rPr lang="en-US" altLang="zh-CN" b="0" dirty="0" err="1"/>
              <a:t>default:rate</a:t>
            </a:r>
            <a:r>
              <a:rPr lang="en-US" altLang="zh-CN" b="0" dirty="0"/>
              <a:t>=0.0;printf("</a:t>
            </a:r>
            <a:r>
              <a:rPr lang="zh-CN" altLang="en-US" b="0" dirty="0"/>
              <a:t>输入的存期错误</a:t>
            </a:r>
            <a:r>
              <a:rPr lang="en-US" altLang="zh-CN" b="0" dirty="0"/>
              <a:t>!\n");break;</a:t>
            </a:r>
          </a:p>
          <a:p>
            <a:pPr algn="l" eaLnBrk="1" hangingPunct="1"/>
            <a:r>
              <a:rPr lang="en-US" altLang="zh-CN" b="0" dirty="0"/>
              <a:t>	}</a:t>
            </a:r>
          </a:p>
          <a:p>
            <a:pPr algn="l" eaLnBrk="1" hangingPunct="1"/>
            <a:r>
              <a:rPr lang="en-US" altLang="zh-CN" b="0" dirty="0"/>
              <a:t>	total=</a:t>
            </a:r>
            <a:r>
              <a:rPr lang="en-US" altLang="zh-CN" b="0" dirty="0" err="1"/>
              <a:t>money+money</a:t>
            </a:r>
            <a:r>
              <a:rPr lang="en-US" altLang="zh-CN" b="0" dirty="0"/>
              <a:t>*rate*year;</a:t>
            </a:r>
          </a:p>
          <a:p>
            <a:pPr algn="l" eaLnBrk="1" hangingPunct="1"/>
            <a:r>
              <a:rPr lang="en-US" altLang="zh-CN" b="0" dirty="0"/>
              <a:t>	</a:t>
            </a:r>
            <a:r>
              <a:rPr lang="en-US" altLang="zh-CN" b="0" dirty="0" err="1"/>
              <a:t>printf</a:t>
            </a:r>
            <a:r>
              <a:rPr lang="en-US" altLang="zh-CN" b="0" dirty="0"/>
              <a:t>("</a:t>
            </a:r>
            <a:r>
              <a:rPr lang="zh-CN" altLang="en-US" b="0" dirty="0"/>
              <a:t>从银行获得的总金额为：</a:t>
            </a:r>
            <a:r>
              <a:rPr lang="en-US" altLang="zh-CN" b="0" dirty="0"/>
              <a:t>%.2lf\</a:t>
            </a:r>
            <a:r>
              <a:rPr lang="en-US" altLang="zh-CN" b="0" dirty="0" err="1"/>
              <a:t>n",total</a:t>
            </a:r>
            <a:r>
              <a:rPr lang="en-US" altLang="zh-CN" b="0" dirty="0"/>
              <a:t>);</a:t>
            </a:r>
          </a:p>
          <a:p>
            <a:pPr algn="l" eaLnBrk="1" hangingPunct="1"/>
            <a:r>
              <a:rPr lang="en-US" altLang="zh-CN" b="0" dirty="0"/>
              <a:t>	return 0;</a:t>
            </a:r>
          </a:p>
          <a:p>
            <a:pPr algn="l" eaLnBrk="1" hangingPunct="1"/>
            <a:r>
              <a:rPr lang="en-US" altLang="zh-CN" b="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962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七、</a:t>
            </a:r>
            <a:r>
              <a:rPr lang="zh-CN" altLang="en-US" b="1" dirty="0" smtClean="0">
                <a:solidFill>
                  <a:srgbClr val="FF0000"/>
                </a:solidFill>
              </a:rPr>
              <a:t>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528" y="1916832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 smtClean="0">
                <a:solidFill>
                  <a:srgbClr val="FF0000"/>
                </a:solidFill>
              </a:rPr>
              <a:t>switch</a:t>
            </a:r>
            <a:r>
              <a:rPr lang="zh-CN" altLang="en-US" sz="3200" dirty="0" smtClean="0">
                <a:solidFill>
                  <a:srgbClr val="FF0000"/>
                </a:solidFill>
              </a:rPr>
              <a:t>多分支语句的基本概念</a:t>
            </a:r>
            <a:endParaRPr lang="en-US" altLang="zh-CN" sz="3200" dirty="0" smtClean="0"/>
          </a:p>
          <a:p>
            <a:pPr algn="l"/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 smtClean="0">
                <a:solidFill>
                  <a:srgbClr val="0000FF"/>
                </a:solidFill>
              </a:rPr>
              <a:t>switch</a:t>
            </a:r>
            <a:r>
              <a:rPr lang="zh-CN" altLang="en-US" sz="3200" dirty="0" smtClean="0">
                <a:solidFill>
                  <a:srgbClr val="0000FF"/>
                </a:solidFill>
              </a:rPr>
              <a:t>多分支语句的执行流程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algn="l"/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>
                <a:solidFill>
                  <a:srgbClr val="FF0000"/>
                </a:solidFill>
              </a:rPr>
              <a:t>switch</a:t>
            </a:r>
            <a:r>
              <a:rPr lang="zh-CN" altLang="en-US" sz="3200" dirty="0">
                <a:solidFill>
                  <a:srgbClr val="FF0000"/>
                </a:solidFill>
              </a:rPr>
              <a:t>多分支语句的</a:t>
            </a:r>
            <a:r>
              <a:rPr lang="zh-CN" altLang="en-US" sz="3200" dirty="0" smtClean="0">
                <a:solidFill>
                  <a:srgbClr val="FF0000"/>
                </a:solidFill>
              </a:rPr>
              <a:t>嵌套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>
              <a:solidFill>
                <a:srgbClr val="FF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 smtClean="0">
                <a:solidFill>
                  <a:srgbClr val="0000FF"/>
                </a:solidFill>
              </a:rPr>
              <a:t>switch</a:t>
            </a:r>
            <a:r>
              <a:rPr lang="zh-CN" altLang="en-US" sz="3200" dirty="0" smtClean="0">
                <a:solidFill>
                  <a:srgbClr val="0000FF"/>
                </a:solidFill>
              </a:rPr>
              <a:t>多分支语句的灵活应用</a:t>
            </a:r>
            <a:endParaRPr lang="en-US" altLang="zh-CN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en-US" altLang="zh-CN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switch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多分支语句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</a:t>
            </a:r>
            <a:r>
              <a:rPr lang="en-US" altLang="zh-CN" sz="2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多分支语句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多分支语句执行流程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、执行流程举例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五、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多分支语句的嵌套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六、</a:t>
            </a:r>
            <a:r>
              <a:rPr lang="en-US" altLang="zh-CN" sz="2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多分支语句的应用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七、</a:t>
            </a:r>
            <a:r>
              <a:rPr lang="zh-CN" altLang="en-US" sz="2600" b="1" dirty="0">
                <a:solidFill>
                  <a:srgbClr val="FF0000"/>
                </a:solidFill>
              </a:rPr>
              <a:t>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7993063" cy="4176366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深入理解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多分支语句的基本概念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熟练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掌握</a:t>
            </a:r>
            <a:r>
              <a:rPr lang="en-US" altLang="zh-CN" sz="2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多分支语句各关键字的作用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熟练掌握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多分支语句的执行流程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</a:t>
            </a:r>
            <a:r>
              <a:rPr lang="en-US" altLang="zh-CN" sz="2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多分支语句的嵌套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灵活运用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switch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多分支语句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r>
              <a:rPr lang="en-US" altLang="zh-CN" b="1" dirty="0" smtClean="0">
                <a:solidFill>
                  <a:srgbClr val="FF0000"/>
                </a:solidFill>
              </a:rPr>
              <a:t>switch</a:t>
            </a:r>
            <a:r>
              <a:rPr lang="zh-CN" altLang="en-US" b="1" dirty="0" smtClean="0">
                <a:solidFill>
                  <a:srgbClr val="FF0000"/>
                </a:solidFill>
              </a:rPr>
              <a:t>多分支语句（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5288" y="1682006"/>
            <a:ext cx="8229600" cy="4627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None/>
            </a:pPr>
            <a:r>
              <a:rPr lang="en-US" altLang="zh-CN" sz="3200" dirty="0" smtClean="0">
                <a:solidFill>
                  <a:schemeClr val="hlink"/>
                </a:solidFill>
              </a:rPr>
              <a:t>switch</a:t>
            </a:r>
            <a:r>
              <a:rPr lang="zh-CN" altLang="en-US" sz="3200" dirty="0" smtClean="0"/>
              <a:t>（表达式）</a:t>
            </a:r>
            <a:r>
              <a:rPr lang="zh-CN" altLang="en-US" sz="3200" dirty="0" smtClean="0">
                <a:solidFill>
                  <a:srgbClr val="FF0000"/>
                </a:solidFill>
              </a:rPr>
              <a:t>不能为实型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3200" dirty="0" smtClean="0"/>
              <a:t>{           </a:t>
            </a:r>
            <a:r>
              <a:rPr lang="zh-CN" altLang="en-US" sz="3200" dirty="0" smtClean="0">
                <a:solidFill>
                  <a:srgbClr val="FF0000"/>
                </a:solidFill>
              </a:rPr>
              <a:t>不能为变量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None/>
            </a:pPr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chemeClr val="hlink"/>
                </a:solidFill>
              </a:rPr>
              <a:t>case</a:t>
            </a:r>
            <a:r>
              <a:rPr lang="en-US" altLang="zh-CN" sz="3200" dirty="0" smtClean="0"/>
              <a:t> </a:t>
            </a:r>
            <a:r>
              <a:rPr lang="zh-CN" altLang="en-US" sz="3200" dirty="0" smtClean="0"/>
              <a:t>常量表达式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：语句</a:t>
            </a:r>
            <a:r>
              <a:rPr lang="en-US" altLang="zh-CN" sz="3200" dirty="0" smtClean="0"/>
              <a:t>1 </a:t>
            </a:r>
            <a:r>
              <a:rPr lang="zh-CN" altLang="en-US" sz="3200" dirty="0" smtClean="0"/>
              <a:t>；</a:t>
            </a:r>
            <a:r>
              <a:rPr lang="en-US" altLang="zh-CN" sz="3200" dirty="0" smtClean="0">
                <a:solidFill>
                  <a:srgbClr val="CC0099"/>
                </a:solidFill>
              </a:rPr>
              <a:t>break;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chemeClr val="hlink"/>
                </a:solidFill>
              </a:rPr>
              <a:t>case</a:t>
            </a:r>
            <a:r>
              <a:rPr lang="en-US" altLang="zh-CN" sz="3200" dirty="0" smtClean="0"/>
              <a:t> </a:t>
            </a:r>
            <a:r>
              <a:rPr lang="zh-CN" altLang="en-US" sz="3200" dirty="0" smtClean="0"/>
              <a:t>常量表达式</a:t>
            </a:r>
            <a:r>
              <a:rPr lang="en-US" altLang="zh-CN" sz="3200" dirty="0" smtClean="0"/>
              <a:t>2</a:t>
            </a:r>
            <a:r>
              <a:rPr lang="zh-CN" altLang="en-US" sz="3200" dirty="0" smtClean="0"/>
              <a:t>：语句</a:t>
            </a:r>
            <a:r>
              <a:rPr lang="en-US" altLang="zh-CN" sz="3200" dirty="0" smtClean="0"/>
              <a:t>2 </a:t>
            </a:r>
            <a:r>
              <a:rPr lang="zh-CN" altLang="en-US" sz="3200" dirty="0" smtClean="0"/>
              <a:t>；</a:t>
            </a:r>
            <a:r>
              <a:rPr lang="en-US" altLang="zh-CN" sz="3200" dirty="0" smtClean="0">
                <a:solidFill>
                  <a:srgbClr val="CC0099"/>
                </a:solidFill>
              </a:rPr>
              <a:t>break;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3200" dirty="0" smtClean="0"/>
              <a:t>   … …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chemeClr val="hlink"/>
                </a:solidFill>
              </a:rPr>
              <a:t>case</a:t>
            </a:r>
            <a:r>
              <a:rPr lang="en-US" altLang="zh-CN" sz="3200" dirty="0" smtClean="0"/>
              <a:t> </a:t>
            </a:r>
            <a:r>
              <a:rPr lang="zh-CN" altLang="en-US" sz="3200" dirty="0" smtClean="0"/>
              <a:t>常量表达式</a:t>
            </a:r>
            <a:r>
              <a:rPr lang="en-US" altLang="zh-CN" sz="3200" dirty="0" smtClean="0"/>
              <a:t>n</a:t>
            </a:r>
            <a:r>
              <a:rPr lang="zh-CN" altLang="en-US" sz="3200" dirty="0" smtClean="0"/>
              <a:t>：语句</a:t>
            </a:r>
            <a:r>
              <a:rPr lang="en-US" altLang="zh-CN" sz="3200" dirty="0" smtClean="0"/>
              <a:t>n </a:t>
            </a:r>
            <a:r>
              <a:rPr lang="zh-CN" altLang="en-US" sz="3200" dirty="0" smtClean="0"/>
              <a:t>；</a:t>
            </a:r>
            <a:r>
              <a:rPr lang="en-US" altLang="zh-CN" sz="3200" dirty="0" smtClean="0">
                <a:solidFill>
                  <a:srgbClr val="CC0099"/>
                </a:solidFill>
              </a:rPr>
              <a:t>break;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3200" dirty="0" smtClean="0"/>
              <a:t>   </a:t>
            </a:r>
            <a:r>
              <a:rPr lang="en-US" altLang="zh-CN" sz="3200" dirty="0" smtClean="0">
                <a:solidFill>
                  <a:schemeClr val="hlink"/>
                </a:solidFill>
              </a:rPr>
              <a:t>default</a:t>
            </a:r>
            <a:r>
              <a:rPr lang="en-US" altLang="zh-CN" sz="3200" dirty="0" smtClean="0"/>
              <a:t>: </a:t>
            </a:r>
            <a:r>
              <a:rPr lang="zh-CN" altLang="en-US" sz="3200" dirty="0" smtClean="0"/>
              <a:t>语句</a:t>
            </a:r>
            <a:r>
              <a:rPr lang="en-US" altLang="zh-CN" sz="3200" dirty="0" smtClean="0"/>
              <a:t>n+1; </a:t>
            </a:r>
            <a:r>
              <a:rPr lang="en-US" altLang="zh-CN" sz="3200" dirty="0" smtClean="0">
                <a:solidFill>
                  <a:srgbClr val="CC0099"/>
                </a:solidFill>
              </a:rPr>
              <a:t>break;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3200" dirty="0" smtClean="0"/>
              <a:t>}</a:t>
            </a:r>
            <a:endParaRPr lang="en-US" altLang="zh-CN" sz="32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二、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多分支语句（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188" y="1412577"/>
            <a:ext cx="7849244" cy="518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3200" dirty="0" smtClean="0"/>
              <a:t>switch</a:t>
            </a:r>
            <a:r>
              <a:rPr lang="zh-CN" altLang="en-US" sz="3200" dirty="0" smtClean="0"/>
              <a:t>后面括号内的“表达式”可以是任何类型的表达式，值为离散型</a:t>
            </a:r>
          </a:p>
          <a:p>
            <a:pPr algn="just"/>
            <a:r>
              <a:rPr lang="zh-CN" altLang="en-US" sz="3200" dirty="0" smtClean="0"/>
              <a:t>当表达式的值与某一个</a:t>
            </a:r>
            <a:r>
              <a:rPr lang="en-US" altLang="zh-CN" sz="3200" dirty="0" smtClean="0"/>
              <a:t>case</a:t>
            </a:r>
            <a:r>
              <a:rPr lang="zh-CN" altLang="en-US" sz="3200" dirty="0" smtClean="0"/>
              <a:t>后面的常量表达式的值相等时，就执行此</a:t>
            </a:r>
            <a:r>
              <a:rPr lang="en-US" altLang="zh-CN" sz="3200" dirty="0" smtClean="0"/>
              <a:t>case</a:t>
            </a:r>
            <a:r>
              <a:rPr lang="zh-CN" altLang="en-US" sz="3200" dirty="0" smtClean="0"/>
              <a:t>后面的语句，如果都不匹配，就执行</a:t>
            </a:r>
            <a:r>
              <a:rPr lang="en-US" altLang="zh-CN" sz="3200" dirty="0" smtClean="0"/>
              <a:t>default</a:t>
            </a:r>
            <a:r>
              <a:rPr lang="zh-CN" altLang="en-US" sz="3200" dirty="0" smtClean="0"/>
              <a:t>后面的语句</a:t>
            </a:r>
          </a:p>
          <a:p>
            <a:pPr algn="just"/>
            <a:r>
              <a:rPr lang="zh-CN" altLang="en-US" sz="3200" dirty="0" smtClean="0"/>
              <a:t>各个</a:t>
            </a:r>
            <a:r>
              <a:rPr lang="en-US" altLang="zh-CN" sz="3200" dirty="0" smtClean="0"/>
              <a:t>case</a:t>
            </a:r>
            <a:r>
              <a:rPr lang="zh-CN" altLang="en-US" sz="3200" dirty="0" smtClean="0"/>
              <a:t>后面的常量表达式的值必须互不相同</a:t>
            </a:r>
          </a:p>
          <a:p>
            <a:pPr algn="just"/>
            <a:r>
              <a:rPr lang="zh-CN" altLang="en-US" sz="3200" dirty="0" smtClean="0"/>
              <a:t>各个</a:t>
            </a:r>
            <a:r>
              <a:rPr lang="en-US" altLang="zh-CN" sz="3200" dirty="0" smtClean="0"/>
              <a:t>case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default</a:t>
            </a:r>
            <a:r>
              <a:rPr lang="zh-CN" altLang="en-US" sz="3200" dirty="0" smtClean="0"/>
              <a:t>的出现次序不影响执行结果</a:t>
            </a:r>
            <a:endParaRPr lang="zh-CN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switch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多分支语句执行流程</a:t>
            </a:r>
            <a:endParaRPr lang="zh-CN" altLang="en-US" dirty="0" smtClean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599091"/>
              </p:ext>
            </p:extLst>
          </p:nvPr>
        </p:nvGraphicFramePr>
        <p:xfrm>
          <a:off x="1320800" y="1335088"/>
          <a:ext cx="4833938" cy="634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Visio" r:id="rId3" imgW="4232315" imgH="5310835" progId="Visio.Drawing.11">
                  <p:embed/>
                </p:oleObj>
              </mc:Choice>
              <mc:Fallback>
                <p:oleObj name="Visio" r:id="rId3" imgW="4232315" imgH="5310835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35088"/>
                        <a:ext cx="4833938" cy="634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CC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执行流程举例（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50825" y="1478656"/>
            <a:ext cx="5183188" cy="5379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#include &lt;</a:t>
            </a:r>
            <a:r>
              <a:rPr lang="en-US" altLang="zh-CN" sz="2000" b="1" dirty="0" err="1">
                <a:ea typeface="黑体" pitchFamily="2" charset="-122"/>
              </a:rPr>
              <a:t>stdio.h</a:t>
            </a:r>
            <a:r>
              <a:rPr lang="en-US" altLang="zh-CN" sz="2000" b="1" dirty="0">
                <a:ea typeface="黑体" pitchFamily="2" charset="-122"/>
              </a:rPr>
              <a:t>&gt;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void main()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{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char grade;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("enter grade:");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</a:t>
            </a:r>
            <a:r>
              <a:rPr lang="en-US" altLang="zh-CN" sz="2000" b="1" dirty="0" err="1">
                <a:ea typeface="黑体" pitchFamily="2" charset="-122"/>
              </a:rPr>
              <a:t>scanf</a:t>
            </a:r>
            <a:r>
              <a:rPr lang="en-US" altLang="zh-CN" sz="2000" b="1" dirty="0">
                <a:ea typeface="黑体" pitchFamily="2" charset="-122"/>
              </a:rPr>
              <a:t>("%</a:t>
            </a:r>
            <a:r>
              <a:rPr lang="en-US" altLang="zh-CN" sz="2000" b="1" dirty="0" err="1">
                <a:ea typeface="黑体" pitchFamily="2" charset="-122"/>
              </a:rPr>
              <a:t>c",&amp;grade</a:t>
            </a:r>
            <a:r>
              <a:rPr lang="en-US" altLang="zh-CN" sz="2000" b="1" dirty="0">
                <a:ea typeface="黑体" pitchFamily="2" charset="-122"/>
              </a:rPr>
              <a:t>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solidFill>
                  <a:schemeClr val="folHlink"/>
                </a:solidFill>
                <a:ea typeface="黑体" pitchFamily="2" charset="-122"/>
              </a:rPr>
              <a:t>     switch</a:t>
            </a:r>
            <a:r>
              <a:rPr lang="en-US" altLang="zh-CN" sz="2000" b="1" dirty="0">
                <a:ea typeface="黑体" pitchFamily="2" charset="-122"/>
              </a:rPr>
              <a:t>(grade)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{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'A':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("85~100\n");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 case</a:t>
            </a:r>
            <a:r>
              <a:rPr lang="en-US" altLang="zh-CN" sz="2000" b="1" dirty="0">
                <a:ea typeface="黑体" pitchFamily="2" charset="-122"/>
              </a:rPr>
              <a:t> 'B':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("70~84\n");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'C':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("60~69\n");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'D':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("&lt;60\n");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default</a:t>
            </a:r>
            <a:r>
              <a:rPr lang="en-US" altLang="zh-CN" sz="2000" b="1" dirty="0">
                <a:ea typeface="黑体" pitchFamily="2" charset="-122"/>
              </a:rPr>
              <a:t>: 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("error\n");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} 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}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867400" y="3356992"/>
            <a:ext cx="2951163" cy="3321050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/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如果</a:t>
            </a:r>
            <a:r>
              <a:rPr lang="en-US" altLang="zh-CN" sz="3000" b="1" dirty="0">
                <a:ea typeface="黑体" pitchFamily="2" charset="-122"/>
              </a:rPr>
              <a:t>grade</a:t>
            </a:r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的值为</a:t>
            </a:r>
            <a:r>
              <a:rPr lang="zh-CN" altLang="en-US" sz="3000" b="1" dirty="0">
                <a:ea typeface="黑体" pitchFamily="2" charset="-122"/>
              </a:rPr>
              <a:t>‘</a:t>
            </a:r>
            <a:r>
              <a:rPr lang="en-US" altLang="zh-CN" sz="3000" b="1" dirty="0">
                <a:ea typeface="黑体" pitchFamily="2" charset="-122"/>
              </a:rPr>
              <a:t>B’</a:t>
            </a:r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，则输出结果为：</a:t>
            </a:r>
          </a:p>
          <a:p>
            <a:pPr algn="just" eaLnBrk="1" hangingPunct="1"/>
            <a:r>
              <a:rPr lang="en-US" altLang="zh-CN" sz="3000" b="1" dirty="0"/>
              <a:t>70</a:t>
            </a:r>
            <a:r>
              <a:rPr lang="zh-CN" altLang="en-US" sz="3000" b="1" dirty="0"/>
              <a:t>～</a:t>
            </a:r>
            <a:r>
              <a:rPr lang="en-US" altLang="zh-CN" sz="3000" b="1" dirty="0"/>
              <a:t>84</a:t>
            </a:r>
          </a:p>
          <a:p>
            <a:pPr algn="just" eaLnBrk="1" hangingPunct="1"/>
            <a:r>
              <a:rPr lang="en-US" altLang="zh-CN" sz="3000" b="1" dirty="0"/>
              <a:t>60</a:t>
            </a:r>
            <a:r>
              <a:rPr lang="zh-CN" altLang="en-US" sz="3000" b="1" dirty="0"/>
              <a:t>～</a:t>
            </a:r>
            <a:r>
              <a:rPr lang="en-US" altLang="zh-CN" sz="3000" b="1" dirty="0"/>
              <a:t>69</a:t>
            </a:r>
          </a:p>
          <a:p>
            <a:pPr algn="just" eaLnBrk="1" hangingPunct="1"/>
            <a:r>
              <a:rPr lang="en-US" altLang="zh-CN" sz="3000" b="1" dirty="0"/>
              <a:t>&lt;60</a:t>
            </a:r>
          </a:p>
          <a:p>
            <a:pPr algn="just" eaLnBrk="1" hangingPunct="1"/>
            <a:r>
              <a:rPr lang="en-US" altLang="zh-CN" sz="3000" b="1" dirty="0"/>
              <a:t>error</a:t>
            </a:r>
          </a:p>
        </p:txBody>
      </p:sp>
      <p:sp>
        <p:nvSpPr>
          <p:cNvPr id="5" name="Oval 6"/>
          <p:cNvSpPr>
            <a:spLocks noChangeArrowheads="1"/>
          </p:cNvSpPr>
          <p:nvPr/>
        </p:nvSpPr>
        <p:spPr bwMode="auto">
          <a:xfrm>
            <a:off x="2123728" y="3429000"/>
            <a:ext cx="2952750" cy="2333102"/>
          </a:xfrm>
          <a:prstGeom prst="ellipse">
            <a:avLst/>
          </a:prstGeom>
          <a:noFill/>
          <a:ln w="28575" algn="ctr">
            <a:solidFill>
              <a:srgbClr val="CC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5046063" y="1916832"/>
            <a:ext cx="3311525" cy="972997"/>
          </a:xfrm>
          <a:prstGeom prst="wedgeRectCallout">
            <a:avLst>
              <a:gd name="adj1" fmla="val -53019"/>
              <a:gd name="adj2" fmla="val 114171"/>
            </a:avLst>
          </a:prstGeom>
          <a:solidFill>
            <a:srgbClr val="FF9900"/>
          </a:solidFill>
          <a:ln w="28575" algn="ctr">
            <a:solidFill>
              <a:srgbClr val="CC0099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各语句后面没有</a:t>
            </a:r>
            <a:r>
              <a:rPr lang="en-US" altLang="zh-CN" sz="3000" b="1" dirty="0">
                <a:ea typeface="黑体" pitchFamily="2" charset="-122"/>
              </a:rPr>
              <a:t>break</a:t>
            </a:r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语句</a:t>
            </a:r>
          </a:p>
        </p:txBody>
      </p:sp>
    </p:spTree>
    <p:extLst>
      <p:ext uri="{BB962C8B-B14F-4D97-AF65-F5344CB8AC3E}">
        <p14:creationId xmlns:p14="http://schemas.microsoft.com/office/powerpoint/2010/main" val="305684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执行流程</a:t>
            </a:r>
            <a:r>
              <a:rPr lang="zh-CN" altLang="en-US" sz="3600" b="1" dirty="0">
                <a:solidFill>
                  <a:srgbClr val="FF0000"/>
                </a:solidFill>
              </a:rPr>
              <a:t>举例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0825" y="1555825"/>
            <a:ext cx="8424863" cy="5185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#include &lt;</a:t>
            </a:r>
            <a:r>
              <a:rPr lang="en-US" altLang="zh-CN" sz="2000" b="1" dirty="0" err="1">
                <a:ea typeface="黑体" pitchFamily="2" charset="-122"/>
              </a:rPr>
              <a:t>stdio.h</a:t>
            </a:r>
            <a:r>
              <a:rPr lang="en-US" altLang="zh-CN" sz="2000" b="1" dirty="0">
                <a:ea typeface="黑体" pitchFamily="2" charset="-122"/>
              </a:rPr>
              <a:t>&gt;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void main()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{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char grade;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("enter grade:");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</a:t>
            </a:r>
            <a:r>
              <a:rPr lang="en-US" altLang="zh-CN" sz="2000" b="1" dirty="0" err="1">
                <a:ea typeface="黑体" pitchFamily="2" charset="-122"/>
              </a:rPr>
              <a:t>scanf</a:t>
            </a:r>
            <a:r>
              <a:rPr lang="en-US" altLang="zh-CN" sz="2000" b="1" dirty="0">
                <a:ea typeface="黑体" pitchFamily="2" charset="-122"/>
              </a:rPr>
              <a:t>("%</a:t>
            </a:r>
            <a:r>
              <a:rPr lang="en-US" altLang="zh-CN" sz="2000" b="1" dirty="0" err="1">
                <a:ea typeface="黑体" pitchFamily="2" charset="-122"/>
              </a:rPr>
              <a:t>c",&amp;grade</a:t>
            </a:r>
            <a:r>
              <a:rPr lang="en-US" altLang="zh-CN" sz="2000" b="1" dirty="0">
                <a:ea typeface="黑体" pitchFamily="2" charset="-122"/>
              </a:rPr>
              <a:t>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solidFill>
                  <a:schemeClr val="folHlink"/>
                </a:solidFill>
                <a:ea typeface="黑体" pitchFamily="2" charset="-122"/>
              </a:rPr>
              <a:t>     switch</a:t>
            </a:r>
            <a:r>
              <a:rPr lang="en-US" altLang="zh-CN" sz="2000" b="1" dirty="0">
                <a:ea typeface="黑体" pitchFamily="2" charset="-122"/>
              </a:rPr>
              <a:t>(grade)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{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'A':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("85~100\n");</a:t>
            </a:r>
            <a:r>
              <a:rPr lang="en-US" altLang="zh-CN" sz="2000" b="1" dirty="0">
                <a:solidFill>
                  <a:srgbClr val="CC0099"/>
                </a:solidFill>
                <a:ea typeface="黑体" pitchFamily="2" charset="-122"/>
              </a:rPr>
              <a:t>break;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 case</a:t>
            </a:r>
            <a:r>
              <a:rPr lang="en-US" altLang="zh-CN" sz="2000" b="1" dirty="0">
                <a:ea typeface="黑体" pitchFamily="2" charset="-122"/>
              </a:rPr>
              <a:t> 'B':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("70~84\n");</a:t>
            </a:r>
            <a:r>
              <a:rPr lang="en-US" altLang="zh-CN" sz="2000" b="1" dirty="0">
                <a:solidFill>
                  <a:srgbClr val="CC0099"/>
                </a:solidFill>
                <a:ea typeface="黑体" pitchFamily="2" charset="-122"/>
              </a:rPr>
              <a:t>break;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'C':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("60~69\n");</a:t>
            </a:r>
            <a:r>
              <a:rPr lang="en-US" altLang="zh-CN" sz="2000" b="1" dirty="0">
                <a:solidFill>
                  <a:srgbClr val="CC0099"/>
                </a:solidFill>
                <a:ea typeface="黑体" pitchFamily="2" charset="-122"/>
              </a:rPr>
              <a:t>break;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'D':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("&lt;60\n");</a:t>
            </a:r>
            <a:r>
              <a:rPr lang="en-US" altLang="zh-CN" sz="2000" b="1" dirty="0">
                <a:solidFill>
                  <a:srgbClr val="CC0099"/>
                </a:solidFill>
                <a:ea typeface="黑体" pitchFamily="2" charset="-122"/>
              </a:rPr>
              <a:t>break;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   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default</a:t>
            </a:r>
            <a:r>
              <a:rPr lang="en-US" altLang="zh-CN" sz="2000" b="1" dirty="0">
                <a:ea typeface="黑体" pitchFamily="2" charset="-122"/>
              </a:rPr>
              <a:t>:  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("error\n");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    } </a:t>
            </a:r>
          </a:p>
          <a:p>
            <a:pPr marL="342900" indent="-342900" algn="just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}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724525" y="1484784"/>
            <a:ext cx="2951163" cy="1949450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/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如果</a:t>
            </a:r>
            <a:r>
              <a:rPr lang="en-US" altLang="zh-CN" sz="3000" b="1" dirty="0">
                <a:ea typeface="黑体" pitchFamily="2" charset="-122"/>
              </a:rPr>
              <a:t>grade</a:t>
            </a:r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的值为</a:t>
            </a:r>
            <a:r>
              <a:rPr lang="zh-CN" altLang="en-US" sz="3000" b="1" dirty="0">
                <a:ea typeface="黑体" pitchFamily="2" charset="-122"/>
              </a:rPr>
              <a:t>‘</a:t>
            </a:r>
            <a:r>
              <a:rPr lang="en-US" altLang="zh-CN" sz="3000" b="1" dirty="0">
                <a:ea typeface="黑体" pitchFamily="2" charset="-122"/>
              </a:rPr>
              <a:t>B’</a:t>
            </a:r>
            <a:r>
              <a:rPr lang="zh-CN" altLang="en-US" sz="3000" b="1" dirty="0">
                <a:latin typeface="黑体" pitchFamily="2" charset="-122"/>
                <a:ea typeface="黑体" pitchFamily="2" charset="-122"/>
              </a:rPr>
              <a:t>，则输出结果为：</a:t>
            </a:r>
          </a:p>
          <a:p>
            <a:pPr algn="just" eaLnBrk="1" hangingPunct="1"/>
            <a:r>
              <a:rPr lang="en-US" altLang="zh-CN" sz="3000" b="1" dirty="0"/>
              <a:t>70</a:t>
            </a:r>
            <a:r>
              <a:rPr lang="zh-CN" altLang="en-US" sz="3000" b="1" dirty="0"/>
              <a:t>～</a:t>
            </a:r>
            <a:r>
              <a:rPr lang="en-US" altLang="zh-CN" sz="3000" b="1" dirty="0"/>
              <a:t>84</a:t>
            </a: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5136068" y="5445224"/>
            <a:ext cx="3816350" cy="1081087"/>
          </a:xfrm>
          <a:prstGeom prst="wedgeRectCallout">
            <a:avLst>
              <a:gd name="adj1" fmla="val -30324"/>
              <a:gd name="adj2" fmla="val -108296"/>
            </a:avLst>
          </a:prstGeom>
          <a:solidFill>
            <a:srgbClr val="FF9900"/>
          </a:solidFill>
          <a:ln w="28575" algn="ctr">
            <a:solidFill>
              <a:srgbClr val="CC0099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CN" altLang="en-US" sz="3000" b="1">
                <a:latin typeface="黑体" pitchFamily="2" charset="-122"/>
                <a:ea typeface="黑体" pitchFamily="2" charset="-122"/>
              </a:rPr>
              <a:t>各语句后面有</a:t>
            </a:r>
            <a:r>
              <a:rPr lang="en-US" altLang="zh-CN" sz="3000" b="1">
                <a:ea typeface="黑体" pitchFamily="2" charset="-122"/>
              </a:rPr>
              <a:t>break</a:t>
            </a:r>
            <a:r>
              <a:rPr lang="zh-CN" altLang="en-US" sz="3000" b="1">
                <a:latin typeface="黑体" pitchFamily="2" charset="-122"/>
                <a:ea typeface="黑体" pitchFamily="2" charset="-122"/>
              </a:rPr>
              <a:t>语句</a:t>
            </a:r>
          </a:p>
        </p:txBody>
      </p:sp>
    </p:spTree>
    <p:extLst>
      <p:ext uri="{BB962C8B-B14F-4D97-AF65-F5344CB8AC3E}">
        <p14:creationId xmlns:p14="http://schemas.microsoft.com/office/powerpoint/2010/main" val="136687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执行流程</a:t>
            </a:r>
            <a:r>
              <a:rPr lang="zh-CN" altLang="en-US" sz="3600" b="1" dirty="0">
                <a:solidFill>
                  <a:srgbClr val="FF0000"/>
                </a:solidFill>
              </a:rPr>
              <a:t>举例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0825" y="1916832"/>
            <a:ext cx="8424863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#include &lt;</a:t>
            </a:r>
            <a:r>
              <a:rPr lang="en-US" altLang="zh-CN" sz="2000" b="1" dirty="0" err="1">
                <a:ea typeface="黑体" pitchFamily="2" charset="-122"/>
              </a:rPr>
              <a:t>stdio.h</a:t>
            </a:r>
            <a:r>
              <a:rPr lang="en-US" altLang="zh-CN" sz="2000" b="1" dirty="0">
                <a:ea typeface="黑体" pitchFamily="2" charset="-122"/>
              </a:rPr>
              <a:t>&gt;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void main()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{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 err="1">
                <a:ea typeface="黑体" pitchFamily="2" charset="-122"/>
              </a:rPr>
              <a:t>int</a:t>
            </a:r>
            <a:r>
              <a:rPr lang="en-US" altLang="zh-CN" sz="2000" b="1" dirty="0">
                <a:ea typeface="黑体" pitchFamily="2" charset="-122"/>
              </a:rPr>
              <a:t> a=3,b=6;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switch</a:t>
            </a:r>
            <a:r>
              <a:rPr lang="en-US" altLang="zh-CN" sz="2000" b="1" dirty="0">
                <a:ea typeface="黑体" pitchFamily="2" charset="-122"/>
              </a:rPr>
              <a:t>(a&gt;b?1:2)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{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1:b=</a:t>
            </a:r>
            <a:r>
              <a:rPr lang="en-US" altLang="zh-CN" sz="2000" b="1" dirty="0" err="1">
                <a:ea typeface="黑体" pitchFamily="2" charset="-122"/>
              </a:rPr>
              <a:t>a+b</a:t>
            </a:r>
            <a:r>
              <a:rPr lang="en-US" altLang="zh-CN" sz="2000" b="1" dirty="0">
                <a:ea typeface="黑体" pitchFamily="2" charset="-122"/>
              </a:rPr>
              <a:t>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case</a:t>
            </a:r>
            <a:r>
              <a:rPr lang="en-US" altLang="zh-CN" sz="2000" b="1" dirty="0">
                <a:ea typeface="黑体" pitchFamily="2" charset="-122"/>
              </a:rPr>
              <a:t> 2:a=</a:t>
            </a:r>
            <a:r>
              <a:rPr lang="en-US" altLang="zh-CN" sz="2000" b="1" dirty="0" err="1">
                <a:ea typeface="黑体" pitchFamily="2" charset="-122"/>
              </a:rPr>
              <a:t>a+b</a:t>
            </a:r>
            <a:r>
              <a:rPr lang="en-US" altLang="zh-CN" sz="2000" b="1" dirty="0">
                <a:ea typeface="黑体" pitchFamily="2" charset="-122"/>
              </a:rPr>
              <a:t>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>
                <a:solidFill>
                  <a:schemeClr val="hlink"/>
                </a:solidFill>
                <a:ea typeface="黑体" pitchFamily="2" charset="-122"/>
              </a:rPr>
              <a:t>default</a:t>
            </a:r>
            <a:r>
              <a:rPr lang="en-US" altLang="zh-CN" sz="2000" b="1" dirty="0">
                <a:ea typeface="黑体" pitchFamily="2" charset="-122"/>
              </a:rPr>
              <a:t>: b--;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}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	</a:t>
            </a:r>
            <a:r>
              <a:rPr lang="en-US" altLang="zh-CN" sz="2000" b="1" dirty="0" err="1">
                <a:ea typeface="黑体" pitchFamily="2" charset="-122"/>
              </a:rPr>
              <a:t>printf</a:t>
            </a:r>
            <a:r>
              <a:rPr lang="en-US" altLang="zh-CN" sz="2000" b="1" dirty="0">
                <a:ea typeface="黑体" pitchFamily="2" charset="-122"/>
              </a:rPr>
              <a:t>("a=%</a:t>
            </a:r>
            <a:r>
              <a:rPr lang="en-US" altLang="zh-CN" sz="2000" b="1" dirty="0" err="1">
                <a:ea typeface="黑体" pitchFamily="2" charset="-122"/>
              </a:rPr>
              <a:t>d,b</a:t>
            </a:r>
            <a:r>
              <a:rPr lang="en-US" altLang="zh-CN" sz="2000" b="1" dirty="0">
                <a:ea typeface="黑体" pitchFamily="2" charset="-122"/>
              </a:rPr>
              <a:t>=%d\n",</a:t>
            </a:r>
            <a:r>
              <a:rPr lang="en-US" altLang="zh-CN" sz="2000" b="1" dirty="0" err="1">
                <a:ea typeface="黑体" pitchFamily="2" charset="-122"/>
              </a:rPr>
              <a:t>a,b</a:t>
            </a:r>
            <a:r>
              <a:rPr lang="en-US" altLang="zh-CN" sz="2000" b="1" dirty="0">
                <a:ea typeface="黑体" pitchFamily="2" charset="-122"/>
              </a:rPr>
              <a:t>);		  </a:t>
            </a:r>
          </a:p>
          <a:p>
            <a:pPr marL="342900" indent="-342900" algn="just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sz="2000" b="1" dirty="0">
                <a:ea typeface="黑体" pitchFamily="2" charset="-122"/>
              </a:rPr>
              <a:t>}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08625" y="3921769"/>
            <a:ext cx="2951163" cy="1035050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/>
            <a:r>
              <a:rPr lang="zh-CN" altLang="en-US" sz="3000" b="1">
                <a:latin typeface="黑体" pitchFamily="2" charset="-122"/>
                <a:ea typeface="黑体" pitchFamily="2" charset="-122"/>
              </a:rPr>
              <a:t>输出结果为：</a:t>
            </a:r>
          </a:p>
          <a:p>
            <a:pPr algn="just" eaLnBrk="1" hangingPunct="1"/>
            <a:r>
              <a:rPr lang="en-US" altLang="zh-CN" sz="3000" b="1"/>
              <a:t>a=9,b=5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563888" y="1916832"/>
            <a:ext cx="3241675" cy="1081087"/>
          </a:xfrm>
          <a:prstGeom prst="wedgeRectCallout">
            <a:avLst>
              <a:gd name="adj1" fmla="val -62194"/>
              <a:gd name="adj2" fmla="val 161014"/>
            </a:avLst>
          </a:prstGeom>
          <a:solidFill>
            <a:srgbClr val="FF9900"/>
          </a:solidFill>
          <a:ln w="28575" algn="ctr">
            <a:solidFill>
              <a:srgbClr val="CC0099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zh-CN" altLang="en-US" sz="3000" b="1">
                <a:latin typeface="黑体" pitchFamily="2" charset="-122"/>
                <a:ea typeface="黑体" pitchFamily="2" charset="-122"/>
              </a:rPr>
              <a:t>各语句后面没有</a:t>
            </a:r>
            <a:r>
              <a:rPr lang="en-US" altLang="zh-CN" sz="3000" b="1">
                <a:ea typeface="黑体" pitchFamily="2" charset="-122"/>
              </a:rPr>
              <a:t>break</a:t>
            </a:r>
            <a:r>
              <a:rPr lang="zh-CN" altLang="en-US" sz="3000" b="1">
                <a:latin typeface="黑体" pitchFamily="2" charset="-122"/>
                <a:ea typeface="黑体" pitchFamily="2" charset="-122"/>
              </a:rPr>
              <a:t>语句</a:t>
            </a:r>
          </a:p>
        </p:txBody>
      </p:sp>
    </p:spTree>
    <p:extLst>
      <p:ext uri="{BB962C8B-B14F-4D97-AF65-F5344CB8AC3E}">
        <p14:creationId xmlns:p14="http://schemas.microsoft.com/office/powerpoint/2010/main" val="311173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3369</TotalTime>
  <Words>699</Words>
  <Application>Microsoft Office PowerPoint</Application>
  <PresentationFormat>全屏显示(4:3)</PresentationFormat>
  <Paragraphs>172</Paragraphs>
  <Slides>15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7" baseType="lpstr">
      <vt:lpstr>Office 主题</vt:lpstr>
      <vt:lpstr>Microsoft Office Visio 绘图</vt:lpstr>
      <vt:lpstr>PowerPoint 演示文稿</vt:lpstr>
      <vt:lpstr>《switch多分支语句》提纲</vt:lpstr>
      <vt:lpstr>一、教学目标</vt:lpstr>
      <vt:lpstr>二、switch多分支语句（1）</vt:lpstr>
      <vt:lpstr>二、switch多分支语句（2）</vt:lpstr>
      <vt:lpstr>三、switch多分支语句执行流程</vt:lpstr>
      <vt:lpstr>四、执行流程举例（1）</vt:lpstr>
      <vt:lpstr>四、执行流程举例（2）</vt:lpstr>
      <vt:lpstr>四、执行流程举例（3）</vt:lpstr>
      <vt:lpstr>四、执行流程举例（4）</vt:lpstr>
      <vt:lpstr>五、switch多分支语句的嵌套</vt:lpstr>
      <vt:lpstr>六、switch多分支语句的应用（1）</vt:lpstr>
      <vt:lpstr>六、switch多分支语句的应用（2）</vt:lpstr>
      <vt:lpstr>七、小结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</cp:lastModifiedBy>
  <cp:revision>207</cp:revision>
  <dcterms:created xsi:type="dcterms:W3CDTF">2004-11-26T05:12:32Z</dcterms:created>
  <dcterms:modified xsi:type="dcterms:W3CDTF">2016-12-07T12:29:20Z</dcterms:modified>
</cp:coreProperties>
</file>