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1" r:id="rId3"/>
    <p:sldId id="259" r:id="rId4"/>
    <p:sldId id="257" r:id="rId5"/>
    <p:sldId id="260" r:id="rId6"/>
    <p:sldId id="258" r:id="rId7"/>
    <p:sldId id="262" r:id="rId8"/>
    <p:sldId id="263" r:id="rId9"/>
    <p:sldId id="264" r:id="rId10"/>
    <p:sldId id="265" r:id="rId11"/>
    <p:sldId id="266" r:id="rId12"/>
    <p:sldId id="267" r:id="rId13"/>
    <p:sldId id="268" r:id="rId14"/>
    <p:sldId id="269" r:id="rId15"/>
    <p:sldId id="270" r:id="rId16"/>
    <p:sldId id="272" r:id="rId17"/>
    <p:sldId id="273" r:id="rId18"/>
    <p:sldId id="276"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50" autoAdjust="0"/>
    <p:restoredTop sz="94660"/>
  </p:normalViewPr>
  <p:slideViewPr>
    <p:cSldViewPr>
      <p:cViewPr varScale="1">
        <p:scale>
          <a:sx n="66" d="100"/>
          <a:sy n="66" d="100"/>
        </p:scale>
        <p:origin x="-156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87A40F-CF58-4D8A-89BB-A18092BCDE68}"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B7BEED66-AD85-4ADD-9917-476978079A8B}" type="slidenum">
              <a:rPr lang="en-US" smtClean="0"/>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7A40F-CF58-4D8A-89BB-A18092BCDE68}"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BEED66-AD85-4ADD-9917-476978079A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87A40F-CF58-4D8A-89BB-A18092BCDE68}" type="datetimeFigureOut">
              <a:rPr lang="en-US" smtClean="0"/>
              <a:t>6/19/2016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BEED66-AD85-4ADD-9917-476978079A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87A40F-CF58-4D8A-89BB-A18092BCDE68}" type="datetimeFigureOut">
              <a:rPr lang="en-US" smtClean="0"/>
              <a:t>6/19/2016</a:t>
            </a:fld>
            <a:endParaRPr lang="en-US"/>
          </a:p>
        </p:txBody>
      </p:sp>
      <p:sp>
        <p:nvSpPr>
          <p:cNvPr id="10" name="Slide Number Placeholder 9"/>
          <p:cNvSpPr>
            <a:spLocks noGrp="1"/>
          </p:cNvSpPr>
          <p:nvPr>
            <p:ph type="sldNum" sz="quarter" idx="11"/>
          </p:nvPr>
        </p:nvSpPr>
        <p:spPr/>
        <p:txBody>
          <a:bodyPr/>
          <a:lstStyle/>
          <a:p>
            <a:fld id="{B7BEED66-AD85-4ADD-9917-476978079A8B}"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FA87A40F-CF58-4D8A-89BB-A18092BCDE68}" type="datetimeFigureOut">
              <a:rPr lang="en-US" smtClean="0"/>
              <a:t>6/19/2016</a:t>
            </a:fld>
            <a:endParaRPr lang="en-US"/>
          </a:p>
        </p:txBody>
      </p:sp>
      <p:sp>
        <p:nvSpPr>
          <p:cNvPr id="20" name="Slide Number Placeholder 19"/>
          <p:cNvSpPr>
            <a:spLocks noGrp="1"/>
          </p:cNvSpPr>
          <p:nvPr>
            <p:ph type="sldNum" sz="quarter" idx="11"/>
          </p:nvPr>
        </p:nvSpPr>
        <p:spPr/>
        <p:txBody>
          <a:bodyPr/>
          <a:lstStyle/>
          <a:p>
            <a:fld id="{B7BEED66-AD85-4ADD-9917-476978079A8B}"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FA87A40F-CF58-4D8A-89BB-A18092BCDE68}"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BEED66-AD85-4ADD-9917-476978079A8B}" type="slidenum">
              <a:rPr lang="en-US" smtClean="0"/>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A87A40F-CF58-4D8A-89BB-A18092BCDE68}" type="datetimeFigureOut">
              <a:rPr lang="en-US" smtClean="0"/>
              <a:t>6/19/2016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BEED66-AD85-4ADD-9917-476978079A8B}" type="slidenum">
              <a:rPr lang="en-US" smtClean="0"/>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A87A40F-CF58-4D8A-89BB-A18092BCDE68}" type="datetimeFigureOut">
              <a:rPr lang="en-US" smtClean="0"/>
              <a:t>6/19/2016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BEED66-AD85-4ADD-9917-476978079A8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A87A40F-CF58-4D8A-89BB-A18092BCDE68}" type="datetimeFigureOut">
              <a:rPr lang="en-US" smtClean="0"/>
              <a:t>6/19/2016</a:t>
            </a:fld>
            <a:endParaRPr lang="en-US"/>
          </a:p>
        </p:txBody>
      </p:sp>
      <p:sp>
        <p:nvSpPr>
          <p:cNvPr id="6" name="Slide Number Placeholder 5"/>
          <p:cNvSpPr>
            <a:spLocks noGrp="1"/>
          </p:cNvSpPr>
          <p:nvPr>
            <p:ph type="sldNum" sz="quarter" idx="11"/>
          </p:nvPr>
        </p:nvSpPr>
        <p:spPr/>
        <p:txBody>
          <a:bodyPr/>
          <a:lstStyle/>
          <a:p>
            <a:fld id="{B7BEED66-AD85-4ADD-9917-476978079A8B}"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FA87A40F-CF58-4D8A-89BB-A18092BCDE68}" type="datetimeFigureOut">
              <a:rPr lang="en-US" smtClean="0"/>
              <a:t>6/19/2016</a:t>
            </a:fld>
            <a:endParaRPr lang="en-US"/>
          </a:p>
        </p:txBody>
      </p:sp>
      <p:sp>
        <p:nvSpPr>
          <p:cNvPr id="10" name="Slide Number Placeholder 9"/>
          <p:cNvSpPr>
            <a:spLocks noGrp="1"/>
          </p:cNvSpPr>
          <p:nvPr>
            <p:ph type="sldNum" sz="quarter" idx="15"/>
          </p:nvPr>
        </p:nvSpPr>
        <p:spPr/>
        <p:txBody>
          <a:bodyPr/>
          <a:lstStyle/>
          <a:p>
            <a:fld id="{B7BEED66-AD85-4ADD-9917-476978079A8B}"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87A40F-CF58-4D8A-89BB-A18092BCDE68}" type="datetimeFigureOut">
              <a:rPr lang="en-US" smtClean="0"/>
              <a:t>6/19/2016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BEED66-AD85-4ADD-9917-476978079A8B}"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B7BEED66-AD85-4ADD-9917-476978079A8B}" type="slidenum">
              <a:rPr lang="en-US" smtClean="0"/>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FA87A40F-CF58-4D8A-89BB-A18092BCDE68}" type="datetimeFigureOut">
              <a:rPr lang="en-US" smtClean="0"/>
              <a:t>6/19/2016</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838200"/>
            <a:ext cx="8229600" cy="27432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115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a:lstStyle>
          <a:p>
            <a:r>
              <a:rPr lang="en-US" sz="4000" dirty="0" smtClean="0">
                <a:solidFill>
                  <a:schemeClr val="accent1">
                    <a:lumMod val="75000"/>
                  </a:schemeClr>
                </a:solidFill>
              </a:rPr>
              <a:t>Creation of Guidelines and Proposal of Standardization  For The Construction of Mathematical Models For Oil Spill Trajectory Prediction</a:t>
            </a:r>
            <a:endParaRPr lang="en-US" sz="4000" dirty="0">
              <a:solidFill>
                <a:schemeClr val="accent1">
                  <a:lumMod val="75000"/>
                </a:schemeClr>
              </a:solidFill>
            </a:endParaRPr>
          </a:p>
        </p:txBody>
      </p:sp>
      <p:sp>
        <p:nvSpPr>
          <p:cNvPr id="6" name="Content Placeholder 2"/>
          <p:cNvSpPr txBox="1">
            <a:spLocks/>
          </p:cNvSpPr>
          <p:nvPr/>
        </p:nvSpPr>
        <p:spPr>
          <a:xfrm>
            <a:off x="4114800" y="5715000"/>
            <a:ext cx="5029200" cy="1066801"/>
          </a:xfrm>
          <a:prstGeom prst="rect">
            <a:avLst/>
          </a:prstGeom>
        </p:spPr>
        <p:txBody>
          <a:bodyPr vert="horz" lIns="91440" tIns="45720" rIns="91440" bIns="45720" rtlCol="0">
            <a:normAutofit/>
          </a:bodyPr>
          <a:lstStyle>
            <a:lvl1pPr marL="0" indent="0" algn="r" defTabSz="914400" rtl="0" eaLnBrk="1" latinLnBrk="0" hangingPunct="1">
              <a:spcBef>
                <a:spcPct val="20000"/>
              </a:spcBef>
              <a:buFont typeface="Arial" pitchFamily="34" charset="0"/>
              <a:buNone/>
              <a:defRPr sz="2400" kern="1200">
                <a:solidFill>
                  <a:schemeClr val="tx2">
                    <a:lumMod val="60000"/>
                    <a:lumOff val="40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Calibri" pitchFamily="34" charset="0"/>
              <a:buNone/>
              <a:defRPr sz="18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1"/>
              </a:buClr>
              <a:buFont typeface="Calibri"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Calibri"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1"/>
              </a:buClr>
              <a:buFont typeface="Calibri"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1"/>
              </a:buClr>
              <a:buFont typeface="Calibri" pitchFamily="34" charset="0"/>
              <a:buNone/>
              <a:defRPr sz="1800" kern="1200">
                <a:solidFill>
                  <a:schemeClr val="tx1">
                    <a:tint val="75000"/>
                  </a:schemeClr>
                </a:solidFill>
                <a:latin typeface="+mn-lt"/>
                <a:ea typeface="+mn-ea"/>
                <a:cs typeface="+mn-cs"/>
              </a:defRPr>
            </a:lvl9pPr>
          </a:lstStyle>
          <a:p>
            <a:pPr algn="l"/>
            <a:r>
              <a:rPr lang="en-US" sz="1200" dirty="0" smtClean="0">
                <a:solidFill>
                  <a:schemeClr val="accent1"/>
                </a:solidFill>
              </a:rPr>
              <a:t>Presented by:  </a:t>
            </a:r>
            <a:r>
              <a:rPr lang="en-US" sz="1400" dirty="0" smtClean="0">
                <a:solidFill>
                  <a:schemeClr val="accent1"/>
                </a:solidFill>
              </a:rPr>
              <a:t>Derrick Martin Adjei Sowa</a:t>
            </a:r>
            <a:endParaRPr lang="en-US" sz="1200" dirty="0" smtClean="0">
              <a:solidFill>
                <a:schemeClr val="accent1"/>
              </a:solidFill>
            </a:endParaRPr>
          </a:p>
          <a:p>
            <a:pPr algn="l"/>
            <a:r>
              <a:rPr lang="en-US" sz="1400" dirty="0" smtClean="0">
                <a:solidFill>
                  <a:schemeClr val="accent1"/>
                </a:solidFill>
              </a:rPr>
              <a:t>M2012017</a:t>
            </a:r>
          </a:p>
          <a:p>
            <a:pPr algn="l"/>
            <a:r>
              <a:rPr lang="en-US" sz="1200" dirty="0" smtClean="0">
                <a:solidFill>
                  <a:schemeClr val="accent1"/>
                </a:solidFill>
              </a:rPr>
              <a:t>Supervisor: </a:t>
            </a:r>
            <a:r>
              <a:rPr lang="en-US" sz="1400" dirty="0" smtClean="0">
                <a:solidFill>
                  <a:schemeClr val="accent1"/>
                </a:solidFill>
              </a:rPr>
              <a:t>Xu </a:t>
            </a:r>
            <a:r>
              <a:rPr lang="en-US" sz="1400" dirty="0" err="1" smtClean="0">
                <a:solidFill>
                  <a:schemeClr val="accent1"/>
                </a:solidFill>
              </a:rPr>
              <a:t>Fumin</a:t>
            </a:r>
            <a:endParaRPr lang="en-US" sz="1200" dirty="0" smtClean="0">
              <a:solidFill>
                <a:schemeClr val="accent1"/>
              </a:solidFill>
            </a:endParaRPr>
          </a:p>
          <a:p>
            <a:pPr algn="l"/>
            <a:r>
              <a:rPr lang="en-US" sz="1200" dirty="0" smtClean="0">
                <a:solidFill>
                  <a:schemeClr val="accent1"/>
                </a:solidFill>
              </a:rPr>
              <a:t>College of Harbor, Coastal and Offshore Engineering, Hohai University - China</a:t>
            </a:r>
            <a:endParaRPr lang="en-US" sz="1200" dirty="0">
              <a:solidFill>
                <a:schemeClr val="accent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3200" y="5715000"/>
            <a:ext cx="1133901" cy="1066800"/>
          </a:xfrm>
          <a:prstGeom prst="rect">
            <a:avLst/>
          </a:prstGeom>
        </p:spPr>
      </p:pic>
    </p:spTree>
    <p:extLst>
      <p:ext uri="{BB962C8B-B14F-4D97-AF65-F5344CB8AC3E}">
        <p14:creationId xmlns:p14="http://schemas.microsoft.com/office/powerpoint/2010/main" val="3593522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29853"/>
            <a:ext cx="6019800" cy="587053"/>
          </a:xfrm>
        </p:spPr>
        <p:txBody>
          <a:bodyPr>
            <a:noAutofit/>
          </a:bodyPr>
          <a:lstStyle/>
          <a:p>
            <a:r>
              <a:rPr lang="en-US" sz="3200" b="1" dirty="0"/>
              <a:t>Overview of Crude </a:t>
            </a:r>
            <a:r>
              <a:rPr lang="en-US" sz="3200" b="1" dirty="0" smtClean="0"/>
              <a:t>Oil Continued</a:t>
            </a:r>
            <a:endParaRPr lang="en-US" sz="3200" dirty="0"/>
          </a:p>
        </p:txBody>
      </p:sp>
      <p:sp>
        <p:nvSpPr>
          <p:cNvPr id="3" name="Content Placeholder 2"/>
          <p:cNvSpPr>
            <a:spLocks noGrp="1"/>
          </p:cNvSpPr>
          <p:nvPr>
            <p:ph idx="1"/>
          </p:nvPr>
        </p:nvSpPr>
        <p:spPr>
          <a:xfrm>
            <a:off x="152400" y="1676400"/>
            <a:ext cx="8763000" cy="4114800"/>
          </a:xfrm>
        </p:spPr>
        <p:txBody>
          <a:bodyPr>
            <a:normAutofit/>
          </a:bodyPr>
          <a:lstStyle/>
          <a:p>
            <a:r>
              <a:rPr lang="en-US" sz="2800" dirty="0"/>
              <a:t>Regardless of their uniqueness by virtue of their origin, crude oil exhibits some </a:t>
            </a:r>
            <a:r>
              <a:rPr lang="en-US" sz="2800" dirty="0" smtClean="0"/>
              <a:t>similarities </a:t>
            </a:r>
          </a:p>
          <a:p>
            <a:pPr lvl="1"/>
            <a:r>
              <a:rPr lang="en-US" sz="2400" dirty="0" smtClean="0"/>
              <a:t>specific </a:t>
            </a:r>
            <a:r>
              <a:rPr lang="en-US" sz="2400" dirty="0"/>
              <a:t>gravity, </a:t>
            </a:r>
            <a:endParaRPr lang="en-US" sz="2400" dirty="0" smtClean="0"/>
          </a:p>
          <a:p>
            <a:pPr lvl="1"/>
            <a:r>
              <a:rPr lang="en-US" sz="2400" dirty="0" smtClean="0"/>
              <a:t>distillation </a:t>
            </a:r>
            <a:r>
              <a:rPr lang="en-US" sz="2400" dirty="0"/>
              <a:t>characteristics, </a:t>
            </a:r>
            <a:endParaRPr lang="en-US" sz="2400" dirty="0" smtClean="0"/>
          </a:p>
          <a:p>
            <a:pPr lvl="1"/>
            <a:r>
              <a:rPr lang="en-US" sz="2400" dirty="0" smtClean="0"/>
              <a:t>viscosity  </a:t>
            </a:r>
          </a:p>
          <a:p>
            <a:pPr lvl="1"/>
            <a:r>
              <a:rPr lang="en-US" sz="2400" dirty="0" smtClean="0"/>
              <a:t>pour point</a:t>
            </a:r>
          </a:p>
          <a:p>
            <a:pPr marL="457200" lvl="1" indent="0">
              <a:buNone/>
            </a:pPr>
            <a:endParaRPr lang="en-US" sz="2400" dirty="0" smtClean="0"/>
          </a:p>
          <a:p>
            <a:r>
              <a:rPr lang="en-US" sz="2800" dirty="0" smtClean="0"/>
              <a:t>Their reaction </a:t>
            </a:r>
            <a:r>
              <a:rPr lang="en-US" sz="2800" dirty="0"/>
              <a:t>with atmospheric conditions influences the physical and chemical composition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508565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122238"/>
            <a:ext cx="2362200" cy="563562"/>
          </a:xfrm>
        </p:spPr>
        <p:txBody>
          <a:bodyPr>
            <a:normAutofit fontScale="90000"/>
          </a:bodyPr>
          <a:lstStyle/>
          <a:p>
            <a:r>
              <a:rPr lang="en-US" sz="3200" b="1" dirty="0" smtClean="0"/>
              <a:t>Weathering</a:t>
            </a:r>
            <a:endParaRPr lang="en-US" sz="3200" b="1" dirty="0"/>
          </a:p>
        </p:txBody>
      </p:sp>
      <p:sp>
        <p:nvSpPr>
          <p:cNvPr id="3" name="Content Placeholder 2"/>
          <p:cNvSpPr>
            <a:spLocks noGrp="1"/>
          </p:cNvSpPr>
          <p:nvPr>
            <p:ph idx="1"/>
          </p:nvPr>
        </p:nvSpPr>
        <p:spPr>
          <a:xfrm>
            <a:off x="228600" y="1219200"/>
            <a:ext cx="8686800" cy="5410200"/>
          </a:xfrm>
        </p:spPr>
        <p:txBody>
          <a:bodyPr>
            <a:normAutofit fontScale="92500" lnSpcReduction="20000"/>
          </a:bodyPr>
          <a:lstStyle/>
          <a:p>
            <a:r>
              <a:rPr lang="en-US" sz="2400" dirty="0"/>
              <a:t>T</a:t>
            </a:r>
            <a:r>
              <a:rPr lang="en-US" sz="2400" dirty="0" smtClean="0"/>
              <a:t>he </a:t>
            </a:r>
            <a:r>
              <a:rPr lang="en-US" sz="2400" dirty="0"/>
              <a:t>several different constituents that make up the crude oil respond differently to atmospheric </a:t>
            </a:r>
            <a:r>
              <a:rPr lang="en-US" sz="2400" dirty="0" smtClean="0"/>
              <a:t>conditions</a:t>
            </a:r>
          </a:p>
          <a:p>
            <a:endParaRPr lang="en-US" sz="2400" dirty="0"/>
          </a:p>
          <a:p>
            <a:r>
              <a:rPr lang="en-US" sz="2400" dirty="0"/>
              <a:t>Their physical and chemical structures </a:t>
            </a:r>
            <a:r>
              <a:rPr lang="en-US" sz="2400" dirty="0" smtClean="0"/>
              <a:t>deform </a:t>
            </a:r>
            <a:r>
              <a:rPr lang="en-US" sz="2400" dirty="0"/>
              <a:t>with regards to their unique </a:t>
            </a:r>
            <a:r>
              <a:rPr lang="en-US" sz="2400" dirty="0" smtClean="0"/>
              <a:t>properties</a:t>
            </a:r>
          </a:p>
          <a:p>
            <a:endParaRPr lang="en-US" sz="2400" dirty="0" smtClean="0"/>
          </a:p>
          <a:p>
            <a:r>
              <a:rPr lang="en-US" sz="2400" dirty="0"/>
              <a:t>The </a:t>
            </a:r>
            <a:r>
              <a:rPr lang="en-US" sz="2400" dirty="0" smtClean="0"/>
              <a:t>spreading </a:t>
            </a:r>
            <a:r>
              <a:rPr lang="en-US" sz="2400" dirty="0"/>
              <a:t>of the oil is a function of the viscosity and the </a:t>
            </a:r>
            <a:r>
              <a:rPr lang="en-US" sz="2400" dirty="0" smtClean="0"/>
              <a:t>quantity </a:t>
            </a:r>
            <a:r>
              <a:rPr lang="en-US" sz="2400" dirty="0"/>
              <a:t>of the </a:t>
            </a:r>
            <a:r>
              <a:rPr lang="en-US" sz="2400" dirty="0" smtClean="0"/>
              <a:t>spill</a:t>
            </a:r>
          </a:p>
          <a:p>
            <a:endParaRPr lang="en-US" sz="2400" dirty="0"/>
          </a:p>
          <a:p>
            <a:r>
              <a:rPr lang="en-US" sz="2400" dirty="0" smtClean="0"/>
              <a:t>Oils </a:t>
            </a:r>
            <a:r>
              <a:rPr lang="en-US" sz="2400" dirty="0"/>
              <a:t>with low viscosity tend to spread quicker than those of high </a:t>
            </a:r>
            <a:r>
              <a:rPr lang="en-US" sz="2400" dirty="0" smtClean="0"/>
              <a:t>viscosity </a:t>
            </a:r>
          </a:p>
          <a:p>
            <a:endParaRPr lang="en-US" sz="2400" dirty="0" smtClean="0"/>
          </a:p>
          <a:p>
            <a:r>
              <a:rPr lang="en-US" sz="2400" dirty="0"/>
              <a:t>These different constituents have different steam pressures, dissolvabilities, viscosities and surface </a:t>
            </a:r>
            <a:r>
              <a:rPr lang="en-US" sz="2400" dirty="0" smtClean="0"/>
              <a:t>tensions</a:t>
            </a:r>
          </a:p>
          <a:p>
            <a:endParaRPr lang="en-US" sz="2400" dirty="0" smtClean="0"/>
          </a:p>
          <a:p>
            <a:r>
              <a:rPr lang="en-US" sz="2400" dirty="0"/>
              <a:t>Collectively they affect the behavior of the oil and determine its </a:t>
            </a:r>
            <a:r>
              <a:rPr lang="en-US" sz="2400" dirty="0" smtClean="0"/>
              <a:t>status and destiny</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930299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122238"/>
            <a:ext cx="3581400" cy="639762"/>
          </a:xfrm>
        </p:spPr>
        <p:txBody>
          <a:bodyPr>
            <a:normAutofit/>
          </a:bodyPr>
          <a:lstStyle/>
          <a:p>
            <a:r>
              <a:rPr lang="en-US" sz="3200" b="1" dirty="0" smtClean="0"/>
              <a:t>Weathering Process</a:t>
            </a:r>
            <a:endParaRPr lang="en-US" sz="3200" b="1"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295400"/>
            <a:ext cx="7391400" cy="4724400"/>
          </a:xfrm>
          <a:prstGeom prst="rect">
            <a:avLst/>
          </a:prstGeom>
          <a:noFill/>
          <a:ln>
            <a:noFill/>
          </a:ln>
        </p:spPr>
      </p:pic>
      <p:sp>
        <p:nvSpPr>
          <p:cNvPr id="5" name="Rectangle 4"/>
          <p:cNvSpPr/>
          <p:nvPr/>
        </p:nvSpPr>
        <p:spPr>
          <a:xfrm>
            <a:off x="609600" y="6213341"/>
            <a:ext cx="8001000" cy="369332"/>
          </a:xfrm>
          <a:prstGeom prst="rect">
            <a:avLst/>
          </a:prstGeom>
        </p:spPr>
        <p:txBody>
          <a:bodyPr wrap="square">
            <a:spAutoFit/>
          </a:bodyPr>
          <a:lstStyle/>
          <a:p>
            <a:r>
              <a:rPr lang="en-US" dirty="0"/>
              <a:t>Display of the fate of the spilled oil in the ocean (</a:t>
            </a:r>
            <a:r>
              <a:rPr lang="en-US" dirty="0">
                <a:solidFill>
                  <a:srgbClr val="FF0000"/>
                </a:solidFill>
              </a:rPr>
              <a:t>source: Chen et al. 2006</a:t>
            </a:r>
            <a:r>
              <a:rPr lang="en-US" dirty="0"/>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9414776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122238"/>
            <a:ext cx="4038600" cy="563562"/>
          </a:xfrm>
        </p:spPr>
        <p:txBody>
          <a:bodyPr>
            <a:normAutofit fontScale="90000"/>
          </a:bodyPr>
          <a:lstStyle/>
          <a:p>
            <a:r>
              <a:rPr lang="en-US" sz="3200" b="1" dirty="0" smtClean="0"/>
              <a:t>Overview of Modeling </a:t>
            </a:r>
            <a:endParaRPr lang="en-US" sz="3200" b="1" dirty="0"/>
          </a:p>
        </p:txBody>
      </p:sp>
      <p:sp>
        <p:nvSpPr>
          <p:cNvPr id="3" name="Content Placeholder 2"/>
          <p:cNvSpPr>
            <a:spLocks noGrp="1"/>
          </p:cNvSpPr>
          <p:nvPr>
            <p:ph idx="1"/>
          </p:nvPr>
        </p:nvSpPr>
        <p:spPr>
          <a:xfrm>
            <a:off x="228600" y="1752600"/>
            <a:ext cx="8686800" cy="4191000"/>
          </a:xfrm>
        </p:spPr>
        <p:txBody>
          <a:bodyPr>
            <a:normAutofit/>
          </a:bodyPr>
          <a:lstStyle/>
          <a:p>
            <a:r>
              <a:rPr lang="en-US" sz="2400" dirty="0"/>
              <a:t>Computer modeling is the process by which a computer is used to develop a mathematical model of a complex system or </a:t>
            </a:r>
            <a:r>
              <a:rPr lang="en-US" sz="2400" dirty="0" smtClean="0"/>
              <a:t>process</a:t>
            </a:r>
          </a:p>
          <a:p>
            <a:endParaRPr lang="en-US" sz="2400" dirty="0" smtClean="0"/>
          </a:p>
          <a:p>
            <a:r>
              <a:rPr lang="en-US" sz="2400" dirty="0"/>
              <a:t>This is a very efficient approach which takes into consideration different relevant factors to create an abstract of reality so as to simplify and organize real-world </a:t>
            </a:r>
            <a:r>
              <a:rPr lang="en-US" sz="2400" dirty="0" smtClean="0"/>
              <a:t>processes</a:t>
            </a:r>
          </a:p>
          <a:p>
            <a:endParaRPr lang="en-US" sz="2400" dirty="0" smtClean="0"/>
          </a:p>
          <a:p>
            <a:r>
              <a:rPr lang="en-US" sz="2400" dirty="0" smtClean="0"/>
              <a:t>Mathematical models comprise of Conceptual </a:t>
            </a:r>
            <a:r>
              <a:rPr lang="en-US" sz="2400" dirty="0"/>
              <a:t>models, Mathematical models and the Interactive models</a:t>
            </a:r>
            <a:endParaRPr lang="en-US"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7388670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22238"/>
            <a:ext cx="5943600" cy="487362"/>
          </a:xfrm>
        </p:spPr>
        <p:txBody>
          <a:bodyPr>
            <a:normAutofit fontScale="90000"/>
          </a:bodyPr>
          <a:lstStyle/>
          <a:p>
            <a:r>
              <a:rPr lang="en-US" sz="3200" b="1" dirty="0" smtClean="0"/>
              <a:t>Advantages of Mathematical Models</a:t>
            </a:r>
            <a:endParaRPr lang="en-US" sz="3200" b="1" dirty="0"/>
          </a:p>
        </p:txBody>
      </p:sp>
      <p:sp>
        <p:nvSpPr>
          <p:cNvPr id="3" name="Content Placeholder 2"/>
          <p:cNvSpPr>
            <a:spLocks noGrp="1"/>
          </p:cNvSpPr>
          <p:nvPr>
            <p:ph idx="1"/>
          </p:nvPr>
        </p:nvSpPr>
        <p:spPr>
          <a:xfrm>
            <a:off x="228600" y="1295400"/>
            <a:ext cx="8686800" cy="5105400"/>
          </a:xfrm>
        </p:spPr>
        <p:txBody>
          <a:bodyPr/>
          <a:lstStyle/>
          <a:p>
            <a:r>
              <a:rPr lang="en-US" sz="2800" dirty="0"/>
              <a:t>Models are useful tools because they; </a:t>
            </a:r>
          </a:p>
          <a:p>
            <a:pPr lvl="1"/>
            <a:r>
              <a:rPr lang="en-US" sz="2400" dirty="0"/>
              <a:t>to estimate the performance of systems too complex for analytical solutions</a:t>
            </a:r>
          </a:p>
          <a:p>
            <a:pPr lvl="1"/>
            <a:r>
              <a:rPr lang="en-US" sz="2400" dirty="0"/>
              <a:t>are used to explore and gain new insights into new technology</a:t>
            </a:r>
          </a:p>
          <a:p>
            <a:pPr lvl="1"/>
            <a:r>
              <a:rPr lang="en-US" sz="2400" dirty="0"/>
              <a:t>enhance better description and or appreciation of historical data, </a:t>
            </a:r>
          </a:p>
          <a:p>
            <a:pPr lvl="1"/>
            <a:r>
              <a:rPr lang="en-US" sz="2400" dirty="0"/>
              <a:t>help envisage future performance</a:t>
            </a:r>
          </a:p>
          <a:p>
            <a:pPr lvl="1"/>
            <a:r>
              <a:rPr lang="en-US" sz="2400" dirty="0"/>
              <a:t>help in performing virtual experiments,</a:t>
            </a:r>
          </a:p>
          <a:p>
            <a:pPr lvl="1"/>
            <a:r>
              <a:rPr lang="en-US" sz="2400" dirty="0"/>
              <a:t>enable policy makers to decide courses of action based on the likelihood of expected outcomes and results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863436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22238"/>
            <a:ext cx="6324600" cy="639762"/>
          </a:xfrm>
        </p:spPr>
        <p:txBody>
          <a:bodyPr>
            <a:normAutofit/>
          </a:bodyPr>
          <a:lstStyle/>
          <a:p>
            <a:r>
              <a:rPr lang="en-US" sz="3200" b="1" dirty="0"/>
              <a:t>Evaluation of the various </a:t>
            </a:r>
            <a:r>
              <a:rPr lang="en-US" sz="3200" b="1" dirty="0" smtClean="0"/>
              <a:t>algorithms</a:t>
            </a:r>
            <a:endParaRPr lang="en-US" sz="3200" b="1" dirty="0"/>
          </a:p>
        </p:txBody>
      </p:sp>
      <p:sp>
        <p:nvSpPr>
          <p:cNvPr id="3" name="Content Placeholder 2"/>
          <p:cNvSpPr>
            <a:spLocks noGrp="1"/>
          </p:cNvSpPr>
          <p:nvPr>
            <p:ph idx="1"/>
          </p:nvPr>
        </p:nvSpPr>
        <p:spPr>
          <a:xfrm>
            <a:off x="228600" y="1417637"/>
            <a:ext cx="8686800" cy="4983163"/>
          </a:xfrm>
        </p:spPr>
        <p:txBody>
          <a:bodyPr/>
          <a:lstStyle/>
          <a:p>
            <a:r>
              <a:rPr lang="en-US" sz="2400" dirty="0" smtClean="0"/>
              <a:t>The </a:t>
            </a:r>
            <a:r>
              <a:rPr lang="en-US" sz="2400" dirty="0"/>
              <a:t>connection of the different algorithms echoes the fact that the processes are taking place simultaneously and that they interact with each other (e.g. if oil enters the water column, the surface evaporation rate will decrease</a:t>
            </a:r>
            <a:r>
              <a:rPr lang="en-US" sz="2400" dirty="0" smtClean="0"/>
              <a:t>).</a:t>
            </a:r>
          </a:p>
          <a:p>
            <a:endParaRPr lang="en-US" sz="2400" dirty="0" smtClean="0"/>
          </a:p>
          <a:p>
            <a:r>
              <a:rPr lang="en-US" sz="2400" dirty="0" smtClean="0"/>
              <a:t> </a:t>
            </a:r>
            <a:r>
              <a:rPr lang="en-US" sz="2400" dirty="0"/>
              <a:t>These </a:t>
            </a:r>
            <a:r>
              <a:rPr lang="en-US" sz="2400" dirty="0" smtClean="0"/>
              <a:t>existing algorithms include;</a:t>
            </a:r>
          </a:p>
          <a:p>
            <a:pPr lvl="1"/>
            <a:r>
              <a:rPr lang="en-US" sz="2400" dirty="0" smtClean="0"/>
              <a:t>spreading mechanism</a:t>
            </a:r>
          </a:p>
          <a:p>
            <a:pPr lvl="1"/>
            <a:r>
              <a:rPr lang="en-US" sz="2400" dirty="0" smtClean="0"/>
              <a:t>evaporation </a:t>
            </a:r>
          </a:p>
          <a:p>
            <a:pPr lvl="1"/>
            <a:r>
              <a:rPr lang="en-US" sz="2400" dirty="0"/>
              <a:t>e</a:t>
            </a:r>
            <a:r>
              <a:rPr lang="en-US" sz="2400" dirty="0" smtClean="0"/>
              <a:t>mulsification</a:t>
            </a:r>
            <a:endParaRPr lang="en-US" sz="2400" dirty="0"/>
          </a:p>
          <a:p>
            <a:pPr lvl="1"/>
            <a:r>
              <a:rPr lang="en-US" sz="2400" dirty="0"/>
              <a:t>e</a:t>
            </a:r>
            <a:r>
              <a:rPr lang="en-US" sz="2400" dirty="0" smtClean="0"/>
              <a:t>ffects of wind, current and wave field</a:t>
            </a:r>
          </a:p>
          <a:p>
            <a:pPr lvl="1"/>
            <a:r>
              <a:rPr lang="en-US" sz="2400" dirty="0"/>
              <a:t>e</a:t>
            </a:r>
            <a:r>
              <a:rPr lang="en-US" sz="2400" dirty="0" smtClean="0"/>
              <a:t>ntrainment of oil into the water column</a:t>
            </a:r>
            <a:endParaRPr lang="en-US" sz="2400"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8918197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152400"/>
            <a:ext cx="4114800" cy="533400"/>
          </a:xfrm>
        </p:spPr>
        <p:txBody>
          <a:bodyPr>
            <a:normAutofit fontScale="90000"/>
          </a:bodyPr>
          <a:lstStyle/>
          <a:p>
            <a:r>
              <a:rPr lang="en-US" sz="3200" b="1" dirty="0" smtClean="0"/>
              <a:t>Need for Standardization</a:t>
            </a:r>
            <a:endParaRPr lang="en-US" sz="3200" b="1" dirty="0"/>
          </a:p>
        </p:txBody>
      </p:sp>
      <p:sp>
        <p:nvSpPr>
          <p:cNvPr id="3" name="Content Placeholder 2"/>
          <p:cNvSpPr>
            <a:spLocks noGrp="1"/>
          </p:cNvSpPr>
          <p:nvPr>
            <p:ph idx="1"/>
          </p:nvPr>
        </p:nvSpPr>
        <p:spPr>
          <a:xfrm>
            <a:off x="228600" y="990600"/>
            <a:ext cx="8686800" cy="5791200"/>
          </a:xfrm>
        </p:spPr>
        <p:txBody>
          <a:bodyPr>
            <a:normAutofit fontScale="92500"/>
          </a:bodyPr>
          <a:lstStyle/>
          <a:p>
            <a:r>
              <a:rPr lang="en-US" sz="2400" dirty="0"/>
              <a:t>A standard is a document that provides requirements, specifications, guidelines or characteristics that can be used consistently to ensure that materials, products, processes and services are fit for their </a:t>
            </a:r>
            <a:r>
              <a:rPr lang="en-US" sz="2400" dirty="0" smtClean="0"/>
              <a:t>purpose</a:t>
            </a:r>
          </a:p>
          <a:p>
            <a:endParaRPr lang="en-US" sz="2400" dirty="0" smtClean="0"/>
          </a:p>
          <a:p>
            <a:r>
              <a:rPr lang="en-US" sz="2400" dirty="0" smtClean="0"/>
              <a:t>With standardization, unambiguous </a:t>
            </a:r>
            <a:r>
              <a:rPr lang="en-US" sz="2400" dirty="0"/>
              <a:t>testing methods and concepts are established within a specified </a:t>
            </a:r>
            <a:r>
              <a:rPr lang="en-US" sz="2400" dirty="0" smtClean="0"/>
              <a:t>scope while </a:t>
            </a:r>
            <a:r>
              <a:rPr lang="en-US" sz="2400" dirty="0"/>
              <a:t>unnecessary variety is reduced </a:t>
            </a:r>
            <a:r>
              <a:rPr lang="en-US" sz="2400" dirty="0" smtClean="0"/>
              <a:t>drastically</a:t>
            </a:r>
            <a:endParaRPr lang="en-US" sz="2400" dirty="0"/>
          </a:p>
          <a:p>
            <a:r>
              <a:rPr lang="en-US" sz="2400" dirty="0"/>
              <a:t>Formerly, standardization was a procedure for recognizing and codifying the status quo of </a:t>
            </a:r>
            <a:r>
              <a:rPr lang="en-US" sz="2400" dirty="0" smtClean="0"/>
              <a:t>technology</a:t>
            </a:r>
          </a:p>
          <a:p>
            <a:endParaRPr lang="en-US" sz="2400" dirty="0" smtClean="0"/>
          </a:p>
          <a:p>
            <a:r>
              <a:rPr lang="en-US" sz="2400" dirty="0" smtClean="0"/>
              <a:t>As </a:t>
            </a:r>
            <a:r>
              <a:rPr lang="en-US" sz="2400" dirty="0"/>
              <a:t>of now, standardization is </a:t>
            </a:r>
            <a:r>
              <a:rPr lang="en-US" sz="2400" dirty="0" smtClean="0"/>
              <a:t>more </a:t>
            </a:r>
            <a:r>
              <a:rPr lang="en-US" sz="2400" dirty="0"/>
              <a:t>anticipatory and </a:t>
            </a:r>
            <a:r>
              <a:rPr lang="en-US" sz="2400" dirty="0" smtClean="0"/>
              <a:t>meticulously defines </a:t>
            </a:r>
            <a:r>
              <a:rPr lang="en-US" sz="2400" dirty="0"/>
              <a:t>the </a:t>
            </a:r>
            <a:r>
              <a:rPr lang="en-US" sz="2400" dirty="0" smtClean="0"/>
              <a:t>requirements and </a:t>
            </a:r>
            <a:r>
              <a:rPr lang="en-US" sz="2400" dirty="0"/>
              <a:t>guidelines </a:t>
            </a:r>
            <a:endParaRPr lang="en-US" sz="2400" dirty="0" smtClean="0"/>
          </a:p>
          <a:p>
            <a:endParaRPr lang="en-US" sz="2400" dirty="0" smtClean="0"/>
          </a:p>
          <a:p>
            <a:r>
              <a:rPr lang="en-US" sz="2400" dirty="0" smtClean="0"/>
              <a:t>It also implements </a:t>
            </a:r>
            <a:r>
              <a:rPr lang="en-US" sz="2400" dirty="0"/>
              <a:t>new </a:t>
            </a:r>
            <a:r>
              <a:rPr lang="en-US" sz="2400" dirty="0" smtClean="0"/>
              <a:t>technology without unnecessary interference </a:t>
            </a:r>
            <a:r>
              <a:rPr lang="en-US" sz="2400" dirty="0"/>
              <a:t>or bias development (</a:t>
            </a:r>
            <a:r>
              <a:rPr lang="en-US" sz="2400" dirty="0">
                <a:solidFill>
                  <a:srgbClr val="FF0000"/>
                </a:solidFill>
              </a:rPr>
              <a:t>ISO/ TC 211, 2009</a:t>
            </a:r>
            <a:r>
              <a:rPr lang="en-US" sz="2400" dirty="0"/>
              <a:t>).</a:t>
            </a:r>
          </a:p>
          <a:p>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41695496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144785"/>
            <a:ext cx="5257800" cy="541015"/>
          </a:xfrm>
        </p:spPr>
        <p:txBody>
          <a:bodyPr>
            <a:normAutofit fontScale="90000"/>
          </a:bodyPr>
          <a:lstStyle/>
          <a:p>
            <a:r>
              <a:rPr lang="en-US" sz="3200" b="1" dirty="0" smtClean="0"/>
              <a:t>Advantages of Standardization</a:t>
            </a:r>
            <a:endParaRPr lang="en-US" sz="3200" dirty="0"/>
          </a:p>
        </p:txBody>
      </p:sp>
      <p:sp>
        <p:nvSpPr>
          <p:cNvPr id="3" name="Content Placeholder 2"/>
          <p:cNvSpPr>
            <a:spLocks noGrp="1"/>
          </p:cNvSpPr>
          <p:nvPr>
            <p:ph idx="1"/>
          </p:nvPr>
        </p:nvSpPr>
        <p:spPr>
          <a:xfrm>
            <a:off x="152400" y="1066800"/>
            <a:ext cx="8686800" cy="5638800"/>
          </a:xfrm>
        </p:spPr>
        <p:txBody>
          <a:bodyPr>
            <a:normAutofit/>
          </a:bodyPr>
          <a:lstStyle/>
          <a:p>
            <a:r>
              <a:rPr lang="en-US" sz="2400" dirty="0" smtClean="0"/>
              <a:t>Enhancement of </a:t>
            </a:r>
            <a:r>
              <a:rPr lang="en-US" sz="2400" dirty="0"/>
              <a:t>the breakup of complex models into subcomponents that may be used to build new </a:t>
            </a:r>
            <a:r>
              <a:rPr lang="en-US" sz="2400" dirty="0" smtClean="0"/>
              <a:t>models </a:t>
            </a:r>
            <a:r>
              <a:rPr lang="en-US" sz="2400" dirty="0">
                <a:solidFill>
                  <a:srgbClr val="FF0000"/>
                </a:solidFill>
              </a:rPr>
              <a:t>Reynolds and Acock, (1997)</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7947456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152400"/>
            <a:ext cx="4724400" cy="609600"/>
          </a:xfrm>
        </p:spPr>
        <p:txBody>
          <a:bodyPr>
            <a:normAutofit/>
          </a:bodyPr>
          <a:lstStyle/>
          <a:p>
            <a:r>
              <a:rPr lang="en-US" sz="3200" b="1" dirty="0"/>
              <a:t>Limitation of the research</a:t>
            </a:r>
            <a:endParaRPr lang="en-US" sz="3200" dirty="0"/>
          </a:p>
        </p:txBody>
      </p:sp>
      <p:sp>
        <p:nvSpPr>
          <p:cNvPr id="3" name="Content Placeholder 2"/>
          <p:cNvSpPr>
            <a:spLocks noGrp="1"/>
          </p:cNvSpPr>
          <p:nvPr>
            <p:ph idx="1"/>
          </p:nvPr>
        </p:nvSpPr>
        <p:spPr>
          <a:xfrm>
            <a:off x="228600" y="1524000"/>
            <a:ext cx="8686800" cy="4953000"/>
          </a:xfrm>
        </p:spPr>
        <p:txBody>
          <a:bodyPr/>
          <a:lstStyle/>
          <a:p>
            <a:r>
              <a:rPr lang="en-US" sz="2800" dirty="0"/>
              <a:t>It is quite possible that after a great deal of scrutiny, some of the guidelines may fail to be scientifically robust, by reason of their subjective and hybrid nature. </a:t>
            </a:r>
            <a:endParaRPr lang="en-US" sz="2800" dirty="0" smtClean="0"/>
          </a:p>
          <a:p>
            <a:endParaRPr lang="en-US" sz="2800" dirty="0" smtClean="0"/>
          </a:p>
          <a:p>
            <a:r>
              <a:rPr lang="en-US" sz="2800" dirty="0" smtClean="0"/>
              <a:t>However</a:t>
            </a:r>
            <a:r>
              <a:rPr lang="en-US" sz="2800" dirty="0"/>
              <a:t>, they are in the long run worthwhile because they serve as the bridge between the problem (oil spill trajectory forecasting) and the implementation of the tools (mathematical models) that facilitate courses of actions for preventive and adaptive measures, decision making and policies to address the problem.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25682368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0" y="152400"/>
            <a:ext cx="2057400" cy="609600"/>
          </a:xfrm>
        </p:spPr>
        <p:txBody>
          <a:bodyPr>
            <a:normAutofit/>
          </a:bodyPr>
          <a:lstStyle/>
          <a:p>
            <a:r>
              <a:rPr lang="en-US" sz="3200" b="1" dirty="0" smtClean="0"/>
              <a:t>Conclusion</a:t>
            </a:r>
            <a:endParaRPr lang="en-US" sz="3200" dirty="0"/>
          </a:p>
        </p:txBody>
      </p:sp>
      <p:sp>
        <p:nvSpPr>
          <p:cNvPr id="3" name="Content Placeholder 2"/>
          <p:cNvSpPr>
            <a:spLocks noGrp="1"/>
          </p:cNvSpPr>
          <p:nvPr>
            <p:ph idx="1"/>
          </p:nvPr>
        </p:nvSpPr>
        <p:spPr>
          <a:xfrm>
            <a:off x="152400" y="990600"/>
            <a:ext cx="8915400" cy="5867400"/>
          </a:xfrm>
        </p:spPr>
        <p:txBody>
          <a:bodyPr>
            <a:normAutofit fontScale="85000" lnSpcReduction="20000"/>
          </a:bodyPr>
          <a:lstStyle/>
          <a:p>
            <a:r>
              <a:rPr lang="en-US" sz="2600" dirty="0" smtClean="0"/>
              <a:t>The creation </a:t>
            </a:r>
            <a:r>
              <a:rPr lang="en-US" sz="2600" dirty="0"/>
              <a:t>of standards, concepts and guidelines proposals to assist researchers in the construction of their mathematical </a:t>
            </a:r>
            <a:r>
              <a:rPr lang="en-US" sz="2600" dirty="0" smtClean="0"/>
              <a:t>models was </a:t>
            </a:r>
            <a:r>
              <a:rPr lang="en-US" sz="2600" dirty="0"/>
              <a:t>achieved by adopting the available scientific knowledge and existing practical experience. </a:t>
            </a:r>
            <a:endParaRPr lang="en-US" sz="2600" dirty="0" smtClean="0"/>
          </a:p>
          <a:p>
            <a:endParaRPr lang="en-US" sz="2600" dirty="0" smtClean="0"/>
          </a:p>
          <a:p>
            <a:r>
              <a:rPr lang="en-US" sz="2600" dirty="0" smtClean="0"/>
              <a:t>Though </a:t>
            </a:r>
            <a:r>
              <a:rPr lang="en-US" sz="2600" dirty="0"/>
              <a:t>these guidelines are yet to be tested, the use of the mathematical theories and concepts have proven useful, provided they are applied within in the right context and real world scenario, defined in time and </a:t>
            </a:r>
            <a:r>
              <a:rPr lang="en-US" sz="2600" dirty="0" smtClean="0"/>
              <a:t>space</a:t>
            </a:r>
          </a:p>
          <a:p>
            <a:endParaRPr lang="en-US" sz="2600" dirty="0" smtClean="0"/>
          </a:p>
          <a:p>
            <a:r>
              <a:rPr lang="en-US" sz="2600" dirty="0" smtClean="0"/>
              <a:t>with </a:t>
            </a:r>
            <a:r>
              <a:rPr lang="en-US" sz="2600" dirty="0"/>
              <a:t>added support from adequate  data and consistent </a:t>
            </a:r>
            <a:r>
              <a:rPr lang="en-US" sz="2600" dirty="0" smtClean="0"/>
              <a:t>monitoring the use of this standards and guidelines will be a success. </a:t>
            </a:r>
          </a:p>
          <a:p>
            <a:endParaRPr lang="en-US" sz="2600" dirty="0" smtClean="0"/>
          </a:p>
          <a:p>
            <a:r>
              <a:rPr lang="en-US" sz="2600" dirty="0" smtClean="0"/>
              <a:t>By </a:t>
            </a:r>
            <a:r>
              <a:rPr lang="en-US" sz="2600" dirty="0"/>
              <a:t>using these guidelines and standards, communication between researchers and scientists can greatly improve. </a:t>
            </a:r>
            <a:endParaRPr lang="en-US" sz="2600" dirty="0" smtClean="0"/>
          </a:p>
          <a:p>
            <a:endParaRPr lang="en-US" sz="2600" dirty="0" smtClean="0"/>
          </a:p>
          <a:p>
            <a:r>
              <a:rPr lang="en-US" sz="2600" dirty="0" smtClean="0"/>
              <a:t>It </a:t>
            </a:r>
            <a:r>
              <a:rPr lang="en-US" sz="2600" dirty="0"/>
              <a:t>can support the design and construction of other appropriate resilience based models that follow similar fashion.</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8065846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idx="1"/>
          </p:nvPr>
        </p:nvSpPr>
        <p:spPr>
          <a:xfrm>
            <a:off x="152400" y="958121"/>
            <a:ext cx="8839200" cy="5823679"/>
          </a:xfrm>
        </p:spPr>
        <p:txBody>
          <a:bodyPr>
            <a:normAutofit fontScale="85000" lnSpcReduction="20000"/>
          </a:bodyPr>
          <a:lstStyle/>
          <a:p>
            <a:pPr marL="342900" indent="-342900" algn="just">
              <a:buFont typeface="Arial" pitchFamily="34" charset="0"/>
              <a:buChar char="•"/>
            </a:pPr>
            <a:r>
              <a:rPr lang="en-US" sz="3100" dirty="0">
                <a:solidFill>
                  <a:schemeClr val="tx1"/>
                </a:solidFill>
              </a:rPr>
              <a:t>Marine pollution, </a:t>
            </a:r>
            <a:r>
              <a:rPr lang="en-US" sz="3100" dirty="0" smtClean="0">
                <a:solidFill>
                  <a:schemeClr val="tx1"/>
                </a:solidFill>
              </a:rPr>
              <a:t>(oil </a:t>
            </a:r>
            <a:r>
              <a:rPr lang="en-US" sz="3100" dirty="0">
                <a:solidFill>
                  <a:schemeClr val="tx1"/>
                </a:solidFill>
              </a:rPr>
              <a:t>spills on the </a:t>
            </a:r>
            <a:r>
              <a:rPr lang="en-US" sz="3100" dirty="0" smtClean="0">
                <a:solidFill>
                  <a:schemeClr val="tx1"/>
                </a:solidFill>
              </a:rPr>
              <a:t>sea) </a:t>
            </a:r>
            <a:r>
              <a:rPr lang="en-US" sz="3100" dirty="0">
                <a:solidFill>
                  <a:schemeClr val="tx1"/>
                </a:solidFill>
              </a:rPr>
              <a:t>has become very pervasive by virtue of the expansion and development of the oil and gas industry, which has a grim impact on the ocean environment (</a:t>
            </a:r>
            <a:r>
              <a:rPr lang="en-US" sz="3100" dirty="0">
                <a:solidFill>
                  <a:srgbClr val="FF0000"/>
                </a:solidFill>
              </a:rPr>
              <a:t>Chen et al., 2006</a:t>
            </a:r>
            <a:r>
              <a:rPr lang="en-US" sz="3100" dirty="0" smtClean="0">
                <a:solidFill>
                  <a:schemeClr val="tx1"/>
                </a:solidFill>
              </a:rPr>
              <a:t>)</a:t>
            </a:r>
          </a:p>
          <a:p>
            <a:pPr marL="342900" indent="-342900" algn="just">
              <a:buFont typeface="Arial" pitchFamily="34" charset="0"/>
              <a:buChar char="•"/>
            </a:pPr>
            <a:endParaRPr lang="en-US" sz="3100" dirty="0" smtClean="0">
              <a:solidFill>
                <a:schemeClr val="tx1"/>
              </a:solidFill>
            </a:endParaRPr>
          </a:p>
          <a:p>
            <a:pPr marL="342900" indent="-342900" algn="just">
              <a:buFont typeface="Arial" pitchFamily="34" charset="0"/>
              <a:buChar char="•"/>
            </a:pPr>
            <a:r>
              <a:rPr lang="en-US" sz="3100" dirty="0">
                <a:solidFill>
                  <a:schemeClr val="tx1"/>
                </a:solidFill>
              </a:rPr>
              <a:t>Scientists and researchers have taken it upon themselves to help solve this </a:t>
            </a:r>
            <a:r>
              <a:rPr lang="en-US" sz="3100" dirty="0" smtClean="0">
                <a:solidFill>
                  <a:schemeClr val="tx1"/>
                </a:solidFill>
              </a:rPr>
              <a:t>menace, by employing mathematical models and other modes of oil spill calculations. </a:t>
            </a:r>
          </a:p>
          <a:p>
            <a:pPr marL="342900" indent="-342900" algn="just">
              <a:buFont typeface="Arial" pitchFamily="34" charset="0"/>
              <a:buChar char="•"/>
            </a:pPr>
            <a:endParaRPr lang="en-US" sz="3100" dirty="0" smtClean="0">
              <a:solidFill>
                <a:schemeClr val="tx1"/>
              </a:solidFill>
            </a:endParaRPr>
          </a:p>
          <a:p>
            <a:pPr marL="342900" indent="-342900" algn="just">
              <a:buFont typeface="Arial" pitchFamily="34" charset="0"/>
              <a:buChar char="•"/>
            </a:pPr>
            <a:r>
              <a:rPr lang="en-US" sz="3100" dirty="0">
                <a:solidFill>
                  <a:schemeClr val="tx1"/>
                </a:solidFill>
              </a:rPr>
              <a:t>The oil spill numerical modeling was developed on the basis of hydrodynamic modeling, and it is primarily applied to actual projects (</a:t>
            </a:r>
            <a:r>
              <a:rPr lang="en-US" sz="3100" dirty="0">
                <a:solidFill>
                  <a:srgbClr val="FF0000"/>
                </a:solidFill>
              </a:rPr>
              <a:t>Lehr et al., 1981; Zhang et al., 1997</a:t>
            </a:r>
            <a:r>
              <a:rPr lang="en-US" sz="3100" dirty="0" smtClean="0">
                <a:solidFill>
                  <a:schemeClr val="tx1"/>
                </a:solidFill>
              </a:rPr>
              <a:t>).</a:t>
            </a:r>
          </a:p>
          <a:p>
            <a:pPr marL="342900" indent="-342900" algn="just">
              <a:buFont typeface="Arial" pitchFamily="34" charset="0"/>
              <a:buChar char="•"/>
            </a:pPr>
            <a:endParaRPr lang="en-US" sz="3100" dirty="0" smtClean="0">
              <a:solidFill>
                <a:schemeClr val="tx1"/>
              </a:solidFill>
            </a:endParaRPr>
          </a:p>
          <a:p>
            <a:pPr marL="342900" indent="-342900" algn="just">
              <a:buFont typeface="Arial" pitchFamily="34" charset="0"/>
              <a:buChar char="•"/>
            </a:pPr>
            <a:r>
              <a:rPr lang="en-US" sz="3100" dirty="0" smtClean="0">
                <a:solidFill>
                  <a:schemeClr val="tx1"/>
                </a:solidFill>
              </a:rPr>
              <a:t>Different authors (</a:t>
            </a:r>
            <a:r>
              <a:rPr lang="en-US" sz="3100" dirty="0" smtClean="0">
                <a:solidFill>
                  <a:srgbClr val="FF0000"/>
                </a:solidFill>
              </a:rPr>
              <a:t>Mackay et al., (1980); </a:t>
            </a:r>
            <a:r>
              <a:rPr lang="en-US" sz="3100" dirty="0">
                <a:solidFill>
                  <a:srgbClr val="FF0000"/>
                </a:solidFill>
              </a:rPr>
              <a:t>Fingas and Sydor, (1980</a:t>
            </a:r>
            <a:r>
              <a:rPr lang="en-US" sz="3100" dirty="0" smtClean="0">
                <a:solidFill>
                  <a:srgbClr val="FF0000"/>
                </a:solidFill>
              </a:rPr>
              <a:t>); </a:t>
            </a:r>
            <a:r>
              <a:rPr lang="en-US" sz="3100" dirty="0">
                <a:solidFill>
                  <a:srgbClr val="FF0000"/>
                </a:solidFill>
              </a:rPr>
              <a:t>Stolzenbach et al., (1977)</a:t>
            </a:r>
            <a:r>
              <a:rPr lang="en-US" sz="3100" dirty="0" smtClean="0">
                <a:solidFill>
                  <a:schemeClr val="tx1"/>
                </a:solidFill>
              </a:rPr>
              <a:t>)have categorized oil </a:t>
            </a:r>
            <a:r>
              <a:rPr lang="en-US" sz="3100" dirty="0">
                <a:solidFill>
                  <a:schemeClr val="tx1"/>
                </a:solidFill>
              </a:rPr>
              <a:t>spill models into </a:t>
            </a:r>
            <a:r>
              <a:rPr lang="en-US" sz="3100" dirty="0" smtClean="0">
                <a:solidFill>
                  <a:schemeClr val="tx1"/>
                </a:solidFill>
              </a:rPr>
              <a:t>different classes . </a:t>
            </a:r>
            <a:endParaRPr lang="en-US" sz="3100" dirty="0">
              <a:solidFill>
                <a:schemeClr val="tx1"/>
              </a:solidFill>
            </a:endParaRPr>
          </a:p>
          <a:p>
            <a:pPr marL="342900" indent="-342900" algn="just">
              <a:buFont typeface="Arial" pitchFamily="34" charset="0"/>
              <a:buChar char="•"/>
            </a:pPr>
            <a:endParaRPr lang="en-US" sz="2000" dirty="0" smtClean="0">
              <a:solidFill>
                <a:schemeClr val="tx1"/>
              </a:solidFill>
            </a:endParaRPr>
          </a:p>
          <a:p>
            <a:pPr marL="342900" indent="-342900" algn="just">
              <a:buFont typeface="Arial" pitchFamily="34" charset="0"/>
              <a:buChar char="•"/>
            </a:pPr>
            <a:endParaRPr lang="en-US" sz="2000" dirty="0" smtClean="0">
              <a:solidFill>
                <a:schemeClr val="tx1"/>
              </a:solidFill>
            </a:endParaRPr>
          </a:p>
          <a:p>
            <a:pPr marL="342900" indent="-342900" algn="just">
              <a:buFont typeface="Arial" pitchFamily="34" charset="0"/>
              <a:buChar char="•"/>
            </a:pPr>
            <a:endParaRPr lang="en-US" sz="2000" dirty="0">
              <a:solidFill>
                <a:schemeClr val="tx1"/>
              </a:solidFill>
            </a:endParaRPr>
          </a:p>
        </p:txBody>
      </p:sp>
      <p:sp>
        <p:nvSpPr>
          <p:cNvPr id="8" name="Title 1"/>
          <p:cNvSpPr>
            <a:spLocks noGrp="1"/>
          </p:cNvSpPr>
          <p:nvPr>
            <p:ph type="title"/>
          </p:nvPr>
        </p:nvSpPr>
        <p:spPr>
          <a:xfrm>
            <a:off x="3276600" y="122238"/>
            <a:ext cx="2514600" cy="563562"/>
          </a:xfrm>
        </p:spPr>
        <p:txBody>
          <a:bodyPr>
            <a:noAutofit/>
          </a:bodyPr>
          <a:lstStyle/>
          <a:p>
            <a:r>
              <a:rPr lang="en-US" sz="3200" b="1" dirty="0" smtClean="0"/>
              <a:t>Introduction</a:t>
            </a:r>
            <a:endParaRPr lang="en-US" sz="32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2146963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667000"/>
            <a:ext cx="2438400" cy="914400"/>
          </a:xfrm>
        </p:spPr>
        <p:txBody>
          <a:bodyPr>
            <a:normAutofit/>
          </a:bodyPr>
          <a:lstStyle/>
          <a:p>
            <a:r>
              <a:rPr lang="en-US" sz="3200" b="1" dirty="0" smtClean="0"/>
              <a:t>Thank You</a:t>
            </a:r>
            <a:endParaRPr lang="en-US" sz="3200" b="1" dirty="0"/>
          </a:p>
        </p:txBody>
      </p:sp>
    </p:spTree>
    <p:extLst>
      <p:ext uri="{BB962C8B-B14F-4D97-AF65-F5344CB8AC3E}">
        <p14:creationId xmlns:p14="http://schemas.microsoft.com/office/powerpoint/2010/main" val="2428070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22238"/>
            <a:ext cx="4876800" cy="563562"/>
          </a:xfrm>
        </p:spPr>
        <p:txBody>
          <a:bodyPr>
            <a:noAutofit/>
          </a:bodyPr>
          <a:lstStyle/>
          <a:p>
            <a:r>
              <a:rPr lang="en-US" sz="3200" b="1" dirty="0" smtClean="0"/>
              <a:t>Introduction</a:t>
            </a:r>
            <a:r>
              <a:rPr lang="en-US" sz="3200" b="1" dirty="0"/>
              <a:t> </a:t>
            </a:r>
            <a:r>
              <a:rPr lang="en-US" sz="3200" b="1" dirty="0" smtClean="0"/>
              <a:t> continued</a:t>
            </a:r>
            <a:endParaRPr lang="en-US" sz="3200" dirty="0"/>
          </a:p>
        </p:txBody>
      </p:sp>
      <p:sp>
        <p:nvSpPr>
          <p:cNvPr id="3" name="Content Placeholder 2"/>
          <p:cNvSpPr>
            <a:spLocks noGrp="1"/>
          </p:cNvSpPr>
          <p:nvPr>
            <p:ph idx="1"/>
          </p:nvPr>
        </p:nvSpPr>
        <p:spPr>
          <a:xfrm>
            <a:off x="152400" y="1371600"/>
            <a:ext cx="8839200" cy="5181600"/>
          </a:xfrm>
        </p:spPr>
        <p:txBody>
          <a:bodyPr>
            <a:normAutofit/>
          </a:bodyPr>
          <a:lstStyle/>
          <a:p>
            <a:pPr algn="just"/>
            <a:r>
              <a:rPr lang="en-US" sz="2400" dirty="0" smtClean="0">
                <a:solidFill>
                  <a:schemeClr val="tx1"/>
                </a:solidFill>
              </a:rPr>
              <a:t>For the effective monitoring and management, authors of the mathematical models need to assess and evaluate their models with previous models of other researchers. </a:t>
            </a:r>
          </a:p>
          <a:p>
            <a:pPr algn="just"/>
            <a:endParaRPr lang="en-US" sz="2400" dirty="0" smtClean="0">
              <a:solidFill>
                <a:schemeClr val="tx1"/>
              </a:solidFill>
            </a:endParaRPr>
          </a:p>
          <a:p>
            <a:pPr algn="just"/>
            <a:r>
              <a:rPr lang="en-US" sz="2400" dirty="0" smtClean="0">
                <a:solidFill>
                  <a:schemeClr val="tx1"/>
                </a:solidFill>
              </a:rPr>
              <a:t>Researchers need to have a level of confidence in their work. To do so, there should be some sort of mechanism to enable them work within acceptable limits, concentrating on the obvious and relevant parameters, yet, making enough room for unexpected contingencies.</a:t>
            </a:r>
          </a:p>
          <a:p>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183818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00200" y="122238"/>
            <a:ext cx="5943600" cy="639762"/>
          </a:xfrm>
        </p:spPr>
        <p:txBody>
          <a:bodyPr>
            <a:normAutofit/>
          </a:bodyPr>
          <a:lstStyle/>
          <a:p>
            <a:r>
              <a:rPr lang="en-US" sz="3200" b="1" dirty="0" smtClean="0"/>
              <a:t>Problem Statement </a:t>
            </a:r>
            <a:r>
              <a:rPr lang="en-US" altLang="ja-JP" sz="3200" b="1" dirty="0" smtClean="0"/>
              <a:t>(</a:t>
            </a:r>
            <a:r>
              <a:rPr lang="ja-JP" altLang="en-US" sz="3200" b="1" dirty="0" smtClean="0"/>
              <a:t>问题陈述</a:t>
            </a:r>
            <a:r>
              <a:rPr lang="en-US" altLang="ja-JP" sz="3200" b="1" dirty="0" smtClean="0"/>
              <a:t>)</a:t>
            </a:r>
            <a:endParaRPr lang="en-US" sz="3200" b="1" dirty="0"/>
          </a:p>
        </p:txBody>
      </p:sp>
      <p:sp>
        <p:nvSpPr>
          <p:cNvPr id="3" name="Content Placeholder 2"/>
          <p:cNvSpPr>
            <a:spLocks noGrp="1"/>
          </p:cNvSpPr>
          <p:nvPr>
            <p:ph idx="1"/>
          </p:nvPr>
        </p:nvSpPr>
        <p:spPr>
          <a:xfrm>
            <a:off x="152400" y="1371600"/>
            <a:ext cx="8839200" cy="5257800"/>
          </a:xfrm>
        </p:spPr>
        <p:txBody>
          <a:bodyPr>
            <a:normAutofit/>
          </a:bodyPr>
          <a:lstStyle/>
          <a:p>
            <a:r>
              <a:rPr lang="en-US" sz="2400" dirty="0"/>
              <a:t>Several mathematical models have been </a:t>
            </a:r>
            <a:r>
              <a:rPr lang="en-US" sz="2400" dirty="0" smtClean="0"/>
              <a:t>created to </a:t>
            </a:r>
            <a:r>
              <a:rPr lang="en-US" sz="2400" dirty="0"/>
              <a:t>simulate oil spill trajectories; </a:t>
            </a:r>
            <a:r>
              <a:rPr lang="en-US" sz="2400" dirty="0" smtClean="0"/>
              <a:t>but, </a:t>
            </a:r>
            <a:r>
              <a:rPr lang="en-US" sz="2400" dirty="0"/>
              <a:t>most of these are difficult to get access </a:t>
            </a:r>
            <a:r>
              <a:rPr lang="en-US" sz="2400" dirty="0" smtClean="0"/>
              <a:t>to</a:t>
            </a:r>
          </a:p>
          <a:p>
            <a:endParaRPr lang="en-US" sz="2400" dirty="0" smtClean="0"/>
          </a:p>
          <a:p>
            <a:r>
              <a:rPr lang="en-US" sz="2400" dirty="0"/>
              <a:t>The current practice regarding the construction of most mathematical models shows that they are generally designed from a local perspective, often in a responsive approach and with little or no regard to the larger time </a:t>
            </a:r>
            <a:r>
              <a:rPr lang="en-US" sz="2400" dirty="0" smtClean="0"/>
              <a:t>and </a:t>
            </a:r>
            <a:r>
              <a:rPr lang="en-US" sz="2400" dirty="0"/>
              <a:t>space </a:t>
            </a:r>
            <a:r>
              <a:rPr lang="en-US" sz="2400" dirty="0" smtClean="0"/>
              <a:t>domains</a:t>
            </a:r>
          </a:p>
          <a:p>
            <a:endParaRPr lang="en-US" sz="2400" dirty="0" smtClean="0"/>
          </a:p>
          <a:p>
            <a:r>
              <a:rPr lang="en-US" sz="2400" dirty="0" smtClean="0"/>
              <a:t>Certain </a:t>
            </a:r>
            <a:r>
              <a:rPr lang="en-US" sz="2400" dirty="0"/>
              <a:t>relevant parameters are omitted which creates problems when the real situation manifests itself in the future.</a:t>
            </a:r>
            <a:endParaRPr lang="en-US" sz="2400" dirty="0" smtClean="0"/>
          </a:p>
          <a:p>
            <a:endParaRPr lang="en-US" sz="2400" dirty="0" smtClean="0"/>
          </a:p>
          <a:p>
            <a:endParaRPr lang="en-US" sz="2400" dirty="0" smtClean="0"/>
          </a:p>
          <a:p>
            <a:endParaRPr lang="en-US" sz="2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6541390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514600" y="152400"/>
            <a:ext cx="4191000" cy="609600"/>
          </a:xfrm>
        </p:spPr>
        <p:txBody>
          <a:bodyPr>
            <a:normAutofit/>
          </a:bodyPr>
          <a:lstStyle/>
          <a:p>
            <a:r>
              <a:rPr lang="en-US" sz="3200" b="1" dirty="0" smtClean="0"/>
              <a:t>Justification (</a:t>
            </a:r>
            <a:r>
              <a:rPr lang="ja-JP" altLang="en-US" sz="3200" b="1" dirty="0" smtClean="0"/>
              <a:t>理由</a:t>
            </a:r>
            <a:r>
              <a:rPr lang="en-US" altLang="ja-JP" sz="3200" b="1" dirty="0" smtClean="0"/>
              <a:t>)</a:t>
            </a:r>
            <a:endParaRPr lang="en-US" sz="3200" dirty="0"/>
          </a:p>
        </p:txBody>
      </p:sp>
      <p:sp>
        <p:nvSpPr>
          <p:cNvPr id="3" name="Content Placeholder 2"/>
          <p:cNvSpPr>
            <a:spLocks noGrp="1"/>
          </p:cNvSpPr>
          <p:nvPr>
            <p:ph idx="1"/>
          </p:nvPr>
        </p:nvSpPr>
        <p:spPr>
          <a:xfrm>
            <a:off x="152400" y="762000"/>
            <a:ext cx="8839200" cy="6096000"/>
          </a:xfrm>
        </p:spPr>
        <p:txBody>
          <a:bodyPr>
            <a:noAutofit/>
          </a:bodyPr>
          <a:lstStyle/>
          <a:p>
            <a:r>
              <a:rPr lang="en-US" sz="2200" dirty="0"/>
              <a:t>Mathematical models over the years have become essential tools in modern-day oil spill trajectory </a:t>
            </a:r>
            <a:r>
              <a:rPr lang="en-US" sz="2200" dirty="0" smtClean="0"/>
              <a:t>simulation.</a:t>
            </a:r>
          </a:p>
          <a:p>
            <a:endParaRPr lang="en-US" sz="2200" dirty="0" smtClean="0"/>
          </a:p>
          <a:p>
            <a:r>
              <a:rPr lang="en-US" sz="2200" dirty="0" smtClean="0"/>
              <a:t>These models, however,  </a:t>
            </a:r>
            <a:r>
              <a:rPr lang="en-US" sz="2200" dirty="0"/>
              <a:t>fall short in two main parts; </a:t>
            </a:r>
            <a:endParaRPr lang="en-US" sz="2200" dirty="0" smtClean="0"/>
          </a:p>
          <a:p>
            <a:pPr lvl="1"/>
            <a:r>
              <a:rPr lang="en-US" sz="2200" dirty="0" smtClean="0"/>
              <a:t>field </a:t>
            </a:r>
            <a:r>
              <a:rPr lang="en-US" sz="2200" dirty="0"/>
              <a:t>data which is of great importance to the models are usually scarce, of poor quality or </a:t>
            </a:r>
            <a:r>
              <a:rPr lang="en-US" sz="2200" dirty="0" smtClean="0"/>
              <a:t>nonexistent, </a:t>
            </a:r>
          </a:p>
          <a:p>
            <a:pPr lvl="1"/>
            <a:r>
              <a:rPr lang="en-US" sz="2200" dirty="0" smtClean="0"/>
              <a:t>at </a:t>
            </a:r>
            <a:r>
              <a:rPr lang="en-US" sz="2200" dirty="0"/>
              <a:t>the present time, there are no reliable point of reference or standard databases to compare these model results. </a:t>
            </a:r>
            <a:endParaRPr lang="en-US" sz="2200" dirty="0" smtClean="0"/>
          </a:p>
          <a:p>
            <a:pPr lvl="1"/>
            <a:endParaRPr lang="en-US" sz="2200" dirty="0"/>
          </a:p>
          <a:p>
            <a:r>
              <a:rPr lang="en-US" sz="2200" dirty="0"/>
              <a:t>The establishment of technical guidelines and standards for the construction of mathematical models is an essential component in the technological and economic infrastructure of the industries that depend on it. </a:t>
            </a:r>
            <a:endParaRPr lang="en-US" sz="2200" dirty="0" smtClean="0"/>
          </a:p>
          <a:p>
            <a:endParaRPr lang="en-US" sz="2200" dirty="0" smtClean="0"/>
          </a:p>
          <a:p>
            <a:r>
              <a:rPr lang="en-US" sz="2200" dirty="0" smtClean="0"/>
              <a:t>This would greatly improve </a:t>
            </a:r>
            <a:r>
              <a:rPr lang="en-US" sz="2200" dirty="0"/>
              <a:t>the universal technical communication and the mutual comprehension by the masses involved.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92797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152400"/>
            <a:ext cx="2362200" cy="609600"/>
          </a:xfrm>
        </p:spPr>
        <p:txBody>
          <a:bodyPr>
            <a:normAutofit/>
          </a:bodyPr>
          <a:lstStyle/>
          <a:p>
            <a:r>
              <a:rPr lang="en-US" sz="3200" b="1" dirty="0" smtClean="0"/>
              <a:t>Objectives</a:t>
            </a:r>
            <a:endParaRPr lang="en-US" sz="3200" b="1" dirty="0"/>
          </a:p>
        </p:txBody>
      </p:sp>
      <p:sp>
        <p:nvSpPr>
          <p:cNvPr id="3" name="Content Placeholder 2"/>
          <p:cNvSpPr>
            <a:spLocks noGrp="1"/>
          </p:cNvSpPr>
          <p:nvPr>
            <p:ph idx="1"/>
          </p:nvPr>
        </p:nvSpPr>
        <p:spPr>
          <a:xfrm>
            <a:off x="228600" y="1143001"/>
            <a:ext cx="8686800" cy="5486399"/>
          </a:xfrm>
        </p:spPr>
        <p:txBody>
          <a:bodyPr>
            <a:normAutofit/>
          </a:bodyPr>
          <a:lstStyle/>
          <a:p>
            <a:pPr lvl="0"/>
            <a:r>
              <a:rPr lang="en-US" sz="2400" dirty="0"/>
              <a:t>Overview of the oil and gas industry</a:t>
            </a:r>
            <a:r>
              <a:rPr lang="en-US" sz="2400" dirty="0" smtClean="0"/>
              <a:t>.</a:t>
            </a:r>
          </a:p>
          <a:p>
            <a:pPr lvl="0"/>
            <a:endParaRPr lang="en-US" sz="2400" dirty="0"/>
          </a:p>
          <a:p>
            <a:pPr lvl="0"/>
            <a:r>
              <a:rPr lang="en-US" sz="2400" dirty="0"/>
              <a:t>Evaluation of the collective effects of the dominant weathering processes of oil slick (i.e. the fate of the oil slick</a:t>
            </a:r>
            <a:r>
              <a:rPr lang="en-US" sz="2400" dirty="0" smtClean="0"/>
              <a:t>).</a:t>
            </a:r>
          </a:p>
          <a:p>
            <a:pPr lvl="0"/>
            <a:endParaRPr lang="en-US" sz="2400" dirty="0"/>
          </a:p>
          <a:p>
            <a:pPr lvl="0"/>
            <a:r>
              <a:rPr lang="en-US" sz="2400" dirty="0"/>
              <a:t>Overview of Modeling and mathematical models</a:t>
            </a:r>
            <a:r>
              <a:rPr lang="en-US" sz="2400" dirty="0" smtClean="0"/>
              <a:t>.</a:t>
            </a:r>
          </a:p>
          <a:p>
            <a:pPr lvl="0"/>
            <a:endParaRPr lang="en-US" sz="2400" dirty="0"/>
          </a:p>
          <a:p>
            <a:pPr lvl="0"/>
            <a:r>
              <a:rPr lang="en-US" sz="2400" dirty="0"/>
              <a:t>Evaluation of the various methods and algorithms for the calculation of oil spills, for the effective monitoring and management of the oil industry</a:t>
            </a:r>
            <a:r>
              <a:rPr lang="en-US" sz="2400" dirty="0" smtClean="0"/>
              <a:t>.</a:t>
            </a:r>
          </a:p>
          <a:p>
            <a:pPr lvl="0"/>
            <a:endParaRPr lang="en-US" sz="2400" dirty="0"/>
          </a:p>
          <a:p>
            <a:pPr lvl="0"/>
            <a:r>
              <a:rPr lang="en-US" sz="2400" dirty="0"/>
              <a:t>Need for standardization. (Standardization and guidelines proposals</a:t>
            </a:r>
            <a:r>
              <a:rPr lang="en-US" sz="2400" dirty="0" smtClean="0"/>
              <a:t>).</a:t>
            </a:r>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37358044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22238"/>
            <a:ext cx="6324600" cy="487362"/>
          </a:xfrm>
        </p:spPr>
        <p:txBody>
          <a:bodyPr>
            <a:noAutofit/>
          </a:bodyPr>
          <a:lstStyle/>
          <a:p>
            <a:r>
              <a:rPr lang="en-US" sz="3200" b="1" dirty="0"/>
              <a:t>Overview of the oil and gas industry</a:t>
            </a:r>
          </a:p>
        </p:txBody>
      </p:sp>
      <p:sp>
        <p:nvSpPr>
          <p:cNvPr id="3" name="Content Placeholder 2"/>
          <p:cNvSpPr>
            <a:spLocks noGrp="1"/>
          </p:cNvSpPr>
          <p:nvPr>
            <p:ph idx="1"/>
          </p:nvPr>
        </p:nvSpPr>
        <p:spPr>
          <a:xfrm>
            <a:off x="228600" y="884237"/>
            <a:ext cx="8686800" cy="5745163"/>
          </a:xfrm>
        </p:spPr>
        <p:txBody>
          <a:bodyPr>
            <a:normAutofit fontScale="92500"/>
          </a:bodyPr>
          <a:lstStyle/>
          <a:p>
            <a:r>
              <a:rPr lang="en-US" sz="2400" dirty="0"/>
              <a:t>The oil industry is undoubtedly one of the most </a:t>
            </a:r>
            <a:r>
              <a:rPr lang="en-US" sz="2400" dirty="0" smtClean="0"/>
              <a:t>lucrative </a:t>
            </a:r>
            <a:r>
              <a:rPr lang="en-US" sz="2400" dirty="0"/>
              <a:t>industries </a:t>
            </a:r>
            <a:r>
              <a:rPr lang="en-US" sz="2400" dirty="0" smtClean="0"/>
              <a:t>worldwide</a:t>
            </a:r>
          </a:p>
          <a:p>
            <a:endParaRPr lang="en-US" sz="2400" dirty="0" smtClean="0"/>
          </a:p>
          <a:p>
            <a:r>
              <a:rPr lang="en-US" sz="2400" dirty="0"/>
              <a:t>It forms a major component of the world </a:t>
            </a:r>
            <a:r>
              <a:rPr lang="en-US" sz="2400" dirty="0" smtClean="0"/>
              <a:t>economy</a:t>
            </a:r>
          </a:p>
          <a:p>
            <a:endParaRPr lang="en-US" sz="2400" dirty="0" smtClean="0"/>
          </a:p>
          <a:p>
            <a:r>
              <a:rPr lang="en-US" sz="2400" dirty="0"/>
              <a:t>Crude oil continues to be the world’s most important source of </a:t>
            </a:r>
            <a:r>
              <a:rPr lang="en-US" sz="2400" dirty="0" smtClean="0"/>
              <a:t>energy</a:t>
            </a:r>
          </a:p>
          <a:p>
            <a:endParaRPr lang="en-US" sz="2400" dirty="0" smtClean="0"/>
          </a:p>
          <a:p>
            <a:r>
              <a:rPr lang="en-US" sz="2400" dirty="0" smtClean="0"/>
              <a:t>In 2003 it </a:t>
            </a:r>
            <a:r>
              <a:rPr lang="en-US" sz="2400" dirty="0"/>
              <a:t>met 38% of global energy needs </a:t>
            </a:r>
            <a:r>
              <a:rPr lang="en-US" sz="2400" dirty="0" smtClean="0"/>
              <a:t>while, coal </a:t>
            </a:r>
            <a:r>
              <a:rPr lang="en-US" sz="2400" dirty="0"/>
              <a:t>and natural gas, met </a:t>
            </a:r>
            <a:r>
              <a:rPr lang="en-US" sz="2400" dirty="0" smtClean="0"/>
              <a:t>26</a:t>
            </a:r>
            <a:r>
              <a:rPr lang="en-US" sz="2400" dirty="0"/>
              <a:t>% and 24% respectively (</a:t>
            </a:r>
            <a:r>
              <a:rPr lang="en-US" sz="2400" dirty="0">
                <a:solidFill>
                  <a:srgbClr val="FF0000"/>
                </a:solidFill>
              </a:rPr>
              <a:t>ILO, Geneva, 1993</a:t>
            </a:r>
            <a:r>
              <a:rPr lang="en-US" sz="2400" dirty="0" smtClean="0"/>
              <a:t>)</a:t>
            </a:r>
          </a:p>
          <a:p>
            <a:endParaRPr lang="en-US" sz="2400" dirty="0" smtClean="0"/>
          </a:p>
          <a:p>
            <a:r>
              <a:rPr lang="en-US" sz="2400" dirty="0"/>
              <a:t>Several aspects of life are highly dependent on the oil </a:t>
            </a:r>
            <a:r>
              <a:rPr lang="en-US" sz="2400" dirty="0" smtClean="0"/>
              <a:t>industry;	 </a:t>
            </a:r>
          </a:p>
          <a:p>
            <a:pPr lvl="1"/>
            <a:r>
              <a:rPr lang="en-US" sz="2000" dirty="0" smtClean="0"/>
              <a:t>jet </a:t>
            </a:r>
            <a:r>
              <a:rPr lang="en-US" sz="2000" dirty="0"/>
              <a:t>fuels for aircrafts, </a:t>
            </a:r>
            <a:endParaRPr lang="en-US" sz="2000" dirty="0" smtClean="0"/>
          </a:p>
          <a:p>
            <a:pPr lvl="1"/>
            <a:r>
              <a:rPr lang="en-US" sz="2000" dirty="0"/>
              <a:t>petrol and diesel for </a:t>
            </a:r>
            <a:r>
              <a:rPr lang="en-US" sz="2000" dirty="0" smtClean="0"/>
              <a:t>vehicles, </a:t>
            </a:r>
          </a:p>
          <a:p>
            <a:pPr lvl="1"/>
            <a:r>
              <a:rPr lang="en-US" sz="2000" dirty="0" smtClean="0"/>
              <a:t>bitumen </a:t>
            </a:r>
            <a:r>
              <a:rPr lang="en-US" sz="2000" dirty="0"/>
              <a:t>for road </a:t>
            </a:r>
            <a:r>
              <a:rPr lang="en-US" sz="2000" dirty="0" smtClean="0"/>
              <a:t>constructions,</a:t>
            </a:r>
          </a:p>
          <a:p>
            <a:pPr lvl="1"/>
            <a:r>
              <a:rPr lang="en-US" sz="2000" dirty="0" smtClean="0"/>
              <a:t>kerosene </a:t>
            </a:r>
            <a:r>
              <a:rPr lang="en-US" sz="2000" dirty="0"/>
              <a:t>and gas for  industrial and household </a:t>
            </a:r>
            <a:r>
              <a:rPr lang="en-US" sz="2000" dirty="0" smtClean="0"/>
              <a:t>use</a:t>
            </a: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956225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600200" y="152400"/>
            <a:ext cx="6172200" cy="533400"/>
          </a:xfrm>
        </p:spPr>
        <p:txBody>
          <a:bodyPr>
            <a:noAutofit/>
          </a:bodyPr>
          <a:lstStyle/>
          <a:p>
            <a:r>
              <a:rPr lang="en-US" sz="3200" b="1" dirty="0" smtClean="0"/>
              <a:t>Impacts </a:t>
            </a:r>
            <a:r>
              <a:rPr lang="en-US" sz="3200" b="1" dirty="0"/>
              <a:t>of the oil and gas industry</a:t>
            </a:r>
          </a:p>
        </p:txBody>
      </p:sp>
      <p:sp>
        <p:nvSpPr>
          <p:cNvPr id="3" name="Content Placeholder 2"/>
          <p:cNvSpPr>
            <a:spLocks noGrp="1"/>
          </p:cNvSpPr>
          <p:nvPr>
            <p:ph idx="1"/>
          </p:nvPr>
        </p:nvSpPr>
        <p:spPr>
          <a:xfrm>
            <a:off x="228600" y="1066800"/>
            <a:ext cx="8686800" cy="5715000"/>
          </a:xfrm>
        </p:spPr>
        <p:txBody>
          <a:bodyPr>
            <a:normAutofit/>
          </a:bodyPr>
          <a:lstStyle/>
          <a:p>
            <a:pPr marL="342900" lvl="1" indent="-342900">
              <a:buFont typeface="Arial" pitchFamily="34" charset="0"/>
              <a:buChar char="•"/>
            </a:pPr>
            <a:r>
              <a:rPr lang="en-US" sz="2800" dirty="0" smtClean="0"/>
              <a:t>Impacts to the environment </a:t>
            </a:r>
          </a:p>
          <a:p>
            <a:pPr marL="742950" lvl="2" indent="-342900"/>
            <a:r>
              <a:rPr lang="en-US" sz="2400" dirty="0" smtClean="0"/>
              <a:t>air </a:t>
            </a:r>
            <a:r>
              <a:rPr lang="en-US" sz="2400" dirty="0"/>
              <a:t>pollution, </a:t>
            </a:r>
            <a:endParaRPr lang="en-US" sz="2400" dirty="0" smtClean="0"/>
          </a:p>
          <a:p>
            <a:pPr marL="742950" lvl="2" indent="-342900"/>
            <a:r>
              <a:rPr lang="en-US" sz="2400" dirty="0" smtClean="0"/>
              <a:t>oil </a:t>
            </a:r>
            <a:r>
              <a:rPr lang="en-US" sz="2400" dirty="0"/>
              <a:t>spills, </a:t>
            </a:r>
            <a:endParaRPr lang="en-US" sz="2400" dirty="0" smtClean="0"/>
          </a:p>
          <a:p>
            <a:pPr marL="742950" lvl="2" indent="-342900"/>
            <a:r>
              <a:rPr lang="en-US" sz="2400" dirty="0" smtClean="0"/>
              <a:t>social dislocation</a:t>
            </a:r>
          </a:p>
          <a:p>
            <a:pPr marL="742950" lvl="2" indent="-342900"/>
            <a:endParaRPr lang="en-US" sz="2400" dirty="0" smtClean="0"/>
          </a:p>
          <a:p>
            <a:r>
              <a:rPr lang="en-US" dirty="0" smtClean="0"/>
              <a:t>Impacts to employees</a:t>
            </a:r>
          </a:p>
          <a:p>
            <a:pPr lvl="1"/>
            <a:r>
              <a:rPr lang="en-US" sz="2400" dirty="0"/>
              <a:t>f</a:t>
            </a:r>
            <a:r>
              <a:rPr lang="en-US" sz="2400" dirty="0" smtClean="0"/>
              <a:t>ires and </a:t>
            </a:r>
            <a:r>
              <a:rPr lang="en-US" sz="2400" dirty="0"/>
              <a:t>explosions, blowout, </a:t>
            </a:r>
            <a:endParaRPr lang="en-US" sz="2400" dirty="0" smtClean="0"/>
          </a:p>
          <a:p>
            <a:pPr lvl="1"/>
            <a:r>
              <a:rPr lang="en-US" sz="2400" dirty="0"/>
              <a:t>injuries, accidents </a:t>
            </a:r>
            <a:r>
              <a:rPr lang="en-US" sz="2400" dirty="0" smtClean="0"/>
              <a:t>and </a:t>
            </a:r>
            <a:r>
              <a:rPr lang="en-US" sz="2400" dirty="0"/>
              <a:t>deaths </a:t>
            </a:r>
            <a:r>
              <a:rPr lang="en-US" sz="2400" dirty="0" smtClean="0"/>
              <a:t>associated </a:t>
            </a:r>
            <a:r>
              <a:rPr lang="en-US" sz="2400" dirty="0"/>
              <a:t>with the transport of personnel and supplies, </a:t>
            </a:r>
            <a:endParaRPr lang="en-US" sz="2400" dirty="0" smtClean="0"/>
          </a:p>
          <a:p>
            <a:pPr lvl="1"/>
            <a:r>
              <a:rPr lang="en-US" sz="2400" dirty="0" smtClean="0"/>
              <a:t>threats </a:t>
            </a:r>
            <a:r>
              <a:rPr lang="en-US" sz="2400" dirty="0"/>
              <a:t>to the structural integrity of the </a:t>
            </a:r>
            <a:r>
              <a:rPr lang="en-US" sz="2400" dirty="0" smtClean="0"/>
              <a:t>installation,</a:t>
            </a:r>
          </a:p>
          <a:p>
            <a:pPr lvl="1"/>
            <a:r>
              <a:rPr lang="en-US" sz="2400" dirty="0" smtClean="0"/>
              <a:t>dangers </a:t>
            </a:r>
            <a:r>
              <a:rPr lang="en-US" sz="2400" dirty="0"/>
              <a:t>associated with drilling operations, </a:t>
            </a:r>
            <a:endParaRPr lang="en-US" sz="2400" dirty="0" smtClean="0"/>
          </a:p>
          <a:p>
            <a:pPr lvl="1"/>
            <a:r>
              <a:rPr lang="en-US" sz="2400" dirty="0" smtClean="0"/>
              <a:t>diving </a:t>
            </a:r>
            <a:r>
              <a:rPr lang="en-US" sz="2400" dirty="0"/>
              <a:t>accidents </a:t>
            </a:r>
            <a:r>
              <a:rPr lang="en-US" sz="2400" dirty="0" smtClean="0"/>
              <a:t>and </a:t>
            </a:r>
            <a:r>
              <a:rPr lang="en-US" sz="2400" dirty="0"/>
              <a:t>falls </a:t>
            </a:r>
          </a:p>
          <a:p>
            <a:pPr lvl="1"/>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447443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4114800" cy="533400"/>
          </a:xfrm>
        </p:spPr>
        <p:txBody>
          <a:bodyPr>
            <a:noAutofit/>
          </a:bodyPr>
          <a:lstStyle/>
          <a:p>
            <a:r>
              <a:rPr lang="en-US" sz="3200" b="1" dirty="0" smtClean="0"/>
              <a:t>Overview of Crude Oil</a:t>
            </a:r>
            <a:endParaRPr lang="en-US" sz="3200" b="1" dirty="0"/>
          </a:p>
        </p:txBody>
      </p:sp>
      <p:sp>
        <p:nvSpPr>
          <p:cNvPr id="3" name="Content Placeholder 2"/>
          <p:cNvSpPr>
            <a:spLocks noGrp="1"/>
          </p:cNvSpPr>
          <p:nvPr>
            <p:ph idx="1"/>
          </p:nvPr>
        </p:nvSpPr>
        <p:spPr>
          <a:xfrm>
            <a:off x="152400" y="1524000"/>
            <a:ext cx="8839200" cy="4419600"/>
          </a:xfrm>
        </p:spPr>
        <p:txBody>
          <a:bodyPr>
            <a:normAutofit/>
          </a:bodyPr>
          <a:lstStyle/>
          <a:p>
            <a:r>
              <a:rPr lang="en-US" sz="2400" dirty="0"/>
              <a:t>C</a:t>
            </a:r>
            <a:r>
              <a:rPr lang="en-US" sz="2400" dirty="0" smtClean="0"/>
              <a:t>rude </a:t>
            </a:r>
            <a:r>
              <a:rPr lang="en-US" sz="2400" dirty="0"/>
              <a:t>oils of </a:t>
            </a:r>
            <a:r>
              <a:rPr lang="en-US" sz="2400" dirty="0" smtClean="0"/>
              <a:t>different </a:t>
            </a:r>
            <a:r>
              <a:rPr lang="en-US" sz="2400" dirty="0"/>
              <a:t>origin differ extensively in their physical and chemical </a:t>
            </a:r>
            <a:r>
              <a:rPr lang="en-US" sz="2400" dirty="0" smtClean="0"/>
              <a:t>properties</a:t>
            </a:r>
          </a:p>
          <a:p>
            <a:endParaRPr lang="en-US" sz="2400" dirty="0" smtClean="0"/>
          </a:p>
          <a:p>
            <a:r>
              <a:rPr lang="en-US" sz="2400" dirty="0"/>
              <a:t>Residual products such as intermediate and heavy fuel oils, which comprise of variable amounts of non-refined constituents mixed with lighter refined constituents, also differ sizably in their </a:t>
            </a:r>
            <a:r>
              <a:rPr lang="en-US" sz="2400" dirty="0" smtClean="0"/>
              <a:t>properties</a:t>
            </a:r>
            <a:endParaRPr lang="en-US" sz="2400" dirty="0"/>
          </a:p>
          <a:p>
            <a:endParaRPr lang="en-US" sz="2400" dirty="0" smtClean="0"/>
          </a:p>
          <a:p>
            <a:r>
              <a:rPr lang="en-US" sz="2400" dirty="0" smtClean="0"/>
              <a:t>Many </a:t>
            </a:r>
            <a:r>
              <a:rPr lang="en-US" sz="2400" dirty="0"/>
              <a:t>refined products tend to have well-defined properties irrespective of the crude oil from which they are </a:t>
            </a:r>
            <a:r>
              <a:rPr lang="en-US" sz="2400" dirty="0" smtClean="0"/>
              <a:t>derived</a:t>
            </a:r>
          </a:p>
          <a:p>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0"/>
            <a:ext cx="761999" cy="716906"/>
          </a:xfrm>
          <a:prstGeom prst="rect">
            <a:avLst/>
          </a:prstGeom>
        </p:spPr>
      </p:pic>
    </p:spTree>
    <p:extLst>
      <p:ext uri="{BB962C8B-B14F-4D97-AF65-F5344CB8AC3E}">
        <p14:creationId xmlns:p14="http://schemas.microsoft.com/office/powerpoint/2010/main" val="28127839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171</TotalTime>
  <Words>1454</Words>
  <Application>Microsoft Office PowerPoint</Application>
  <PresentationFormat>全屏显示(4:3)</PresentationFormat>
  <Paragraphs>148</Paragraphs>
  <Slides>20</Slides>
  <Notes>0</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Thermal</vt:lpstr>
      <vt:lpstr>PowerPoint 演示文稿</vt:lpstr>
      <vt:lpstr>Introduction</vt:lpstr>
      <vt:lpstr>Introduction  continued</vt:lpstr>
      <vt:lpstr>Problem Statement (问题陈述)</vt:lpstr>
      <vt:lpstr>Justification (理由)</vt:lpstr>
      <vt:lpstr>Objectives</vt:lpstr>
      <vt:lpstr>Overview of the oil and gas industry</vt:lpstr>
      <vt:lpstr>Impacts of the oil and gas industry</vt:lpstr>
      <vt:lpstr>Overview of Crude Oil</vt:lpstr>
      <vt:lpstr>Overview of Crude Oil Continued</vt:lpstr>
      <vt:lpstr>Weathering</vt:lpstr>
      <vt:lpstr>Weathering Process</vt:lpstr>
      <vt:lpstr>Overview of Modeling </vt:lpstr>
      <vt:lpstr>Advantages of Mathematical Models</vt:lpstr>
      <vt:lpstr>Evaluation of the various algorithms</vt:lpstr>
      <vt:lpstr>Need for Standardization</vt:lpstr>
      <vt:lpstr>Advantages of Standardization</vt:lpstr>
      <vt:lpstr>Limitation of the research</vt:lpstr>
      <vt:lpstr>Conclusion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DMA_SOWA</dc:creator>
  <cp:lastModifiedBy>USER</cp:lastModifiedBy>
  <cp:revision>26</cp:revision>
  <dcterms:created xsi:type="dcterms:W3CDTF">2013-09-24T10:41:26Z</dcterms:created>
  <dcterms:modified xsi:type="dcterms:W3CDTF">2016-06-19T00:58:21Z</dcterms:modified>
</cp:coreProperties>
</file>