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ECBA2-42D8-4EB3-B2EF-2266AAA3925B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08F93-E1B3-4EBA-982E-F90D8D94CB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7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移动微课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2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移动微课，是微课与移动学习的有机结合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6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Coursera</a:t>
            </a:r>
            <a:r>
              <a:rPr lang="zh-CN" altLang="en-US" dirty="0" smtClean="0"/>
              <a:t>统计数据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3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9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77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880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322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74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28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23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0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34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1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rot="5400000">
            <a:off x="441625" y="238944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9"/>
          <p:cNvSpPr txBox="1"/>
          <p:nvPr/>
        </p:nvSpPr>
        <p:spPr>
          <a:xfrm>
            <a:off x="4113470" y="2875003"/>
            <a:ext cx="3965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移动微课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移动微课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311688" y="2181265"/>
            <a:ext cx="9575643" cy="960107"/>
            <a:chOff x="1161154" y="2499742"/>
            <a:chExt cx="7181732" cy="720080"/>
          </a:xfrm>
        </p:grpSpPr>
        <p:sp>
          <p:nvSpPr>
            <p:cNvPr id="5" name="剪去单角的矩形 4"/>
            <p:cNvSpPr/>
            <p:nvPr/>
          </p:nvSpPr>
          <p:spPr>
            <a:xfrm>
              <a:off x="1161154" y="2499742"/>
              <a:ext cx="1224136" cy="720080"/>
            </a:xfrm>
            <a:prstGeom prst="snip1Rect">
              <a:avLst/>
            </a:prstGeom>
            <a:solidFill>
              <a:srgbClr val="008D0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微课</a:t>
              </a:r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3491880" y="2499742"/>
              <a:ext cx="1872208" cy="72008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移动学习</a:t>
              </a:r>
              <a:endParaRPr lang="zh-CN" altLang="en-US" sz="3200" b="1" dirty="0">
                <a:solidFill>
                  <a:prstClr val="white"/>
                </a:solidFill>
              </a:endParaRPr>
            </a:p>
          </p:txBody>
        </p:sp>
        <p:sp>
          <p:nvSpPr>
            <p:cNvPr id="8" name="加号 7"/>
            <p:cNvSpPr/>
            <p:nvPr/>
          </p:nvSpPr>
          <p:spPr>
            <a:xfrm>
              <a:off x="2686557" y="2607105"/>
              <a:ext cx="504056" cy="50405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等于号 8"/>
            <p:cNvSpPr/>
            <p:nvPr/>
          </p:nvSpPr>
          <p:spPr>
            <a:xfrm>
              <a:off x="5665355" y="2607754"/>
              <a:ext cx="504056" cy="504056"/>
            </a:xfrm>
            <a:prstGeom prst="mathEqual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70678" y="2499742"/>
              <a:ext cx="1872208" cy="72008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r>
                <a:rPr lang="zh-CN" altLang="en-US" sz="3200" b="1" dirty="0">
                  <a:solidFill>
                    <a:prstClr val="white"/>
                  </a:solidFill>
                </a:rPr>
                <a:t>移动</a:t>
              </a:r>
              <a:r>
                <a:rPr lang="zh-CN" altLang="en-US" sz="3200" b="1" dirty="0">
                  <a:solidFill>
                    <a:prstClr val="white"/>
                  </a:solidFill>
                </a:rPr>
                <a:t>微课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37102" y="3813043"/>
            <a:ext cx="9517796" cy="1276583"/>
            <a:chOff x="981134" y="2892003"/>
            <a:chExt cx="7138347" cy="957437"/>
          </a:xfrm>
        </p:grpSpPr>
        <p:grpSp>
          <p:nvGrpSpPr>
            <p:cNvPr id="21" name="组合 20"/>
            <p:cNvGrpSpPr/>
            <p:nvPr/>
          </p:nvGrpSpPr>
          <p:grpSpPr>
            <a:xfrm>
              <a:off x="981134" y="3003798"/>
              <a:ext cx="1224136" cy="845642"/>
              <a:chOff x="981134" y="2988995"/>
              <a:chExt cx="1224136" cy="84564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2543" y="2988995"/>
                <a:ext cx="1001317" cy="563241"/>
              </a:xfrm>
              <a:prstGeom prst="rect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34" y="3112385"/>
                <a:ext cx="1001317" cy="563241"/>
              </a:xfrm>
              <a:prstGeom prst="rect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3953" y="3271396"/>
                <a:ext cx="1001317" cy="563241"/>
              </a:xfrm>
              <a:prstGeom prst="rect">
                <a:avLst/>
              </a:prstGeom>
              <a:ln w="9525">
                <a:solidFill>
                  <a:schemeClr val="bg1">
                    <a:lumMod val="75000"/>
                  </a:schemeClr>
                </a:solidFill>
              </a:ln>
            </p:spPr>
          </p:pic>
        </p:grpSp>
        <p:grpSp>
          <p:nvGrpSpPr>
            <p:cNvPr id="24" name="组合 23"/>
            <p:cNvGrpSpPr/>
            <p:nvPr/>
          </p:nvGrpSpPr>
          <p:grpSpPr>
            <a:xfrm>
              <a:off x="3459467" y="2892003"/>
              <a:ext cx="1508968" cy="957437"/>
              <a:chOff x="6108701" y="3508460"/>
              <a:chExt cx="1508968" cy="95743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8701" y="3795886"/>
                <a:ext cx="670011" cy="670011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60232" y="3508460"/>
                <a:ext cx="957437" cy="957437"/>
              </a:xfrm>
              <a:prstGeom prst="rect">
                <a:avLst/>
              </a:prstGeom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6334043" y="2999530"/>
              <a:ext cx="1785438" cy="849910"/>
              <a:chOff x="6334043" y="2999530"/>
              <a:chExt cx="1785438" cy="8499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34043" y="2999530"/>
                <a:ext cx="1785438" cy="84991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8224" y="3070635"/>
                <a:ext cx="1269137" cy="713889"/>
              </a:xfrm>
              <a:prstGeom prst="rect">
                <a:avLst/>
              </a:prstGeom>
            </p:spPr>
          </p:pic>
        </p:grpSp>
        <p:sp>
          <p:nvSpPr>
            <p:cNvPr id="7" name="右箭头 6"/>
            <p:cNvSpPr/>
            <p:nvPr/>
          </p:nvSpPr>
          <p:spPr>
            <a:xfrm>
              <a:off x="2611419" y="3285418"/>
              <a:ext cx="288032" cy="28084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右箭头 28"/>
            <p:cNvSpPr/>
            <p:nvPr/>
          </p:nvSpPr>
          <p:spPr>
            <a:xfrm>
              <a:off x="5593347" y="3290620"/>
              <a:ext cx="288032" cy="28084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3978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52501" y="2249107"/>
            <a:ext cx="10287001" cy="2359788"/>
            <a:chOff x="714375" y="1707654"/>
            <a:chExt cx="7715251" cy="1769841"/>
          </a:xfrm>
        </p:grpSpPr>
        <p:sp>
          <p:nvSpPr>
            <p:cNvPr id="5" name="矩形 4"/>
            <p:cNvSpPr/>
            <p:nvPr/>
          </p:nvSpPr>
          <p:spPr>
            <a:xfrm>
              <a:off x="714375" y="3136404"/>
              <a:ext cx="7715251" cy="341091"/>
            </a:xfrm>
            <a:prstGeom prst="rect">
              <a:avLst/>
            </a:prstGeom>
            <a:solidFill>
              <a:srgbClr val="36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136404"/>
              <a:ext cx="1296144" cy="34109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5" y="1707654"/>
              <a:ext cx="7715250" cy="142875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89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6864085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0837" y="1220755"/>
            <a:ext cx="55824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</a:rPr>
              <a:t>问：微课通过什么方式传递给学习者？</a:t>
            </a:r>
            <a:endParaRPr lang="en-US" altLang="zh-CN" sz="3200" b="1" dirty="0">
              <a:solidFill>
                <a:prstClr val="black"/>
              </a:solidFill>
            </a:endParaRPr>
          </a:p>
          <a:p>
            <a:pPr algn="just" defTabSz="1219080"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</a:rPr>
              <a:t>答：</a:t>
            </a:r>
            <a:r>
              <a:rPr lang="zh-CN" altLang="en-US" sz="3200" dirty="0">
                <a:solidFill>
                  <a:prstClr val="black"/>
                </a:solidFill>
              </a:rPr>
              <a:t>目前的</a:t>
            </a:r>
            <a:r>
              <a:rPr lang="zh-CN" altLang="en-US" sz="3200" dirty="0">
                <a:solidFill>
                  <a:prstClr val="black"/>
                </a:solidFill>
              </a:rPr>
              <a:t>主要</a:t>
            </a:r>
            <a:r>
              <a:rPr lang="zh-CN" altLang="en-US" sz="3200" dirty="0">
                <a:solidFill>
                  <a:prstClr val="black"/>
                </a:solidFill>
              </a:rPr>
              <a:t>途径是课程网站，但是随着对碎片时间的学习需求增加，通过</a:t>
            </a:r>
            <a:r>
              <a:rPr lang="zh-CN" altLang="en-US" sz="3200" u="sng" dirty="0">
                <a:solidFill>
                  <a:prstClr val="black"/>
                </a:solidFill>
              </a:rPr>
              <a:t>移动设备</a:t>
            </a:r>
            <a:r>
              <a:rPr lang="zh-CN" altLang="en-US" sz="3200" dirty="0">
                <a:solidFill>
                  <a:prstClr val="black"/>
                </a:solidFill>
              </a:rPr>
              <a:t>学习微课将逐渐成为主流。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0838" y="523128"/>
            <a:ext cx="1372492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080"/>
            <a:r>
              <a:rPr lang="en-US" altLang="zh-CN" sz="3733" b="1" dirty="0">
                <a:solidFill>
                  <a:prstClr val="black"/>
                </a:solidFill>
              </a:rPr>
              <a:t>Q&amp;A</a:t>
            </a:r>
            <a:endParaRPr lang="zh-CN" altLang="en-US" sz="373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968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宽屏</PresentationFormat>
  <Paragraphs>16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0" baseType="lpstr">
      <vt:lpstr>方正姚体</vt:lpstr>
      <vt:lpstr>宋体</vt:lpstr>
      <vt:lpstr>微软雅黑</vt:lpstr>
      <vt:lpstr>Arial</vt:lpstr>
      <vt:lpstr>Calibri</vt:lpstr>
      <vt:lpstr>1_Office 主题</vt:lpstr>
      <vt:lpstr>PowerPoint 演示文稿</vt:lpstr>
      <vt:lpstr>移动微课</vt:lpstr>
      <vt:lpstr>PowerPoint 演示文稿</vt:lpstr>
      <vt:lpstr>PowerPoint 演示文稿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2016-10-20T03:35:06Z</dcterms:created>
  <dcterms:modified xsi:type="dcterms:W3CDTF">2016-10-20T03:35:16Z</dcterms:modified>
</cp:coreProperties>
</file>