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80944-F4EE-4388-A497-9F3A06EA67CA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E8A16-29E0-4C16-A6E1-44DACEE495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60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微课类别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73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录屏类软件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52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非线性编辑软件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9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观点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32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改造类课件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76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旧课件的问题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51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旧课件改造示例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8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微课分类方法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1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影片式微课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动画式微课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6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板书式微课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6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演示式微课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4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选择合适的展现方式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3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按制作方式划分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11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拍摄类工具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1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06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996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501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9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0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849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2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00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83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3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37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jsky_rebuild.mp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xajt_zgzx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negotiation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eavier-ball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remove_color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/>
          <p:nvPr/>
        </p:nvSpPr>
        <p:spPr>
          <a:xfrm>
            <a:off x="3667108" y="2875003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微课类别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录</a:t>
            </a:r>
            <a:r>
              <a:rPr lang="zh-CN" altLang="en-US" dirty="0" smtClean="0"/>
              <a:t>屏类软件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5486401" y="2376018"/>
            <a:ext cx="1219200" cy="1557754"/>
            <a:chOff x="4114800" y="2114550"/>
            <a:chExt cx="914400" cy="11683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114550"/>
              <a:ext cx="914400" cy="9144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166158" y="3028950"/>
              <a:ext cx="8117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600" dirty="0">
                  <a:solidFill>
                    <a:prstClr val="black"/>
                  </a:solidFill>
                </a:rPr>
                <a:t>Camtasia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97" y="4340521"/>
            <a:ext cx="2337339" cy="2371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30" y="4343908"/>
            <a:ext cx="1168669" cy="2337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44" y="4340520"/>
            <a:ext cx="1168667" cy="24060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101311" y="2376021"/>
            <a:ext cx="1219200" cy="1557753"/>
            <a:chOff x="1372293" y="1582641"/>
            <a:chExt cx="914400" cy="116831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293" y="1582641"/>
              <a:ext cx="914400" cy="9144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458552" y="2497040"/>
              <a:ext cx="7418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600" dirty="0">
                  <a:solidFill>
                    <a:prstClr val="black"/>
                  </a:solidFill>
                </a:rPr>
                <a:t>YouCam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831430" y="2376021"/>
            <a:ext cx="1297470" cy="1557753"/>
            <a:chOff x="1342948" y="1582641"/>
            <a:chExt cx="973103" cy="116831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293" y="1582641"/>
              <a:ext cx="914400" cy="91440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342948" y="2497040"/>
              <a:ext cx="9731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600" dirty="0">
                  <a:solidFill>
                    <a:prstClr val="black"/>
                  </a:solidFill>
                </a:rPr>
                <a:t>ScreenFlow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718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非编类软件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97" y="5492649"/>
            <a:ext cx="2337339" cy="2371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30" y="5496036"/>
            <a:ext cx="1168669" cy="2337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44" y="5492648"/>
            <a:ext cx="1168667" cy="24060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86401" y="3472649"/>
            <a:ext cx="1219200" cy="1557754"/>
            <a:chOff x="4114800" y="2114550"/>
            <a:chExt cx="914400" cy="116831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114550"/>
              <a:ext cx="914400" cy="9144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166158" y="3028950"/>
              <a:ext cx="8117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600" dirty="0">
                  <a:solidFill>
                    <a:prstClr val="black"/>
                  </a:solidFill>
                </a:rPr>
                <a:t>Camtasia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86402" y="1452650"/>
            <a:ext cx="1219200" cy="1557754"/>
            <a:chOff x="4114800" y="2114550"/>
            <a:chExt cx="914400" cy="116831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114550"/>
              <a:ext cx="914400" cy="9144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174936" y="3028950"/>
              <a:ext cx="79420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600" dirty="0">
                  <a:solidFill>
                    <a:prstClr val="black"/>
                  </a:solidFill>
                </a:rPr>
                <a:t>Premiere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00380" y="1528850"/>
            <a:ext cx="1219200" cy="1481554"/>
            <a:chOff x="4114800" y="2171700"/>
            <a:chExt cx="914400" cy="111116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171700"/>
              <a:ext cx="914400" cy="80010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195015" y="3028950"/>
              <a:ext cx="7540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1600" dirty="0">
                  <a:solidFill>
                    <a:prstClr val="black"/>
                  </a:solidFill>
                </a:rPr>
                <a:t>会声会影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36487" y="1452650"/>
            <a:ext cx="1436932" cy="1557754"/>
            <a:chOff x="4033192" y="2114550"/>
            <a:chExt cx="1077699" cy="116831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114550"/>
              <a:ext cx="914400" cy="91440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4033192" y="3028950"/>
              <a:ext cx="10776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600" dirty="0">
                  <a:solidFill>
                    <a:prstClr val="black"/>
                  </a:solidFill>
                </a:rPr>
                <a:t>Final Cut Pro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73289" y="3466115"/>
            <a:ext cx="1219200" cy="1557754"/>
            <a:chOff x="4114800" y="2114550"/>
            <a:chExt cx="914400" cy="116831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114550"/>
              <a:ext cx="914400" cy="91440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4253925" y="3028950"/>
              <a:ext cx="6362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600" dirty="0">
                  <a:solidFill>
                    <a:prstClr val="black"/>
                  </a:solidFill>
                </a:rPr>
                <a:t>iMovie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129649" y="3534783"/>
            <a:ext cx="1158523" cy="1481554"/>
            <a:chOff x="4137596" y="2171700"/>
            <a:chExt cx="868892" cy="1111166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950" y="2171700"/>
              <a:ext cx="800100" cy="80010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4137596" y="3028950"/>
              <a:ext cx="8688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600" dirty="0">
                  <a:solidFill>
                    <a:prstClr val="black"/>
                  </a:solidFill>
                </a:rPr>
                <a:t>Vegas Pro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3703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观点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81255" y="2276873"/>
            <a:ext cx="7029488" cy="9130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defTabSz="1219080"/>
            <a:r>
              <a:rPr lang="zh-CN" altLang="en-US" sz="5333" dirty="0">
                <a:solidFill>
                  <a:prstClr val="white"/>
                </a:solidFill>
              </a:rPr>
              <a:t>根据需要选择制作工具</a:t>
            </a:r>
            <a:endParaRPr lang="zh-CN" altLang="en-US" sz="5333" dirty="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1743" y="3220720"/>
            <a:ext cx="973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80"/>
            <a:r>
              <a:rPr lang="zh-CN" altLang="en-US" sz="2400" dirty="0">
                <a:solidFill>
                  <a:prstClr val="black"/>
                </a:solidFill>
              </a:rPr>
              <a:t>“制作微课时，不仅需要用到拍摄工具，还需要对获得的视频进行必要的剪辑，可以根据个人习惯去选择合适的工具。”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algn="ctr" defTabSz="1219080"/>
            <a:r>
              <a:rPr lang="en-US" altLang="zh-CN" sz="2400" dirty="0">
                <a:solidFill>
                  <a:prstClr val="black"/>
                </a:solidFill>
              </a:rPr>
              <a:t>                                                              ——</a:t>
            </a:r>
            <a:r>
              <a:rPr lang="zh-CN" altLang="en-US" sz="2400" dirty="0">
                <a:solidFill>
                  <a:prstClr val="black"/>
                </a:solidFill>
              </a:rPr>
              <a:t>李健文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822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/>
          <p:nvPr/>
        </p:nvSpPr>
        <p:spPr>
          <a:xfrm>
            <a:off x="4113470" y="2382561"/>
            <a:ext cx="39650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改造类</a:t>
            </a:r>
            <a:endParaRPr lang="en-US" altLang="zh-CN" sz="6400" b="1" dirty="0">
              <a:solidFill>
                <a:prstClr val="white"/>
              </a:solidFill>
            </a:endParaRPr>
          </a:p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微课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旧课件的问题</a:t>
            </a:r>
            <a:endParaRPr lang="zh-CN" altLang="en-US" dirty="0"/>
          </a:p>
        </p:txBody>
      </p:sp>
      <p:sp>
        <p:nvSpPr>
          <p:cNvPr id="6" name="禁止符 5"/>
          <p:cNvSpPr/>
          <p:nvPr/>
        </p:nvSpPr>
        <p:spPr>
          <a:xfrm>
            <a:off x="5999990" y="1508788"/>
            <a:ext cx="1756297" cy="1756297"/>
          </a:xfrm>
          <a:prstGeom prst="noSmoking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400259" y="952486"/>
            <a:ext cx="2327172" cy="2033069"/>
            <a:chOff x="5336557" y="1114815"/>
            <a:chExt cx="3051867" cy="2666180"/>
          </a:xfrm>
        </p:grpSpPr>
        <p:grpSp>
          <p:nvGrpSpPr>
            <p:cNvPr id="13" name="组合 12"/>
            <p:cNvGrpSpPr/>
            <p:nvPr/>
          </p:nvGrpSpPr>
          <p:grpSpPr>
            <a:xfrm>
              <a:off x="5336557" y="1114815"/>
              <a:ext cx="1292840" cy="2666180"/>
              <a:chOff x="6672090" y="1259979"/>
              <a:chExt cx="1788342" cy="3688036"/>
            </a:xfr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圆角矩形 13"/>
              <p:cNvSpPr/>
              <p:nvPr/>
            </p:nvSpPr>
            <p:spPr>
              <a:xfrm>
                <a:off x="6672090" y="1259979"/>
                <a:ext cx="1788342" cy="3688036"/>
              </a:xfrm>
              <a:prstGeom prst="roundRect">
                <a:avLst/>
              </a:prstGeom>
              <a:solidFill>
                <a:srgbClr val="E7E6E6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6" tIns="45719" rIns="91436" bIns="45719" rtlCol="0" anchor="b"/>
              <a:lstStyle/>
              <a:p>
                <a:pPr algn="ctr" defTabSz="914310"/>
                <a:endParaRPr lang="zh-CN" altLang="en-US" sz="1867" kern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703852" y="1602880"/>
                <a:ext cx="1720858" cy="3063804"/>
              </a:xfrm>
              <a:prstGeom prst="rect">
                <a:avLst/>
              </a:prstGeom>
              <a:solidFill>
                <a:sysClr val="windowText" lastClr="000000">
                  <a:tint val="95000"/>
                  <a:satMod val="170000"/>
                </a:sys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6" tIns="45719" rIns="91436" bIns="45719" rtlCol="0" anchor="b"/>
              <a:lstStyle/>
              <a:p>
                <a:pPr algn="ctr" defTabSz="914310"/>
                <a:endParaRPr lang="zh-CN" altLang="en-US" sz="1867" kern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5400000">
              <a:off x="6408913" y="1801484"/>
              <a:ext cx="1292841" cy="2666180"/>
              <a:chOff x="6672090" y="1259979"/>
              <a:chExt cx="1788343" cy="36880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圆角矩形 38"/>
              <p:cNvSpPr/>
              <p:nvPr/>
            </p:nvSpPr>
            <p:spPr>
              <a:xfrm>
                <a:off x="6672090" y="1259979"/>
                <a:ext cx="1788343" cy="3688036"/>
              </a:xfrm>
              <a:prstGeom prst="roundRect">
                <a:avLst/>
              </a:prstGeom>
              <a:solidFill>
                <a:srgbClr val="E7E6E6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6" tIns="45719" rIns="91436" bIns="45719" rtlCol="0" anchor="b"/>
              <a:lstStyle/>
              <a:p>
                <a:pPr algn="ctr" defTabSz="914310"/>
                <a:endParaRPr lang="zh-CN" altLang="en-US" sz="1867" kern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703856" y="1602881"/>
                <a:ext cx="1720859" cy="3063803"/>
              </a:xfrm>
              <a:prstGeom prst="rect">
                <a:avLst/>
              </a:prstGeom>
              <a:solidFill>
                <a:sysClr val="windowText" lastClr="000000">
                  <a:tint val="95000"/>
                  <a:satMod val="170000"/>
                </a:sys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6" tIns="45719" rIns="91436" bIns="45719" rtlCol="0" anchor="b"/>
              <a:lstStyle/>
              <a:p>
                <a:pPr algn="ctr" defTabSz="914310"/>
                <a:endParaRPr lang="zh-CN" altLang="en-US" sz="1867" kern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7248128" y="4032780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两路视频（不利分发）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文件较大（占用带宽）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white"/>
                </a:solidFill>
              </a:rPr>
              <a:t>Flash</a:t>
            </a:r>
            <a:r>
              <a:rPr lang="zh-CN" altLang="en-US" sz="2400" dirty="0">
                <a:solidFill>
                  <a:prstClr val="white"/>
                </a:solidFill>
              </a:rPr>
              <a:t>（兼容问题）</a:t>
            </a:r>
            <a:endParaRPr lang="en-US" altLang="zh-CN" sz="2400" dirty="0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99152" y="1999712"/>
            <a:ext cx="4051258" cy="3581085"/>
            <a:chOff x="899364" y="1499784"/>
            <a:chExt cx="3038443" cy="2685814"/>
          </a:xfrm>
        </p:grpSpPr>
        <p:grpSp>
          <p:nvGrpSpPr>
            <p:cNvPr id="10" name="组合 9"/>
            <p:cNvGrpSpPr/>
            <p:nvPr/>
          </p:nvGrpSpPr>
          <p:grpSpPr>
            <a:xfrm>
              <a:off x="899364" y="1499784"/>
              <a:ext cx="3038443" cy="2222220"/>
              <a:chOff x="590388" y="1362009"/>
              <a:chExt cx="3038443" cy="222222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040" y="1362009"/>
                <a:ext cx="2790791" cy="19234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388" y="1593874"/>
                <a:ext cx="2793480" cy="19903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6" name="文本框 15"/>
            <p:cNvSpPr txBox="1"/>
            <p:nvPr/>
          </p:nvSpPr>
          <p:spPr>
            <a:xfrm>
              <a:off x="1167616" y="3839349"/>
              <a:ext cx="244682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prstClr val="white"/>
                  </a:solidFill>
                </a:rPr>
                <a:t>三分屏课件，数量庞大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57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旧课件改造示例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893359" y="1525584"/>
            <a:ext cx="4474486" cy="3284087"/>
            <a:chOff x="4496379" y="1072585"/>
            <a:chExt cx="3355864" cy="2463065"/>
          </a:xfrm>
        </p:grpSpPr>
        <p:pic>
          <p:nvPicPr>
            <p:cNvPr id="3" name="图片 2">
              <a:hlinkClick r:id="rId3" action="ppaction://hlinkfile" tooltip="三分屏课件改造实例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379" y="1072585"/>
              <a:ext cx="3355864" cy="188767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27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" name="文本框 3"/>
            <p:cNvSpPr txBox="1"/>
            <p:nvPr/>
          </p:nvSpPr>
          <p:spPr>
            <a:xfrm>
              <a:off x="4928617" y="3220227"/>
              <a:ext cx="2399936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2133" dirty="0">
                  <a:solidFill>
                    <a:srgbClr val="5B879E"/>
                  </a:solidFill>
                </a:rPr>
                <a:t>《</a:t>
              </a:r>
              <a:r>
                <a:rPr lang="zh-CN" altLang="en-US" sz="2133" dirty="0">
                  <a:solidFill>
                    <a:srgbClr val="5B879E"/>
                  </a:solidFill>
                </a:rPr>
                <a:t>三分屏课件改造实例</a:t>
              </a:r>
              <a:r>
                <a:rPr lang="en-US" altLang="zh-CN" sz="2133" dirty="0">
                  <a:solidFill>
                    <a:srgbClr val="5B879E"/>
                  </a:solidFill>
                </a:rPr>
                <a:t>》</a:t>
              </a:r>
              <a:endParaRPr lang="zh-CN" altLang="en-US" sz="2133" dirty="0">
                <a:solidFill>
                  <a:srgbClr val="5B879E"/>
                </a:solidFill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5903979" y="1303144"/>
            <a:ext cx="4992555" cy="4869160"/>
          </a:xfrm>
          <a:prstGeom prst="roundRect">
            <a:avLst>
              <a:gd name="adj" fmla="val 4424"/>
            </a:avLst>
          </a:prstGeom>
          <a:solidFill>
            <a:schemeClr val="bg2"/>
          </a:solidFill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7451971" y="1004335"/>
            <a:ext cx="1887531" cy="534285"/>
          </a:xfrm>
          <a:prstGeom prst="roundRect">
            <a:avLst>
              <a:gd name="adj" fmla="val 45887"/>
            </a:avLst>
          </a:prstGeom>
          <a:solidFill>
            <a:schemeClr val="bg2">
              <a:lumMod val="5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改造细节</a:t>
            </a:r>
            <a:endParaRPr lang="zh-CN" alt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993195" y="2340786"/>
            <a:ext cx="4816779" cy="3090817"/>
            <a:chOff x="4439136" y="2269861"/>
            <a:chExt cx="3744416" cy="2318113"/>
          </a:xfrm>
        </p:grpSpPr>
        <p:grpSp>
          <p:nvGrpSpPr>
            <p:cNvPr id="34" name="组合 33"/>
            <p:cNvGrpSpPr/>
            <p:nvPr/>
          </p:nvGrpSpPr>
          <p:grpSpPr>
            <a:xfrm>
              <a:off x="4439136" y="2269861"/>
              <a:ext cx="3744416" cy="1745460"/>
              <a:chOff x="4427984" y="2269861"/>
              <a:chExt cx="3744416" cy="174546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4427984" y="2269861"/>
                <a:ext cx="3744416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4427984" y="2859782"/>
                <a:ext cx="3744416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4427984" y="3435846"/>
                <a:ext cx="3744416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4427984" y="4015321"/>
                <a:ext cx="3744416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>
              <a:off x="4439136" y="4587974"/>
              <a:ext cx="3744416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8103424" y="1922662"/>
            <a:ext cx="296832" cy="4054220"/>
            <a:chOff x="6077568" y="1956268"/>
            <a:chExt cx="222624" cy="3040665"/>
          </a:xfrm>
          <a:solidFill>
            <a:schemeClr val="bg2">
              <a:lumMod val="75000"/>
            </a:schemeClr>
          </a:solidFill>
        </p:grpSpPr>
        <p:grpSp>
          <p:nvGrpSpPr>
            <p:cNvPr id="35" name="组合 34"/>
            <p:cNvGrpSpPr/>
            <p:nvPr/>
          </p:nvGrpSpPr>
          <p:grpSpPr>
            <a:xfrm>
              <a:off x="6077568" y="1956268"/>
              <a:ext cx="222624" cy="2464601"/>
              <a:chOff x="6077568" y="1956268"/>
              <a:chExt cx="222624" cy="2464601"/>
            </a:xfrm>
            <a:grpFill/>
          </p:grpSpPr>
          <p:sp>
            <p:nvSpPr>
              <p:cNvPr id="8" name="右箭头 7"/>
              <p:cNvSpPr/>
              <p:nvPr/>
            </p:nvSpPr>
            <p:spPr>
              <a:xfrm>
                <a:off x="6088327" y="2499742"/>
                <a:ext cx="211865" cy="19293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右箭头 9"/>
              <p:cNvSpPr/>
              <p:nvPr/>
            </p:nvSpPr>
            <p:spPr>
              <a:xfrm>
                <a:off x="6085945" y="3075806"/>
                <a:ext cx="211865" cy="19293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右箭头 12"/>
              <p:cNvSpPr/>
              <p:nvPr/>
            </p:nvSpPr>
            <p:spPr>
              <a:xfrm>
                <a:off x="6077568" y="3651870"/>
                <a:ext cx="211865" cy="19293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右箭头 15"/>
              <p:cNvSpPr/>
              <p:nvPr/>
            </p:nvSpPr>
            <p:spPr>
              <a:xfrm>
                <a:off x="6084937" y="4227934"/>
                <a:ext cx="211865" cy="19293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右箭头 24"/>
              <p:cNvSpPr/>
              <p:nvPr/>
            </p:nvSpPr>
            <p:spPr>
              <a:xfrm>
                <a:off x="6082525" y="1956268"/>
                <a:ext cx="211865" cy="192935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右箭头 37"/>
            <p:cNvSpPr/>
            <p:nvPr/>
          </p:nvSpPr>
          <p:spPr>
            <a:xfrm>
              <a:off x="6083143" y="4803998"/>
              <a:ext cx="211865" cy="19293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005679" y="1667462"/>
            <a:ext cx="1829347" cy="4423113"/>
            <a:chOff x="4504257" y="1317165"/>
            <a:chExt cx="1372010" cy="3317335"/>
          </a:xfrm>
        </p:grpSpPr>
        <p:sp>
          <p:nvSpPr>
            <p:cNvPr id="5" name="文本框 4"/>
            <p:cNvSpPr txBox="1"/>
            <p:nvPr/>
          </p:nvSpPr>
          <p:spPr>
            <a:xfrm>
              <a:off x="4504257" y="1897983"/>
              <a:ext cx="1372010" cy="43853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en-US" altLang="zh-CN" sz="2133" b="1" dirty="0">
                  <a:solidFill>
                    <a:prstClr val="black"/>
                  </a:solidFill>
                </a:rPr>
                <a:t>《</a:t>
              </a:r>
              <a:r>
                <a:rPr lang="zh-CN" altLang="en-US" sz="2133" b="1" dirty="0">
                  <a:solidFill>
                    <a:prstClr val="black"/>
                  </a:solidFill>
                </a:rPr>
                <a:t>教师口语</a:t>
              </a:r>
              <a:r>
                <a:rPr lang="en-US" altLang="zh-CN" sz="2133" b="1" dirty="0">
                  <a:solidFill>
                    <a:prstClr val="black"/>
                  </a:solidFill>
                </a:rPr>
                <a:t>》</a:t>
              </a:r>
              <a:endParaRPr lang="en-US" altLang="zh-CN" sz="2133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18422" y="2474925"/>
              <a:ext cx="960840" cy="43853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zh-CN" altLang="en-US" sz="2133" b="1" dirty="0">
                  <a:solidFill>
                    <a:prstClr val="black"/>
                  </a:solidFill>
                </a:rPr>
                <a:t>“讲师”</a:t>
              </a:r>
              <a:endParaRPr lang="en-US" altLang="zh-CN" sz="2133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821013" y="3049371"/>
              <a:ext cx="755255" cy="43853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zh-CN" altLang="en-US" sz="2133" b="1" dirty="0">
                  <a:solidFill>
                    <a:prstClr val="black"/>
                  </a:solidFill>
                </a:rPr>
                <a:t>无字幕</a:t>
              </a:r>
              <a:endParaRPr lang="en-US" altLang="zh-CN" sz="2133" b="1" dirty="0">
                <a:solidFill>
                  <a:prstClr val="black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631229" y="3643042"/>
              <a:ext cx="1133964" cy="43853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en-US" altLang="zh-CN" sz="2133" b="1" dirty="0">
                  <a:solidFill>
                    <a:srgbClr val="FF0000"/>
                  </a:solidFill>
                </a:rPr>
                <a:t>VP6 </a:t>
              </a:r>
              <a:r>
                <a:rPr lang="en-US" altLang="zh-CN" sz="2133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Flash</a:t>
              </a:r>
              <a:endParaRPr lang="en-US" altLang="zh-CN" sz="2133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658144" y="1317165"/>
              <a:ext cx="106182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</a:rPr>
                <a:t>两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路视频</a:t>
              </a:r>
              <a:endParaRPr lang="en-US" altLang="zh-CN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010339" y="4195966"/>
              <a:ext cx="449883" cy="43853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en-US" altLang="zh-CN" sz="2133" b="1" dirty="0">
                  <a:solidFill>
                    <a:prstClr val="black"/>
                  </a:solidFill>
                </a:rPr>
                <a:t>4:3</a:t>
              </a:r>
              <a:endParaRPr lang="en-US" altLang="zh-CN" sz="2133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485086" y="1663677"/>
            <a:ext cx="2377573" cy="4432015"/>
            <a:chOff x="6363816" y="1314327"/>
            <a:chExt cx="1783180" cy="3324011"/>
          </a:xfrm>
        </p:grpSpPr>
        <p:sp>
          <p:nvSpPr>
            <p:cNvPr id="7" name="文本框 6"/>
            <p:cNvSpPr txBox="1"/>
            <p:nvPr/>
          </p:nvSpPr>
          <p:spPr>
            <a:xfrm>
              <a:off x="6363816" y="1901300"/>
              <a:ext cx="1783180" cy="43853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en-US" altLang="zh-CN" sz="2133" b="1" dirty="0">
                  <a:solidFill>
                    <a:prstClr val="black"/>
                  </a:solidFill>
                </a:rPr>
                <a:t>《</a:t>
              </a:r>
              <a:r>
                <a:rPr lang="zh-CN" altLang="en-US" sz="2133" b="1" dirty="0">
                  <a:solidFill>
                    <a:prstClr val="black"/>
                  </a:solidFill>
                </a:rPr>
                <a:t>教师语言艺术</a:t>
              </a:r>
              <a:r>
                <a:rPr lang="en-US" altLang="zh-CN" sz="2133" b="1" dirty="0">
                  <a:solidFill>
                    <a:prstClr val="black"/>
                  </a:solidFill>
                </a:rPr>
                <a:t>》</a:t>
              </a:r>
              <a:endParaRPr lang="en-US" altLang="zh-CN" sz="2133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76589" y="2473307"/>
              <a:ext cx="960840" cy="43853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zh-CN" altLang="en-US" sz="2133" b="1" strike="sngStrike" dirty="0">
                  <a:solidFill>
                    <a:prstClr val="black"/>
                  </a:solidFill>
                </a:rPr>
                <a:t>“讲师”</a:t>
              </a:r>
              <a:endParaRPr lang="en-US" altLang="zh-CN" sz="2133" b="1" strike="sngStrike" dirty="0">
                <a:solidFill>
                  <a:prstClr val="black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876776" y="3049371"/>
              <a:ext cx="755255" cy="43853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zh-CN" altLang="en-US" sz="2133" b="1" dirty="0">
                  <a:solidFill>
                    <a:prstClr val="black"/>
                  </a:solidFill>
                </a:rPr>
                <a:t>有</a:t>
              </a:r>
              <a:r>
                <a:rPr lang="zh-CN" altLang="en-US" sz="2133" b="1" dirty="0">
                  <a:solidFill>
                    <a:prstClr val="black"/>
                  </a:solidFill>
                </a:rPr>
                <a:t>字幕</a:t>
              </a:r>
              <a:endParaRPr lang="en-US" altLang="zh-CN" sz="2133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623124" y="3643042"/>
              <a:ext cx="1277033" cy="43853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en-US" altLang="zh-CN" sz="2133" b="1" dirty="0">
                  <a:solidFill>
                    <a:srgbClr val="FF0000"/>
                  </a:solidFill>
                </a:rPr>
                <a:t>H.264 </a:t>
              </a:r>
              <a:r>
                <a:rPr lang="en-US" altLang="zh-CN" sz="2133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MP4</a:t>
              </a:r>
              <a:endParaRPr lang="en-US" altLang="zh-CN" sz="2133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22888" y="1314327"/>
              <a:ext cx="106182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</a:rPr>
                <a:t>单个视频</a:t>
              </a:r>
              <a:endParaRPr lang="en-US" altLang="zh-CN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984601" y="4199804"/>
              <a:ext cx="576119" cy="43853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en-US" altLang="zh-CN" sz="2133" b="1" dirty="0">
                  <a:solidFill>
                    <a:prstClr val="black"/>
                  </a:solidFill>
                </a:rPr>
                <a:t>16:9</a:t>
              </a:r>
              <a:endParaRPr lang="en-US" altLang="zh-CN" sz="2133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720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微课分类方法</a:t>
            </a:r>
            <a:endParaRPr lang="zh-CN" altLang="en-US" dirty="0"/>
          </a:p>
        </p:txBody>
      </p:sp>
      <p:grpSp>
        <p:nvGrpSpPr>
          <p:cNvPr id="40" name="组合 39"/>
          <p:cNvGrpSpPr/>
          <p:nvPr/>
        </p:nvGrpSpPr>
        <p:grpSpPr>
          <a:xfrm>
            <a:off x="1680028" y="1795799"/>
            <a:ext cx="3711952" cy="3631703"/>
            <a:chOff x="1187624" y="1635646"/>
            <a:chExt cx="2783964" cy="2723777"/>
          </a:xfrm>
        </p:grpSpPr>
        <p:cxnSp>
          <p:nvCxnSpPr>
            <p:cNvPr id="10" name="直接连接符 9"/>
            <p:cNvCxnSpPr>
              <a:stCxn id="3" idx="2"/>
              <a:endCxn id="5" idx="3"/>
            </p:cNvCxnSpPr>
            <p:nvPr/>
          </p:nvCxnSpPr>
          <p:spPr>
            <a:xfrm flipH="1">
              <a:off x="1859526" y="2211710"/>
              <a:ext cx="720080" cy="97210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3" idx="2"/>
              <a:endCxn id="6" idx="0"/>
            </p:cNvCxnSpPr>
            <p:nvPr/>
          </p:nvCxnSpPr>
          <p:spPr>
            <a:xfrm flipH="1">
              <a:off x="2027631" y="2211710"/>
              <a:ext cx="551975" cy="149964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3" idx="2"/>
              <a:endCxn id="7" idx="0"/>
            </p:cNvCxnSpPr>
            <p:nvPr/>
          </p:nvCxnSpPr>
          <p:spPr>
            <a:xfrm>
              <a:off x="2579606" y="2211710"/>
              <a:ext cx="528145" cy="149964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3" idx="2"/>
              <a:endCxn id="8" idx="1"/>
            </p:cNvCxnSpPr>
            <p:nvPr/>
          </p:nvCxnSpPr>
          <p:spPr>
            <a:xfrm>
              <a:off x="2579606" y="2211710"/>
              <a:ext cx="720080" cy="97210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圆角矩形 2"/>
            <p:cNvSpPr/>
            <p:nvPr/>
          </p:nvSpPr>
          <p:spPr>
            <a:xfrm>
              <a:off x="1859526" y="1635646"/>
              <a:ext cx="1440160" cy="576064"/>
            </a:xfrm>
            <a:prstGeom prst="roundRect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667" b="1" dirty="0">
                  <a:solidFill>
                    <a:prstClr val="black"/>
                  </a:solidFill>
                </a:rPr>
                <a:t>展现</a:t>
              </a:r>
              <a:r>
                <a:rPr lang="zh-CN" altLang="en-US" sz="2667" b="1" dirty="0">
                  <a:solidFill>
                    <a:prstClr val="black"/>
                  </a:solidFill>
                </a:rPr>
                <a:t>方式</a:t>
              </a:r>
              <a:endParaRPr lang="zh-CN" altLang="en-US" sz="2667" b="1" dirty="0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187624" y="2859782"/>
              <a:ext cx="671902" cy="64807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影片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691680" y="3711351"/>
              <a:ext cx="671902" cy="646542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动画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771800" y="3711351"/>
              <a:ext cx="671902" cy="64807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板书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299686" y="2859782"/>
              <a:ext cx="671902" cy="648072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演示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90941" y="1795799"/>
            <a:ext cx="3917560" cy="3630683"/>
            <a:chOff x="4681996" y="1635646"/>
            <a:chExt cx="2938170" cy="2723012"/>
          </a:xfrm>
        </p:grpSpPr>
        <p:cxnSp>
          <p:nvCxnSpPr>
            <p:cNvPr id="24" name="直接连接符 23"/>
            <p:cNvCxnSpPr>
              <a:stCxn id="4" idx="2"/>
              <a:endCxn id="20" idx="0"/>
            </p:cNvCxnSpPr>
            <p:nvPr/>
          </p:nvCxnSpPr>
          <p:spPr>
            <a:xfrm flipH="1">
              <a:off x="5017947" y="2211710"/>
              <a:ext cx="994213" cy="648072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4" idx="2"/>
              <a:endCxn id="21" idx="0"/>
            </p:cNvCxnSpPr>
            <p:nvPr/>
          </p:nvCxnSpPr>
          <p:spPr>
            <a:xfrm flipH="1">
              <a:off x="5353898" y="2211710"/>
              <a:ext cx="658262" cy="1498876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4" idx="2"/>
              <a:endCxn id="22" idx="0"/>
            </p:cNvCxnSpPr>
            <p:nvPr/>
          </p:nvCxnSpPr>
          <p:spPr>
            <a:xfrm>
              <a:off x="6012160" y="2211710"/>
              <a:ext cx="132101" cy="648072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4" idx="2"/>
              <a:endCxn id="23" idx="0"/>
            </p:cNvCxnSpPr>
            <p:nvPr/>
          </p:nvCxnSpPr>
          <p:spPr>
            <a:xfrm>
              <a:off x="6012160" y="2211710"/>
              <a:ext cx="1272055" cy="648072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圆角矩形 3"/>
            <p:cNvSpPr/>
            <p:nvPr/>
          </p:nvSpPr>
          <p:spPr>
            <a:xfrm>
              <a:off x="5292080" y="1635646"/>
              <a:ext cx="1440160" cy="576064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667" b="1" dirty="0">
                  <a:solidFill>
                    <a:prstClr val="black"/>
                  </a:solidFill>
                </a:rPr>
                <a:t>制作方式</a:t>
              </a:r>
              <a:endParaRPr lang="zh-CN" altLang="en-US" sz="2667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681996" y="2859782"/>
              <a:ext cx="671902" cy="648072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拍摄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017947" y="3710586"/>
              <a:ext cx="671902" cy="648072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录屏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808310" y="2859782"/>
              <a:ext cx="671902" cy="648072"/>
            </a:xfrm>
            <a:prstGeom prst="rect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非编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948264" y="2859782"/>
              <a:ext cx="671902" cy="648072"/>
            </a:xfrm>
            <a:prstGeom prst="rect">
              <a:avLst/>
            </a:prstGeom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混合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496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影片式微课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679510" y="1892829"/>
            <a:ext cx="5338402" cy="4025619"/>
            <a:chOff x="1259632" y="1203598"/>
            <a:chExt cx="4003801" cy="3019214"/>
          </a:xfrm>
        </p:grpSpPr>
        <p:pic>
          <p:nvPicPr>
            <p:cNvPr id="3" name="图片 2">
              <a:hlinkClick r:id="rId3" action="ppaction://hlinkfile" tooltip="中国哲学经典著作导读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203598"/>
              <a:ext cx="4003801" cy="225213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27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" name="文本框 3"/>
            <p:cNvSpPr txBox="1"/>
            <p:nvPr/>
          </p:nvSpPr>
          <p:spPr>
            <a:xfrm>
              <a:off x="1400926" y="3722579"/>
              <a:ext cx="3721211" cy="500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1867" dirty="0">
                  <a:solidFill>
                    <a:prstClr val="black"/>
                  </a:solidFill>
                </a:rPr>
                <a:t>燕连福：</a:t>
              </a:r>
              <a:r>
                <a:rPr lang="en-US" altLang="zh-CN" sz="1867" dirty="0">
                  <a:solidFill>
                    <a:prstClr val="black"/>
                  </a:solidFill>
                </a:rPr>
                <a:t>《</a:t>
              </a:r>
              <a:r>
                <a:rPr lang="zh-CN" altLang="en-US" sz="1867" dirty="0">
                  <a:solidFill>
                    <a:prstClr val="black"/>
                  </a:solidFill>
                </a:rPr>
                <a:t>中国哲学经典著作导读</a:t>
              </a:r>
              <a:r>
                <a:rPr lang="en-US" altLang="zh-CN" sz="1867" dirty="0">
                  <a:solidFill>
                    <a:prstClr val="black"/>
                  </a:solidFill>
                </a:rPr>
                <a:t>》</a:t>
              </a:r>
              <a:r>
                <a:rPr lang="zh-CN" altLang="en-US" sz="1867" dirty="0">
                  <a:solidFill>
                    <a:prstClr val="black"/>
                  </a:solidFill>
                </a:rPr>
                <a:t>课程介绍</a:t>
              </a:r>
              <a:endParaRPr lang="en-US" altLang="zh-CN" sz="1867" dirty="0">
                <a:solidFill>
                  <a:prstClr val="black"/>
                </a:solidFill>
              </a:endParaRPr>
            </a:p>
            <a:p>
              <a:pPr algn="ctr" defTabSz="1219080"/>
              <a:r>
                <a:rPr lang="en-US" altLang="zh-CN" sz="1867" dirty="0">
                  <a:solidFill>
                    <a:prstClr val="black"/>
                  </a:solidFill>
                </a:rPr>
                <a:t>Coursera.org</a:t>
              </a:r>
              <a:r>
                <a:rPr lang="zh-CN" altLang="en-US" sz="1867" dirty="0">
                  <a:solidFill>
                    <a:prstClr val="black"/>
                  </a:solidFill>
                </a:rPr>
                <a:t>：西安交通大学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920203" y="1855372"/>
            <a:ext cx="24160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特征：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black"/>
                </a:solidFill>
              </a:rPr>
              <a:t>摄像设备拍摄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black"/>
                </a:solidFill>
              </a:rPr>
              <a:t>讲解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black"/>
                </a:solidFill>
              </a:rPr>
              <a:t>多角度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black"/>
                </a:solidFill>
              </a:rPr>
              <a:t>剪辑</a:t>
            </a:r>
          </a:p>
        </p:txBody>
      </p:sp>
    </p:spTree>
    <p:extLst>
      <p:ext uri="{BB962C8B-B14F-4D97-AF65-F5344CB8AC3E}">
        <p14:creationId xmlns:p14="http://schemas.microsoft.com/office/powerpoint/2010/main" val="3720842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动画式微课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591041" y="1892829"/>
            <a:ext cx="5515356" cy="4025619"/>
            <a:chOff x="1193280" y="1203598"/>
            <a:chExt cx="4136517" cy="3019214"/>
          </a:xfrm>
        </p:grpSpPr>
        <p:pic>
          <p:nvPicPr>
            <p:cNvPr id="4" name="图片 3">
              <a:hlinkClick r:id="rId3" action="ppaction://hlinkfile" tooltip="Hughes from US Sports Company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203598"/>
              <a:ext cx="4003801" cy="225213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27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" name="文本框 4"/>
            <p:cNvSpPr txBox="1"/>
            <p:nvPr/>
          </p:nvSpPr>
          <p:spPr>
            <a:xfrm>
              <a:off x="1193280" y="3722579"/>
              <a:ext cx="4136517" cy="500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Dialog</a:t>
              </a:r>
              <a:r>
                <a:rPr lang="zh-CN" altLang="en-US" sz="1867" dirty="0">
                  <a:solidFill>
                    <a:prstClr val="white"/>
                  </a:solidFill>
                </a:rPr>
                <a:t>：</a:t>
              </a:r>
              <a:r>
                <a:rPr lang="en-US" altLang="zh-CN" sz="1867" dirty="0">
                  <a:solidFill>
                    <a:prstClr val="white"/>
                  </a:solidFill>
                </a:rPr>
                <a:t>《Hughes from US Sports Company》</a:t>
              </a:r>
            </a:p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Actor</a:t>
              </a:r>
              <a:r>
                <a:rPr lang="zh-CN" altLang="en-US" sz="1867" dirty="0">
                  <a:solidFill>
                    <a:prstClr val="white"/>
                  </a:solidFill>
                </a:rPr>
                <a:t>：</a:t>
              </a:r>
              <a:r>
                <a:rPr lang="en-US" altLang="zh-CN" sz="1867" dirty="0">
                  <a:solidFill>
                    <a:prstClr val="white"/>
                  </a:solidFill>
                </a:rPr>
                <a:t>Mr. Liu and Kevin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920204" y="1855372"/>
            <a:ext cx="18004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>
              <a:lnSpc>
                <a:spcPct val="20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特征：</a:t>
            </a:r>
            <a:endParaRPr lang="en-US" altLang="zh-CN" sz="2400" dirty="0">
              <a:solidFill>
                <a:srgbClr val="FFFF00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特定情境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无实景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配音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自动播放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6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板书式微课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679510" y="1892829"/>
            <a:ext cx="5338401" cy="4025619"/>
            <a:chOff x="1259632" y="1203598"/>
            <a:chExt cx="4003801" cy="3019214"/>
          </a:xfrm>
        </p:grpSpPr>
        <p:pic>
          <p:nvPicPr>
            <p:cNvPr id="3" name="图片 2">
              <a:hlinkClick r:id="rId3" action="ppaction://hlinkfile" tooltip="Finding Heavier Ball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203598"/>
              <a:ext cx="4003801" cy="225213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27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" name="文本框 3"/>
            <p:cNvSpPr txBox="1"/>
            <p:nvPr/>
          </p:nvSpPr>
          <p:spPr>
            <a:xfrm>
              <a:off x="1773025" y="3722579"/>
              <a:ext cx="2977017" cy="500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867" dirty="0">
                  <a:solidFill>
                    <a:prstClr val="black"/>
                  </a:solidFill>
                </a:rPr>
                <a:t>Khan Academy</a:t>
              </a:r>
              <a:r>
                <a:rPr lang="zh-CN" altLang="en-US" sz="1867" dirty="0">
                  <a:solidFill>
                    <a:prstClr val="black"/>
                  </a:solidFill>
                </a:rPr>
                <a:t>：</a:t>
              </a:r>
              <a:r>
                <a:rPr lang="en-US" altLang="zh-CN" sz="1867" dirty="0">
                  <a:solidFill>
                    <a:prstClr val="black"/>
                  </a:solidFill>
                </a:rPr>
                <a:t>《Heavier Ball》</a:t>
              </a:r>
            </a:p>
            <a:p>
              <a:pPr algn="ctr" defTabSz="1219080"/>
              <a:r>
                <a:rPr lang="en-US" altLang="zh-CN" sz="1867" dirty="0">
                  <a:solidFill>
                    <a:prstClr val="black"/>
                  </a:solidFill>
                </a:rPr>
                <a:t>YouTube</a:t>
              </a:r>
              <a:r>
                <a:rPr lang="zh-CN" altLang="en-US" sz="1867" dirty="0">
                  <a:solidFill>
                    <a:prstClr val="black"/>
                  </a:solidFill>
                </a:rPr>
                <a:t>：</a:t>
              </a:r>
              <a:r>
                <a:rPr lang="en-US" altLang="zh-CN" sz="1867" dirty="0">
                  <a:solidFill>
                    <a:prstClr val="black"/>
                  </a:solidFill>
                </a:rPr>
                <a:t>2014.7.16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920203" y="1855372"/>
            <a:ext cx="241604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特征：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black"/>
                </a:solidFill>
              </a:rPr>
              <a:t>模拟黑板或纸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black"/>
                </a:solidFill>
              </a:rPr>
              <a:t>即时手写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black"/>
                </a:solidFill>
              </a:rPr>
              <a:t>讲解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83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演示式微课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679510" y="1892829"/>
            <a:ext cx="5338399" cy="4025619"/>
            <a:chOff x="1259633" y="1203598"/>
            <a:chExt cx="4003799" cy="3019214"/>
          </a:xfrm>
        </p:grpSpPr>
        <p:pic>
          <p:nvPicPr>
            <p:cNvPr id="4" name="图片 3">
              <a:hlinkClick r:id="rId3" action="ppaction://hlinkfile" tooltip="Remove a Color(Green Screen)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3" y="1203598"/>
              <a:ext cx="4003799" cy="225213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27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" name="文本框 4"/>
            <p:cNvSpPr txBox="1"/>
            <p:nvPr/>
          </p:nvSpPr>
          <p:spPr>
            <a:xfrm>
              <a:off x="1603426" y="3722579"/>
              <a:ext cx="3316244" cy="500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Tutorials</a:t>
              </a:r>
              <a:r>
                <a:rPr lang="zh-CN" altLang="en-US" sz="1867" dirty="0">
                  <a:solidFill>
                    <a:prstClr val="white"/>
                  </a:solidFill>
                </a:rPr>
                <a:t>：</a:t>
              </a:r>
              <a:r>
                <a:rPr lang="en-US" altLang="zh-CN" sz="1867" dirty="0">
                  <a:solidFill>
                    <a:prstClr val="white"/>
                  </a:solidFill>
                </a:rPr>
                <a:t>《Remove a Color》</a:t>
              </a:r>
            </a:p>
            <a:p>
              <a:pPr algn="ctr" defTabSz="1219080"/>
              <a:r>
                <a:rPr lang="en-US" altLang="zh-CN" sz="1867" dirty="0">
                  <a:solidFill>
                    <a:prstClr val="white"/>
                  </a:solidFill>
                </a:rPr>
                <a:t>TechSmith Camtasia Studio Version 8</a:t>
              </a:r>
              <a:endParaRPr lang="zh-CN" altLang="en-US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920204" y="1855372"/>
            <a:ext cx="180049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>
              <a:lnSpc>
                <a:spcPct val="20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特征：</a:t>
            </a:r>
            <a:endParaRPr lang="en-US" altLang="zh-CN" sz="2400" dirty="0">
              <a:solidFill>
                <a:srgbClr val="FFFF00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屏幕演示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讲解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</a:rPr>
              <a:t>可标注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观点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95125" y="2276873"/>
            <a:ext cx="6345007" cy="9130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5333" dirty="0">
                <a:solidFill>
                  <a:prstClr val="white"/>
                </a:solidFill>
              </a:rPr>
              <a:t>选择合适的展现方式</a:t>
            </a:r>
            <a:endParaRPr lang="zh-CN" altLang="en-US" sz="5333" dirty="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1743" y="3220720"/>
            <a:ext cx="973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80"/>
            <a:r>
              <a:rPr lang="zh-CN" altLang="en-US" sz="2400" dirty="0">
                <a:solidFill>
                  <a:prstClr val="black"/>
                </a:solidFill>
              </a:rPr>
              <a:t>“微课的展现方式很多，可以用单一的展现方式，也可以多种展现方式相结合，要根据课程内容选择合适的展现方式。”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algn="ctr" defTabSz="1219080"/>
            <a:r>
              <a:rPr lang="en-US" altLang="zh-CN" sz="2400" dirty="0">
                <a:solidFill>
                  <a:prstClr val="black"/>
                </a:solidFill>
              </a:rPr>
              <a:t>                                                              ——</a:t>
            </a:r>
            <a:r>
              <a:rPr lang="zh-CN" altLang="en-US" sz="2400" dirty="0">
                <a:solidFill>
                  <a:prstClr val="black"/>
                </a:solidFill>
              </a:rPr>
              <a:t>李健文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039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按制作方式划分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159563" y="1316766"/>
            <a:ext cx="3840427" cy="2259196"/>
            <a:chOff x="1200322" y="1060798"/>
            <a:chExt cx="2880320" cy="1694397"/>
          </a:xfrm>
        </p:grpSpPr>
        <p:sp>
          <p:nvSpPr>
            <p:cNvPr id="9" name="任意多边形 8"/>
            <p:cNvSpPr/>
            <p:nvPr/>
          </p:nvSpPr>
          <p:spPr>
            <a:xfrm>
              <a:off x="1200322" y="1060798"/>
              <a:ext cx="2880320" cy="1694397"/>
            </a:xfrm>
            <a:custGeom>
              <a:avLst/>
              <a:gdLst>
                <a:gd name="connsiteX0" fmla="*/ 0 w 2823995"/>
                <a:gd name="connsiteY0" fmla="*/ 0 h 1694397"/>
                <a:gd name="connsiteX1" fmla="*/ 2823995 w 2823995"/>
                <a:gd name="connsiteY1" fmla="*/ 0 h 1694397"/>
                <a:gd name="connsiteX2" fmla="*/ 2823995 w 2823995"/>
                <a:gd name="connsiteY2" fmla="*/ 1694397 h 1694397"/>
                <a:gd name="connsiteX3" fmla="*/ 0 w 2823995"/>
                <a:gd name="connsiteY3" fmla="*/ 1694397 h 1694397"/>
                <a:gd name="connsiteX4" fmla="*/ 0 w 2823995"/>
                <a:gd name="connsiteY4" fmla="*/ 0 h 169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995" h="1694397">
                  <a:moveTo>
                    <a:pt x="0" y="0"/>
                  </a:moveTo>
                  <a:lnTo>
                    <a:pt x="2823995" y="0"/>
                  </a:lnTo>
                  <a:lnTo>
                    <a:pt x="2823995" y="1694397"/>
                  </a:lnTo>
                  <a:lnTo>
                    <a:pt x="0" y="1694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121920" rIns="720000" bIns="121920" numCol="1" spcCol="1270" anchor="ctr" anchorCtr="0">
              <a:noAutofit/>
            </a:bodyPr>
            <a:lstStyle/>
            <a:p>
              <a:pPr algn="r" defTabSz="1422328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dirty="0">
                  <a:solidFill>
                    <a:prstClr val="white"/>
                  </a:solidFill>
                </a:rPr>
                <a:t>视频拍摄工具</a:t>
              </a:r>
              <a:endParaRPr lang="en-US" altLang="zh-CN" sz="3200" b="1" dirty="0">
                <a:solidFill>
                  <a:prstClr val="white"/>
                </a:solidFill>
              </a:endParaRPr>
            </a:p>
            <a:p>
              <a:pPr algn="r" defTabSz="1422328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dirty="0">
                  <a:solidFill>
                    <a:prstClr val="white"/>
                  </a:solidFill>
                </a:rPr>
                <a:t>拍摄类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2" descr="E:\微课ppt所用素材\电影图标矢量素材\Cinema_icons5 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023" y="2075968"/>
              <a:ext cx="386174" cy="323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E:\微课ppt所用素材\电影图标矢量素材\3[转换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394" y="2032950"/>
              <a:ext cx="289140" cy="366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2161057" y="3813923"/>
            <a:ext cx="3840428" cy="2259196"/>
            <a:chOff x="1200321" y="3037594"/>
            <a:chExt cx="2880321" cy="1694397"/>
          </a:xfrm>
        </p:grpSpPr>
        <p:sp>
          <p:nvSpPr>
            <p:cNvPr id="11" name="任意多边形 10"/>
            <p:cNvSpPr/>
            <p:nvPr/>
          </p:nvSpPr>
          <p:spPr>
            <a:xfrm>
              <a:off x="1200321" y="3037594"/>
              <a:ext cx="2880321" cy="1694397"/>
            </a:xfrm>
            <a:custGeom>
              <a:avLst/>
              <a:gdLst>
                <a:gd name="connsiteX0" fmla="*/ 0 w 2823995"/>
                <a:gd name="connsiteY0" fmla="*/ 0 h 1694397"/>
                <a:gd name="connsiteX1" fmla="*/ 2823995 w 2823995"/>
                <a:gd name="connsiteY1" fmla="*/ 0 h 1694397"/>
                <a:gd name="connsiteX2" fmla="*/ 2823995 w 2823995"/>
                <a:gd name="connsiteY2" fmla="*/ 1694397 h 1694397"/>
                <a:gd name="connsiteX3" fmla="*/ 0 w 2823995"/>
                <a:gd name="connsiteY3" fmla="*/ 1694397 h 1694397"/>
                <a:gd name="connsiteX4" fmla="*/ 0 w 2823995"/>
                <a:gd name="connsiteY4" fmla="*/ 0 h 169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995" h="1694397">
                  <a:moveTo>
                    <a:pt x="0" y="0"/>
                  </a:moveTo>
                  <a:lnTo>
                    <a:pt x="2823995" y="0"/>
                  </a:lnTo>
                  <a:lnTo>
                    <a:pt x="2823995" y="1694397"/>
                  </a:lnTo>
                  <a:lnTo>
                    <a:pt x="0" y="1694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121920" rIns="720000" bIns="121920" numCol="1" spcCol="1270" anchor="ctr" anchorCtr="0">
              <a:noAutofit/>
            </a:bodyPr>
            <a:lstStyle/>
            <a:p>
              <a:pPr algn="r" defTabSz="1422328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dirty="0">
                  <a:solidFill>
                    <a:prstClr val="white"/>
                  </a:solidFill>
                </a:rPr>
                <a:t>非线编软件</a:t>
              </a:r>
              <a:endParaRPr lang="en-US" altLang="zh-CN" sz="3200" b="1" dirty="0">
                <a:solidFill>
                  <a:prstClr val="white"/>
                </a:solidFill>
              </a:endParaRPr>
            </a:p>
            <a:p>
              <a:pPr algn="r" defTabSz="1422328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dirty="0">
                  <a:solidFill>
                    <a:prstClr val="white"/>
                  </a:solidFill>
                </a:rPr>
                <a:t>合成类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pic>
          <p:nvPicPr>
            <p:cNvPr id="16" name="Picture 3" descr="E:\微课ppt所用素材\电影图标矢量素材\Cinema_icons5 [转换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73" y="3994206"/>
              <a:ext cx="278309" cy="380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000" y="4041212"/>
              <a:ext cx="349145" cy="359363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255003" y="3813923"/>
            <a:ext cx="3840428" cy="2259196"/>
            <a:chOff x="4678506" y="2966426"/>
            <a:chExt cx="2880321" cy="1694397"/>
          </a:xfrm>
        </p:grpSpPr>
        <p:sp>
          <p:nvSpPr>
            <p:cNvPr id="12" name="任意多边形 11"/>
            <p:cNvSpPr/>
            <p:nvPr/>
          </p:nvSpPr>
          <p:spPr>
            <a:xfrm>
              <a:off x="4678506" y="2966426"/>
              <a:ext cx="2880321" cy="1694397"/>
            </a:xfrm>
            <a:custGeom>
              <a:avLst/>
              <a:gdLst>
                <a:gd name="connsiteX0" fmla="*/ 0 w 2823995"/>
                <a:gd name="connsiteY0" fmla="*/ 0 h 1694397"/>
                <a:gd name="connsiteX1" fmla="*/ 2823995 w 2823995"/>
                <a:gd name="connsiteY1" fmla="*/ 0 h 1694397"/>
                <a:gd name="connsiteX2" fmla="*/ 2823995 w 2823995"/>
                <a:gd name="connsiteY2" fmla="*/ 1694397 h 1694397"/>
                <a:gd name="connsiteX3" fmla="*/ 0 w 2823995"/>
                <a:gd name="connsiteY3" fmla="*/ 1694397 h 1694397"/>
                <a:gd name="connsiteX4" fmla="*/ 0 w 2823995"/>
                <a:gd name="connsiteY4" fmla="*/ 0 h 169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995" h="1694397">
                  <a:moveTo>
                    <a:pt x="0" y="0"/>
                  </a:moveTo>
                  <a:lnTo>
                    <a:pt x="2823995" y="0"/>
                  </a:lnTo>
                  <a:lnTo>
                    <a:pt x="2823995" y="1694397"/>
                  </a:lnTo>
                  <a:lnTo>
                    <a:pt x="0" y="1694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0" tIns="121920" rIns="121920" bIns="121920" numCol="1" spcCol="1270" anchor="ctr" anchorCtr="0">
              <a:noAutofit/>
            </a:bodyPr>
            <a:lstStyle/>
            <a:p>
              <a:pPr defTabSz="1422328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dirty="0">
                  <a:solidFill>
                    <a:prstClr val="white"/>
                  </a:solidFill>
                </a:rPr>
                <a:t>多种方式</a:t>
              </a:r>
              <a:endParaRPr lang="en-US" altLang="zh-CN" sz="3200" b="1" dirty="0">
                <a:solidFill>
                  <a:prstClr val="white"/>
                </a:solidFill>
              </a:endParaRPr>
            </a:p>
            <a:p>
              <a:pPr defTabSz="1422328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dirty="0">
                  <a:solidFill>
                    <a:prstClr val="white"/>
                  </a:solidFill>
                </a:rPr>
                <a:t>混合类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443" y="3970098"/>
              <a:ext cx="376083" cy="37395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710" y="3967533"/>
              <a:ext cx="364407" cy="403323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255005" y="1316766"/>
            <a:ext cx="3840428" cy="2259196"/>
            <a:chOff x="5068369" y="1060798"/>
            <a:chExt cx="2880321" cy="1694397"/>
          </a:xfrm>
        </p:grpSpPr>
        <p:grpSp>
          <p:nvGrpSpPr>
            <p:cNvPr id="24" name="组合 23"/>
            <p:cNvGrpSpPr/>
            <p:nvPr/>
          </p:nvGrpSpPr>
          <p:grpSpPr>
            <a:xfrm>
              <a:off x="5068369" y="1060798"/>
              <a:ext cx="2880321" cy="1694397"/>
              <a:chOff x="5068369" y="1060798"/>
              <a:chExt cx="2880321" cy="1694397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5068369" y="1060798"/>
                <a:ext cx="2880321" cy="1694397"/>
              </a:xfrm>
              <a:custGeom>
                <a:avLst/>
                <a:gdLst>
                  <a:gd name="connsiteX0" fmla="*/ 0 w 2823995"/>
                  <a:gd name="connsiteY0" fmla="*/ 0 h 1694397"/>
                  <a:gd name="connsiteX1" fmla="*/ 2823995 w 2823995"/>
                  <a:gd name="connsiteY1" fmla="*/ 0 h 1694397"/>
                  <a:gd name="connsiteX2" fmla="*/ 2823995 w 2823995"/>
                  <a:gd name="connsiteY2" fmla="*/ 1694397 h 1694397"/>
                  <a:gd name="connsiteX3" fmla="*/ 0 w 2823995"/>
                  <a:gd name="connsiteY3" fmla="*/ 1694397 h 1694397"/>
                  <a:gd name="connsiteX4" fmla="*/ 0 w 2823995"/>
                  <a:gd name="connsiteY4" fmla="*/ 0 h 1694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3995" h="1694397">
                    <a:moveTo>
                      <a:pt x="0" y="0"/>
                    </a:moveTo>
                    <a:lnTo>
                      <a:pt x="2823995" y="0"/>
                    </a:lnTo>
                    <a:lnTo>
                      <a:pt x="2823995" y="1694397"/>
                    </a:lnTo>
                    <a:lnTo>
                      <a:pt x="0" y="1694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-1488257"/>
                  <a:satOff val="8966"/>
                  <a:lumOff val="71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0000" tIns="121920" rIns="121920" bIns="121920" numCol="1" spcCol="1270" anchor="ctr" anchorCtr="0">
                <a:noAutofit/>
              </a:bodyPr>
              <a:lstStyle/>
              <a:p>
                <a:pPr defTabSz="1422328">
                  <a:lnSpc>
                    <a:spcPct val="13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200" b="1" dirty="0">
                    <a:solidFill>
                      <a:prstClr val="white"/>
                    </a:solidFill>
                  </a:rPr>
                  <a:t>屏幕捕获软件</a:t>
                </a:r>
                <a:endParaRPr lang="en-US" altLang="zh-CN" sz="3200" b="1" dirty="0">
                  <a:solidFill>
                    <a:prstClr val="white"/>
                  </a:solidFill>
                </a:endParaRPr>
              </a:p>
              <a:p>
                <a:pPr defTabSz="1422328">
                  <a:lnSpc>
                    <a:spcPct val="13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200" b="1" dirty="0">
                    <a:solidFill>
                      <a:prstClr val="white"/>
                    </a:solidFill>
                  </a:rPr>
                  <a:t>录屏类</a:t>
                </a:r>
                <a:endParaRPr lang="zh-CN" altLang="en-US" sz="32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269" name="Picture 5" descr="C:\Users\Jasmine\Desktop\camtasia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6503" y="2038977"/>
                <a:ext cx="400885" cy="360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096" y="2050104"/>
              <a:ext cx="426721" cy="335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2862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拍摄</a:t>
            </a:r>
            <a:r>
              <a:rPr lang="zh-CN" altLang="en-US" dirty="0"/>
              <a:t>类</a:t>
            </a:r>
            <a:r>
              <a:rPr lang="zh-CN" altLang="en-US" dirty="0" smtClean="0"/>
              <a:t>工具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" y="2756926"/>
            <a:ext cx="3274223" cy="24688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642500"/>
            <a:ext cx="8400256" cy="32086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450" y="859696"/>
            <a:ext cx="3150117" cy="18972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70" y="3027117"/>
            <a:ext cx="1659703" cy="173832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230016" y="476543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80"/>
            <a:r>
              <a:rPr lang="zh-CN" altLang="en-US" sz="2400" dirty="0">
                <a:solidFill>
                  <a:prstClr val="black"/>
                </a:solidFill>
              </a:rPr>
              <a:t>手机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99476" y="31500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80"/>
            <a:r>
              <a:rPr lang="zh-CN" altLang="en-US" sz="2400" dirty="0">
                <a:solidFill>
                  <a:prstClr val="black"/>
                </a:solidFill>
              </a:rPr>
              <a:t>平板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156510" y="274959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80"/>
            <a:r>
              <a:rPr lang="zh-CN" altLang="en-US" sz="2400" dirty="0">
                <a:solidFill>
                  <a:prstClr val="black"/>
                </a:solidFill>
              </a:rPr>
              <a:t>摄像机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65013" y="477685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80"/>
            <a:r>
              <a:rPr lang="zh-CN" altLang="en-US" sz="2400" dirty="0">
                <a:solidFill>
                  <a:prstClr val="black"/>
                </a:solidFill>
              </a:rPr>
              <a:t>相机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91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宽屏</PresentationFormat>
  <Paragraphs>127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方正姚体</vt:lpstr>
      <vt:lpstr>黑体</vt:lpstr>
      <vt:lpstr>宋体</vt:lpstr>
      <vt:lpstr>微软雅黑</vt:lpstr>
      <vt:lpstr>Arial</vt:lpstr>
      <vt:lpstr>Calibri</vt:lpstr>
      <vt:lpstr>Wingdings</vt:lpstr>
      <vt:lpstr>1_Office 主题</vt:lpstr>
      <vt:lpstr>PowerPoint 演示文稿</vt:lpstr>
      <vt:lpstr>微课分类方法</vt:lpstr>
      <vt:lpstr>影片式微课</vt:lpstr>
      <vt:lpstr>动画式微课</vt:lpstr>
      <vt:lpstr>板书式微课</vt:lpstr>
      <vt:lpstr>演示式微课</vt:lpstr>
      <vt:lpstr>观点</vt:lpstr>
      <vt:lpstr>按制作方式划分</vt:lpstr>
      <vt:lpstr>拍摄类工具</vt:lpstr>
      <vt:lpstr>录屏类软件</vt:lpstr>
      <vt:lpstr>非编类软件</vt:lpstr>
      <vt:lpstr>观点</vt:lpstr>
      <vt:lpstr>PowerPoint 演示文稿</vt:lpstr>
      <vt:lpstr>旧课件的问题</vt:lpstr>
      <vt:lpstr>旧课件改造示例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2016-10-20T03:38:08Z</dcterms:created>
  <dcterms:modified xsi:type="dcterms:W3CDTF">2016-10-20T03:38:22Z</dcterms:modified>
</cp:coreProperties>
</file>