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3"/>
  </p:notesMasterIdLst>
  <p:handoutMasterIdLst>
    <p:handoutMasterId r:id="rId14"/>
  </p:handoutMasterIdLst>
  <p:sldIdLst>
    <p:sldId id="295" r:id="rId2"/>
    <p:sldId id="369" r:id="rId3"/>
    <p:sldId id="294" r:id="rId4"/>
    <p:sldId id="377" r:id="rId5"/>
    <p:sldId id="372" r:id="rId6"/>
    <p:sldId id="374" r:id="rId7"/>
    <p:sldId id="373" r:id="rId8"/>
    <p:sldId id="363" r:id="rId9"/>
    <p:sldId id="375" r:id="rId10"/>
    <p:sldId id="370" r:id="rId11"/>
    <p:sldId id="371" r:id="rId12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函数的嵌套调用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34069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函数的嵌套调用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五、小结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56642" y="1916832"/>
            <a:ext cx="81918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0" dirty="0" smtClean="0"/>
              <a:t>      本小节首先讲了嵌套调用和嵌套定义的区别，然后展示了嵌套调用的过程和嵌套调用的代码</a:t>
            </a:r>
            <a:r>
              <a:rPr lang="zh-CN" altLang="en-US" sz="3200" b="0" dirty="0"/>
              <a:t>实例</a:t>
            </a:r>
            <a:r>
              <a:rPr lang="zh-CN" altLang="en-US" sz="3200" b="0" dirty="0" smtClean="0"/>
              <a:t>。最后，我们需要了解的是，函数的嵌套调用和递归调用的区别。在</a:t>
            </a:r>
            <a:r>
              <a:rPr lang="zh-CN" altLang="en-US" sz="3200" b="0" dirty="0"/>
              <a:t>调用一个函数的过程中又出现直接或间接地调用该函数本身，称为函数的递归调用</a:t>
            </a:r>
            <a:r>
              <a:rPr lang="zh-CN" altLang="en-US" sz="3200" b="0" dirty="0" smtClean="0"/>
              <a:t>。在</a:t>
            </a:r>
            <a:r>
              <a:rPr lang="zh-CN" altLang="en-US" sz="3200" b="0" dirty="0"/>
              <a:t>调用一个函数的过程中，又调用另一个函数，称为函数的嵌套调用</a:t>
            </a:r>
            <a:r>
              <a:rPr lang="zh-CN" altLang="en-US" sz="3200" b="0" dirty="0" smtClean="0"/>
              <a:t>。主要</a:t>
            </a:r>
            <a:r>
              <a:rPr lang="zh-CN" altLang="en-US" sz="3200" b="0" dirty="0"/>
              <a:t>区别是：嵌套调用的函数不能是本身</a:t>
            </a:r>
            <a:r>
              <a:rPr lang="zh-CN" altLang="en-US" sz="3200" b="0" dirty="0" smtClean="0"/>
              <a:t>，递归调用</a:t>
            </a:r>
            <a:r>
              <a:rPr lang="zh-CN" altLang="en-US" sz="3200" b="0" dirty="0"/>
              <a:t>的函数是本身。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004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707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函数的嵌套调用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二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、例题引入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三、函数的嵌套调用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四、算法演示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五、小结</a:t>
            </a: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</a:t>
            </a:r>
            <a:r>
              <a:rPr lang="zh-CN" altLang="en-US" sz="2600" b="1" dirty="0">
                <a:solidFill>
                  <a:srgbClr val="FF0000"/>
                </a:solidFill>
              </a:rPr>
              <a:t>函数的调用方法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掌握函数的嵌套调用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掌握嵌套调用和递归调用的区别与联系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采用</a:t>
            </a:r>
            <a:r>
              <a:rPr lang="zh-CN" altLang="en-US" sz="2600" b="1" dirty="0">
                <a:solidFill>
                  <a:srgbClr val="0000FF"/>
                </a:solidFill>
              </a:rPr>
              <a:t>嵌套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调用编程来解决复杂的计算问题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理解嵌套定义和嵌套调用的区别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二、例题引入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 Box 440"/>
          <p:cNvSpPr txBox="1">
            <a:spLocks noChangeArrowheads="1"/>
          </p:cNvSpPr>
          <p:nvPr/>
        </p:nvSpPr>
        <p:spPr bwMode="auto">
          <a:xfrm>
            <a:off x="434280" y="1556792"/>
            <a:ext cx="8458200" cy="497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编程函数求解：</a:t>
            </a:r>
          </a:p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y=(</a:t>
            </a:r>
            <a:r>
              <a:rPr lang="en-US" altLang="zh-CN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x+y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zh-CN" sz="32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! </a:t>
            </a:r>
          </a:p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然后调用函数求解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(2+3)</a:t>
            </a:r>
            <a:r>
              <a:rPr lang="en-US" altLang="zh-CN" sz="32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！以及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(3+4)</a:t>
            </a:r>
            <a:r>
              <a:rPr lang="en-US" altLang="zh-CN" sz="32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！</a:t>
            </a:r>
          </a:p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FF"/>
                </a:solidFill>
                <a:latin typeface="Arial" panose="020B0604020202020204" pitchFamily="34" charset="0"/>
              </a:rPr>
              <a:t>要求：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、首先编写求和函数，求解</a:t>
            </a:r>
            <a:r>
              <a:rPr lang="en-US" altLang="zh-CN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x+y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的和。</a:t>
            </a:r>
          </a:p>
          <a:p>
            <a:pPr algn="l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、编写函数求解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8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x+y</a:t>
            </a:r>
            <a:r>
              <a:rPr lang="en-US" altLang="zh-CN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zh-CN" sz="2800" b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的平方</a:t>
            </a:r>
            <a:r>
              <a:rPr lang="en-US" altLang="zh-CN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8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x+y</a:t>
            </a:r>
            <a:r>
              <a:rPr lang="en-US" altLang="zh-CN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zh-CN" sz="28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  <a:p>
            <a:pPr algn="l">
              <a:spcBef>
                <a:spcPct val="50000"/>
              </a:spcBef>
            </a:pPr>
            <a:r>
              <a:rPr lang="en-US" altLang="zh-CN" sz="32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r>
              <a:rPr lang="en-US" altLang="zh-CN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、编写函数求解</a:t>
            </a:r>
            <a:r>
              <a:rPr lang="en-US" altLang="zh-CN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8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x+y</a:t>
            </a:r>
            <a:r>
              <a:rPr lang="en-US" altLang="zh-CN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zh-CN" sz="2800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zh-CN" alt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xmlns="" val="202755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三、函数的嵌套调用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28800"/>
            <a:ext cx="7886700" cy="4351338"/>
          </a:xfrm>
        </p:spPr>
        <p:txBody>
          <a:bodyPr/>
          <a:lstStyle/>
          <a:p>
            <a:pPr marL="0" lvl="0" indent="0" defTabSz="914400">
              <a:lnSpc>
                <a:spcPct val="140000"/>
              </a:lnSpc>
              <a:spcBef>
                <a:spcPts val="0"/>
              </a:spcBef>
              <a:buNone/>
              <a:defRPr/>
            </a:pPr>
            <a:endParaRPr lang="en-US" altLang="zh-CN" sz="2400" kern="0" dirty="0" smtClean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 defTabSz="914400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zh-CN" altLang="en-US" sz="3200" kern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嵌套</a:t>
            </a:r>
            <a:r>
              <a:rPr lang="zh-CN" altLang="en-US" sz="3200" kern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定义就是在定义一个函数时，其函数体内又包含另一个函数的完整定义 。</a:t>
            </a:r>
            <a:endParaRPr lang="zh-CN" altLang="en-US" sz="3200" kern="0" dirty="0">
              <a:solidFill>
                <a:srgbClr val="33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 defTabSz="914400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zh-CN" altLang="en-US" sz="3200" kern="0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Ｃ语言</a:t>
            </a:r>
            <a:r>
              <a:rPr lang="zh-CN" altLang="en-US" sz="3200" kern="0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不能嵌套定义函数</a:t>
            </a:r>
            <a:r>
              <a:rPr lang="zh-CN" altLang="en-US" sz="3200" kern="0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，但</a:t>
            </a:r>
            <a:r>
              <a:rPr lang="zh-CN" altLang="en-US" sz="3200" kern="0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可以嵌套调用</a:t>
            </a:r>
            <a:r>
              <a:rPr lang="zh-CN" altLang="en-US" sz="3200" kern="0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函数，也就是说，在调用一个函数的过程中，又调用另一个函数。</a:t>
            </a:r>
            <a:r>
              <a:rPr lang="zh-CN" altLang="en-US" sz="3200" kern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60011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5" name="Rectangle 112"/>
          <p:cNvSpPr>
            <a:spLocks noChangeArrowheads="1"/>
          </p:cNvSpPr>
          <p:nvPr/>
        </p:nvSpPr>
        <p:spPr bwMode="auto">
          <a:xfrm>
            <a:off x="323528" y="1268760"/>
            <a:ext cx="8458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buClr>
                <a:srgbClr val="0000FF"/>
              </a:buClr>
            </a:pPr>
            <a:r>
              <a:rPr kumimoji="1" lang="en-US" altLang="zh-CN" sz="3200" dirty="0" smtClean="0">
                <a:latin typeface="楷体_GB2312" pitchFamily="49" charset="-122"/>
                <a:ea typeface="楷体_GB2312" pitchFamily="49" charset="-122"/>
              </a:rPr>
              <a:t>C</a:t>
            </a:r>
            <a:r>
              <a:rPr kumimoji="1" lang="zh-CN" altLang="en-US" sz="3200" dirty="0">
                <a:latin typeface="楷体_GB2312" pitchFamily="49" charset="-122"/>
                <a:ea typeface="楷体_GB2312" pitchFamily="49" charset="-122"/>
              </a:rPr>
              <a:t>语言中不允许嵌套的函数定义，各函数之间是平行的，不存在上一级函数和下一级函数的问题。</a:t>
            </a:r>
          </a:p>
        </p:txBody>
      </p:sp>
      <p:sp>
        <p:nvSpPr>
          <p:cNvPr id="6" name="Rectangle 113"/>
          <p:cNvSpPr>
            <a:spLocks noChangeArrowheads="1"/>
          </p:cNvSpPr>
          <p:nvPr/>
        </p:nvSpPr>
        <p:spPr bwMode="auto">
          <a:xfrm>
            <a:off x="2019300" y="2580406"/>
            <a:ext cx="6096000" cy="3944938"/>
          </a:xfrm>
          <a:prstGeom prst="rect">
            <a:avLst/>
          </a:prstGeom>
          <a:solidFill>
            <a:srgbClr val="0000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void  print( 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putchar('*');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void prnline( int n)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{  int i;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    for(i=0;i&lt;=n;i++)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    putchar('\n');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     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}</a:t>
            </a:r>
          </a:p>
        </p:txBody>
      </p:sp>
      <p:grpSp>
        <p:nvGrpSpPr>
          <p:cNvPr id="7" name="Group 116"/>
          <p:cNvGrpSpPr>
            <a:grpSpLocks/>
          </p:cNvGrpSpPr>
          <p:nvPr/>
        </p:nvGrpSpPr>
        <p:grpSpPr bwMode="auto">
          <a:xfrm>
            <a:off x="5753100" y="4428331"/>
            <a:ext cx="1524000" cy="685800"/>
            <a:chOff x="3552" y="2928"/>
            <a:chExt cx="960" cy="432"/>
          </a:xfrm>
        </p:grpSpPr>
        <p:sp>
          <p:nvSpPr>
            <p:cNvPr id="8" name="Line 114"/>
            <p:cNvSpPr>
              <a:spLocks noChangeShapeType="1"/>
            </p:cNvSpPr>
            <p:nvPr/>
          </p:nvSpPr>
          <p:spPr bwMode="auto">
            <a:xfrm>
              <a:off x="3552" y="2928"/>
              <a:ext cx="960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" name="Line 115"/>
            <p:cNvSpPr>
              <a:spLocks noChangeShapeType="1"/>
            </p:cNvSpPr>
            <p:nvPr/>
          </p:nvSpPr>
          <p:spPr bwMode="auto">
            <a:xfrm flipV="1">
              <a:off x="3648" y="2928"/>
              <a:ext cx="672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37379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pic>
        <p:nvPicPr>
          <p:cNvPr id="5" name="Picture 4" descr="h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7337" y="836712"/>
            <a:ext cx="8569325" cy="5049837"/>
          </a:xfrm>
          <a:prstGeom prst="rect">
            <a:avLst/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367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四、算法演示</a:t>
            </a: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6028102" y="2060624"/>
            <a:ext cx="2576346" cy="2616101"/>
          </a:xfrm>
          <a:prstGeom prst="rect">
            <a:avLst/>
          </a:prstGeom>
          <a:noFill/>
          <a:ln w="3810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long factorial(</a:t>
            </a:r>
            <a:r>
              <a:rPr kumimoji="1" lang="en-US" altLang="zh-CN" sz="20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n)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{    long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rtn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=1;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i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for(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i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=1;i&lt;=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n;i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++)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rtn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*=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i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; 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>
                <a:solidFill>
                  <a:srgbClr val="FF3300"/>
                </a:solidFill>
                <a:latin typeface="Times New Roman" panose="02020603050405020304" pitchFamily="18" charset="0"/>
              </a:rPr>
              <a:t>return(</a:t>
            </a:r>
            <a:r>
              <a:rPr kumimoji="1" lang="en-US" altLang="zh-CN" sz="200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rtn</a:t>
            </a:r>
            <a:r>
              <a:rPr kumimoji="1" lang="en-US" altLang="zh-CN" sz="2000" dirty="0">
                <a:solidFill>
                  <a:srgbClr val="FF33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}</a:t>
            </a:r>
          </a:p>
          <a:p>
            <a:pPr eaLnBrk="0" hangingPunct="0"/>
            <a:r>
              <a:rPr kumimoji="1" lang="en-US" altLang="zh-CN" sz="2400" b="1" dirty="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1070697" y="1340768"/>
            <a:ext cx="4536503" cy="6370975"/>
          </a:xfrm>
          <a:prstGeom prst="rect">
            <a:avLst/>
          </a:prstGeom>
          <a:noFill/>
          <a:ln w="3810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kumimoji="1" lang="en-US" altLang="zh-CN" sz="2000" dirty="0">
                <a:solidFill>
                  <a:srgbClr val="336600"/>
                </a:solidFill>
                <a:latin typeface="Times New Roman" panose="02020603050405020304" pitchFamily="18" charset="0"/>
              </a:rPr>
              <a:t>#include &lt;</a:t>
            </a:r>
            <a:r>
              <a:rPr kumimoji="1" lang="en-US" altLang="zh-CN" sz="2000" dirty="0" err="1">
                <a:solidFill>
                  <a:srgbClr val="336600"/>
                </a:solidFill>
                <a:latin typeface="Times New Roman" panose="02020603050405020304" pitchFamily="18" charset="0"/>
              </a:rPr>
              <a:t>stdio.h</a:t>
            </a:r>
            <a:r>
              <a:rPr kumimoji="1" lang="en-US" altLang="zh-CN" sz="2000" dirty="0">
                <a:solidFill>
                  <a:srgbClr val="336600"/>
                </a:solidFill>
                <a:latin typeface="Times New Roman" panose="02020603050405020304" pitchFamily="18" charset="0"/>
              </a:rPr>
              <a:t>&gt;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long   sum(</a:t>
            </a:r>
            <a:r>
              <a:rPr kumimoji="1" lang="en-US" altLang="zh-CN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a, </a:t>
            </a:r>
            <a:r>
              <a:rPr kumimoji="1" lang="en-US" altLang="zh-CN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b);</a:t>
            </a:r>
          </a:p>
          <a:p>
            <a:pPr algn="l" eaLnBrk="0" hangingPunct="0"/>
            <a:r>
              <a:rPr kumimoji="1"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long   factorial(</a:t>
            </a:r>
            <a:r>
              <a:rPr kumimoji="1" lang="en-US" altLang="zh-CN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n);</a:t>
            </a:r>
          </a:p>
          <a:p>
            <a:pPr algn="l" eaLnBrk="0" hangingPunct="0"/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main()</a:t>
            </a:r>
            <a:endParaRPr kumimoji="1" lang="en-US" altLang="zh-CN" sz="2000" dirty="0">
              <a:latin typeface="Times New Roman" panose="02020603050405020304" pitchFamily="18" charset="0"/>
            </a:endParaRP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{   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 n1,n2;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long a;</a:t>
            </a:r>
          </a:p>
          <a:p>
            <a:pPr algn="l" eaLnBrk="0" hangingPunct="0"/>
            <a:r>
              <a:rPr kumimoji="1" lang="en-US" altLang="zh-CN" sz="2000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        long   </a:t>
            </a:r>
            <a:r>
              <a:rPr kumimoji="1" lang="en-US" altLang="zh-CN" sz="2000" dirty="0">
                <a:solidFill>
                  <a:srgbClr val="CC3300"/>
                </a:solidFill>
                <a:latin typeface="Times New Roman" panose="02020603050405020304" pitchFamily="18" charset="0"/>
              </a:rPr>
              <a:t>sum(</a:t>
            </a:r>
            <a:r>
              <a:rPr kumimoji="1" lang="en-US" altLang="zh-CN" sz="200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CC3300"/>
                </a:solidFill>
                <a:latin typeface="Times New Roman" panose="02020603050405020304" pitchFamily="18" charset="0"/>
              </a:rPr>
              <a:t> a, </a:t>
            </a:r>
            <a:r>
              <a:rPr kumimoji="1" lang="en-US" altLang="zh-CN" sz="200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CC3300"/>
                </a:solidFill>
                <a:latin typeface="Times New Roman" panose="02020603050405020304" pitchFamily="18" charset="0"/>
              </a:rPr>
              <a:t> b);</a:t>
            </a:r>
          </a:p>
          <a:p>
            <a:pPr algn="l" eaLnBrk="0" hangingPunct="0"/>
            <a:r>
              <a:rPr kumimoji="1" lang="en-US" altLang="zh-CN" sz="2000" dirty="0" smtClean="0"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 err="1" smtClean="0">
                <a:latin typeface="Times New Roman" panose="02020603050405020304" pitchFamily="18" charset="0"/>
              </a:rPr>
              <a:t>scanf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("%d,%d",&amp;n1,&amp;n2);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a=</a:t>
            </a:r>
            <a:r>
              <a:rPr kumimoji="1" lang="en-US" altLang="zh-CN" sz="2000" dirty="0">
                <a:solidFill>
                  <a:srgbClr val="FF00FF"/>
                </a:solidFill>
                <a:latin typeface="Times New Roman" panose="02020603050405020304" pitchFamily="18" charset="0"/>
              </a:rPr>
              <a:t>sum(n1,n2);</a:t>
            </a:r>
            <a:endParaRPr kumimoji="1" lang="en-US" altLang="zh-CN" sz="2000" dirty="0">
              <a:latin typeface="Times New Roman" panose="02020603050405020304" pitchFamily="18" charset="0"/>
            </a:endParaRP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 err="1">
                <a:latin typeface="Times New Roman" panose="02020603050405020304" pitchFamily="18" charset="0"/>
              </a:rPr>
              <a:t>printf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("a=%</a:t>
            </a:r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1d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",a);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}</a:t>
            </a:r>
          </a:p>
          <a:p>
            <a:pPr algn="l" eaLnBrk="0" hangingPunct="0"/>
            <a:r>
              <a:rPr kumimoji="1" lang="en-US" altLang="zh-CN" sz="2000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      long </a:t>
            </a:r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sum(</a:t>
            </a:r>
            <a:r>
              <a:rPr kumimoji="1" lang="en-US" altLang="zh-CN" sz="2000" dirty="0" err="1">
                <a:solidFill>
                  <a:srgbClr val="339933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339933"/>
                </a:solidFill>
                <a:latin typeface="Times New Roman" panose="02020603050405020304" pitchFamily="18" charset="0"/>
              </a:rPr>
              <a:t> </a:t>
            </a:r>
            <a:r>
              <a:rPr kumimoji="1" lang="en-US" altLang="zh-CN" sz="2000" dirty="0" err="1">
                <a:solidFill>
                  <a:srgbClr val="339933"/>
                </a:solidFill>
                <a:latin typeface="Times New Roman" panose="02020603050405020304" pitchFamily="18" charset="0"/>
              </a:rPr>
              <a:t>a,int</a:t>
            </a:r>
            <a:r>
              <a:rPr kumimoji="1" lang="en-US" altLang="zh-CN" sz="2000" dirty="0">
                <a:solidFill>
                  <a:srgbClr val="339933"/>
                </a:solidFill>
                <a:latin typeface="Times New Roman" panose="02020603050405020304" pitchFamily="18" charset="0"/>
              </a:rPr>
              <a:t> b</a:t>
            </a:r>
            <a:r>
              <a: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)</a:t>
            </a:r>
          </a:p>
          <a:p>
            <a:pPr algn="l" eaLnBrk="0" hangingPunct="0"/>
            <a:r>
              <a:rPr kumimoji="1" lang="en-US" altLang="zh-CN" sz="2000" dirty="0" smtClean="0">
                <a:latin typeface="Times New Roman" panose="02020603050405020304" pitchFamily="18" charset="0"/>
              </a:rPr>
              <a:t>{      </a:t>
            </a:r>
            <a:r>
              <a:rPr kumimoji="1" lang="en-US" altLang="zh-CN" sz="2000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long   </a:t>
            </a:r>
            <a:r>
              <a:rPr kumimoji="1" lang="en-US" altLang="zh-CN" sz="2000" dirty="0">
                <a:solidFill>
                  <a:srgbClr val="CC3300"/>
                </a:solidFill>
                <a:latin typeface="Times New Roman" panose="02020603050405020304" pitchFamily="18" charset="0"/>
              </a:rPr>
              <a:t>factorial(</a:t>
            </a:r>
            <a:r>
              <a:rPr kumimoji="1" lang="en-US" altLang="zh-CN" sz="200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000" dirty="0">
                <a:solidFill>
                  <a:srgbClr val="CC3300"/>
                </a:solidFill>
                <a:latin typeface="Times New Roman" panose="02020603050405020304" pitchFamily="18" charset="0"/>
              </a:rPr>
              <a:t> n);</a:t>
            </a:r>
          </a:p>
          <a:p>
            <a:pPr algn="l" eaLnBrk="0" hangingPunct="0"/>
            <a:r>
              <a:rPr kumimoji="1" lang="en-US" altLang="zh-CN" sz="2000" dirty="0" smtClean="0">
                <a:latin typeface="Times New Roman" panose="02020603050405020304" pitchFamily="18" charset="0"/>
              </a:rPr>
              <a:t>        long </a:t>
            </a:r>
            <a:r>
              <a:rPr kumimoji="1" lang="en-US" altLang="zh-CN" sz="2000" dirty="0">
                <a:latin typeface="Times New Roman" panose="02020603050405020304" pitchFamily="18" charset="0"/>
              </a:rPr>
              <a:t>c1,c2;</a:t>
            </a:r>
          </a:p>
          <a:p>
            <a:pPr algn="l" eaLnBrk="0" hangingPunct="0"/>
            <a:r>
              <a:rPr kumimoji="1" lang="en-US" altLang="zh-CN" sz="2000" dirty="0">
                <a:solidFill>
                  <a:srgbClr val="FF00FF"/>
                </a:solidFill>
                <a:latin typeface="Times New Roman" panose="02020603050405020304" pitchFamily="18" charset="0"/>
              </a:rPr>
              <a:t>       </a:t>
            </a:r>
            <a:r>
              <a:rPr kumimoji="1" lang="en-US" altLang="zh-CN" sz="2000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c1 = factorial(a</a:t>
            </a:r>
            <a:r>
              <a:rPr kumimoji="1" lang="en-US" altLang="zh-CN" sz="2000" dirty="0">
                <a:solidFill>
                  <a:srgbClr val="FF00FF"/>
                </a:solidFill>
                <a:latin typeface="Times New Roman" panose="02020603050405020304" pitchFamily="18" charset="0"/>
              </a:rPr>
              <a:t>);</a:t>
            </a:r>
            <a:endParaRPr kumimoji="1" lang="en-US" altLang="zh-CN" sz="2000" dirty="0">
              <a:latin typeface="Times New Roman" panose="02020603050405020304" pitchFamily="18" charset="0"/>
            </a:endParaRPr>
          </a:p>
          <a:p>
            <a:pPr algn="l" eaLnBrk="0" hangingPunct="0"/>
            <a:r>
              <a:rPr kumimoji="1" lang="en-US" altLang="zh-CN" sz="2000" dirty="0">
                <a:solidFill>
                  <a:srgbClr val="FF00FF"/>
                </a:solidFill>
                <a:latin typeface="Times New Roman" panose="02020603050405020304" pitchFamily="18" charset="0"/>
              </a:rPr>
              <a:t>       </a:t>
            </a:r>
            <a:r>
              <a:rPr kumimoji="1" lang="en-US" altLang="zh-CN" sz="2000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c2 = factorial(b</a:t>
            </a:r>
            <a:r>
              <a:rPr kumimoji="1" lang="en-US" altLang="zh-CN" sz="2000" dirty="0">
                <a:solidFill>
                  <a:srgbClr val="FF00FF"/>
                </a:solidFill>
                <a:latin typeface="Times New Roman" panose="02020603050405020304" pitchFamily="18" charset="0"/>
              </a:rPr>
              <a:t>);</a:t>
            </a:r>
            <a:endParaRPr kumimoji="1" lang="en-US" altLang="zh-CN" sz="2000" dirty="0">
              <a:latin typeface="Times New Roman" panose="02020603050405020304" pitchFamily="18" charset="0"/>
            </a:endParaRP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     </a:t>
            </a:r>
            <a:r>
              <a:rPr kumimoji="1" lang="en-US" altLang="zh-CN" sz="2000" dirty="0" smtClean="0">
                <a:latin typeface="Times New Roman" panose="02020603050405020304" pitchFamily="18" charset="0"/>
              </a:rPr>
              <a:t>  </a:t>
            </a:r>
            <a:r>
              <a:rPr kumimoji="1" lang="en-US" altLang="zh-CN" sz="2000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return(c1+c2</a:t>
            </a:r>
            <a:r>
              <a:rPr kumimoji="1" lang="en-US" altLang="zh-CN" sz="2000" dirty="0">
                <a:solidFill>
                  <a:srgbClr val="FF33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eaLnBrk="0" hangingPunct="0"/>
            <a:r>
              <a:rPr kumimoji="1" lang="en-US" altLang="zh-CN" sz="2000" dirty="0">
                <a:latin typeface="Times New Roman" panose="02020603050405020304" pitchFamily="18" charset="0"/>
              </a:rPr>
              <a:t>}</a:t>
            </a:r>
          </a:p>
          <a:p>
            <a:pPr algn="l" eaLnBrk="0" hangingPunct="0"/>
            <a:endParaRPr kumimoji="1" lang="en-US" altLang="zh-CN" sz="2400" dirty="0">
              <a:latin typeface="Times New Roman" panose="02020603050405020304" pitchFamily="18" charset="0"/>
            </a:endParaRPr>
          </a:p>
          <a:p>
            <a:pPr algn="l" eaLnBrk="0" hangingPunct="0"/>
            <a:endParaRPr kumimoji="1"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70" name="Text Box 4"/>
          <p:cNvSpPr txBox="1">
            <a:spLocks noChangeArrowheads="1"/>
          </p:cNvSpPr>
          <p:nvPr/>
        </p:nvSpPr>
        <p:spPr bwMode="auto">
          <a:xfrm>
            <a:off x="422625" y="1340768"/>
            <a:ext cx="644048" cy="461665"/>
          </a:xfrm>
          <a:prstGeom prst="rect">
            <a:avLst/>
          </a:prstGeom>
          <a:noFill/>
          <a:ln w="3810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kumimoji="1" lang="zh-CN" altLang="en-US" sz="2400" dirty="0" smtClean="0">
                <a:latin typeface="Times New Roman" panose="02020603050405020304" pitchFamily="18" charset="0"/>
              </a:rPr>
              <a:t>例</a:t>
            </a:r>
            <a:r>
              <a:rPr kumimoji="1" lang="en-US" altLang="zh-CN" sz="2400" dirty="0" smtClean="0">
                <a:latin typeface="Times New Roman" panose="02020603050405020304" pitchFamily="18" charset="0"/>
              </a:rPr>
              <a:t>1</a:t>
            </a:r>
            <a:endParaRPr kumimoji="1" lang="en-US" altLang="zh-CN" sz="24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107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>
            <a:normAutofit/>
          </a:bodyPr>
          <a:lstStyle/>
          <a:p>
            <a:pPr lvl="0" defTabSz="914400" fontAlgn="base">
              <a:lnSpc>
                <a:spcPct val="100000"/>
              </a:lnSpc>
              <a:spcAft>
                <a:spcPct val="0"/>
              </a:spcAft>
            </a:pPr>
            <a:r>
              <a:rPr kumimoji="1"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例 </a:t>
            </a:r>
            <a:r>
              <a:rPr kumimoji="1"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kumimoji="1"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求</a:t>
            </a:r>
            <a:r>
              <a:rPr kumimoji="1"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三个数中最大数和最小数的</a:t>
            </a:r>
            <a:r>
              <a:rPr kumimoji="1"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差值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1478" y="1226666"/>
            <a:ext cx="4554538" cy="4146550"/>
          </a:xfrm>
          <a:prstGeom prst="rect">
            <a:avLst/>
          </a:prstGeom>
          <a:solidFill>
            <a:srgbClr val="FFFFFF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#include &lt;stdio.h&gt;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 dif(int x,int y,int z);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</a:rPr>
              <a:t> int max(int x,int y,int z);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</a:rPr>
              <a:t> int min(int x,int y,int z);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void main()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{  int a,b,c,d;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  scanf("%d%d%d",&amp;a,&amp;b,&amp;c);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</a:t>
            </a: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d=dif(a,b,c);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printf("Max-Min=%d\n",d);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}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724400" y="4343400"/>
            <a:ext cx="3886200" cy="2265363"/>
          </a:xfrm>
          <a:prstGeom prst="rect">
            <a:avLst/>
          </a:prstGeom>
          <a:solidFill>
            <a:srgbClr val="FFFFFF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min(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x,int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y,int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z)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{  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r;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r=x&lt;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y?x:y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return(r&lt;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z?r:z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</a:rPr>
              <a:t> }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724400" y="1235645"/>
            <a:ext cx="3822700" cy="2265363"/>
          </a:xfrm>
          <a:prstGeom prst="rect">
            <a:avLst/>
          </a:prstGeom>
          <a:solidFill>
            <a:srgbClr val="FFFFFF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max(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x,int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y,int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z)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{    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int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r;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r=x&gt;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y?x:y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return(r&gt;</a:t>
            </a:r>
            <a:r>
              <a:rPr kumimoji="1" lang="en-US" altLang="zh-CN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z?r:z</a:t>
            </a: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);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}</a:t>
            </a:r>
            <a:endParaRPr kumimoji="1" lang="en-US" altLang="zh-CN" sz="2800" b="0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1478" y="5371802"/>
            <a:ext cx="4554538" cy="1225550"/>
          </a:xfrm>
          <a:prstGeom prst="rect">
            <a:avLst/>
          </a:prstGeom>
          <a:solidFill>
            <a:srgbClr val="000000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kumimoji="1" lang="en-US" altLang="zh-CN" sz="2400" smtClean="0">
                <a:solidFill>
                  <a:srgbClr val="FFFFFF"/>
                </a:solidFill>
                <a:latin typeface="Times New Roman" panose="02020603050405020304" pitchFamily="18" charset="0"/>
              </a:rPr>
              <a:t>int dif(int x,int y,int z)</a:t>
            </a:r>
          </a:p>
          <a:p>
            <a:pPr algn="l" eaLnBrk="0" hangingPunct="0"/>
            <a:r>
              <a:rPr kumimoji="1" lang="en-US" altLang="zh-CN" sz="2400" smtClean="0">
                <a:solidFill>
                  <a:srgbClr val="FFFFFF"/>
                </a:solidFill>
                <a:latin typeface="Times New Roman" panose="02020603050405020304" pitchFamily="18" charset="0"/>
              </a:rPr>
              <a:t>{  return </a:t>
            </a:r>
            <a:r>
              <a:rPr kumimoji="1" lang="en-US" altLang="zh-CN" sz="2400" smtClean="0">
                <a:solidFill>
                  <a:srgbClr val="FFFF00"/>
                </a:solidFill>
                <a:latin typeface="Times New Roman" panose="02020603050405020304" pitchFamily="18" charset="0"/>
              </a:rPr>
              <a:t>max(x,y,z)-min(x,y,z);</a:t>
            </a:r>
            <a:r>
              <a:rPr kumimoji="1" lang="en-US" altLang="zh-CN" sz="2400" smtClean="0">
                <a:solidFill>
                  <a:srgbClr val="FFFFFF"/>
                </a:solidFill>
                <a:latin typeface="Times New Roman" panose="02020603050405020304" pitchFamily="18" charset="0"/>
              </a:rPr>
              <a:t> }</a:t>
            </a:r>
          </a:p>
          <a:p>
            <a:pPr algn="l" eaLnBrk="0" hangingPunct="0"/>
            <a:endParaRPr kumimoji="1" lang="en-US" altLang="zh-CN" sz="2400" b="0" smtClean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359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8" grpId="0" animBg="1" autoUpdateAnimBg="0"/>
      <p:bldP spid="9" grpId="0" animBg="1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3362</TotalTime>
  <Words>824</Words>
  <Application>Microsoft Office PowerPoint</Application>
  <PresentationFormat>全屏显示(4:3)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幻灯片 1</vt:lpstr>
      <vt:lpstr>《函数的嵌套调用》提纲</vt:lpstr>
      <vt:lpstr>一、教学目标</vt:lpstr>
      <vt:lpstr>二、例题引入</vt:lpstr>
      <vt:lpstr>三、函数的嵌套调用</vt:lpstr>
      <vt:lpstr>幻灯片 6</vt:lpstr>
      <vt:lpstr>幻灯片 7</vt:lpstr>
      <vt:lpstr>四、算法演示</vt:lpstr>
      <vt:lpstr>例 2 求三个数中最大数和最小数的差值</vt:lpstr>
      <vt:lpstr>五、小结</vt:lpstr>
      <vt:lpstr>幻灯片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Administrator</cp:lastModifiedBy>
  <cp:revision>253</cp:revision>
  <dcterms:created xsi:type="dcterms:W3CDTF">2004-11-26T05:12:32Z</dcterms:created>
  <dcterms:modified xsi:type="dcterms:W3CDTF">2016-12-11T13:57:56Z</dcterms:modified>
</cp:coreProperties>
</file>