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3"/>
  </p:notesMasterIdLst>
  <p:handoutMasterIdLst>
    <p:handoutMasterId r:id="rId14"/>
  </p:handoutMasterIdLst>
  <p:sldIdLst>
    <p:sldId id="295" r:id="rId2"/>
    <p:sldId id="369" r:id="rId3"/>
    <p:sldId id="294" r:id="rId4"/>
    <p:sldId id="296" r:id="rId5"/>
    <p:sldId id="368" r:id="rId6"/>
    <p:sldId id="372" r:id="rId7"/>
    <p:sldId id="373" r:id="rId8"/>
    <p:sldId id="374" r:id="rId9"/>
    <p:sldId id="363" r:id="rId10"/>
    <p:sldId id="370" r:id="rId11"/>
    <p:sldId id="371" r:id="rId12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0" autoAdjust="0"/>
    <p:restoredTop sz="94660"/>
  </p:normalViewPr>
  <p:slideViewPr>
    <p:cSldViewPr>
      <p:cViewPr varScale="1">
        <p:scale>
          <a:sx n="103" d="100"/>
          <a:sy n="103" d="100"/>
        </p:scale>
        <p:origin x="2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条件运算符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340694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条件运算符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五、小结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55576" y="2564904"/>
            <a:ext cx="8712968" cy="2206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dirty="0" smtClean="0"/>
              <a:t>条件表达式的概念</a:t>
            </a:r>
            <a:endParaRPr lang="en-US" altLang="zh-CN" sz="3200" dirty="0"/>
          </a:p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dirty="0" smtClean="0"/>
              <a:t>条件</a:t>
            </a:r>
            <a:r>
              <a:rPr lang="zh-CN" altLang="en-US" sz="3200" dirty="0"/>
              <a:t>表达式的</a:t>
            </a:r>
            <a:r>
              <a:rPr lang="zh-CN" altLang="en-US" sz="3200" dirty="0" smtClean="0"/>
              <a:t>优先级</a:t>
            </a:r>
            <a:endParaRPr lang="en-US" altLang="zh-CN" sz="3200" dirty="0"/>
          </a:p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dirty="0" smtClean="0"/>
              <a:t>条件</a:t>
            </a:r>
            <a:r>
              <a:rPr lang="zh-CN" altLang="en-US" sz="3200" dirty="0"/>
              <a:t>表达式的结合</a:t>
            </a:r>
            <a:r>
              <a:rPr lang="zh-CN" altLang="en-US" sz="3200" dirty="0" smtClean="0"/>
              <a:t>性</a:t>
            </a:r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条件运算符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三、</a:t>
            </a:r>
            <a:r>
              <a:rPr lang="zh-CN" altLang="en-US" sz="2600" b="1" dirty="0">
                <a:solidFill>
                  <a:srgbClr val="FF0000"/>
                </a:solidFill>
              </a:rPr>
              <a:t>问题求解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四、</a:t>
            </a:r>
            <a:r>
              <a:rPr lang="zh-CN" altLang="en-US" sz="2600" b="1" dirty="0">
                <a:solidFill>
                  <a:srgbClr val="FF0000"/>
                </a:solidFill>
              </a:rPr>
              <a:t>算法实现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五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</a:t>
            </a:r>
            <a:r>
              <a:rPr lang="zh-CN" altLang="en-US" sz="2600" b="1" dirty="0">
                <a:solidFill>
                  <a:srgbClr val="FF0000"/>
                </a:solidFill>
              </a:rPr>
              <a:t>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endParaRPr lang="en-US" altLang="zh-CN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600" b="1" dirty="0" smtClean="0">
                <a:solidFill>
                  <a:srgbClr val="FF0000"/>
                </a:solidFill>
              </a:rPr>
              <a:t>掌握条件表达式的概念</a:t>
            </a:r>
            <a:endParaRPr lang="en-US" altLang="zh-CN" sz="3600" b="1" dirty="0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endParaRPr lang="en-US" altLang="zh-CN" sz="3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600" b="1" dirty="0" smtClean="0">
                <a:solidFill>
                  <a:srgbClr val="0000FF"/>
                </a:solidFill>
              </a:rPr>
              <a:t>熟练运用条件表达式编程</a:t>
            </a: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530860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altLang="zh-CN" sz="26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26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3600" dirty="0" smtClean="0">
                <a:solidFill>
                  <a:srgbClr val="FF0000"/>
                </a:solidFill>
              </a:rPr>
              <a:t>1</a:t>
            </a:r>
            <a:r>
              <a:rPr lang="zh-CN" altLang="en-US" sz="3600" dirty="0" smtClean="0">
                <a:solidFill>
                  <a:srgbClr val="FF0000"/>
                </a:solidFill>
              </a:rPr>
              <a:t>：什么是条件表达式？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36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3600" dirty="0" smtClean="0">
                <a:solidFill>
                  <a:srgbClr val="FF0000"/>
                </a:solidFill>
              </a:rPr>
              <a:t>2</a:t>
            </a:r>
            <a:r>
              <a:rPr lang="zh-CN" altLang="en-US" sz="3600" dirty="0" smtClean="0">
                <a:solidFill>
                  <a:srgbClr val="FF0000"/>
                </a:solidFill>
              </a:rPr>
              <a:t>：条件表达式的优先级？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36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3600" dirty="0" smtClean="0">
                <a:solidFill>
                  <a:srgbClr val="FF0000"/>
                </a:solidFill>
              </a:rPr>
              <a:t>3</a:t>
            </a:r>
            <a:r>
              <a:rPr lang="zh-CN" altLang="en-US" sz="3600" dirty="0" smtClean="0">
                <a:solidFill>
                  <a:srgbClr val="FF0000"/>
                </a:solidFill>
              </a:rPr>
              <a:t>：</a:t>
            </a:r>
            <a:r>
              <a:rPr lang="zh-CN" altLang="en-US" sz="3600" dirty="0">
                <a:solidFill>
                  <a:srgbClr val="FF0000"/>
                </a:solidFill>
              </a:rPr>
              <a:t>条件表达式</a:t>
            </a:r>
            <a:r>
              <a:rPr lang="zh-CN" altLang="en-US" sz="3600" dirty="0" smtClean="0">
                <a:solidFill>
                  <a:srgbClr val="FF0000"/>
                </a:solidFill>
              </a:rPr>
              <a:t>的结合性？</a:t>
            </a:r>
            <a:endParaRPr lang="en-US" altLang="zh-CN" sz="3600" dirty="0"/>
          </a:p>
          <a:p>
            <a:pPr marL="0" indent="0">
              <a:lnSpc>
                <a:spcPct val="110000"/>
              </a:lnSpc>
              <a:buNone/>
            </a:pPr>
            <a:endParaRPr lang="en-US" altLang="zh-CN" sz="3600" dirty="0"/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三、问题求解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4081" y="1340768"/>
            <a:ext cx="8335838" cy="5400600"/>
          </a:xfrm>
        </p:spPr>
        <p:txBody>
          <a:bodyPr rtlCol="0">
            <a:normAutofit fontScale="92500"/>
          </a:bodyPr>
          <a:lstStyle/>
          <a:p>
            <a:pPr marL="514350" indent="-514350" algn="just">
              <a:lnSpc>
                <a:spcPct val="150000"/>
              </a:lnSpc>
              <a:buNone/>
              <a:defRPr/>
            </a:pPr>
            <a:r>
              <a:rPr lang="zh-CN" altLang="en-US" sz="2400" dirty="0">
                <a:solidFill>
                  <a:srgbClr val="FF0000"/>
                </a:solidFill>
              </a:rPr>
              <a:t>什么是条件表达式</a:t>
            </a:r>
            <a:r>
              <a:rPr lang="zh-CN" altLang="en-US" sz="2400" dirty="0" smtClean="0">
                <a:solidFill>
                  <a:srgbClr val="FF0000"/>
                </a:solidFill>
              </a:rPr>
              <a:t>？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pPr marL="514350" indent="-514350" algn="just">
              <a:lnSpc>
                <a:spcPct val="150000"/>
              </a:lnSpc>
              <a:buNone/>
              <a:defRPr/>
            </a:pPr>
            <a:r>
              <a:rPr lang="zh-CN" altLang="en-US" sz="2400" dirty="0" smtClean="0"/>
              <a:t>        形如“表达式</a:t>
            </a:r>
            <a:r>
              <a:rPr lang="en-US" altLang="zh-CN" sz="2400" dirty="0"/>
              <a:t>1</a:t>
            </a:r>
            <a:r>
              <a:rPr lang="zh-CN" altLang="en-US" sz="2400" dirty="0"/>
              <a:t>？表达式</a:t>
            </a:r>
            <a:r>
              <a:rPr lang="en-US" altLang="zh-CN" sz="2400" dirty="0"/>
              <a:t>2</a:t>
            </a:r>
            <a:r>
              <a:rPr lang="zh-CN" altLang="en-US" sz="2400" dirty="0"/>
              <a:t>：表达式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”形式的表达式称为条件表达式。</a:t>
            </a:r>
            <a:endParaRPr lang="en-US" altLang="zh-CN" sz="2400" dirty="0" smtClean="0"/>
          </a:p>
          <a:p>
            <a:pPr marL="514350" indent="-514350" algn="just">
              <a:lnSpc>
                <a:spcPct val="150000"/>
              </a:lnSpc>
              <a:buNone/>
              <a:defRPr/>
            </a:pPr>
            <a:r>
              <a:rPr lang="zh-CN" altLang="en-US" sz="2400" dirty="0">
                <a:solidFill>
                  <a:srgbClr val="FF0000"/>
                </a:solidFill>
              </a:rPr>
              <a:t>条件表达式的优先级？</a:t>
            </a:r>
            <a:endParaRPr lang="en-US" altLang="zh-CN" sz="2400" dirty="0"/>
          </a:p>
          <a:p>
            <a:pPr marL="514350" indent="-514350" algn="just">
              <a:lnSpc>
                <a:spcPct val="150000"/>
              </a:lnSpc>
              <a:buNone/>
              <a:defRPr/>
            </a:pPr>
            <a:r>
              <a:rPr lang="zh-CN" altLang="en-US" sz="2400" dirty="0" smtClean="0"/>
              <a:t>        条件</a:t>
            </a:r>
            <a:r>
              <a:rPr lang="zh-CN" altLang="en-US" sz="2400" dirty="0"/>
              <a:t>运算符优先级高于赋值、逗号运算符，低于其他运算符。</a:t>
            </a:r>
            <a:endParaRPr lang="en-US" altLang="zh-CN" sz="2400" dirty="0"/>
          </a:p>
          <a:p>
            <a:pPr marL="514350" indent="-514350" algn="just">
              <a:lnSpc>
                <a:spcPct val="150000"/>
              </a:lnSpc>
              <a:buNone/>
              <a:defRPr/>
            </a:pPr>
            <a:r>
              <a:rPr lang="zh-CN" altLang="en-US" sz="2400" dirty="0">
                <a:solidFill>
                  <a:srgbClr val="FF0000"/>
                </a:solidFill>
              </a:rPr>
              <a:t>条件表达式</a:t>
            </a:r>
            <a:r>
              <a:rPr lang="zh-CN" altLang="en-US" sz="2400" dirty="0" smtClean="0">
                <a:solidFill>
                  <a:srgbClr val="FF0000"/>
                </a:solidFill>
              </a:rPr>
              <a:t>的结合性？</a:t>
            </a:r>
            <a:endParaRPr lang="en-US" altLang="zh-CN" sz="2400" dirty="0"/>
          </a:p>
          <a:p>
            <a:pPr marL="514350" indent="-514350" algn="just">
              <a:lnSpc>
                <a:spcPct val="150000"/>
              </a:lnSpc>
              <a:buFont typeface="Wingdings 2"/>
              <a:buNone/>
              <a:defRPr/>
            </a:pPr>
            <a:r>
              <a:rPr lang="zh-CN" altLang="en-US" sz="2400" dirty="0" smtClean="0"/>
              <a:t>        条件</a:t>
            </a:r>
            <a:r>
              <a:rPr lang="zh-CN" altLang="en-US" sz="2400" dirty="0"/>
              <a:t>运算符具有右结合性，当一个表达式中出现多个条件</a:t>
            </a:r>
            <a:r>
              <a:rPr lang="zh-CN" altLang="en-US" sz="2400" dirty="0" smtClean="0"/>
              <a:t>运算符</a:t>
            </a:r>
            <a:r>
              <a:rPr lang="zh-CN" altLang="en-US" sz="2400" dirty="0"/>
              <a:t>时，应该将位于最右边的问号与离它最近的冒号配对，并按这一原则正确区分各条件运算符的运算对象。</a:t>
            </a:r>
            <a:endParaRPr lang="en-US" altLang="zh-CN" sz="2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1 </a:t>
            </a:r>
            <a:r>
              <a:rPr lang="zh-CN" altLang="en-US" dirty="0" smtClean="0"/>
              <a:t>条件表达式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95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3200" dirty="0"/>
              <a:t>表达式为：表达式</a:t>
            </a:r>
            <a:r>
              <a:rPr lang="en-US" altLang="zh-CN" sz="3200" dirty="0"/>
              <a:t>1</a:t>
            </a:r>
            <a:r>
              <a:rPr lang="zh-CN" altLang="en-US" sz="3200" dirty="0"/>
              <a:t>？表达式</a:t>
            </a:r>
            <a:r>
              <a:rPr lang="en-US" altLang="zh-CN" sz="3200" dirty="0"/>
              <a:t>2</a:t>
            </a:r>
            <a:r>
              <a:rPr lang="zh-CN" altLang="en-US" sz="3200" dirty="0"/>
              <a:t>：表达式</a:t>
            </a:r>
            <a:r>
              <a:rPr lang="en-US" altLang="zh-CN" sz="3200" dirty="0"/>
              <a:t>3</a:t>
            </a:r>
          </a:p>
          <a:p>
            <a:pPr marL="0" indent="0">
              <a:buNone/>
            </a:pPr>
            <a:r>
              <a:rPr lang="zh-CN" altLang="en-US" sz="3200" dirty="0"/>
              <a:t>先求解表达式</a:t>
            </a:r>
            <a:r>
              <a:rPr lang="en-US" altLang="zh-CN" sz="3200" dirty="0"/>
              <a:t>1</a:t>
            </a:r>
            <a:r>
              <a:rPr lang="zh-CN" altLang="en-US" sz="3200" dirty="0" smtClean="0"/>
              <a:t>，若</a:t>
            </a:r>
            <a:r>
              <a:rPr lang="zh-CN" altLang="en-US" sz="3200" dirty="0"/>
              <a:t>其值为真（非</a:t>
            </a:r>
            <a:r>
              <a:rPr lang="en-US" altLang="zh-CN" sz="3200" dirty="0"/>
              <a:t>0</a:t>
            </a:r>
            <a:r>
              <a:rPr lang="zh-CN" altLang="en-US" sz="3200" dirty="0"/>
              <a:t>）则将表达式</a:t>
            </a:r>
            <a:r>
              <a:rPr lang="en-US" altLang="zh-CN" sz="3200" dirty="0"/>
              <a:t>2</a:t>
            </a:r>
            <a:r>
              <a:rPr lang="zh-CN" altLang="en-US" sz="3200" dirty="0"/>
              <a:t>的值作为整个表达式的取值</a:t>
            </a:r>
            <a:r>
              <a:rPr lang="zh-CN" altLang="en-US" sz="3200" dirty="0" smtClean="0"/>
              <a:t>，否则</a:t>
            </a:r>
            <a:r>
              <a:rPr lang="zh-CN" altLang="en-US" sz="3200" dirty="0"/>
              <a:t>（表达式</a:t>
            </a:r>
            <a:r>
              <a:rPr lang="en-US" altLang="zh-CN" sz="3200" dirty="0"/>
              <a:t>1</a:t>
            </a:r>
            <a:r>
              <a:rPr lang="zh-CN" altLang="en-US" sz="3200" dirty="0"/>
              <a:t>的值为</a:t>
            </a:r>
            <a:r>
              <a:rPr lang="en-US" altLang="zh-CN" sz="3200" dirty="0"/>
              <a:t>0</a:t>
            </a:r>
            <a:r>
              <a:rPr lang="zh-CN" altLang="en-US" sz="3200" dirty="0"/>
              <a:t>）将表达式</a:t>
            </a:r>
            <a:r>
              <a:rPr lang="en-US" altLang="zh-CN" sz="3200" dirty="0"/>
              <a:t>3</a:t>
            </a:r>
            <a:r>
              <a:rPr lang="zh-CN" altLang="en-US" sz="3200" dirty="0"/>
              <a:t>的值作为整个表达式的取值。</a:t>
            </a:r>
          </a:p>
          <a:p>
            <a:pPr marL="0" indent="0">
              <a:buNone/>
            </a:pPr>
            <a:r>
              <a:rPr lang="zh-CN" altLang="en-US" sz="3200" dirty="0"/>
              <a:t>例如</a:t>
            </a:r>
            <a:r>
              <a:rPr lang="en-US" altLang="zh-CN" sz="3200" dirty="0"/>
              <a:t>:</a:t>
            </a:r>
          </a:p>
          <a:p>
            <a:pPr marL="0" indent="0">
              <a:buNone/>
            </a:pPr>
            <a:r>
              <a:rPr lang="en-US" altLang="zh-CN" sz="3200" dirty="0"/>
              <a:t>1</a:t>
            </a:r>
            <a:r>
              <a:rPr lang="zh-CN" altLang="en-US" sz="3200" dirty="0"/>
              <a:t>、</a:t>
            </a:r>
            <a:r>
              <a:rPr lang="en-US" altLang="zh-CN" sz="3200" dirty="0"/>
              <a:t>max=(a&gt;b)?</a:t>
            </a:r>
            <a:r>
              <a:rPr lang="en-US" altLang="zh-CN" sz="3200" dirty="0" err="1"/>
              <a:t>a:b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就是将</a:t>
            </a:r>
            <a:r>
              <a:rPr lang="en-US" altLang="zh-CN" sz="3200" dirty="0"/>
              <a:t>a</a:t>
            </a:r>
            <a:r>
              <a:rPr lang="zh-CN" altLang="en-US" sz="3200" dirty="0"/>
              <a:t>和</a:t>
            </a:r>
            <a:r>
              <a:rPr lang="en-US" altLang="zh-CN" sz="3200" dirty="0"/>
              <a:t>b</a:t>
            </a:r>
            <a:r>
              <a:rPr lang="zh-CN" altLang="en-US" sz="3200" dirty="0"/>
              <a:t>二者中较大的一个赋给</a:t>
            </a:r>
            <a:r>
              <a:rPr lang="en-US" altLang="zh-CN" sz="3200" dirty="0"/>
              <a:t>max</a:t>
            </a:r>
            <a:r>
              <a:rPr lang="zh-CN" altLang="en-US" sz="3200" dirty="0"/>
              <a:t>。</a:t>
            </a:r>
          </a:p>
          <a:p>
            <a:pPr marL="0" indent="0">
              <a:buNone/>
            </a:pPr>
            <a:r>
              <a:rPr lang="en-US" altLang="zh-CN" sz="3200" dirty="0"/>
              <a:t>2</a:t>
            </a:r>
            <a:r>
              <a:rPr lang="zh-CN" altLang="en-US" sz="3200" dirty="0"/>
              <a:t>、</a:t>
            </a:r>
            <a:r>
              <a:rPr lang="en-US" altLang="zh-CN" sz="3200" dirty="0"/>
              <a:t>min=(a&lt;b)?</a:t>
            </a:r>
            <a:r>
              <a:rPr lang="en-US" altLang="zh-CN" sz="3200" dirty="0" err="1"/>
              <a:t>a:b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就是将</a:t>
            </a:r>
            <a:r>
              <a:rPr lang="en-US" altLang="zh-CN" sz="3200" dirty="0"/>
              <a:t>a</a:t>
            </a:r>
            <a:r>
              <a:rPr lang="zh-CN" altLang="en-US" sz="3200" dirty="0"/>
              <a:t>和</a:t>
            </a:r>
            <a:r>
              <a:rPr lang="en-US" altLang="zh-CN" sz="3200" dirty="0"/>
              <a:t>b</a:t>
            </a:r>
            <a:r>
              <a:rPr lang="zh-CN" altLang="en-US" sz="3200" dirty="0"/>
              <a:t>二者中较小的一个赋给</a:t>
            </a:r>
            <a:r>
              <a:rPr lang="en-US" altLang="zh-CN" sz="3200" dirty="0"/>
              <a:t>min</a:t>
            </a:r>
            <a:r>
              <a:rPr lang="zh-CN" altLang="en-US" sz="3200" dirty="0"/>
              <a:t>。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6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77955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2 </a:t>
            </a:r>
            <a:r>
              <a:rPr lang="zh-CN" altLang="en-US" dirty="0" smtClean="0"/>
              <a:t>条件表达式的优先级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628800"/>
            <a:ext cx="7886700" cy="48958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dirty="0"/>
              <a:t>条件运算符优先级高于赋值、逗号运算符，低于其他运算符</a:t>
            </a:r>
          </a:p>
          <a:p>
            <a:pPr marL="0" indent="0">
              <a:buNone/>
            </a:pPr>
            <a:r>
              <a:rPr lang="zh-CN" altLang="en-US" sz="3200" dirty="0"/>
              <a:t>例如：</a:t>
            </a:r>
          </a:p>
          <a:p>
            <a:pPr marL="0" indent="0">
              <a:buNone/>
            </a:pPr>
            <a:r>
              <a:rPr lang="zh-CN" altLang="en-US" sz="3200" dirty="0"/>
              <a:t>⑴ </a:t>
            </a:r>
            <a:r>
              <a:rPr lang="en-US" altLang="zh-CN" sz="3200" dirty="0"/>
              <a:t>m&lt;n ? x : a+3</a:t>
            </a:r>
          </a:p>
          <a:p>
            <a:pPr marL="0" indent="0">
              <a:buNone/>
            </a:pPr>
            <a:r>
              <a:rPr lang="zh-CN" altLang="en-US" sz="3200" dirty="0"/>
              <a:t>等价于：</a:t>
            </a:r>
            <a:r>
              <a:rPr lang="en-US" altLang="zh-CN" sz="3200" dirty="0"/>
              <a:t>(m&lt;n) ?(x) :(a+3)</a:t>
            </a:r>
          </a:p>
          <a:p>
            <a:pPr marL="0" indent="0">
              <a:buNone/>
            </a:pPr>
            <a:r>
              <a:rPr lang="en-US" altLang="zh-CN" sz="3200" dirty="0"/>
              <a:t>⑵ a++&gt;=10 &amp;&amp; b--&gt;20 ? a : b</a:t>
            </a:r>
          </a:p>
          <a:p>
            <a:pPr marL="0" indent="0">
              <a:buNone/>
            </a:pPr>
            <a:r>
              <a:rPr lang="zh-CN" altLang="en-US" sz="3200" dirty="0"/>
              <a:t>等价于：</a:t>
            </a:r>
            <a:r>
              <a:rPr lang="en-US" altLang="zh-CN" sz="3200" dirty="0"/>
              <a:t>(a++&gt;=10 &amp;&amp; b--&gt;20) ? a : b</a:t>
            </a:r>
          </a:p>
          <a:p>
            <a:pPr marL="0" indent="0">
              <a:buNone/>
            </a:pPr>
            <a:r>
              <a:rPr lang="en-US" altLang="zh-CN" sz="3200" dirty="0"/>
              <a:t>⑶ x=3+a&gt;5 ? 100 : 200</a:t>
            </a:r>
          </a:p>
          <a:p>
            <a:pPr marL="0" indent="0">
              <a:buNone/>
            </a:pPr>
            <a:r>
              <a:rPr lang="zh-CN" altLang="en-US" sz="3200" dirty="0"/>
              <a:t>等价于：</a:t>
            </a:r>
            <a:r>
              <a:rPr lang="en-US" altLang="zh-CN" sz="3200" dirty="0"/>
              <a:t>x= (( 3+a&gt;5 ) ? 100 : 200 )</a:t>
            </a:r>
            <a:endParaRPr lang="zh-CN" altLang="en-US" sz="3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39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3 </a:t>
            </a:r>
            <a:r>
              <a:rPr lang="zh-CN" altLang="en-US" dirty="0" smtClean="0"/>
              <a:t>条件运算符的右结合性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sz="3200" dirty="0" smtClean="0"/>
          </a:p>
          <a:p>
            <a:pPr marL="0" indent="0">
              <a:buNone/>
            </a:pPr>
            <a:r>
              <a:rPr lang="zh-CN" altLang="en-US" sz="3200" dirty="0" smtClean="0"/>
              <a:t>例如</a:t>
            </a:r>
            <a:r>
              <a:rPr lang="zh-CN" altLang="en-US" sz="3200" dirty="0"/>
              <a:t>：</a:t>
            </a:r>
          </a:p>
          <a:p>
            <a:pPr marL="0" indent="0">
              <a:buNone/>
            </a:pPr>
            <a:r>
              <a:rPr lang="en-US" altLang="zh-CN" sz="3200" smtClean="0"/>
              <a:t> w&lt;x </a:t>
            </a:r>
            <a:r>
              <a:rPr lang="en-US" altLang="zh-CN" sz="3200" dirty="0"/>
              <a:t>? </a:t>
            </a:r>
            <a:r>
              <a:rPr lang="en-US" altLang="zh-CN" sz="3200" dirty="0" err="1"/>
              <a:t>x+w</a:t>
            </a:r>
            <a:r>
              <a:rPr lang="en-US" altLang="zh-CN" sz="3200" dirty="0"/>
              <a:t> : x&lt;y ? x : y</a:t>
            </a:r>
          </a:p>
          <a:p>
            <a:pPr marL="0" indent="0">
              <a:buNone/>
            </a:pPr>
            <a:r>
              <a:rPr lang="zh-CN" altLang="en-US" sz="3200" dirty="0"/>
              <a:t>与 </a:t>
            </a:r>
            <a:r>
              <a:rPr lang="en-US" altLang="zh-CN" sz="3200" dirty="0"/>
              <a:t>w&lt;x ? </a:t>
            </a:r>
            <a:r>
              <a:rPr lang="en-US" altLang="zh-CN" sz="3200" dirty="0" err="1"/>
              <a:t>x+w</a:t>
            </a:r>
            <a:r>
              <a:rPr lang="en-US" altLang="zh-CN" sz="3200" dirty="0"/>
              <a:t> : ( x&lt;y ? x : y) </a:t>
            </a:r>
            <a:r>
              <a:rPr lang="zh-CN" altLang="en-US" sz="3200" dirty="0"/>
              <a:t>等价</a:t>
            </a:r>
          </a:p>
          <a:p>
            <a:pPr marL="0" indent="0">
              <a:buNone/>
            </a:pPr>
            <a:r>
              <a:rPr lang="zh-CN" altLang="en-US" sz="3200" dirty="0"/>
              <a:t>与 </a:t>
            </a:r>
            <a:r>
              <a:rPr lang="en-US" altLang="zh-CN" sz="3200" dirty="0"/>
              <a:t>(w&lt;x ? </a:t>
            </a:r>
            <a:r>
              <a:rPr lang="en-US" altLang="zh-CN" sz="3200" dirty="0" err="1"/>
              <a:t>x+w</a:t>
            </a:r>
            <a:r>
              <a:rPr lang="en-US" altLang="zh-CN" sz="3200" dirty="0"/>
              <a:t> : x&lt;y) ? x : y </a:t>
            </a:r>
            <a:r>
              <a:rPr lang="zh-CN" altLang="en-US" sz="3200" dirty="0"/>
              <a:t>不等价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3448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四、算法实现</a:t>
            </a:r>
          </a:p>
        </p:txBody>
      </p:sp>
      <p:sp>
        <p:nvSpPr>
          <p:cNvPr id="11267" name="内容占位符 3"/>
          <p:cNvSpPr>
            <a:spLocks noGrp="1"/>
          </p:cNvSpPr>
          <p:nvPr>
            <p:ph idx="1"/>
          </p:nvPr>
        </p:nvSpPr>
        <p:spPr>
          <a:xfrm>
            <a:off x="107504" y="1412776"/>
            <a:ext cx="4464496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/>
              <a:t>#include &lt;</a:t>
            </a:r>
            <a:r>
              <a:rPr lang="en-US" altLang="zh-CN" sz="2400" dirty="0" err="1"/>
              <a:t>stdio.h</a:t>
            </a:r>
            <a:r>
              <a:rPr lang="en-US" altLang="zh-CN" sz="2400" dirty="0"/>
              <a:t>&gt;</a:t>
            </a:r>
          </a:p>
          <a:p>
            <a:pPr marL="0" indent="0">
              <a:buNone/>
            </a:pPr>
            <a:r>
              <a:rPr lang="en-US" altLang="zh-CN" sz="2400" dirty="0" err="1"/>
              <a:t>int</a:t>
            </a:r>
            <a:r>
              <a:rPr lang="en-US" altLang="zh-CN" sz="2400" dirty="0"/>
              <a:t> main(void</a:t>
            </a:r>
            <a:r>
              <a:rPr lang="en-US" altLang="zh-CN" sz="2400" dirty="0" smtClean="0"/>
              <a:t>)</a:t>
            </a:r>
          </a:p>
          <a:p>
            <a:pPr marL="0" indent="0">
              <a:buNone/>
            </a:pPr>
            <a:r>
              <a:rPr lang="en-US" altLang="zh-CN" sz="2400" dirty="0" smtClean="0"/>
              <a:t>{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 err="1"/>
              <a:t>int</a:t>
            </a:r>
            <a:r>
              <a:rPr lang="en-US" altLang="zh-CN" sz="2400" dirty="0"/>
              <a:t> </a:t>
            </a:r>
            <a:r>
              <a:rPr lang="en-US" altLang="zh-CN" sz="2400" dirty="0" err="1"/>
              <a:t>a,b,max</a:t>
            </a:r>
            <a:r>
              <a:rPr lang="en-US" altLang="zh-CN" sz="2400" dirty="0"/>
              <a:t>;</a:t>
            </a:r>
          </a:p>
          <a:p>
            <a:pPr marL="0" indent="0">
              <a:buNone/>
            </a:pPr>
            <a:r>
              <a:rPr lang="en-US" altLang="zh-CN" sz="2400" dirty="0" err="1"/>
              <a:t>printf</a:t>
            </a:r>
            <a:r>
              <a:rPr lang="en-US" altLang="zh-CN" sz="2400" dirty="0"/>
              <a:t>("\n input two numbers: ");</a:t>
            </a:r>
          </a:p>
          <a:p>
            <a:pPr marL="0" indent="0">
              <a:buNone/>
            </a:pPr>
            <a:r>
              <a:rPr lang="en-US" altLang="zh-CN" sz="2400" dirty="0" err="1"/>
              <a:t>scanf</a:t>
            </a:r>
            <a:r>
              <a:rPr lang="en-US" altLang="zh-CN" sz="2400" dirty="0"/>
              <a:t>("%</a:t>
            </a:r>
            <a:r>
              <a:rPr lang="en-US" altLang="zh-CN" sz="2400" dirty="0" err="1"/>
              <a:t>d%d</a:t>
            </a:r>
            <a:r>
              <a:rPr lang="en-US" altLang="zh-CN" sz="2400" dirty="0"/>
              <a:t>",&amp;</a:t>
            </a:r>
            <a:r>
              <a:rPr lang="en-US" altLang="zh-CN" sz="2400" dirty="0" err="1"/>
              <a:t>a,&amp;b</a:t>
            </a:r>
            <a:r>
              <a:rPr lang="en-US" altLang="zh-CN" sz="2400" dirty="0"/>
              <a:t>);</a:t>
            </a:r>
          </a:p>
          <a:p>
            <a:pPr marL="0" indent="0">
              <a:buNone/>
            </a:pPr>
            <a:r>
              <a:rPr lang="en-US" altLang="zh-CN" sz="2400" dirty="0" err="1"/>
              <a:t>printf</a:t>
            </a:r>
            <a:r>
              <a:rPr lang="en-US" altLang="zh-CN" sz="2400" dirty="0"/>
              <a:t>("max=%</a:t>
            </a:r>
            <a:r>
              <a:rPr lang="en-US" altLang="zh-CN" sz="2400" dirty="0" err="1"/>
              <a:t>d",a</a:t>
            </a:r>
            <a:r>
              <a:rPr lang="en-US" altLang="zh-CN" sz="2400" dirty="0"/>
              <a:t>&gt;</a:t>
            </a:r>
            <a:r>
              <a:rPr lang="en-US" altLang="zh-CN" sz="2400" dirty="0" err="1"/>
              <a:t>b?a:b</a:t>
            </a:r>
            <a:r>
              <a:rPr lang="en-US" altLang="zh-CN" sz="2400" dirty="0"/>
              <a:t>);</a:t>
            </a:r>
          </a:p>
          <a:p>
            <a:pPr marL="0" indent="0">
              <a:buNone/>
            </a:pPr>
            <a:r>
              <a:rPr lang="en-US" altLang="zh-CN" sz="2400" b="1" dirty="0"/>
              <a:t>return</a:t>
            </a:r>
            <a:r>
              <a:rPr lang="en-US" altLang="zh-CN" sz="2400" dirty="0"/>
              <a:t> 0;</a:t>
            </a:r>
          </a:p>
          <a:p>
            <a:pPr marL="0" indent="0">
              <a:buNone/>
            </a:pPr>
            <a:r>
              <a:rPr lang="en-US" altLang="zh-CN" sz="2400" dirty="0"/>
              <a:t>}</a:t>
            </a:r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4572000" y="1412776"/>
            <a:ext cx="4464496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0" dirty="0" smtClean="0"/>
              <a:t>#include &lt;</a:t>
            </a:r>
            <a:r>
              <a:rPr lang="en-US" altLang="zh-CN" sz="2400" b="0" dirty="0" err="1" smtClean="0"/>
              <a:t>stdio.h</a:t>
            </a:r>
            <a:r>
              <a:rPr lang="en-US" altLang="zh-CN" sz="2400" b="0" dirty="0" smtClean="0"/>
              <a:t>&gt;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0" dirty="0" err="1" smtClean="0"/>
              <a:t>int</a:t>
            </a:r>
            <a:r>
              <a:rPr lang="en-US" altLang="zh-CN" sz="2400" b="0" dirty="0" smtClean="0"/>
              <a:t> main(void)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0" dirty="0" smtClean="0"/>
              <a:t>{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0" dirty="0" err="1" smtClean="0"/>
              <a:t>int</a:t>
            </a:r>
            <a:r>
              <a:rPr lang="en-US" altLang="zh-CN" sz="2400" b="0" dirty="0" smtClean="0"/>
              <a:t> </a:t>
            </a:r>
            <a:r>
              <a:rPr lang="en-US" altLang="zh-CN" sz="2400" b="0" dirty="0" err="1" smtClean="0"/>
              <a:t>a,b,c,d,max</a:t>
            </a:r>
            <a:r>
              <a:rPr lang="en-US" altLang="zh-CN" sz="2400" b="0" dirty="0" smtClean="0"/>
              <a:t>;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0" dirty="0" err="1" smtClean="0"/>
              <a:t>printf</a:t>
            </a:r>
            <a:r>
              <a:rPr lang="en-US" altLang="zh-CN" sz="2400" b="0" dirty="0" smtClean="0"/>
              <a:t>("\n input four numbers: ");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0" dirty="0" err="1" smtClean="0"/>
              <a:t>scanf</a:t>
            </a:r>
            <a:r>
              <a:rPr lang="en-US" altLang="zh-CN" sz="2400" b="0" dirty="0" smtClean="0"/>
              <a:t>("%</a:t>
            </a:r>
            <a:r>
              <a:rPr lang="en-US" altLang="zh-CN" sz="2400" b="0" dirty="0" err="1" smtClean="0"/>
              <a:t>d%d</a:t>
            </a:r>
            <a:r>
              <a:rPr lang="en-US" altLang="zh-CN" sz="2400" b="0" dirty="0" smtClean="0"/>
              <a:t>",&amp;</a:t>
            </a:r>
            <a:r>
              <a:rPr lang="en-US" altLang="zh-CN" sz="2400" b="0" dirty="0" err="1" smtClean="0"/>
              <a:t>a,&amp;b,&amp;c,&amp;d</a:t>
            </a:r>
            <a:r>
              <a:rPr lang="en-US" altLang="zh-CN" sz="2400" b="0" dirty="0" smtClean="0"/>
              <a:t>);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altLang="zh-CN" sz="2400" b="0" dirty="0" err="1" smtClean="0"/>
              <a:t>printf</a:t>
            </a:r>
            <a:r>
              <a:rPr lang="en-US" altLang="zh-CN" sz="2400" b="0" dirty="0" smtClean="0"/>
              <a:t>("max=%d",</a:t>
            </a:r>
            <a:r>
              <a:rPr lang="pt-BR" altLang="zh-CN" sz="2400" b="0" dirty="0"/>
              <a:t> a&gt;b ? a : c&gt;d ? c : </a:t>
            </a:r>
            <a:r>
              <a:rPr lang="pt-BR" altLang="zh-CN" sz="2400" b="0" dirty="0" smtClean="0"/>
              <a:t>d</a:t>
            </a:r>
            <a:r>
              <a:rPr lang="en-US" altLang="zh-CN" sz="2400" b="0" dirty="0" smtClean="0"/>
              <a:t> );</a:t>
            </a:r>
            <a:endParaRPr lang="en-US" altLang="zh-CN" sz="2400" b="0" dirty="0"/>
          </a:p>
          <a:p>
            <a:pPr marL="0" indent="0" fontAlgn="auto">
              <a:spcAft>
                <a:spcPts val="0"/>
              </a:spcAft>
              <a:buNone/>
            </a:pPr>
            <a:r>
              <a:rPr lang="en-US" altLang="zh-CN" sz="2400" b="0" dirty="0" err="1"/>
              <a:t>printf</a:t>
            </a:r>
            <a:r>
              <a:rPr lang="en-US" altLang="zh-CN" sz="2400" b="0" dirty="0"/>
              <a:t>("max=%d",</a:t>
            </a:r>
            <a:r>
              <a:rPr lang="pt-BR" altLang="zh-CN" sz="2400" b="0" dirty="0"/>
              <a:t> a&gt;b ? a : ( c&gt;d ? c : d </a:t>
            </a:r>
            <a:r>
              <a:rPr lang="pt-BR" altLang="zh-CN" sz="2400" b="0" dirty="0" smtClean="0"/>
              <a:t>)</a:t>
            </a:r>
            <a:r>
              <a:rPr lang="en-US" altLang="zh-CN" sz="2400" b="0" dirty="0"/>
              <a:t> </a:t>
            </a:r>
            <a:r>
              <a:rPr lang="en-US" altLang="zh-CN" sz="2400" b="0" dirty="0" smtClean="0"/>
              <a:t>);</a:t>
            </a:r>
            <a:endParaRPr lang="pt-BR" altLang="zh-CN" sz="2400" b="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1" dirty="0" smtClean="0"/>
              <a:t>return</a:t>
            </a:r>
            <a:r>
              <a:rPr lang="en-US" altLang="zh-CN" sz="2400" b="0" dirty="0" smtClean="0"/>
              <a:t> 0;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 b="0" dirty="0" smtClean="0"/>
              <a:t>}</a:t>
            </a:r>
            <a:endParaRPr lang="en-US" altLang="zh-CN" sz="2400" b="0" dirty="0"/>
          </a:p>
        </p:txBody>
      </p:sp>
    </p:spTree>
    <p:extLst>
      <p:ext uri="{BB962C8B-B14F-4D97-AF65-F5344CB8AC3E}">
        <p14:creationId xmlns:p14="http://schemas.microsoft.com/office/powerpoint/2010/main" val="388107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3290</TotalTime>
  <Words>552</Words>
  <Application>Microsoft Office PowerPoint</Application>
  <PresentationFormat>全屏显示(4:3)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黑体</vt:lpstr>
      <vt:lpstr>华文行楷</vt:lpstr>
      <vt:lpstr>华文楷体</vt:lpstr>
      <vt:lpstr>华文新魏</vt:lpstr>
      <vt:lpstr>楷体_GB2312</vt:lpstr>
      <vt:lpstr>宋体</vt:lpstr>
      <vt:lpstr>Arial</vt:lpstr>
      <vt:lpstr>Calibri</vt:lpstr>
      <vt:lpstr>Calibri Light</vt:lpstr>
      <vt:lpstr>Verdana</vt:lpstr>
      <vt:lpstr>Wingdings</vt:lpstr>
      <vt:lpstr>Wingdings 2</vt:lpstr>
      <vt:lpstr>Office 主题</vt:lpstr>
      <vt:lpstr>PowerPoint 演示文稿</vt:lpstr>
      <vt:lpstr>《条件运算符》提纲</vt:lpstr>
      <vt:lpstr>一、教学目标</vt:lpstr>
      <vt:lpstr>二、问题引导</vt:lpstr>
      <vt:lpstr>三、问题求解</vt:lpstr>
      <vt:lpstr>例1 条件表达式</vt:lpstr>
      <vt:lpstr>例2 条件表达式的优先级</vt:lpstr>
      <vt:lpstr>例3 条件运算符的右结合性</vt:lpstr>
      <vt:lpstr>四、算法实现</vt:lpstr>
      <vt:lpstr>五、小结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sq</cp:lastModifiedBy>
  <cp:revision>239</cp:revision>
  <dcterms:created xsi:type="dcterms:W3CDTF">2004-11-26T05:12:32Z</dcterms:created>
  <dcterms:modified xsi:type="dcterms:W3CDTF">2016-12-12T10:29:29Z</dcterms:modified>
</cp:coreProperties>
</file>