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3"/>
  </p:notesMasterIdLst>
  <p:handoutMasterIdLst>
    <p:handoutMasterId r:id="rId14"/>
  </p:handoutMasterIdLst>
  <p:sldIdLst>
    <p:sldId id="295" r:id="rId2"/>
    <p:sldId id="369" r:id="rId3"/>
    <p:sldId id="294" r:id="rId4"/>
    <p:sldId id="296" r:id="rId5"/>
    <p:sldId id="368" r:id="rId6"/>
    <p:sldId id="372" r:id="rId7"/>
    <p:sldId id="373" r:id="rId8"/>
    <p:sldId id="374" r:id="rId9"/>
    <p:sldId id="363" r:id="rId10"/>
    <p:sldId id="370" r:id="rId11"/>
    <p:sldId id="371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DEEE12"/>
    <a:srgbClr val="00FF00"/>
    <a:srgbClr val="0000CC"/>
    <a:srgbClr val="000000"/>
    <a:srgbClr val="FFFF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0" autoAdjust="0"/>
    <p:restoredTop sz="94660"/>
  </p:normalViewPr>
  <p:slideViewPr>
    <p:cSldViewPr>
      <p:cViewPr varScale="1">
        <p:scale>
          <a:sx n="103" d="100"/>
          <a:sy n="103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2148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04150F96-6B00-42F6-9C63-E6D241ABDF4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8133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EAD1E824-6650-4D57-9198-3CBE312EC4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9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73CBB-EBE9-419F-BDAC-02D037E8664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96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677-8195-4C54-BF77-20E0251C1AC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19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2236761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676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6220-C61B-4741-9AD1-D0CD4ECB1D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11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062B-0F3E-4BDD-B129-4A06062AE83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79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124A0-FCA0-4924-93EC-48B4CD3758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813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FDA3-458C-460F-8967-38FD757E3E9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0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385FF-4FA9-4C93-8100-F6627A8D7A1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90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5C01-1B19-4A41-B69A-D394B80E5A6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47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17B4-4EA4-453E-8141-D3D548A4342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10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zh-CN" altLang="en-US" dirty="0" smtClean="0"/>
              <a:t>华南师范大学 软件学院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EFB8-EB80-470D-B4FD-A927594FF60D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7" name="Picture 9" descr="GIF-395"/>
          <p:cNvPicPr>
            <a:picLocks noChangeAspect="1" noChangeArrowheads="1" noCrop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903605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6948264" y="26988"/>
            <a:ext cx="2232249" cy="377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>
              <a:spcBef>
                <a:spcPct val="20000"/>
              </a:spcBef>
              <a:defRPr/>
            </a:pPr>
            <a:r>
              <a:rPr kumimoji="1" lang="en-US" altLang="zh-CN" sz="2000" b="0" dirty="0">
                <a:latin typeface="华文楷体" pitchFamily="2" charset="-122"/>
                <a:ea typeface="华文楷体" pitchFamily="2" charset="-122"/>
              </a:rPr>
              <a:t>C</a:t>
            </a:r>
            <a:r>
              <a:rPr kumimoji="1" lang="zh-CN" altLang="en-US" sz="2000" b="0" dirty="0">
                <a:latin typeface="华文楷体" pitchFamily="2" charset="-122"/>
                <a:ea typeface="华文楷体" pitchFamily="2" charset="-122"/>
              </a:rPr>
              <a:t>语言</a:t>
            </a:r>
            <a:r>
              <a:rPr kumimoji="1" lang="zh-CN" altLang="en-US" sz="2000" b="0" dirty="0" smtClean="0">
                <a:latin typeface="华文楷体" pitchFamily="2" charset="-122"/>
                <a:ea typeface="华文楷体" pitchFamily="2" charset="-122"/>
              </a:rPr>
              <a:t>程序设计</a:t>
            </a:r>
            <a:endParaRPr kumimoji="1" lang="zh-CN" altLang="en-US" sz="2000" b="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9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3432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</a:rPr>
              <a:t>条件运算符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10" name="Line 12"/>
          <p:cNvSpPr>
            <a:spLocks noChangeShapeType="1"/>
          </p:cNvSpPr>
          <p:nvPr userDrawn="1"/>
        </p:nvSpPr>
        <p:spPr bwMode="auto">
          <a:xfrm flipV="1">
            <a:off x="611188" y="1268413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6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1E6AC9-D914-4D2A-9DA6-36AAAF183683}" type="slidenum">
              <a:rPr lang="en-US" altLang="zh-CN" b="0"/>
              <a:pPr eaLnBrk="1" hangingPunct="1"/>
              <a:t>1</a:t>
            </a:fld>
            <a:endParaRPr lang="en-US" altLang="zh-CN" b="0"/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2051720" y="1340694"/>
            <a:ext cx="5257254" cy="18002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zh-CN" altLang="en-US" sz="3600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</a:rPr>
              <a:t>条件运算符</a:t>
            </a:r>
            <a:endParaRPr lang="zh-CN" altLang="en-US" sz="3600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45828" y="4609703"/>
            <a:ext cx="26574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软件学院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23928" y="4581128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r>
              <a:rPr lang="zh-CN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itchFamily="2" charset="-122"/>
                <a:ea typeface="华文行楷" pitchFamily="2" charset="-122"/>
              </a:rPr>
              <a:t>曾碧卿  教授</a:t>
            </a:r>
          </a:p>
        </p:txBody>
      </p:sp>
      <p:pic>
        <p:nvPicPr>
          <p:cNvPr id="7" name="Picture 5" descr="欢迎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59920"/>
            <a:ext cx="1871985" cy="126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五、小结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55576" y="2564904"/>
            <a:ext cx="8712968" cy="2206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200" dirty="0" smtClean="0"/>
              <a:t>条件表达式的概念</a:t>
            </a:r>
            <a:endParaRPr lang="en-US" altLang="zh-CN" sz="3200" dirty="0"/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200" dirty="0" smtClean="0"/>
              <a:t>条件</a:t>
            </a:r>
            <a:r>
              <a:rPr lang="zh-CN" altLang="en-US" sz="3200" dirty="0"/>
              <a:t>表达式的</a:t>
            </a:r>
            <a:r>
              <a:rPr lang="zh-CN" altLang="en-US" sz="3200" dirty="0" smtClean="0"/>
              <a:t>优先级</a:t>
            </a:r>
            <a:endParaRPr lang="en-US" altLang="zh-CN" sz="3200" dirty="0"/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zh-CN" altLang="en-US" sz="3200" dirty="0" smtClean="0"/>
              <a:t>条件</a:t>
            </a:r>
            <a:r>
              <a:rPr lang="zh-CN" altLang="en-US" sz="3200" dirty="0"/>
              <a:t>表达式的结合</a:t>
            </a:r>
            <a:r>
              <a:rPr lang="zh-CN" altLang="en-US" sz="3200" dirty="0" smtClean="0"/>
              <a:t>性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5000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条件运算符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二、问题</a:t>
            </a:r>
            <a:r>
              <a:rPr lang="zh-CN" altLang="en-US" sz="2600" b="1" dirty="0">
                <a:solidFill>
                  <a:srgbClr val="FF0000"/>
                </a:solidFill>
              </a:rPr>
              <a:t>引导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三、</a:t>
            </a:r>
            <a:r>
              <a:rPr lang="zh-CN" altLang="en-US" sz="2600" b="1" dirty="0">
                <a:solidFill>
                  <a:srgbClr val="FF0000"/>
                </a:solidFill>
              </a:rPr>
              <a:t>问题求解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四、</a:t>
            </a:r>
            <a:r>
              <a:rPr lang="zh-CN" altLang="en-US" sz="2600" b="1" dirty="0">
                <a:solidFill>
                  <a:srgbClr val="FF0000"/>
                </a:solidFill>
              </a:rPr>
              <a:t>算法实现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>
                <a:solidFill>
                  <a:srgbClr val="FF0000"/>
                </a:solidFill>
              </a:rPr>
              <a:t>五</a:t>
            </a:r>
            <a:r>
              <a:rPr lang="zh-CN" altLang="en-US" sz="2600" b="1" dirty="0" smtClean="0">
                <a:solidFill>
                  <a:srgbClr val="FF0000"/>
                </a:solidFill>
              </a:rPr>
              <a:t>、</a:t>
            </a:r>
            <a:r>
              <a:rPr lang="zh-CN" altLang="en-US" sz="2600" b="1" dirty="0">
                <a:solidFill>
                  <a:srgbClr val="FF0000"/>
                </a:solidFill>
              </a:rPr>
              <a:t>小结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0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None/>
            </a:pPr>
            <a:endParaRPr lang="en-US" altLang="zh-CN" sz="26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FF0000"/>
                </a:solidFill>
              </a:rPr>
              <a:t>掌握条件表达式的概念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altLang="zh-CN" sz="3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</a:rPr>
              <a:t>熟练运用条件表达式编程</a:t>
            </a: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二、问题引导</a:t>
            </a:r>
            <a:endParaRPr lang="zh-CN" altLang="zh-CN" b="1" dirty="0" smtClean="0">
              <a:solidFill>
                <a:srgbClr val="FF0000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001000" cy="530860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endParaRPr lang="en-US" altLang="zh-CN" sz="2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260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600" dirty="0" smtClean="0">
                <a:solidFill>
                  <a:srgbClr val="FF0000"/>
                </a:solidFill>
              </a:rPr>
              <a:t>问题</a:t>
            </a:r>
            <a:r>
              <a:rPr lang="en-US" altLang="zh-CN" sz="3600" dirty="0" smtClean="0">
                <a:solidFill>
                  <a:srgbClr val="FF0000"/>
                </a:solidFill>
              </a:rPr>
              <a:t>1</a:t>
            </a:r>
            <a:r>
              <a:rPr lang="zh-CN" altLang="en-US" sz="3600" dirty="0" smtClean="0">
                <a:solidFill>
                  <a:srgbClr val="FF0000"/>
                </a:solidFill>
              </a:rPr>
              <a:t>：什么是条件表达式？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600" dirty="0" smtClean="0">
                <a:solidFill>
                  <a:srgbClr val="FF0000"/>
                </a:solidFill>
              </a:rPr>
              <a:t>问题</a:t>
            </a:r>
            <a:r>
              <a:rPr lang="en-US" altLang="zh-CN" sz="3600" dirty="0" smtClean="0">
                <a:solidFill>
                  <a:srgbClr val="FF0000"/>
                </a:solidFill>
              </a:rPr>
              <a:t>2</a:t>
            </a:r>
            <a:r>
              <a:rPr lang="zh-CN" altLang="en-US" sz="3600" dirty="0" smtClean="0">
                <a:solidFill>
                  <a:srgbClr val="FF0000"/>
                </a:solidFill>
              </a:rPr>
              <a:t>：条件表达式的优先级？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altLang="zh-CN" sz="3600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600" dirty="0" smtClean="0">
                <a:solidFill>
                  <a:srgbClr val="FF0000"/>
                </a:solidFill>
              </a:rPr>
              <a:t>问题</a:t>
            </a:r>
            <a:r>
              <a:rPr lang="en-US" altLang="zh-CN" sz="3600" dirty="0" smtClean="0">
                <a:solidFill>
                  <a:srgbClr val="FF0000"/>
                </a:solidFill>
              </a:rPr>
              <a:t>3</a:t>
            </a:r>
            <a:r>
              <a:rPr lang="zh-CN" altLang="en-US" sz="3600" dirty="0" smtClean="0">
                <a:solidFill>
                  <a:srgbClr val="FF0000"/>
                </a:solidFill>
              </a:rPr>
              <a:t>：</a:t>
            </a:r>
            <a:r>
              <a:rPr lang="zh-CN" altLang="en-US" sz="3600" dirty="0">
                <a:solidFill>
                  <a:srgbClr val="FF0000"/>
                </a:solidFill>
              </a:rPr>
              <a:t>条件表达式</a:t>
            </a:r>
            <a:r>
              <a:rPr lang="zh-CN" altLang="en-US" sz="3600" dirty="0" smtClean="0">
                <a:solidFill>
                  <a:srgbClr val="FF0000"/>
                </a:solidFill>
              </a:rPr>
              <a:t>的结合性？</a:t>
            </a:r>
            <a:endParaRPr lang="en-US" altLang="zh-CN" sz="3600" dirty="0"/>
          </a:p>
          <a:p>
            <a:pPr marL="0" indent="0">
              <a:lnSpc>
                <a:spcPct val="110000"/>
              </a:lnSpc>
              <a:buNone/>
            </a:pPr>
            <a:endParaRPr lang="en-US" altLang="zh-CN" sz="3600" dirty="0"/>
          </a:p>
        </p:txBody>
      </p:sp>
      <p:sp>
        <p:nvSpPr>
          <p:cNvPr id="1331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4EE9AFA-9F30-469A-8D51-731B514ABA8B}" type="slidenum">
              <a:rPr lang="en-US" altLang="zh-CN" b="0"/>
              <a:pPr eaLnBrk="1" hangingPunct="1"/>
              <a:t>4</a:t>
            </a:fld>
            <a:endParaRPr lang="en-US" altLang="zh-CN" b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三、问题求解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4081" y="1340768"/>
            <a:ext cx="8335838" cy="5400600"/>
          </a:xfrm>
        </p:spPr>
        <p:txBody>
          <a:bodyPr rtlCol="0">
            <a:normAutofit fontScale="92500"/>
          </a:bodyPr>
          <a:lstStyle/>
          <a:p>
            <a:pPr marL="514350" indent="-514350" algn="just">
              <a:lnSpc>
                <a:spcPct val="150000"/>
              </a:lnSpc>
              <a:buNone/>
              <a:defRPr/>
            </a:pPr>
            <a:r>
              <a:rPr lang="zh-CN" altLang="en-US" sz="2400" dirty="0">
                <a:solidFill>
                  <a:srgbClr val="FF0000"/>
                </a:solidFill>
              </a:rPr>
              <a:t>什么是条件表达式</a:t>
            </a:r>
            <a:r>
              <a:rPr lang="zh-CN" altLang="en-US" sz="2400" dirty="0" smtClean="0">
                <a:solidFill>
                  <a:srgbClr val="FF0000"/>
                </a:solidFill>
              </a:rPr>
              <a:t>？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marL="514350" indent="-514350" algn="just">
              <a:lnSpc>
                <a:spcPct val="150000"/>
              </a:lnSpc>
              <a:buNone/>
              <a:defRPr/>
            </a:pPr>
            <a:r>
              <a:rPr lang="zh-CN" altLang="en-US" sz="2400" dirty="0" smtClean="0"/>
              <a:t>        形如“表达式</a:t>
            </a:r>
            <a:r>
              <a:rPr lang="en-US" altLang="zh-CN" sz="2400" dirty="0"/>
              <a:t>1</a:t>
            </a:r>
            <a:r>
              <a:rPr lang="zh-CN" altLang="en-US" sz="2400" dirty="0"/>
              <a:t>？表达式</a:t>
            </a:r>
            <a:r>
              <a:rPr lang="en-US" altLang="zh-CN" sz="2400" dirty="0"/>
              <a:t>2</a:t>
            </a:r>
            <a:r>
              <a:rPr lang="zh-CN" altLang="en-US" sz="2400" dirty="0"/>
              <a:t>：表达式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”形式的表达式称为条件表达式。</a:t>
            </a:r>
            <a:endParaRPr lang="en-US" altLang="zh-CN" sz="2400" dirty="0" smtClean="0"/>
          </a:p>
          <a:p>
            <a:pPr marL="514350" indent="-514350" algn="just">
              <a:lnSpc>
                <a:spcPct val="150000"/>
              </a:lnSpc>
              <a:buNone/>
              <a:defRPr/>
            </a:pPr>
            <a:r>
              <a:rPr lang="zh-CN" altLang="en-US" sz="2400" dirty="0">
                <a:solidFill>
                  <a:srgbClr val="FF0000"/>
                </a:solidFill>
              </a:rPr>
              <a:t>条件表达式的优先级？</a:t>
            </a:r>
            <a:endParaRPr lang="en-US" altLang="zh-CN" sz="2400" dirty="0"/>
          </a:p>
          <a:p>
            <a:pPr marL="514350" indent="-514350" algn="just">
              <a:lnSpc>
                <a:spcPct val="150000"/>
              </a:lnSpc>
              <a:buNone/>
              <a:defRPr/>
            </a:pPr>
            <a:r>
              <a:rPr lang="zh-CN" altLang="en-US" sz="2400" dirty="0" smtClean="0"/>
              <a:t>        条件</a:t>
            </a:r>
            <a:r>
              <a:rPr lang="zh-CN" altLang="en-US" sz="2400" dirty="0"/>
              <a:t>运算符优先级高于赋值、逗号运算符，低于其他运算符。</a:t>
            </a:r>
            <a:endParaRPr lang="en-US" altLang="zh-CN" sz="2400" dirty="0"/>
          </a:p>
          <a:p>
            <a:pPr marL="514350" indent="-514350" algn="just">
              <a:lnSpc>
                <a:spcPct val="150000"/>
              </a:lnSpc>
              <a:buNone/>
              <a:defRPr/>
            </a:pPr>
            <a:r>
              <a:rPr lang="zh-CN" altLang="en-US" sz="2400" dirty="0">
                <a:solidFill>
                  <a:srgbClr val="FF0000"/>
                </a:solidFill>
              </a:rPr>
              <a:t>条件表达式</a:t>
            </a:r>
            <a:r>
              <a:rPr lang="zh-CN" altLang="en-US" sz="2400" dirty="0" smtClean="0">
                <a:solidFill>
                  <a:srgbClr val="FF0000"/>
                </a:solidFill>
              </a:rPr>
              <a:t>的结合性？</a:t>
            </a:r>
            <a:endParaRPr lang="en-US" altLang="zh-CN" sz="2400" dirty="0"/>
          </a:p>
          <a:p>
            <a:pPr marL="514350" indent="-514350" algn="just">
              <a:lnSpc>
                <a:spcPct val="150000"/>
              </a:lnSpc>
              <a:buFont typeface="Wingdings 2"/>
              <a:buNone/>
              <a:defRPr/>
            </a:pPr>
            <a:r>
              <a:rPr lang="zh-CN" altLang="en-US" sz="2400" dirty="0" smtClean="0"/>
              <a:t>        条件</a:t>
            </a:r>
            <a:r>
              <a:rPr lang="zh-CN" altLang="en-US" sz="2400" dirty="0"/>
              <a:t>运算符具有右结合性，当一个表达式中出现多个条件</a:t>
            </a:r>
            <a:r>
              <a:rPr lang="zh-CN" altLang="en-US" sz="2400" dirty="0" smtClean="0"/>
              <a:t>运算符</a:t>
            </a:r>
            <a:r>
              <a:rPr lang="zh-CN" altLang="en-US" sz="2400" dirty="0"/>
              <a:t>时，应该将位于最右边的问号与离它最近的冒号配对，并按这一原则正确区分各条件运算符的运算对象。</a:t>
            </a:r>
            <a:endParaRPr lang="en-US" altLang="zh-CN" sz="2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85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1 </a:t>
            </a:r>
            <a:r>
              <a:rPr lang="zh-CN" altLang="en-US" dirty="0" smtClean="0"/>
              <a:t>条件表达式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3200" dirty="0"/>
              <a:t>表达式为：表达式</a:t>
            </a:r>
            <a:r>
              <a:rPr lang="en-US" altLang="zh-CN" sz="3200" dirty="0"/>
              <a:t>1</a:t>
            </a:r>
            <a:r>
              <a:rPr lang="zh-CN" altLang="en-US" sz="3200" dirty="0"/>
              <a:t>？表达式</a:t>
            </a:r>
            <a:r>
              <a:rPr lang="en-US" altLang="zh-CN" sz="3200" dirty="0"/>
              <a:t>2</a:t>
            </a:r>
            <a:r>
              <a:rPr lang="zh-CN" altLang="en-US" sz="3200" dirty="0"/>
              <a:t>：表达式</a:t>
            </a:r>
            <a:r>
              <a:rPr lang="en-US" altLang="zh-CN" sz="3200" dirty="0"/>
              <a:t>3</a:t>
            </a:r>
          </a:p>
          <a:p>
            <a:pPr marL="0" indent="0">
              <a:buNone/>
            </a:pPr>
            <a:r>
              <a:rPr lang="zh-CN" altLang="en-US" sz="3200" dirty="0"/>
              <a:t>先求解表达式</a:t>
            </a:r>
            <a:r>
              <a:rPr lang="en-US" altLang="zh-CN" sz="3200" dirty="0"/>
              <a:t>1</a:t>
            </a:r>
            <a:r>
              <a:rPr lang="zh-CN" altLang="en-US" sz="3200" dirty="0" smtClean="0"/>
              <a:t>，若</a:t>
            </a:r>
            <a:r>
              <a:rPr lang="zh-CN" altLang="en-US" sz="3200" dirty="0"/>
              <a:t>其值为真（非</a:t>
            </a:r>
            <a:r>
              <a:rPr lang="en-US" altLang="zh-CN" sz="3200" dirty="0"/>
              <a:t>0</a:t>
            </a:r>
            <a:r>
              <a:rPr lang="zh-CN" altLang="en-US" sz="3200" dirty="0"/>
              <a:t>）则将表达式</a:t>
            </a:r>
            <a:r>
              <a:rPr lang="en-US" altLang="zh-CN" sz="3200" dirty="0"/>
              <a:t>2</a:t>
            </a:r>
            <a:r>
              <a:rPr lang="zh-CN" altLang="en-US" sz="3200" dirty="0"/>
              <a:t>的值作为整个表达式的取值</a:t>
            </a:r>
            <a:r>
              <a:rPr lang="zh-CN" altLang="en-US" sz="3200" dirty="0" smtClean="0"/>
              <a:t>，否则</a:t>
            </a:r>
            <a:r>
              <a:rPr lang="zh-CN" altLang="en-US" sz="3200" dirty="0"/>
              <a:t>（表达式</a:t>
            </a:r>
            <a:r>
              <a:rPr lang="en-US" altLang="zh-CN" sz="3200" dirty="0"/>
              <a:t>1</a:t>
            </a:r>
            <a:r>
              <a:rPr lang="zh-CN" altLang="en-US" sz="3200" dirty="0"/>
              <a:t>的值为</a:t>
            </a:r>
            <a:r>
              <a:rPr lang="en-US" altLang="zh-CN" sz="3200" dirty="0"/>
              <a:t>0</a:t>
            </a:r>
            <a:r>
              <a:rPr lang="zh-CN" altLang="en-US" sz="3200" dirty="0"/>
              <a:t>）将表达式</a:t>
            </a:r>
            <a:r>
              <a:rPr lang="en-US" altLang="zh-CN" sz="3200" dirty="0"/>
              <a:t>3</a:t>
            </a:r>
            <a:r>
              <a:rPr lang="zh-CN" altLang="en-US" sz="3200" dirty="0"/>
              <a:t>的值作为整个表达式的取值。</a:t>
            </a:r>
          </a:p>
          <a:p>
            <a:pPr marL="0" indent="0">
              <a:buNone/>
            </a:pPr>
            <a:r>
              <a:rPr lang="zh-CN" altLang="en-US" sz="3200" dirty="0"/>
              <a:t>例如</a:t>
            </a:r>
            <a:r>
              <a:rPr lang="en-US" altLang="zh-CN" sz="3200" dirty="0"/>
              <a:t>:</a:t>
            </a:r>
          </a:p>
          <a:p>
            <a:pPr marL="0" indent="0">
              <a:buNone/>
            </a:pPr>
            <a:r>
              <a:rPr lang="en-US" altLang="zh-CN" sz="3200" dirty="0"/>
              <a:t>1</a:t>
            </a:r>
            <a:r>
              <a:rPr lang="zh-CN" altLang="en-US" sz="3200" dirty="0"/>
              <a:t>、</a:t>
            </a:r>
            <a:r>
              <a:rPr lang="en-US" altLang="zh-CN" sz="3200" dirty="0"/>
              <a:t>max=(a&gt;b)?</a:t>
            </a:r>
            <a:r>
              <a:rPr lang="en-US" altLang="zh-CN" sz="3200" dirty="0" err="1"/>
              <a:t>a:b</a:t>
            </a: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/>
              <a:t>就是将</a:t>
            </a:r>
            <a:r>
              <a:rPr lang="en-US" altLang="zh-CN" sz="3200" dirty="0"/>
              <a:t>a</a:t>
            </a:r>
            <a:r>
              <a:rPr lang="zh-CN" altLang="en-US" sz="3200" dirty="0"/>
              <a:t>和</a:t>
            </a:r>
            <a:r>
              <a:rPr lang="en-US" altLang="zh-CN" sz="3200" dirty="0"/>
              <a:t>b</a:t>
            </a:r>
            <a:r>
              <a:rPr lang="zh-CN" altLang="en-US" sz="3200" dirty="0"/>
              <a:t>二者中较大的一个赋给</a:t>
            </a:r>
            <a:r>
              <a:rPr lang="en-US" altLang="zh-CN" sz="3200" dirty="0"/>
              <a:t>max</a:t>
            </a:r>
            <a:r>
              <a:rPr lang="zh-CN" altLang="en-US" sz="3200" dirty="0"/>
              <a:t>。</a:t>
            </a:r>
          </a:p>
          <a:p>
            <a:pPr marL="0" indent="0">
              <a:buNone/>
            </a:pPr>
            <a:r>
              <a:rPr lang="en-US" altLang="zh-CN" sz="3200" dirty="0"/>
              <a:t>2</a:t>
            </a:r>
            <a:r>
              <a:rPr lang="zh-CN" altLang="en-US" sz="3200" dirty="0"/>
              <a:t>、</a:t>
            </a:r>
            <a:r>
              <a:rPr lang="en-US" altLang="zh-CN" sz="3200" dirty="0"/>
              <a:t>min=(a&lt;b)?</a:t>
            </a:r>
            <a:r>
              <a:rPr lang="en-US" altLang="zh-CN" sz="3200" dirty="0" err="1"/>
              <a:t>a:b</a:t>
            </a: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/>
              <a:t>就是将</a:t>
            </a:r>
            <a:r>
              <a:rPr lang="en-US" altLang="zh-CN" sz="3200" dirty="0"/>
              <a:t>a</a:t>
            </a:r>
            <a:r>
              <a:rPr lang="zh-CN" altLang="en-US" sz="3200" dirty="0"/>
              <a:t>和</a:t>
            </a:r>
            <a:r>
              <a:rPr lang="en-US" altLang="zh-CN" sz="3200" dirty="0"/>
              <a:t>b</a:t>
            </a:r>
            <a:r>
              <a:rPr lang="zh-CN" altLang="en-US" sz="3200" dirty="0"/>
              <a:t>二者中较小的一个赋给</a:t>
            </a:r>
            <a:r>
              <a:rPr lang="en-US" altLang="zh-CN" sz="3200" dirty="0"/>
              <a:t>min</a:t>
            </a:r>
            <a:r>
              <a:rPr lang="zh-CN" altLang="en-US" sz="3200" dirty="0"/>
              <a:t>。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7795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2 </a:t>
            </a:r>
            <a:r>
              <a:rPr lang="zh-CN" altLang="en-US" dirty="0" smtClean="0"/>
              <a:t>条件表达式的优先级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895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dirty="0"/>
              <a:t>条件运算符优先级高于赋值、逗号运算符，低于其他运算符</a:t>
            </a:r>
          </a:p>
          <a:p>
            <a:pPr marL="0" indent="0">
              <a:buNone/>
            </a:pPr>
            <a:r>
              <a:rPr lang="zh-CN" altLang="en-US" sz="3200" dirty="0"/>
              <a:t>例如：</a:t>
            </a:r>
          </a:p>
          <a:p>
            <a:pPr marL="0" indent="0">
              <a:buNone/>
            </a:pPr>
            <a:r>
              <a:rPr lang="zh-CN" altLang="en-US" sz="3200" dirty="0"/>
              <a:t>⑴ </a:t>
            </a:r>
            <a:r>
              <a:rPr lang="en-US" altLang="zh-CN" sz="3200" dirty="0"/>
              <a:t>m&lt;n ? x : a+3</a:t>
            </a:r>
          </a:p>
          <a:p>
            <a:pPr marL="0" indent="0">
              <a:buNone/>
            </a:pPr>
            <a:r>
              <a:rPr lang="zh-CN" altLang="en-US" sz="3200" dirty="0"/>
              <a:t>等价于：</a:t>
            </a:r>
            <a:r>
              <a:rPr lang="en-US" altLang="zh-CN" sz="3200" dirty="0"/>
              <a:t>(m&lt;n) ?(x) :(a+3)</a:t>
            </a:r>
          </a:p>
          <a:p>
            <a:pPr marL="0" indent="0">
              <a:buNone/>
            </a:pPr>
            <a:r>
              <a:rPr lang="en-US" altLang="zh-CN" sz="3200" dirty="0"/>
              <a:t>⑵ a++&gt;=10 &amp;&amp; b--&gt;20 ? a : b</a:t>
            </a:r>
          </a:p>
          <a:p>
            <a:pPr marL="0" indent="0">
              <a:buNone/>
            </a:pPr>
            <a:r>
              <a:rPr lang="zh-CN" altLang="en-US" sz="3200" dirty="0"/>
              <a:t>等价于：</a:t>
            </a:r>
            <a:r>
              <a:rPr lang="en-US" altLang="zh-CN" sz="3200" dirty="0"/>
              <a:t>(a++&gt;=10 &amp;&amp; b--&gt;20) ? a : b</a:t>
            </a:r>
          </a:p>
          <a:p>
            <a:pPr marL="0" indent="0">
              <a:buNone/>
            </a:pPr>
            <a:r>
              <a:rPr lang="en-US" altLang="zh-CN" sz="3200" dirty="0"/>
              <a:t>⑶ x=3+a&gt;5 ? 100 : 200</a:t>
            </a:r>
          </a:p>
          <a:p>
            <a:pPr marL="0" indent="0">
              <a:buNone/>
            </a:pPr>
            <a:r>
              <a:rPr lang="zh-CN" altLang="en-US" sz="3200" dirty="0"/>
              <a:t>等价于：</a:t>
            </a:r>
            <a:r>
              <a:rPr lang="en-US" altLang="zh-CN" sz="3200" dirty="0"/>
              <a:t>x= (( 3+a&gt;5 ) ? 100 : 200 )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396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例</a:t>
            </a:r>
            <a:r>
              <a:rPr lang="en-US" altLang="zh-CN" dirty="0" smtClean="0"/>
              <a:t>3 </a:t>
            </a:r>
            <a:r>
              <a:rPr lang="zh-CN" altLang="en-US" dirty="0" smtClean="0"/>
              <a:t>条件运算符的右结合性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sz="3200" dirty="0" smtClean="0"/>
          </a:p>
          <a:p>
            <a:pPr marL="0" indent="0">
              <a:buNone/>
            </a:pPr>
            <a:r>
              <a:rPr lang="zh-CN" altLang="en-US" sz="3200" dirty="0" smtClean="0"/>
              <a:t>例如</a:t>
            </a:r>
            <a:r>
              <a:rPr lang="zh-CN" altLang="en-US" sz="3200" dirty="0"/>
              <a:t>：</a:t>
            </a:r>
          </a:p>
          <a:p>
            <a:pPr marL="0" indent="0">
              <a:buNone/>
            </a:pPr>
            <a:r>
              <a:rPr lang="en-US" altLang="zh-CN" sz="3200" smtClean="0"/>
              <a:t> w&lt;x </a:t>
            </a:r>
            <a:r>
              <a:rPr lang="en-US" altLang="zh-CN" sz="3200" dirty="0"/>
              <a:t>? </a:t>
            </a:r>
            <a:r>
              <a:rPr lang="en-US" altLang="zh-CN" sz="3200" dirty="0" err="1"/>
              <a:t>x+w</a:t>
            </a:r>
            <a:r>
              <a:rPr lang="en-US" altLang="zh-CN" sz="3200" dirty="0"/>
              <a:t> : x&lt;y ? x : y</a:t>
            </a:r>
          </a:p>
          <a:p>
            <a:pPr marL="0" indent="0">
              <a:buNone/>
            </a:pPr>
            <a:r>
              <a:rPr lang="zh-CN" altLang="en-US" sz="3200" dirty="0"/>
              <a:t>与 </a:t>
            </a:r>
            <a:r>
              <a:rPr lang="en-US" altLang="zh-CN" sz="3200" dirty="0"/>
              <a:t>w&lt;x ? </a:t>
            </a:r>
            <a:r>
              <a:rPr lang="en-US" altLang="zh-CN" sz="3200" dirty="0" err="1"/>
              <a:t>x+w</a:t>
            </a:r>
            <a:r>
              <a:rPr lang="en-US" altLang="zh-CN" sz="3200" dirty="0"/>
              <a:t> : ( x&lt;y ? x : y) </a:t>
            </a:r>
            <a:r>
              <a:rPr lang="zh-CN" altLang="en-US" sz="3200" dirty="0"/>
              <a:t>等价</a:t>
            </a:r>
          </a:p>
          <a:p>
            <a:pPr marL="0" indent="0">
              <a:buNone/>
            </a:pPr>
            <a:r>
              <a:rPr lang="zh-CN" altLang="en-US" sz="3200" dirty="0"/>
              <a:t>与 </a:t>
            </a:r>
            <a:r>
              <a:rPr lang="en-US" altLang="zh-CN" sz="3200" dirty="0"/>
              <a:t>(w&lt;x ? </a:t>
            </a:r>
            <a:r>
              <a:rPr lang="en-US" altLang="zh-CN" sz="3200" dirty="0" err="1"/>
              <a:t>x+w</a:t>
            </a:r>
            <a:r>
              <a:rPr lang="en-US" altLang="zh-CN" sz="3200" dirty="0"/>
              <a:t> : x&lt;y) ? x : y </a:t>
            </a:r>
            <a:r>
              <a:rPr lang="zh-CN" altLang="en-US" sz="3200" dirty="0"/>
              <a:t>不等价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369C-F7E5-4F62-973B-CA52AB4980D0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3448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四、算法实现</a:t>
            </a:r>
          </a:p>
        </p:txBody>
      </p:sp>
      <p:sp>
        <p:nvSpPr>
          <p:cNvPr id="11267" name="内容占位符 3"/>
          <p:cNvSpPr>
            <a:spLocks noGrp="1"/>
          </p:cNvSpPr>
          <p:nvPr>
            <p:ph idx="1"/>
          </p:nvPr>
        </p:nvSpPr>
        <p:spPr>
          <a:xfrm>
            <a:off x="107504" y="1412776"/>
            <a:ext cx="4464496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#include &lt;</a:t>
            </a:r>
            <a:r>
              <a:rPr lang="en-US" altLang="zh-CN" sz="2400" dirty="0" err="1"/>
              <a:t>stdio.h</a:t>
            </a:r>
            <a:r>
              <a:rPr lang="en-US" altLang="zh-CN" sz="2400" dirty="0"/>
              <a:t>&gt;</a:t>
            </a:r>
          </a:p>
          <a:p>
            <a:pPr marL="0" indent="0">
              <a:buNone/>
            </a:pPr>
            <a:r>
              <a:rPr lang="en-US" altLang="zh-CN" sz="2400" dirty="0" err="1"/>
              <a:t>int</a:t>
            </a:r>
            <a:r>
              <a:rPr lang="en-US" altLang="zh-CN" sz="2400" dirty="0"/>
              <a:t> main(void</a:t>
            </a:r>
            <a:r>
              <a:rPr lang="en-US" altLang="zh-CN" sz="2400" dirty="0" smtClean="0"/>
              <a:t>)</a:t>
            </a:r>
          </a:p>
          <a:p>
            <a:pPr marL="0" indent="0">
              <a:buNone/>
            </a:pPr>
            <a:r>
              <a:rPr lang="en-US" altLang="zh-CN" sz="2400" dirty="0" smtClean="0"/>
              <a:t>{</a:t>
            </a:r>
            <a:endParaRPr lang="en-US" altLang="zh-CN" sz="2400" dirty="0"/>
          </a:p>
          <a:p>
            <a:pPr marL="0" indent="0">
              <a:buNone/>
            </a:pPr>
            <a:r>
              <a:rPr lang="en-US" altLang="zh-CN" sz="2400" dirty="0" err="1"/>
              <a:t>int</a:t>
            </a:r>
            <a:r>
              <a:rPr lang="en-US" altLang="zh-CN" sz="2400" dirty="0"/>
              <a:t> </a:t>
            </a:r>
            <a:r>
              <a:rPr lang="en-US" altLang="zh-CN" sz="2400" dirty="0" err="1"/>
              <a:t>a,b,max</a:t>
            </a:r>
            <a:r>
              <a:rPr lang="en-US" altLang="zh-CN" sz="2400" dirty="0"/>
              <a:t>;</a:t>
            </a:r>
          </a:p>
          <a:p>
            <a:pPr marL="0" indent="0">
              <a:buNone/>
            </a:pPr>
            <a:r>
              <a:rPr lang="en-US" altLang="zh-CN" sz="2400" dirty="0" err="1"/>
              <a:t>printf</a:t>
            </a:r>
            <a:r>
              <a:rPr lang="en-US" altLang="zh-CN" sz="2400" dirty="0"/>
              <a:t>("\n input two numbers: ");</a:t>
            </a:r>
          </a:p>
          <a:p>
            <a:pPr marL="0" indent="0">
              <a:buNone/>
            </a:pPr>
            <a:r>
              <a:rPr lang="en-US" altLang="zh-CN" sz="2400" dirty="0" err="1"/>
              <a:t>scanf</a:t>
            </a:r>
            <a:r>
              <a:rPr lang="en-US" altLang="zh-CN" sz="2400" dirty="0"/>
              <a:t>("%</a:t>
            </a:r>
            <a:r>
              <a:rPr lang="en-US" altLang="zh-CN" sz="2400" dirty="0" err="1"/>
              <a:t>d%d</a:t>
            </a:r>
            <a:r>
              <a:rPr lang="en-US" altLang="zh-CN" sz="2400" dirty="0"/>
              <a:t>",&amp;</a:t>
            </a:r>
            <a:r>
              <a:rPr lang="en-US" altLang="zh-CN" sz="2400" dirty="0" err="1"/>
              <a:t>a,&amp;b</a:t>
            </a:r>
            <a:r>
              <a:rPr lang="en-US" altLang="zh-CN" sz="2400" dirty="0"/>
              <a:t>);</a:t>
            </a:r>
          </a:p>
          <a:p>
            <a:pPr marL="0" indent="0">
              <a:buNone/>
            </a:pPr>
            <a:r>
              <a:rPr lang="en-US" altLang="zh-CN" sz="2400" dirty="0" err="1"/>
              <a:t>printf</a:t>
            </a:r>
            <a:r>
              <a:rPr lang="en-US" altLang="zh-CN" sz="2400" dirty="0"/>
              <a:t>("max=%</a:t>
            </a:r>
            <a:r>
              <a:rPr lang="en-US" altLang="zh-CN" sz="2400" dirty="0" err="1"/>
              <a:t>d",a</a:t>
            </a:r>
            <a:r>
              <a:rPr lang="en-US" altLang="zh-CN" sz="2400" dirty="0"/>
              <a:t>&gt;</a:t>
            </a:r>
            <a:r>
              <a:rPr lang="en-US" altLang="zh-CN" sz="2400" dirty="0" err="1"/>
              <a:t>b?a:b</a:t>
            </a:r>
            <a:r>
              <a:rPr lang="en-US" altLang="zh-CN" sz="2400" dirty="0"/>
              <a:t>);</a:t>
            </a:r>
          </a:p>
          <a:p>
            <a:pPr marL="0" indent="0">
              <a:buNone/>
            </a:pPr>
            <a:r>
              <a:rPr lang="en-US" altLang="zh-CN" sz="2400" b="1" dirty="0"/>
              <a:t>return</a:t>
            </a:r>
            <a:r>
              <a:rPr lang="en-US" altLang="zh-CN" sz="2400" dirty="0"/>
              <a:t> 0;</a:t>
            </a:r>
          </a:p>
          <a:p>
            <a:pPr marL="0" indent="0">
              <a:buNone/>
            </a:pPr>
            <a:r>
              <a:rPr lang="en-US" altLang="zh-CN" sz="2400" dirty="0"/>
              <a:t>}</a:t>
            </a: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4572000" y="1412776"/>
            <a:ext cx="4464496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2400" b="0" dirty="0" smtClean="0"/>
              <a:t>#include &lt;</a:t>
            </a:r>
            <a:r>
              <a:rPr lang="en-US" altLang="zh-CN" sz="2400" b="0" dirty="0" err="1" smtClean="0"/>
              <a:t>stdio.h</a:t>
            </a:r>
            <a:r>
              <a:rPr lang="en-US" altLang="zh-CN" sz="2400" b="0" dirty="0" smtClean="0"/>
              <a:t>&gt;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2400" b="0" dirty="0" err="1" smtClean="0"/>
              <a:t>int</a:t>
            </a:r>
            <a:r>
              <a:rPr lang="en-US" altLang="zh-CN" sz="2400" b="0" dirty="0" smtClean="0"/>
              <a:t> main(void)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2400" b="0" dirty="0" smtClean="0"/>
              <a:t>{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2400" b="0" dirty="0" err="1" smtClean="0"/>
              <a:t>int</a:t>
            </a:r>
            <a:r>
              <a:rPr lang="en-US" altLang="zh-CN" sz="2400" b="0" dirty="0" smtClean="0"/>
              <a:t> </a:t>
            </a:r>
            <a:r>
              <a:rPr lang="en-US" altLang="zh-CN" sz="2400" b="0" dirty="0" err="1" smtClean="0"/>
              <a:t>a,b,c,d,max</a:t>
            </a:r>
            <a:r>
              <a:rPr lang="en-US" altLang="zh-CN" sz="2400" b="0" dirty="0" smtClean="0"/>
              <a:t>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2400" b="0" dirty="0" err="1" smtClean="0"/>
              <a:t>printf</a:t>
            </a:r>
            <a:r>
              <a:rPr lang="en-US" altLang="zh-CN" sz="2400" b="0" dirty="0" smtClean="0"/>
              <a:t>("\n input four numbers: ");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2400" b="0" dirty="0" err="1" smtClean="0"/>
              <a:t>scanf</a:t>
            </a:r>
            <a:r>
              <a:rPr lang="en-US" altLang="zh-CN" sz="2400" b="0" dirty="0" smtClean="0"/>
              <a:t>("%</a:t>
            </a:r>
            <a:r>
              <a:rPr lang="en-US" altLang="zh-CN" sz="2400" b="0" dirty="0" err="1" smtClean="0"/>
              <a:t>d%d</a:t>
            </a:r>
            <a:r>
              <a:rPr lang="en-US" altLang="zh-CN" sz="2400" b="0" dirty="0" smtClean="0"/>
              <a:t>",&amp;</a:t>
            </a:r>
            <a:r>
              <a:rPr lang="en-US" altLang="zh-CN" sz="2400" b="0" dirty="0" err="1" smtClean="0"/>
              <a:t>a,&amp;b,&amp;c,&amp;d</a:t>
            </a:r>
            <a:r>
              <a:rPr lang="en-US" altLang="zh-CN" sz="2400" b="0" dirty="0" smtClean="0"/>
              <a:t>);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altLang="zh-CN" sz="2400" b="0" dirty="0" err="1" smtClean="0"/>
              <a:t>printf</a:t>
            </a:r>
            <a:r>
              <a:rPr lang="en-US" altLang="zh-CN" sz="2400" b="0" dirty="0" smtClean="0"/>
              <a:t>("max=%d",</a:t>
            </a:r>
            <a:r>
              <a:rPr lang="pt-BR" altLang="zh-CN" sz="2400" b="0" dirty="0"/>
              <a:t> a&gt;b ? a : c&gt;d ? c : </a:t>
            </a:r>
            <a:r>
              <a:rPr lang="pt-BR" altLang="zh-CN" sz="2400" b="0" dirty="0" smtClean="0"/>
              <a:t>d</a:t>
            </a:r>
            <a:r>
              <a:rPr lang="en-US" altLang="zh-CN" sz="2400" b="0" dirty="0" smtClean="0"/>
              <a:t> );</a:t>
            </a:r>
            <a:endParaRPr lang="en-US" altLang="zh-CN" sz="2400" b="0" dirty="0"/>
          </a:p>
          <a:p>
            <a:pPr marL="0" indent="0" fontAlgn="auto">
              <a:spcAft>
                <a:spcPts val="0"/>
              </a:spcAft>
              <a:buNone/>
            </a:pPr>
            <a:r>
              <a:rPr lang="en-US" altLang="zh-CN" sz="2400" b="0" dirty="0" err="1"/>
              <a:t>printf</a:t>
            </a:r>
            <a:r>
              <a:rPr lang="en-US" altLang="zh-CN" sz="2400" b="0" dirty="0"/>
              <a:t>("max=%d",</a:t>
            </a:r>
            <a:r>
              <a:rPr lang="pt-BR" altLang="zh-CN" sz="2400" b="0" dirty="0"/>
              <a:t> a&gt;b ? a : ( c&gt;d ? c : d </a:t>
            </a:r>
            <a:r>
              <a:rPr lang="pt-BR" altLang="zh-CN" sz="2400" b="0" dirty="0" smtClean="0"/>
              <a:t>)</a:t>
            </a:r>
            <a:r>
              <a:rPr lang="en-US" altLang="zh-CN" sz="2400" b="0" dirty="0"/>
              <a:t> </a:t>
            </a:r>
            <a:r>
              <a:rPr lang="en-US" altLang="zh-CN" sz="2400" b="0" dirty="0" smtClean="0"/>
              <a:t>);</a:t>
            </a:r>
            <a:endParaRPr lang="pt-BR" altLang="zh-CN" sz="2400" b="0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2400" b="1" dirty="0" smtClean="0"/>
              <a:t>return</a:t>
            </a:r>
            <a:r>
              <a:rPr lang="en-US" altLang="zh-CN" sz="2400" b="0" dirty="0" smtClean="0"/>
              <a:t> 0;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altLang="zh-CN" sz="2400" b="0" dirty="0" smtClean="0"/>
              <a:t>}</a:t>
            </a:r>
            <a:endParaRPr lang="en-US" altLang="zh-CN" sz="2400" b="0" dirty="0"/>
          </a:p>
        </p:txBody>
      </p:sp>
    </p:spTree>
    <p:extLst>
      <p:ext uri="{BB962C8B-B14F-4D97-AF65-F5344CB8AC3E}">
        <p14:creationId xmlns:p14="http://schemas.microsoft.com/office/powerpoint/2010/main" val="388107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3290</TotalTime>
  <Words>552</Words>
  <Application>Microsoft Office PowerPoint</Application>
  <PresentationFormat>全屏显示(4:3)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黑体</vt:lpstr>
      <vt:lpstr>华文行楷</vt:lpstr>
      <vt:lpstr>华文楷体</vt:lpstr>
      <vt:lpstr>华文新魏</vt:lpstr>
      <vt:lpstr>楷体_GB2312</vt:lpstr>
      <vt:lpstr>宋体</vt:lpstr>
      <vt:lpstr>Arial</vt:lpstr>
      <vt:lpstr>Calibri</vt:lpstr>
      <vt:lpstr>Calibri Light</vt:lpstr>
      <vt:lpstr>Verdana</vt:lpstr>
      <vt:lpstr>Wingdings</vt:lpstr>
      <vt:lpstr>Wingdings 2</vt:lpstr>
      <vt:lpstr>Office 主题</vt:lpstr>
      <vt:lpstr>PowerPoint 演示文稿</vt:lpstr>
      <vt:lpstr>《条件运算符》提纲</vt:lpstr>
      <vt:lpstr>一、教学目标</vt:lpstr>
      <vt:lpstr>二、问题引导</vt:lpstr>
      <vt:lpstr>三、问题求解</vt:lpstr>
      <vt:lpstr>例1 条件表达式</vt:lpstr>
      <vt:lpstr>例2 条件表达式的优先级</vt:lpstr>
      <vt:lpstr>例3 条件运算符的右结合性</vt:lpstr>
      <vt:lpstr>四、算法实现</vt:lpstr>
      <vt:lpstr>五、小结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华南师范大学 曾碧卿(软件学院)</dc:creator>
  <cp:lastModifiedBy>sq</cp:lastModifiedBy>
  <cp:revision>239</cp:revision>
  <dcterms:created xsi:type="dcterms:W3CDTF">2004-11-26T05:12:32Z</dcterms:created>
  <dcterms:modified xsi:type="dcterms:W3CDTF">2016-12-12T10:29:29Z</dcterms:modified>
</cp:coreProperties>
</file>