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27"/>
  </p:notesMasterIdLst>
  <p:handoutMasterIdLst>
    <p:handoutMasterId r:id="rId28"/>
  </p:handoutMasterIdLst>
  <p:sldIdLst>
    <p:sldId id="392" r:id="rId2"/>
    <p:sldId id="369" r:id="rId3"/>
    <p:sldId id="294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4" r:id="rId16"/>
    <p:sldId id="385" r:id="rId17"/>
    <p:sldId id="383" r:id="rId18"/>
    <p:sldId id="386" r:id="rId19"/>
    <p:sldId id="387" r:id="rId20"/>
    <p:sldId id="388" r:id="rId21"/>
    <p:sldId id="389" r:id="rId22"/>
    <p:sldId id="390" r:id="rId23"/>
    <p:sldId id="391" r:id="rId24"/>
    <p:sldId id="370" r:id="rId25"/>
    <p:sldId id="371" r:id="rId26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0000FF"/>
    <a:srgbClr val="DEEE12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函数的递归调用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340694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函数的递归调用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82578" y="4293096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endParaRPr lang="zh-CN" altLang="en-US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b="1" kern="0" dirty="0" smtClean="0">
                <a:latin typeface="宋体" panose="02010600030101010101" pitchFamily="2" charset="-122"/>
              </a:rPr>
              <a:t>例</a:t>
            </a:r>
            <a:r>
              <a:rPr lang="en-US" altLang="zh-CN" sz="2800" b="1" kern="0" dirty="0" smtClean="0">
                <a:latin typeface="宋体" panose="02010600030101010101" pitchFamily="2" charset="-122"/>
              </a:rPr>
              <a:t>2. </a:t>
            </a:r>
            <a:r>
              <a:rPr lang="en-US" altLang="zh-CN" sz="3200" kern="0" dirty="0">
                <a:latin typeface="宋体" panose="02010600030101010101" pitchFamily="2" charset="-122"/>
              </a:rPr>
              <a:t>Hanoi</a:t>
            </a:r>
            <a:r>
              <a:rPr lang="zh-CN" altLang="en-US" sz="3200" kern="0" dirty="0">
                <a:latin typeface="宋体" panose="02010600030101010101" pitchFamily="2" charset="-122"/>
              </a:rPr>
              <a:t>（</a:t>
            </a:r>
            <a:r>
              <a:rPr lang="zh-CN" altLang="en-US" sz="3200" b="1" kern="0" dirty="0">
                <a:latin typeface="宋体" panose="02010600030101010101" pitchFamily="2" charset="-122"/>
              </a:rPr>
              <a:t>汉诺）塔问题</a:t>
            </a:r>
            <a:r>
              <a:rPr lang="zh-CN" altLang="en-US" sz="2800" b="1" kern="0" dirty="0">
                <a:solidFill>
                  <a:srgbClr val="FFFFFF"/>
                </a:solidFill>
                <a:latin typeface="宋体" panose="02010600030101010101" pitchFamily="2" charset="-122"/>
              </a:rPr>
              <a:t>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975798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dirty="0"/>
              <a:t>这是一个古典的数学问题，是一个用递归方法解题的典型例子。问题是这样的：古代有一个梵塔，塔内有</a:t>
            </a:r>
            <a:r>
              <a:rPr lang="en-US" altLang="zh-CN" sz="2800" dirty="0"/>
              <a:t>3</a:t>
            </a:r>
            <a:r>
              <a:rPr lang="zh-CN" altLang="en-US" sz="2800" dirty="0"/>
              <a:t>个座</a:t>
            </a:r>
            <a:r>
              <a:rPr lang="en-US" altLang="zh-CN" sz="2800" dirty="0"/>
              <a:t>A</a:t>
            </a:r>
            <a:r>
              <a:rPr lang="zh-CN" altLang="en-US" sz="2800" dirty="0"/>
              <a:t>、</a:t>
            </a:r>
            <a:r>
              <a:rPr lang="en-US" altLang="zh-CN" sz="2800" dirty="0"/>
              <a:t>B</a:t>
            </a:r>
            <a:r>
              <a:rPr lang="zh-CN" altLang="en-US" sz="2800" dirty="0"/>
              <a:t>、</a:t>
            </a:r>
            <a:r>
              <a:rPr lang="en-US" altLang="zh-CN" sz="2800" dirty="0"/>
              <a:t>C</a:t>
            </a:r>
            <a:r>
              <a:rPr lang="zh-CN" altLang="en-US" sz="2800" dirty="0"/>
              <a:t>，开始时Ａ座上</a:t>
            </a:r>
            <a:r>
              <a:rPr lang="zh-CN" altLang="en-US" sz="2800" dirty="0" smtClean="0"/>
              <a:t>有</a:t>
            </a:r>
            <a:r>
              <a:rPr lang="en-US" altLang="zh-CN" sz="2800" dirty="0" smtClean="0"/>
              <a:t>64</a:t>
            </a:r>
            <a:r>
              <a:rPr lang="zh-CN" altLang="en-US" sz="2800" dirty="0" smtClean="0"/>
              <a:t>个</a:t>
            </a:r>
            <a:r>
              <a:rPr lang="zh-CN" altLang="en-US" sz="2800" dirty="0"/>
              <a:t>盘子，盘子大小不等，大的在下，小的在上（</a:t>
            </a:r>
            <a:r>
              <a:rPr lang="zh-CN" altLang="en-US" sz="2800" dirty="0" smtClean="0"/>
              <a:t>见下图）</a:t>
            </a:r>
            <a:r>
              <a:rPr lang="zh-CN" altLang="en-US" sz="2800" dirty="0"/>
              <a:t>。有一个老和尚想把</a:t>
            </a:r>
            <a:r>
              <a:rPr lang="zh-CN" altLang="en-US" sz="2800" dirty="0" smtClean="0"/>
              <a:t>这</a:t>
            </a:r>
            <a:r>
              <a:rPr lang="en-US" altLang="zh-CN" sz="2800" dirty="0" smtClean="0"/>
              <a:t>64</a:t>
            </a:r>
            <a:r>
              <a:rPr lang="zh-CN" altLang="en-US" sz="2800" dirty="0" smtClean="0"/>
              <a:t>个</a:t>
            </a:r>
            <a:r>
              <a:rPr lang="zh-CN" altLang="en-US" sz="2800" dirty="0"/>
              <a:t>盘子从Ａ座移到Ｃ座，但每次只允许移动一个盘，且在移动过程中在</a:t>
            </a:r>
            <a:r>
              <a:rPr lang="en-US" altLang="zh-CN" sz="2800" dirty="0"/>
              <a:t>3</a:t>
            </a:r>
            <a:r>
              <a:rPr lang="zh-CN" altLang="en-US" sz="2800" dirty="0"/>
              <a:t>个座上都始终保持大盘在下，小盘在上。在移动过程中可以利用Ｂ座，要求编程序打印出移动的步骤。 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738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Hanoi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11</a:t>
            </a:fld>
            <a:endParaRPr lang="en-US" altLang="zh-CN"/>
          </a:p>
        </p:txBody>
      </p:sp>
      <p:pic>
        <p:nvPicPr>
          <p:cNvPr id="5" name="Picture 4" descr="h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18" y="1924052"/>
            <a:ext cx="7687766" cy="3235325"/>
          </a:xfrm>
          <a:prstGeom prst="rect">
            <a:avLst/>
          </a:prstGeom>
          <a:noFill/>
          <a:ln w="571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5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28650" y="2665511"/>
            <a:ext cx="8072438" cy="2779713"/>
          </a:xfrm>
          <a:prstGeom prst="rect">
            <a:avLst/>
          </a:prstGeom>
          <a:solidFill>
            <a:srgbClr val="FFFFFF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8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此时老和尚只需这样做：</a:t>
            </a:r>
          </a:p>
          <a:p>
            <a:pPr marL="0" marR="0" lvl="0" indent="0" algn="l" defTabSz="7620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(1) 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命令第</a:t>
            </a: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2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个和尚将</a:t>
            </a: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63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个盘子从</a:t>
            </a: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A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座移到</a:t>
            </a: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B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座；</a:t>
            </a:r>
          </a:p>
          <a:p>
            <a:pPr marL="0" marR="0" lvl="0" indent="0" algn="l" defTabSz="7620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(2) 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自己将</a:t>
            </a: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1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个盘子（最底下的、最大的盘子）从</a:t>
            </a: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A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座移到</a:t>
            </a: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C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座；</a:t>
            </a:r>
          </a:p>
          <a:p>
            <a:pPr marL="0" marR="0" lvl="0" indent="0" algn="l" defTabSz="7620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(3) 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再命令第</a:t>
            </a: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2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个和尚将</a:t>
            </a: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63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个盘子从</a:t>
            </a: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B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座移到</a:t>
            </a: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C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座。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28650" y="1490737"/>
            <a:ext cx="8083550" cy="1146175"/>
          </a:xfrm>
          <a:prstGeom prst="rect">
            <a:avLst/>
          </a:prstGeom>
          <a:solidFill>
            <a:srgbClr val="00B050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老和尚想：假如有另外一个和尚能有办法将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63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</a:t>
            </a:r>
          </a:p>
          <a:p>
            <a:pPr marL="0" marR="0" lvl="0" indent="0" algn="l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盘子从一个座移到另一座。那么，问题就解决了。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649" y="5445224"/>
            <a:ext cx="8040489" cy="523220"/>
          </a:xfrm>
          <a:prstGeom prst="rect">
            <a:avLst/>
          </a:prstGeom>
          <a:solidFill>
            <a:srgbClr val="00B050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第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个和尚怎样才能将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63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座移到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座？</a:t>
            </a:r>
          </a:p>
        </p:txBody>
      </p:sp>
    </p:spTree>
    <p:extLst>
      <p:ext uri="{BB962C8B-B14F-4D97-AF65-F5344CB8AC3E}">
        <p14:creationId xmlns:p14="http://schemas.microsoft.com/office/powerpoint/2010/main" val="133950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31800" y="3141563"/>
            <a:ext cx="8064500" cy="2779713"/>
          </a:xfrm>
          <a:prstGeom prst="rect">
            <a:avLst/>
          </a:prstGeom>
          <a:solidFill>
            <a:srgbClr val="FFFFFF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defTabSz="762000">
              <a:spcBef>
                <a:spcPct val="20000"/>
              </a:spcBef>
              <a:buChar char="•"/>
              <a:defRPr kumimoji="1" sz="44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33500" indent="-228600" defTabSz="762000">
              <a:spcBef>
                <a:spcPct val="20000"/>
              </a:spcBef>
              <a:buChar char="–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752600" indent="-228600" defTabSz="762000">
              <a:spcBef>
                <a:spcPct val="20000"/>
              </a:spcBef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209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667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124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581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他是这样做的：</a:t>
            </a:r>
          </a:p>
          <a:p>
            <a:pPr marL="0" marR="0" lvl="0" indent="0" algn="l" defTabSz="7620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(1)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命令第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个和尚将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62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座移到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座；</a:t>
            </a:r>
          </a:p>
          <a:p>
            <a:pPr marL="0" marR="0" lvl="0" indent="0" algn="l" defTabSz="762000" eaLnBrk="0" fontAlgn="auto" latinLnBrk="0" hangingPunct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(2)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自己将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个盘子（最底下的、最大的盘子）从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座移到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座；</a:t>
            </a:r>
          </a:p>
          <a:p>
            <a:pPr marL="0" marR="0" lvl="0" indent="0" algn="l" defTabSz="7620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(3)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再命令第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个和尚将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62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座移到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座。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31800" y="1412776"/>
            <a:ext cx="8083550" cy="1658937"/>
          </a:xfrm>
          <a:prstGeom prst="rect">
            <a:avLst/>
          </a:prstGeom>
          <a:solidFill>
            <a:srgbClr val="00B050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第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个和尚想：假如有另外一个和尚能有办法将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62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个盘子从一个座移到另一座。我就能将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63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座移到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座。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31800" y="5983188"/>
            <a:ext cx="8064500" cy="974725"/>
          </a:xfrm>
          <a:prstGeom prst="rect">
            <a:avLst/>
          </a:prstGeom>
          <a:solidFill>
            <a:srgbClr val="00B050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如此“层层下放”， 直到找到第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64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个和尚，让他完成将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个盘子从一个座移到另一座，至此问题解决</a:t>
            </a:r>
          </a:p>
        </p:txBody>
      </p:sp>
    </p:spTree>
    <p:extLst>
      <p:ext uri="{BB962C8B-B14F-4D97-AF65-F5344CB8AC3E}">
        <p14:creationId xmlns:p14="http://schemas.microsoft.com/office/powerpoint/2010/main" val="109216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5288" y="1413023"/>
            <a:ext cx="8137525" cy="15732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只有第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64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个和尚的任务完成后，第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63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个和尚的任务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才能完成。只有第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到第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64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个和尚任务完成后，第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个和尚的任务才能完成。这是一个典型的递归问题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5536" y="3356992"/>
            <a:ext cx="8137525" cy="30241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075" tIns="46038" rIns="92075" bIns="46038"/>
          <a:lstStyle>
            <a:lvl1pPr defTabSz="762000">
              <a:spcBef>
                <a:spcPct val="20000"/>
              </a:spcBef>
              <a:buChar char="•"/>
              <a:defRPr kumimoji="1" sz="44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33500" indent="-228600" defTabSz="762000">
              <a:spcBef>
                <a:spcPct val="20000"/>
              </a:spcBef>
              <a:buChar char="–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752600" indent="-228600" defTabSz="762000">
              <a:spcBef>
                <a:spcPct val="20000"/>
              </a:spcBef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209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667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124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581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7620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rPr>
              <a:t>为便于理解：先分析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rPr>
              <a:t>个盘子从Ａ座移到Ｃ座的过程：</a:t>
            </a:r>
          </a:p>
          <a:p>
            <a:pPr marL="0" marR="0" lvl="0" indent="0" algn="l" defTabSz="762000" eaLnBrk="0" fontAlgn="auto" latinLnBrk="0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(1)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Ａ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个盘子先移到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Ｂ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座上（借助Ｃ）；</a:t>
            </a:r>
          </a:p>
          <a:p>
            <a:pPr marL="0" marR="0" lvl="0" indent="0" algn="l" defTabSz="762000" eaLnBrk="0" fontAlgn="auto" latinLnBrk="0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(2)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Ａ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座上剩下的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个盘子移到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Ｃ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座上；</a:t>
            </a:r>
          </a:p>
          <a:p>
            <a:pPr marL="0" marR="0" lvl="0" indent="0" algn="l" defTabSz="762000" eaLnBrk="0" fontAlgn="auto" latinLnBrk="0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(3)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Ｂ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个盘子移到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Ｃ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座上（借助Ａ）。</a:t>
            </a:r>
          </a:p>
        </p:txBody>
      </p:sp>
    </p:spTree>
    <p:extLst>
      <p:ext uri="{BB962C8B-B14F-4D97-AF65-F5344CB8AC3E}">
        <p14:creationId xmlns:p14="http://schemas.microsoft.com/office/powerpoint/2010/main" val="267852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7014" y="3072118"/>
            <a:ext cx="7759402" cy="3597242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15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87698" y="1257002"/>
            <a:ext cx="6337300" cy="158432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8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1.1    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将Ａ上</a:t>
            </a: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1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个盘子从Ａ移到Ｃ；</a:t>
            </a:r>
          </a:p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1.2    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将Ａ上</a:t>
            </a: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1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个盘子从Ａ移到Ｂ；</a:t>
            </a:r>
          </a:p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1.3    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将Ｃ上</a:t>
            </a: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1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个盘子从Ｃ移到Ｂ。</a:t>
            </a: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685602" y="3057797"/>
            <a:ext cx="2133600" cy="1295400"/>
            <a:chOff x="1296" y="2042"/>
            <a:chExt cx="3216" cy="1990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4527352" y="3057797"/>
            <a:ext cx="2133600" cy="1295400"/>
            <a:chOff x="1296" y="2042"/>
            <a:chExt cx="3216" cy="1990"/>
          </a:xfrm>
        </p:grpSpPr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grpSp>
        <p:nvGrpSpPr>
          <p:cNvPr id="16" name="Group 19"/>
          <p:cNvGrpSpPr>
            <a:grpSpLocks/>
          </p:cNvGrpSpPr>
          <p:nvPr/>
        </p:nvGrpSpPr>
        <p:grpSpPr bwMode="auto">
          <a:xfrm>
            <a:off x="2006402" y="5146947"/>
            <a:ext cx="2133600" cy="1295400"/>
            <a:chOff x="1296" y="2042"/>
            <a:chExt cx="3216" cy="1990"/>
          </a:xfrm>
        </p:grpSpPr>
        <p:sp>
          <p:nvSpPr>
            <p:cNvPr id="17" name="AutoShape 20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" name="AutoShape 21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9" name="AutoShape 22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20" name="AutoShape 23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sp>
        <p:nvSpPr>
          <p:cNvPr id="21" name="AutoShape 27"/>
          <p:cNvSpPr>
            <a:spLocks noChangeArrowheads="1"/>
          </p:cNvSpPr>
          <p:nvPr/>
        </p:nvSpPr>
        <p:spPr bwMode="auto">
          <a:xfrm>
            <a:off x="3060502" y="3129235"/>
            <a:ext cx="976312" cy="828675"/>
          </a:xfrm>
          <a:prstGeom prst="rightArrow">
            <a:avLst>
              <a:gd name="adj1" fmla="val 50000"/>
              <a:gd name="adj2" fmla="val 29454"/>
            </a:avLst>
          </a:prstGeom>
          <a:solidFill>
            <a:srgbClr val="00CC99"/>
          </a:solidFill>
          <a:ln w="6350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1.1</a:t>
            </a:r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auto">
          <a:xfrm>
            <a:off x="539552" y="5289822"/>
            <a:ext cx="976312" cy="828675"/>
          </a:xfrm>
          <a:prstGeom prst="rightArrow">
            <a:avLst>
              <a:gd name="adj1" fmla="val 50000"/>
              <a:gd name="adj2" fmla="val 29454"/>
            </a:avLst>
          </a:prstGeom>
          <a:solidFill>
            <a:srgbClr val="00CC99"/>
          </a:solidFill>
          <a:ln w="6350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1.2</a:t>
            </a:r>
          </a:p>
        </p:txBody>
      </p:sp>
      <p:sp>
        <p:nvSpPr>
          <p:cNvPr id="23" name="AutoShape 29"/>
          <p:cNvSpPr>
            <a:spLocks noChangeArrowheads="1"/>
          </p:cNvSpPr>
          <p:nvPr/>
        </p:nvSpPr>
        <p:spPr bwMode="auto">
          <a:xfrm>
            <a:off x="4571802" y="5289822"/>
            <a:ext cx="976312" cy="828675"/>
          </a:xfrm>
          <a:prstGeom prst="rightArrow">
            <a:avLst>
              <a:gd name="adj1" fmla="val 50000"/>
              <a:gd name="adj2" fmla="val 29454"/>
            </a:avLst>
          </a:prstGeom>
          <a:solidFill>
            <a:srgbClr val="00CC99"/>
          </a:solidFill>
          <a:ln w="6350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1.3</a:t>
            </a:r>
          </a:p>
        </p:txBody>
      </p:sp>
      <p:grpSp>
        <p:nvGrpSpPr>
          <p:cNvPr id="24" name="Group 30"/>
          <p:cNvGrpSpPr>
            <a:grpSpLocks/>
          </p:cNvGrpSpPr>
          <p:nvPr/>
        </p:nvGrpSpPr>
        <p:grpSpPr bwMode="auto">
          <a:xfrm>
            <a:off x="5868789" y="5145360"/>
            <a:ext cx="2133600" cy="1295400"/>
            <a:chOff x="1296" y="2042"/>
            <a:chExt cx="3216" cy="1990"/>
          </a:xfrm>
        </p:grpSpPr>
        <p:sp>
          <p:nvSpPr>
            <p:cNvPr id="25" name="AutoShape 31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6" name="AutoShape 32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27" name="AutoShape 33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28" name="AutoShape 34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1187698" y="753764"/>
            <a:ext cx="6337300" cy="547688"/>
          </a:xfrm>
          <a:prstGeom prst="rect">
            <a:avLst/>
          </a:prstGeom>
          <a:solidFill>
            <a:srgbClr val="FF0000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第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步   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移到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B 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可分解为：</a:t>
            </a:r>
          </a:p>
        </p:txBody>
      </p:sp>
      <p:sp>
        <p:nvSpPr>
          <p:cNvPr id="30" name="AutoShape 8"/>
          <p:cNvSpPr>
            <a:spLocks noChangeArrowheads="1"/>
          </p:cNvSpPr>
          <p:nvPr/>
        </p:nvSpPr>
        <p:spPr bwMode="auto">
          <a:xfrm>
            <a:off x="683568" y="4068688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AutoShape 9"/>
          <p:cNvSpPr>
            <a:spLocks noChangeArrowheads="1"/>
          </p:cNvSpPr>
          <p:nvPr/>
        </p:nvSpPr>
        <p:spPr bwMode="auto">
          <a:xfrm>
            <a:off x="758181" y="3916288"/>
            <a:ext cx="646112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864543" y="3840088"/>
            <a:ext cx="415925" cy="134938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4577705" y="3875013"/>
            <a:ext cx="646113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AutoShape 18"/>
          <p:cNvSpPr>
            <a:spLocks noChangeArrowheads="1"/>
          </p:cNvSpPr>
          <p:nvPr/>
        </p:nvSpPr>
        <p:spPr bwMode="auto">
          <a:xfrm>
            <a:off x="4536430" y="4068688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AutoShape 16"/>
          <p:cNvSpPr>
            <a:spLocks noChangeArrowheads="1"/>
          </p:cNvSpPr>
          <p:nvPr/>
        </p:nvSpPr>
        <p:spPr bwMode="auto">
          <a:xfrm>
            <a:off x="6084168" y="4086150"/>
            <a:ext cx="415925" cy="134938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" name="AutoShape 24"/>
          <p:cNvSpPr>
            <a:spLocks noChangeArrowheads="1"/>
          </p:cNvSpPr>
          <p:nvPr/>
        </p:nvSpPr>
        <p:spPr bwMode="auto">
          <a:xfrm>
            <a:off x="3563888" y="6158507"/>
            <a:ext cx="415925" cy="134938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" name="AutoShape 25"/>
          <p:cNvSpPr>
            <a:spLocks noChangeArrowheads="1"/>
          </p:cNvSpPr>
          <p:nvPr/>
        </p:nvSpPr>
        <p:spPr bwMode="auto">
          <a:xfrm>
            <a:off x="2773759" y="6106120"/>
            <a:ext cx="646113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" name="AutoShape 26"/>
          <p:cNvSpPr>
            <a:spLocks noChangeArrowheads="1"/>
          </p:cNvSpPr>
          <p:nvPr/>
        </p:nvSpPr>
        <p:spPr bwMode="auto">
          <a:xfrm>
            <a:off x="2016150" y="6141045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" name="AutoShape 35"/>
          <p:cNvSpPr>
            <a:spLocks noChangeArrowheads="1"/>
          </p:cNvSpPr>
          <p:nvPr/>
        </p:nvSpPr>
        <p:spPr bwMode="auto">
          <a:xfrm>
            <a:off x="6695231" y="5961658"/>
            <a:ext cx="415925" cy="134937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" name="AutoShape 36"/>
          <p:cNvSpPr>
            <a:spLocks noChangeArrowheads="1"/>
          </p:cNvSpPr>
          <p:nvPr/>
        </p:nvSpPr>
        <p:spPr bwMode="auto">
          <a:xfrm>
            <a:off x="6623794" y="6106120"/>
            <a:ext cx="646112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" name="AutoShape 37"/>
          <p:cNvSpPr>
            <a:spLocks noChangeArrowheads="1"/>
          </p:cNvSpPr>
          <p:nvPr/>
        </p:nvSpPr>
        <p:spPr bwMode="auto">
          <a:xfrm>
            <a:off x="5868144" y="6141045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598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21" grpId="0" animBg="1"/>
      <p:bldP spid="22" grpId="0" animBg="1"/>
      <p:bldP spid="23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348880"/>
            <a:ext cx="7886700" cy="4358010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314306" y="6356351"/>
            <a:ext cx="2057400" cy="365125"/>
          </a:xfrm>
        </p:spPr>
        <p:txBody>
          <a:bodyPr/>
          <a:lstStyle/>
          <a:p>
            <a:fld id="{26E8369C-F7E5-4F62-973B-CA52AB4980D0}" type="slidenum">
              <a:rPr lang="en-US" altLang="zh-CN" smtClean="0"/>
              <a:pPr/>
              <a:t>16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59706" y="1340619"/>
            <a:ext cx="6337300" cy="767943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8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7620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2.1    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将Ａ上</a:t>
            </a:r>
            <a:r>
              <a:rPr kumimoji="1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1</a:t>
            </a:r>
            <a:r>
              <a:rPr kumimoji="1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个盘子从Ａ移到Ｃ；</a:t>
            </a: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476970" y="3213720"/>
            <a:ext cx="2133600" cy="1295400"/>
            <a:chOff x="1296" y="2042"/>
            <a:chExt cx="3216" cy="1990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318720" y="3213720"/>
            <a:ext cx="2133600" cy="1295400"/>
            <a:chOff x="1296" y="2042"/>
            <a:chExt cx="3216" cy="1990"/>
          </a:xfrm>
        </p:grpSpPr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6171579" y="4005982"/>
            <a:ext cx="415925" cy="134938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6085407" y="4162822"/>
            <a:ext cx="646113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" name="AutoShape 27"/>
          <p:cNvSpPr>
            <a:spLocks noChangeArrowheads="1"/>
          </p:cNvSpPr>
          <p:nvPr/>
        </p:nvSpPr>
        <p:spPr bwMode="auto">
          <a:xfrm>
            <a:off x="3851870" y="3240956"/>
            <a:ext cx="976312" cy="917079"/>
          </a:xfrm>
          <a:prstGeom prst="rightArrow">
            <a:avLst>
              <a:gd name="adj1" fmla="val 50000"/>
              <a:gd name="adj2" fmla="val 29454"/>
            </a:avLst>
          </a:prstGeom>
          <a:solidFill>
            <a:srgbClr val="00CC99"/>
          </a:solidFill>
          <a:ln w="6350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2.1</a:t>
            </a:r>
          </a:p>
        </p:txBody>
      </p:sp>
      <p:sp>
        <p:nvSpPr>
          <p:cNvPr id="36" name="AutoShape 35"/>
          <p:cNvSpPr>
            <a:spLocks noChangeArrowheads="1"/>
          </p:cNvSpPr>
          <p:nvPr/>
        </p:nvSpPr>
        <p:spPr bwMode="auto">
          <a:xfrm>
            <a:off x="2340421" y="4018360"/>
            <a:ext cx="415925" cy="134937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" name="AutoShape 36"/>
          <p:cNvSpPr>
            <a:spLocks noChangeArrowheads="1"/>
          </p:cNvSpPr>
          <p:nvPr/>
        </p:nvSpPr>
        <p:spPr bwMode="auto">
          <a:xfrm>
            <a:off x="2268984" y="4162822"/>
            <a:ext cx="646112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" name="AutoShape 37"/>
          <p:cNvSpPr>
            <a:spLocks noChangeArrowheads="1"/>
          </p:cNvSpPr>
          <p:nvPr/>
        </p:nvSpPr>
        <p:spPr bwMode="auto">
          <a:xfrm>
            <a:off x="6696670" y="4213622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259706" y="793080"/>
            <a:ext cx="6337300" cy="523220"/>
          </a:xfrm>
          <a:prstGeom prst="rect">
            <a:avLst/>
          </a:prstGeom>
          <a:solidFill>
            <a:srgbClr val="FF0000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第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步   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移到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kumimoji="1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AutoShape 37"/>
          <p:cNvSpPr>
            <a:spLocks noChangeArrowheads="1"/>
          </p:cNvSpPr>
          <p:nvPr/>
        </p:nvSpPr>
        <p:spPr bwMode="auto">
          <a:xfrm>
            <a:off x="1497205" y="4208288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199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7" grpId="0" animBg="1"/>
      <p:bldP spid="18" grpId="0" animBg="1"/>
      <p:bldP spid="28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2842790"/>
            <a:ext cx="7886700" cy="3538538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17</a:t>
            </a:fld>
            <a:endParaRPr lang="en-US" altLang="zh-C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58888" y="1235150"/>
            <a:ext cx="6337300" cy="1401762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3.1   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将Ｂ上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个盘子从Ｂ移到Ａ上；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3.2   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将Ｂ上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个盘子从Ｂ移到Ｃ上；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3.3   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将Ａ上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个盘子从Ａ移到Ｃ上。</a:t>
            </a: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971550" y="2842790"/>
            <a:ext cx="2133600" cy="1295400"/>
            <a:chOff x="1296" y="2042"/>
            <a:chExt cx="3216" cy="1990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3492500" y="3057103"/>
            <a:ext cx="976313" cy="828675"/>
          </a:xfrm>
          <a:prstGeom prst="rightArrow">
            <a:avLst>
              <a:gd name="adj1" fmla="val 50000"/>
              <a:gd name="adj2" fmla="val 29454"/>
            </a:avLst>
          </a:prstGeom>
          <a:solidFill>
            <a:srgbClr val="00CC99"/>
          </a:solidFill>
          <a:ln w="6350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3.1</a:t>
            </a:r>
          </a:p>
        </p:txBody>
      </p: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4859338" y="2842790"/>
            <a:ext cx="2133600" cy="1295400"/>
            <a:chOff x="1296" y="2042"/>
            <a:chExt cx="3216" cy="1990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1763713" y="4712865"/>
            <a:ext cx="2133600" cy="1295400"/>
            <a:chOff x="1296" y="2042"/>
            <a:chExt cx="3216" cy="1990"/>
          </a:xfrm>
        </p:grpSpPr>
        <p:sp>
          <p:nvSpPr>
            <p:cNvPr id="18" name="AutoShape 21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9" name="AutoShape 22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20" name="AutoShape 23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21" name="AutoShape 24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grpSp>
        <p:nvGrpSpPr>
          <p:cNvPr id="22" name="Group 28"/>
          <p:cNvGrpSpPr>
            <a:grpSpLocks/>
          </p:cNvGrpSpPr>
          <p:nvPr/>
        </p:nvGrpSpPr>
        <p:grpSpPr bwMode="auto">
          <a:xfrm>
            <a:off x="5580063" y="4795415"/>
            <a:ext cx="2133600" cy="1295400"/>
            <a:chOff x="1296" y="2042"/>
            <a:chExt cx="3216" cy="1990"/>
          </a:xfrm>
        </p:grpSpPr>
        <p:sp>
          <p:nvSpPr>
            <p:cNvPr id="23" name="AutoShape 29"/>
            <p:cNvSpPr>
              <a:spLocks noChangeArrowheads="1"/>
            </p:cNvSpPr>
            <p:nvPr/>
          </p:nvSpPr>
          <p:spPr bwMode="auto">
            <a:xfrm>
              <a:off x="1296" y="3696"/>
              <a:ext cx="3216" cy="336"/>
            </a:xfrm>
            <a:prstGeom prst="can">
              <a:avLst>
                <a:gd name="adj" fmla="val 31546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AutoShape 30"/>
            <p:cNvSpPr>
              <a:spLocks noChangeArrowheads="1"/>
            </p:cNvSpPr>
            <p:nvPr/>
          </p:nvSpPr>
          <p:spPr bwMode="auto">
            <a:xfrm>
              <a:off x="1776" y="2064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25" name="AutoShape 31"/>
            <p:cNvSpPr>
              <a:spLocks noChangeArrowheads="1"/>
            </p:cNvSpPr>
            <p:nvPr/>
          </p:nvSpPr>
          <p:spPr bwMode="auto">
            <a:xfrm>
              <a:off x="2784" y="2042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26" name="AutoShape 32"/>
            <p:cNvSpPr>
              <a:spLocks noChangeArrowheads="1"/>
            </p:cNvSpPr>
            <p:nvPr/>
          </p:nvSpPr>
          <p:spPr bwMode="auto">
            <a:xfrm>
              <a:off x="3792" y="2053"/>
              <a:ext cx="240" cy="1728"/>
            </a:xfrm>
            <a:prstGeom prst="can">
              <a:avLst>
                <a:gd name="adj" fmla="val 23367"/>
              </a:avLst>
            </a:prstGeom>
            <a:gradFill rotWithShape="0">
              <a:gsLst>
                <a:gs pos="0">
                  <a:srgbClr val="F5ED4B"/>
                </a:gs>
                <a:gs pos="100000">
                  <a:srgbClr val="EE962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</a:p>
          </p:txBody>
        </p:sp>
      </p:grpSp>
      <p:sp>
        <p:nvSpPr>
          <p:cNvPr id="27" name="AutoShape 36"/>
          <p:cNvSpPr>
            <a:spLocks noChangeArrowheads="1"/>
          </p:cNvSpPr>
          <p:nvPr/>
        </p:nvSpPr>
        <p:spPr bwMode="auto">
          <a:xfrm>
            <a:off x="611188" y="5001790"/>
            <a:ext cx="976312" cy="828675"/>
          </a:xfrm>
          <a:prstGeom prst="rightArrow">
            <a:avLst>
              <a:gd name="adj1" fmla="val 50000"/>
              <a:gd name="adj2" fmla="val 29454"/>
            </a:avLst>
          </a:prstGeom>
          <a:solidFill>
            <a:srgbClr val="00CC99"/>
          </a:solidFill>
          <a:ln w="6350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3.2</a:t>
            </a:r>
          </a:p>
        </p:txBody>
      </p:sp>
      <p:sp>
        <p:nvSpPr>
          <p:cNvPr id="28" name="AutoShape 37"/>
          <p:cNvSpPr>
            <a:spLocks noChangeArrowheads="1"/>
          </p:cNvSpPr>
          <p:nvPr/>
        </p:nvSpPr>
        <p:spPr bwMode="auto">
          <a:xfrm>
            <a:off x="4356100" y="5001790"/>
            <a:ext cx="976313" cy="828675"/>
          </a:xfrm>
          <a:prstGeom prst="rightArrow">
            <a:avLst>
              <a:gd name="adj1" fmla="val 50000"/>
              <a:gd name="adj2" fmla="val 29454"/>
            </a:avLst>
          </a:prstGeom>
          <a:solidFill>
            <a:srgbClr val="00CC99"/>
          </a:solidFill>
          <a:ln w="6350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3.3</a:t>
            </a:r>
          </a:p>
        </p:txBody>
      </p: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1258888" y="721072"/>
            <a:ext cx="6337300" cy="547688"/>
          </a:xfrm>
          <a:prstGeom prst="rect">
            <a:avLst/>
          </a:prstGeom>
          <a:solidFill>
            <a:srgbClr val="FF0000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第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步  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个盘子从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移到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C 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可分解为：</a:t>
            </a:r>
          </a:p>
        </p:txBody>
      </p:sp>
      <p:sp>
        <p:nvSpPr>
          <p:cNvPr id="30" name="AutoShape 8"/>
          <p:cNvSpPr>
            <a:spLocks noChangeArrowheads="1"/>
          </p:cNvSpPr>
          <p:nvPr/>
        </p:nvSpPr>
        <p:spPr bwMode="auto">
          <a:xfrm>
            <a:off x="1835150" y="3657401"/>
            <a:ext cx="415925" cy="134938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AutoShape 9"/>
          <p:cNvSpPr>
            <a:spLocks noChangeArrowheads="1"/>
          </p:cNvSpPr>
          <p:nvPr/>
        </p:nvSpPr>
        <p:spPr bwMode="auto">
          <a:xfrm>
            <a:off x="1692275" y="3801864"/>
            <a:ext cx="646113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2339975" y="3852664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5019675" y="3852192"/>
            <a:ext cx="415925" cy="134938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AutoShape 18"/>
          <p:cNvSpPr>
            <a:spLocks noChangeArrowheads="1"/>
          </p:cNvSpPr>
          <p:nvPr/>
        </p:nvSpPr>
        <p:spPr bwMode="auto">
          <a:xfrm>
            <a:off x="5580063" y="3780755"/>
            <a:ext cx="646112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AutoShape 19"/>
          <p:cNvSpPr>
            <a:spLocks noChangeArrowheads="1"/>
          </p:cNvSpPr>
          <p:nvPr/>
        </p:nvSpPr>
        <p:spPr bwMode="auto">
          <a:xfrm>
            <a:off x="6227763" y="3844255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" name="AutoShape 25"/>
          <p:cNvSpPr>
            <a:spLocks noChangeArrowheads="1"/>
          </p:cNvSpPr>
          <p:nvPr/>
        </p:nvSpPr>
        <p:spPr bwMode="auto">
          <a:xfrm>
            <a:off x="1924050" y="5722267"/>
            <a:ext cx="415925" cy="134938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" name="AutoShape 26"/>
          <p:cNvSpPr>
            <a:spLocks noChangeArrowheads="1"/>
          </p:cNvSpPr>
          <p:nvPr/>
        </p:nvSpPr>
        <p:spPr bwMode="auto">
          <a:xfrm>
            <a:off x="3205163" y="5506367"/>
            <a:ext cx="646112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" name="AutoShape 27"/>
          <p:cNvSpPr>
            <a:spLocks noChangeArrowheads="1"/>
          </p:cNvSpPr>
          <p:nvPr/>
        </p:nvSpPr>
        <p:spPr bwMode="auto">
          <a:xfrm>
            <a:off x="3132138" y="5722267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" name="AutoShape 33"/>
          <p:cNvSpPr>
            <a:spLocks noChangeArrowheads="1"/>
          </p:cNvSpPr>
          <p:nvPr/>
        </p:nvSpPr>
        <p:spPr bwMode="auto">
          <a:xfrm>
            <a:off x="7108825" y="5507955"/>
            <a:ext cx="415925" cy="134937"/>
          </a:xfrm>
          <a:prstGeom prst="can">
            <a:avLst>
              <a:gd name="adj" fmla="val 7292"/>
            </a:avLst>
          </a:prstGeom>
          <a:gradFill rotWithShape="0">
            <a:gsLst>
              <a:gs pos="0">
                <a:srgbClr val="000EC2"/>
              </a:gs>
              <a:gs pos="100000">
                <a:srgbClr val="066015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" name="AutoShape 34"/>
          <p:cNvSpPr>
            <a:spLocks noChangeArrowheads="1"/>
          </p:cNvSpPr>
          <p:nvPr/>
        </p:nvSpPr>
        <p:spPr bwMode="auto">
          <a:xfrm>
            <a:off x="7019925" y="5652417"/>
            <a:ext cx="646113" cy="2032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000000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" name="AutoShape 35"/>
          <p:cNvSpPr>
            <a:spLocks noChangeArrowheads="1"/>
          </p:cNvSpPr>
          <p:nvPr/>
        </p:nvSpPr>
        <p:spPr bwMode="auto">
          <a:xfrm>
            <a:off x="6948488" y="5796880"/>
            <a:ext cx="755650" cy="1524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CCFF"/>
              </a:gs>
              <a:gs pos="100000">
                <a:srgbClr val="000EC2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zh-CN" sz="24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343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18</a:t>
            </a:fld>
            <a:endParaRPr lang="en-US" altLang="zh-CN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6208713" y="4797425"/>
            <a:ext cx="2133600" cy="1295400"/>
            <a:chOff x="3888" y="3264"/>
            <a:chExt cx="1344" cy="816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3888" y="3264"/>
              <a:ext cx="1344" cy="816"/>
              <a:chOff x="1296" y="2042"/>
              <a:chExt cx="3216" cy="1990"/>
            </a:xfrm>
          </p:grpSpPr>
          <p:sp>
            <p:nvSpPr>
              <p:cNvPr id="10" name="AutoShape 4"/>
              <p:cNvSpPr>
                <a:spLocks noChangeArrowheads="1"/>
              </p:cNvSpPr>
              <p:nvPr/>
            </p:nvSpPr>
            <p:spPr bwMode="auto">
              <a:xfrm>
                <a:off x="1296" y="3696"/>
                <a:ext cx="3216" cy="336"/>
              </a:xfrm>
              <a:prstGeom prst="can">
                <a:avLst>
                  <a:gd name="adj" fmla="val 31546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" name="AutoShape 5"/>
              <p:cNvSpPr>
                <a:spLocks noChangeArrowheads="1"/>
              </p:cNvSpPr>
              <p:nvPr/>
            </p:nvSpPr>
            <p:spPr bwMode="auto">
              <a:xfrm>
                <a:off x="1776" y="2064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A</a:t>
                </a:r>
              </a:p>
            </p:txBody>
          </p:sp>
          <p:sp>
            <p:nvSpPr>
              <p:cNvPr id="12" name="AutoShape 6"/>
              <p:cNvSpPr>
                <a:spLocks noChangeArrowheads="1"/>
              </p:cNvSpPr>
              <p:nvPr/>
            </p:nvSpPr>
            <p:spPr bwMode="auto">
              <a:xfrm>
                <a:off x="2784" y="2042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B</a:t>
                </a:r>
              </a:p>
            </p:txBody>
          </p:sp>
          <p:sp>
            <p:nvSpPr>
              <p:cNvPr id="13" name="AutoShape 7"/>
              <p:cNvSpPr>
                <a:spLocks noChangeArrowheads="1"/>
              </p:cNvSpPr>
              <p:nvPr/>
            </p:nvSpPr>
            <p:spPr bwMode="auto">
              <a:xfrm>
                <a:off x="3792" y="2053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C</a:t>
                </a:r>
              </a:p>
            </p:txBody>
          </p:sp>
        </p:grp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4774" y="3762"/>
              <a:ext cx="407" cy="128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4737" y="3884"/>
              <a:ext cx="476" cy="96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CCCCFF"/>
                </a:gs>
                <a:gs pos="100000">
                  <a:srgbClr val="000EC2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4848" y="3688"/>
              <a:ext cx="262" cy="85"/>
            </a:xfrm>
            <a:prstGeom prst="can">
              <a:avLst>
                <a:gd name="adj" fmla="val 7292"/>
              </a:avLst>
            </a:prstGeom>
            <a:gradFill rotWithShape="0">
              <a:gsLst>
                <a:gs pos="0">
                  <a:srgbClr val="000EC2"/>
                </a:gs>
                <a:gs pos="100000">
                  <a:srgbClr val="066015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493713" y="1368425"/>
            <a:ext cx="3200400" cy="1295400"/>
            <a:chOff x="288" y="1104"/>
            <a:chExt cx="2016" cy="816"/>
          </a:xfrm>
        </p:grpSpPr>
        <p:grpSp>
          <p:nvGrpSpPr>
            <p:cNvPr id="15" name="Group 12"/>
            <p:cNvGrpSpPr>
              <a:grpSpLocks/>
            </p:cNvGrpSpPr>
            <p:nvPr/>
          </p:nvGrpSpPr>
          <p:grpSpPr bwMode="auto">
            <a:xfrm>
              <a:off x="288" y="1104"/>
              <a:ext cx="1344" cy="816"/>
              <a:chOff x="1296" y="2042"/>
              <a:chExt cx="3216" cy="1990"/>
            </a:xfrm>
          </p:grpSpPr>
          <p:sp>
            <p:nvSpPr>
              <p:cNvPr id="20" name="AutoShape 13"/>
              <p:cNvSpPr>
                <a:spLocks noChangeArrowheads="1"/>
              </p:cNvSpPr>
              <p:nvPr/>
            </p:nvSpPr>
            <p:spPr bwMode="auto">
              <a:xfrm>
                <a:off x="1296" y="3696"/>
                <a:ext cx="3216" cy="336"/>
              </a:xfrm>
              <a:prstGeom prst="can">
                <a:avLst>
                  <a:gd name="adj" fmla="val 31546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1" name="AutoShape 14"/>
              <p:cNvSpPr>
                <a:spLocks noChangeArrowheads="1"/>
              </p:cNvSpPr>
              <p:nvPr/>
            </p:nvSpPr>
            <p:spPr bwMode="auto">
              <a:xfrm>
                <a:off x="1776" y="2064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A</a:t>
                </a:r>
              </a:p>
            </p:txBody>
          </p:sp>
          <p:sp>
            <p:nvSpPr>
              <p:cNvPr id="22" name="AutoShape 15"/>
              <p:cNvSpPr>
                <a:spLocks noChangeArrowheads="1"/>
              </p:cNvSpPr>
              <p:nvPr/>
            </p:nvSpPr>
            <p:spPr bwMode="auto">
              <a:xfrm>
                <a:off x="2784" y="2042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B</a:t>
                </a:r>
              </a:p>
            </p:txBody>
          </p:sp>
          <p:sp>
            <p:nvSpPr>
              <p:cNvPr id="23" name="AutoShape 16"/>
              <p:cNvSpPr>
                <a:spLocks noChangeArrowheads="1"/>
              </p:cNvSpPr>
              <p:nvPr/>
            </p:nvSpPr>
            <p:spPr bwMode="auto">
              <a:xfrm>
                <a:off x="3792" y="2053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C</a:t>
                </a:r>
              </a:p>
            </p:txBody>
          </p:sp>
        </p:grpSp>
        <p:sp>
          <p:nvSpPr>
            <p:cNvPr id="16" name="AutoShape 17"/>
            <p:cNvSpPr>
              <a:spLocks noChangeArrowheads="1"/>
            </p:cNvSpPr>
            <p:nvPr/>
          </p:nvSpPr>
          <p:spPr bwMode="auto">
            <a:xfrm>
              <a:off x="292" y="1728"/>
              <a:ext cx="476" cy="96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CCCCFF"/>
                </a:gs>
                <a:gs pos="100000">
                  <a:srgbClr val="000EC2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" name="AutoShape 18"/>
            <p:cNvSpPr>
              <a:spLocks noChangeArrowheads="1"/>
            </p:cNvSpPr>
            <p:nvPr/>
          </p:nvSpPr>
          <p:spPr bwMode="auto">
            <a:xfrm>
              <a:off x="339" y="1632"/>
              <a:ext cx="407" cy="128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406" y="1584"/>
              <a:ext cx="262" cy="85"/>
            </a:xfrm>
            <a:prstGeom prst="can">
              <a:avLst>
                <a:gd name="adj" fmla="val 7292"/>
              </a:avLst>
            </a:prstGeom>
            <a:gradFill rotWithShape="0">
              <a:gsLst>
                <a:gs pos="0">
                  <a:srgbClr val="000EC2"/>
                </a:gs>
                <a:gs pos="100000">
                  <a:srgbClr val="066015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872" y="1440"/>
              <a:ext cx="432" cy="0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lg" len="lg"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" name="Group 21"/>
          <p:cNvGrpSpPr>
            <a:grpSpLocks/>
          </p:cNvGrpSpPr>
          <p:nvPr/>
        </p:nvGrpSpPr>
        <p:grpSpPr bwMode="auto">
          <a:xfrm>
            <a:off x="3694113" y="1368425"/>
            <a:ext cx="2895600" cy="1295400"/>
            <a:chOff x="2304" y="1104"/>
            <a:chExt cx="1824" cy="816"/>
          </a:xfrm>
        </p:grpSpPr>
        <p:grpSp>
          <p:nvGrpSpPr>
            <p:cNvPr id="25" name="Group 22"/>
            <p:cNvGrpSpPr>
              <a:grpSpLocks/>
            </p:cNvGrpSpPr>
            <p:nvPr/>
          </p:nvGrpSpPr>
          <p:grpSpPr bwMode="auto">
            <a:xfrm>
              <a:off x="2304" y="1104"/>
              <a:ext cx="1344" cy="816"/>
              <a:chOff x="1296" y="2042"/>
              <a:chExt cx="3216" cy="1990"/>
            </a:xfrm>
          </p:grpSpPr>
          <p:sp>
            <p:nvSpPr>
              <p:cNvPr id="30" name="AutoShape 23"/>
              <p:cNvSpPr>
                <a:spLocks noChangeArrowheads="1"/>
              </p:cNvSpPr>
              <p:nvPr/>
            </p:nvSpPr>
            <p:spPr bwMode="auto">
              <a:xfrm>
                <a:off x="1296" y="3696"/>
                <a:ext cx="3216" cy="336"/>
              </a:xfrm>
              <a:prstGeom prst="can">
                <a:avLst>
                  <a:gd name="adj" fmla="val 31546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1" name="AutoShape 24"/>
              <p:cNvSpPr>
                <a:spLocks noChangeArrowheads="1"/>
              </p:cNvSpPr>
              <p:nvPr/>
            </p:nvSpPr>
            <p:spPr bwMode="auto">
              <a:xfrm>
                <a:off x="1776" y="2064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A</a:t>
                </a:r>
              </a:p>
            </p:txBody>
          </p:sp>
          <p:sp>
            <p:nvSpPr>
              <p:cNvPr id="32" name="AutoShape 25"/>
              <p:cNvSpPr>
                <a:spLocks noChangeArrowheads="1"/>
              </p:cNvSpPr>
              <p:nvPr/>
            </p:nvSpPr>
            <p:spPr bwMode="auto">
              <a:xfrm>
                <a:off x="2784" y="2042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B</a:t>
                </a:r>
              </a:p>
            </p:txBody>
          </p:sp>
          <p:sp>
            <p:nvSpPr>
              <p:cNvPr id="33" name="AutoShape 26"/>
              <p:cNvSpPr>
                <a:spLocks noChangeArrowheads="1"/>
              </p:cNvSpPr>
              <p:nvPr/>
            </p:nvSpPr>
            <p:spPr bwMode="auto">
              <a:xfrm>
                <a:off x="3792" y="2053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C</a:t>
                </a:r>
              </a:p>
            </p:txBody>
          </p:sp>
        </p:grpSp>
        <p:sp>
          <p:nvSpPr>
            <p:cNvPr id="26" name="AutoShape 27"/>
            <p:cNvSpPr>
              <a:spLocks noChangeArrowheads="1"/>
            </p:cNvSpPr>
            <p:nvPr/>
          </p:nvSpPr>
          <p:spPr bwMode="auto">
            <a:xfrm>
              <a:off x="3264" y="1728"/>
              <a:ext cx="262" cy="85"/>
            </a:xfrm>
            <a:prstGeom prst="can">
              <a:avLst>
                <a:gd name="adj" fmla="val 7292"/>
              </a:avLst>
            </a:prstGeom>
            <a:gradFill rotWithShape="0">
              <a:gsLst>
                <a:gs pos="0">
                  <a:srgbClr val="000EC2"/>
                </a:gs>
                <a:gs pos="100000">
                  <a:srgbClr val="066015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" name="AutoShape 28"/>
            <p:cNvSpPr>
              <a:spLocks noChangeArrowheads="1"/>
            </p:cNvSpPr>
            <p:nvPr/>
          </p:nvSpPr>
          <p:spPr bwMode="auto">
            <a:xfrm>
              <a:off x="2334" y="1606"/>
              <a:ext cx="407" cy="128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2308" y="1728"/>
              <a:ext cx="476" cy="96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CCCCFF"/>
                </a:gs>
                <a:gs pos="100000">
                  <a:srgbClr val="000EC2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3696" y="1488"/>
              <a:ext cx="432" cy="0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lg" len="lg"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4" name="Group 31"/>
          <p:cNvGrpSpPr>
            <a:grpSpLocks/>
          </p:cNvGrpSpPr>
          <p:nvPr/>
        </p:nvGrpSpPr>
        <p:grpSpPr bwMode="auto">
          <a:xfrm>
            <a:off x="1476375" y="2924175"/>
            <a:ext cx="3322638" cy="1295400"/>
            <a:chOff x="901" y="1888"/>
            <a:chExt cx="2093" cy="816"/>
          </a:xfrm>
        </p:grpSpPr>
        <p:grpSp>
          <p:nvGrpSpPr>
            <p:cNvPr id="35" name="Group 32"/>
            <p:cNvGrpSpPr>
              <a:grpSpLocks/>
            </p:cNvGrpSpPr>
            <p:nvPr/>
          </p:nvGrpSpPr>
          <p:grpSpPr bwMode="auto">
            <a:xfrm>
              <a:off x="901" y="1888"/>
              <a:ext cx="1344" cy="816"/>
              <a:chOff x="1296" y="2042"/>
              <a:chExt cx="3216" cy="1990"/>
            </a:xfrm>
          </p:grpSpPr>
          <p:sp>
            <p:nvSpPr>
              <p:cNvPr id="40" name="AutoShape 33"/>
              <p:cNvSpPr>
                <a:spLocks noChangeArrowheads="1"/>
              </p:cNvSpPr>
              <p:nvPr/>
            </p:nvSpPr>
            <p:spPr bwMode="auto">
              <a:xfrm>
                <a:off x="1296" y="3696"/>
                <a:ext cx="3216" cy="336"/>
              </a:xfrm>
              <a:prstGeom prst="can">
                <a:avLst>
                  <a:gd name="adj" fmla="val 31546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1" name="AutoShape 34"/>
              <p:cNvSpPr>
                <a:spLocks noChangeArrowheads="1"/>
              </p:cNvSpPr>
              <p:nvPr/>
            </p:nvSpPr>
            <p:spPr bwMode="auto">
              <a:xfrm>
                <a:off x="1776" y="2064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A</a:t>
                </a:r>
              </a:p>
            </p:txBody>
          </p:sp>
          <p:sp>
            <p:nvSpPr>
              <p:cNvPr id="42" name="AutoShape 35"/>
              <p:cNvSpPr>
                <a:spLocks noChangeArrowheads="1"/>
              </p:cNvSpPr>
              <p:nvPr/>
            </p:nvSpPr>
            <p:spPr bwMode="auto">
              <a:xfrm>
                <a:off x="2784" y="2042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B</a:t>
                </a:r>
              </a:p>
            </p:txBody>
          </p:sp>
          <p:sp>
            <p:nvSpPr>
              <p:cNvPr id="43" name="AutoShape 36"/>
              <p:cNvSpPr>
                <a:spLocks noChangeArrowheads="1"/>
              </p:cNvSpPr>
              <p:nvPr/>
            </p:nvSpPr>
            <p:spPr bwMode="auto">
              <a:xfrm>
                <a:off x="3792" y="2053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C</a:t>
                </a:r>
              </a:p>
            </p:txBody>
          </p:sp>
        </p:grpSp>
        <p:sp>
          <p:nvSpPr>
            <p:cNvPr id="36" name="AutoShape 37"/>
            <p:cNvSpPr>
              <a:spLocks noChangeArrowheads="1"/>
            </p:cNvSpPr>
            <p:nvPr/>
          </p:nvSpPr>
          <p:spPr bwMode="auto">
            <a:xfrm>
              <a:off x="1380" y="2464"/>
              <a:ext cx="407" cy="128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7" name="AutoShape 38"/>
            <p:cNvSpPr>
              <a:spLocks noChangeArrowheads="1"/>
            </p:cNvSpPr>
            <p:nvPr/>
          </p:nvSpPr>
          <p:spPr bwMode="auto">
            <a:xfrm>
              <a:off x="901" y="2486"/>
              <a:ext cx="476" cy="96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CCCCFF"/>
                </a:gs>
                <a:gs pos="100000">
                  <a:srgbClr val="000EC2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8" name="AutoShape 39"/>
            <p:cNvSpPr>
              <a:spLocks noChangeArrowheads="1"/>
            </p:cNvSpPr>
            <p:nvPr/>
          </p:nvSpPr>
          <p:spPr bwMode="auto">
            <a:xfrm>
              <a:off x="1440" y="2416"/>
              <a:ext cx="262" cy="85"/>
            </a:xfrm>
            <a:prstGeom prst="can">
              <a:avLst>
                <a:gd name="adj" fmla="val 7292"/>
              </a:avLst>
            </a:prstGeom>
            <a:gradFill rotWithShape="0">
              <a:gsLst>
                <a:gs pos="0">
                  <a:srgbClr val="000EC2"/>
                </a:gs>
                <a:gs pos="100000">
                  <a:srgbClr val="066015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2562" y="2272"/>
              <a:ext cx="432" cy="0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lg" len="lg"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4" name="Group 41"/>
          <p:cNvGrpSpPr>
            <a:grpSpLocks/>
          </p:cNvGrpSpPr>
          <p:nvPr/>
        </p:nvGrpSpPr>
        <p:grpSpPr bwMode="auto">
          <a:xfrm>
            <a:off x="341313" y="4797425"/>
            <a:ext cx="2971800" cy="1295400"/>
            <a:chOff x="192" y="3264"/>
            <a:chExt cx="1872" cy="816"/>
          </a:xfrm>
        </p:grpSpPr>
        <p:grpSp>
          <p:nvGrpSpPr>
            <p:cNvPr id="45" name="Group 42"/>
            <p:cNvGrpSpPr>
              <a:grpSpLocks/>
            </p:cNvGrpSpPr>
            <p:nvPr/>
          </p:nvGrpSpPr>
          <p:grpSpPr bwMode="auto">
            <a:xfrm>
              <a:off x="192" y="3264"/>
              <a:ext cx="1344" cy="816"/>
              <a:chOff x="1296" y="2042"/>
              <a:chExt cx="3216" cy="1990"/>
            </a:xfrm>
          </p:grpSpPr>
          <p:sp>
            <p:nvSpPr>
              <p:cNvPr id="50" name="AutoShape 43"/>
              <p:cNvSpPr>
                <a:spLocks noChangeArrowheads="1"/>
              </p:cNvSpPr>
              <p:nvPr/>
            </p:nvSpPr>
            <p:spPr bwMode="auto">
              <a:xfrm>
                <a:off x="1296" y="3696"/>
                <a:ext cx="3216" cy="336"/>
              </a:xfrm>
              <a:prstGeom prst="can">
                <a:avLst>
                  <a:gd name="adj" fmla="val 31546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" name="AutoShape 44"/>
              <p:cNvSpPr>
                <a:spLocks noChangeArrowheads="1"/>
              </p:cNvSpPr>
              <p:nvPr/>
            </p:nvSpPr>
            <p:spPr bwMode="auto">
              <a:xfrm>
                <a:off x="1776" y="2064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A</a:t>
                </a:r>
              </a:p>
            </p:txBody>
          </p:sp>
          <p:sp>
            <p:nvSpPr>
              <p:cNvPr id="52" name="AutoShape 45"/>
              <p:cNvSpPr>
                <a:spLocks noChangeArrowheads="1"/>
              </p:cNvSpPr>
              <p:nvPr/>
            </p:nvSpPr>
            <p:spPr bwMode="auto">
              <a:xfrm>
                <a:off x="2784" y="2042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B</a:t>
                </a:r>
              </a:p>
            </p:txBody>
          </p:sp>
          <p:sp>
            <p:nvSpPr>
              <p:cNvPr id="53" name="AutoShape 46"/>
              <p:cNvSpPr>
                <a:spLocks noChangeArrowheads="1"/>
              </p:cNvSpPr>
              <p:nvPr/>
            </p:nvSpPr>
            <p:spPr bwMode="auto">
              <a:xfrm>
                <a:off x="3792" y="2053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C</a:t>
                </a:r>
              </a:p>
            </p:txBody>
          </p:sp>
        </p:grpSp>
        <p:sp>
          <p:nvSpPr>
            <p:cNvPr id="46" name="AutoShape 47"/>
            <p:cNvSpPr>
              <a:spLocks noChangeArrowheads="1"/>
            </p:cNvSpPr>
            <p:nvPr/>
          </p:nvSpPr>
          <p:spPr bwMode="auto">
            <a:xfrm>
              <a:off x="318" y="3862"/>
              <a:ext cx="262" cy="85"/>
            </a:xfrm>
            <a:prstGeom prst="can">
              <a:avLst>
                <a:gd name="adj" fmla="val 7292"/>
              </a:avLst>
            </a:prstGeom>
            <a:gradFill rotWithShape="0">
              <a:gsLst>
                <a:gs pos="0">
                  <a:srgbClr val="000EC2"/>
                </a:gs>
                <a:gs pos="100000">
                  <a:srgbClr val="066015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7" name="AutoShape 48"/>
            <p:cNvSpPr>
              <a:spLocks noChangeArrowheads="1"/>
            </p:cNvSpPr>
            <p:nvPr/>
          </p:nvSpPr>
          <p:spPr bwMode="auto">
            <a:xfrm>
              <a:off x="661" y="3851"/>
              <a:ext cx="407" cy="128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8" name="AutoShape 49"/>
            <p:cNvSpPr>
              <a:spLocks noChangeArrowheads="1"/>
            </p:cNvSpPr>
            <p:nvPr/>
          </p:nvSpPr>
          <p:spPr bwMode="auto">
            <a:xfrm>
              <a:off x="1056" y="3851"/>
              <a:ext cx="476" cy="96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CCCCFF"/>
                </a:gs>
                <a:gs pos="100000">
                  <a:srgbClr val="000EC2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9" name="Line 50"/>
            <p:cNvSpPr>
              <a:spLocks noChangeShapeType="1"/>
            </p:cNvSpPr>
            <p:nvPr/>
          </p:nvSpPr>
          <p:spPr bwMode="auto">
            <a:xfrm>
              <a:off x="1632" y="3552"/>
              <a:ext cx="432" cy="0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lg" len="lg"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4" name="Group 51"/>
          <p:cNvGrpSpPr>
            <a:grpSpLocks/>
          </p:cNvGrpSpPr>
          <p:nvPr/>
        </p:nvGrpSpPr>
        <p:grpSpPr bwMode="auto">
          <a:xfrm>
            <a:off x="3389313" y="4797425"/>
            <a:ext cx="2895600" cy="1295400"/>
            <a:chOff x="2112" y="3264"/>
            <a:chExt cx="1824" cy="816"/>
          </a:xfrm>
        </p:grpSpPr>
        <p:grpSp>
          <p:nvGrpSpPr>
            <p:cNvPr id="55" name="Group 52"/>
            <p:cNvGrpSpPr>
              <a:grpSpLocks/>
            </p:cNvGrpSpPr>
            <p:nvPr/>
          </p:nvGrpSpPr>
          <p:grpSpPr bwMode="auto">
            <a:xfrm>
              <a:off x="2112" y="3264"/>
              <a:ext cx="1344" cy="816"/>
              <a:chOff x="1296" y="2042"/>
              <a:chExt cx="3216" cy="1990"/>
            </a:xfrm>
          </p:grpSpPr>
          <p:sp>
            <p:nvSpPr>
              <p:cNvPr id="60" name="AutoShape 53"/>
              <p:cNvSpPr>
                <a:spLocks noChangeArrowheads="1"/>
              </p:cNvSpPr>
              <p:nvPr/>
            </p:nvSpPr>
            <p:spPr bwMode="auto">
              <a:xfrm>
                <a:off x="1296" y="3696"/>
                <a:ext cx="3216" cy="336"/>
              </a:xfrm>
              <a:prstGeom prst="can">
                <a:avLst>
                  <a:gd name="adj" fmla="val 31546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1" name="AutoShape 54"/>
              <p:cNvSpPr>
                <a:spLocks noChangeArrowheads="1"/>
              </p:cNvSpPr>
              <p:nvPr/>
            </p:nvSpPr>
            <p:spPr bwMode="auto">
              <a:xfrm>
                <a:off x="1776" y="2064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A</a:t>
                </a:r>
              </a:p>
            </p:txBody>
          </p:sp>
          <p:sp>
            <p:nvSpPr>
              <p:cNvPr id="62" name="AutoShape 55"/>
              <p:cNvSpPr>
                <a:spLocks noChangeArrowheads="1"/>
              </p:cNvSpPr>
              <p:nvPr/>
            </p:nvSpPr>
            <p:spPr bwMode="auto">
              <a:xfrm>
                <a:off x="2784" y="2042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B</a:t>
                </a:r>
              </a:p>
            </p:txBody>
          </p:sp>
          <p:sp>
            <p:nvSpPr>
              <p:cNvPr id="63" name="AutoShape 56"/>
              <p:cNvSpPr>
                <a:spLocks noChangeArrowheads="1"/>
              </p:cNvSpPr>
              <p:nvPr/>
            </p:nvSpPr>
            <p:spPr bwMode="auto">
              <a:xfrm>
                <a:off x="3792" y="2053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C</a:t>
                </a:r>
              </a:p>
            </p:txBody>
          </p:sp>
        </p:grpSp>
        <p:sp>
          <p:nvSpPr>
            <p:cNvPr id="56" name="AutoShape 57"/>
            <p:cNvSpPr>
              <a:spLocks noChangeArrowheads="1"/>
            </p:cNvSpPr>
            <p:nvPr/>
          </p:nvSpPr>
          <p:spPr bwMode="auto">
            <a:xfrm>
              <a:off x="2230" y="3884"/>
              <a:ext cx="262" cy="85"/>
            </a:xfrm>
            <a:prstGeom prst="can">
              <a:avLst>
                <a:gd name="adj" fmla="val 7292"/>
              </a:avLst>
            </a:prstGeom>
            <a:gradFill rotWithShape="0">
              <a:gsLst>
                <a:gs pos="0">
                  <a:srgbClr val="000EC2"/>
                </a:gs>
                <a:gs pos="100000">
                  <a:srgbClr val="066015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7" name="AutoShape 58"/>
            <p:cNvSpPr>
              <a:spLocks noChangeArrowheads="1"/>
            </p:cNvSpPr>
            <p:nvPr/>
          </p:nvSpPr>
          <p:spPr bwMode="auto">
            <a:xfrm>
              <a:off x="2983" y="3873"/>
              <a:ext cx="476" cy="96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CCCCFF"/>
                </a:gs>
                <a:gs pos="100000">
                  <a:srgbClr val="000EC2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8" name="AutoShape 59"/>
            <p:cNvSpPr>
              <a:spLocks noChangeArrowheads="1"/>
            </p:cNvSpPr>
            <p:nvPr/>
          </p:nvSpPr>
          <p:spPr bwMode="auto">
            <a:xfrm>
              <a:off x="3016" y="3744"/>
              <a:ext cx="407" cy="128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>
              <a:off x="3504" y="3552"/>
              <a:ext cx="432" cy="0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lg" len="lg"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4" name="Group 61"/>
          <p:cNvGrpSpPr>
            <a:grpSpLocks/>
          </p:cNvGrpSpPr>
          <p:nvPr/>
        </p:nvGrpSpPr>
        <p:grpSpPr bwMode="auto">
          <a:xfrm>
            <a:off x="5218113" y="3044825"/>
            <a:ext cx="3200400" cy="1295400"/>
            <a:chOff x="3264" y="2304"/>
            <a:chExt cx="2016" cy="816"/>
          </a:xfrm>
        </p:grpSpPr>
        <p:grpSp>
          <p:nvGrpSpPr>
            <p:cNvPr id="65" name="Group 62"/>
            <p:cNvGrpSpPr>
              <a:grpSpLocks/>
            </p:cNvGrpSpPr>
            <p:nvPr/>
          </p:nvGrpSpPr>
          <p:grpSpPr bwMode="auto">
            <a:xfrm>
              <a:off x="3264" y="2304"/>
              <a:ext cx="1344" cy="816"/>
              <a:chOff x="1296" y="2042"/>
              <a:chExt cx="3216" cy="1990"/>
            </a:xfrm>
          </p:grpSpPr>
          <p:sp>
            <p:nvSpPr>
              <p:cNvPr id="70" name="AutoShape 63"/>
              <p:cNvSpPr>
                <a:spLocks noChangeArrowheads="1"/>
              </p:cNvSpPr>
              <p:nvPr/>
            </p:nvSpPr>
            <p:spPr bwMode="auto">
              <a:xfrm>
                <a:off x="1296" y="3696"/>
                <a:ext cx="3216" cy="336"/>
              </a:xfrm>
              <a:prstGeom prst="can">
                <a:avLst>
                  <a:gd name="adj" fmla="val 31546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" name="AutoShape 64"/>
              <p:cNvSpPr>
                <a:spLocks noChangeArrowheads="1"/>
              </p:cNvSpPr>
              <p:nvPr/>
            </p:nvSpPr>
            <p:spPr bwMode="auto">
              <a:xfrm>
                <a:off x="1776" y="2064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A</a:t>
                </a:r>
              </a:p>
            </p:txBody>
          </p:sp>
          <p:sp>
            <p:nvSpPr>
              <p:cNvPr id="72" name="AutoShape 65"/>
              <p:cNvSpPr>
                <a:spLocks noChangeArrowheads="1"/>
              </p:cNvSpPr>
              <p:nvPr/>
            </p:nvSpPr>
            <p:spPr bwMode="auto">
              <a:xfrm>
                <a:off x="2784" y="2042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B</a:t>
                </a:r>
              </a:p>
            </p:txBody>
          </p:sp>
          <p:sp>
            <p:nvSpPr>
              <p:cNvPr id="73" name="AutoShape 66"/>
              <p:cNvSpPr>
                <a:spLocks noChangeArrowheads="1"/>
              </p:cNvSpPr>
              <p:nvPr/>
            </p:nvSpPr>
            <p:spPr bwMode="auto">
              <a:xfrm>
                <a:off x="3792" y="2053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C</a:t>
                </a:r>
              </a:p>
            </p:txBody>
          </p:sp>
        </p:grpSp>
        <p:sp>
          <p:nvSpPr>
            <p:cNvPr id="66" name="AutoShape 67"/>
            <p:cNvSpPr>
              <a:spLocks noChangeArrowheads="1"/>
            </p:cNvSpPr>
            <p:nvPr/>
          </p:nvSpPr>
          <p:spPr bwMode="auto">
            <a:xfrm>
              <a:off x="3718" y="2887"/>
              <a:ext cx="407" cy="128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7" name="AutoShape 68"/>
            <p:cNvSpPr>
              <a:spLocks noChangeArrowheads="1"/>
            </p:cNvSpPr>
            <p:nvPr/>
          </p:nvSpPr>
          <p:spPr bwMode="auto">
            <a:xfrm>
              <a:off x="3789" y="2806"/>
              <a:ext cx="262" cy="85"/>
            </a:xfrm>
            <a:prstGeom prst="can">
              <a:avLst>
                <a:gd name="adj" fmla="val 7292"/>
              </a:avLst>
            </a:prstGeom>
            <a:gradFill rotWithShape="0">
              <a:gsLst>
                <a:gs pos="0">
                  <a:srgbClr val="000EC2"/>
                </a:gs>
                <a:gs pos="100000">
                  <a:srgbClr val="066015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8" name="AutoShape 69"/>
            <p:cNvSpPr>
              <a:spLocks noChangeArrowheads="1"/>
            </p:cNvSpPr>
            <p:nvPr/>
          </p:nvSpPr>
          <p:spPr bwMode="auto">
            <a:xfrm>
              <a:off x="4124" y="2891"/>
              <a:ext cx="476" cy="96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CCCCFF"/>
                </a:gs>
                <a:gs pos="100000">
                  <a:srgbClr val="000EC2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9" name="Line 70"/>
            <p:cNvSpPr>
              <a:spLocks noChangeShapeType="1"/>
            </p:cNvSpPr>
            <p:nvPr/>
          </p:nvSpPr>
          <p:spPr bwMode="auto">
            <a:xfrm>
              <a:off x="4848" y="2592"/>
              <a:ext cx="432" cy="0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lg" len="lg"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4" name="Group 71"/>
          <p:cNvGrpSpPr>
            <a:grpSpLocks/>
          </p:cNvGrpSpPr>
          <p:nvPr/>
        </p:nvGrpSpPr>
        <p:grpSpPr bwMode="auto">
          <a:xfrm>
            <a:off x="611188" y="1354138"/>
            <a:ext cx="8001000" cy="2362200"/>
            <a:chOff x="384" y="1104"/>
            <a:chExt cx="5040" cy="1488"/>
          </a:xfrm>
        </p:grpSpPr>
        <p:grpSp>
          <p:nvGrpSpPr>
            <p:cNvPr id="75" name="Group 72"/>
            <p:cNvGrpSpPr>
              <a:grpSpLocks/>
            </p:cNvGrpSpPr>
            <p:nvPr/>
          </p:nvGrpSpPr>
          <p:grpSpPr bwMode="auto">
            <a:xfrm>
              <a:off x="4080" y="1104"/>
              <a:ext cx="1344" cy="816"/>
              <a:chOff x="1296" y="2042"/>
              <a:chExt cx="3216" cy="1990"/>
            </a:xfrm>
          </p:grpSpPr>
          <p:sp>
            <p:nvSpPr>
              <p:cNvPr id="80" name="AutoShape 73"/>
              <p:cNvSpPr>
                <a:spLocks noChangeArrowheads="1"/>
              </p:cNvSpPr>
              <p:nvPr/>
            </p:nvSpPr>
            <p:spPr bwMode="auto">
              <a:xfrm>
                <a:off x="1296" y="3696"/>
                <a:ext cx="3216" cy="336"/>
              </a:xfrm>
              <a:prstGeom prst="can">
                <a:avLst>
                  <a:gd name="adj" fmla="val 31546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1" name="AutoShape 74"/>
              <p:cNvSpPr>
                <a:spLocks noChangeArrowheads="1"/>
              </p:cNvSpPr>
              <p:nvPr/>
            </p:nvSpPr>
            <p:spPr bwMode="auto">
              <a:xfrm>
                <a:off x="1776" y="2064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A</a:t>
                </a:r>
              </a:p>
            </p:txBody>
          </p:sp>
          <p:sp>
            <p:nvSpPr>
              <p:cNvPr id="82" name="AutoShape 75"/>
              <p:cNvSpPr>
                <a:spLocks noChangeArrowheads="1"/>
              </p:cNvSpPr>
              <p:nvPr/>
            </p:nvSpPr>
            <p:spPr bwMode="auto">
              <a:xfrm>
                <a:off x="2784" y="2042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B</a:t>
                </a:r>
              </a:p>
            </p:txBody>
          </p:sp>
          <p:sp>
            <p:nvSpPr>
              <p:cNvPr id="83" name="AutoShape 76"/>
              <p:cNvSpPr>
                <a:spLocks noChangeArrowheads="1"/>
              </p:cNvSpPr>
              <p:nvPr/>
            </p:nvSpPr>
            <p:spPr bwMode="auto">
              <a:xfrm>
                <a:off x="3792" y="2053"/>
                <a:ext cx="240" cy="1728"/>
              </a:xfrm>
              <a:prstGeom prst="can">
                <a:avLst>
                  <a:gd name="adj" fmla="val 23367"/>
                </a:avLst>
              </a:prstGeom>
              <a:gradFill rotWithShape="0">
                <a:gsLst>
                  <a:gs pos="0">
                    <a:srgbClr val="F5ED4B"/>
                  </a:gs>
                  <a:gs pos="100000">
                    <a:srgbClr val="EE962C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rPr>
                  <a:t>C</a:t>
                </a:r>
              </a:p>
            </p:txBody>
          </p:sp>
        </p:grpSp>
        <p:sp>
          <p:nvSpPr>
            <p:cNvPr id="76" name="AutoShape 77"/>
            <p:cNvSpPr>
              <a:spLocks noChangeArrowheads="1"/>
            </p:cNvSpPr>
            <p:nvPr/>
          </p:nvSpPr>
          <p:spPr bwMode="auto">
            <a:xfrm>
              <a:off x="5040" y="1724"/>
              <a:ext cx="262" cy="85"/>
            </a:xfrm>
            <a:prstGeom prst="can">
              <a:avLst>
                <a:gd name="adj" fmla="val 7292"/>
              </a:avLst>
            </a:prstGeom>
            <a:gradFill rotWithShape="0">
              <a:gsLst>
                <a:gs pos="0">
                  <a:srgbClr val="000EC2"/>
                </a:gs>
                <a:gs pos="100000">
                  <a:srgbClr val="066015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7" name="AutoShape 78"/>
            <p:cNvSpPr>
              <a:spLocks noChangeArrowheads="1"/>
            </p:cNvSpPr>
            <p:nvPr/>
          </p:nvSpPr>
          <p:spPr bwMode="auto">
            <a:xfrm>
              <a:off x="4560" y="1691"/>
              <a:ext cx="407" cy="128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8" name="AutoShape 79"/>
            <p:cNvSpPr>
              <a:spLocks noChangeArrowheads="1"/>
            </p:cNvSpPr>
            <p:nvPr/>
          </p:nvSpPr>
          <p:spPr bwMode="auto">
            <a:xfrm>
              <a:off x="4084" y="1713"/>
              <a:ext cx="476" cy="96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CCCCFF"/>
                </a:gs>
                <a:gs pos="100000">
                  <a:srgbClr val="000EC2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9" name="Line 80"/>
            <p:cNvSpPr>
              <a:spLocks noChangeShapeType="1"/>
            </p:cNvSpPr>
            <p:nvPr/>
          </p:nvSpPr>
          <p:spPr bwMode="auto">
            <a:xfrm>
              <a:off x="384" y="2592"/>
              <a:ext cx="432" cy="0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lg" len="lg"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sp>
        <p:nvSpPr>
          <p:cNvPr id="84" name="Rectangle 81"/>
          <p:cNvSpPr>
            <a:spLocks noChangeArrowheads="1"/>
          </p:cNvSpPr>
          <p:nvPr/>
        </p:nvSpPr>
        <p:spPr bwMode="auto">
          <a:xfrm>
            <a:off x="586135" y="749647"/>
            <a:ext cx="6434137" cy="5191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综合起来，可得到移动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个盘子的步骤：</a:t>
            </a:r>
          </a:p>
        </p:txBody>
      </p:sp>
      <p:sp>
        <p:nvSpPr>
          <p:cNvPr id="85" name="Rectangle 82"/>
          <p:cNvSpPr>
            <a:spLocks noChangeArrowheads="1"/>
          </p:cNvSpPr>
          <p:nvPr/>
        </p:nvSpPr>
        <p:spPr bwMode="auto">
          <a:xfrm>
            <a:off x="468313" y="4508500"/>
            <a:ext cx="8137525" cy="1341906"/>
          </a:xfrm>
          <a:prstGeom prst="rect">
            <a:avLst/>
          </a:prstGeom>
          <a:solidFill>
            <a:srgbClr val="FFFFCC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Ａ→Ｃ，Ａ→Ｂ，Ｃ→Ｂ，Ａ→Ｃ，Ｂ→Ａ，Ｂ→Ｃ，Ａ→Ｃ。共经历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步。</a:t>
            </a:r>
          </a:p>
          <a:p>
            <a:pPr marL="0" marR="0" lvl="0" indent="0" algn="l" defTabSz="914400" eaLnBrk="0" fontAlgn="auto" latinLnBrk="0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移动 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个盘子要经历 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en-US" altLang="zh-CN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 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-1 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步。</a:t>
            </a:r>
          </a:p>
        </p:txBody>
      </p:sp>
    </p:spTree>
    <p:extLst>
      <p:ext uri="{BB962C8B-B14F-4D97-AF65-F5344CB8AC3E}">
        <p14:creationId xmlns:p14="http://schemas.microsoft.com/office/powerpoint/2010/main" val="283662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19</a:t>
            </a:fld>
            <a:endParaRPr lang="en-US" altLang="zh-CN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539750" y="979488"/>
            <a:ext cx="8137525" cy="3024187"/>
          </a:xfrm>
          <a:prstGeom prst="rect">
            <a:avLst/>
          </a:prstGeom>
          <a:solidFill>
            <a:srgbClr val="FFFFFF"/>
          </a:solidFill>
          <a:ln w="28575">
            <a:solidFill>
              <a:srgbClr val="FFCC99"/>
            </a:solidFill>
            <a:miter lim="800000"/>
            <a:headEnd/>
            <a:tailEnd/>
          </a:ln>
          <a:effectLst>
            <a:outerShdw dist="107763" dir="13500000" algn="ctr" rotWithShape="0">
              <a:srgbClr val="969696">
                <a:alpha val="50000"/>
              </a:srgbClr>
            </a:outerShdw>
          </a:effectLst>
        </p:spPr>
        <p:txBody>
          <a:bodyPr lIns="92075" tIns="46038" rIns="92075" bIns="46038"/>
          <a:lstStyle>
            <a:lvl1pPr defTabSz="762000">
              <a:spcBef>
                <a:spcPct val="20000"/>
              </a:spcBef>
              <a:buChar char="•"/>
              <a:defRPr kumimoji="1" sz="44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33500" indent="-228600" defTabSz="762000">
              <a:spcBef>
                <a:spcPct val="20000"/>
              </a:spcBef>
              <a:buChar char="–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752600" indent="-228600" defTabSz="762000">
              <a:spcBef>
                <a:spcPct val="20000"/>
              </a:spcBef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209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667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124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581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7620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rPr>
              <a:t>由上面的分析可知：将ｎ个盘子从Ａ座移到Ｃ座可以分解为以下</a:t>
            </a: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rPr>
              <a:t>个步骤：</a:t>
            </a:r>
          </a:p>
          <a:p>
            <a:pPr marL="0" marR="0" lvl="0" indent="0" algn="l" defTabSz="762000" eaLnBrk="0" fontAlgn="auto" latinLnBrk="0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(1)</a:t>
            </a: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Ａ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</a:t>
            </a: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n-1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个盘子先移到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Ｂ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座上（借助Ｃ）；</a:t>
            </a:r>
          </a:p>
          <a:p>
            <a:pPr marL="0" marR="0" lvl="0" indent="0" algn="l" defTabSz="762000" eaLnBrk="0" fontAlgn="auto" latinLnBrk="0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(2)</a:t>
            </a: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Ａ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座上剩下的</a:t>
            </a: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个盘子移到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Ｃ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座上；</a:t>
            </a:r>
          </a:p>
          <a:p>
            <a:pPr marL="0" marR="0" lvl="0" indent="0" algn="l" defTabSz="762000" eaLnBrk="0" fontAlgn="auto" latinLnBrk="0" hangingPunct="0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(3)</a:t>
            </a: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Ｂ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</a:t>
            </a: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n-1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个盘子移到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Ｃ</a:t>
            </a:r>
            <a:r>
              <a:rPr kumimoji="1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座上（借助Ａ）。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468313" y="908050"/>
            <a:ext cx="8497887" cy="2917825"/>
            <a:chOff x="249" y="346"/>
            <a:chExt cx="5353" cy="1838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49" y="346"/>
              <a:ext cx="5353" cy="11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第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步和第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步，都是把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n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－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个盘从一个座移到另一</a:t>
              </a:r>
            </a:p>
            <a:p>
              <a:pPr marL="0" marR="0" lvl="0" indent="0" algn="l" defTabSz="914400" eaLnBrk="0" fontAlgn="auto" latinLnBrk="0" hangingPunct="0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个座上，采取的办法是一样的，只是座的名字不同</a:t>
              </a:r>
            </a:p>
            <a:p>
              <a:pPr marL="0" marR="0" lvl="0" indent="0" algn="l" defTabSz="914400" eaLnBrk="0" fontAlgn="auto" latinLnBrk="0" hangingPunct="0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而已。故可以将第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步和第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步表示为：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49" y="1480"/>
              <a:ext cx="5353" cy="7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将“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one” 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座上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n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－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个盘移到“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two” 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座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(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借助“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three” 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座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。</a:t>
              </a:r>
            </a:p>
            <a:p>
              <a:pPr marL="0" marR="0" lvl="0" indent="0" algn="l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只是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one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、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two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、</a:t>
              </a:r>
              <a:r>
                <a:rPr kumimoji="1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three</a:t>
              </a:r>
              <a:r>
                <a:rPr kumimoji="1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和Ａ、Ｂ、Ｃ的对应关系不同。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49" y="346"/>
              <a:ext cx="5353" cy="1814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8313" y="3859213"/>
            <a:ext cx="8497887" cy="2376487"/>
          </a:xfrm>
          <a:prstGeom prst="rect">
            <a:avLst/>
          </a:prstGeom>
          <a:solidFill>
            <a:srgbClr val="66FFCC"/>
          </a:solidFill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defTabSz="762000">
              <a:spcBef>
                <a:spcPct val="20000"/>
              </a:spcBef>
              <a:buChar char="•"/>
              <a:defRPr kumimoji="1" sz="44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33500" indent="-228600" defTabSz="762000">
              <a:spcBef>
                <a:spcPct val="20000"/>
              </a:spcBef>
              <a:buChar char="–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752600" indent="-228600" defTabSz="762000">
              <a:spcBef>
                <a:spcPct val="20000"/>
              </a:spcBef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209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667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124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581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600">
                <a:solidFill>
                  <a:srgbClr val="4D4D4D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第①步，对应关系是 ：</a:t>
            </a:r>
          </a:p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one——</a:t>
            </a:r>
            <a:r>
              <a:rPr kumimoji="1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Ａ，</a:t>
            </a:r>
            <a:r>
              <a:rPr kumimoji="1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two——</a:t>
            </a:r>
            <a:r>
              <a:rPr kumimoji="1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Ｂ，</a:t>
            </a:r>
            <a:r>
              <a:rPr kumimoji="1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three——</a:t>
            </a:r>
            <a:r>
              <a:rPr kumimoji="1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Ｃ。</a:t>
            </a:r>
          </a:p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第③步，对应关系是</a:t>
            </a:r>
            <a:r>
              <a:rPr kumimoji="1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</a:p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one——</a:t>
            </a:r>
            <a:r>
              <a:rPr kumimoji="1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Ｂ，</a:t>
            </a:r>
            <a:r>
              <a:rPr kumimoji="1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two——</a:t>
            </a:r>
            <a:r>
              <a:rPr kumimoji="1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Ｃ，</a:t>
            </a:r>
            <a:r>
              <a:rPr kumimoji="1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three——</a:t>
            </a:r>
            <a:r>
              <a:rPr kumimoji="1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Ａ。</a:t>
            </a:r>
          </a:p>
        </p:txBody>
      </p:sp>
    </p:spTree>
    <p:extLst>
      <p:ext uri="{BB962C8B-B14F-4D97-AF65-F5344CB8AC3E}">
        <p14:creationId xmlns:p14="http://schemas.microsoft.com/office/powerpoint/2010/main" val="53935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函数的递归调用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32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二、函数的递归调用</a:t>
            </a: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00FF"/>
                </a:solidFill>
              </a:rPr>
              <a:t>三、算法演示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FF0000"/>
                </a:solidFill>
              </a:rPr>
              <a:t>四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、流程归纳</a:t>
            </a: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00FF"/>
                </a:solidFill>
              </a:rPr>
              <a:t>五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、小结</a:t>
            </a:r>
            <a:endParaRPr lang="en-US" altLang="zh-CN" sz="32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20</a:t>
            </a:fld>
            <a:endParaRPr lang="en-US" altLang="zh-CN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596107"/>
            <a:ext cx="5014912" cy="528637"/>
          </a:xfrm>
          <a:prstGeom prst="rect">
            <a:avLst/>
          </a:prstGeom>
          <a:solidFill>
            <a:srgbClr val="FF0000"/>
          </a:solidFill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上面</a:t>
            </a:r>
            <a:r>
              <a:rPr kumimoji="1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kumimoji="1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个步骤可分成两类操作：</a:t>
            </a:r>
          </a:p>
        </p:txBody>
      </p: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684213" y="1222375"/>
            <a:ext cx="7848600" cy="2663825"/>
            <a:chOff x="431" y="709"/>
            <a:chExt cx="4944" cy="1678"/>
          </a:xfrm>
        </p:grpSpPr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431" y="709"/>
              <a:ext cx="4944" cy="89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第</a:t>
              </a:r>
              <a:r>
                <a:rPr kumimoji="1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类： 将</a:t>
              </a:r>
              <a:r>
                <a:rPr kumimoji="1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n</a:t>
              </a: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－</a:t>
              </a:r>
              <a:r>
                <a:rPr kumimoji="1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个盘从一个座移到另一个座上</a:t>
              </a:r>
            </a:p>
            <a:p>
              <a:pPr marL="0" marR="0" lvl="0" indent="0" algn="l" defTabSz="914400" eaLnBrk="0" fontAlgn="auto" latinLnBrk="0" hangingPunct="0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（</a:t>
              </a:r>
              <a:r>
                <a:rPr kumimoji="1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n</a:t>
              </a: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＞</a:t>
              </a:r>
              <a:r>
                <a:rPr kumimoji="1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）。它是一个递归的过程。</a:t>
              </a:r>
            </a:p>
            <a:p>
              <a:pPr marL="0" marR="0" lvl="0" indent="0" algn="l" defTabSz="914400" eaLnBrk="0" fontAlgn="auto" latinLnBrk="0" hangingPunct="0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——</a:t>
              </a:r>
              <a:r>
                <a:rPr kumimoji="1" lang="zh-CN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用</a:t>
              </a:r>
              <a:r>
                <a:rPr kumimoji="1" lang="en-US" altLang="zh-CN" sz="2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hanoi</a:t>
              </a:r>
              <a:r>
                <a:rPr kumimoji="1" lang="zh-CN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函数实现。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31" y="1684"/>
              <a:ext cx="4944" cy="5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hanoi</a:t>
              </a:r>
              <a:r>
                <a:rPr kumimoji="0" lang="zh-CN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（</a:t>
              </a:r>
              <a:r>
                <a:rPr kumimoji="0" lang="en-US" altLang="zh-CN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n</a:t>
              </a:r>
              <a:r>
                <a:rPr kumimoji="0" lang="zh-CN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kumimoji="0" lang="en-US" altLang="zh-CN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one</a:t>
              </a:r>
              <a:r>
                <a:rPr kumimoji="0" lang="zh-CN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kumimoji="0" lang="en-US" altLang="zh-CN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two</a:t>
              </a:r>
              <a:r>
                <a:rPr kumimoji="0" lang="zh-CN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kumimoji="0" lang="en-US" altLang="zh-CN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three</a:t>
              </a:r>
              <a:r>
                <a:rPr kumimoji="0" lang="zh-CN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）</a:t>
              </a: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将</a:t>
              </a:r>
              <a:r>
                <a:rPr kumimoji="0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n</a:t>
              </a:r>
              <a:r>
                <a:rPr kumimoji="0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个盘子从“</a:t>
              </a:r>
              <a:r>
                <a:rPr kumimoji="0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one” </a:t>
              </a:r>
              <a:r>
                <a:rPr kumimoji="0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座移到“</a:t>
              </a:r>
              <a:r>
                <a:rPr kumimoji="0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three” </a:t>
              </a:r>
              <a:r>
                <a:rPr kumimoji="0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座 </a:t>
              </a:r>
              <a:r>
                <a:rPr kumimoji="0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(</a:t>
              </a:r>
              <a:r>
                <a:rPr kumimoji="0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借助“</a:t>
              </a:r>
              <a:r>
                <a:rPr kumimoji="0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two”)</a:t>
              </a:r>
              <a:r>
                <a:rPr kumimoji="0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。</a:t>
              </a: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431" y="709"/>
              <a:ext cx="4944" cy="1678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684213" y="4005263"/>
            <a:ext cx="7848600" cy="2232025"/>
            <a:chOff x="431" y="2523"/>
            <a:chExt cx="4944" cy="1406"/>
          </a:xfrm>
        </p:grpSpPr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431" y="2523"/>
              <a:ext cx="4944" cy="6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第</a:t>
              </a:r>
              <a:r>
                <a:rPr kumimoji="1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2</a:t>
              </a: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类：将</a:t>
              </a:r>
              <a:r>
                <a:rPr kumimoji="1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r>
                <a:rPr kumimoji="1" lang="zh-CN" alt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rPr>
                <a:t>个盘子从一个座上移到另一座上。</a:t>
              </a: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——</a:t>
              </a:r>
              <a:r>
                <a:rPr kumimoji="1" lang="zh-CN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用</a:t>
              </a:r>
              <a:r>
                <a:rPr kumimoji="1" lang="en-US" altLang="zh-CN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move</a:t>
              </a:r>
              <a:r>
                <a:rPr kumimoji="1" lang="zh-CN" alt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函数实现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31" y="3269"/>
              <a:ext cx="4944" cy="5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move</a:t>
              </a:r>
              <a:r>
                <a: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（</a:t>
              </a:r>
              <a:r>
                <a:rPr kumimoji="0" lang="en-US" altLang="zh-CN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r>
                <a: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kumimoji="0" lang="en-US" altLang="zh-CN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kumimoji="0" lang="zh-CN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）</a:t>
              </a: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将</a:t>
              </a:r>
              <a:r>
                <a:rPr kumimoji="0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r>
                <a: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个盘子从</a:t>
              </a:r>
              <a:r>
                <a:rPr kumimoji="0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座移到</a:t>
              </a:r>
              <a:r>
                <a:rPr kumimoji="0" lang="en-US" altLang="zh-CN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y </a:t>
              </a:r>
              <a:r>
                <a: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座。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31" y="2523"/>
              <a:ext cx="4944" cy="1406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766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21</a:t>
            </a:fld>
            <a:endParaRPr lang="en-US" altLang="zh-CN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620713"/>
            <a:ext cx="8355012" cy="5273675"/>
          </a:xfrm>
          <a:prstGeom prst="rect">
            <a:avLst/>
          </a:prstGeom>
          <a:solidFill>
            <a:srgbClr val="FFFFFF"/>
          </a:solidFill>
          <a:ln w="57150">
            <a:solidFill>
              <a:srgbClr val="FFCC99"/>
            </a:solidFill>
            <a:miter lim="800000"/>
            <a:headEnd/>
            <a:tailEnd/>
          </a:ln>
          <a:effectLst>
            <a:outerShdw dist="107763" dir="13500000" algn="ctr" rotWithShape="0">
              <a:srgbClr val="969696">
                <a:alpha val="50000"/>
              </a:srgbClr>
            </a:outerShdw>
          </a:effec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程序如下：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#include &lt;stdio.h&gt;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void 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main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()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{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void hanoi(int n,char one,char two,char three);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/* 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对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hanoi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函数的声明 *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int m;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printf("input the number of diskes:");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scanf(“%d”,&amp;m);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printf("The step to moveing %d diskes:\n",m);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hanoi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(m,'A','B','C');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09774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22</a:t>
            </a:fld>
            <a:endParaRPr lang="en-US" altLang="zh-CN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28650" y="692696"/>
            <a:ext cx="8264525" cy="5632311"/>
          </a:xfrm>
          <a:prstGeom prst="rect">
            <a:avLst/>
          </a:prstGeom>
          <a:solidFill>
            <a:srgbClr val="FFFFFF"/>
          </a:solidFill>
          <a:ln w="57150">
            <a:solidFill>
              <a:srgbClr val="FFCC99"/>
            </a:solidFill>
            <a:miter lim="800000"/>
            <a:headEnd/>
            <a:tailEnd/>
          </a:ln>
          <a:effectLst>
            <a:outerShdw dist="107763" dir="13500000" algn="ctr" rotWithShape="0">
              <a:srgbClr val="969696">
                <a:alpha val="50000"/>
              </a:srgbClr>
            </a:outerShdw>
          </a:effectLst>
        </p:spPr>
        <p:txBody>
          <a:bodyPr wrap="squar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void 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hanoi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int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n,char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one,char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two,char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three) 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/*  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定义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hanoi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将ｎ个盘从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one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座借助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two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座，移到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three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座 *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{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void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move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(char 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x,char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y);    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/* 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对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move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函数的声明 *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if(n==1) move(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one,three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);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else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{  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hanoi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(n-1,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one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three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two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);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   move(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one,three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);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   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hanoi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(n-1,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two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one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three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);  }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}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void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move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(char 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x,char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y)          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/*  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定义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move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 *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{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printf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(“%c--&gt;%c\n",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x,y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);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346601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23</a:t>
            </a:fld>
            <a:endParaRPr lang="en-US" altLang="zh-CN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0212" y="1268760"/>
            <a:ext cx="7742238" cy="4419600"/>
          </a:xfrm>
          <a:prstGeom prst="rect">
            <a:avLst/>
          </a:prstGeom>
          <a:solidFill>
            <a:srgbClr val="FFFFFF"/>
          </a:solidFill>
          <a:ln w="57150">
            <a:solidFill>
              <a:srgbClr val="FFCC99"/>
            </a:solidFill>
            <a:miter lim="800000"/>
            <a:headEnd/>
            <a:tailEnd/>
          </a:ln>
          <a:effectLst>
            <a:outerShdw dist="107763" dir="13500000" algn="ctr" rotWithShape="0">
              <a:srgbClr val="969696">
                <a:alpha val="50000"/>
              </a:srgbClr>
            </a:outerShdw>
          </a:effec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运行情况如下：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input the number of diskes:3</a:t>
            </a:r>
            <a:r>
              <a:rPr kumimoji="0" lang="en-US" altLang="zh-CN" sz="2800" b="1" i="0" u="sng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↙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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The steps to noving 3 diskes: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Ａ－－＞Ｃ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Ａ－－＞Ｂ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Ｃ－－＞Ｂ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Ａ－－＞Ｃ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Ｂ－－＞Ａ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Ｂ－－＞Ｃ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Ａ－－＞Ｃ</a:t>
            </a: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832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</a:rPr>
              <a:t>五、</a:t>
            </a:r>
            <a:r>
              <a:rPr lang="zh-CN" altLang="en-US" b="1" dirty="0" smtClean="0">
                <a:solidFill>
                  <a:srgbClr val="FF0000"/>
                </a:solidFill>
              </a:rPr>
              <a:t>小结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67544" y="1412776"/>
            <a:ext cx="7560840" cy="4392488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zh-CN" altLang="en-US" sz="3200" dirty="0" smtClean="0"/>
              <a:t> </a:t>
            </a:r>
            <a:endParaRPr lang="en-US" altLang="zh-CN" sz="32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zh-CN" altLang="en-US" sz="3200" dirty="0" smtClean="0"/>
              <a:t>  本小节从递归的概念出发</a:t>
            </a:r>
            <a:r>
              <a:rPr lang="zh-CN" altLang="en-US" sz="3200" dirty="0" smtClean="0"/>
              <a:t>，讲述了递归</a:t>
            </a:r>
            <a:r>
              <a:rPr lang="zh-CN" altLang="en-US" sz="3200" dirty="0" smtClean="0"/>
              <a:t>设计的思想，并通过</a:t>
            </a:r>
            <a:r>
              <a:rPr lang="zh-CN" altLang="en-US" sz="3200" b="1" kern="0" dirty="0" smtClean="0">
                <a:latin typeface="宋体" panose="02010600030101010101" pitchFamily="2" charset="-122"/>
              </a:rPr>
              <a:t>汉诺塔</a:t>
            </a:r>
            <a:r>
              <a:rPr lang="zh-CN" altLang="en-US" sz="3200" b="1" kern="0" dirty="0">
                <a:latin typeface="宋体" panose="02010600030101010101" pitchFamily="2" charset="-122"/>
              </a:rPr>
              <a:t>问题</a:t>
            </a:r>
            <a:r>
              <a:rPr lang="zh-CN" altLang="en-US" sz="3200" dirty="0" smtClean="0"/>
              <a:t>，对递归设计的进行了详细分析。</a:t>
            </a:r>
            <a:endParaRPr lang="zh-CN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00FF"/>
                </a:solidFill>
              </a:rPr>
              <a:t>了解递归的概念</a:t>
            </a:r>
            <a:endParaRPr lang="en-US" altLang="zh-CN" sz="32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/>
              <a:t>掌握函数的递归调用及其程序规范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会使用递归调用编写程序。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00FF"/>
                </a:solidFill>
              </a:rPr>
              <a:t>初</a:t>
            </a:r>
            <a:r>
              <a:rPr lang="zh-CN" altLang="en-US" sz="3200" b="1" dirty="0">
                <a:solidFill>
                  <a:srgbClr val="0000FF"/>
                </a:solidFill>
              </a:rPr>
              <a:t>步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理解运用计算机</a:t>
            </a:r>
            <a:r>
              <a:rPr lang="zh-CN" altLang="en-US" sz="3200" b="1" dirty="0">
                <a:solidFill>
                  <a:srgbClr val="0000FF"/>
                </a:solidFill>
              </a:rPr>
              <a:t>求解问题的方法</a:t>
            </a:r>
            <a:endParaRPr lang="en-US" altLang="zh-CN" sz="32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二、函数的递归调用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761157"/>
            <a:ext cx="7886700" cy="454816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500" dirty="0">
                <a:solidFill>
                  <a:srgbClr val="006699"/>
                </a:solidFill>
                <a:ea typeface="楷体_GB2312" pitchFamily="49" charset="-122"/>
              </a:rPr>
              <a:t>在调用一个函数的过程中又出现直接或间接地调用该函数本身，称为函数的递归调用。Ｃ语言的特点之一就在于允许函数的递归调用。例如：</a:t>
            </a:r>
          </a:p>
          <a:p>
            <a:pPr marL="0" indent="0">
              <a:buNone/>
            </a:pPr>
            <a:r>
              <a:rPr lang="en-US" altLang="zh-CN" sz="3500" dirty="0" err="1" smtClean="0">
                <a:cs typeface="Times New Roman" panose="02020603050405020304" pitchFamily="18" charset="0"/>
              </a:rPr>
              <a:t>int</a:t>
            </a:r>
            <a:r>
              <a:rPr lang="zh-CN" altLang="en-US" sz="3500" dirty="0" smtClean="0">
                <a:cs typeface="Times New Roman" panose="02020603050405020304" pitchFamily="18" charset="0"/>
              </a:rPr>
              <a:t> </a:t>
            </a:r>
            <a:r>
              <a:rPr lang="en-US" altLang="zh-CN" sz="3500" dirty="0" smtClean="0">
                <a:cs typeface="Times New Roman" panose="02020603050405020304" pitchFamily="18" charset="0"/>
              </a:rPr>
              <a:t>f( </a:t>
            </a:r>
            <a:r>
              <a:rPr lang="en-US" altLang="zh-CN" sz="3500" dirty="0" err="1" smtClean="0">
                <a:cs typeface="Times New Roman" panose="02020603050405020304" pitchFamily="18" charset="0"/>
              </a:rPr>
              <a:t>int</a:t>
            </a:r>
            <a:r>
              <a:rPr lang="en-US" altLang="zh-CN" sz="3500" dirty="0" smtClean="0">
                <a:cs typeface="Times New Roman" panose="02020603050405020304" pitchFamily="18" charset="0"/>
              </a:rPr>
              <a:t> x</a:t>
            </a:r>
            <a:r>
              <a:rPr lang="zh-CN" altLang="en-US" sz="3500" dirty="0">
                <a:cs typeface="Times New Roman" panose="02020603050405020304" pitchFamily="18" charset="0"/>
              </a:rPr>
              <a:t> </a:t>
            </a:r>
            <a:r>
              <a:rPr lang="en-US" altLang="zh-CN" sz="3500" dirty="0" smtClean="0">
                <a:cs typeface="Times New Roman" panose="02020603050405020304" pitchFamily="18" charset="0"/>
              </a:rPr>
              <a:t>)</a:t>
            </a:r>
            <a:endParaRPr lang="zh-CN" altLang="en-US" sz="35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zh-CN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zh-CN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y, z</a:t>
            </a:r>
            <a:r>
              <a:rPr lang="zh-CN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zh-CN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=f (y)</a:t>
            </a:r>
            <a:r>
              <a:rPr lang="zh-CN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zh-CN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(2 * z)</a:t>
            </a:r>
            <a:r>
              <a:rPr lang="zh-CN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zh-CN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｝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59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3063" y="532605"/>
            <a:ext cx="8424863" cy="2227263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例</a:t>
            </a:r>
            <a:r>
              <a:rPr lang="en-US" altLang="zh-CN" sz="28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1.  </a:t>
            </a:r>
            <a:r>
              <a:rPr lang="zh-CN" altLang="en-US" sz="28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有５个人坐在一起，问第５个人多少岁？他说比第４个人大２岁。问第４个人岁数，他说比第３个人大２岁。问第３个人，又说比第２个人大２岁。问第２个人，说比第１个人大２岁。最后问第１个人，他说是</a:t>
            </a:r>
            <a:r>
              <a:rPr lang="en-US" altLang="zh-CN" sz="28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10</a:t>
            </a:r>
            <a:r>
              <a:rPr lang="zh-CN" altLang="en-US" sz="28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岁。请问第５个人多大。</a:t>
            </a:r>
            <a:r>
              <a:rPr lang="zh-CN" altLang="en-US" sz="2800" b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6312" y="2867025"/>
            <a:ext cx="8355012" cy="34470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FFCC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ａｇｅ（５）＝ａｇｅ（４）＋２</a:t>
            </a:r>
          </a:p>
          <a:p>
            <a:pPr marL="0" marR="0" lvl="0" indent="0" algn="l" defTabSz="91440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ａｇｅ（４）＝ａｇｅ（３）＋２</a:t>
            </a:r>
          </a:p>
          <a:p>
            <a:pPr marL="0" marR="0" lvl="0" indent="0" algn="l" defTabSz="91440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ａｇｅ（３）＝ａｇｅ（２）＋２</a:t>
            </a:r>
          </a:p>
          <a:p>
            <a:pPr marL="0" marR="0" lvl="0" indent="0" algn="l" defTabSz="91440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ａｇｅ（２）＝ａｇｅ（１）＋２</a:t>
            </a:r>
          </a:p>
          <a:p>
            <a:pPr marL="0" marR="0" lvl="0" indent="0" algn="l" defTabSz="91440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ａｇｅ（１）＝１０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可以用数学公式表述如下：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pitchFamily="49" charset="-128"/>
              </a:rPr>
              <a:t>                        </a:t>
            </a:r>
            <a:endParaRPr kumimoji="0" lang="zh-CN" alt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285055" y="5333524"/>
            <a:ext cx="8137525" cy="1190625"/>
            <a:chOff x="476" y="3339"/>
            <a:chExt cx="5126" cy="750"/>
          </a:xfrm>
        </p:grpSpPr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76" y="3475"/>
              <a:ext cx="12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age(n)   =</a:t>
              </a:r>
            </a:p>
          </p:txBody>
        </p:sp>
        <p:sp>
          <p:nvSpPr>
            <p:cNvPr id="9" name="AutoShape 11"/>
            <p:cNvSpPr>
              <a:spLocks/>
            </p:cNvSpPr>
            <p:nvPr/>
          </p:nvSpPr>
          <p:spPr bwMode="auto">
            <a:xfrm>
              <a:off x="1701" y="3430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2018" y="3339"/>
              <a:ext cx="3584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１０          （ｎ＝１）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zh-CN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age(n-1) </a:t>
              </a:r>
              <a:r>
                <a:rPr kumimoji="0" lang="zh-CN" alt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＋２  （ｎ＞１）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883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536575"/>
            <a:ext cx="8748713" cy="5700713"/>
          </a:xfrm>
          <a:prstGeom prst="rect">
            <a:avLst/>
          </a:prstGeom>
          <a:solidFill>
            <a:srgbClr val="FFFFFF"/>
          </a:solidFill>
          <a:ln w="57150">
            <a:solidFill>
              <a:srgbClr val="FFCC99"/>
            </a:solidFill>
            <a:miter lim="800000"/>
            <a:headEnd/>
            <a:tailEnd/>
          </a:ln>
          <a:effectLst>
            <a:outerShdw dist="107763" dir="18900000" algn="ctr" rotWithShape="0">
              <a:srgbClr val="969696"/>
            </a:outerShdw>
          </a:effec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rPr>
              <a:t>可以用一个函数来描述上述递归过程：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int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int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ｎ）       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／*求年龄的递归函数*／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{ 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int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ｃ；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／* ｃ用作存放函数的返回值的变量 *／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if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（ｎ＝＝１） ｃ＝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else 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ｃ＝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（ｎ－１）＋２；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return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（ｃ）；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｝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用一个主函数调用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函数，求得第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人的年龄。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#include &lt;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stdio.h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&gt;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void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main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（）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{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printf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″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％ｄ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″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age(5</a:t>
            </a:r>
            <a:r>
              <a:rPr lang="en-US" altLang="zh-CN" kern="0" dirty="0" smtClean="0">
                <a:solidFill>
                  <a:srgbClr val="000000"/>
                </a:solidFill>
              </a:rPr>
              <a:t>)</a:t>
            </a:r>
            <a:r>
              <a:rPr lang="en-US" altLang="zh-CN" kern="0" dirty="0">
                <a:solidFill>
                  <a:srgbClr val="000000"/>
                </a:solidFill>
              </a:rPr>
              <a:t>)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；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}</a:t>
            </a: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795963" y="4137025"/>
            <a:ext cx="3078162" cy="1104900"/>
          </a:xfrm>
          <a:prstGeom prst="rect">
            <a:avLst/>
          </a:prstGeom>
          <a:solidFill>
            <a:srgbClr val="EDFFED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运行结果如下：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18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449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FF0000"/>
                </a:solidFill>
              </a:rPr>
              <a:t>求解分两个阶段：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324" y="2282824"/>
            <a:ext cx="8584073" cy="4351338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1331913" y="1052513"/>
            <a:ext cx="7200900" cy="1060450"/>
          </a:xfrm>
          <a:prstGeom prst="rect">
            <a:avLst/>
          </a:prstGeom>
          <a:solidFill>
            <a:srgbClr val="FFFFCC"/>
          </a:solidFill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rPr>
              <a:t>注意：必须有一个使递归过程结束的条件。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）＝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kumimoji="1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，就是使递归结束的条件。</a:t>
            </a:r>
          </a:p>
        </p:txBody>
      </p:sp>
      <p:pic>
        <p:nvPicPr>
          <p:cNvPr id="6" name="Picture 7" descr="7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1" t="12425" r="84219" b="73134"/>
          <a:stretch>
            <a:fillRect/>
          </a:stretch>
        </p:blipFill>
        <p:spPr bwMode="auto">
          <a:xfrm>
            <a:off x="460375" y="1773238"/>
            <a:ext cx="12255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3" t="25432" r="74248" b="57227"/>
          <a:stretch>
            <a:fillRect/>
          </a:stretch>
        </p:blipFill>
        <p:spPr bwMode="auto">
          <a:xfrm>
            <a:off x="963613" y="2565400"/>
            <a:ext cx="17272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5" t="44240" r="64259" b="36984"/>
          <a:stretch>
            <a:fillRect/>
          </a:stretch>
        </p:blipFill>
        <p:spPr bwMode="auto">
          <a:xfrm>
            <a:off x="1539875" y="3500438"/>
            <a:ext cx="1728788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14" t="61581" r="55051" b="19611"/>
          <a:stretch>
            <a:fillRect/>
          </a:stretch>
        </p:blipFill>
        <p:spPr bwMode="auto">
          <a:xfrm>
            <a:off x="2187575" y="4508500"/>
            <a:ext cx="17287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2" t="78955" r="40457" b="2269"/>
          <a:stretch>
            <a:fillRect/>
          </a:stretch>
        </p:blipFill>
        <p:spPr bwMode="auto">
          <a:xfrm>
            <a:off x="3484563" y="5516563"/>
            <a:ext cx="2160587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18" t="60115" r="29707" b="21045"/>
          <a:stretch>
            <a:fillRect/>
          </a:stretch>
        </p:blipFill>
        <p:spPr bwMode="auto">
          <a:xfrm>
            <a:off x="5068888" y="4508500"/>
            <a:ext cx="165735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51" t="42805" r="20869" b="38419"/>
          <a:stretch>
            <a:fillRect/>
          </a:stretch>
        </p:blipFill>
        <p:spPr bwMode="auto">
          <a:xfrm>
            <a:off x="5788025" y="3502025"/>
            <a:ext cx="1582738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 descr="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06" t="23997" r="10898" b="57195"/>
          <a:stretch>
            <a:fillRect/>
          </a:stretch>
        </p:blipFill>
        <p:spPr bwMode="auto">
          <a:xfrm>
            <a:off x="6724650" y="2492375"/>
            <a:ext cx="15843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78" t="12425" r="5125" b="76003"/>
          <a:stretch>
            <a:fillRect/>
          </a:stretch>
        </p:blipFill>
        <p:spPr bwMode="auto">
          <a:xfrm>
            <a:off x="7372350" y="1844675"/>
            <a:ext cx="11906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utoShape 18"/>
          <p:cNvSpPr>
            <a:spLocks noChangeArrowheads="1"/>
          </p:cNvSpPr>
          <p:nvPr/>
        </p:nvSpPr>
        <p:spPr bwMode="auto">
          <a:xfrm rot="3415271">
            <a:off x="383382" y="4874419"/>
            <a:ext cx="1884362" cy="1009650"/>
          </a:xfrm>
          <a:prstGeom prst="rightArrow">
            <a:avLst>
              <a:gd name="adj1" fmla="val 50000"/>
              <a:gd name="adj2" fmla="val 46659"/>
            </a:avLst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回     推</a:t>
            </a:r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 rot="18222459">
            <a:off x="7087393" y="4587082"/>
            <a:ext cx="1884363" cy="1009650"/>
          </a:xfrm>
          <a:prstGeom prst="rightArrow">
            <a:avLst>
              <a:gd name="adj1" fmla="val 50000"/>
              <a:gd name="adj2" fmla="val 46659"/>
            </a:avLst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递     推</a:t>
            </a:r>
          </a:p>
        </p:txBody>
      </p:sp>
    </p:spTree>
    <p:extLst>
      <p:ext uri="{BB962C8B-B14F-4D97-AF65-F5344CB8AC3E}">
        <p14:creationId xmlns:p14="http://schemas.microsoft.com/office/powerpoint/2010/main" val="301829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39750" y="1843088"/>
            <a:ext cx="1727200" cy="5048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age(5)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39750" y="2347913"/>
            <a:ext cx="1727200" cy="5048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输出</a:t>
            </a: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age(5)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808038" y="1339850"/>
            <a:ext cx="893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main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057525" y="1844675"/>
            <a:ext cx="1944688" cy="1008063"/>
          </a:xfrm>
          <a:prstGeom prst="rect">
            <a:avLst/>
          </a:prstGeom>
          <a:solidFill>
            <a:srgbClr val="FFFFCC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c=age(4)+2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127375" y="928688"/>
            <a:ext cx="1387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</a:t>
            </a: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＝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724525" y="1844675"/>
            <a:ext cx="1871663" cy="1008063"/>
          </a:xfrm>
          <a:prstGeom prst="rect">
            <a:avLst/>
          </a:prstGeom>
          <a:solidFill>
            <a:srgbClr val="FFFFCC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c=age(3)+2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862638" y="928688"/>
            <a:ext cx="1387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</a:t>
            </a: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＝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059113" y="4652963"/>
            <a:ext cx="1944687" cy="1008062"/>
          </a:xfrm>
          <a:prstGeom prst="rect">
            <a:avLst/>
          </a:prstGeom>
          <a:solidFill>
            <a:srgbClr val="FFFFCC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c=age(1)+2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132138" y="3716338"/>
            <a:ext cx="1387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</a:t>
            </a: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＝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5724525" y="4637088"/>
            <a:ext cx="1871663" cy="1008062"/>
          </a:xfrm>
          <a:prstGeom prst="rect">
            <a:avLst/>
          </a:prstGeom>
          <a:solidFill>
            <a:srgbClr val="FFFFCC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c=age(2)+2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5862638" y="3721100"/>
            <a:ext cx="1387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</a:t>
            </a: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＝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539750" y="4637088"/>
            <a:ext cx="1727200" cy="1008062"/>
          </a:xfrm>
          <a:prstGeom prst="rect">
            <a:avLst/>
          </a:prstGeom>
          <a:solidFill>
            <a:srgbClr val="FFFFCC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age(1)=10</a:t>
            </a: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677863" y="3721100"/>
            <a:ext cx="1387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age</a:t>
            </a:r>
            <a:r>
              <a: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函数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＝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V="1">
            <a:off x="2339975" y="1989138"/>
            <a:ext cx="576263" cy="144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V="1">
            <a:off x="5076825" y="1989138"/>
            <a:ext cx="576263" cy="144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grpSp>
        <p:nvGrpSpPr>
          <p:cNvPr id="20" name="Group 25"/>
          <p:cNvGrpSpPr>
            <a:grpSpLocks/>
          </p:cNvGrpSpPr>
          <p:nvPr/>
        </p:nvGrpSpPr>
        <p:grpSpPr bwMode="auto">
          <a:xfrm>
            <a:off x="7596188" y="2636838"/>
            <a:ext cx="792162" cy="2305050"/>
            <a:chOff x="4921" y="1661"/>
            <a:chExt cx="499" cy="1179"/>
          </a:xfrm>
        </p:grpSpPr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921" y="1661"/>
              <a:ext cx="4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5420" y="1661"/>
              <a:ext cx="0" cy="11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4921" y="2840"/>
              <a:ext cx="4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" name="Group 26"/>
          <p:cNvGrpSpPr>
            <a:grpSpLocks/>
          </p:cNvGrpSpPr>
          <p:nvPr/>
        </p:nvGrpSpPr>
        <p:grpSpPr bwMode="auto">
          <a:xfrm>
            <a:off x="7596188" y="2133600"/>
            <a:ext cx="1152525" cy="3311525"/>
            <a:chOff x="4921" y="1661"/>
            <a:chExt cx="499" cy="1179"/>
          </a:xfrm>
        </p:grpSpPr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4921" y="1661"/>
              <a:ext cx="4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>
              <a:off x="5420" y="1661"/>
              <a:ext cx="0" cy="11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4921" y="2840"/>
              <a:ext cx="4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sp>
        <p:nvSpPr>
          <p:cNvPr id="28" name="Line 30"/>
          <p:cNvSpPr>
            <a:spLocks noChangeShapeType="1"/>
          </p:cNvSpPr>
          <p:nvPr/>
        </p:nvSpPr>
        <p:spPr bwMode="auto">
          <a:xfrm flipH="1" flipV="1">
            <a:off x="5076825" y="4781550"/>
            <a:ext cx="574675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H="1" flipV="1">
            <a:off x="2339975" y="4781550"/>
            <a:ext cx="574675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 flipV="1">
            <a:off x="2339975" y="5286375"/>
            <a:ext cx="576263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V="1">
            <a:off x="5076825" y="5213350"/>
            <a:ext cx="576263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H="1" flipV="1">
            <a:off x="5076825" y="2565400"/>
            <a:ext cx="574675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H="1" flipV="1">
            <a:off x="2339975" y="2565400"/>
            <a:ext cx="574675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3132138" y="5767388"/>
            <a:ext cx="1784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b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age(2)=12</a:t>
            </a:r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5795963" y="5711825"/>
            <a:ext cx="1784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b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age(3)=14</a:t>
            </a: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3132138" y="2957513"/>
            <a:ext cx="1784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b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age(5)=18</a:t>
            </a: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5795963" y="2901950"/>
            <a:ext cx="1784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b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age(4)=16</a:t>
            </a:r>
          </a:p>
        </p:txBody>
      </p:sp>
    </p:spTree>
    <p:extLst>
      <p:ext uri="{BB962C8B-B14F-4D97-AF65-F5344CB8AC3E}">
        <p14:creationId xmlns:p14="http://schemas.microsoft.com/office/powerpoint/2010/main" val="331813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/>
      <p:bldP spid="7" grpId="1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8" grpId="1" animBg="1"/>
      <p:bldP spid="19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</a:t>
            </a:r>
            <a:r>
              <a:rPr lang="en-US" altLang="zh-CN" dirty="0" smtClean="0"/>
              <a:t>2.  </a:t>
            </a:r>
            <a:r>
              <a:rPr lang="zh-CN" altLang="en-US" dirty="0" smtClean="0"/>
              <a:t>用递归方法求 </a:t>
            </a:r>
            <a:r>
              <a:rPr lang="en-US" altLang="zh-CN" dirty="0" smtClean="0"/>
              <a:t>n</a:t>
            </a:r>
            <a:r>
              <a:rPr lang="zh-CN" altLang="en-US" dirty="0" smtClean="0"/>
              <a:t>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94493" y="1507332"/>
            <a:ext cx="8355013" cy="4759325"/>
          </a:xfrm>
          <a:prstGeom prst="rect">
            <a:avLst/>
          </a:prstGeom>
          <a:solidFill>
            <a:srgbClr val="FFFFFF"/>
          </a:solidFill>
          <a:ln w="57150">
            <a:solidFill>
              <a:srgbClr val="FFCC99"/>
            </a:solidFill>
            <a:miter lim="800000"/>
            <a:headEnd/>
            <a:tailEnd/>
          </a:ln>
          <a:effectLst>
            <a:outerShdw dist="107763" dir="13500000" algn="ctr" rotWithShape="0">
              <a:srgbClr val="969696">
                <a:alpha val="50000"/>
              </a:srgbClr>
            </a:outerShdw>
          </a:effec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求ｎ！也可以用递归方法，即５！等于４！</a:t>
            </a: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×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５，而４！＝３！</a:t>
            </a: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×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４</a:t>
            </a: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１！＝１。可用下面的递归公式表示：</a:t>
            </a:r>
          </a:p>
          <a:p>
            <a:pPr marL="0" marR="0" lvl="0" indent="0" algn="l" defTabSz="91440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539750" y="4149725"/>
            <a:ext cx="7993063" cy="1190625"/>
            <a:chOff x="340" y="2878"/>
            <a:chExt cx="5035" cy="750"/>
          </a:xfrm>
        </p:grpSpPr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340" y="3022"/>
              <a:ext cx="98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9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ｎ！＝</a:t>
              </a: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1383" y="2878"/>
              <a:ext cx="3992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9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１                 （ｎ＝０，１）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9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ｎ</a:t>
              </a:r>
              <a:r>
                <a:rPr kumimoji="0" lang="en-US" altLang="zh-CN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9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·(</a:t>
              </a:r>
              <a:r>
                <a:rPr kumimoji="0" lang="zh-CN" alt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9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ｎ</a:t>
              </a:r>
              <a:r>
                <a:rPr kumimoji="0" lang="en-US" altLang="zh-CN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9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kumimoji="0" lang="zh-CN" alt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9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１</a:t>
              </a:r>
              <a:r>
                <a:rPr kumimoji="0" lang="en-US" altLang="zh-CN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9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kumimoji="0" lang="zh-CN" alt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9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！   （ｎ＞１）</a:t>
              </a:r>
            </a:p>
          </p:txBody>
        </p:sp>
        <p:sp>
          <p:nvSpPr>
            <p:cNvPr id="9" name="AutoShape 12"/>
            <p:cNvSpPr>
              <a:spLocks/>
            </p:cNvSpPr>
            <p:nvPr/>
          </p:nvSpPr>
          <p:spPr bwMode="auto">
            <a:xfrm>
              <a:off x="1338" y="2976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2857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689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3786</TotalTime>
  <Words>1965</Words>
  <Application>Microsoft Office PowerPoint</Application>
  <PresentationFormat>全屏显示(4:3)</PresentationFormat>
  <Paragraphs>265</Paragraphs>
  <Slides>25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Office 主题</vt:lpstr>
      <vt:lpstr>PowerPoint 演示文稿</vt:lpstr>
      <vt:lpstr>《函数的递归调用》提纲</vt:lpstr>
      <vt:lpstr>一、教学目标</vt:lpstr>
      <vt:lpstr>二、函数的递归调用</vt:lpstr>
      <vt:lpstr>PowerPoint 演示文稿</vt:lpstr>
      <vt:lpstr>PowerPoint 演示文稿</vt:lpstr>
      <vt:lpstr>求解分两个阶段：</vt:lpstr>
      <vt:lpstr>PowerPoint 演示文稿</vt:lpstr>
      <vt:lpstr>例2.  用递归方法求 n！</vt:lpstr>
      <vt:lpstr>例2. Hanoi（汉诺）塔问题。</vt:lpstr>
      <vt:lpstr>Hanoi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五、小结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rjxy</cp:lastModifiedBy>
  <cp:revision>323</cp:revision>
  <dcterms:created xsi:type="dcterms:W3CDTF">2004-11-26T05:12:32Z</dcterms:created>
  <dcterms:modified xsi:type="dcterms:W3CDTF">2019-11-23T03:56:15Z</dcterms:modified>
</cp:coreProperties>
</file>