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11088003" r:id="rId3"/>
    <p:sldId id="11088005" r:id="rId4"/>
    <p:sldId id="11088006" r:id="rId5"/>
    <p:sldId id="11088034" r:id="rId6"/>
    <p:sldId id="11088008" r:id="rId7"/>
    <p:sldId id="11088035" r:id="rId8"/>
    <p:sldId id="11088009" r:id="rId9"/>
    <p:sldId id="11088036" r:id="rId10"/>
    <p:sldId id="11088038" r:id="rId11"/>
    <p:sldId id="11088037" r:id="rId12"/>
    <p:sldId id="11088039" r:id="rId13"/>
    <p:sldId id="11088042" r:id="rId14"/>
    <p:sldId id="11088043" r:id="rId15"/>
    <p:sldId id="11088044" r:id="rId16"/>
    <p:sldId id="11088040" r:id="rId17"/>
    <p:sldId id="11088041" r:id="rId18"/>
    <p:sldId id="11088045" r:id="rId19"/>
    <p:sldId id="11088047" r:id="rId20"/>
    <p:sldId id="11088048" r:id="rId21"/>
    <p:sldId id="11088046" r:id="rId22"/>
    <p:sldId id="11088049" r:id="rId23"/>
    <p:sldId id="11088050" r:id="rId24"/>
    <p:sldId id="11088051" r:id="rId25"/>
    <p:sldId id="11088052" r:id="rId26"/>
    <p:sldId id="11088053" r:id="rId27"/>
    <p:sldId id="11088010" r:id="rId28"/>
    <p:sldId id="11088013" r:id="rId29"/>
    <p:sldId id="11088015" r:id="rId30"/>
    <p:sldId id="11088016" r:id="rId31"/>
    <p:sldId id="11088017" r:id="rId32"/>
    <p:sldId id="11088018" r:id="rId33"/>
    <p:sldId id="11088019" r:id="rId34"/>
    <p:sldId id="11088020" r:id="rId35"/>
    <p:sldId id="11088021" r:id="rId36"/>
    <p:sldId id="11088023" r:id="rId37"/>
    <p:sldId id="11088080" r:id="rId38"/>
    <p:sldId id="11088081" r:id="rId39"/>
    <p:sldId id="11088025" r:id="rId40"/>
    <p:sldId id="11088082" r:id="rId41"/>
  </p:sldIdLst>
  <p:sldSz cx="24384000" cy="13715365"/>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51F"/>
    <a:srgbClr val="E34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2" d="100"/>
          <a:sy n="82" d="100"/>
        </p:scale>
        <p:origin x="664" y="184"/>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676400" y="12712111"/>
            <a:ext cx="5486400" cy="730216"/>
          </a:xfrm>
        </p:spPr>
        <p:txBody>
          <a:bodyPr/>
          <a:lstStyle>
            <a:lvl1pPr>
              <a:defRPr/>
            </a:lvl1pPr>
          </a:lstStyle>
          <a:p>
            <a:pPr>
              <a:defRPr/>
            </a:pPr>
            <a:endParaRPr lang="en-US" altLang="zh-CN"/>
          </a:p>
        </p:txBody>
      </p:sp>
      <p:sp>
        <p:nvSpPr>
          <p:cNvPr id="3" name="页脚占位符 4"/>
          <p:cNvSpPr>
            <a:spLocks noGrp="1"/>
          </p:cNvSpPr>
          <p:nvPr>
            <p:ph type="ftr" sz="quarter" idx="11"/>
          </p:nvPr>
        </p:nvSpPr>
        <p:spPr>
          <a:xfrm>
            <a:off x="8077200" y="12712111"/>
            <a:ext cx="8229600" cy="730216"/>
          </a:xfrm>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a:xfrm>
            <a:off x="17221200" y="12712111"/>
            <a:ext cx="5486400" cy="730216"/>
          </a:xfrm>
        </p:spPr>
        <p:txBody>
          <a:bodyPr/>
          <a:lstStyle>
            <a:lvl1pPr>
              <a:defRPr/>
            </a:lvl1pPr>
          </a:lstStyle>
          <a:p>
            <a:fld id="{34A2F7FA-2343-4CC6-BC84-82409AF8CD74}" type="slidenum">
              <a:rPr lang="en-US" altLang="zh-CN" smtClean="0"/>
            </a:fld>
            <a:endParaRPr lang="en-US" altLang="zh-CN"/>
          </a:p>
        </p:txBody>
      </p:sp>
      <p:sp>
        <p:nvSpPr>
          <p:cNvPr id="5" name="矩形 4"/>
          <p:cNvSpPr/>
          <p:nvPr userDrawn="1"/>
        </p:nvSpPr>
        <p:spPr>
          <a:xfrm>
            <a:off x="19104768" y="0"/>
            <a:ext cx="5279232" cy="623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ln>
                <a:solidFill>
                  <a:schemeClr val="bg1"/>
                </a:solidFill>
              </a:ln>
              <a:solidFill>
                <a:srgbClr val="FFFFFF"/>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3.png"/><Relationship Id="rId1"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png"/><Relationship Id="rId1" Type="http://schemas.openxmlformats.org/officeDocument/2006/relationships/image" Target="../media/image44.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6841772" y="902205"/>
            <a:ext cx="17514517" cy="11656023"/>
          </a:xfrm>
          <a:prstGeom prst="rect">
            <a:avLst/>
          </a:prstGeom>
        </p:spPr>
      </p:pic>
      <p:pic>
        <p:nvPicPr>
          <p:cNvPr id="468" name="Picture" descr="Picture"/>
          <p:cNvPicPr>
            <a:picLocks noChangeAspect="1"/>
          </p:cNvPicPr>
          <p:nvPr/>
        </p:nvPicPr>
        <p:blipFill>
          <a:blip r:embed="rId2" cstate="print">
            <a:alphaModFix amt="100000"/>
          </a:blip>
          <a:stretch>
            <a:fillRect/>
          </a:stretch>
        </p:blipFill>
        <p:spPr>
          <a:xfrm>
            <a:off x="6183728" y="2864295"/>
            <a:ext cx="1377049" cy="6857999"/>
          </a:xfrm>
          <a:prstGeom prst="rect">
            <a:avLst/>
          </a:prstGeom>
        </p:spPr>
      </p:pic>
      <p:sp>
        <p:nvSpPr>
          <p:cNvPr id="935" name="文本"/>
          <p:cNvSpPr>
            <a:spLocks noGrp="1"/>
          </p:cNvSpPr>
          <p:nvPr>
            <p:ph type="ctrTitle"/>
          </p:nvPr>
        </p:nvSpPr>
        <p:spPr>
          <a:xfrm>
            <a:off x="1276886" y="3677596"/>
            <a:ext cx="2000116" cy="1071754"/>
          </a:xfrm>
          <a:prstGeom prst="rect">
            <a:avLst/>
          </a:prstGeom>
        </p:spPr>
        <p:txBody>
          <a:bodyPr lIns="0" tIns="0" rIns="0" bIns="0">
            <a:noAutofit/>
          </a:bodyPr>
          <a:lstStyle/>
          <a:p>
            <a:pPr algn="l">
              <a:lnSpc>
                <a:spcPts val="13360"/>
              </a:lnSpc>
            </a:pPr>
            <a:r>
              <a:rPr lang="en-US" altLang="zh-CN" sz="6600" b="0" i="0" u="none" spc="0" dirty="0">
                <a:solidFill>
                  <a:srgbClr val="DB151F">
                    <a:alpha val="100000"/>
                  </a:srgbClr>
                </a:solidFill>
                <a:latin typeface="Noto Sans S Chinese Black" charset="-122"/>
                <a:ea typeface="Noto Sans S Chinese Black" charset="-122"/>
                <a:cs typeface="Noto Sans S Chinese Black" charset="-122"/>
              </a:rPr>
              <a:t>2018</a:t>
            </a:r>
            <a:endParaRPr kumimoji="1" lang="en-US" altLang="zh-CN" sz="6600" b="0" i="0" u="none" spc="0" dirty="0">
              <a:solidFill>
                <a:srgbClr val="DB151F">
                  <a:alpha val="100000"/>
                </a:srgbClr>
              </a:solidFill>
              <a:latin typeface="Noto Sans S Chinese Black" charset="-122"/>
              <a:ea typeface="Noto Sans S Chinese Black" charset="-122"/>
              <a:cs typeface="Noto Sans S Chinese Black" charset="-122"/>
            </a:endParaRPr>
          </a:p>
        </p:txBody>
      </p:sp>
      <p:sp>
        <p:nvSpPr>
          <p:cNvPr id="1970" name="文本"/>
          <p:cNvSpPr>
            <a:spLocks noGrp="1"/>
          </p:cNvSpPr>
          <p:nvPr>
            <p:ph type="ctrTitle"/>
          </p:nvPr>
        </p:nvSpPr>
        <p:spPr>
          <a:xfrm>
            <a:off x="3105051" y="4620734"/>
            <a:ext cx="1045994" cy="320321"/>
          </a:xfrm>
          <a:prstGeom prst="rect">
            <a:avLst/>
          </a:prstGeom>
        </p:spPr>
        <p:txBody>
          <a:bodyPr lIns="0" tIns="0" rIns="0" bIns="0">
            <a:noAutofit/>
          </a:bodyPr>
          <a:lstStyle/>
          <a:p>
            <a:pPr algn="l">
              <a:lnSpc>
                <a:spcPts val="3920"/>
              </a:lnSpc>
            </a:pPr>
            <a:r>
              <a:rPr lang="zh-CN" altLang="en-US" sz="3265" b="0" i="0" u="none" spc="81" dirty="0">
                <a:solidFill>
                  <a:srgbClr val="DB151F">
                    <a:alpha val="100000"/>
                  </a:srgbClr>
                </a:solidFill>
                <a:latin typeface="Noto Sans S Chinese Black" charset="-122"/>
                <a:ea typeface="Noto Sans S Chinese Black" charset="-122"/>
                <a:cs typeface="Noto Sans S Chinese Black" charset="-122"/>
              </a:rPr>
              <a:t>级</a:t>
            </a:r>
            <a:endParaRPr kumimoji="1" lang="zh-CN" altLang="en-US" sz="2000" dirty="0">
              <a:solidFill>
                <a:srgbClr val="000000"/>
              </a:solidFill>
            </a:endParaRPr>
          </a:p>
        </p:txBody>
      </p:sp>
      <p:pic>
        <p:nvPicPr>
          <p:cNvPr id="3007" name="Picture" descr="Picture"/>
          <p:cNvPicPr>
            <a:picLocks noChangeAspect="1"/>
          </p:cNvPicPr>
          <p:nvPr/>
        </p:nvPicPr>
        <p:blipFill>
          <a:blip r:embed="rId3" cstate="print">
            <a:alphaModFix amt="100000"/>
          </a:blip>
          <a:stretch>
            <a:fillRect/>
          </a:stretch>
        </p:blipFill>
        <p:spPr>
          <a:xfrm>
            <a:off x="996851" y="5506392"/>
            <a:ext cx="3052308" cy="725261"/>
          </a:xfrm>
          <a:prstGeom prst="rect">
            <a:avLst/>
          </a:prstGeom>
        </p:spPr>
      </p:pic>
      <p:sp>
        <p:nvSpPr>
          <p:cNvPr id="3473" name="文本"/>
          <p:cNvSpPr>
            <a:spLocks noGrp="1"/>
          </p:cNvSpPr>
          <p:nvPr>
            <p:ph type="ctrTitle"/>
          </p:nvPr>
        </p:nvSpPr>
        <p:spPr>
          <a:xfrm>
            <a:off x="1149251" y="5611334"/>
            <a:ext cx="1523059" cy="320321"/>
          </a:xfrm>
          <a:prstGeom prst="rect">
            <a:avLst/>
          </a:prstGeom>
        </p:spPr>
        <p:txBody>
          <a:bodyPr lIns="0" tIns="0" rIns="0" bIns="0">
            <a:noAutofit/>
          </a:bodyPr>
          <a:lstStyle/>
          <a:p>
            <a:pPr algn="l">
              <a:lnSpc>
                <a:spcPts val="3920"/>
              </a:lnSpc>
            </a:pPr>
            <a:r>
              <a:rPr lang="zh-CN" altLang="en-US" sz="3265" b="0" i="0" u="none" spc="81" dirty="0">
                <a:solidFill>
                  <a:srgbClr val="DB151F">
                    <a:alpha val="100000"/>
                  </a:srgbClr>
                </a:solidFill>
                <a:latin typeface="Noto Sans S Chinese Black" charset="-122"/>
                <a:ea typeface="Noto Sans S Chinese Black" charset="-122"/>
                <a:cs typeface="Noto Sans S Chinese Black" charset="-122"/>
              </a:rPr>
              <a:t>START</a:t>
            </a:r>
            <a:endParaRPr kumimoji="1" lang="zh-CN" altLang="en-US" sz="2000" dirty="0">
              <a:solidFill>
                <a:srgbClr val="000000"/>
              </a:solidFill>
            </a:endParaRPr>
          </a:p>
        </p:txBody>
      </p:sp>
      <p:pic>
        <p:nvPicPr>
          <p:cNvPr id="4511" name="Picture" descr="Picture"/>
          <p:cNvPicPr>
            <a:picLocks noChangeAspect="1"/>
          </p:cNvPicPr>
          <p:nvPr/>
        </p:nvPicPr>
        <p:blipFill>
          <a:blip r:embed="rId4" cstate="print">
            <a:alphaModFix amt="100000"/>
          </a:blip>
          <a:stretch>
            <a:fillRect/>
          </a:stretch>
        </p:blipFill>
        <p:spPr>
          <a:xfrm>
            <a:off x="3277312" y="5748614"/>
            <a:ext cx="169485" cy="293031"/>
          </a:xfrm>
          <a:prstGeom prst="rect">
            <a:avLst/>
          </a:prstGeom>
        </p:spPr>
      </p:pic>
      <p:sp>
        <p:nvSpPr>
          <p:cNvPr id="4977" name="文本"/>
          <p:cNvSpPr>
            <a:spLocks noGrp="1"/>
          </p:cNvSpPr>
          <p:nvPr>
            <p:ph type="ctrTitle"/>
          </p:nvPr>
        </p:nvSpPr>
        <p:spPr>
          <a:xfrm>
            <a:off x="8213725" y="3863975"/>
            <a:ext cx="16053435" cy="2855595"/>
          </a:xfrm>
          <a:prstGeom prst="rect">
            <a:avLst/>
          </a:prstGeom>
        </p:spPr>
        <p:txBody>
          <a:bodyPr lIns="0" tIns="0" rIns="0" bIns="0">
            <a:noAutofit/>
          </a:bodyPr>
          <a:lstStyle/>
          <a:p>
            <a:pPr algn="l">
              <a:lnSpc>
                <a:spcPts val="13680"/>
              </a:lnSpc>
            </a:pPr>
            <a:r>
              <a:rPr lang="en-US" altLang="zh-CN" sz="9500" dirty="0">
                <a:latin typeface="微软雅黑" panose="020B0503020204020204" charset="-122"/>
                <a:ea typeface="微软雅黑" panose="020B0503020204020204" charset="-122"/>
                <a:sym typeface="+mn-ea"/>
              </a:rPr>
              <a:t>Unit 3 The ASSURE Model</a:t>
            </a:r>
            <a:endParaRPr lang="en-US" altLang="zh-CN" sz="9500" dirty="0">
              <a:latin typeface="微软雅黑" panose="020B0503020204020204" charset="-122"/>
              <a:ea typeface="微软雅黑" panose="020B0503020204020204" charset="-122"/>
              <a:sym typeface="+mn-ea"/>
            </a:endParaRPr>
          </a:p>
        </p:txBody>
      </p:sp>
      <p:sp>
        <p:nvSpPr>
          <p:cNvPr id="6641" name="文本"/>
          <p:cNvSpPr>
            <a:spLocks noGrp="1"/>
          </p:cNvSpPr>
          <p:nvPr>
            <p:ph type="ctrTitle"/>
          </p:nvPr>
        </p:nvSpPr>
        <p:spPr>
          <a:xfrm>
            <a:off x="979093" y="6719618"/>
            <a:ext cx="4572093" cy="1787702"/>
          </a:xfrm>
          <a:prstGeom prst="rect">
            <a:avLst/>
          </a:prstGeom>
        </p:spPr>
        <p:txBody>
          <a:bodyPr lIns="0" tIns="0" rIns="0" bIns="0">
            <a:noAutofit/>
          </a:bodyPr>
          <a:lstStyle/>
          <a:p>
            <a:pPr algn="l">
              <a:lnSpc>
                <a:spcPts val="3785"/>
              </a:lnSpc>
            </a:pPr>
            <a:r>
              <a:rPr lang="zh-CN" altLang="en-US" sz="2800" b="0" i="0" u="none" spc="0" dirty="0">
                <a:solidFill>
                  <a:srgbClr val="242424">
                    <a:alpha val="100000"/>
                  </a:srgbClr>
                </a:solidFill>
                <a:latin typeface="微软雅黑" panose="020B0503020204020204" charset="-122"/>
                <a:ea typeface="微软雅黑" panose="020B0503020204020204" charset="-122"/>
                <a:cs typeface="Noto Sans S Chinese Regular" charset="-122"/>
              </a:rPr>
              <a:t>教学媒体的理论与实践</a:t>
            </a:r>
            <a:br>
              <a:rPr lang="zh-CN" altLang="en-US" sz="2800" b="0" i="0" u="none" spc="0" dirty="0">
                <a:solidFill>
                  <a:srgbClr val="242424">
                    <a:alpha val="100000"/>
                  </a:srgbClr>
                </a:solidFill>
                <a:latin typeface="Noto Sans S Chinese Regular" charset="-122"/>
                <a:ea typeface="Noto Sans S Chinese Regular" charset="-122"/>
                <a:cs typeface="Noto Sans S Chinese Regular" charset="-122"/>
              </a:rPr>
            </a:br>
            <a:r>
              <a:rPr lang="en-US" altLang="zh-CN" sz="2800" b="0" i="0" u="none" spc="0" dirty="0">
                <a:solidFill>
                  <a:srgbClr val="242424">
                    <a:alpha val="100000"/>
                  </a:srgbClr>
                </a:solidFill>
                <a:latin typeface="Noto Sans S Chinese Regular" charset="-122"/>
                <a:ea typeface="Noto Sans S Chinese Regular" charset="-122"/>
                <a:cs typeface="Noto Sans S Chinese Regular" charset="-122"/>
              </a:rPr>
              <a:t>I</a:t>
            </a:r>
            <a:r>
              <a:rPr lang="zh-CN" altLang="en-US" sz="2800" b="0" i="0" u="none" spc="0" dirty="0">
                <a:solidFill>
                  <a:srgbClr val="242424">
                    <a:alpha val="100000"/>
                  </a:srgbClr>
                </a:solidFill>
                <a:latin typeface="Noto Sans S Chinese Regular" charset="-122"/>
                <a:ea typeface="Noto Sans S Chinese Regular" charset="-122"/>
                <a:cs typeface="Noto Sans S Chinese Regular" charset="-122"/>
              </a:rPr>
              <a:t>nstructional Technology And Media For Learing </a:t>
            </a:r>
            <a:endParaRPr lang="zh-CN" altLang="en-US" sz="2800" b="0" i="0" u="none" spc="0" dirty="0">
              <a:solidFill>
                <a:srgbClr val="242424">
                  <a:alpha val="100000"/>
                </a:srgbClr>
              </a:solidFill>
              <a:latin typeface="Noto Sans S Chinese Regular" charset="-122"/>
              <a:ea typeface="Noto Sans S Chinese Regular" charset="-122"/>
              <a:cs typeface="Noto Sans S Chinese Regular" charset="-122"/>
            </a:endParaRPr>
          </a:p>
        </p:txBody>
      </p:sp>
      <p:sp>
        <p:nvSpPr>
          <p:cNvPr id="26" name="文本框 25"/>
          <p:cNvSpPr txBox="1"/>
          <p:nvPr/>
        </p:nvSpPr>
        <p:spPr>
          <a:xfrm>
            <a:off x="7171055" y="8150860"/>
            <a:ext cx="4011930" cy="1015365"/>
          </a:xfrm>
          <a:prstGeom prst="rect">
            <a:avLst/>
          </a:prstGeom>
          <a:noFill/>
        </p:spPr>
        <p:txBody>
          <a:bodyPr wrap="square" lIns="0" tIns="0" rIns="0" bIns="0" rtlCol="0">
            <a:spAutoFit/>
          </a:bodyPr>
          <a:p>
            <a:pPr algn="ctr"/>
            <a:r>
              <a:rPr lang="zh-CN" altLang="en-US" sz="6600" b="1" dirty="0">
                <a:solidFill>
                  <a:schemeClr val="accent6"/>
                </a:solidFill>
                <a:latin typeface="微软雅黑" panose="020B0503020204020204" charset="-122"/>
                <a:ea typeface="微软雅黑" panose="020B0503020204020204" charset="-122"/>
              </a:rPr>
              <a:t>   </a:t>
            </a:r>
            <a:r>
              <a:rPr lang="zh-CN" altLang="en-US" sz="6600" b="1" dirty="0">
                <a:solidFill>
                  <a:srgbClr val="C00000"/>
                </a:solidFill>
                <a:latin typeface="微软雅黑" panose="020B0503020204020204" charset="-122"/>
                <a:ea typeface="微软雅黑" panose="020B0503020204020204" charset="-122"/>
              </a:rPr>
              <a:t>  沈映珊</a:t>
            </a:r>
            <a:endParaRPr lang="zh-CN" altLang="en-US" sz="6600" b="1" dirty="0">
              <a:solidFill>
                <a:srgbClr val="C00000"/>
              </a:solidFill>
              <a:latin typeface="微软雅黑" panose="020B0503020204020204" charset="-122"/>
              <a:ea typeface="微软雅黑" panose="020B0503020204020204" charset="-122"/>
            </a:endParaRPr>
          </a:p>
        </p:txBody>
      </p:sp>
      <p:cxnSp>
        <p:nvCxnSpPr>
          <p:cNvPr id="22" name="直接连接符 21"/>
          <p:cNvCxnSpPr/>
          <p:nvPr/>
        </p:nvCxnSpPr>
        <p:spPr>
          <a:xfrm>
            <a:off x="8213725" y="6884035"/>
            <a:ext cx="3586480" cy="0"/>
          </a:xfrm>
          <a:prstGeom prst="line">
            <a:avLst/>
          </a:prstGeom>
          <a:ln w="47625" cmpd="sng">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3175" y="7620"/>
            <a:ext cx="24382095" cy="2367280"/>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608" name="Picture" descr="Picture"/>
          <p:cNvPicPr>
            <a:picLocks noChangeAspect="1"/>
          </p:cNvPicPr>
          <p:nvPr/>
        </p:nvPicPr>
        <p:blipFill>
          <a:blip r:embed="rId2" cstate="print">
            <a:alphaModFix amt="100000"/>
          </a:blip>
          <a:stretch>
            <a:fillRect/>
          </a:stretch>
        </p:blipFill>
        <p:spPr>
          <a:xfrm>
            <a:off x="11270890" y="903248"/>
            <a:ext cx="1056289" cy="1056289"/>
          </a:xfrm>
          <a:prstGeom prst="rect">
            <a:avLst/>
          </a:prstGeom>
        </p:spPr>
      </p:pic>
      <p:sp>
        <p:nvSpPr>
          <p:cNvPr id="9218" name="Rectangle 3"/>
          <p:cNvSpPr>
            <a:spLocks noGrp="1" noChangeArrowheads="1"/>
          </p:cNvSpPr>
          <p:nvPr/>
        </p:nvSpPr>
        <p:spPr>
          <a:xfrm>
            <a:off x="2666365" y="2821940"/>
            <a:ext cx="20672425" cy="8134350"/>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0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一般特征</a:t>
            </a:r>
            <a:r>
              <a:rPr lang="zh-CN" altLang="en-US" sz="4800" dirty="0" smtClean="0">
                <a:latin typeface="微软雅黑" panose="020B0503020204020204" charset="-122"/>
                <a:ea typeface="微软雅黑" panose="020B0503020204020204" charset="-122"/>
                <a:cs typeface="微软雅黑" panose="020B0503020204020204" charset="-122"/>
                <a:sym typeface="+mn-ea"/>
              </a:rPr>
              <a:t>包括年龄、年级、工作或职位、以及文化和社会经济因素。</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00000"/>
              </a:lnSpc>
            </a:pPr>
            <a:r>
              <a:rPr lang="zh-CN" altLang="en-US" sz="4800" dirty="0" smtClean="0">
                <a:solidFill>
                  <a:srgbClr val="CC3300"/>
                </a:solidFill>
                <a:latin typeface="微软雅黑" panose="020B0503020204020204" charset="-122"/>
                <a:ea typeface="微软雅黑" panose="020B0503020204020204" charset="-122"/>
                <a:cs typeface="微软雅黑" panose="020B0503020204020204" charset="-122"/>
                <a:sym typeface="+mn-ea"/>
              </a:rPr>
              <a:t>起点（入门）能力</a:t>
            </a:r>
            <a:r>
              <a:rPr lang="zh-CN" altLang="en-US" sz="4800" dirty="0" smtClean="0">
                <a:latin typeface="微软雅黑" panose="020B0503020204020204" charset="-122"/>
                <a:ea typeface="微软雅黑" panose="020B0503020204020204" charset="-122"/>
                <a:cs typeface="微软雅黑" panose="020B0503020204020204" charset="-122"/>
                <a:sym typeface="+mn-ea"/>
              </a:rPr>
              <a:t>指的是学习者已经具备或者缺乏的知识和技能，如：知识背景、目的技能和态度等。</a:t>
            </a:r>
            <a:endParaRPr lang="zh-CN" altLang="en-US" sz="4800" dirty="0" smtClean="0">
              <a:latin typeface="微软雅黑" panose="020B0503020204020204" charset="-122"/>
              <a:ea typeface="微软雅黑" panose="020B0503020204020204" charset="-122"/>
              <a:cs typeface="微软雅黑" panose="020B0503020204020204" charset="-122"/>
              <a:sym typeface="+mn-ea"/>
            </a:endParaRPr>
          </a:p>
          <a:p>
            <a:pPr eaLnBrk="1" hangingPunct="1">
              <a:lnSpc>
                <a:spcPct val="100000"/>
              </a:lnSpc>
            </a:pPr>
            <a:endParaRPr lang="en-US" altLang="zh-CN"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0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学习风格</a:t>
            </a:r>
            <a:r>
              <a:rPr lang="zh-CN" altLang="en-US" sz="4800" dirty="0" smtClean="0">
                <a:latin typeface="微软雅黑" panose="020B0503020204020204" charset="-122"/>
                <a:ea typeface="微软雅黑" panose="020B0503020204020204" charset="-122"/>
                <a:cs typeface="微软雅黑" panose="020B0503020204020204" charset="-122"/>
                <a:sym typeface="+mn-ea"/>
              </a:rPr>
              <a:t>指的是一组心理特征，能够决定一个人在学习环境中的知觉与学习环境的互动和对环境的反应等。例如，</a:t>
            </a:r>
            <a:endParaRPr lang="en-US" altLang="zh-CN" sz="4800" dirty="0" smtClean="0">
              <a:latin typeface="微软雅黑" panose="020B0503020204020204" charset="-122"/>
              <a:ea typeface="微软雅黑" panose="020B0503020204020204" charset="-122"/>
              <a:cs typeface="微软雅黑" panose="020B0503020204020204" charset="-122"/>
            </a:endParaRPr>
          </a:p>
          <a:p>
            <a:pPr lvl="1" eaLnBrk="1" hangingPunct="1">
              <a:lnSpc>
                <a:spcPct val="100000"/>
              </a:lnSpc>
            </a:pPr>
            <a:r>
              <a:rPr lang="zh-CN" altLang="en-US" sz="4800" dirty="0" smtClean="0">
                <a:latin typeface="微软雅黑" panose="020B0503020204020204" charset="-122"/>
                <a:ea typeface="微软雅黑" panose="020B0503020204020204" charset="-122"/>
                <a:cs typeface="微软雅黑" panose="020B0503020204020204" charset="-122"/>
                <a:sym typeface="+mn-ea"/>
              </a:rPr>
              <a:t>知觉偏好及强度、</a:t>
            </a:r>
            <a:endParaRPr lang="en-US" altLang="zh-CN" sz="4800" dirty="0" smtClean="0">
              <a:latin typeface="微软雅黑" panose="020B0503020204020204" charset="-122"/>
              <a:ea typeface="微软雅黑" panose="020B0503020204020204" charset="-122"/>
              <a:cs typeface="微软雅黑" panose="020B0503020204020204" charset="-122"/>
            </a:endParaRPr>
          </a:p>
          <a:p>
            <a:pPr lvl="1" eaLnBrk="1" hangingPunct="1">
              <a:lnSpc>
                <a:spcPct val="100000"/>
              </a:lnSpc>
            </a:pPr>
            <a:r>
              <a:rPr lang="zh-CN" altLang="en-US" sz="4800" dirty="0" smtClean="0">
                <a:latin typeface="微软雅黑" panose="020B0503020204020204" charset="-122"/>
                <a:ea typeface="微软雅黑" panose="020B0503020204020204" charset="-122"/>
                <a:cs typeface="微软雅黑" panose="020B0503020204020204" charset="-122"/>
                <a:sym typeface="+mn-ea"/>
              </a:rPr>
              <a:t>信息处理习惯（具体有序、具体随机、抽象有序、抽象随机）、</a:t>
            </a:r>
            <a:endParaRPr lang="en-US" altLang="zh-CN" sz="4800" dirty="0" smtClean="0">
              <a:latin typeface="微软雅黑" panose="020B0503020204020204" charset="-122"/>
              <a:ea typeface="微软雅黑" panose="020B0503020204020204" charset="-122"/>
              <a:cs typeface="微软雅黑" panose="020B0503020204020204" charset="-122"/>
            </a:endParaRPr>
          </a:p>
          <a:p>
            <a:pPr lvl="1" eaLnBrk="1" hangingPunct="1">
              <a:lnSpc>
                <a:spcPct val="100000"/>
              </a:lnSpc>
            </a:pPr>
            <a:r>
              <a:rPr lang="zh-CN" altLang="en-US" sz="4800" dirty="0" smtClean="0">
                <a:latin typeface="微软雅黑" panose="020B0503020204020204" charset="-122"/>
                <a:ea typeface="微软雅黑" panose="020B0503020204020204" charset="-122"/>
                <a:cs typeface="微软雅黑" panose="020B0503020204020204" charset="-122"/>
                <a:sym typeface="+mn-ea"/>
              </a:rPr>
              <a:t>动机因素（动机决定着人们将做什么而不是他们能做什么）、</a:t>
            </a:r>
            <a:endParaRPr lang="en-US" altLang="zh-CN" sz="4800" dirty="0" smtClean="0">
              <a:latin typeface="微软雅黑" panose="020B0503020204020204" charset="-122"/>
              <a:ea typeface="微软雅黑" panose="020B0503020204020204" charset="-122"/>
              <a:cs typeface="微软雅黑" panose="020B0503020204020204" charset="-122"/>
            </a:endParaRPr>
          </a:p>
          <a:p>
            <a:pPr lvl="1" eaLnBrk="1" hangingPunct="1">
              <a:lnSpc>
                <a:spcPct val="100000"/>
              </a:lnSpc>
            </a:pPr>
            <a:r>
              <a:rPr lang="zh-CN" altLang="en-US" sz="4800" dirty="0" smtClean="0">
                <a:latin typeface="微软雅黑" panose="020B0503020204020204" charset="-122"/>
                <a:ea typeface="微软雅黑" panose="020B0503020204020204" charset="-122"/>
                <a:cs typeface="微软雅黑" panose="020B0503020204020204" charset="-122"/>
                <a:sym typeface="+mn-ea"/>
              </a:rPr>
              <a:t>焦虑、</a:t>
            </a:r>
            <a:endParaRPr lang="en-US" altLang="zh-CN" sz="4800" dirty="0" smtClean="0">
              <a:latin typeface="微软雅黑" panose="020B0503020204020204" charset="-122"/>
              <a:ea typeface="微软雅黑" panose="020B0503020204020204" charset="-122"/>
              <a:cs typeface="微软雅黑" panose="020B0503020204020204" charset="-122"/>
            </a:endParaRPr>
          </a:p>
          <a:p>
            <a:pPr lvl="1" eaLnBrk="1" hangingPunct="1">
              <a:lnSpc>
                <a:spcPct val="100000"/>
              </a:lnSpc>
            </a:pPr>
            <a:r>
              <a:rPr lang="zh-CN" altLang="en-US" sz="4800" dirty="0" smtClean="0">
                <a:latin typeface="微软雅黑" panose="020B0503020204020204" charset="-122"/>
                <a:ea typeface="微软雅黑" panose="020B0503020204020204" charset="-122"/>
                <a:cs typeface="微软雅黑" panose="020B0503020204020204" charset="-122"/>
                <a:sym typeface="+mn-ea"/>
              </a:rPr>
              <a:t>生理因素（性别、健康、环境条件）等等。</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00000"/>
              </a:lnSpc>
            </a:pPr>
            <a:r>
              <a:rPr lang="zh-CN" altLang="en-US" sz="4800" dirty="0" smtClean="0">
                <a:latin typeface="微软雅黑" panose="020B0503020204020204" charset="-122"/>
                <a:ea typeface="微软雅黑" panose="020B0503020204020204" charset="-122"/>
                <a:cs typeface="微软雅黑" panose="020B0503020204020204" charset="-122"/>
                <a:sym typeface="+mn-ea"/>
              </a:rPr>
              <a:t>适应不同学习风格的最好办法是课堂教学多样化。</a:t>
            </a:r>
            <a:r>
              <a:rPr lang="zh-CN" altLang="en-US" sz="4800" dirty="0" smtClean="0">
                <a:latin typeface="微软雅黑" panose="020B0503020204020204" charset="-122"/>
                <a:ea typeface="微软雅黑" panose="020B0503020204020204" charset="-122"/>
                <a:cs typeface="微软雅黑" panose="020B0503020204020204" charset="-122"/>
              </a:rPr>
              <a:t> </a:t>
            </a:r>
            <a:br>
              <a:rPr lang="zh-CN" altLang="en-US" sz="4400" b="1" dirty="0" smtClean="0">
                <a:latin typeface="微软雅黑" panose="020B0503020204020204" charset="-122"/>
                <a:ea typeface="微软雅黑" panose="020B0503020204020204" charset="-122"/>
                <a:cs typeface="微软雅黑" panose="020B0503020204020204" charset="-122"/>
              </a:rPr>
            </a:br>
            <a:endParaRPr lang="zh-CN" altLang="en-US" sz="4400" b="1"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8672" name="Picture" descr="Picture"/>
          <p:cNvPicPr>
            <a:picLocks noChangeAspect="1"/>
          </p:cNvPicPr>
          <p:nvPr/>
        </p:nvPicPr>
        <p:blipFill>
          <a:blip r:embed="rId1" cstate="print">
            <a:alphaModFix amt="100000"/>
          </a:blip>
          <a:stretch>
            <a:fillRect/>
          </a:stretch>
        </p:blipFill>
        <p:spPr>
          <a:xfrm flipH="1">
            <a:off x="3716864" y="941348"/>
            <a:ext cx="1056289" cy="1056289"/>
          </a:xfrm>
          <a:prstGeom prst="rect">
            <a:avLst/>
          </a:prstGeom>
        </p:spPr>
      </p:pic>
      <p:sp>
        <p:nvSpPr>
          <p:cNvPr id="3" name="文本框 2"/>
          <p:cNvSpPr txBox="1"/>
          <p:nvPr/>
        </p:nvSpPr>
        <p:spPr>
          <a:xfrm>
            <a:off x="1589405" y="890270"/>
            <a:ext cx="1859280" cy="1106805"/>
          </a:xfrm>
          <a:prstGeom prst="rect">
            <a:avLst/>
          </a:prstGeom>
          <a:noFill/>
        </p:spPr>
        <p:txBody>
          <a:bodyPr wrap="none" rtlCol="0" anchor="t">
            <a:spAutoFit/>
          </a:bodyPr>
          <a:p>
            <a:pPr algn="l" eaLnBrk="1" fontAlgn="auto" hangingPunct="1">
              <a:spcAft>
                <a:spcPts val="0"/>
              </a:spcAft>
              <a:defRPr/>
            </a:pPr>
            <a:r>
              <a:rPr lang="zh-CN" altLang="en-US" sz="6600" b="1">
                <a:latin typeface="微软雅黑" panose="020B0503020204020204" charset="-122"/>
                <a:ea typeface="微软雅黑" panose="020B0503020204020204" charset="-122"/>
                <a:cs typeface="微软雅黑" panose="020B0503020204020204" charset="-122"/>
              </a:rPr>
              <a:t>例如</a:t>
            </a:r>
            <a:endParaRPr lang="zh-CN" altLang="en-US" sz="6600" b="1">
              <a:latin typeface="微软雅黑" panose="020B0503020204020204" charset="-122"/>
              <a:ea typeface="微软雅黑" panose="020B0503020204020204" charset="-122"/>
              <a:cs typeface="微软雅黑" panose="020B0503020204020204" charset="-122"/>
            </a:endParaRPr>
          </a:p>
        </p:txBody>
      </p:sp>
      <p:sp>
        <p:nvSpPr>
          <p:cNvPr id="14338" name="Rectangle 3"/>
          <p:cNvSpPr>
            <a:spLocks noGrp="1" noChangeArrowheads="1"/>
          </p:cNvSpPr>
          <p:nvPr/>
        </p:nvSpPr>
        <p:spPr>
          <a:xfrm>
            <a:off x="1221105" y="2411730"/>
            <a:ext cx="15551785" cy="680021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pPr>
            <a:r>
              <a:rPr lang="zh-CN" altLang="en-US" sz="4000" b="1" dirty="0" smtClean="0">
                <a:solidFill>
                  <a:srgbClr val="CC3300"/>
                </a:solidFill>
                <a:latin typeface="微软雅黑" panose="020B0503020204020204" charset="-122"/>
                <a:ea typeface="微软雅黑" panose="020B0503020204020204" charset="-122"/>
                <a:cs typeface="微软雅黑" panose="020B0503020204020204" charset="-122"/>
              </a:rPr>
              <a:t>具体有序</a:t>
            </a:r>
            <a:r>
              <a:rPr lang="zh-CN" altLang="en-US" sz="4000" dirty="0" smtClean="0">
                <a:latin typeface="微软雅黑" panose="020B0503020204020204" charset="-122"/>
                <a:ea typeface="微软雅黑" panose="020B0503020204020204" charset="-122"/>
                <a:cs typeface="微软雅黑" panose="020B0503020204020204" charset="-122"/>
              </a:rPr>
              <a:t>的学习者喜欢直接的、按照一定的逻辑顺序排列的学习内容。他们采用练习本、程序教学、示范、结构化实验操作等学习方法能够取得最好的学习效果 。</a:t>
            </a:r>
            <a:endParaRPr lang="zh-CN" altLang="en-US" sz="40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000" b="1" dirty="0" smtClean="0">
                <a:solidFill>
                  <a:srgbClr val="CC3300"/>
                </a:solidFill>
                <a:latin typeface="微软雅黑" panose="020B0503020204020204" charset="-122"/>
                <a:ea typeface="微软雅黑" panose="020B0503020204020204" charset="-122"/>
                <a:cs typeface="微软雅黑" panose="020B0503020204020204" charset="-122"/>
              </a:rPr>
              <a:t>具体随机的</a:t>
            </a:r>
            <a:r>
              <a:rPr lang="zh-CN" altLang="en-US" sz="4000" dirty="0" smtClean="0">
                <a:latin typeface="微软雅黑" panose="020B0503020204020204" charset="-122"/>
                <a:ea typeface="微软雅黑" panose="020B0503020204020204" charset="-122"/>
                <a:cs typeface="微软雅黑" panose="020B0503020204020204" charset="-122"/>
              </a:rPr>
              <a:t>学习者，倾向于采用尝试错误的方法，从探索性的经历很快得出结论。适合于游戏、模拟、独立研究项目和发现性学习。</a:t>
            </a:r>
            <a:endParaRPr lang="en-US" altLang="zh-CN" sz="40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000" b="1" dirty="0" smtClean="0">
                <a:solidFill>
                  <a:srgbClr val="CC3300"/>
                </a:solidFill>
                <a:latin typeface="微软雅黑" panose="020B0503020204020204" charset="-122"/>
                <a:ea typeface="微软雅黑" panose="020B0503020204020204" charset="-122"/>
                <a:cs typeface="微软雅黑" panose="020B0503020204020204" charset="-122"/>
              </a:rPr>
              <a:t>抽象有序</a:t>
            </a:r>
            <a:r>
              <a:rPr lang="zh-CN" altLang="en-US" sz="4000" dirty="0" smtClean="0">
                <a:latin typeface="微软雅黑" panose="020B0503020204020204" charset="-122"/>
                <a:ea typeface="微软雅黑" panose="020B0503020204020204" charset="-122"/>
                <a:cs typeface="微软雅黑" panose="020B0503020204020204" charset="-122"/>
              </a:rPr>
              <a:t>的学习者擅长于解析语言和符号化信息。适合于阅读和听演讲等学习方式。 </a:t>
            </a:r>
            <a:endParaRPr lang="zh-CN" altLang="en-US" sz="40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000" b="1" dirty="0" smtClean="0">
                <a:solidFill>
                  <a:srgbClr val="CC3300"/>
                </a:solidFill>
                <a:latin typeface="微软雅黑" panose="020B0503020204020204" charset="-122"/>
                <a:ea typeface="微软雅黑" panose="020B0503020204020204" charset="-122"/>
                <a:cs typeface="微软雅黑" panose="020B0503020204020204" charset="-122"/>
              </a:rPr>
              <a:t>抽象随机的</a:t>
            </a:r>
            <a:r>
              <a:rPr lang="zh-CN" altLang="en-US" sz="4000" dirty="0" smtClean="0">
                <a:latin typeface="微软雅黑" panose="020B0503020204020204" charset="-122"/>
                <a:ea typeface="微软雅黑" panose="020B0503020204020204" charset="-122"/>
                <a:cs typeface="微软雅黑" panose="020B0503020204020204" charset="-122"/>
              </a:rPr>
              <a:t>学习者善于从以人为媒介的演讲中抽取中心意思，他们会对演讲者的语调、演讲风格以及传达的信息做出回应。适合于采用小组讨论、附有问答的讲授、 看电影和看电视等方式学习。 </a:t>
            </a:r>
            <a:endParaRPr lang="zh-CN" altLang="en-US" sz="2400" dirty="0" smtClean="0">
              <a:latin typeface="微软雅黑" panose="020B0503020204020204" charset="-122"/>
              <a:ea typeface="微软雅黑" panose="020B0503020204020204" charset="-122"/>
              <a:cs typeface="微软雅黑" panose="020B0503020204020204" charset="-122"/>
            </a:endParaRPr>
          </a:p>
          <a:p>
            <a:pPr eaLnBrk="1" hangingPunct="1"/>
            <a:r>
              <a:rPr lang="zh-CN" altLang="en-US" sz="2400" dirty="0" smtClean="0">
                <a:latin typeface="微软雅黑" panose="020B0503020204020204" charset="-122"/>
                <a:ea typeface="微软雅黑" panose="020B0503020204020204" charset="-122"/>
                <a:cs typeface="微软雅黑" panose="020B0503020204020204" charset="-122"/>
              </a:rPr>
              <a:t> </a:t>
            </a:r>
            <a:endParaRPr lang="zh-CN" altLang="en-US" sz="2400" dirty="0" smtClean="0">
              <a:latin typeface="微软雅黑" panose="020B0503020204020204" charset="-122"/>
              <a:ea typeface="微软雅黑" panose="020B0503020204020204" charset="-122"/>
              <a:cs typeface="微软雅黑" panose="020B0503020204020204" charset="-122"/>
            </a:endParaRPr>
          </a:p>
        </p:txBody>
      </p:sp>
      <p:pic>
        <p:nvPicPr>
          <p:cNvPr id="14341" name="Picture 5" descr="https://timgsa.baidu.com/timg?image&amp;quality=80&amp;size=b9999_10000&amp;sec=1506662827480&amp;di=8db77ced4ce8d8a52ddc106fe50dd37e&amp;imgtype=0&amp;src=http%3A%2F%2Fwww.51wendang.com%2Fpic%2Ffe68067d692a43ef41732880%2F1-264-png_6_0_0_135_743_533_297_892.979_1262.879-474-0-0-4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9775" y="4929505"/>
            <a:ext cx="6923405" cy="3856355"/>
          </a:xfrm>
          <a:prstGeom prst="rect">
            <a:avLst/>
          </a:prstGeom>
          <a:noFill/>
          <a:extLst>
            <a:ext uri="{909E8E84-426E-40DD-AFC4-6F175D3DCCD1}">
              <a14:hiddenFill xmlns:a14="http://schemas.microsoft.com/office/drawing/2010/main">
                <a:solidFill>
                  <a:srgbClr val="FFFFFF"/>
                </a:solidFill>
              </a14:hiddenFill>
            </a:ext>
          </a:extLst>
        </p:spPr>
      </p:pic>
      <p:pic>
        <p:nvPicPr>
          <p:cNvPr id="469" name="Picture" descr="Picture"/>
          <p:cNvPicPr>
            <a:picLocks noChangeAspect="1"/>
          </p:cNvPicPr>
          <p:nvPr/>
        </p:nvPicPr>
        <p:blipFill>
          <a:blip r:embed="rId3" cstate="print">
            <a:alphaModFix amt="100000"/>
          </a:blip>
          <a:stretch>
            <a:fillRect/>
          </a:stretch>
        </p:blipFill>
        <p:spPr>
          <a:xfrm>
            <a:off x="16956405" y="-158750"/>
            <a:ext cx="293370" cy="1403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anim calcmode="lin" valueType="num">
                                      <p:cBhvr>
                                        <p:cTn id="8" dur="1000" fill="hold"/>
                                        <p:tgtEl>
                                          <p:spTgt spid="14341"/>
                                        </p:tgtEl>
                                        <p:attrNameLst>
                                          <p:attrName>ppt_x</p:attrName>
                                        </p:attrNameLst>
                                      </p:cBhvr>
                                      <p:tavLst>
                                        <p:tav tm="0">
                                          <p:val>
                                            <p:strVal val="#ppt_x"/>
                                          </p:val>
                                        </p:tav>
                                        <p:tav tm="100000">
                                          <p:val>
                                            <p:strVal val="#ppt_x"/>
                                          </p:val>
                                        </p:tav>
                                      </p:tavLst>
                                    </p:anim>
                                    <p:anim calcmode="lin" valueType="num">
                                      <p:cBhvr>
                                        <p:cTn id="9"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4" name="Picture 4"/>
          <p:cNvPicPr>
            <a:picLocks noChangeAspect="1" noChangeArrowheads="1"/>
          </p:cNvPicPr>
          <p:nvPr/>
        </p:nvPicPr>
        <p:blipFill>
          <a:blip r:embed="rId1">
            <a:extLst>
              <a:ext uri="{28A0092B-C50C-407E-A947-70E740481C1C}">
                <a14:useLocalDpi xmlns:a14="http://schemas.microsoft.com/office/drawing/2010/main" val="0"/>
              </a:ext>
            </a:extLst>
          </a:blip>
          <a:srcRect l="4253" t="8527" r="3569" b="37448"/>
          <a:stretch>
            <a:fillRect/>
          </a:stretch>
        </p:blipFill>
        <p:spPr bwMode="auto">
          <a:xfrm>
            <a:off x="3068955" y="-16510"/>
            <a:ext cx="17593310" cy="1369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8" name="Picture 4"/>
          <p:cNvPicPr>
            <a:picLocks noChangeAspect="1" noChangeArrowheads="1"/>
          </p:cNvPicPr>
          <p:nvPr/>
        </p:nvPicPr>
        <p:blipFill>
          <a:blip r:embed="rId1">
            <a:extLst>
              <a:ext uri="{28A0092B-C50C-407E-A947-70E740481C1C}">
                <a14:useLocalDpi xmlns:a14="http://schemas.microsoft.com/office/drawing/2010/main" val="0"/>
              </a:ext>
            </a:extLst>
          </a:blip>
          <a:srcRect l="5037" t="63000" r="3569" b="16577"/>
          <a:stretch>
            <a:fillRect/>
          </a:stretch>
        </p:blipFill>
        <p:spPr bwMode="auto">
          <a:xfrm>
            <a:off x="0" y="2715260"/>
            <a:ext cx="24368760" cy="723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5191125" y="1997075"/>
            <a:ext cx="14826615" cy="3778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140" name="Picture" descr="Picture"/>
          <p:cNvPicPr>
            <a:picLocks noChangeAspect="1"/>
          </p:cNvPicPr>
          <p:nvPr/>
        </p:nvPicPr>
        <p:blipFill>
          <a:blip r:embed="rId2" cstate="print">
            <a:alphaModFix amt="100000"/>
          </a:blip>
          <a:stretch>
            <a:fillRect/>
          </a:stretch>
        </p:blipFill>
        <p:spPr>
          <a:xfrm>
            <a:off x="7053921" y="830858"/>
            <a:ext cx="1056289" cy="1056289"/>
          </a:xfrm>
          <a:prstGeom prst="rect">
            <a:avLst/>
          </a:prstGeom>
        </p:spPr>
      </p:pic>
      <p:sp>
        <p:nvSpPr>
          <p:cNvPr id="3" name="文本框 2"/>
          <p:cNvSpPr txBox="1"/>
          <p:nvPr/>
        </p:nvSpPr>
        <p:spPr>
          <a:xfrm>
            <a:off x="9045575" y="805180"/>
            <a:ext cx="6955155" cy="2122805"/>
          </a:xfrm>
          <a:prstGeom prst="rect">
            <a:avLst/>
          </a:prstGeom>
          <a:noFill/>
        </p:spPr>
        <p:txBody>
          <a:bodyPr wrap="none" rtlCol="0" anchor="t">
            <a:spAutoFit/>
          </a:bodyPr>
          <a:p>
            <a:pPr algn="l" eaLnBrk="1" fontAlgn="auto" hangingPunct="1">
              <a:spcAft>
                <a:spcPts val="0"/>
              </a:spcAft>
              <a:defRPr/>
            </a:pPr>
            <a:r>
              <a:rPr lang="en-US" altLang="zh-CN" sz="6600" b="1" dirty="0">
                <a:effectLst>
                  <a:outerShdw blurRad="31750" dist="25400" dir="5400000" algn="tl" rotWithShape="0">
                    <a:srgbClr val="000000">
                      <a:alpha val="25000"/>
                    </a:srgbClr>
                  </a:outerShdw>
                </a:effectLst>
                <a:sym typeface="+mn-ea"/>
              </a:rPr>
              <a:t>2</a:t>
            </a:r>
            <a:r>
              <a:rPr lang="zh-CN" altLang="en-US" sz="6600" b="1" dirty="0">
                <a:effectLst>
                  <a:outerShdw blurRad="31750" dist="25400" dir="5400000" algn="tl" rotWithShape="0">
                    <a:srgbClr val="000000">
                      <a:alpha val="25000"/>
                    </a:srgbClr>
                  </a:outerShdw>
                </a:effectLst>
                <a:sym typeface="+mn-ea"/>
              </a:rPr>
              <a:t>、</a:t>
            </a:r>
            <a:r>
              <a:rPr lang="en-US" altLang="zh-CN" sz="6600" b="1" dirty="0">
                <a:effectLst>
                  <a:outerShdw blurRad="31750" dist="25400" dir="5400000" algn="tl" rotWithShape="0">
                    <a:srgbClr val="000000">
                      <a:alpha val="25000"/>
                    </a:srgbClr>
                  </a:outerShdw>
                </a:effectLst>
                <a:sym typeface="+mn-ea"/>
              </a:rPr>
              <a:t>State objectives</a:t>
            </a:r>
            <a:endParaRPr lang="en-US" altLang="zh-CN" sz="6600" kern="1200" dirty="0">
              <a:effectLst>
                <a:outerShdw blurRad="31750" dist="25400" dir="5400000" algn="tl" rotWithShape="0">
                  <a:srgbClr val="000000">
                    <a:alpha val="25000"/>
                  </a:srgbClr>
                </a:outerShdw>
              </a:effectLst>
            </a:endParaRPr>
          </a:p>
          <a:p>
            <a:pPr algn="l" eaLnBrk="1" fontAlgn="auto" hangingPunct="1">
              <a:spcAft>
                <a:spcPts val="0"/>
              </a:spcAft>
              <a:defRPr/>
            </a:pPr>
            <a:endParaRPr lang="zh-CN" altLang="en-US" sz="6600" b="1">
              <a:latin typeface="微软雅黑" panose="020B0503020204020204" charset="-122"/>
              <a:ea typeface="微软雅黑" panose="020B0503020204020204" charset="-122"/>
              <a:cs typeface="微软雅黑" panose="020B0503020204020204" charset="-122"/>
            </a:endParaRPr>
          </a:p>
        </p:txBody>
      </p:sp>
      <p:sp>
        <p:nvSpPr>
          <p:cNvPr id="17410" name="Rectangle 3"/>
          <p:cNvSpPr>
            <a:spLocks noGrp="1" noChangeArrowheads="1"/>
          </p:cNvSpPr>
          <p:nvPr/>
        </p:nvSpPr>
        <p:spPr>
          <a:xfrm>
            <a:off x="3502025" y="2927985"/>
            <a:ext cx="18042255" cy="583374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pPr>
            <a:r>
              <a:rPr lang="zh-CN" altLang="en-US" sz="4800" dirty="0" smtClean="0">
                <a:latin typeface="微软雅黑" panose="020B0503020204020204" charset="-122"/>
                <a:ea typeface="微软雅黑" panose="020B0503020204020204" charset="-122"/>
                <a:cs typeface="微软雅黑" panose="020B0503020204020204" charset="-122"/>
              </a:rPr>
              <a:t>设计者希望每一位学习者取得什么样的学习结果？</a:t>
            </a:r>
            <a:r>
              <a:rPr lang="en-US" altLang="zh-CN" sz="4800" dirty="0" smtClean="0">
                <a:latin typeface="微软雅黑" panose="020B0503020204020204" charset="-122"/>
                <a:ea typeface="微软雅黑" panose="020B0503020204020204" charset="-122"/>
                <a:cs typeface="微软雅黑" panose="020B0503020204020204" charset="-122"/>
              </a:rPr>
              <a:t>——</a:t>
            </a:r>
            <a:r>
              <a:rPr lang="zh-CN" altLang="en-US" sz="4800" dirty="0" smtClean="0">
                <a:latin typeface="微软雅黑" panose="020B0503020204020204" charset="-122"/>
                <a:ea typeface="微软雅黑" panose="020B0503020204020204" charset="-122"/>
                <a:cs typeface="微软雅黑" panose="020B0503020204020204" charset="-122"/>
              </a:rPr>
              <a:t>学习目标？</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800" dirty="0" smtClean="0">
                <a:latin typeface="微软雅黑" panose="020B0503020204020204" charset="-122"/>
                <a:ea typeface="微软雅黑" panose="020B0503020204020204" charset="-122"/>
                <a:cs typeface="微软雅黑" panose="020B0503020204020204" charset="-122"/>
              </a:rPr>
              <a:t>在某种意义上，教学目标会引导我们设计合适的教学活动顺序，选择合适的教学媒体。</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800" dirty="0" smtClean="0">
                <a:latin typeface="微软雅黑" panose="020B0503020204020204" charset="-122"/>
                <a:ea typeface="微软雅黑" panose="020B0503020204020204" charset="-122"/>
                <a:cs typeface="微软雅黑" panose="020B0503020204020204" charset="-122"/>
              </a:rPr>
              <a:t>教学目标的陈述应当尽可能明确。</a:t>
            </a:r>
            <a:endParaRPr lang="en-US" altLang="zh-CN" sz="48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4800" dirty="0">
                <a:latin typeface="微软雅黑" panose="020B0503020204020204" charset="-122"/>
                <a:ea typeface="微软雅黑" panose="020B0503020204020204" charset="-122"/>
                <a:cs typeface="微软雅黑" panose="020B0503020204020204" charset="-122"/>
              </a:rPr>
              <a:t>Once you know your students, you can begin writing the objectives of your lesson.  Objectives are the learning outcomes, that is, what will the student get out of the lesson? </a:t>
            </a:r>
            <a:endParaRPr lang="en-US" altLang="zh-CN" sz="4400" dirty="0">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zh-CN" altLang="en-US" sz="44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5191125" y="1997075"/>
            <a:ext cx="14826615" cy="3778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sp>
        <p:nvSpPr>
          <p:cNvPr id="9218" name="Rectangle 3"/>
          <p:cNvSpPr>
            <a:spLocks noGrp="1" noChangeArrowheads="1"/>
          </p:cNvSpPr>
          <p:nvPr/>
        </p:nvSpPr>
        <p:spPr>
          <a:xfrm>
            <a:off x="3188970" y="2783840"/>
            <a:ext cx="18606135" cy="908240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altLang="zh-CN" sz="4800" dirty="0" smtClean="0">
                <a:latin typeface="微软雅黑" panose="020B0503020204020204" charset="-122"/>
                <a:ea typeface="微软雅黑" panose="020B0503020204020204" charset="-122"/>
                <a:cs typeface="微软雅黑" panose="020B0503020204020204" charset="-122"/>
                <a:sym typeface="+mn-ea"/>
              </a:rPr>
              <a:t>The </a:t>
            </a:r>
            <a:r>
              <a:rPr lang="en-US" altLang="zh-CN" sz="4800" dirty="0">
                <a:latin typeface="微软雅黑" panose="020B0503020204020204" charset="-122"/>
                <a:ea typeface="微软雅黑" panose="020B0503020204020204" charset="-122"/>
                <a:cs typeface="微软雅黑" panose="020B0503020204020204" charset="-122"/>
                <a:sym typeface="+mn-ea"/>
              </a:rPr>
              <a:t>ABCD's of writing objectives are: </a:t>
            </a:r>
            <a:endParaRPr lang="en-US" altLang="zh-CN" sz="4800" dirty="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800" b="1" dirty="0" smtClean="0">
                <a:latin typeface="微软雅黑" panose="020B0503020204020204" charset="-122"/>
                <a:ea typeface="微软雅黑" panose="020B0503020204020204" charset="-122"/>
                <a:cs typeface="微软雅黑" panose="020B0503020204020204" charset="-122"/>
                <a:sym typeface="+mn-ea"/>
              </a:rPr>
              <a:t>A</a:t>
            </a:r>
            <a:r>
              <a:rPr lang="zh-CN" altLang="en-US" sz="4800" b="1" dirty="0" smtClean="0">
                <a:latin typeface="微软雅黑" panose="020B0503020204020204" charset="-122"/>
                <a:ea typeface="微软雅黑" panose="020B0503020204020204" charset="-122"/>
                <a:cs typeface="微软雅黑" panose="020B0503020204020204" charset="-122"/>
                <a:sym typeface="+mn-ea"/>
              </a:rPr>
              <a:t>（</a:t>
            </a:r>
            <a:r>
              <a:rPr lang="en-US" altLang="zh-CN" sz="4800" b="1" dirty="0" smtClean="0">
                <a:latin typeface="微软雅黑" panose="020B0503020204020204" charset="-122"/>
                <a:ea typeface="微软雅黑" panose="020B0503020204020204" charset="-122"/>
                <a:cs typeface="微软雅黑" panose="020B0503020204020204" charset="-122"/>
                <a:sym typeface="+mn-ea"/>
              </a:rPr>
              <a:t>Audience</a:t>
            </a:r>
            <a:r>
              <a:rPr lang="zh-CN" altLang="en-US" sz="4800" b="1" dirty="0" smtClean="0">
                <a:latin typeface="微软雅黑" panose="020B0503020204020204" charset="-122"/>
                <a:ea typeface="微软雅黑" panose="020B0503020204020204" charset="-122"/>
                <a:cs typeface="微软雅黑" panose="020B0503020204020204" charset="-122"/>
                <a:sym typeface="+mn-ea"/>
              </a:rPr>
              <a:t>）：教学对象</a:t>
            </a:r>
            <a:endParaRPr lang="zh-CN" altLang="en-US" sz="4800" b="1" dirty="0" smtClean="0">
              <a:latin typeface="微软雅黑" panose="020B0503020204020204" charset="-122"/>
              <a:ea typeface="微软雅黑" panose="020B0503020204020204" charset="-122"/>
              <a:cs typeface="微软雅黑" panose="020B0503020204020204" charset="-122"/>
            </a:endParaRPr>
          </a:p>
          <a:p>
            <a:pPr eaLnBrk="1" hangingPunct="1">
              <a:lnSpc>
                <a:spcPct val="120000"/>
              </a:lnSpc>
            </a:pPr>
            <a:r>
              <a:rPr lang="en-US" altLang="zh-CN" sz="4800" b="1" dirty="0" smtClean="0">
                <a:latin typeface="微软雅黑" panose="020B0503020204020204" charset="-122"/>
                <a:ea typeface="微软雅黑" panose="020B0503020204020204" charset="-122"/>
                <a:cs typeface="微软雅黑" panose="020B0503020204020204" charset="-122"/>
                <a:sym typeface="+mn-ea"/>
              </a:rPr>
              <a:t>B</a:t>
            </a:r>
            <a:r>
              <a:rPr lang="zh-CN" altLang="en-US" sz="4800" b="1" dirty="0" smtClean="0">
                <a:latin typeface="微软雅黑" panose="020B0503020204020204" charset="-122"/>
                <a:ea typeface="微软雅黑" panose="020B0503020204020204" charset="-122"/>
                <a:cs typeface="微软雅黑" panose="020B0503020204020204" charset="-122"/>
                <a:sym typeface="+mn-ea"/>
              </a:rPr>
              <a:t>（</a:t>
            </a:r>
            <a:r>
              <a:rPr lang="en-US" altLang="zh-CN" sz="4800" b="1" dirty="0" smtClean="0">
                <a:latin typeface="微软雅黑" panose="020B0503020204020204" charset="-122"/>
                <a:ea typeface="微软雅黑" panose="020B0503020204020204" charset="-122"/>
                <a:cs typeface="微软雅黑" panose="020B0503020204020204" charset="-122"/>
                <a:sym typeface="+mn-ea"/>
              </a:rPr>
              <a:t>Behavior</a:t>
            </a:r>
            <a:r>
              <a:rPr lang="zh-CN" altLang="en-US" sz="4800" dirty="0" smtClean="0">
                <a:latin typeface="微软雅黑" panose="020B0503020204020204" charset="-122"/>
                <a:ea typeface="微软雅黑" panose="020B0503020204020204" charset="-122"/>
                <a:cs typeface="微软雅黑" panose="020B0503020204020204" charset="-122"/>
                <a:sym typeface="+mn-ea"/>
              </a:rPr>
              <a:t>）</a:t>
            </a:r>
            <a:r>
              <a:rPr lang="zh-CN" altLang="en-US" sz="4800" b="1" dirty="0" smtClean="0">
                <a:latin typeface="微软雅黑" panose="020B0503020204020204" charset="-122"/>
                <a:ea typeface="微软雅黑" panose="020B0503020204020204" charset="-122"/>
                <a:cs typeface="微软雅黑" panose="020B0503020204020204" charset="-122"/>
                <a:sym typeface="+mn-ea"/>
              </a:rPr>
              <a:t>：行为</a:t>
            </a:r>
            <a:r>
              <a:rPr lang="en-US" altLang="zh-CN" sz="4800" b="1" dirty="0" smtClean="0">
                <a:latin typeface="微软雅黑" panose="020B0503020204020204" charset="-122"/>
                <a:ea typeface="微软雅黑" panose="020B0503020204020204" charset="-122"/>
                <a:cs typeface="微软雅黑" panose="020B0503020204020204" charset="-122"/>
                <a:sym typeface="+mn-ea"/>
              </a:rPr>
              <a:t>—</a:t>
            </a:r>
            <a:r>
              <a:rPr lang="zh-CN" altLang="en-US" sz="4800" b="1" dirty="0" smtClean="0">
                <a:latin typeface="微软雅黑" panose="020B0503020204020204" charset="-122"/>
                <a:ea typeface="微软雅黑" panose="020B0503020204020204" charset="-122"/>
                <a:cs typeface="微软雅黑" panose="020B0503020204020204" charset="-122"/>
                <a:sym typeface="+mn-ea"/>
              </a:rPr>
              <a:t>教学完成后，学生能做什么？</a:t>
            </a:r>
            <a:endParaRPr lang="zh-CN" altLang="en-US" sz="4800" b="1" dirty="0" smtClean="0">
              <a:latin typeface="微软雅黑" panose="020B0503020204020204" charset="-122"/>
              <a:ea typeface="微软雅黑" panose="020B0503020204020204" charset="-122"/>
              <a:cs typeface="微软雅黑" panose="020B0503020204020204" charset="-122"/>
            </a:endParaRPr>
          </a:p>
          <a:p>
            <a:pPr eaLnBrk="1" hangingPunct="1">
              <a:lnSpc>
                <a:spcPct val="120000"/>
              </a:lnSpc>
            </a:pPr>
            <a:r>
              <a:rPr lang="en-US" altLang="zh-CN" sz="4800" b="1" dirty="0" smtClean="0">
                <a:latin typeface="微软雅黑" panose="020B0503020204020204" charset="-122"/>
                <a:ea typeface="微软雅黑" panose="020B0503020204020204" charset="-122"/>
                <a:cs typeface="微软雅黑" panose="020B0503020204020204" charset="-122"/>
                <a:sym typeface="+mn-ea"/>
              </a:rPr>
              <a:t>C</a:t>
            </a:r>
            <a:r>
              <a:rPr lang="zh-CN" altLang="en-US" sz="4800" b="1" dirty="0" smtClean="0">
                <a:latin typeface="微软雅黑" panose="020B0503020204020204" charset="-122"/>
                <a:ea typeface="微软雅黑" panose="020B0503020204020204" charset="-122"/>
                <a:cs typeface="微软雅黑" panose="020B0503020204020204" charset="-122"/>
                <a:sym typeface="Wingdings" panose="05000000000000000000" pitchFamily="2" charset="2"/>
              </a:rPr>
              <a:t>（</a:t>
            </a:r>
            <a:r>
              <a:rPr lang="en-US" altLang="zh-CN" sz="4800" b="1" dirty="0" smtClean="0">
                <a:latin typeface="微软雅黑" panose="020B0503020204020204" charset="-122"/>
                <a:ea typeface="微软雅黑" panose="020B0503020204020204" charset="-122"/>
                <a:cs typeface="微软雅黑" panose="020B0503020204020204" charset="-122"/>
                <a:sym typeface="Wingdings" panose="05000000000000000000" pitchFamily="2" charset="2"/>
              </a:rPr>
              <a:t>Conditions</a:t>
            </a:r>
            <a:r>
              <a:rPr lang="zh-CN" altLang="en-US" sz="4800" b="1" dirty="0" smtClean="0">
                <a:latin typeface="微软雅黑" panose="020B0503020204020204" charset="-122"/>
                <a:ea typeface="微软雅黑" panose="020B0503020204020204" charset="-122"/>
                <a:cs typeface="微软雅黑" panose="020B0503020204020204" charset="-122"/>
                <a:sym typeface="Wingdings" panose="05000000000000000000" pitchFamily="2" charset="2"/>
              </a:rPr>
              <a:t>）</a:t>
            </a:r>
            <a:r>
              <a:rPr lang="zh-CN" altLang="en-US" sz="4800" b="1" dirty="0" smtClean="0">
                <a:latin typeface="微软雅黑" panose="020B0503020204020204" charset="-122"/>
                <a:ea typeface="微软雅黑" panose="020B0503020204020204" charset="-122"/>
                <a:cs typeface="微软雅黑" panose="020B0503020204020204" charset="-122"/>
                <a:sym typeface="+mn-ea"/>
              </a:rPr>
              <a:t>条件</a:t>
            </a:r>
            <a:r>
              <a:rPr lang="en-US" altLang="zh-CN" sz="4800" b="1" dirty="0" smtClean="0">
                <a:latin typeface="微软雅黑" panose="020B0503020204020204" charset="-122"/>
                <a:ea typeface="微软雅黑" panose="020B0503020204020204" charset="-122"/>
                <a:cs typeface="微软雅黑" panose="020B0503020204020204" charset="-122"/>
                <a:sym typeface="+mn-ea"/>
              </a:rPr>
              <a:t>—</a:t>
            </a:r>
            <a:r>
              <a:rPr lang="zh-CN" altLang="en-US" sz="4800" b="1" dirty="0" smtClean="0">
                <a:latin typeface="微软雅黑" panose="020B0503020204020204" charset="-122"/>
                <a:ea typeface="微软雅黑" panose="020B0503020204020204" charset="-122"/>
                <a:cs typeface="微软雅黑" panose="020B0503020204020204" charset="-122"/>
                <a:sym typeface="+mn-ea"/>
              </a:rPr>
              <a:t>学生在什么条件下能够达到所要求的技能？</a:t>
            </a:r>
            <a:endParaRPr lang="zh-CN" altLang="en-US" sz="4800" b="1" dirty="0" smtClean="0">
              <a:latin typeface="微软雅黑" panose="020B0503020204020204" charset="-122"/>
              <a:ea typeface="微软雅黑" panose="020B0503020204020204" charset="-122"/>
              <a:cs typeface="微软雅黑" panose="020B0503020204020204" charset="-122"/>
            </a:endParaRPr>
          </a:p>
          <a:p>
            <a:pPr eaLnBrk="1" hangingPunct="1">
              <a:lnSpc>
                <a:spcPct val="120000"/>
              </a:lnSpc>
            </a:pPr>
            <a:r>
              <a:rPr lang="en-US" altLang="zh-CN" sz="4800" b="1" dirty="0" smtClean="0">
                <a:latin typeface="微软雅黑" panose="020B0503020204020204" charset="-122"/>
                <a:ea typeface="微软雅黑" panose="020B0503020204020204" charset="-122"/>
                <a:cs typeface="微软雅黑" panose="020B0503020204020204" charset="-122"/>
                <a:sym typeface="+mn-ea"/>
              </a:rPr>
              <a:t>D</a:t>
            </a:r>
            <a:r>
              <a:rPr lang="zh-CN" altLang="en-US" sz="4800" b="1" dirty="0" smtClean="0">
                <a:latin typeface="微软雅黑" panose="020B0503020204020204" charset="-122"/>
                <a:ea typeface="微软雅黑" panose="020B0503020204020204" charset="-122"/>
                <a:cs typeface="微软雅黑" panose="020B0503020204020204" charset="-122"/>
                <a:sym typeface="+mn-ea"/>
              </a:rPr>
              <a:t>（</a:t>
            </a:r>
            <a:r>
              <a:rPr lang="en-US" altLang="zh-CN" sz="4800" b="1" dirty="0" smtClean="0">
                <a:latin typeface="微软雅黑" panose="020B0503020204020204" charset="-122"/>
                <a:ea typeface="微软雅黑" panose="020B0503020204020204" charset="-122"/>
                <a:cs typeface="微软雅黑" panose="020B0503020204020204" charset="-122"/>
                <a:sym typeface="+mn-ea"/>
              </a:rPr>
              <a:t>Degree</a:t>
            </a:r>
            <a:r>
              <a:rPr lang="zh-CN" altLang="en-US" sz="4800" b="1" dirty="0" smtClean="0">
                <a:latin typeface="微软雅黑" panose="020B0503020204020204" charset="-122"/>
                <a:ea typeface="微软雅黑" panose="020B0503020204020204" charset="-122"/>
                <a:cs typeface="微软雅黑" panose="020B0503020204020204" charset="-122"/>
                <a:sym typeface="+mn-ea"/>
              </a:rPr>
              <a:t>）：程度</a:t>
            </a:r>
            <a:r>
              <a:rPr lang="en-US" altLang="zh-CN" sz="4800" b="1" dirty="0" smtClean="0">
                <a:latin typeface="微软雅黑" panose="020B0503020204020204" charset="-122"/>
                <a:ea typeface="微软雅黑" panose="020B0503020204020204" charset="-122"/>
                <a:cs typeface="微软雅黑" panose="020B0503020204020204" charset="-122"/>
                <a:sym typeface="+mn-ea"/>
              </a:rPr>
              <a:t>—</a:t>
            </a:r>
            <a:r>
              <a:rPr lang="zh-CN" altLang="en-US" sz="4800" b="1" dirty="0" smtClean="0">
                <a:latin typeface="微软雅黑" panose="020B0503020204020204" charset="-122"/>
                <a:ea typeface="微软雅黑" panose="020B0503020204020204" charset="-122"/>
                <a:cs typeface="微软雅黑" panose="020B0503020204020204" charset="-122"/>
                <a:sym typeface="+mn-ea"/>
              </a:rPr>
              <a:t>说明学生必须达到的熟练程度和准确程度。</a:t>
            </a:r>
            <a:endParaRPr lang="en-US" altLang="zh-CN" sz="4800" b="1" dirty="0" smtClean="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800" dirty="0" smtClean="0">
                <a:latin typeface="微软雅黑" panose="020B0503020204020204" charset="-122"/>
                <a:ea typeface="微软雅黑" panose="020B0503020204020204" charset="-122"/>
                <a:cs typeface="微软雅黑" panose="020B0503020204020204" charset="-122"/>
                <a:sym typeface="+mn-ea"/>
              </a:rPr>
              <a:t>The ABCD's of writing objectives are: </a:t>
            </a:r>
            <a:endParaRPr lang="en-US" altLang="zh-CN" sz="4800" dirty="0" smtClean="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Audience</a:t>
            </a:r>
            <a:r>
              <a:rPr lang="en-US" altLang="zh-CN" sz="4800" b="1" dirty="0" smtClean="0">
                <a:latin typeface="微软雅黑" panose="020B0503020204020204" charset="-122"/>
                <a:ea typeface="微软雅黑" panose="020B0503020204020204" charset="-122"/>
                <a:cs typeface="微软雅黑" panose="020B0503020204020204" charset="-122"/>
                <a:sym typeface="+mn-ea"/>
              </a:rPr>
              <a:t> </a:t>
            </a:r>
            <a:r>
              <a:rPr lang="en-US" altLang="zh-CN" sz="4800" dirty="0">
                <a:latin typeface="微软雅黑" panose="020B0503020204020204" charset="-122"/>
                <a:ea typeface="微软雅黑" panose="020B0503020204020204" charset="-122"/>
                <a:cs typeface="微软雅黑" panose="020B0503020204020204" charset="-122"/>
                <a:sym typeface="+mn-ea"/>
              </a:rPr>
              <a:t>(who are your students?) </a:t>
            </a:r>
            <a:endParaRPr lang="en-US" altLang="zh-CN" sz="4800" dirty="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800" b="1" dirty="0">
                <a:solidFill>
                  <a:srgbClr val="CC3300"/>
                </a:solidFill>
                <a:latin typeface="微软雅黑" panose="020B0503020204020204" charset="-122"/>
                <a:ea typeface="微软雅黑" panose="020B0503020204020204" charset="-122"/>
                <a:cs typeface="微软雅黑" panose="020B0503020204020204" charset="-122"/>
                <a:sym typeface="+mn-ea"/>
              </a:rPr>
              <a:t>Behavior</a:t>
            </a:r>
            <a:r>
              <a:rPr lang="en-US" altLang="zh-CN" sz="4800" dirty="0">
                <a:solidFill>
                  <a:srgbClr val="CC3300"/>
                </a:solidFill>
                <a:latin typeface="微软雅黑" panose="020B0503020204020204" charset="-122"/>
                <a:ea typeface="微软雅黑" panose="020B0503020204020204" charset="-122"/>
                <a:cs typeface="微软雅黑" panose="020B0503020204020204" charset="-122"/>
                <a:sym typeface="+mn-ea"/>
              </a:rPr>
              <a:t> </a:t>
            </a:r>
            <a:r>
              <a:rPr lang="en-US" altLang="zh-CN" sz="4800" dirty="0">
                <a:latin typeface="微软雅黑" panose="020B0503020204020204" charset="-122"/>
                <a:ea typeface="微软雅黑" panose="020B0503020204020204" charset="-122"/>
                <a:cs typeface="微软雅黑" panose="020B0503020204020204" charset="-122"/>
                <a:sym typeface="+mn-ea"/>
              </a:rPr>
              <a:t>to be demonstrated </a:t>
            </a:r>
            <a:endParaRPr lang="en-US" altLang="zh-CN" sz="4800" dirty="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800" b="1" dirty="0">
                <a:solidFill>
                  <a:srgbClr val="CC3300"/>
                </a:solidFill>
                <a:latin typeface="微软雅黑" panose="020B0503020204020204" charset="-122"/>
                <a:ea typeface="微软雅黑" panose="020B0503020204020204" charset="-122"/>
                <a:cs typeface="微软雅黑" panose="020B0503020204020204" charset="-122"/>
                <a:sym typeface="+mn-ea"/>
              </a:rPr>
              <a:t>Conditions</a:t>
            </a:r>
            <a:r>
              <a:rPr lang="en-US" altLang="zh-CN" sz="4800" dirty="0">
                <a:latin typeface="微软雅黑" panose="020B0503020204020204" charset="-122"/>
                <a:ea typeface="微软雅黑" panose="020B0503020204020204" charset="-122"/>
                <a:cs typeface="微软雅黑" panose="020B0503020204020204" charset="-122"/>
                <a:sym typeface="+mn-ea"/>
              </a:rPr>
              <a:t> under which the behavior will be observed </a:t>
            </a:r>
            <a:endParaRPr lang="en-US" altLang="zh-CN" sz="4800" dirty="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800" dirty="0">
                <a:solidFill>
                  <a:srgbClr val="CC3300"/>
                </a:solidFill>
                <a:latin typeface="微软雅黑" panose="020B0503020204020204" charset="-122"/>
                <a:ea typeface="微软雅黑" panose="020B0503020204020204" charset="-122"/>
                <a:cs typeface="微软雅黑" panose="020B0503020204020204" charset="-122"/>
                <a:sym typeface="+mn-ea"/>
              </a:rPr>
              <a:t>Degree </a:t>
            </a:r>
            <a:r>
              <a:rPr lang="en-US" altLang="zh-CN" sz="4800" dirty="0">
                <a:latin typeface="微软雅黑" panose="020B0503020204020204" charset="-122"/>
                <a:ea typeface="微软雅黑" panose="020B0503020204020204" charset="-122"/>
                <a:cs typeface="微软雅黑" panose="020B0503020204020204" charset="-122"/>
                <a:sym typeface="+mn-ea"/>
              </a:rPr>
              <a:t>to which the learned skills are to be mastered.</a:t>
            </a:r>
            <a:endParaRPr lang="zh-CN" altLang="en-US" sz="4800" b="1"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buFontTx/>
              <a:buNone/>
            </a:pPr>
            <a:r>
              <a:rPr lang="zh-CN" altLang="en-US" sz="4800" b="1" dirty="0" smtClean="0">
                <a:latin typeface="微软雅黑" panose="020B0503020204020204" charset="-122"/>
                <a:ea typeface="微软雅黑" panose="020B0503020204020204" charset="-122"/>
                <a:cs typeface="微软雅黑" panose="020B0503020204020204" charset="-122"/>
              </a:rPr>
              <a:t> </a:t>
            </a:r>
            <a:br>
              <a:rPr lang="zh-CN" altLang="en-US" sz="4800" b="1" dirty="0" smtClean="0">
                <a:latin typeface="微软雅黑" panose="020B0503020204020204" charset="-122"/>
                <a:ea typeface="微软雅黑" panose="020B0503020204020204" charset="-122"/>
                <a:cs typeface="微软雅黑" panose="020B0503020204020204" charset="-122"/>
              </a:rPr>
            </a:br>
            <a:endParaRPr lang="zh-CN" altLang="en-US" sz="4800" b="1"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096885" y="830580"/>
            <a:ext cx="8481695" cy="1106805"/>
          </a:xfrm>
          <a:prstGeom prst="rect">
            <a:avLst/>
          </a:prstGeom>
          <a:noFill/>
        </p:spPr>
        <p:txBody>
          <a:bodyPr wrap="none" rtlCol="0" anchor="t">
            <a:spAutoFit/>
          </a:bodyPr>
          <a:p>
            <a:pPr algn="l" eaLnBrk="1" fontAlgn="auto" hangingPunct="1">
              <a:spcAft>
                <a:spcPts val="0"/>
              </a:spcAft>
              <a:defRPr/>
            </a:pPr>
            <a:r>
              <a:rPr lang="zh-CN" altLang="en-US" sz="6600" b="1" dirty="0" smtClean="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教学目标陈述的</a:t>
            </a:r>
            <a:r>
              <a:rPr lang="en-US" altLang="zh-CN" sz="6600" b="1" dirty="0" smtClean="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ABCD</a:t>
            </a:r>
            <a:endParaRPr lang="zh-CN" altLang="en-US" sz="6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40640" y="1997075"/>
            <a:ext cx="14826615" cy="3778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8672" name="Picture" descr="Picture"/>
          <p:cNvPicPr>
            <a:picLocks noChangeAspect="1"/>
          </p:cNvPicPr>
          <p:nvPr/>
        </p:nvPicPr>
        <p:blipFill>
          <a:blip r:embed="rId2" cstate="print">
            <a:alphaModFix amt="100000"/>
          </a:blip>
          <a:stretch>
            <a:fillRect/>
          </a:stretch>
        </p:blipFill>
        <p:spPr>
          <a:xfrm flipH="1">
            <a:off x="11252409" y="992148"/>
            <a:ext cx="1056289" cy="1056289"/>
          </a:xfrm>
          <a:prstGeom prst="rect">
            <a:avLst/>
          </a:prstGeom>
        </p:spPr>
      </p:pic>
      <p:sp>
        <p:nvSpPr>
          <p:cNvPr id="9218" name="Rectangle 3"/>
          <p:cNvSpPr>
            <a:spLocks noGrp="1" noChangeArrowheads="1"/>
          </p:cNvSpPr>
          <p:nvPr/>
        </p:nvSpPr>
        <p:spPr>
          <a:xfrm>
            <a:off x="3579495" y="3023235"/>
            <a:ext cx="17220565" cy="902525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了解</a:t>
            </a:r>
            <a:r>
              <a:rPr lang="en-US" altLang="zh-CN" sz="4800" dirty="0" smtClean="0">
                <a:latin typeface="微软雅黑" panose="020B0503020204020204" charset="-122"/>
                <a:ea typeface="微软雅黑" panose="020B0503020204020204" charset="-122"/>
                <a:cs typeface="微软雅黑" panose="020B0503020204020204" charset="-122"/>
                <a:sym typeface="+mn-ea"/>
              </a:rPr>
              <a:t>--</a:t>
            </a:r>
            <a:r>
              <a:rPr lang="zh-CN" altLang="en-US" sz="4800" dirty="0" smtClean="0">
                <a:latin typeface="微软雅黑" panose="020B0503020204020204" charset="-122"/>
                <a:ea typeface="微软雅黑" panose="020B0503020204020204" charset="-122"/>
                <a:cs typeface="微软雅黑" panose="020B0503020204020204" charset="-122"/>
                <a:sym typeface="+mn-ea"/>
              </a:rPr>
              <a:t>说出、背诵、辨认、列举、复述、回忆、选出、识别等 。</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理解</a:t>
            </a:r>
            <a:r>
              <a:rPr lang="en-US" altLang="zh-CN" sz="4800" dirty="0" smtClean="0">
                <a:latin typeface="微软雅黑" panose="020B0503020204020204" charset="-122"/>
                <a:ea typeface="微软雅黑" panose="020B0503020204020204" charset="-122"/>
                <a:cs typeface="微软雅黑" panose="020B0503020204020204" charset="-122"/>
                <a:sym typeface="+mn-ea"/>
              </a:rPr>
              <a:t>--</a:t>
            </a:r>
            <a:r>
              <a:rPr lang="zh-CN" altLang="en-US" sz="4800" dirty="0" smtClean="0">
                <a:latin typeface="微软雅黑" panose="020B0503020204020204" charset="-122"/>
                <a:ea typeface="微软雅黑" panose="020B0503020204020204" charset="-122"/>
                <a:cs typeface="微软雅黑" panose="020B0503020204020204" charset="-122"/>
                <a:sym typeface="+mn-ea"/>
              </a:rPr>
              <a:t>解释、说明、归纳、概述、推断、区别、提供、预测、检索、整理等。 </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应用</a:t>
            </a:r>
            <a:r>
              <a:rPr lang="en-US" altLang="zh-CN" sz="4800" dirty="0" smtClean="0">
                <a:latin typeface="微软雅黑" panose="020B0503020204020204" charset="-122"/>
                <a:ea typeface="微软雅黑" panose="020B0503020204020204" charset="-122"/>
                <a:cs typeface="微软雅黑" panose="020B0503020204020204" charset="-122"/>
                <a:sym typeface="+mn-ea"/>
              </a:rPr>
              <a:t>--</a:t>
            </a:r>
            <a:r>
              <a:rPr lang="zh-CN" altLang="en-US" sz="4800" dirty="0" smtClean="0">
                <a:latin typeface="微软雅黑" panose="020B0503020204020204" charset="-122"/>
                <a:ea typeface="微软雅黑" panose="020B0503020204020204" charset="-122"/>
                <a:cs typeface="微软雅黑" panose="020B0503020204020204" charset="-122"/>
                <a:sym typeface="+mn-ea"/>
              </a:rPr>
              <a:t>设计、辩护、质疑、撰写、解决、检验、计划、总结、推广、证明等 。</a:t>
            </a:r>
            <a:endParaRPr lang="en-US" altLang="zh-CN"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模仿</a:t>
            </a:r>
            <a:r>
              <a:rPr lang="en-US" altLang="zh-CN" sz="4800" dirty="0" smtClean="0">
                <a:latin typeface="微软雅黑" panose="020B0503020204020204" charset="-122"/>
                <a:ea typeface="微软雅黑" panose="020B0503020204020204" charset="-122"/>
                <a:cs typeface="微软雅黑" panose="020B0503020204020204" charset="-122"/>
                <a:sym typeface="+mn-ea"/>
              </a:rPr>
              <a:t>--</a:t>
            </a:r>
            <a:r>
              <a:rPr lang="zh-CN" altLang="en-US" sz="4800" dirty="0" smtClean="0">
                <a:latin typeface="微软雅黑" panose="020B0503020204020204" charset="-122"/>
                <a:ea typeface="微软雅黑" panose="020B0503020204020204" charset="-122"/>
                <a:cs typeface="微软雅黑" panose="020B0503020204020204" charset="-122"/>
                <a:sym typeface="+mn-ea"/>
              </a:rPr>
              <a:t>模拟、重复、再现、例证、临摹、类推、扩展等 。</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独立操作</a:t>
            </a:r>
            <a:r>
              <a:rPr lang="en-US" altLang="zh-CN" sz="4800" dirty="0" smtClean="0">
                <a:latin typeface="微软雅黑" panose="020B0503020204020204" charset="-122"/>
                <a:ea typeface="微软雅黑" panose="020B0503020204020204" charset="-122"/>
                <a:cs typeface="微软雅黑" panose="020B0503020204020204" charset="-122"/>
                <a:sym typeface="+mn-ea"/>
              </a:rPr>
              <a:t>--</a:t>
            </a:r>
            <a:r>
              <a:rPr lang="zh-CN" altLang="en-US" sz="4800" dirty="0" smtClean="0">
                <a:latin typeface="微软雅黑" panose="020B0503020204020204" charset="-122"/>
                <a:ea typeface="微软雅黑" panose="020B0503020204020204" charset="-122"/>
                <a:cs typeface="微软雅黑" panose="020B0503020204020204" charset="-122"/>
                <a:sym typeface="+mn-ea"/>
              </a:rPr>
              <a:t>完成、制定、解决、绘制、安装、尝试等 。</a:t>
            </a:r>
            <a:endParaRPr lang="zh-CN" altLang="en-US" sz="48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8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经历</a:t>
            </a:r>
            <a:r>
              <a:rPr lang="zh-CN" altLang="en-US" sz="4800" dirty="0" smtClean="0">
                <a:latin typeface="微软雅黑" panose="020B0503020204020204" charset="-122"/>
                <a:ea typeface="微软雅黑" panose="020B0503020204020204" charset="-122"/>
                <a:cs typeface="微软雅黑" panose="020B0503020204020204" charset="-122"/>
                <a:sym typeface="+mn-ea"/>
              </a:rPr>
              <a:t>（感受）</a:t>
            </a:r>
            <a:r>
              <a:rPr lang="en-US" altLang="zh-CN" sz="4800" dirty="0" smtClean="0">
                <a:latin typeface="微软雅黑" panose="020B0503020204020204" charset="-122"/>
                <a:ea typeface="微软雅黑" panose="020B0503020204020204" charset="-122"/>
                <a:cs typeface="微软雅黑" panose="020B0503020204020204" charset="-122"/>
                <a:sym typeface="+mn-ea"/>
              </a:rPr>
              <a:t>--</a:t>
            </a:r>
            <a:r>
              <a:rPr lang="zh-CN" altLang="en-US" sz="4800" dirty="0" smtClean="0">
                <a:latin typeface="微软雅黑" panose="020B0503020204020204" charset="-122"/>
                <a:ea typeface="微软雅黑" panose="020B0503020204020204" charset="-122"/>
                <a:cs typeface="微软雅黑" panose="020B0503020204020204" charset="-122"/>
                <a:sym typeface="+mn-ea"/>
              </a:rPr>
              <a:t>参与、寻找、交流、分享、访问、考察等 。</a:t>
            </a:r>
            <a:br>
              <a:rPr lang="zh-CN" altLang="en-US" sz="4400" b="1" dirty="0" smtClean="0">
                <a:latin typeface="微软雅黑" panose="020B0503020204020204" charset="-122"/>
                <a:ea typeface="微软雅黑" panose="020B0503020204020204" charset="-122"/>
                <a:cs typeface="微软雅黑" panose="020B0503020204020204" charset="-122"/>
              </a:rPr>
            </a:br>
            <a:endParaRPr lang="zh-CN" altLang="en-US" sz="4400" b="1"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231900" y="830580"/>
            <a:ext cx="9403080" cy="1106805"/>
          </a:xfrm>
          <a:prstGeom prst="rect">
            <a:avLst/>
          </a:prstGeom>
          <a:noFill/>
        </p:spPr>
        <p:txBody>
          <a:bodyPr wrap="none" rtlCol="0" anchor="t">
            <a:spAutoFit/>
          </a:bodyPr>
          <a:p>
            <a:pPr algn="l" eaLnBrk="1" fontAlgn="auto" hangingPunct="1">
              <a:spcAft>
                <a:spcPts val="0"/>
              </a:spcAft>
              <a:defRPr/>
            </a:pPr>
            <a:r>
              <a:rPr lang="zh-CN" altLang="en-US" sz="66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rPr>
              <a:t>具体描述教学目标的术语</a:t>
            </a:r>
            <a:endParaRPr lang="zh-CN" altLang="en-US" sz="6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2880995" y="1974850"/>
            <a:ext cx="19618960" cy="302260"/>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140" name="Picture" descr="Picture"/>
          <p:cNvPicPr>
            <a:picLocks noChangeAspect="1"/>
          </p:cNvPicPr>
          <p:nvPr/>
        </p:nvPicPr>
        <p:blipFill>
          <a:blip r:embed="rId2" cstate="print">
            <a:alphaModFix amt="100000"/>
          </a:blip>
          <a:stretch>
            <a:fillRect/>
          </a:stretch>
        </p:blipFill>
        <p:spPr>
          <a:xfrm>
            <a:off x="3609681" y="941348"/>
            <a:ext cx="1056289" cy="1056289"/>
          </a:xfrm>
          <a:prstGeom prst="rect">
            <a:avLst/>
          </a:prstGeom>
        </p:spPr>
      </p:pic>
      <p:sp>
        <p:nvSpPr>
          <p:cNvPr id="3" name="文本框 2"/>
          <p:cNvSpPr txBox="1"/>
          <p:nvPr/>
        </p:nvSpPr>
        <p:spPr>
          <a:xfrm>
            <a:off x="4997450" y="1092835"/>
            <a:ext cx="16690975" cy="1568450"/>
          </a:xfrm>
          <a:prstGeom prst="rect">
            <a:avLst/>
          </a:prstGeom>
          <a:noFill/>
        </p:spPr>
        <p:txBody>
          <a:bodyPr wrap="none" rtlCol="0" anchor="t">
            <a:spAutoFit/>
          </a:bodyPr>
          <a:p>
            <a:pPr algn="l" eaLnBrk="1" fontAlgn="auto" hangingPunct="1">
              <a:spcAft>
                <a:spcPts val="0"/>
              </a:spcAft>
              <a:defRPr/>
            </a:pPr>
            <a:r>
              <a:rPr lang="en-US" altLang="zh-CN" sz="48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48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48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Select instructional methods, media, and materials</a:t>
            </a:r>
            <a:endParaRPr lang="en-US" altLang="zh-CN" sz="48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endParaRPr>
          </a:p>
          <a:p>
            <a:pPr algn="l" eaLnBrk="1" fontAlgn="auto" hangingPunct="1">
              <a:spcAft>
                <a:spcPts val="0"/>
              </a:spcAft>
              <a:defRPr/>
            </a:pPr>
            <a:endParaRPr lang="en-US" altLang="zh-CN" sz="48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endParaRPr>
          </a:p>
        </p:txBody>
      </p:sp>
      <p:sp>
        <p:nvSpPr>
          <p:cNvPr id="17410" name="Rectangle 3"/>
          <p:cNvSpPr>
            <a:spLocks noGrp="1" noChangeArrowheads="1"/>
          </p:cNvSpPr>
          <p:nvPr/>
        </p:nvSpPr>
        <p:spPr>
          <a:xfrm>
            <a:off x="1795780" y="3703955"/>
            <a:ext cx="21447760" cy="721677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pPr>
            <a:r>
              <a:rPr lang="zh-CN" altLang="en-US" sz="6600" dirty="0" smtClean="0">
                <a:latin typeface="微软雅黑" panose="020B0503020204020204" charset="-122"/>
                <a:ea typeface="微软雅黑" panose="020B0503020204020204" charset="-122"/>
                <a:cs typeface="微软雅黑" panose="020B0503020204020204" charset="-122"/>
                <a:sym typeface="+mn-ea"/>
              </a:rPr>
              <a:t>系统地选择方法、媒体和教材，选择的过程包括三个步骤：</a:t>
            </a:r>
            <a:endParaRPr lang="zh-CN" altLang="en-US" sz="6600" dirty="0" smtClean="0">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buNone/>
            </a:pPr>
            <a:r>
              <a:rPr lang="zh-CN" altLang="en-US" sz="6600" dirty="0" smtClean="0">
                <a:latin typeface="微软雅黑" panose="020B0503020204020204" charset="-122"/>
                <a:ea typeface="微软雅黑" panose="020B0503020204020204" charset="-122"/>
                <a:cs typeface="微软雅黑" panose="020B0503020204020204" charset="-122"/>
                <a:sym typeface="+mn-ea"/>
              </a:rPr>
              <a:t>（</a:t>
            </a:r>
            <a:r>
              <a:rPr lang="en-US" altLang="zh-CN" sz="6600" dirty="0" smtClean="0">
                <a:latin typeface="微软雅黑" panose="020B0503020204020204" charset="-122"/>
                <a:ea typeface="微软雅黑" panose="020B0503020204020204" charset="-122"/>
                <a:cs typeface="微软雅黑" panose="020B0503020204020204" charset="-122"/>
                <a:sym typeface="+mn-ea"/>
              </a:rPr>
              <a:t>1</a:t>
            </a:r>
            <a:r>
              <a:rPr lang="zh-CN" altLang="en-US" sz="6600" dirty="0" smtClean="0">
                <a:latin typeface="微软雅黑" panose="020B0503020204020204" charset="-122"/>
                <a:ea typeface="微软雅黑" panose="020B0503020204020204" charset="-122"/>
                <a:cs typeface="微软雅黑" panose="020B0503020204020204" charset="-122"/>
                <a:sym typeface="+mn-ea"/>
              </a:rPr>
              <a:t>）按照给定的学习任务确定适当的</a:t>
            </a:r>
            <a:r>
              <a:rPr lang="zh-CN" altLang="en-US" sz="6600" dirty="0" smtClean="0">
                <a:solidFill>
                  <a:srgbClr val="CC3300"/>
                </a:solidFill>
                <a:latin typeface="微软雅黑" panose="020B0503020204020204" charset="-122"/>
                <a:ea typeface="微软雅黑" panose="020B0503020204020204" charset="-122"/>
                <a:cs typeface="微软雅黑" panose="020B0503020204020204" charset="-122"/>
                <a:sym typeface="+mn-ea"/>
              </a:rPr>
              <a:t>教学方法</a:t>
            </a:r>
            <a:r>
              <a:rPr lang="zh-CN" altLang="en-US" sz="6600" dirty="0" smtClean="0">
                <a:latin typeface="微软雅黑" panose="020B0503020204020204" charset="-122"/>
                <a:ea typeface="微软雅黑" panose="020B0503020204020204" charset="-122"/>
                <a:cs typeface="微软雅黑" panose="020B0503020204020204" charset="-122"/>
                <a:sym typeface="+mn-ea"/>
              </a:rPr>
              <a:t>；</a:t>
            </a:r>
            <a:endParaRPr lang="zh-CN" altLang="en-US" sz="6600" dirty="0" smtClean="0">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buNone/>
            </a:pPr>
            <a:r>
              <a:rPr lang="zh-CN" altLang="en-US" sz="6600" dirty="0" smtClean="0">
                <a:latin typeface="微软雅黑" panose="020B0503020204020204" charset="-122"/>
                <a:ea typeface="微软雅黑" panose="020B0503020204020204" charset="-122"/>
                <a:cs typeface="微软雅黑" panose="020B0503020204020204" charset="-122"/>
                <a:sym typeface="+mn-ea"/>
              </a:rPr>
              <a:t>（</a:t>
            </a:r>
            <a:r>
              <a:rPr lang="en-US" altLang="zh-CN" sz="6600" dirty="0" smtClean="0">
                <a:latin typeface="微软雅黑" panose="020B0503020204020204" charset="-122"/>
                <a:ea typeface="微软雅黑" panose="020B0503020204020204" charset="-122"/>
                <a:cs typeface="微软雅黑" panose="020B0503020204020204" charset="-122"/>
                <a:sym typeface="+mn-ea"/>
              </a:rPr>
              <a:t>2</a:t>
            </a:r>
            <a:r>
              <a:rPr lang="zh-CN" altLang="en-US" sz="6600" dirty="0" smtClean="0">
                <a:latin typeface="微软雅黑" panose="020B0503020204020204" charset="-122"/>
                <a:ea typeface="微软雅黑" panose="020B0503020204020204" charset="-122"/>
                <a:cs typeface="微软雅黑" panose="020B0503020204020204" charset="-122"/>
                <a:sym typeface="+mn-ea"/>
              </a:rPr>
              <a:t>）选择与教学方法相适应的</a:t>
            </a:r>
            <a:r>
              <a:rPr lang="zh-CN" altLang="en-US" sz="6600" dirty="0" smtClean="0">
                <a:solidFill>
                  <a:srgbClr val="CC3300"/>
                </a:solidFill>
                <a:latin typeface="微软雅黑" panose="020B0503020204020204" charset="-122"/>
                <a:ea typeface="微软雅黑" panose="020B0503020204020204" charset="-122"/>
                <a:cs typeface="微软雅黑" panose="020B0503020204020204" charset="-122"/>
                <a:sym typeface="+mn-ea"/>
              </a:rPr>
              <a:t>媒体格式</a:t>
            </a:r>
            <a:r>
              <a:rPr lang="zh-CN" altLang="en-US" sz="6600" dirty="0" smtClean="0">
                <a:latin typeface="微软雅黑" panose="020B0503020204020204" charset="-122"/>
                <a:ea typeface="微软雅黑" panose="020B0503020204020204" charset="-122"/>
                <a:cs typeface="微软雅黑" panose="020B0503020204020204" charset="-122"/>
                <a:sym typeface="+mn-ea"/>
              </a:rPr>
              <a:t>；　</a:t>
            </a:r>
            <a:endParaRPr lang="zh-CN" altLang="en-US" sz="6600" dirty="0" smtClean="0">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buNone/>
            </a:pPr>
            <a:r>
              <a:rPr lang="zh-CN" altLang="en-US" sz="6600" dirty="0" smtClean="0">
                <a:latin typeface="微软雅黑" panose="020B0503020204020204" charset="-122"/>
                <a:ea typeface="微软雅黑" panose="020B0503020204020204" charset="-122"/>
                <a:cs typeface="微软雅黑" panose="020B0503020204020204" charset="-122"/>
                <a:sym typeface="+mn-ea"/>
              </a:rPr>
              <a:t>（</a:t>
            </a:r>
            <a:r>
              <a:rPr lang="en-US" altLang="zh-CN" sz="6600" dirty="0" smtClean="0">
                <a:latin typeface="微软雅黑" panose="020B0503020204020204" charset="-122"/>
                <a:ea typeface="微软雅黑" panose="020B0503020204020204" charset="-122"/>
                <a:cs typeface="微软雅黑" panose="020B0503020204020204" charset="-122"/>
                <a:sym typeface="+mn-ea"/>
              </a:rPr>
              <a:t>3</a:t>
            </a:r>
            <a:r>
              <a:rPr lang="zh-CN" altLang="en-US" sz="6600" dirty="0" smtClean="0">
                <a:latin typeface="微软雅黑" panose="020B0503020204020204" charset="-122"/>
                <a:ea typeface="微软雅黑" panose="020B0503020204020204" charset="-122"/>
                <a:cs typeface="微软雅黑" panose="020B0503020204020204" charset="-122"/>
                <a:sym typeface="+mn-ea"/>
              </a:rPr>
              <a:t>）按照特定的媒体格式选择、修改或设计特定的</a:t>
            </a:r>
            <a:r>
              <a:rPr lang="zh-CN" altLang="en-US" sz="6600" dirty="0" smtClean="0">
                <a:solidFill>
                  <a:srgbClr val="CC3300"/>
                </a:solidFill>
                <a:latin typeface="微软雅黑" panose="020B0503020204020204" charset="-122"/>
                <a:ea typeface="微软雅黑" panose="020B0503020204020204" charset="-122"/>
                <a:cs typeface="微软雅黑" panose="020B0503020204020204" charset="-122"/>
                <a:sym typeface="+mn-ea"/>
              </a:rPr>
              <a:t>教材</a:t>
            </a:r>
            <a:r>
              <a:rPr lang="zh-CN" altLang="en-US" sz="6600" dirty="0" smtClean="0">
                <a:latin typeface="微软雅黑" panose="020B0503020204020204" charset="-122"/>
                <a:ea typeface="微软雅黑" panose="020B0503020204020204" charset="-122"/>
                <a:cs typeface="微软雅黑" panose="020B0503020204020204" charset="-122"/>
                <a:sym typeface="+mn-ea"/>
              </a:rPr>
              <a:t>。</a:t>
            </a:r>
            <a:endParaRPr lang="en-US" altLang="zh-CN" sz="4400" dirty="0">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zh-CN" altLang="en-US" sz="44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26035" y="1937385"/>
            <a:ext cx="8799195" cy="342900"/>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8672" name="Picture" descr="Picture"/>
          <p:cNvPicPr>
            <a:picLocks noChangeAspect="1"/>
          </p:cNvPicPr>
          <p:nvPr/>
        </p:nvPicPr>
        <p:blipFill>
          <a:blip r:embed="rId2" cstate="print">
            <a:alphaModFix amt="100000"/>
          </a:blip>
          <a:stretch>
            <a:fillRect/>
          </a:stretch>
        </p:blipFill>
        <p:spPr>
          <a:xfrm flipH="1">
            <a:off x="5260549" y="941348"/>
            <a:ext cx="1056289" cy="1056289"/>
          </a:xfrm>
          <a:prstGeom prst="rect">
            <a:avLst/>
          </a:prstGeom>
        </p:spPr>
      </p:pic>
      <p:sp>
        <p:nvSpPr>
          <p:cNvPr id="9218" name="Rectangle 3"/>
          <p:cNvSpPr>
            <a:spLocks noGrp="1" noChangeArrowheads="1"/>
          </p:cNvSpPr>
          <p:nvPr/>
        </p:nvSpPr>
        <p:spPr>
          <a:xfrm>
            <a:off x="2512695" y="2562860"/>
            <a:ext cx="19479895" cy="913828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pPr>
            <a:r>
              <a:rPr lang="zh-CN" altLang="en-US" sz="4400" dirty="0" smtClean="0">
                <a:latin typeface="微软雅黑" panose="020B0503020204020204" charset="-122"/>
                <a:ea typeface="微软雅黑" panose="020B0503020204020204" charset="-122"/>
                <a:cs typeface="微软雅黑" panose="020B0503020204020204" charset="-122"/>
                <a:sym typeface="+mn-ea"/>
              </a:rPr>
              <a:t>在教学中，最常用的媒体格式包括：</a:t>
            </a:r>
            <a:r>
              <a:rPr lang="zh-CN" altLang="en-US" sz="4400" dirty="0" smtClean="0">
                <a:solidFill>
                  <a:schemeClr val="accent2"/>
                </a:solidFill>
                <a:latin typeface="微软雅黑" panose="020B0503020204020204" charset="-122"/>
                <a:ea typeface="微软雅黑" panose="020B0503020204020204" charset="-122"/>
                <a:cs typeface="微软雅黑" panose="020B0503020204020204" charset="-122"/>
                <a:sym typeface="+mn-ea"/>
              </a:rPr>
              <a:t>活动挂图</a:t>
            </a:r>
            <a:r>
              <a:rPr lang="zh-CN" altLang="en-US" sz="4400" dirty="0" smtClean="0">
                <a:latin typeface="微软雅黑" panose="020B0503020204020204" charset="-122"/>
                <a:ea typeface="微软雅黑" panose="020B0503020204020204" charset="-122"/>
                <a:cs typeface="微软雅黑" panose="020B0503020204020204" charset="-122"/>
                <a:sym typeface="+mn-ea"/>
              </a:rPr>
              <a:t>（静态图像和文字）、</a:t>
            </a:r>
            <a:r>
              <a:rPr lang="zh-CN" altLang="en-US" sz="4400" dirty="0" smtClean="0">
                <a:solidFill>
                  <a:schemeClr val="accent2"/>
                </a:solidFill>
                <a:latin typeface="微软雅黑" panose="020B0503020204020204" charset="-122"/>
                <a:ea typeface="微软雅黑" panose="020B0503020204020204" charset="-122"/>
                <a:cs typeface="微软雅黑" panose="020B0503020204020204" charset="-122"/>
                <a:sym typeface="+mn-ea"/>
              </a:rPr>
              <a:t>幻灯片</a:t>
            </a:r>
            <a:r>
              <a:rPr lang="zh-CN" altLang="en-US" sz="4400" dirty="0" smtClean="0">
                <a:latin typeface="微软雅黑" panose="020B0503020204020204" charset="-122"/>
                <a:ea typeface="微软雅黑" panose="020B0503020204020204" charset="-122"/>
                <a:cs typeface="微软雅黑" panose="020B0503020204020204" charset="-122"/>
                <a:sym typeface="+mn-ea"/>
              </a:rPr>
              <a:t>（可放映的静态图像）、</a:t>
            </a:r>
            <a:r>
              <a:rPr lang="zh-CN" altLang="en-US" sz="4400" dirty="0" smtClean="0">
                <a:solidFill>
                  <a:schemeClr val="accent2"/>
                </a:solidFill>
                <a:latin typeface="微软雅黑" panose="020B0503020204020204" charset="-122"/>
                <a:ea typeface="微软雅黑" panose="020B0503020204020204" charset="-122"/>
                <a:cs typeface="微软雅黑" panose="020B0503020204020204" charset="-122"/>
                <a:sym typeface="+mn-ea"/>
              </a:rPr>
              <a:t>音频</a:t>
            </a:r>
            <a:r>
              <a:rPr lang="zh-CN" altLang="en-US" sz="4400" dirty="0" smtClean="0">
                <a:latin typeface="微软雅黑" panose="020B0503020204020204" charset="-122"/>
                <a:ea typeface="微软雅黑" panose="020B0503020204020204" charset="-122"/>
                <a:cs typeface="微软雅黑" panose="020B0503020204020204" charset="-122"/>
                <a:sym typeface="+mn-ea"/>
              </a:rPr>
              <a:t>（声音和音乐）、</a:t>
            </a:r>
            <a:r>
              <a:rPr lang="zh-CN" altLang="en-US" sz="4400" dirty="0" smtClean="0">
                <a:solidFill>
                  <a:schemeClr val="accent2"/>
                </a:solidFill>
                <a:latin typeface="微软雅黑" panose="020B0503020204020204" charset="-122"/>
                <a:ea typeface="微软雅黑" panose="020B0503020204020204" charset="-122"/>
                <a:cs typeface="微软雅黑" panose="020B0503020204020204" charset="-122"/>
                <a:sym typeface="+mn-ea"/>
              </a:rPr>
              <a:t>视频</a:t>
            </a:r>
            <a:r>
              <a:rPr lang="zh-CN" altLang="en-US" sz="4400" dirty="0" smtClean="0">
                <a:latin typeface="微软雅黑" panose="020B0503020204020204" charset="-122"/>
                <a:ea typeface="微软雅黑" panose="020B0503020204020204" charset="-122"/>
                <a:cs typeface="微软雅黑" panose="020B0503020204020204" charset="-122"/>
                <a:sym typeface="+mn-ea"/>
              </a:rPr>
              <a:t>（电视画面上的移动图像）和计算机</a:t>
            </a:r>
            <a:r>
              <a:rPr lang="zh-CN" altLang="en-US" sz="4400" dirty="0" smtClean="0">
                <a:solidFill>
                  <a:schemeClr val="accent2"/>
                </a:solidFill>
                <a:latin typeface="微软雅黑" panose="020B0503020204020204" charset="-122"/>
                <a:ea typeface="微软雅黑" panose="020B0503020204020204" charset="-122"/>
                <a:cs typeface="微软雅黑" panose="020B0503020204020204" charset="-122"/>
                <a:sym typeface="+mn-ea"/>
              </a:rPr>
              <a:t>多媒体</a:t>
            </a:r>
            <a:r>
              <a:rPr lang="zh-CN" altLang="en-US" sz="4400" dirty="0" smtClean="0">
                <a:latin typeface="微软雅黑" panose="020B0503020204020204" charset="-122"/>
                <a:ea typeface="微软雅黑" panose="020B0503020204020204" charset="-122"/>
                <a:cs typeface="微软雅黑" panose="020B0503020204020204" charset="-122"/>
                <a:sym typeface="+mn-ea"/>
              </a:rPr>
              <a:t>（显示器上的图形、文字、移动图像）。</a:t>
            </a:r>
            <a:endParaRPr lang="en-US" altLang="zh-CN"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4400" dirty="0" smtClean="0">
                <a:latin typeface="微软雅黑" panose="020B0503020204020204" charset="-122"/>
                <a:ea typeface="微软雅黑" panose="020B0503020204020204" charset="-122"/>
                <a:cs typeface="微软雅黑" panose="020B0503020204020204" charset="-122"/>
                <a:sym typeface="+mn-ea"/>
              </a:rPr>
              <a:t>从记录和显示信息的方式来看，</a:t>
            </a:r>
            <a:r>
              <a:rPr lang="zh-CN" altLang="en-US" sz="4400" dirty="0" smtClean="0">
                <a:solidFill>
                  <a:srgbClr val="CC3300"/>
                </a:solidFill>
                <a:latin typeface="微软雅黑" panose="020B0503020204020204" charset="-122"/>
                <a:ea typeface="微软雅黑" panose="020B0503020204020204" charset="-122"/>
                <a:cs typeface="微软雅黑" panose="020B0503020204020204" charset="-122"/>
                <a:sym typeface="+mn-ea"/>
              </a:rPr>
              <a:t>每一种媒体格式都有自己的优点和局限</a:t>
            </a:r>
            <a:r>
              <a:rPr lang="zh-CN" altLang="en-US" sz="4400" dirty="0" smtClean="0">
                <a:latin typeface="微软雅黑" panose="020B0503020204020204" charset="-122"/>
                <a:ea typeface="微软雅黑" panose="020B0503020204020204" charset="-122"/>
                <a:cs typeface="微软雅黑" panose="020B0503020204020204" charset="-122"/>
                <a:sym typeface="+mn-ea"/>
              </a:rPr>
              <a:t>。</a:t>
            </a:r>
            <a:r>
              <a:rPr lang="en-US" altLang="zh-CN" sz="4400" dirty="0" smtClean="0">
                <a:latin typeface="微软雅黑" panose="020B0503020204020204" charset="-122"/>
                <a:ea typeface="微软雅黑" panose="020B0503020204020204" charset="-122"/>
                <a:cs typeface="微软雅黑" panose="020B0503020204020204" charset="-122"/>
                <a:sym typeface="+mn-ea"/>
              </a:rPr>
              <a:t>——</a:t>
            </a:r>
            <a:r>
              <a:rPr lang="zh-CN" altLang="en-US" sz="4400" dirty="0" smtClean="0">
                <a:latin typeface="微软雅黑" panose="020B0503020204020204" charset="-122"/>
                <a:ea typeface="微软雅黑" panose="020B0503020204020204" charset="-122"/>
                <a:cs typeface="微软雅黑" panose="020B0503020204020204" charset="-122"/>
                <a:sym typeface="+mn-ea"/>
              </a:rPr>
              <a:t>复杂的任务 。</a:t>
            </a:r>
            <a:endParaRPr lang="en-US" altLang="zh-CN" sz="44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4400" dirty="0">
                <a:latin typeface="微软雅黑" panose="020B0503020204020204" charset="-122"/>
                <a:ea typeface="微软雅黑" panose="020B0503020204020204" charset="-122"/>
                <a:cs typeface="微软雅黑" panose="020B0503020204020204" charset="-122"/>
                <a:sym typeface="+mn-ea"/>
              </a:rPr>
              <a:t>在多种媒体选择模式中，还要考虑的因素</a:t>
            </a:r>
            <a:endParaRPr lang="en-US" altLang="zh-CN" sz="4400" dirty="0">
              <a:latin typeface="微软雅黑" panose="020B0503020204020204" charset="-122"/>
              <a:ea typeface="微软雅黑" panose="020B0503020204020204" charset="-122"/>
              <a:cs typeface="微软雅黑" panose="020B0503020204020204" charset="-122"/>
            </a:endParaRPr>
          </a:p>
          <a:p>
            <a:pPr lvl="1">
              <a:lnSpc>
                <a:spcPct val="150000"/>
              </a:lnSpc>
            </a:pPr>
            <a:r>
              <a:rPr lang="zh-CN" altLang="en-US" sz="4400" dirty="0">
                <a:solidFill>
                  <a:srgbClr val="CC3300"/>
                </a:solidFill>
                <a:latin typeface="微软雅黑" panose="020B0503020204020204" charset="-122"/>
                <a:ea typeface="微软雅黑" panose="020B0503020204020204" charset="-122"/>
                <a:cs typeface="微软雅黑" panose="020B0503020204020204" charset="-122"/>
                <a:sym typeface="+mn-ea"/>
              </a:rPr>
              <a:t>教学环境</a:t>
            </a:r>
            <a:r>
              <a:rPr lang="zh-CN" altLang="en-US" sz="4400" dirty="0">
                <a:latin typeface="微软雅黑" panose="020B0503020204020204" charset="-122"/>
                <a:ea typeface="微软雅黑" panose="020B0503020204020204" charset="-122"/>
                <a:cs typeface="微软雅黑" panose="020B0503020204020204" charset="-122"/>
                <a:sym typeface="+mn-ea"/>
              </a:rPr>
              <a:t>（如，大组、小组或者自学）、</a:t>
            </a:r>
            <a:endParaRPr lang="en-US" altLang="zh-CN" sz="4400" dirty="0">
              <a:latin typeface="微软雅黑" panose="020B0503020204020204" charset="-122"/>
              <a:ea typeface="微软雅黑" panose="020B0503020204020204" charset="-122"/>
              <a:cs typeface="微软雅黑" panose="020B0503020204020204" charset="-122"/>
            </a:endParaRPr>
          </a:p>
          <a:p>
            <a:pPr lvl="1">
              <a:lnSpc>
                <a:spcPct val="150000"/>
              </a:lnSpc>
            </a:pPr>
            <a:r>
              <a:rPr lang="zh-CN" altLang="en-US" sz="4400" dirty="0">
                <a:solidFill>
                  <a:srgbClr val="CC3300"/>
                </a:solidFill>
                <a:latin typeface="微软雅黑" panose="020B0503020204020204" charset="-122"/>
                <a:ea typeface="微软雅黑" panose="020B0503020204020204" charset="-122"/>
                <a:cs typeface="微软雅黑" panose="020B0503020204020204" charset="-122"/>
                <a:sym typeface="+mn-ea"/>
              </a:rPr>
              <a:t>学习者</a:t>
            </a:r>
            <a:r>
              <a:rPr lang="zh-CN" altLang="en-US" sz="4400" dirty="0">
                <a:latin typeface="微软雅黑" panose="020B0503020204020204" charset="-122"/>
                <a:ea typeface="微软雅黑" panose="020B0503020204020204" charset="-122"/>
                <a:cs typeface="微软雅黑" panose="020B0503020204020204" charset="-122"/>
                <a:sym typeface="+mn-ea"/>
              </a:rPr>
              <a:t>（如，阅读、非阅读、音频偏好等）、</a:t>
            </a:r>
            <a:endParaRPr lang="en-US" altLang="zh-CN" sz="4400" dirty="0">
              <a:latin typeface="微软雅黑" panose="020B0503020204020204" charset="-122"/>
              <a:ea typeface="微软雅黑" panose="020B0503020204020204" charset="-122"/>
              <a:cs typeface="微软雅黑" panose="020B0503020204020204" charset="-122"/>
            </a:endParaRPr>
          </a:p>
          <a:p>
            <a:pPr lvl="1">
              <a:lnSpc>
                <a:spcPct val="150000"/>
              </a:lnSpc>
            </a:pPr>
            <a:r>
              <a:rPr lang="zh-CN" altLang="en-US" sz="4400" dirty="0">
                <a:solidFill>
                  <a:srgbClr val="CC3300"/>
                </a:solidFill>
                <a:latin typeface="微软雅黑" panose="020B0503020204020204" charset="-122"/>
                <a:ea typeface="微软雅黑" panose="020B0503020204020204" charset="-122"/>
                <a:cs typeface="微软雅黑" panose="020B0503020204020204" charset="-122"/>
                <a:sym typeface="+mn-ea"/>
              </a:rPr>
              <a:t>教学目标</a:t>
            </a:r>
            <a:r>
              <a:rPr lang="zh-CN" altLang="en-US" sz="4400" dirty="0">
                <a:latin typeface="微软雅黑" panose="020B0503020204020204" charset="-122"/>
                <a:ea typeface="微软雅黑" panose="020B0503020204020204" charset="-122"/>
                <a:cs typeface="微软雅黑" panose="020B0503020204020204" charset="-122"/>
                <a:sym typeface="+mn-ea"/>
              </a:rPr>
              <a:t>的特征（如，认知、情感、运动和人际交往 技能等）</a:t>
            </a:r>
            <a:endParaRPr lang="en-US" altLang="zh-CN" sz="4400" dirty="0">
              <a:latin typeface="微软雅黑" panose="020B0503020204020204" charset="-122"/>
              <a:ea typeface="微软雅黑" panose="020B0503020204020204" charset="-122"/>
              <a:cs typeface="微软雅黑" panose="020B0503020204020204" charset="-122"/>
            </a:endParaRPr>
          </a:p>
          <a:p>
            <a:pPr lvl="1">
              <a:lnSpc>
                <a:spcPct val="150000"/>
              </a:lnSpc>
            </a:pPr>
            <a:r>
              <a:rPr lang="zh-CN" altLang="en-US" sz="4400" dirty="0">
                <a:solidFill>
                  <a:srgbClr val="CC3300"/>
                </a:solidFill>
                <a:latin typeface="微软雅黑" panose="020B0503020204020204" charset="-122"/>
                <a:ea typeface="微软雅黑" panose="020B0503020204020204" charset="-122"/>
                <a:cs typeface="微软雅黑" panose="020B0503020204020204" charset="-122"/>
                <a:sym typeface="+mn-ea"/>
              </a:rPr>
              <a:t>媒体格式</a:t>
            </a:r>
            <a:r>
              <a:rPr lang="zh-CN" altLang="en-US" sz="4400" dirty="0">
                <a:latin typeface="微软雅黑" panose="020B0503020204020204" charset="-122"/>
                <a:ea typeface="微软雅黑" panose="020B0503020204020204" charset="-122"/>
                <a:cs typeface="微软雅黑" panose="020B0503020204020204" charset="-122"/>
                <a:sym typeface="+mn-ea"/>
              </a:rPr>
              <a:t>（如，静态图像、动态图像、印刷文字、或者口语文字等）的特征</a:t>
            </a:r>
            <a:br>
              <a:rPr lang="zh-CN" altLang="en-US" sz="4400" b="1" dirty="0" smtClean="0">
                <a:latin typeface="微软雅黑" panose="020B0503020204020204" charset="-122"/>
                <a:ea typeface="微软雅黑" panose="020B0503020204020204" charset="-122"/>
                <a:cs typeface="微软雅黑" panose="020B0503020204020204" charset="-122"/>
              </a:rPr>
            </a:br>
            <a:endParaRPr lang="zh-CN" altLang="en-US" sz="4400" b="1"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231900" y="830580"/>
            <a:ext cx="3535680" cy="1106805"/>
          </a:xfrm>
          <a:prstGeom prst="rect">
            <a:avLst/>
          </a:prstGeom>
          <a:noFill/>
        </p:spPr>
        <p:txBody>
          <a:bodyPr wrap="none" rtlCol="0" anchor="t">
            <a:spAutoFit/>
          </a:bodyPr>
          <a:p>
            <a:pPr algn="l" eaLnBrk="1" fontAlgn="auto" hangingPunct="1">
              <a:spcAft>
                <a:spcPts val="0"/>
              </a:spcAft>
              <a:defRPr/>
            </a:pPr>
            <a:r>
              <a:rPr lang="zh-CN" altLang="en-US" sz="66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rPr>
              <a:t>媒体格式</a:t>
            </a:r>
            <a:endParaRPr lang="zh-CN" altLang="en-US" sz="6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9" name="文本"/>
          <p:cNvSpPr>
            <a:spLocks noGrp="1"/>
          </p:cNvSpPr>
          <p:nvPr>
            <p:ph type="ctrTitle"/>
          </p:nvPr>
        </p:nvSpPr>
        <p:spPr>
          <a:xfrm>
            <a:off x="1378094" y="1720647"/>
            <a:ext cx="17388550" cy="1791995"/>
          </a:xfrm>
          <a:prstGeom prst="rect">
            <a:avLst/>
          </a:prstGeom>
        </p:spPr>
        <p:txBody>
          <a:bodyPr lIns="0" tIns="0" rIns="0" bIns="0">
            <a:noAutofit/>
          </a:bodyPr>
          <a:lstStyle/>
          <a:p>
            <a:pPr algn="ctr">
              <a:lnSpc>
                <a:spcPts val="3785"/>
              </a:lnSpc>
            </a:pPr>
            <a:r>
              <a:rPr lang="zh-CN" altLang="en-US" sz="72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rPr>
              <a:t>如何获取特定的教学资料</a:t>
            </a:r>
            <a:r>
              <a:rPr lang="zh-CN" altLang="en-US" sz="8800" dirty="0">
                <a:effectLst>
                  <a:outerShdw blurRad="31750" dist="25400" dir="5400000" algn="tl" rotWithShape="0">
                    <a:srgbClr val="000000">
                      <a:alpha val="25000"/>
                    </a:srgbClr>
                  </a:outerShdw>
                </a:effectLst>
                <a:sym typeface="+mn-ea"/>
              </a:rPr>
              <a:t>？</a:t>
            </a:r>
            <a:endParaRPr kumimoji="1" lang="en-US" altLang="zh-CN" sz="8800" baseline="-25000" dirty="0">
              <a:solidFill>
                <a:srgbClr val="000000"/>
              </a:solidFill>
              <a:sym typeface="+mn-ea"/>
            </a:endParaRPr>
          </a:p>
        </p:txBody>
      </p:sp>
      <p:pic>
        <p:nvPicPr>
          <p:cNvPr id="10556" name="Picture" descr="Picture"/>
          <p:cNvPicPr>
            <a:picLocks noChangeAspect="1"/>
          </p:cNvPicPr>
          <p:nvPr/>
        </p:nvPicPr>
        <p:blipFill>
          <a:blip r:embed="rId1" cstate="print">
            <a:alphaModFix amt="100000"/>
          </a:blip>
          <a:stretch>
            <a:fillRect/>
          </a:stretch>
        </p:blipFill>
        <p:spPr>
          <a:xfrm>
            <a:off x="2433561" y="973556"/>
            <a:ext cx="1945178" cy="1134687"/>
          </a:xfrm>
          <a:prstGeom prst="rect">
            <a:avLst/>
          </a:prstGeom>
        </p:spPr>
      </p:pic>
      <p:pic>
        <p:nvPicPr>
          <p:cNvPr id="9" name="Picture" descr="Picture"/>
          <p:cNvPicPr>
            <a:picLocks noChangeAspect="1"/>
          </p:cNvPicPr>
          <p:nvPr/>
        </p:nvPicPr>
        <p:blipFill>
          <a:blip r:embed="rId2" cstate="print">
            <a:alphaModFix amt="100000"/>
          </a:blip>
          <a:stretch>
            <a:fillRect/>
          </a:stretch>
        </p:blipFill>
        <p:spPr>
          <a:xfrm>
            <a:off x="2358390" y="9025890"/>
            <a:ext cx="19229705" cy="187325"/>
          </a:xfrm>
          <a:prstGeom prst="rect">
            <a:avLst/>
          </a:prstGeom>
        </p:spPr>
      </p:pic>
      <p:sp>
        <p:nvSpPr>
          <p:cNvPr id="10" name="矩形 9"/>
          <p:cNvSpPr/>
          <p:nvPr/>
        </p:nvSpPr>
        <p:spPr>
          <a:xfrm>
            <a:off x="2321560" y="3390900"/>
            <a:ext cx="19229705" cy="5617845"/>
          </a:xfrm>
          <a:prstGeom prst="rect">
            <a:avLst/>
          </a:prstGeom>
          <a:noFill/>
          <a:ln>
            <a:solidFill>
              <a:schemeClr val="bg1">
                <a:lumMod val="85000"/>
              </a:schemeClr>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文本框 10"/>
          <p:cNvSpPr txBox="1"/>
          <p:nvPr/>
        </p:nvSpPr>
        <p:spPr>
          <a:xfrm>
            <a:off x="3012440" y="3365500"/>
            <a:ext cx="18989040" cy="5507990"/>
          </a:xfrm>
          <a:prstGeom prst="rect">
            <a:avLst/>
          </a:prstGeom>
          <a:noFill/>
        </p:spPr>
        <p:txBody>
          <a:bodyPr wrap="square" rtlCol="0" anchor="t">
            <a:spAutoFit/>
          </a:bodyPr>
          <a:p>
            <a:pPr eaLnBrk="1" hangingPunct="1">
              <a:lnSpc>
                <a:spcPct val="200000"/>
              </a:lnSpc>
            </a:pPr>
            <a:r>
              <a:rPr lang="zh-CN" altLang="en-US" sz="4400" b="1" dirty="0" smtClean="0">
                <a:latin typeface="微软雅黑" panose="020B0503020204020204" charset="-122"/>
                <a:ea typeface="微软雅黑" panose="020B0503020204020204" charset="-122"/>
                <a:cs typeface="微软雅黑" panose="020B0503020204020204" charset="-122"/>
                <a:sym typeface="+mn-ea"/>
              </a:rPr>
              <a:t>获取教学资料的方式有下列三种：</a:t>
            </a:r>
            <a:br>
              <a:rPr lang="zh-CN" altLang="en-US" sz="4400" b="1" dirty="0" smtClean="0">
                <a:latin typeface="微软雅黑" panose="020B0503020204020204" charset="-122"/>
                <a:ea typeface="微软雅黑" panose="020B0503020204020204" charset="-122"/>
                <a:cs typeface="微软雅黑" panose="020B0503020204020204" charset="-122"/>
                <a:sym typeface="+mn-ea"/>
              </a:rPr>
            </a:br>
            <a:r>
              <a:rPr lang="zh-CN" altLang="en-US" sz="4400" b="1" dirty="0" smtClean="0">
                <a:latin typeface="微软雅黑" panose="020B0503020204020204" charset="-122"/>
                <a:ea typeface="微软雅黑" panose="020B0503020204020204" charset="-122"/>
                <a:cs typeface="微软雅黑" panose="020B0503020204020204" charset="-122"/>
                <a:sym typeface="+mn-ea"/>
              </a:rPr>
              <a:t>　    </a:t>
            </a:r>
            <a:r>
              <a:rPr lang="en-US" altLang="zh-CN" sz="4400" b="1" dirty="0" smtClean="0">
                <a:latin typeface="微软雅黑" panose="020B0503020204020204" charset="-122"/>
                <a:ea typeface="微软雅黑" panose="020B0503020204020204" charset="-122"/>
                <a:cs typeface="微软雅黑" panose="020B0503020204020204" charset="-122"/>
                <a:sym typeface="+mn-ea"/>
              </a:rPr>
              <a:t>1.</a:t>
            </a:r>
            <a:r>
              <a:rPr lang="zh-CN" altLang="en-US" sz="44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选择</a:t>
            </a:r>
            <a:r>
              <a:rPr lang="zh-CN" altLang="en-US" sz="4400" b="1" dirty="0" smtClean="0">
                <a:latin typeface="微软雅黑" panose="020B0503020204020204" charset="-122"/>
                <a:ea typeface="微软雅黑" panose="020B0503020204020204" charset="-122"/>
                <a:cs typeface="微软雅黑" panose="020B0503020204020204" charset="-122"/>
                <a:sym typeface="+mn-ea"/>
              </a:rPr>
              <a:t>可用的教学资料。　</a:t>
            </a:r>
            <a:endParaRPr lang="zh-CN" altLang="en-US" sz="4400" b="1" dirty="0" smtClean="0">
              <a:latin typeface="微软雅黑" panose="020B0503020204020204" charset="-122"/>
              <a:ea typeface="微软雅黑" panose="020B0503020204020204" charset="-122"/>
              <a:cs typeface="微软雅黑" panose="020B0503020204020204" charset="-122"/>
            </a:endParaRPr>
          </a:p>
          <a:p>
            <a:pPr eaLnBrk="1" hangingPunct="1">
              <a:lnSpc>
                <a:spcPct val="200000"/>
              </a:lnSpc>
              <a:buFontTx/>
              <a:buNone/>
            </a:pPr>
            <a:r>
              <a:rPr lang="zh-CN" altLang="en-US" sz="4400" b="1" dirty="0" smtClean="0">
                <a:latin typeface="微软雅黑" panose="020B0503020204020204" charset="-122"/>
                <a:ea typeface="微软雅黑" panose="020B0503020204020204" charset="-122"/>
                <a:cs typeface="微软雅黑" panose="020B0503020204020204" charset="-122"/>
                <a:sym typeface="+mn-ea"/>
              </a:rPr>
              <a:t>　　</a:t>
            </a:r>
            <a:r>
              <a:rPr lang="en-US" altLang="zh-CN" sz="4400" b="1" dirty="0" smtClean="0">
                <a:latin typeface="微软雅黑" panose="020B0503020204020204" charset="-122"/>
                <a:ea typeface="微软雅黑" panose="020B0503020204020204" charset="-122"/>
                <a:cs typeface="微软雅黑" panose="020B0503020204020204" charset="-122"/>
                <a:sym typeface="+mn-ea"/>
              </a:rPr>
              <a:t>2.</a:t>
            </a:r>
            <a:r>
              <a:rPr lang="zh-CN" altLang="en-US" sz="44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修改</a:t>
            </a:r>
            <a:r>
              <a:rPr lang="zh-CN" altLang="en-US" sz="4400" b="1" dirty="0" smtClean="0">
                <a:latin typeface="微软雅黑" panose="020B0503020204020204" charset="-122"/>
                <a:ea typeface="微软雅黑" panose="020B0503020204020204" charset="-122"/>
                <a:cs typeface="微软雅黑" panose="020B0503020204020204" charset="-122"/>
                <a:sym typeface="+mn-ea"/>
              </a:rPr>
              <a:t>现有的教学资料。　</a:t>
            </a:r>
            <a:endParaRPr lang="zh-CN" altLang="en-US" sz="4400" b="1" dirty="0" smtClean="0">
              <a:latin typeface="微软雅黑" panose="020B0503020204020204" charset="-122"/>
              <a:ea typeface="微软雅黑" panose="020B0503020204020204" charset="-122"/>
              <a:cs typeface="微软雅黑" panose="020B0503020204020204" charset="-122"/>
            </a:endParaRPr>
          </a:p>
          <a:p>
            <a:pPr eaLnBrk="1" hangingPunct="1">
              <a:lnSpc>
                <a:spcPct val="200000"/>
              </a:lnSpc>
              <a:buFontTx/>
              <a:buNone/>
            </a:pPr>
            <a:r>
              <a:rPr lang="zh-CN" altLang="en-US" sz="4400" b="1" dirty="0" smtClean="0">
                <a:latin typeface="微软雅黑" panose="020B0503020204020204" charset="-122"/>
                <a:ea typeface="微软雅黑" panose="020B0503020204020204" charset="-122"/>
                <a:cs typeface="微软雅黑" panose="020B0503020204020204" charset="-122"/>
                <a:sym typeface="+mn-ea"/>
              </a:rPr>
              <a:t>　　</a:t>
            </a:r>
            <a:r>
              <a:rPr lang="en-US" altLang="zh-CN" sz="4400" b="1" dirty="0" smtClean="0">
                <a:latin typeface="微软雅黑" panose="020B0503020204020204" charset="-122"/>
                <a:ea typeface="微软雅黑" panose="020B0503020204020204" charset="-122"/>
                <a:cs typeface="微软雅黑" panose="020B0503020204020204" charset="-122"/>
                <a:sym typeface="+mn-ea"/>
              </a:rPr>
              <a:t>3.</a:t>
            </a:r>
            <a:r>
              <a:rPr lang="zh-CN" altLang="en-US" sz="44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设计</a:t>
            </a:r>
            <a:r>
              <a:rPr lang="zh-CN" altLang="en-US" sz="4400" b="1" dirty="0" smtClean="0">
                <a:latin typeface="微软雅黑" panose="020B0503020204020204" charset="-122"/>
                <a:ea typeface="微软雅黑" panose="020B0503020204020204" charset="-122"/>
                <a:cs typeface="微软雅黑" panose="020B0503020204020204" charset="-122"/>
                <a:sym typeface="+mn-ea"/>
              </a:rPr>
              <a:t>新教学资料素材。</a:t>
            </a:r>
            <a:endParaRPr lang="zh-CN" altLang="en-US" sz="4400" b="1" dirty="0" smtClean="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0086757" y="10174332"/>
            <a:ext cx="11912600" cy="922020"/>
          </a:xfrm>
          <a:prstGeom prst="rect">
            <a:avLst/>
          </a:prstGeom>
          <a:noFill/>
        </p:spPr>
        <p:txBody>
          <a:bodyPr wrap="none" rtlCol="0">
            <a:spAutoFit/>
          </a:bodyPr>
          <a:p>
            <a:r>
              <a:rPr lang="en-US" altLang="zh-CN" sz="5400" b="1" dirty="0" smtClean="0">
                <a:solidFill>
                  <a:srgbClr val="0070C0"/>
                </a:solidFill>
                <a:latin typeface="微软雅黑" panose="020B0503020204020204" charset="-122"/>
                <a:ea typeface="微软雅黑" panose="020B0503020204020204" charset="-122"/>
                <a:cs typeface="微软雅黑" panose="020B0503020204020204" charset="-122"/>
              </a:rPr>
              <a:t>Q:</a:t>
            </a:r>
            <a:r>
              <a:rPr lang="zh-CN" altLang="en-US" sz="5400" b="1" dirty="0" smtClean="0">
                <a:solidFill>
                  <a:srgbClr val="0070C0"/>
                </a:solidFill>
                <a:latin typeface="微软雅黑" panose="020B0503020204020204" charset="-122"/>
                <a:ea typeface="微软雅黑" panose="020B0503020204020204" charset="-122"/>
                <a:cs typeface="微软雅黑" panose="020B0503020204020204" charset="-122"/>
              </a:rPr>
              <a:t>获取方法是按顺序的还是可选的呢？</a:t>
            </a:r>
            <a:endParaRPr lang="zh-CN" altLang="en-US" sz="5400" b="1" dirty="0" smtClean="0">
              <a:solidFill>
                <a:srgbClr val="0070C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
          <p:cNvSpPr>
            <a:spLocks noGrp="1"/>
          </p:cNvSpPr>
          <p:nvPr>
            <p:ph type="ctrTitle"/>
          </p:nvPr>
        </p:nvSpPr>
        <p:spPr>
          <a:xfrm>
            <a:off x="2244090" y="722630"/>
            <a:ext cx="20589240" cy="911225"/>
          </a:xfrm>
          <a:prstGeom prst="rect">
            <a:avLst/>
          </a:prstGeom>
        </p:spPr>
        <p:txBody>
          <a:bodyPr lIns="0" tIns="0" rIns="0" bIns="0">
            <a:noAutofit/>
          </a:bodyPr>
          <a:lstStyle/>
          <a:p>
            <a:pPr algn="ctr">
              <a:lnSpc>
                <a:spcPts val="11150"/>
              </a:lnSpc>
            </a:pPr>
            <a:r>
              <a:rPr lang="en-US" altLang="zh-CN" sz="8800" b="1" dirty="0" smtClean="0">
                <a:solidFill>
                  <a:schemeClr val="accent2"/>
                </a:solidFill>
                <a:latin typeface="微软雅黑" panose="020B0503020204020204" charset="-122"/>
                <a:ea typeface="微软雅黑" panose="020B0503020204020204" charset="-122"/>
                <a:sym typeface="+mn-ea"/>
              </a:rPr>
              <a:t>A Model for Systematic Planning</a:t>
            </a:r>
            <a:endParaRPr kumimoji="1" lang="en-US" altLang="zh-CN" sz="8800" b="1" dirty="0" smtClean="0">
              <a:solidFill>
                <a:schemeClr val="accent2"/>
              </a:solidFill>
              <a:latin typeface="微软雅黑" panose="020B0503020204020204" charset="-122"/>
              <a:ea typeface="微软雅黑" panose="020B0503020204020204" charset="-122"/>
              <a:sym typeface="+mn-ea"/>
            </a:endParaRPr>
          </a:p>
        </p:txBody>
      </p:sp>
      <p:pic>
        <p:nvPicPr>
          <p:cNvPr id="2546" name="Picture" descr="Picture"/>
          <p:cNvPicPr>
            <a:picLocks noChangeAspect="1"/>
          </p:cNvPicPr>
          <p:nvPr/>
        </p:nvPicPr>
        <p:blipFill>
          <a:blip r:embed="rId1" cstate="print">
            <a:alphaModFix amt="100000"/>
          </a:blip>
          <a:stretch>
            <a:fillRect/>
          </a:stretch>
        </p:blipFill>
        <p:spPr>
          <a:xfrm>
            <a:off x="-42022" y="10843296"/>
            <a:ext cx="25161393" cy="3461245"/>
          </a:xfrm>
          <a:prstGeom prst="rect">
            <a:avLst/>
          </a:prstGeom>
        </p:spPr>
      </p:pic>
      <p:pic>
        <p:nvPicPr>
          <p:cNvPr id="24073" name="Picture" descr="Picture"/>
          <p:cNvPicPr>
            <a:picLocks noChangeAspect="1"/>
          </p:cNvPicPr>
          <p:nvPr/>
        </p:nvPicPr>
        <p:blipFill>
          <a:blip r:embed="rId2" cstate="print">
            <a:alphaModFix amt="100000"/>
          </a:blip>
          <a:stretch>
            <a:fillRect/>
          </a:stretch>
        </p:blipFill>
        <p:spPr>
          <a:xfrm>
            <a:off x="-876705" y="13409480"/>
            <a:ext cx="25260704" cy="613038"/>
          </a:xfrm>
          <a:prstGeom prst="rect">
            <a:avLst/>
          </a:prstGeom>
        </p:spPr>
      </p:pic>
      <p:sp>
        <p:nvSpPr>
          <p:cNvPr id="3075" name="Rectangle 3"/>
          <p:cNvSpPr>
            <a:spLocks noGrp="1" noChangeArrowheads="1"/>
          </p:cNvSpPr>
          <p:nvPr/>
        </p:nvSpPr>
        <p:spPr>
          <a:xfrm>
            <a:off x="2740025" y="3575050"/>
            <a:ext cx="19975830" cy="4248150"/>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en-US" altLang="zh-CN" sz="6000" b="1" dirty="0" smtClean="0">
                <a:latin typeface="微软雅黑" panose="020B0503020204020204" charset="-122"/>
                <a:ea typeface="微软雅黑" panose="020B0503020204020204" charset="-122"/>
              </a:rPr>
              <a:t>Why do we need a model?</a:t>
            </a:r>
            <a:endParaRPr lang="en-US" altLang="zh-CN" sz="6000" b="1" dirty="0" smtClean="0">
              <a:latin typeface="微软雅黑" panose="020B0503020204020204" charset="-122"/>
              <a:ea typeface="微软雅黑" panose="020B0503020204020204" charset="-122"/>
            </a:endParaRPr>
          </a:p>
          <a:p>
            <a:pPr eaLnBrk="1" hangingPunct="1"/>
            <a:endParaRPr lang="en-US" altLang="zh-CN" sz="6000" b="1" dirty="0" smtClean="0">
              <a:latin typeface="微软雅黑" panose="020B0503020204020204" charset="-122"/>
              <a:ea typeface="微软雅黑" panose="020B0503020204020204" charset="-122"/>
            </a:endParaRPr>
          </a:p>
          <a:p>
            <a:pPr eaLnBrk="1" hangingPunct="1"/>
            <a:endParaRPr lang="en-US" altLang="zh-CN" sz="6000" b="1" dirty="0" smtClean="0">
              <a:latin typeface="微软雅黑" panose="020B0503020204020204" charset="-122"/>
              <a:ea typeface="微软雅黑" panose="020B0503020204020204" charset="-122"/>
            </a:endParaRPr>
          </a:p>
          <a:p>
            <a:pPr eaLnBrk="1" hangingPunct="1"/>
            <a:r>
              <a:rPr lang="en-US" altLang="zh-CN" sz="6000" b="1" dirty="0" smtClean="0">
                <a:latin typeface="微软雅黑" panose="020B0503020204020204" charset="-122"/>
                <a:ea typeface="微软雅黑" panose="020B0503020204020204" charset="-122"/>
              </a:rPr>
              <a:t>What kind of model is more effective or successful?</a:t>
            </a:r>
            <a:endParaRPr lang="en-US" altLang="zh-CN" sz="6000" b="1" dirty="0" smtClean="0">
              <a:latin typeface="微软雅黑" panose="020B0503020204020204" charset="-122"/>
              <a:ea typeface="微软雅黑" panose="020B0503020204020204" charset="-122"/>
            </a:endParaRPr>
          </a:p>
          <a:p>
            <a:pPr eaLnBrk="1" hangingPunct="1"/>
            <a:endParaRPr lang="en-US" altLang="zh-CN" sz="6000" b="1" dirty="0" smtClean="0">
              <a:latin typeface="微软雅黑" panose="020B0503020204020204" charset="-122"/>
              <a:ea typeface="微软雅黑" panose="020B0503020204020204" charset="-122"/>
            </a:endParaRPr>
          </a:p>
          <a:p>
            <a:pPr eaLnBrk="1" hangingPunct="1"/>
            <a:endParaRPr lang="en-US" altLang="zh-CN" sz="6000" b="1" dirty="0" smtClean="0">
              <a:latin typeface="微软雅黑" panose="020B0503020204020204" charset="-122"/>
              <a:ea typeface="微软雅黑" panose="020B0503020204020204" charset="-122"/>
            </a:endParaRPr>
          </a:p>
          <a:p>
            <a:pPr eaLnBrk="1" hangingPunct="1"/>
            <a:r>
              <a:rPr lang="en-US" altLang="zh-CN" sz="6000" b="1" dirty="0" smtClean="0">
                <a:latin typeface="微软雅黑" panose="020B0503020204020204" charset="-122"/>
                <a:ea typeface="微软雅黑" panose="020B0503020204020204" charset="-122"/>
              </a:rPr>
              <a:t>What should a model embody</a:t>
            </a:r>
            <a:r>
              <a:rPr lang="en-US" altLang="zh-CN" sz="4800" b="1" dirty="0" smtClean="0">
                <a:latin typeface="微软雅黑" panose="020B0503020204020204" charset="-122"/>
                <a:ea typeface="微软雅黑" panose="020B0503020204020204" charset="-122"/>
              </a:rPr>
              <a:t>?</a:t>
            </a:r>
            <a:endParaRPr lang="en-US" altLang="zh-CN" sz="4800" b="1" dirty="0" smtClean="0">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5191125" y="1997075"/>
            <a:ext cx="14826615" cy="3778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140" name="Picture" descr="Picture"/>
          <p:cNvPicPr>
            <a:picLocks noChangeAspect="1"/>
          </p:cNvPicPr>
          <p:nvPr/>
        </p:nvPicPr>
        <p:blipFill>
          <a:blip r:embed="rId2" cstate="print">
            <a:alphaModFix amt="100000"/>
          </a:blip>
          <a:stretch>
            <a:fillRect/>
          </a:stretch>
        </p:blipFill>
        <p:spPr>
          <a:xfrm>
            <a:off x="5935686" y="849908"/>
            <a:ext cx="1056289" cy="1056289"/>
          </a:xfrm>
          <a:prstGeom prst="rect">
            <a:avLst/>
          </a:prstGeom>
        </p:spPr>
      </p:pic>
      <p:sp>
        <p:nvSpPr>
          <p:cNvPr id="3" name="文本框 2"/>
          <p:cNvSpPr txBox="1"/>
          <p:nvPr/>
        </p:nvSpPr>
        <p:spPr>
          <a:xfrm>
            <a:off x="7280275" y="941070"/>
            <a:ext cx="11851640" cy="3046095"/>
          </a:xfrm>
          <a:prstGeom prst="rect">
            <a:avLst/>
          </a:prstGeom>
          <a:noFill/>
        </p:spPr>
        <p:txBody>
          <a:bodyPr wrap="none" rtlCol="0" anchor="t">
            <a:spAutoFit/>
          </a:bodyPr>
          <a:p>
            <a:pPr algn="l" eaLnBrk="1" fontAlgn="auto" hangingPunct="1">
              <a:spcAft>
                <a:spcPts val="0"/>
              </a:spcAft>
              <a:defRPr/>
            </a:pPr>
            <a:r>
              <a:rPr lang="en-US" altLang="zh-CN"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4</a:t>
            </a:r>
            <a:r>
              <a:rPr lang="zh-CN" altLang="en-US"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Utilize media and materials</a:t>
            </a:r>
            <a:endParaRPr lang="en-US" altLang="zh-CN" sz="6600" kern="1200" dirty="0">
              <a:effectLst>
                <a:outerShdw blurRad="31750" dist="25400" dir="5400000" algn="tl" rotWithShape="0">
                  <a:srgbClr val="000000">
                    <a:alpha val="25000"/>
                  </a:srgbClr>
                </a:outerShdw>
              </a:effectLst>
            </a:endParaRPr>
          </a:p>
          <a:p>
            <a:pPr algn="l" eaLnBrk="1" fontAlgn="auto" hangingPunct="1">
              <a:spcAft>
                <a:spcPts val="0"/>
              </a:spcAft>
              <a:defRPr/>
            </a:pPr>
            <a:endParaRPr lang="en-US" altLang="zh-CN" sz="6600" kern="1200" dirty="0">
              <a:effectLst>
                <a:outerShdw blurRad="31750" dist="25400" dir="5400000" algn="tl" rotWithShape="0">
                  <a:srgbClr val="000000">
                    <a:alpha val="25000"/>
                  </a:srgbClr>
                </a:outerShdw>
              </a:effectLst>
            </a:endParaRPr>
          </a:p>
          <a:p>
            <a:pPr algn="l" eaLnBrk="1" fontAlgn="auto" hangingPunct="1">
              <a:spcAft>
                <a:spcPts val="0"/>
              </a:spcAft>
              <a:defRPr/>
            </a:pPr>
            <a:endParaRPr lang="zh-CN" altLang="en-US" sz="6600" b="1">
              <a:latin typeface="微软雅黑" panose="020B0503020204020204" charset="-122"/>
              <a:ea typeface="微软雅黑" panose="020B0503020204020204" charset="-122"/>
              <a:cs typeface="微软雅黑" panose="020B0503020204020204" charset="-122"/>
            </a:endParaRPr>
          </a:p>
        </p:txBody>
      </p:sp>
      <p:sp>
        <p:nvSpPr>
          <p:cNvPr id="17410" name="Rectangle 3"/>
          <p:cNvSpPr>
            <a:spLocks noGrp="1" noChangeArrowheads="1"/>
          </p:cNvSpPr>
          <p:nvPr/>
        </p:nvSpPr>
        <p:spPr>
          <a:xfrm>
            <a:off x="3614420" y="2872740"/>
            <a:ext cx="17425035" cy="583374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pPr>
            <a:r>
              <a:rPr lang="zh-CN" altLang="en-US" sz="6000" b="1" dirty="0" smtClean="0">
                <a:latin typeface="微软雅黑" panose="020B0503020204020204" charset="-122"/>
                <a:ea typeface="微软雅黑" panose="020B0503020204020204" charset="-122"/>
                <a:cs typeface="微软雅黑" panose="020B0503020204020204" charset="-122"/>
                <a:sym typeface="+mn-ea"/>
              </a:rPr>
              <a:t>教师和学生使用媒体和资料。</a:t>
            </a:r>
            <a:endParaRPr lang="zh-CN" altLang="en-US" sz="6000" b="1" dirty="0" smtClean="0">
              <a:latin typeface="微软雅黑" panose="020B0503020204020204" charset="-122"/>
              <a:ea typeface="微软雅黑" panose="020B0503020204020204" charset="-122"/>
              <a:cs typeface="微软雅黑" panose="020B0503020204020204" charset="-122"/>
            </a:endParaRPr>
          </a:p>
          <a:p>
            <a:pPr eaLnBrk="1" hangingPunct="1">
              <a:lnSpc>
                <a:spcPct val="90000"/>
              </a:lnSpc>
            </a:pPr>
            <a:r>
              <a:rPr lang="en-US" altLang="zh-CN" sz="60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5P</a:t>
            </a:r>
            <a:r>
              <a:rPr lang="zh-CN" altLang="en-US" sz="60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模型：</a:t>
            </a:r>
            <a:r>
              <a:rPr lang="zh-CN" altLang="en-US" sz="6000" b="1" dirty="0" smtClean="0">
                <a:latin typeface="微软雅黑" panose="020B0503020204020204" charset="-122"/>
                <a:ea typeface="微软雅黑" panose="020B0503020204020204" charset="-122"/>
                <a:cs typeface="微软雅黑" panose="020B0503020204020204" charset="-122"/>
                <a:sym typeface="+mn-ea"/>
              </a:rPr>
              <a:t>一种使用媒体的过程模板。</a:t>
            </a:r>
            <a:endParaRPr lang="en-US" altLang="zh-CN" sz="6000" b="1"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zh-CN" altLang="en-US" sz="6000" b="1" dirty="0">
                <a:latin typeface="微软雅黑" panose="020B0503020204020204" charset="-122"/>
                <a:ea typeface="微软雅黑" panose="020B0503020204020204" charset="-122"/>
                <a:cs typeface="微软雅黑" panose="020B0503020204020204" charset="-122"/>
                <a:sym typeface="+mn-ea"/>
              </a:rPr>
              <a:t>无论教学强调以学生为中心，还是以教师为中心</a:t>
            </a:r>
            <a:r>
              <a:rPr lang="zh-CN" altLang="en-US" sz="6000" b="1" dirty="0" smtClean="0">
                <a:latin typeface="微软雅黑" panose="020B0503020204020204" charset="-122"/>
                <a:ea typeface="微软雅黑" panose="020B0503020204020204" charset="-122"/>
                <a:cs typeface="微软雅黑" panose="020B0503020204020204" charset="-122"/>
                <a:sym typeface="+mn-ea"/>
              </a:rPr>
              <a:t>，都</a:t>
            </a:r>
            <a:r>
              <a:rPr lang="zh-CN" altLang="en-US" sz="6000" b="1" dirty="0">
                <a:latin typeface="微软雅黑" panose="020B0503020204020204" charset="-122"/>
                <a:ea typeface="微软雅黑" panose="020B0503020204020204" charset="-122"/>
                <a:cs typeface="微软雅黑" panose="020B0503020204020204" charset="-122"/>
                <a:sym typeface="+mn-ea"/>
              </a:rPr>
              <a:t>要遵循</a:t>
            </a:r>
            <a:r>
              <a:rPr lang="en-US" altLang="zh-CN" sz="6000" b="1" dirty="0">
                <a:solidFill>
                  <a:srgbClr val="FF0000"/>
                </a:solidFill>
                <a:latin typeface="微软雅黑" panose="020B0503020204020204" charset="-122"/>
                <a:ea typeface="微软雅黑" panose="020B0503020204020204" charset="-122"/>
                <a:cs typeface="微软雅黑" panose="020B0503020204020204" charset="-122"/>
                <a:sym typeface="+mn-ea"/>
              </a:rPr>
              <a:t>5P</a:t>
            </a:r>
            <a:r>
              <a:rPr lang="zh-CN" altLang="en-US" sz="6000" b="1" dirty="0">
                <a:solidFill>
                  <a:srgbClr val="FF0000"/>
                </a:solidFill>
                <a:latin typeface="微软雅黑" panose="020B0503020204020204" charset="-122"/>
                <a:ea typeface="微软雅黑" panose="020B0503020204020204" charset="-122"/>
                <a:cs typeface="微软雅黑" panose="020B0503020204020204" charset="-122"/>
                <a:sym typeface="+mn-ea"/>
              </a:rPr>
              <a:t>原则</a:t>
            </a:r>
            <a:r>
              <a:rPr lang="zh-CN" altLang="en-US" sz="6000" b="1" dirty="0">
                <a:latin typeface="微软雅黑" panose="020B0503020204020204" charset="-122"/>
                <a:ea typeface="微软雅黑" panose="020B0503020204020204" charset="-122"/>
                <a:cs typeface="微软雅黑" panose="020B0503020204020204" charset="-122"/>
                <a:sym typeface="+mn-ea"/>
              </a:rPr>
              <a:t>：</a:t>
            </a:r>
            <a:endParaRPr lang="zh-CN" altLang="en-US" sz="6000" b="1" dirty="0">
              <a:latin typeface="微软雅黑" panose="020B0503020204020204" charset="-122"/>
              <a:ea typeface="微软雅黑" panose="020B0503020204020204" charset="-122"/>
              <a:cs typeface="微软雅黑" panose="020B0503020204020204" charset="-122"/>
            </a:endParaRPr>
          </a:p>
          <a:p>
            <a:pPr lvl="1"/>
            <a:r>
              <a:rPr lang="en-US" altLang="zh-CN" sz="6000" b="1" dirty="0">
                <a:solidFill>
                  <a:srgbClr val="FF0000"/>
                </a:solidFill>
                <a:latin typeface="微软雅黑" panose="020B0503020204020204" charset="-122"/>
                <a:ea typeface="微软雅黑" panose="020B0503020204020204" charset="-122"/>
                <a:cs typeface="微软雅黑" panose="020B0503020204020204" charset="-122"/>
                <a:sym typeface="+mn-ea"/>
              </a:rPr>
              <a:t>P</a:t>
            </a:r>
            <a:r>
              <a:rPr lang="en-US" altLang="zh-CN" sz="6000" b="1" dirty="0">
                <a:latin typeface="微软雅黑" panose="020B0503020204020204" charset="-122"/>
                <a:ea typeface="微软雅黑" panose="020B0503020204020204" charset="-122"/>
                <a:cs typeface="微软雅黑" panose="020B0503020204020204" charset="-122"/>
                <a:sym typeface="+mn-ea"/>
              </a:rPr>
              <a:t>review Materials</a:t>
            </a:r>
            <a:r>
              <a:rPr lang="zh-CN" altLang="en-US" sz="6000" b="1" dirty="0">
                <a:latin typeface="微软雅黑" panose="020B0503020204020204" charset="-122"/>
                <a:ea typeface="微软雅黑" panose="020B0503020204020204" charset="-122"/>
                <a:cs typeface="微软雅黑" panose="020B0503020204020204" charset="-122"/>
                <a:sym typeface="+mn-ea"/>
              </a:rPr>
              <a:t>：</a:t>
            </a:r>
            <a:r>
              <a:rPr lang="zh-CN" altLang="en-US" sz="6000" dirty="0">
                <a:latin typeface="微软雅黑" panose="020B0503020204020204" charset="-122"/>
                <a:ea typeface="微软雅黑" panose="020B0503020204020204" charset="-122"/>
                <a:cs typeface="微软雅黑" panose="020B0503020204020204" charset="-122"/>
                <a:sym typeface="+mn-ea"/>
              </a:rPr>
              <a:t>预览资料；　</a:t>
            </a:r>
            <a:endParaRPr lang="zh-CN" altLang="en-US" sz="6000" dirty="0">
              <a:latin typeface="微软雅黑" panose="020B0503020204020204" charset="-122"/>
              <a:ea typeface="微软雅黑" panose="020B0503020204020204" charset="-122"/>
              <a:cs typeface="微软雅黑" panose="020B0503020204020204" charset="-122"/>
            </a:endParaRPr>
          </a:p>
          <a:p>
            <a:pPr lvl="1"/>
            <a:r>
              <a:rPr lang="en-US" altLang="zh-CN" sz="6000" b="1" dirty="0">
                <a:solidFill>
                  <a:srgbClr val="FF0000"/>
                </a:solidFill>
                <a:latin typeface="微软雅黑" panose="020B0503020204020204" charset="-122"/>
                <a:ea typeface="微软雅黑" panose="020B0503020204020204" charset="-122"/>
                <a:cs typeface="微软雅黑" panose="020B0503020204020204" charset="-122"/>
                <a:sym typeface="+mn-ea"/>
              </a:rPr>
              <a:t>P</a:t>
            </a:r>
            <a:r>
              <a:rPr lang="en-US" altLang="zh-CN" sz="6000" b="1" dirty="0">
                <a:latin typeface="微软雅黑" panose="020B0503020204020204" charset="-122"/>
                <a:ea typeface="微软雅黑" panose="020B0503020204020204" charset="-122"/>
                <a:cs typeface="微软雅黑" panose="020B0503020204020204" charset="-122"/>
                <a:sym typeface="+mn-ea"/>
              </a:rPr>
              <a:t>repare Materials</a:t>
            </a:r>
            <a:r>
              <a:rPr lang="zh-CN" altLang="en-US" sz="6000" b="1" dirty="0">
                <a:latin typeface="微软雅黑" panose="020B0503020204020204" charset="-122"/>
                <a:ea typeface="微软雅黑" panose="020B0503020204020204" charset="-122"/>
                <a:cs typeface="微软雅黑" panose="020B0503020204020204" charset="-122"/>
                <a:sym typeface="+mn-ea"/>
              </a:rPr>
              <a:t>：</a:t>
            </a:r>
            <a:r>
              <a:rPr lang="zh-CN" altLang="en-US" sz="6000" dirty="0">
                <a:latin typeface="微软雅黑" panose="020B0503020204020204" charset="-122"/>
                <a:ea typeface="微软雅黑" panose="020B0503020204020204" charset="-122"/>
                <a:cs typeface="微软雅黑" panose="020B0503020204020204" charset="-122"/>
                <a:sym typeface="+mn-ea"/>
              </a:rPr>
              <a:t>准备资料；　</a:t>
            </a:r>
            <a:endParaRPr lang="zh-CN" altLang="en-US" sz="6000" dirty="0">
              <a:latin typeface="微软雅黑" panose="020B0503020204020204" charset="-122"/>
              <a:ea typeface="微软雅黑" panose="020B0503020204020204" charset="-122"/>
              <a:cs typeface="微软雅黑" panose="020B0503020204020204" charset="-122"/>
            </a:endParaRPr>
          </a:p>
          <a:p>
            <a:pPr lvl="1"/>
            <a:r>
              <a:rPr lang="en-US" altLang="zh-CN" sz="6000" b="1" dirty="0">
                <a:solidFill>
                  <a:srgbClr val="FF0000"/>
                </a:solidFill>
                <a:latin typeface="微软雅黑" panose="020B0503020204020204" charset="-122"/>
                <a:ea typeface="微软雅黑" panose="020B0503020204020204" charset="-122"/>
                <a:cs typeface="微软雅黑" panose="020B0503020204020204" charset="-122"/>
                <a:sym typeface="+mn-ea"/>
              </a:rPr>
              <a:t>P</a:t>
            </a:r>
            <a:r>
              <a:rPr lang="en-US" altLang="zh-CN" sz="6000" b="1" dirty="0">
                <a:latin typeface="微软雅黑" panose="020B0503020204020204" charset="-122"/>
                <a:ea typeface="微软雅黑" panose="020B0503020204020204" charset="-122"/>
                <a:cs typeface="微软雅黑" panose="020B0503020204020204" charset="-122"/>
                <a:sym typeface="+mn-ea"/>
              </a:rPr>
              <a:t>repare Environment</a:t>
            </a:r>
            <a:r>
              <a:rPr lang="zh-CN" altLang="en-US" sz="6000" b="1" dirty="0">
                <a:latin typeface="微软雅黑" panose="020B0503020204020204" charset="-122"/>
                <a:ea typeface="微软雅黑" panose="020B0503020204020204" charset="-122"/>
                <a:cs typeface="微软雅黑" panose="020B0503020204020204" charset="-122"/>
                <a:sym typeface="+mn-ea"/>
              </a:rPr>
              <a:t>：</a:t>
            </a:r>
            <a:r>
              <a:rPr lang="zh-CN" altLang="en-US" sz="6000" dirty="0">
                <a:latin typeface="微软雅黑" panose="020B0503020204020204" charset="-122"/>
                <a:ea typeface="微软雅黑" panose="020B0503020204020204" charset="-122"/>
                <a:cs typeface="微软雅黑" panose="020B0503020204020204" charset="-122"/>
                <a:sym typeface="+mn-ea"/>
              </a:rPr>
              <a:t>准备环境；　</a:t>
            </a:r>
            <a:endParaRPr lang="zh-CN" altLang="en-US" sz="6000" dirty="0">
              <a:latin typeface="微软雅黑" panose="020B0503020204020204" charset="-122"/>
              <a:ea typeface="微软雅黑" panose="020B0503020204020204" charset="-122"/>
              <a:cs typeface="微软雅黑" panose="020B0503020204020204" charset="-122"/>
            </a:endParaRPr>
          </a:p>
          <a:p>
            <a:pPr lvl="1"/>
            <a:r>
              <a:rPr lang="en-US" altLang="zh-CN" sz="6000" b="1" dirty="0">
                <a:solidFill>
                  <a:srgbClr val="FF0000"/>
                </a:solidFill>
                <a:latin typeface="微软雅黑" panose="020B0503020204020204" charset="-122"/>
                <a:ea typeface="微软雅黑" panose="020B0503020204020204" charset="-122"/>
                <a:cs typeface="微软雅黑" panose="020B0503020204020204" charset="-122"/>
                <a:sym typeface="+mn-ea"/>
              </a:rPr>
              <a:t>P</a:t>
            </a:r>
            <a:r>
              <a:rPr lang="en-US" altLang="zh-CN" sz="6000" b="1" dirty="0">
                <a:latin typeface="微软雅黑" panose="020B0503020204020204" charset="-122"/>
                <a:ea typeface="微软雅黑" panose="020B0503020204020204" charset="-122"/>
                <a:cs typeface="微软雅黑" panose="020B0503020204020204" charset="-122"/>
                <a:sym typeface="+mn-ea"/>
              </a:rPr>
              <a:t>repare Learners</a:t>
            </a:r>
            <a:r>
              <a:rPr lang="zh-CN" altLang="en-US" sz="6000" b="1" dirty="0">
                <a:latin typeface="微软雅黑" panose="020B0503020204020204" charset="-122"/>
                <a:ea typeface="微软雅黑" panose="020B0503020204020204" charset="-122"/>
                <a:cs typeface="微软雅黑" panose="020B0503020204020204" charset="-122"/>
                <a:sym typeface="+mn-ea"/>
              </a:rPr>
              <a:t>：</a:t>
            </a:r>
            <a:r>
              <a:rPr lang="zh-CN" altLang="en-US" sz="6000" dirty="0">
                <a:latin typeface="微软雅黑" panose="020B0503020204020204" charset="-122"/>
                <a:ea typeface="微软雅黑" panose="020B0503020204020204" charset="-122"/>
                <a:cs typeface="微软雅黑" panose="020B0503020204020204" charset="-122"/>
                <a:sym typeface="+mn-ea"/>
              </a:rPr>
              <a:t>让学生做好准备；</a:t>
            </a:r>
            <a:endParaRPr lang="zh-CN" altLang="en-US" sz="6000" dirty="0">
              <a:latin typeface="微软雅黑" panose="020B0503020204020204" charset="-122"/>
              <a:ea typeface="微软雅黑" panose="020B0503020204020204" charset="-122"/>
              <a:cs typeface="微软雅黑" panose="020B0503020204020204" charset="-122"/>
            </a:endParaRPr>
          </a:p>
          <a:p>
            <a:pPr lvl="1"/>
            <a:r>
              <a:rPr lang="en-US" altLang="zh-CN" sz="6000" b="1" dirty="0">
                <a:solidFill>
                  <a:srgbClr val="FF0000"/>
                </a:solidFill>
                <a:latin typeface="微软雅黑" panose="020B0503020204020204" charset="-122"/>
                <a:ea typeface="微软雅黑" panose="020B0503020204020204" charset="-122"/>
                <a:cs typeface="微软雅黑" panose="020B0503020204020204" charset="-122"/>
                <a:sym typeface="+mn-ea"/>
              </a:rPr>
              <a:t>P</a:t>
            </a:r>
            <a:r>
              <a:rPr lang="en-US" altLang="zh-CN" sz="6000" b="1" dirty="0">
                <a:latin typeface="微软雅黑" panose="020B0503020204020204" charset="-122"/>
                <a:ea typeface="微软雅黑" panose="020B0503020204020204" charset="-122"/>
                <a:cs typeface="微软雅黑" panose="020B0503020204020204" charset="-122"/>
                <a:sym typeface="+mn-ea"/>
              </a:rPr>
              <a:t>rovide Experience</a:t>
            </a:r>
            <a:r>
              <a:rPr lang="zh-CN" altLang="en-US" sz="6000" b="1" dirty="0">
                <a:latin typeface="微软雅黑" panose="020B0503020204020204" charset="-122"/>
                <a:ea typeface="微软雅黑" panose="020B0503020204020204" charset="-122"/>
                <a:cs typeface="微软雅黑" panose="020B0503020204020204" charset="-122"/>
                <a:sym typeface="+mn-ea"/>
              </a:rPr>
              <a:t>：</a:t>
            </a:r>
            <a:r>
              <a:rPr lang="zh-CN" altLang="en-US" sz="6000" dirty="0">
                <a:latin typeface="微软雅黑" panose="020B0503020204020204" charset="-122"/>
                <a:ea typeface="微软雅黑" panose="020B0503020204020204" charset="-122"/>
                <a:cs typeface="微软雅黑" panose="020B0503020204020204" charset="-122"/>
                <a:sym typeface="+mn-ea"/>
              </a:rPr>
              <a:t>提供学习经验。</a:t>
            </a:r>
            <a:endParaRPr lang="en-US" altLang="zh-CN" sz="5400" dirty="0">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zh-CN" altLang="en-US" sz="44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5191125" y="1997075"/>
            <a:ext cx="14826615" cy="3778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140" name="Picture" descr="Picture"/>
          <p:cNvPicPr>
            <a:picLocks noChangeAspect="1"/>
          </p:cNvPicPr>
          <p:nvPr/>
        </p:nvPicPr>
        <p:blipFill>
          <a:blip r:embed="rId2" cstate="print">
            <a:alphaModFix amt="100000"/>
          </a:blip>
          <a:stretch>
            <a:fillRect/>
          </a:stretch>
        </p:blipFill>
        <p:spPr>
          <a:xfrm>
            <a:off x="5485471" y="830858"/>
            <a:ext cx="1056289" cy="1056289"/>
          </a:xfrm>
          <a:prstGeom prst="rect">
            <a:avLst/>
          </a:prstGeom>
        </p:spPr>
      </p:pic>
      <p:sp>
        <p:nvSpPr>
          <p:cNvPr id="9218" name="Rectangle 3"/>
          <p:cNvSpPr>
            <a:spLocks noGrp="1" noChangeArrowheads="1"/>
          </p:cNvSpPr>
          <p:nvPr/>
        </p:nvSpPr>
        <p:spPr>
          <a:xfrm>
            <a:off x="3993515" y="3384550"/>
            <a:ext cx="17942560" cy="902525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zh-CN" altLang="en-US" sz="6600" dirty="0" smtClean="0">
                <a:latin typeface="微软雅黑" panose="020B0503020204020204" charset="-122"/>
                <a:ea typeface="微软雅黑" panose="020B0503020204020204" charset="-122"/>
                <a:sym typeface="+mn-ea"/>
              </a:rPr>
              <a:t>最有效的学习情景，就是能让学习者按照教学目标的需要，积极</a:t>
            </a:r>
            <a:r>
              <a:rPr lang="zh-CN" altLang="en-US" sz="6600" b="1" dirty="0" smtClean="0">
                <a:solidFill>
                  <a:srgbClr val="CC3300"/>
                </a:solidFill>
                <a:latin typeface="微软雅黑" panose="020B0503020204020204" charset="-122"/>
                <a:ea typeface="微软雅黑" panose="020B0503020204020204" charset="-122"/>
                <a:sym typeface="+mn-ea"/>
              </a:rPr>
              <a:t>参与</a:t>
            </a:r>
            <a:r>
              <a:rPr lang="zh-CN" altLang="en-US" sz="6600" dirty="0" smtClean="0">
                <a:latin typeface="微软雅黑" panose="020B0503020204020204" charset="-122"/>
                <a:ea typeface="微软雅黑" panose="020B0503020204020204" charset="-122"/>
                <a:sym typeface="+mn-ea"/>
              </a:rPr>
              <a:t>。</a:t>
            </a:r>
            <a:endParaRPr lang="zh-CN" altLang="en-US" sz="6600" dirty="0" smtClean="0">
              <a:latin typeface="微软雅黑" panose="020B0503020204020204" charset="-122"/>
              <a:ea typeface="微软雅黑" panose="020B0503020204020204" charset="-122"/>
              <a:sym typeface="+mn-ea"/>
            </a:endParaRPr>
          </a:p>
          <a:p>
            <a:pPr eaLnBrk="1" hangingPunct="1"/>
            <a:endParaRPr lang="en-US" altLang="zh-CN" sz="6600" dirty="0" smtClean="0">
              <a:latin typeface="微软雅黑" panose="020B0503020204020204" charset="-122"/>
              <a:ea typeface="微软雅黑" panose="020B0503020204020204" charset="-122"/>
            </a:endParaRPr>
          </a:p>
          <a:p>
            <a:pPr eaLnBrk="1" hangingPunct="1"/>
            <a:r>
              <a:rPr lang="zh-CN" altLang="en-US" sz="6600" dirty="0" smtClean="0">
                <a:latin typeface="微软雅黑" panose="020B0503020204020204" charset="-122"/>
                <a:ea typeface="微软雅黑" panose="020B0503020204020204" charset="-122"/>
                <a:sym typeface="+mn-ea"/>
              </a:rPr>
              <a:t>学习者如何进行参与？</a:t>
            </a:r>
            <a:endParaRPr lang="zh-CN" altLang="en-US" sz="6600" dirty="0" smtClean="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6918325" y="867410"/>
            <a:ext cx="12422505" cy="1014730"/>
          </a:xfrm>
          <a:prstGeom prst="rect">
            <a:avLst/>
          </a:prstGeom>
          <a:noFill/>
        </p:spPr>
        <p:txBody>
          <a:bodyPr wrap="none" rtlCol="0" anchor="t">
            <a:spAutoFit/>
          </a:bodyPr>
          <a:p>
            <a:pPr algn="l" eaLnBrk="1" fontAlgn="auto" hangingPunct="1">
              <a:spcAft>
                <a:spcPts val="0"/>
              </a:spcAft>
              <a:defRPr/>
            </a:pPr>
            <a:r>
              <a:rPr lang="en-US" altLang="zh-CN" sz="6000" b="1">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5</a:t>
            </a:r>
            <a:r>
              <a:rPr lang="zh-CN" altLang="en-US" sz="6000" b="1">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6000" b="1">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Require learner participation</a:t>
            </a:r>
            <a:endParaRPr lang="en-US" altLang="zh-CN" sz="6000" b="1">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467" name="Picture" descr="Picture"/>
          <p:cNvPicPr>
            <a:picLocks noChangeAspect="1"/>
          </p:cNvPicPr>
          <p:nvPr/>
        </p:nvPicPr>
        <p:blipFill>
          <a:blip r:embed="rId3" cstate="print">
            <a:alphaModFix amt="100000"/>
          </a:blip>
          <a:stretch>
            <a:fillRect/>
          </a:stretch>
        </p:blipFill>
        <p:spPr>
          <a:xfrm>
            <a:off x="15294261" y="7470958"/>
            <a:ext cx="6056703" cy="51145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700" name="Picture 4"/>
          <p:cNvPicPr>
            <a:picLocks noChangeAspect="1" noChangeArrowheads="1"/>
          </p:cNvPicPr>
          <p:nvPr/>
        </p:nvPicPr>
        <p:blipFill>
          <a:blip r:embed="rId1">
            <a:extLst>
              <a:ext uri="{28A0092B-C50C-407E-A947-70E740481C1C}">
                <a14:useLocalDpi xmlns:a14="http://schemas.microsoft.com/office/drawing/2010/main" val="0"/>
              </a:ext>
            </a:extLst>
          </a:blip>
          <a:srcRect l="5713" t="11339" r="5063" b="45177"/>
          <a:stretch>
            <a:fillRect/>
          </a:stretch>
        </p:blipFill>
        <p:spPr bwMode="auto">
          <a:xfrm>
            <a:off x="1642110" y="52705"/>
            <a:ext cx="21485860" cy="1368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4" name="Picture 4"/>
          <p:cNvPicPr>
            <a:picLocks noChangeAspect="1" noChangeArrowheads="1"/>
          </p:cNvPicPr>
          <p:nvPr/>
        </p:nvPicPr>
        <p:blipFill>
          <a:blip r:embed="rId1">
            <a:extLst>
              <a:ext uri="{28A0092B-C50C-407E-A947-70E740481C1C}">
                <a14:useLocalDpi xmlns:a14="http://schemas.microsoft.com/office/drawing/2010/main" val="0"/>
              </a:ext>
            </a:extLst>
          </a:blip>
          <a:srcRect l="5713" t="54025" r="5124" b="3973"/>
          <a:stretch>
            <a:fillRect/>
          </a:stretch>
        </p:blipFill>
        <p:spPr bwMode="auto">
          <a:xfrm>
            <a:off x="1003300" y="4445"/>
            <a:ext cx="22235160" cy="1368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5974715" y="1997075"/>
            <a:ext cx="13347700" cy="3397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140" name="Picture" descr="Picture"/>
          <p:cNvPicPr>
            <a:picLocks noChangeAspect="1"/>
          </p:cNvPicPr>
          <p:nvPr/>
        </p:nvPicPr>
        <p:blipFill>
          <a:blip r:embed="rId2" cstate="print">
            <a:alphaModFix amt="100000"/>
          </a:blip>
          <a:stretch>
            <a:fillRect/>
          </a:stretch>
        </p:blipFill>
        <p:spPr>
          <a:xfrm>
            <a:off x="7514296" y="941348"/>
            <a:ext cx="1056289" cy="1056289"/>
          </a:xfrm>
          <a:prstGeom prst="rect">
            <a:avLst/>
          </a:prstGeom>
        </p:spPr>
      </p:pic>
      <p:sp>
        <p:nvSpPr>
          <p:cNvPr id="9218" name="Rectangle 3"/>
          <p:cNvSpPr>
            <a:spLocks noGrp="1" noChangeArrowheads="1"/>
          </p:cNvSpPr>
          <p:nvPr/>
        </p:nvSpPr>
        <p:spPr>
          <a:xfrm>
            <a:off x="3974465" y="2594610"/>
            <a:ext cx="17942560" cy="805878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zh-CN" altLang="en-US" sz="5400" dirty="0" smtClean="0">
                <a:latin typeface="微软雅黑" panose="020B0503020204020204" charset="-122"/>
                <a:ea typeface="微软雅黑" panose="020B0503020204020204" charset="-122"/>
                <a:cs typeface="微软雅黑" panose="020B0503020204020204" charset="-122"/>
                <a:sym typeface="+mn-ea"/>
              </a:rPr>
              <a:t>对有效的学习进行评估和修正。</a:t>
            </a:r>
            <a:endParaRPr lang="en-US" altLang="zh-CN" sz="5400" dirty="0" smtClean="0">
              <a:latin typeface="微软雅黑" panose="020B0503020204020204" charset="-122"/>
              <a:ea typeface="微软雅黑" panose="020B0503020204020204" charset="-122"/>
              <a:cs typeface="微软雅黑" panose="020B0503020204020204" charset="-122"/>
            </a:endParaRPr>
          </a:p>
          <a:p>
            <a:pPr eaLnBrk="1" hangingPunct="1"/>
            <a:r>
              <a:rPr lang="zh-CN" altLang="en-US" sz="5400" dirty="0" smtClean="0">
                <a:latin typeface="微软雅黑" panose="020B0503020204020204" charset="-122"/>
                <a:ea typeface="微软雅黑" panose="020B0503020204020204" charset="-122"/>
                <a:cs typeface="微软雅黑" panose="020B0503020204020204" charset="-122"/>
                <a:sym typeface="+mn-ea"/>
              </a:rPr>
              <a:t>评估</a:t>
            </a:r>
            <a:r>
              <a:rPr lang="en-US" altLang="zh-CN" sz="5400" dirty="0" smtClean="0">
                <a:latin typeface="微软雅黑" panose="020B0503020204020204" charset="-122"/>
                <a:ea typeface="微软雅黑" panose="020B0503020204020204" charset="-122"/>
                <a:cs typeface="微软雅黑" panose="020B0503020204020204" charset="-122"/>
                <a:sym typeface="+mn-ea"/>
              </a:rPr>
              <a:t>/</a:t>
            </a:r>
            <a:r>
              <a:rPr lang="zh-CN" altLang="en-US" sz="5400" dirty="0" smtClean="0">
                <a:latin typeface="微软雅黑" panose="020B0503020204020204" charset="-122"/>
                <a:ea typeface="微软雅黑" panose="020B0503020204020204" charset="-122"/>
                <a:cs typeface="微软雅黑" panose="020B0503020204020204" charset="-122"/>
                <a:sym typeface="+mn-ea"/>
              </a:rPr>
              <a:t>评价</a:t>
            </a:r>
            <a:r>
              <a:rPr lang="en-US" altLang="zh-CN" sz="5400" dirty="0" smtClean="0">
                <a:latin typeface="微软雅黑" panose="020B0503020204020204" charset="-122"/>
                <a:ea typeface="微软雅黑" panose="020B0503020204020204" charset="-122"/>
                <a:cs typeface="微软雅黑" panose="020B0503020204020204" charset="-122"/>
                <a:sym typeface="+mn-ea"/>
              </a:rPr>
              <a:t>——</a:t>
            </a:r>
            <a:r>
              <a:rPr lang="zh-CN" altLang="en-US" sz="54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真实性（</a:t>
            </a:r>
            <a:r>
              <a:rPr lang="en-US" altLang="zh-CN" sz="54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authentic</a:t>
            </a:r>
            <a:r>
              <a:rPr lang="zh-CN" altLang="en-US" sz="5400" dirty="0" smtClean="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t>
            </a:r>
            <a:endParaRPr lang="en-US" altLang="zh-CN" sz="5400" dirty="0" smtClean="0">
              <a:latin typeface="微软雅黑" panose="020B0503020204020204" charset="-122"/>
              <a:ea typeface="微软雅黑" panose="020B0503020204020204" charset="-122"/>
              <a:cs typeface="微软雅黑" panose="020B0503020204020204" charset="-122"/>
            </a:endParaRPr>
          </a:p>
          <a:p>
            <a:pPr lvl="1"/>
            <a:r>
              <a:rPr lang="zh-CN" altLang="en-US" sz="5400" dirty="0" smtClean="0">
                <a:latin typeface="微软雅黑" panose="020B0503020204020204" charset="-122"/>
                <a:ea typeface="微软雅黑" panose="020B0503020204020204" charset="-122"/>
                <a:cs typeface="微软雅黑" panose="020B0503020204020204" charset="-122"/>
                <a:sym typeface="+mn-ea"/>
              </a:rPr>
              <a:t>对</a:t>
            </a:r>
            <a:r>
              <a:rPr lang="zh-CN" altLang="en-US" sz="5400" dirty="0">
                <a:latin typeface="微软雅黑" panose="020B0503020204020204" charset="-122"/>
                <a:ea typeface="微软雅黑" panose="020B0503020204020204" charset="-122"/>
                <a:cs typeface="微软雅黑" panose="020B0503020204020204" charset="-122"/>
                <a:sym typeface="+mn-ea"/>
              </a:rPr>
              <a:t>学生学习成绩的评估</a:t>
            </a:r>
            <a:r>
              <a:rPr lang="zh-CN" altLang="en-US" sz="5400" dirty="0" smtClean="0">
                <a:latin typeface="微软雅黑" panose="020B0503020204020204" charset="-122"/>
                <a:ea typeface="微软雅黑" panose="020B0503020204020204" charset="-122"/>
                <a:cs typeface="微软雅黑" panose="020B0503020204020204" charset="-122"/>
                <a:sym typeface="+mn-ea"/>
              </a:rPr>
              <a:t>；</a:t>
            </a:r>
            <a:endParaRPr lang="en-US" altLang="zh-CN" sz="5400" dirty="0" smtClean="0">
              <a:latin typeface="微软雅黑" panose="020B0503020204020204" charset="-122"/>
              <a:ea typeface="微软雅黑" panose="020B0503020204020204" charset="-122"/>
              <a:cs typeface="微软雅黑" panose="020B0503020204020204" charset="-122"/>
            </a:endParaRPr>
          </a:p>
          <a:p>
            <a:pPr lvl="1"/>
            <a:r>
              <a:rPr lang="zh-CN" altLang="en-US" sz="5400" dirty="0" smtClean="0">
                <a:latin typeface="微软雅黑" panose="020B0503020204020204" charset="-122"/>
                <a:ea typeface="微软雅黑" panose="020B0503020204020204" charset="-122"/>
                <a:cs typeface="微软雅黑" panose="020B0503020204020204" charset="-122"/>
                <a:sym typeface="+mn-ea"/>
              </a:rPr>
              <a:t>对</a:t>
            </a:r>
            <a:r>
              <a:rPr lang="zh-CN" altLang="en-US" sz="5400" dirty="0">
                <a:latin typeface="微软雅黑" panose="020B0503020204020204" charset="-122"/>
                <a:ea typeface="微软雅黑" panose="020B0503020204020204" charset="-122"/>
                <a:cs typeface="微软雅黑" panose="020B0503020204020204" charset="-122"/>
                <a:sym typeface="+mn-ea"/>
              </a:rPr>
              <a:t>教学媒体和教学方法的评估。</a:t>
            </a:r>
            <a:endParaRPr lang="en-US" altLang="zh-CN" sz="5400" dirty="0">
              <a:latin typeface="微软雅黑" panose="020B0503020204020204" charset="-122"/>
              <a:ea typeface="微软雅黑" panose="020B0503020204020204" charset="-122"/>
              <a:cs typeface="微软雅黑" panose="020B0503020204020204" charset="-122"/>
            </a:endParaRPr>
          </a:p>
          <a:p>
            <a:pPr lvl="1"/>
            <a:r>
              <a:rPr lang="zh-CN" altLang="en-US" sz="5400" dirty="0" smtClean="0">
                <a:latin typeface="微软雅黑" panose="020B0503020204020204" charset="-122"/>
                <a:ea typeface="微软雅黑" panose="020B0503020204020204" charset="-122"/>
                <a:cs typeface="微软雅黑" panose="020B0503020204020204" charset="-122"/>
                <a:sym typeface="+mn-ea"/>
              </a:rPr>
              <a:t>最常见的是书面考试，评价学生的学习成绩。</a:t>
            </a:r>
            <a:endParaRPr lang="zh-CN" altLang="en-US" sz="5400" dirty="0" smtClean="0">
              <a:latin typeface="微软雅黑" panose="020B0503020204020204" charset="-122"/>
              <a:ea typeface="微软雅黑" panose="020B0503020204020204" charset="-122"/>
              <a:cs typeface="微软雅黑" panose="020B0503020204020204" charset="-122"/>
            </a:endParaRPr>
          </a:p>
          <a:p>
            <a:pPr lvl="1"/>
            <a:r>
              <a:rPr lang="zh-CN" altLang="en-US" sz="5400" b="1" dirty="0" smtClean="0">
                <a:latin typeface="微软雅黑" panose="020B0503020204020204" charset="-122"/>
                <a:ea typeface="微软雅黑" panose="020B0503020204020204" charset="-122"/>
                <a:cs typeface="微软雅黑" panose="020B0503020204020204" charset="-122"/>
                <a:sym typeface="+mn-ea"/>
              </a:rPr>
              <a:t>评估时间：</a:t>
            </a:r>
            <a:endParaRPr lang="en-US" altLang="zh-CN" sz="5400" dirty="0" smtClean="0">
              <a:latin typeface="微软雅黑" panose="020B0503020204020204" charset="-122"/>
              <a:ea typeface="微软雅黑" panose="020B0503020204020204" charset="-122"/>
              <a:cs typeface="微软雅黑" panose="020B0503020204020204" charset="-122"/>
            </a:endParaRPr>
          </a:p>
          <a:p>
            <a:pPr lvl="2"/>
            <a:r>
              <a:rPr lang="zh-CN" altLang="en-US" sz="5400" dirty="0" smtClean="0">
                <a:latin typeface="微软雅黑" panose="020B0503020204020204" charset="-122"/>
                <a:ea typeface="微软雅黑" panose="020B0503020204020204" charset="-122"/>
                <a:cs typeface="微软雅黑" panose="020B0503020204020204" charset="-122"/>
                <a:sym typeface="+mn-ea"/>
              </a:rPr>
              <a:t>教学前</a:t>
            </a:r>
            <a:endParaRPr lang="en-US" altLang="zh-CN" sz="5400" dirty="0">
              <a:latin typeface="微软雅黑" panose="020B0503020204020204" charset="-122"/>
              <a:ea typeface="微软雅黑" panose="020B0503020204020204" charset="-122"/>
              <a:cs typeface="微软雅黑" panose="020B0503020204020204" charset="-122"/>
            </a:endParaRPr>
          </a:p>
          <a:p>
            <a:pPr lvl="2"/>
            <a:r>
              <a:rPr lang="zh-CN" altLang="en-US" sz="5400" dirty="0" smtClean="0">
                <a:latin typeface="微软雅黑" panose="020B0503020204020204" charset="-122"/>
                <a:ea typeface="微软雅黑" panose="020B0503020204020204" charset="-122"/>
                <a:cs typeface="微软雅黑" panose="020B0503020204020204" charset="-122"/>
                <a:sym typeface="+mn-ea"/>
              </a:rPr>
              <a:t>教学过程</a:t>
            </a:r>
            <a:endParaRPr lang="en-US" altLang="zh-CN" sz="5400" dirty="0" smtClean="0">
              <a:latin typeface="微软雅黑" panose="020B0503020204020204" charset="-122"/>
              <a:ea typeface="微软雅黑" panose="020B0503020204020204" charset="-122"/>
              <a:cs typeface="微软雅黑" panose="020B0503020204020204" charset="-122"/>
            </a:endParaRPr>
          </a:p>
          <a:p>
            <a:pPr lvl="2"/>
            <a:r>
              <a:rPr lang="zh-CN" altLang="en-US" sz="5400" dirty="0" smtClean="0">
                <a:latin typeface="微软雅黑" panose="020B0503020204020204" charset="-122"/>
                <a:ea typeface="微软雅黑" panose="020B0503020204020204" charset="-122"/>
                <a:cs typeface="微软雅黑" panose="020B0503020204020204" charset="-122"/>
                <a:sym typeface="+mn-ea"/>
              </a:rPr>
              <a:t>教学完成后</a:t>
            </a:r>
            <a:endParaRPr lang="en-US" altLang="zh-CN" sz="5400" dirty="0" smtClean="0">
              <a:latin typeface="微软雅黑" panose="020B0503020204020204" charset="-122"/>
              <a:ea typeface="微软雅黑" panose="020B0503020204020204" charset="-122"/>
              <a:cs typeface="微软雅黑" panose="020B0503020204020204" charset="-122"/>
            </a:endParaRPr>
          </a:p>
          <a:p>
            <a:pPr lvl="2"/>
            <a:r>
              <a:rPr lang="zh-CN" altLang="en-US" sz="5400" dirty="0" smtClean="0">
                <a:latin typeface="微软雅黑" panose="020B0503020204020204" charset="-122"/>
                <a:ea typeface="微软雅黑" panose="020B0503020204020204" charset="-122"/>
                <a:cs typeface="微软雅黑" panose="020B0503020204020204" charset="-122"/>
                <a:sym typeface="+mn-ea"/>
              </a:rPr>
              <a:t>整个</a:t>
            </a:r>
            <a:r>
              <a:rPr lang="zh-CN" altLang="en-US" sz="5400" dirty="0">
                <a:latin typeface="微软雅黑" panose="020B0503020204020204" charset="-122"/>
                <a:ea typeface="微软雅黑" panose="020B0503020204020204" charset="-122"/>
                <a:cs typeface="微软雅黑" panose="020B0503020204020204" charset="-122"/>
                <a:sym typeface="+mn-ea"/>
              </a:rPr>
              <a:t>教学单元结束</a:t>
            </a:r>
            <a:r>
              <a:rPr lang="zh-CN" altLang="en-US" sz="5400" dirty="0" smtClean="0">
                <a:latin typeface="微软雅黑" panose="020B0503020204020204" charset="-122"/>
                <a:ea typeface="微软雅黑" panose="020B0503020204020204" charset="-122"/>
                <a:cs typeface="微软雅黑" panose="020B0503020204020204" charset="-122"/>
                <a:sym typeface="+mn-ea"/>
              </a:rPr>
              <a:t>后总</a:t>
            </a:r>
            <a:r>
              <a:rPr lang="zh-CN" altLang="en-US" sz="5400" dirty="0">
                <a:latin typeface="微软雅黑" panose="020B0503020204020204" charset="-122"/>
                <a:ea typeface="微软雅黑" panose="020B0503020204020204" charset="-122"/>
                <a:cs typeface="微软雅黑" panose="020B0503020204020204" charset="-122"/>
                <a:sym typeface="+mn-ea"/>
              </a:rPr>
              <a:t>的评估</a:t>
            </a:r>
            <a:br>
              <a:rPr lang="zh-CN" altLang="en-US" sz="5400" b="1" dirty="0" smtClean="0">
                <a:latin typeface="楷体_GB2312" pitchFamily="49" charset="-122"/>
                <a:ea typeface="楷体_GB2312" pitchFamily="49" charset="-122"/>
                <a:sym typeface="+mn-ea"/>
              </a:rPr>
            </a:br>
            <a:endParaRPr lang="zh-CN" altLang="en-US" sz="5400" b="1"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175115" y="941070"/>
            <a:ext cx="8773160" cy="1014730"/>
          </a:xfrm>
          <a:prstGeom prst="rect">
            <a:avLst/>
          </a:prstGeom>
          <a:noFill/>
        </p:spPr>
        <p:txBody>
          <a:bodyPr wrap="none" rtlCol="0" anchor="t">
            <a:spAutoFit/>
          </a:bodyPr>
          <a:p>
            <a:pPr algn="l" eaLnBrk="1" fontAlgn="auto" hangingPunct="1">
              <a:spcAft>
                <a:spcPts val="0"/>
              </a:spcAft>
              <a:defRPr/>
            </a:pPr>
            <a:r>
              <a:rPr lang="en-US" altLang="zh-CN"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6</a:t>
            </a:r>
            <a:r>
              <a:rPr lang="zh-CN" altLang="en-US"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Evaluate and revise</a:t>
            </a:r>
            <a:endParaRPr lang="en-US" altLang="zh-CN" sz="6000" b="1">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 name="爆炸形 2 1"/>
          <p:cNvSpPr/>
          <p:nvPr/>
        </p:nvSpPr>
        <p:spPr>
          <a:xfrm>
            <a:off x="17740630" y="2594610"/>
            <a:ext cx="5006340" cy="2743835"/>
          </a:xfrm>
          <a:prstGeom prst="irregularSeal2">
            <a:avLst/>
          </a:prstGeom>
          <a:solidFill>
            <a:schemeClr val="accent2">
              <a:lumMod val="60000"/>
              <a:lumOff val="40000"/>
              <a:alpha val="95000"/>
            </a:schemeClr>
          </a:solidFill>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3600" b="1" dirty="0" smtClean="0">
                <a:latin typeface="微软雅黑" panose="020B0503020204020204" charset="-122"/>
                <a:ea typeface="微软雅黑" panose="020B0503020204020204" charset="-122"/>
              </a:rPr>
              <a:t>有不足吗？</a:t>
            </a:r>
            <a:endParaRPr lang="zh-CN" altLang="en-US" sz="3600" b="1" dirty="0" smtClean="0">
              <a:latin typeface="微软雅黑" panose="020B0503020204020204" charset="-122"/>
              <a:ea typeface="微软雅黑" panose="020B0503020204020204" charset="-122"/>
            </a:endParaRPr>
          </a:p>
        </p:txBody>
      </p:sp>
      <p:sp>
        <p:nvSpPr>
          <p:cNvPr id="4" name="文本框 3"/>
          <p:cNvSpPr txBox="1"/>
          <p:nvPr/>
        </p:nvSpPr>
        <p:spPr>
          <a:xfrm>
            <a:off x="5546090" y="11015980"/>
            <a:ext cx="14204950" cy="1568450"/>
          </a:xfrm>
          <a:prstGeom prst="rect">
            <a:avLst/>
          </a:prstGeom>
          <a:noFill/>
        </p:spPr>
        <p:txBody>
          <a:bodyPr wrap="none" rtlCol="0" anchor="t">
            <a:spAutoFit/>
          </a:bodyPr>
          <a:p>
            <a:r>
              <a:rPr lang="zh-CN" altLang="en-US" sz="4800" b="1" dirty="0" smtClean="0">
                <a:solidFill>
                  <a:schemeClr val="accent2"/>
                </a:solidFill>
                <a:latin typeface="微软雅黑" panose="020B0503020204020204" charset="-122"/>
                <a:ea typeface="微软雅黑" panose="020B0503020204020204" charset="-122"/>
                <a:cs typeface="微软雅黑" panose="020B0503020204020204" charset="-122"/>
                <a:sym typeface="+mn-ea"/>
              </a:rPr>
              <a:t>评价不是教学过程的结束。</a:t>
            </a:r>
            <a:endParaRPr lang="zh-CN" altLang="en-US" sz="4800" b="1" dirty="0" smtClean="0">
              <a:solidFill>
                <a:schemeClr val="accent2"/>
              </a:solidFill>
              <a:latin typeface="微软雅黑" panose="020B0503020204020204" charset="-122"/>
              <a:ea typeface="微软雅黑" panose="020B0503020204020204" charset="-122"/>
              <a:cs typeface="微软雅黑" panose="020B0503020204020204" charset="-122"/>
              <a:sym typeface="+mn-ea"/>
            </a:endParaRPr>
          </a:p>
          <a:p>
            <a:r>
              <a:rPr lang="zh-CN" altLang="en-US" sz="4800" b="1" dirty="0" smtClean="0">
                <a:solidFill>
                  <a:schemeClr val="accent2"/>
                </a:solidFill>
                <a:latin typeface="微软雅黑" panose="020B0503020204020204" charset="-122"/>
                <a:ea typeface="微软雅黑" panose="020B0503020204020204" charset="-122"/>
                <a:cs typeface="微软雅黑" panose="020B0503020204020204" charset="-122"/>
                <a:sym typeface="+mn-ea"/>
              </a:rPr>
              <a:t>在</a:t>
            </a:r>
            <a:r>
              <a:rPr lang="en-US" altLang="zh-CN" sz="4800" b="1" dirty="0" smtClean="0">
                <a:solidFill>
                  <a:schemeClr val="accent2"/>
                </a:solidFill>
                <a:latin typeface="微软雅黑" panose="020B0503020204020204" charset="-122"/>
                <a:ea typeface="微软雅黑" panose="020B0503020204020204" charset="-122"/>
                <a:cs typeface="微软雅黑" panose="020B0503020204020204" charset="-122"/>
                <a:sym typeface="+mn-ea"/>
              </a:rPr>
              <a:t>ASSURE</a:t>
            </a:r>
            <a:r>
              <a:rPr lang="zh-CN" altLang="en-US" sz="4800" b="1" dirty="0" smtClean="0">
                <a:solidFill>
                  <a:schemeClr val="accent2"/>
                </a:solidFill>
                <a:latin typeface="微软雅黑" panose="020B0503020204020204" charset="-122"/>
                <a:ea typeface="微软雅黑" panose="020B0503020204020204" charset="-122"/>
                <a:cs typeface="微软雅黑" panose="020B0503020204020204" charset="-122"/>
                <a:sym typeface="+mn-ea"/>
              </a:rPr>
              <a:t>模式中，评估是下一个教学周期的开始。</a:t>
            </a:r>
            <a:endParaRPr lang="zh-CN" altLang="en-US" sz="4800" b="1" dirty="0" smtClean="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115570" y="2034540"/>
            <a:ext cx="12457430" cy="317500"/>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140" name="Picture" descr="Picture"/>
          <p:cNvPicPr>
            <a:picLocks noChangeAspect="1"/>
          </p:cNvPicPr>
          <p:nvPr/>
        </p:nvPicPr>
        <p:blipFill>
          <a:blip r:embed="rId2" cstate="print">
            <a:alphaModFix amt="100000"/>
          </a:blip>
          <a:stretch>
            <a:fillRect/>
          </a:stretch>
        </p:blipFill>
        <p:spPr>
          <a:xfrm>
            <a:off x="954111" y="848638"/>
            <a:ext cx="1056289" cy="1056289"/>
          </a:xfrm>
          <a:prstGeom prst="rect">
            <a:avLst/>
          </a:prstGeom>
        </p:spPr>
      </p:pic>
      <p:sp>
        <p:nvSpPr>
          <p:cNvPr id="9218" name="Rectangle 3"/>
          <p:cNvSpPr>
            <a:spLocks noGrp="1" noChangeArrowheads="1"/>
          </p:cNvSpPr>
          <p:nvPr/>
        </p:nvSpPr>
        <p:spPr>
          <a:xfrm>
            <a:off x="4012565" y="2805430"/>
            <a:ext cx="17942560" cy="902525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20000"/>
              </a:lnSpc>
            </a:pPr>
            <a:r>
              <a:rPr lang="zh-CN" altLang="en-US" sz="5400" b="1" dirty="0" smtClean="0">
                <a:latin typeface="微软雅黑" panose="020B0503020204020204" charset="-122"/>
                <a:ea typeface="微软雅黑" panose="020B0503020204020204" charset="-122"/>
                <a:cs typeface="微软雅黑" panose="020B0503020204020204" charset="-122"/>
                <a:sym typeface="+mn-ea"/>
              </a:rPr>
              <a:t>原则：</a:t>
            </a:r>
            <a:endParaRPr lang="en-US" altLang="zh-CN" sz="5400" dirty="0" smtClean="0">
              <a:latin typeface="微软雅黑" panose="020B0503020204020204" charset="-122"/>
              <a:ea typeface="微软雅黑" panose="020B0503020204020204" charset="-122"/>
              <a:cs typeface="微软雅黑" panose="020B0503020204020204" charset="-122"/>
            </a:endParaRPr>
          </a:p>
          <a:p>
            <a:pPr lvl="1">
              <a:lnSpc>
                <a:spcPct val="120000"/>
              </a:lnSpc>
            </a:pPr>
            <a:r>
              <a:rPr lang="zh-CN" altLang="en-US" sz="5400" dirty="0" smtClean="0">
                <a:latin typeface="微软雅黑" panose="020B0503020204020204" charset="-122"/>
                <a:ea typeface="微软雅黑" panose="020B0503020204020204" charset="-122"/>
                <a:cs typeface="微软雅黑" panose="020B0503020204020204" charset="-122"/>
                <a:sym typeface="+mn-ea"/>
              </a:rPr>
              <a:t>评估方法依赖于特定学习目标的特点 。</a:t>
            </a:r>
            <a:endParaRPr lang="zh-CN" altLang="en-US" sz="5400" dirty="0" smtClean="0">
              <a:latin typeface="微软雅黑" panose="020B0503020204020204" charset="-122"/>
              <a:ea typeface="微软雅黑" panose="020B0503020204020204" charset="-122"/>
              <a:cs typeface="微软雅黑" panose="020B0503020204020204" charset="-122"/>
            </a:endParaRPr>
          </a:p>
          <a:p>
            <a:pPr lvl="1">
              <a:lnSpc>
                <a:spcPct val="120000"/>
              </a:lnSpc>
            </a:pPr>
            <a:r>
              <a:rPr lang="zh-CN" altLang="en-US" sz="5400" dirty="0" smtClean="0">
                <a:latin typeface="微软雅黑" panose="020B0503020204020204" charset="-122"/>
                <a:ea typeface="微软雅黑" panose="020B0503020204020204" charset="-122"/>
                <a:cs typeface="微软雅黑" panose="020B0503020204020204" charset="-122"/>
                <a:sym typeface="+mn-ea"/>
              </a:rPr>
              <a:t>评估过程与教学目标是对应的</a:t>
            </a:r>
            <a:endParaRPr lang="en-US" altLang="zh-CN" sz="5400" dirty="0" smtClean="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5400" b="1" dirty="0" smtClean="0">
                <a:solidFill>
                  <a:srgbClr val="CC3300"/>
                </a:solidFill>
                <a:latin typeface="微软雅黑" panose="020B0503020204020204" charset="-122"/>
                <a:ea typeface="微软雅黑" panose="020B0503020204020204" charset="-122"/>
                <a:cs typeface="微软雅黑" panose="020B0503020204020204" charset="-122"/>
                <a:sym typeface="+mn-ea"/>
              </a:rPr>
              <a:t>评估方法</a:t>
            </a:r>
            <a:r>
              <a:rPr lang="zh-CN" altLang="en-US" sz="5400" b="1" dirty="0" smtClean="0">
                <a:latin typeface="微软雅黑" panose="020B0503020204020204" charset="-122"/>
                <a:ea typeface="微软雅黑" panose="020B0503020204020204" charset="-122"/>
                <a:cs typeface="微软雅黑" panose="020B0503020204020204" charset="-122"/>
                <a:sym typeface="+mn-ea"/>
              </a:rPr>
              <a:t>：</a:t>
            </a:r>
            <a:endParaRPr lang="zh-CN" altLang="en-US" sz="5400" dirty="0">
              <a:latin typeface="微软雅黑" panose="020B0503020204020204" charset="-122"/>
              <a:ea typeface="微软雅黑" panose="020B0503020204020204" charset="-122"/>
              <a:cs typeface="微软雅黑" panose="020B0503020204020204" charset="-122"/>
            </a:endParaRPr>
          </a:p>
          <a:p>
            <a:pPr lvl="1">
              <a:lnSpc>
                <a:spcPct val="120000"/>
              </a:lnSpc>
            </a:pPr>
            <a:r>
              <a:rPr lang="zh-CN" altLang="en-US" sz="5400" dirty="0">
                <a:latin typeface="微软雅黑" panose="020B0503020204020204" charset="-122"/>
                <a:ea typeface="微软雅黑" panose="020B0503020204020204" charset="-122"/>
                <a:cs typeface="微软雅黑" panose="020B0503020204020204" charset="-122"/>
                <a:sym typeface="+mn-ea"/>
              </a:rPr>
              <a:t>学生完成项目作业，如写论文、科学探究、制作海报等　</a:t>
            </a:r>
            <a:endParaRPr lang="zh-CN" altLang="en-US" sz="5400" dirty="0">
              <a:latin typeface="微软雅黑" panose="020B0503020204020204" charset="-122"/>
              <a:ea typeface="微软雅黑" panose="020B0503020204020204" charset="-122"/>
              <a:cs typeface="微软雅黑" panose="020B0503020204020204" charset="-122"/>
            </a:endParaRPr>
          </a:p>
          <a:p>
            <a:pPr lvl="1">
              <a:lnSpc>
                <a:spcPct val="120000"/>
              </a:lnSpc>
            </a:pPr>
            <a:r>
              <a:rPr lang="zh-CN" altLang="en-US" sz="5400" dirty="0">
                <a:latin typeface="微软雅黑" panose="020B0503020204020204" charset="-122"/>
                <a:ea typeface="微软雅黑" panose="020B0503020204020204" charset="-122"/>
                <a:cs typeface="微软雅黑" panose="020B0503020204020204" charset="-122"/>
                <a:sym typeface="+mn-ea"/>
              </a:rPr>
              <a:t>表演性作业：如演讲、做体操、自我防御等　</a:t>
            </a:r>
            <a:endParaRPr lang="zh-CN" altLang="en-US" sz="5400" dirty="0">
              <a:latin typeface="微软雅黑" panose="020B0503020204020204" charset="-122"/>
              <a:ea typeface="微软雅黑" panose="020B0503020204020204" charset="-122"/>
              <a:cs typeface="微软雅黑" panose="020B0503020204020204" charset="-122"/>
            </a:endParaRPr>
          </a:p>
          <a:p>
            <a:pPr lvl="1">
              <a:lnSpc>
                <a:spcPct val="120000"/>
              </a:lnSpc>
            </a:pPr>
            <a:r>
              <a:rPr lang="zh-CN" altLang="en-US" sz="5400" dirty="0">
                <a:latin typeface="微软雅黑" panose="020B0503020204020204" charset="-122"/>
                <a:ea typeface="微软雅黑" panose="020B0503020204020204" charset="-122"/>
                <a:cs typeface="微软雅黑" panose="020B0503020204020204" charset="-122"/>
                <a:sym typeface="+mn-ea"/>
              </a:rPr>
              <a:t>老师和学生口头问答　</a:t>
            </a:r>
            <a:endParaRPr lang="zh-CN" altLang="en-US" sz="5400" dirty="0">
              <a:latin typeface="微软雅黑" panose="020B0503020204020204" charset="-122"/>
              <a:ea typeface="微软雅黑" panose="020B0503020204020204" charset="-122"/>
              <a:cs typeface="微软雅黑" panose="020B0503020204020204" charset="-122"/>
            </a:endParaRPr>
          </a:p>
          <a:p>
            <a:pPr lvl="1">
              <a:lnSpc>
                <a:spcPct val="120000"/>
              </a:lnSpc>
            </a:pPr>
            <a:r>
              <a:rPr lang="zh-CN" altLang="en-US" sz="5400" dirty="0">
                <a:latin typeface="微软雅黑" panose="020B0503020204020204" charset="-122"/>
                <a:ea typeface="微软雅黑" panose="020B0503020204020204" charset="-122"/>
                <a:cs typeface="微软雅黑" panose="020B0503020204020204" charset="-122"/>
                <a:sym typeface="+mn-ea"/>
              </a:rPr>
              <a:t>讨论有争议的话题和最近发生的事件　</a:t>
            </a:r>
            <a:endParaRPr lang="zh-CN" altLang="en-US" sz="5400" dirty="0">
              <a:latin typeface="微软雅黑" panose="020B0503020204020204" charset="-122"/>
              <a:ea typeface="微软雅黑" panose="020B0503020204020204" charset="-122"/>
              <a:cs typeface="微软雅黑" panose="020B0503020204020204" charset="-122"/>
            </a:endParaRPr>
          </a:p>
          <a:p>
            <a:pPr lvl="1">
              <a:lnSpc>
                <a:spcPct val="120000"/>
              </a:lnSpc>
            </a:pPr>
            <a:r>
              <a:rPr lang="zh-CN" altLang="en-US" sz="5400" dirty="0">
                <a:latin typeface="微软雅黑" panose="020B0503020204020204" charset="-122"/>
                <a:ea typeface="微软雅黑" panose="020B0503020204020204" charset="-122"/>
                <a:cs typeface="微软雅黑" panose="020B0503020204020204" charset="-122"/>
                <a:sym typeface="+mn-ea"/>
              </a:rPr>
              <a:t>档案袋评价：包括带有总结和反思的学生作业</a:t>
            </a:r>
            <a:endParaRPr lang="zh-CN" altLang="en-US" sz="5400"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186305" y="977900"/>
            <a:ext cx="7802880" cy="1938020"/>
          </a:xfrm>
          <a:prstGeom prst="rect">
            <a:avLst/>
          </a:prstGeom>
          <a:noFill/>
        </p:spPr>
        <p:txBody>
          <a:bodyPr wrap="none" rtlCol="0" anchor="t">
            <a:spAutoFit/>
          </a:bodyPr>
          <a:p>
            <a:pPr algn="l" eaLnBrk="1" fontAlgn="auto" hangingPunct="1">
              <a:spcAft>
                <a:spcPts val="0"/>
              </a:spcAft>
              <a:defRPr/>
            </a:pPr>
            <a:r>
              <a:rPr lang="zh-CN" altLang="en-US"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rPr>
              <a:t>如何对学生进行评估？</a:t>
            </a:r>
            <a:endParaRPr lang="zh-CN" altLang="en-US" sz="6000" kern="1200" dirty="0">
              <a:effectLst>
                <a:outerShdw blurRad="31750" dist="25400" dir="5400000" algn="tl" rotWithShape="0">
                  <a:srgbClr val="000000">
                    <a:alpha val="25000"/>
                  </a:srgbClr>
                </a:outerShdw>
              </a:effectLst>
            </a:endParaRPr>
          </a:p>
          <a:p>
            <a:pPr algn="l" eaLnBrk="1" fontAlgn="auto" hangingPunct="1">
              <a:spcAft>
                <a:spcPts val="0"/>
              </a:spcAft>
              <a:defRPr/>
            </a:pPr>
            <a:endParaRPr lang="en-US" altLang="zh-CN" sz="6000" b="1">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04975" y="4209415"/>
            <a:ext cx="5465445" cy="5212715"/>
            <a:chOff x="14897" y="6696"/>
            <a:chExt cx="8607" cy="8209"/>
          </a:xfrm>
        </p:grpSpPr>
        <p:pic>
          <p:nvPicPr>
            <p:cNvPr id="2" name="Picture" descr="Picture"/>
            <p:cNvPicPr>
              <a:picLocks noChangeAspect="1"/>
            </p:cNvPicPr>
            <p:nvPr/>
          </p:nvPicPr>
          <p:blipFill>
            <a:blip r:embed="rId1" cstate="print">
              <a:alphaModFix amt="100000"/>
            </a:blip>
            <a:stretch>
              <a:fillRect/>
            </a:stretch>
          </p:blipFill>
          <p:spPr>
            <a:xfrm>
              <a:off x="19646" y="6696"/>
              <a:ext cx="3858" cy="3858"/>
            </a:xfrm>
            <a:prstGeom prst="rect">
              <a:avLst/>
            </a:prstGeom>
          </p:spPr>
        </p:pic>
        <p:pic>
          <p:nvPicPr>
            <p:cNvPr id="468" name="Picture" descr="Picture"/>
            <p:cNvPicPr>
              <a:picLocks noChangeAspect="1"/>
            </p:cNvPicPr>
            <p:nvPr/>
          </p:nvPicPr>
          <p:blipFill>
            <a:blip r:embed="rId2" cstate="print">
              <a:alphaModFix amt="100000"/>
            </a:blip>
            <a:stretch>
              <a:fillRect/>
            </a:stretch>
          </p:blipFill>
          <p:spPr>
            <a:xfrm flipH="1">
              <a:off x="14897" y="6696"/>
              <a:ext cx="3858" cy="3858"/>
            </a:xfrm>
            <a:prstGeom prst="rect">
              <a:avLst/>
            </a:prstGeom>
          </p:spPr>
        </p:pic>
        <p:pic>
          <p:nvPicPr>
            <p:cNvPr id="935" name="Picture" descr="Picture"/>
            <p:cNvPicPr>
              <a:picLocks noChangeAspect="1"/>
            </p:cNvPicPr>
            <p:nvPr/>
          </p:nvPicPr>
          <p:blipFill>
            <a:blip r:embed="rId2" cstate="print">
              <a:alphaModFix amt="100000"/>
            </a:blip>
            <a:stretch>
              <a:fillRect/>
            </a:stretch>
          </p:blipFill>
          <p:spPr>
            <a:xfrm flipV="1">
              <a:off x="19646" y="11047"/>
              <a:ext cx="3858" cy="3858"/>
            </a:xfrm>
            <a:prstGeom prst="rect">
              <a:avLst/>
            </a:prstGeom>
          </p:spPr>
        </p:pic>
        <p:pic>
          <p:nvPicPr>
            <p:cNvPr id="1403" name="Picture" descr="Picture"/>
            <p:cNvPicPr>
              <a:picLocks noChangeAspect="1"/>
            </p:cNvPicPr>
            <p:nvPr/>
          </p:nvPicPr>
          <p:blipFill>
            <a:blip r:embed="rId1" cstate="print">
              <a:alphaModFix amt="100000"/>
            </a:blip>
            <a:stretch>
              <a:fillRect/>
            </a:stretch>
          </p:blipFill>
          <p:spPr>
            <a:xfrm flipH="1" flipV="1">
              <a:off x="14897" y="11047"/>
              <a:ext cx="3858" cy="3858"/>
            </a:xfrm>
            <a:prstGeom prst="rect">
              <a:avLst/>
            </a:prstGeom>
          </p:spPr>
        </p:pic>
        <p:pic>
          <p:nvPicPr>
            <p:cNvPr id="1871" name="Picture" descr="Picture"/>
            <p:cNvPicPr>
              <a:picLocks noChangeAspect="1"/>
            </p:cNvPicPr>
            <p:nvPr/>
          </p:nvPicPr>
          <p:blipFill>
            <a:blip r:embed="rId3" cstate="print">
              <a:alphaModFix amt="100000"/>
            </a:blip>
            <a:stretch>
              <a:fillRect/>
            </a:stretch>
          </p:blipFill>
          <p:spPr>
            <a:xfrm>
              <a:off x="16154" y="7953"/>
              <a:ext cx="1494" cy="1494"/>
            </a:xfrm>
            <a:prstGeom prst="rect">
              <a:avLst/>
            </a:prstGeom>
          </p:spPr>
        </p:pic>
        <p:pic>
          <p:nvPicPr>
            <p:cNvPr id="2338" name="Picture" descr="Picture"/>
            <p:cNvPicPr>
              <a:picLocks noChangeAspect="1"/>
            </p:cNvPicPr>
            <p:nvPr/>
          </p:nvPicPr>
          <p:blipFill>
            <a:blip r:embed="rId4" cstate="print">
              <a:alphaModFix amt="100000"/>
            </a:blip>
            <a:stretch>
              <a:fillRect/>
            </a:stretch>
          </p:blipFill>
          <p:spPr>
            <a:xfrm>
              <a:off x="20827" y="7953"/>
              <a:ext cx="1494" cy="1494"/>
            </a:xfrm>
            <a:prstGeom prst="rect">
              <a:avLst/>
            </a:prstGeom>
          </p:spPr>
        </p:pic>
        <p:pic>
          <p:nvPicPr>
            <p:cNvPr id="2805" name="Picture" descr="Picture"/>
            <p:cNvPicPr>
              <a:picLocks noChangeAspect="1"/>
            </p:cNvPicPr>
            <p:nvPr/>
          </p:nvPicPr>
          <p:blipFill>
            <a:blip r:embed="rId5" cstate="print">
              <a:alphaModFix amt="100000"/>
            </a:blip>
            <a:stretch>
              <a:fillRect/>
            </a:stretch>
          </p:blipFill>
          <p:spPr>
            <a:xfrm>
              <a:off x="16154" y="12228"/>
              <a:ext cx="1494" cy="1494"/>
            </a:xfrm>
            <a:prstGeom prst="rect">
              <a:avLst/>
            </a:prstGeom>
          </p:spPr>
        </p:pic>
        <p:pic>
          <p:nvPicPr>
            <p:cNvPr id="3272" name="Picture" descr="Picture"/>
            <p:cNvPicPr>
              <a:picLocks noChangeAspect="1"/>
            </p:cNvPicPr>
            <p:nvPr/>
          </p:nvPicPr>
          <p:blipFill>
            <a:blip r:embed="rId6" cstate="print">
              <a:alphaModFix amt="100000"/>
            </a:blip>
            <a:stretch>
              <a:fillRect/>
            </a:stretch>
          </p:blipFill>
          <p:spPr>
            <a:xfrm>
              <a:off x="20827" y="12228"/>
              <a:ext cx="1494" cy="1494"/>
            </a:xfrm>
            <a:prstGeom prst="rect">
              <a:avLst/>
            </a:prstGeom>
          </p:spPr>
        </p:pic>
      </p:grpSp>
      <p:sp>
        <p:nvSpPr>
          <p:cNvPr id="11199" name="文本"/>
          <p:cNvSpPr>
            <a:spLocks noGrp="1"/>
          </p:cNvSpPr>
          <p:nvPr>
            <p:ph type="ctrTitle"/>
          </p:nvPr>
        </p:nvSpPr>
        <p:spPr>
          <a:xfrm>
            <a:off x="9306560" y="3441065"/>
            <a:ext cx="13256895" cy="3362960"/>
          </a:xfrm>
          <a:prstGeom prst="rect">
            <a:avLst/>
          </a:prstGeom>
        </p:spPr>
        <p:txBody>
          <a:bodyPr lIns="0" tIns="0" rIns="0" bIns="0">
            <a:noAutofit/>
          </a:bodyPr>
          <a:lstStyle/>
          <a:p>
            <a:pPr algn="l">
              <a:lnSpc>
                <a:spcPct val="150000"/>
              </a:lnSpc>
            </a:pPr>
            <a:r>
              <a:rPr lang="zh-CN" altLang="en-US" dirty="0" smtClean="0">
                <a:latin typeface="微软雅黑" panose="020B0503020204020204" charset="-122"/>
                <a:ea typeface="微软雅黑" panose="020B0503020204020204" charset="-122"/>
                <a:cs typeface="微软雅黑" panose="020B0503020204020204" charset="-122"/>
                <a:sym typeface="+mn-ea"/>
              </a:rPr>
              <a:t>教学素材是否有效？　</a:t>
            </a:r>
            <a:br>
              <a:rPr lang="zh-CN" altLang="en-US" dirty="0" smtClean="0">
                <a:latin typeface="微软雅黑" panose="020B0503020204020204" charset="-122"/>
                <a:ea typeface="微软雅黑" panose="020B0503020204020204" charset="-122"/>
                <a:cs typeface="微软雅黑" panose="020B0503020204020204" charset="-122"/>
              </a:rPr>
            </a:br>
            <a:r>
              <a:rPr lang="zh-CN" altLang="en-US" dirty="0" smtClean="0">
                <a:latin typeface="微软雅黑" panose="020B0503020204020204" charset="-122"/>
                <a:ea typeface="微软雅黑" panose="020B0503020204020204" charset="-122"/>
                <a:cs typeface="微软雅黑" panose="020B0503020204020204" charset="-122"/>
                <a:sym typeface="+mn-ea"/>
              </a:rPr>
              <a:t>教学效果是否还可以提高？　</a:t>
            </a:r>
            <a:br>
              <a:rPr lang="zh-CN" altLang="en-US" dirty="0" smtClean="0">
                <a:latin typeface="微软雅黑" panose="020B0503020204020204" charset="-122"/>
                <a:ea typeface="微软雅黑" panose="020B0503020204020204" charset="-122"/>
                <a:cs typeface="微软雅黑" panose="020B0503020204020204" charset="-122"/>
              </a:rPr>
            </a:br>
            <a:r>
              <a:rPr lang="zh-CN" altLang="en-US" dirty="0" smtClean="0">
                <a:latin typeface="微软雅黑" panose="020B0503020204020204" charset="-122"/>
                <a:ea typeface="微软雅黑" panose="020B0503020204020204" charset="-122"/>
                <a:cs typeface="微软雅黑" panose="020B0503020204020204" charset="-122"/>
                <a:sym typeface="+mn-ea"/>
              </a:rPr>
              <a:t>与学生取得的成绩相比，制作媒体的成本是否值得？　</a:t>
            </a:r>
            <a:br>
              <a:rPr lang="zh-CN" altLang="en-US" dirty="0" smtClean="0">
                <a:latin typeface="微软雅黑" panose="020B0503020204020204" charset="-122"/>
                <a:ea typeface="微软雅黑" panose="020B0503020204020204" charset="-122"/>
                <a:cs typeface="微软雅黑" panose="020B0503020204020204" charset="-122"/>
              </a:rPr>
            </a:br>
            <a:r>
              <a:rPr lang="zh-CN" altLang="en-US" dirty="0" smtClean="0">
                <a:latin typeface="微软雅黑" panose="020B0503020204020204" charset="-122"/>
                <a:ea typeface="微软雅黑" panose="020B0503020204020204" charset="-122"/>
                <a:cs typeface="微软雅黑" panose="020B0503020204020204" charset="-122"/>
                <a:sym typeface="+mn-ea"/>
              </a:rPr>
              <a:t>演讲</a:t>
            </a:r>
            <a:r>
              <a:rPr lang="en-US" altLang="zh-CN" dirty="0" smtClean="0">
                <a:latin typeface="微软雅黑" panose="020B0503020204020204" charset="-122"/>
                <a:ea typeface="微软雅黑" panose="020B0503020204020204" charset="-122"/>
                <a:cs typeface="微软雅黑" panose="020B0503020204020204" charset="-122"/>
                <a:sym typeface="+mn-ea"/>
              </a:rPr>
              <a:t>/</a:t>
            </a:r>
            <a:r>
              <a:rPr lang="zh-CN" altLang="en-US" dirty="0" smtClean="0">
                <a:latin typeface="微软雅黑" panose="020B0503020204020204" charset="-122"/>
                <a:ea typeface="微软雅黑" panose="020B0503020204020204" charset="-122"/>
                <a:cs typeface="微软雅黑" panose="020B0503020204020204" charset="-122"/>
                <a:sym typeface="+mn-ea"/>
              </a:rPr>
              <a:t>教学时间与实际的效果相比是否太长了？</a:t>
            </a:r>
            <a:br>
              <a:rPr lang="zh-CN" altLang="en-US" dirty="0" smtClean="0">
                <a:latin typeface="微软雅黑" panose="020B0503020204020204" charset="-122"/>
                <a:ea typeface="微软雅黑" panose="020B0503020204020204" charset="-122"/>
                <a:cs typeface="微软雅黑" panose="020B0503020204020204" charset="-122"/>
              </a:rPr>
            </a:br>
            <a:r>
              <a:rPr lang="zh-CN" altLang="en-US" dirty="0" smtClean="0">
                <a:latin typeface="微软雅黑" panose="020B0503020204020204" charset="-122"/>
                <a:ea typeface="微软雅黑" panose="020B0503020204020204" charset="-122"/>
                <a:cs typeface="微软雅黑" panose="020B0503020204020204" charset="-122"/>
                <a:sym typeface="+mn-ea"/>
              </a:rPr>
              <a:t>媒体是否帮助学生达到了学习的目标？</a:t>
            </a:r>
            <a:br>
              <a:rPr lang="zh-CN" altLang="en-US" dirty="0" smtClean="0">
                <a:latin typeface="微软雅黑" panose="020B0503020204020204" charset="-122"/>
                <a:ea typeface="微软雅黑" panose="020B0503020204020204" charset="-122"/>
                <a:cs typeface="微软雅黑" panose="020B0503020204020204" charset="-122"/>
              </a:rPr>
            </a:br>
            <a:r>
              <a:rPr lang="zh-CN" altLang="en-US" dirty="0" smtClean="0">
                <a:latin typeface="微软雅黑" panose="020B0503020204020204" charset="-122"/>
                <a:ea typeface="微软雅黑" panose="020B0503020204020204" charset="-122"/>
                <a:cs typeface="微软雅黑" panose="020B0503020204020204" charset="-122"/>
                <a:sym typeface="+mn-ea"/>
              </a:rPr>
              <a:t>媒体是否唤起了学生学习的兴趣？</a:t>
            </a:r>
            <a:br>
              <a:rPr lang="zh-CN" altLang="en-US" dirty="0" smtClean="0">
                <a:latin typeface="微软雅黑" panose="020B0503020204020204" charset="-122"/>
                <a:ea typeface="微软雅黑" panose="020B0503020204020204" charset="-122"/>
                <a:cs typeface="微软雅黑" panose="020B0503020204020204" charset="-122"/>
              </a:rPr>
            </a:br>
            <a:r>
              <a:rPr lang="zh-CN" altLang="en-US" dirty="0" smtClean="0">
                <a:latin typeface="微软雅黑" panose="020B0503020204020204" charset="-122"/>
                <a:ea typeface="微软雅黑" panose="020B0503020204020204" charset="-122"/>
                <a:cs typeface="微软雅黑" panose="020B0503020204020204" charset="-122"/>
                <a:sym typeface="+mn-ea"/>
              </a:rPr>
              <a:t>学习方法是否为学生提供了有益的参与的机会？</a:t>
            </a:r>
            <a:r>
              <a:rPr lang="zh-CN" altLang="en-US" i="0" u="none" spc="0" dirty="0">
                <a:solidFill>
                  <a:srgbClr val="242424">
                    <a:alpha val="100000"/>
                  </a:srgbClr>
                </a:solidFill>
                <a:latin typeface="微软雅黑" panose="020B0503020204020204" charset="-122"/>
                <a:ea typeface="微软雅黑" panose="020B0503020204020204" charset="-122"/>
                <a:cs typeface="微软雅黑" panose="020B0503020204020204" charset="-122"/>
              </a:rPr>
              <a:t> </a:t>
            </a:r>
            <a:endParaRPr kumimoji="1" lang="zh-CN" altLang="en-US" i="0" u="none" spc="0" dirty="0">
              <a:solidFill>
                <a:srgbClr val="242424">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306560" y="1136015"/>
            <a:ext cx="10088880" cy="1014730"/>
          </a:xfrm>
          <a:prstGeom prst="rect">
            <a:avLst/>
          </a:prstGeom>
          <a:noFill/>
        </p:spPr>
        <p:txBody>
          <a:bodyPr wrap="none" rtlCol="0" anchor="t">
            <a:spAutoFit/>
          </a:bodyPr>
          <a:p>
            <a:pPr algn="l" eaLnBrk="1" fontAlgn="auto" hangingPunct="1">
              <a:spcAft>
                <a:spcPts val="0"/>
              </a:spcAft>
              <a:defRPr/>
            </a:pPr>
            <a:r>
              <a:rPr lang="zh-CN" altLang="en-US"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rPr>
              <a:t>如何对方法和媒体进行评价？</a:t>
            </a:r>
            <a:endParaRPr lang="zh-CN" altLang="en-US" sz="60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5000"/>
          </a:blip>
          <a:stretch>
            <a:fillRect/>
          </a:stretch>
        </p:blipFill>
        <p:spPr>
          <a:xfrm>
            <a:off x="-288800" y="7427742"/>
            <a:ext cx="24961743" cy="6193642"/>
          </a:xfrm>
          <a:prstGeom prst="rect">
            <a:avLst/>
          </a:prstGeom>
        </p:spPr>
      </p:pic>
      <p:sp>
        <p:nvSpPr>
          <p:cNvPr id="467" name="文本"/>
          <p:cNvSpPr>
            <a:spLocks noGrp="1"/>
          </p:cNvSpPr>
          <p:nvPr>
            <p:ph type="ctrTitle"/>
          </p:nvPr>
        </p:nvSpPr>
        <p:spPr>
          <a:xfrm>
            <a:off x="4572000" y="2498725"/>
            <a:ext cx="5835650" cy="676275"/>
          </a:xfrm>
          <a:prstGeom prst="rect">
            <a:avLst/>
          </a:prstGeom>
        </p:spPr>
        <p:txBody>
          <a:bodyPr lIns="0" tIns="0" rIns="0" bIns="0">
            <a:noAutofit/>
          </a:bodyPr>
          <a:lstStyle/>
          <a:p>
            <a:pPr algn="l">
              <a:lnSpc>
                <a:spcPts val="6600"/>
              </a:lnSpc>
            </a:pPr>
            <a:r>
              <a:rPr lang="zh-CN" altLang="en-US" sz="6600" b="1" dirty="0">
                <a:solidFill>
                  <a:schemeClr val="accent2"/>
                </a:solidFill>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rPr>
              <a:t>对教师的评价</a:t>
            </a:r>
            <a:endParaRPr kumimoji="1" lang="zh-CN" altLang="en-US" sz="6600" b="1" dirty="0">
              <a:solidFill>
                <a:schemeClr val="accent2"/>
              </a:solidFill>
              <a:effectLst>
                <a:outerShdw blurRad="31750" dist="25400" dir="5400000" algn="tl" rotWithShape="0">
                  <a:srgbClr val="000000">
                    <a:alpha val="25000"/>
                  </a:srgbClr>
                </a:outerShdw>
              </a:effectLst>
              <a:latin typeface="微软雅黑" panose="020B0503020204020204" charset="-122"/>
              <a:ea typeface="微软雅黑" panose="020B0503020204020204" charset="-122"/>
              <a:sym typeface="+mn-ea"/>
            </a:endParaRPr>
          </a:p>
        </p:txBody>
      </p:sp>
      <p:pic>
        <p:nvPicPr>
          <p:cNvPr id="3100" name="Picture" descr="Picture"/>
          <p:cNvPicPr>
            <a:picLocks noChangeAspect="1"/>
          </p:cNvPicPr>
          <p:nvPr/>
        </p:nvPicPr>
        <p:blipFill>
          <a:blip r:embed="rId2" cstate="print">
            <a:alphaModFix amt="100000"/>
          </a:blip>
          <a:stretch>
            <a:fillRect/>
          </a:stretch>
        </p:blipFill>
        <p:spPr>
          <a:xfrm>
            <a:off x="15948553" y="6517657"/>
            <a:ext cx="6929611" cy="4286034"/>
          </a:xfrm>
          <a:prstGeom prst="rect">
            <a:avLst/>
          </a:prstGeom>
        </p:spPr>
      </p:pic>
      <p:pic>
        <p:nvPicPr>
          <p:cNvPr id="3568" name="Picture" descr="Picture"/>
          <p:cNvPicPr>
            <a:picLocks noChangeAspect="1"/>
          </p:cNvPicPr>
          <p:nvPr/>
        </p:nvPicPr>
        <p:blipFill>
          <a:blip r:embed="rId3" cstate="print">
            <a:alphaModFix amt="100000"/>
          </a:blip>
          <a:stretch>
            <a:fillRect/>
          </a:stretch>
        </p:blipFill>
        <p:spPr>
          <a:xfrm>
            <a:off x="15948703" y="1167782"/>
            <a:ext cx="6929611" cy="4286034"/>
          </a:xfrm>
          <a:prstGeom prst="rect">
            <a:avLst/>
          </a:prstGeom>
        </p:spPr>
      </p:pic>
      <p:sp>
        <p:nvSpPr>
          <p:cNvPr id="5540" name="文本"/>
          <p:cNvSpPr>
            <a:spLocks noGrp="1"/>
          </p:cNvSpPr>
          <p:nvPr>
            <p:ph type="ctrTitle"/>
          </p:nvPr>
        </p:nvSpPr>
        <p:spPr>
          <a:xfrm>
            <a:off x="2610485" y="5454015"/>
            <a:ext cx="3007995" cy="586740"/>
          </a:xfrm>
          <a:prstGeom prst="rect">
            <a:avLst/>
          </a:prstGeom>
        </p:spPr>
        <p:txBody>
          <a:bodyPr lIns="0" tIns="0" rIns="0" bIns="0">
            <a:noAutofit/>
          </a:bodyPr>
          <a:lstStyle/>
          <a:p>
            <a:pPr algn="l">
              <a:lnSpc>
                <a:spcPts val="7175"/>
              </a:lnSpc>
            </a:pPr>
            <a:r>
              <a:rPr lang="zh-CN" altLang="en-US" sz="8000" b="1" i="0" u="none" spc="0" dirty="0">
                <a:solidFill>
                  <a:srgbClr val="DB151F">
                    <a:alpha val="100000"/>
                  </a:srgbClr>
                </a:solidFill>
                <a:latin typeface="微软雅黑" panose="020B0503020204020204" charset="-122"/>
                <a:ea typeface="微软雅黑" panose="020B0503020204020204" charset="-122"/>
                <a:cs typeface="微软雅黑" panose="020B0503020204020204" charset="-122"/>
              </a:rPr>
              <a:t>01</a:t>
            </a:r>
            <a:r>
              <a:rPr lang="zh-CN" altLang="en-US" sz="6600" b="1" i="0" u="none"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自评</a:t>
            </a:r>
            <a:endParaRPr kumimoji="1" lang="zh-CN" altLang="en-US" sz="6600" b="1" i="0" u="none" spc="0" dirty="0" smtClean="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077" name="文本"/>
          <p:cNvSpPr>
            <a:spLocks noGrp="1"/>
          </p:cNvSpPr>
          <p:nvPr>
            <p:ph type="ctrTitle"/>
          </p:nvPr>
        </p:nvSpPr>
        <p:spPr>
          <a:xfrm>
            <a:off x="8299450" y="5454015"/>
            <a:ext cx="5142230" cy="586740"/>
          </a:xfrm>
          <a:prstGeom prst="rect">
            <a:avLst/>
          </a:prstGeom>
        </p:spPr>
        <p:txBody>
          <a:bodyPr lIns="0" tIns="0" rIns="0" bIns="0">
            <a:noAutofit/>
          </a:bodyPr>
          <a:lstStyle/>
          <a:p>
            <a:pPr algn="l">
              <a:lnSpc>
                <a:spcPts val="7175"/>
              </a:lnSpc>
            </a:pPr>
            <a:r>
              <a:rPr lang="zh-CN" altLang="en-US" sz="8000" b="1" i="0" u="none" spc="0" dirty="0">
                <a:solidFill>
                  <a:srgbClr val="DB151F">
                    <a:alpha val="100000"/>
                  </a:srgbClr>
                </a:solidFill>
                <a:latin typeface="微软雅黑" panose="020B0503020204020204" charset="-122"/>
                <a:ea typeface="微软雅黑" panose="020B0503020204020204" charset="-122"/>
                <a:cs typeface="微软雅黑" panose="020B0503020204020204" charset="-122"/>
              </a:rPr>
              <a:t>02</a:t>
            </a:r>
            <a:r>
              <a:rPr lang="zh-CN" altLang="en-US" sz="6600" b="1" i="0" u="none"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学生评价</a:t>
            </a:r>
            <a:br>
              <a:rPr lang="zh-CN" altLang="en-US" sz="6600" b="1"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br>
            <a:endParaRPr kumimoji="1" lang="zh-CN" altLang="en-US" sz="2000" dirty="0">
              <a:solidFill>
                <a:srgbClr val="000000"/>
              </a:solidFill>
            </a:endParaRPr>
          </a:p>
        </p:txBody>
      </p:sp>
      <p:sp>
        <p:nvSpPr>
          <p:cNvPr id="10615" name="文本"/>
          <p:cNvSpPr>
            <a:spLocks noGrp="1"/>
          </p:cNvSpPr>
          <p:nvPr>
            <p:ph type="ctrTitle"/>
          </p:nvPr>
        </p:nvSpPr>
        <p:spPr>
          <a:xfrm>
            <a:off x="2250440" y="8973185"/>
            <a:ext cx="4799330" cy="586740"/>
          </a:xfrm>
          <a:prstGeom prst="rect">
            <a:avLst/>
          </a:prstGeom>
        </p:spPr>
        <p:txBody>
          <a:bodyPr lIns="0" tIns="0" rIns="0" bIns="0">
            <a:noAutofit/>
          </a:bodyPr>
          <a:lstStyle/>
          <a:p>
            <a:pPr algn="l">
              <a:lnSpc>
                <a:spcPts val="7175"/>
              </a:lnSpc>
            </a:pPr>
            <a:r>
              <a:rPr lang="zh-CN" altLang="en-US" sz="8000" b="1" i="0" u="none" spc="0" dirty="0">
                <a:solidFill>
                  <a:srgbClr val="DB151F">
                    <a:alpha val="100000"/>
                  </a:srgbClr>
                </a:solidFill>
                <a:latin typeface="微软雅黑" panose="020B0503020204020204" charset="-122"/>
                <a:ea typeface="微软雅黑" panose="020B0503020204020204" charset="-122"/>
                <a:cs typeface="微软雅黑" panose="020B0503020204020204" charset="-122"/>
              </a:rPr>
              <a:t>03</a:t>
            </a:r>
            <a:r>
              <a:rPr lang="zh-CN" altLang="en-US" sz="6600" b="1" i="0" u="none"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同伴评价</a:t>
            </a:r>
            <a:endParaRPr lang="zh-CN" altLang="en-US" sz="6600" b="1" i="0" u="none" spc="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299450" y="8973185"/>
            <a:ext cx="5627370" cy="1011555"/>
          </a:xfrm>
          <a:prstGeom prst="rect">
            <a:avLst/>
          </a:prstGeom>
          <a:noFill/>
        </p:spPr>
        <p:txBody>
          <a:bodyPr wrap="none" rtlCol="0" anchor="t">
            <a:spAutoFit/>
          </a:bodyPr>
          <a:p>
            <a:pPr>
              <a:lnSpc>
                <a:spcPts val="7175"/>
              </a:lnSpc>
            </a:pPr>
            <a:r>
              <a:rPr lang="zh-CN" altLang="en-US" sz="8000" b="1" dirty="0">
                <a:solidFill>
                  <a:srgbClr val="DB151F">
                    <a:alpha val="100000"/>
                  </a:srgbClr>
                </a:solidFill>
                <a:latin typeface="微软雅黑" panose="020B0503020204020204" charset="-122"/>
                <a:ea typeface="微软雅黑" panose="020B0503020204020204" charset="-122"/>
                <a:cs typeface="微软雅黑" panose="020B0503020204020204" charset="-122"/>
                <a:sym typeface="+mn-ea"/>
              </a:rPr>
              <a:t>04</a:t>
            </a:r>
            <a:r>
              <a:rPr lang="zh-CN" altLang="en-US" sz="6600" b="1"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管理者评价</a:t>
            </a:r>
            <a:endParaRPr lang="zh-CN" altLang="en-US" sz="6600" b="1"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234315" y="-322580"/>
            <a:ext cx="25786080" cy="4469765"/>
          </a:xfrm>
          <a:prstGeom prst="rect">
            <a:avLst/>
          </a:prstGeom>
        </p:spPr>
      </p:pic>
      <p:pic>
        <p:nvPicPr>
          <p:cNvPr id="935" name="Picture" descr="Picture"/>
          <p:cNvPicPr>
            <a:picLocks noChangeAspect="1"/>
          </p:cNvPicPr>
          <p:nvPr/>
        </p:nvPicPr>
        <p:blipFill>
          <a:blip r:embed="rId2" cstate="print">
            <a:alphaModFix amt="100000"/>
          </a:blip>
          <a:stretch>
            <a:fillRect/>
          </a:stretch>
        </p:blipFill>
        <p:spPr>
          <a:xfrm>
            <a:off x="11270949" y="0"/>
            <a:ext cx="1842100" cy="1842100"/>
          </a:xfrm>
          <a:prstGeom prst="rect">
            <a:avLst/>
          </a:prstGeom>
          <a:effectLst>
            <a:outerShdw blurRad="152400" dist="18421" dir="2700000" algn="ctr">
              <a:srgbClr val="000000">
                <a:alpha val="30000"/>
              </a:srgbClr>
            </a:outerShdw>
          </a:effectLst>
        </p:spPr>
      </p:pic>
      <p:pic>
        <p:nvPicPr>
          <p:cNvPr id="1561" name="Picture" descr="Picture"/>
          <p:cNvPicPr>
            <a:picLocks noChangeAspect="1"/>
          </p:cNvPicPr>
          <p:nvPr/>
        </p:nvPicPr>
        <p:blipFill>
          <a:blip r:embed="rId3" cstate="print">
            <a:alphaModFix amt="100000"/>
          </a:blip>
          <a:stretch>
            <a:fillRect/>
          </a:stretch>
        </p:blipFill>
        <p:spPr>
          <a:xfrm>
            <a:off x="11553301" y="282351"/>
            <a:ext cx="1277396" cy="1277396"/>
          </a:xfrm>
          <a:prstGeom prst="rect">
            <a:avLst/>
          </a:prstGeom>
        </p:spPr>
      </p:pic>
      <p:sp>
        <p:nvSpPr>
          <p:cNvPr id="3" name="文本框 2"/>
          <p:cNvSpPr txBox="1"/>
          <p:nvPr/>
        </p:nvSpPr>
        <p:spPr>
          <a:xfrm>
            <a:off x="8683625" y="2506345"/>
            <a:ext cx="7950200" cy="1106805"/>
          </a:xfrm>
          <a:prstGeom prst="rect">
            <a:avLst/>
          </a:prstGeom>
          <a:noFill/>
        </p:spPr>
        <p:txBody>
          <a:bodyPr wrap="none" rtlCol="0" anchor="t">
            <a:spAutoFit/>
          </a:bodyPr>
          <a:p>
            <a:pPr eaLnBrk="1" hangingPunct="1"/>
            <a:r>
              <a:rPr lang="en-US" altLang="zh-CN" sz="6600" b="1" dirty="0" smtClean="0">
                <a:latin typeface="微软雅黑" panose="020B0503020204020204" charset="-122"/>
                <a:ea typeface="微软雅黑" panose="020B0503020204020204" charset="-122"/>
                <a:sym typeface="+mn-ea"/>
              </a:rPr>
              <a:t>Learning activity 1</a:t>
            </a:r>
            <a:endParaRPr lang="en-US" altLang="zh-CN" sz="6600" b="1" dirty="0" smtClean="0">
              <a:latin typeface="微软雅黑" panose="020B0503020204020204" charset="-122"/>
              <a:ea typeface="微软雅黑" panose="020B0503020204020204" charset="-122"/>
              <a:sym typeface="+mn-ea"/>
            </a:endParaRPr>
          </a:p>
        </p:txBody>
      </p:sp>
      <p:sp>
        <p:nvSpPr>
          <p:cNvPr id="4" name="文本框 3"/>
          <p:cNvSpPr txBox="1"/>
          <p:nvPr/>
        </p:nvSpPr>
        <p:spPr>
          <a:xfrm>
            <a:off x="3973830" y="5782945"/>
            <a:ext cx="16868140" cy="3138170"/>
          </a:xfrm>
          <a:prstGeom prst="rect">
            <a:avLst/>
          </a:prstGeom>
          <a:noFill/>
        </p:spPr>
        <p:txBody>
          <a:bodyPr wrap="square" rtlCol="0" anchor="t">
            <a:spAutoFit/>
          </a:bodyPr>
          <a:p>
            <a:pPr algn="l" eaLnBrk="1" hangingPunct="1"/>
            <a:endParaRPr lang="en-US" altLang="zh-CN" sz="6600" dirty="0" smtClean="0">
              <a:latin typeface="微软雅黑" panose="020B0503020204020204" charset="-122"/>
              <a:ea typeface="微软雅黑" panose="020B0503020204020204" charset="-122"/>
            </a:endParaRPr>
          </a:p>
          <a:p>
            <a:pPr algn="l" eaLnBrk="1" hangingPunct="1"/>
            <a:r>
              <a:rPr lang="en-US" altLang="zh-CN" sz="6600" dirty="0" smtClean="0">
                <a:latin typeface="微软雅黑" panose="020B0503020204020204" charset="-122"/>
                <a:ea typeface="微软雅黑" panose="020B0503020204020204" charset="-122"/>
                <a:sym typeface="+mn-ea"/>
              </a:rPr>
              <a:t>Evaluate the instructional design by using ASSUEE model</a:t>
            </a:r>
            <a:endParaRPr lang="en-US" altLang="zh-CN" sz="6600" dirty="0" smtClean="0">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1867164" y="-219710"/>
            <a:ext cx="3179260" cy="14154672"/>
          </a:xfrm>
          <a:prstGeom prst="rect">
            <a:avLst/>
          </a:prstGeom>
        </p:spPr>
      </p:pic>
      <p:sp>
        <p:nvSpPr>
          <p:cNvPr id="5903" name="文本"/>
          <p:cNvSpPr>
            <a:spLocks noGrp="1"/>
          </p:cNvSpPr>
          <p:nvPr>
            <p:ph type="ctrTitle"/>
          </p:nvPr>
        </p:nvSpPr>
        <p:spPr>
          <a:xfrm>
            <a:off x="7457440" y="2855595"/>
            <a:ext cx="14146530" cy="1892300"/>
          </a:xfrm>
          <a:prstGeom prst="rect">
            <a:avLst/>
          </a:prstGeom>
        </p:spPr>
        <p:txBody>
          <a:bodyPr lIns="0" tIns="0" rIns="0" bIns="0">
            <a:noAutofit/>
          </a:bodyPr>
          <a:lstStyle/>
          <a:p>
            <a:pPr algn="l">
              <a:lnSpc>
                <a:spcPct val="200000"/>
              </a:lnSpc>
            </a:pPr>
            <a:r>
              <a:rPr lang="en-US" altLang="zh-CN" sz="4800" b="1" smtClean="0">
                <a:latin typeface="微软雅黑" panose="020B0503020204020204" charset="-122"/>
                <a:ea typeface="微软雅黑" panose="020B0503020204020204" charset="-122"/>
                <a:sym typeface="+mn-ea"/>
              </a:rPr>
              <a:t>A ------ Analyze learners</a:t>
            </a:r>
            <a:br>
              <a:rPr lang="en-US" altLang="zh-CN" sz="4800" b="1" smtClean="0">
                <a:latin typeface="微软雅黑" panose="020B0503020204020204" charset="-122"/>
                <a:ea typeface="微软雅黑" panose="020B0503020204020204" charset="-122"/>
              </a:rPr>
            </a:br>
            <a:r>
              <a:rPr lang="en-US" altLang="zh-CN" sz="4800" b="1" smtClean="0">
                <a:latin typeface="微软雅黑" panose="020B0503020204020204" charset="-122"/>
                <a:ea typeface="微软雅黑" panose="020B0503020204020204" charset="-122"/>
                <a:sym typeface="+mn-ea"/>
              </a:rPr>
              <a:t>S ------ State objectives</a:t>
            </a:r>
            <a:br>
              <a:rPr lang="en-US" altLang="zh-CN" sz="4800" b="1" smtClean="0">
                <a:latin typeface="微软雅黑" panose="020B0503020204020204" charset="-122"/>
                <a:ea typeface="微软雅黑" panose="020B0503020204020204" charset="-122"/>
              </a:rPr>
            </a:br>
            <a:r>
              <a:rPr lang="en-US" altLang="zh-CN" sz="4800" b="1" smtClean="0">
                <a:latin typeface="微软雅黑" panose="020B0503020204020204" charset="-122"/>
                <a:ea typeface="微软雅黑" panose="020B0503020204020204" charset="-122"/>
                <a:sym typeface="+mn-ea"/>
              </a:rPr>
              <a:t>S ------ Select methods, media and materials</a:t>
            </a:r>
            <a:br>
              <a:rPr lang="en-US" altLang="zh-CN" sz="4800" b="1" smtClean="0">
                <a:latin typeface="微软雅黑" panose="020B0503020204020204" charset="-122"/>
                <a:ea typeface="微软雅黑" panose="020B0503020204020204" charset="-122"/>
              </a:rPr>
            </a:br>
            <a:r>
              <a:rPr lang="en-US" altLang="zh-CN" sz="4800" b="1" smtClean="0">
                <a:latin typeface="微软雅黑" panose="020B0503020204020204" charset="-122"/>
                <a:ea typeface="微软雅黑" panose="020B0503020204020204" charset="-122"/>
                <a:sym typeface="+mn-ea"/>
              </a:rPr>
              <a:t>U ------ Utilize media and materials</a:t>
            </a:r>
            <a:br>
              <a:rPr lang="en-US" altLang="zh-CN" sz="4800" b="1" smtClean="0">
                <a:latin typeface="微软雅黑" panose="020B0503020204020204" charset="-122"/>
                <a:ea typeface="微软雅黑" panose="020B0503020204020204" charset="-122"/>
              </a:rPr>
            </a:br>
            <a:r>
              <a:rPr lang="en-US" altLang="zh-CN" sz="4800" b="1" smtClean="0">
                <a:latin typeface="微软雅黑" panose="020B0503020204020204" charset="-122"/>
                <a:ea typeface="微软雅黑" panose="020B0503020204020204" charset="-122"/>
                <a:sym typeface="+mn-ea"/>
              </a:rPr>
              <a:t>R ------ Require learner participation</a:t>
            </a:r>
            <a:br>
              <a:rPr lang="en-US" altLang="zh-CN" sz="4800" b="1" smtClean="0">
                <a:latin typeface="微软雅黑" panose="020B0503020204020204" charset="-122"/>
                <a:ea typeface="微软雅黑" panose="020B0503020204020204" charset="-122"/>
              </a:rPr>
            </a:br>
            <a:r>
              <a:rPr lang="en-US" altLang="zh-CN" sz="4800" b="1" smtClean="0">
                <a:latin typeface="微软雅黑" panose="020B0503020204020204" charset="-122"/>
                <a:ea typeface="微软雅黑" panose="020B0503020204020204" charset="-122"/>
                <a:sym typeface="+mn-ea"/>
              </a:rPr>
              <a:t>E ------ Evaluate and revise</a:t>
            </a:r>
            <a:endParaRPr kumimoji="1" lang="en-US" altLang="zh-CN" sz="4800" b="1" dirty="0" smtClean="0">
              <a:solidFill>
                <a:srgbClr val="000000"/>
              </a:solidFill>
              <a:latin typeface="微软雅黑" panose="020B0503020204020204" charset="-122"/>
              <a:ea typeface="微软雅黑" panose="020B0503020204020204" charset="-122"/>
              <a:sym typeface="+mn-ea"/>
            </a:endParaRPr>
          </a:p>
        </p:txBody>
      </p:sp>
      <p:sp>
        <p:nvSpPr>
          <p:cNvPr id="3" name="文本框 2"/>
          <p:cNvSpPr txBox="1"/>
          <p:nvPr/>
        </p:nvSpPr>
        <p:spPr>
          <a:xfrm>
            <a:off x="5207000" y="929005"/>
            <a:ext cx="8295640" cy="1106805"/>
          </a:xfrm>
          <a:prstGeom prst="rect">
            <a:avLst/>
          </a:prstGeom>
          <a:noFill/>
        </p:spPr>
        <p:txBody>
          <a:bodyPr wrap="none" rtlCol="0" anchor="t">
            <a:spAutoFit/>
          </a:bodyPr>
          <a:p>
            <a:pPr eaLnBrk="1" hangingPunct="1"/>
            <a:r>
              <a:rPr lang="en-US" altLang="zh-CN" sz="6600" b="1" smtClean="0">
                <a:latin typeface="微软雅黑" panose="020B0503020204020204" charset="-122"/>
                <a:ea typeface="微软雅黑" panose="020B0503020204020204" charset="-122"/>
                <a:sym typeface="+mn-ea"/>
              </a:rPr>
              <a:t>The ASSURE Model</a:t>
            </a:r>
            <a:endParaRPr lang="en-US" altLang="zh-CN" sz="6600" b="1" smtClean="0">
              <a:latin typeface="微软雅黑" panose="020B0503020204020204" charset="-122"/>
              <a:ea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3234055" y="3002280"/>
            <a:ext cx="18592800" cy="8691880"/>
          </a:xfrm>
          <a:prstGeom prst="rect">
            <a:avLst/>
          </a:prstGeom>
        </p:spPr>
        <p:txBody>
          <a:bodyPr vert="horz" lIns="91440" tIns="45720" rIns="91440" bIns="45720" rtlCol="0">
            <a:no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altLang="zh-CN" sz="4400" dirty="0">
                <a:latin typeface="微软雅黑" panose="020B0503020204020204" charset="-122"/>
                <a:ea typeface="微软雅黑" panose="020B0503020204020204" charset="-122"/>
                <a:cs typeface="微软雅黑" panose="020B0503020204020204" charset="-122"/>
              </a:rPr>
              <a:t>ASSURE</a:t>
            </a:r>
            <a:r>
              <a:rPr lang="zh-CN" altLang="en-US" sz="4400" dirty="0">
                <a:latin typeface="微软雅黑" panose="020B0503020204020204" charset="-122"/>
                <a:ea typeface="微软雅黑" panose="020B0503020204020204" charset="-122"/>
                <a:cs typeface="微软雅黑" panose="020B0503020204020204" charset="-122"/>
              </a:rPr>
              <a:t>模式由印第安纳大学</a:t>
            </a:r>
            <a:r>
              <a:rPr lang="en-US" altLang="zh-CN" sz="4400" dirty="0">
                <a:latin typeface="微软雅黑" panose="020B0503020204020204" charset="-122"/>
                <a:ea typeface="微软雅黑" panose="020B0503020204020204" charset="-122"/>
                <a:cs typeface="微软雅黑" panose="020B0503020204020204" charset="-122"/>
              </a:rPr>
              <a:t>Robert </a:t>
            </a:r>
            <a:r>
              <a:rPr lang="en-US" altLang="zh-CN" sz="4400" dirty="0" err="1">
                <a:latin typeface="微软雅黑" panose="020B0503020204020204" charset="-122"/>
                <a:ea typeface="微软雅黑" panose="020B0503020204020204" charset="-122"/>
                <a:cs typeface="微软雅黑" panose="020B0503020204020204" charset="-122"/>
              </a:rPr>
              <a:t>Heinich</a:t>
            </a:r>
            <a:r>
              <a:rPr lang="zh-CN" altLang="en-US" sz="4400" dirty="0">
                <a:latin typeface="微软雅黑" panose="020B0503020204020204" charset="-122"/>
                <a:ea typeface="微软雅黑" panose="020B0503020204020204" charset="-122"/>
                <a:cs typeface="微软雅黑" panose="020B0503020204020204" charset="-122"/>
              </a:rPr>
              <a:t>，</a:t>
            </a:r>
            <a:r>
              <a:rPr lang="en-US" altLang="zh-CN" sz="4400" dirty="0">
                <a:latin typeface="微软雅黑" panose="020B0503020204020204" charset="-122"/>
                <a:ea typeface="微软雅黑" panose="020B0503020204020204" charset="-122"/>
                <a:cs typeface="微软雅黑" panose="020B0503020204020204" charset="-122"/>
              </a:rPr>
              <a:t>Michael </a:t>
            </a:r>
            <a:r>
              <a:rPr lang="en-US" altLang="zh-CN" sz="4400" dirty="0" err="1">
                <a:latin typeface="微软雅黑" panose="020B0503020204020204" charset="-122"/>
                <a:ea typeface="微软雅黑" panose="020B0503020204020204" charset="-122"/>
                <a:cs typeface="微软雅黑" panose="020B0503020204020204" charset="-122"/>
              </a:rPr>
              <a:t>Molenda</a:t>
            </a:r>
            <a:r>
              <a:rPr lang="en-US" altLang="zh-CN" sz="4400" dirty="0">
                <a:latin typeface="微软雅黑" panose="020B0503020204020204" charset="-122"/>
                <a:ea typeface="微软雅黑" panose="020B0503020204020204" charset="-122"/>
                <a:cs typeface="微软雅黑" panose="020B0503020204020204" charset="-122"/>
              </a:rPr>
              <a:t> </a:t>
            </a:r>
            <a:r>
              <a:rPr lang="zh-CN" altLang="en-US" sz="4400" dirty="0">
                <a:latin typeface="微软雅黑" panose="020B0503020204020204" charset="-122"/>
                <a:ea typeface="微软雅黑" panose="020B0503020204020204" charset="-122"/>
                <a:cs typeface="微软雅黑" panose="020B0503020204020204" charset="-122"/>
              </a:rPr>
              <a:t>和</a:t>
            </a:r>
            <a:r>
              <a:rPr lang="en-US" altLang="zh-CN" sz="4400" dirty="0">
                <a:latin typeface="微软雅黑" panose="020B0503020204020204" charset="-122"/>
                <a:ea typeface="微软雅黑" panose="020B0503020204020204" charset="-122"/>
                <a:cs typeface="微软雅黑" panose="020B0503020204020204" charset="-122"/>
              </a:rPr>
              <a:t>Purdue</a:t>
            </a:r>
            <a:r>
              <a:rPr lang="zh-CN" altLang="en-US" sz="4400" dirty="0">
                <a:latin typeface="微软雅黑" panose="020B0503020204020204" charset="-122"/>
                <a:ea typeface="微软雅黑" panose="020B0503020204020204" charset="-122"/>
                <a:cs typeface="微软雅黑" panose="020B0503020204020204" charset="-122"/>
              </a:rPr>
              <a:t>大学</a:t>
            </a:r>
            <a:r>
              <a:rPr lang="en-US" altLang="zh-CN" sz="4400" dirty="0">
                <a:latin typeface="微软雅黑" panose="020B0503020204020204" charset="-122"/>
                <a:ea typeface="微软雅黑" panose="020B0503020204020204" charset="-122"/>
                <a:cs typeface="微软雅黑" panose="020B0503020204020204" charset="-122"/>
              </a:rPr>
              <a:t>James D. Russell</a:t>
            </a:r>
            <a:r>
              <a:rPr lang="zh-CN" altLang="en-US" sz="4400" dirty="0">
                <a:latin typeface="微软雅黑" panose="020B0503020204020204" charset="-122"/>
                <a:ea typeface="微软雅黑" panose="020B0503020204020204" charset="-122"/>
                <a:cs typeface="微软雅黑" panose="020B0503020204020204" charset="-122"/>
              </a:rPr>
              <a:t>于</a:t>
            </a:r>
            <a:r>
              <a:rPr lang="en-US" altLang="zh-CN" sz="4400" dirty="0">
                <a:latin typeface="微软雅黑" panose="020B0503020204020204" charset="-122"/>
                <a:ea typeface="微软雅黑" panose="020B0503020204020204" charset="-122"/>
                <a:cs typeface="微软雅黑" panose="020B0503020204020204" charset="-122"/>
              </a:rPr>
              <a:t>1989</a:t>
            </a:r>
            <a:r>
              <a:rPr lang="zh-CN" altLang="en-US" sz="4400" dirty="0">
                <a:latin typeface="微软雅黑" panose="020B0503020204020204" charset="-122"/>
                <a:ea typeface="微软雅黑" panose="020B0503020204020204" charset="-122"/>
                <a:cs typeface="微软雅黑" panose="020B0503020204020204" charset="-122"/>
              </a:rPr>
              <a:t>年提出，以认知学习理论为基础，有机整合了加涅提出的</a:t>
            </a:r>
            <a:r>
              <a:rPr lang="en-US" altLang="zh-CN" sz="4400" dirty="0">
                <a:latin typeface="微软雅黑" panose="020B0503020204020204" charset="-122"/>
                <a:ea typeface="微软雅黑" panose="020B0503020204020204" charset="-122"/>
                <a:cs typeface="微软雅黑" panose="020B0503020204020204" charset="-122"/>
              </a:rPr>
              <a:t>9</a:t>
            </a:r>
            <a:r>
              <a:rPr lang="zh-CN" altLang="en-US" sz="4400" dirty="0">
                <a:latin typeface="微软雅黑" panose="020B0503020204020204" charset="-122"/>
                <a:ea typeface="微软雅黑" panose="020B0503020204020204" charset="-122"/>
                <a:cs typeface="微软雅黑" panose="020B0503020204020204" charset="-122"/>
              </a:rPr>
              <a:t>段教学事件理论，是一个很有价值、广泛接受、能够推广到课堂教学、远程教育和企业培训等多个领域中的教学设计模式</a:t>
            </a:r>
            <a:r>
              <a:rPr lang="zh-CN" altLang="en-US" sz="4400" dirty="0" smtClean="0">
                <a:latin typeface="微软雅黑" panose="020B0503020204020204" charset="-122"/>
                <a:ea typeface="微软雅黑" panose="020B0503020204020204" charset="-122"/>
                <a:cs typeface="微软雅黑" panose="020B0503020204020204" charset="-122"/>
              </a:rPr>
              <a:t>。</a:t>
            </a:r>
            <a:endParaRPr lang="zh-CN" altLang="en-US" sz="4400" dirty="0" smtClean="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44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4400" b="1" dirty="0">
                <a:latin typeface="微软雅黑" panose="020B0503020204020204" charset="-122"/>
                <a:ea typeface="微软雅黑" panose="020B0503020204020204" charset="-122"/>
                <a:cs typeface="微软雅黑" panose="020B0503020204020204" charset="-122"/>
              </a:rPr>
              <a:t>ASSURE</a:t>
            </a:r>
            <a:r>
              <a:rPr lang="en-US" altLang="zh-CN" sz="4400" dirty="0">
                <a:latin typeface="微软雅黑" panose="020B0503020204020204" charset="-122"/>
                <a:ea typeface="微软雅黑" panose="020B0503020204020204" charset="-122"/>
                <a:cs typeface="微软雅黑" panose="020B0503020204020204" charset="-122"/>
              </a:rPr>
              <a:t> is a simplified design model developed at Indiana University for instructional media by Robert </a:t>
            </a:r>
            <a:r>
              <a:rPr lang="en-US" altLang="zh-CN" sz="4400" dirty="0" err="1">
                <a:latin typeface="微软雅黑" panose="020B0503020204020204" charset="-122"/>
                <a:ea typeface="微软雅黑" panose="020B0503020204020204" charset="-122"/>
                <a:cs typeface="微软雅黑" panose="020B0503020204020204" charset="-122"/>
              </a:rPr>
              <a:t>Heinich</a:t>
            </a:r>
            <a:r>
              <a:rPr lang="en-US" altLang="zh-CN" sz="4400" dirty="0">
                <a:latin typeface="微软雅黑" panose="020B0503020204020204" charset="-122"/>
                <a:ea typeface="微软雅黑" panose="020B0503020204020204" charset="-122"/>
                <a:cs typeface="微软雅黑" panose="020B0503020204020204" charset="-122"/>
              </a:rPr>
              <a:t>, Michael </a:t>
            </a:r>
            <a:r>
              <a:rPr lang="en-US" altLang="zh-CN" sz="4400" dirty="0" err="1">
                <a:latin typeface="微软雅黑" panose="020B0503020204020204" charset="-122"/>
                <a:ea typeface="微软雅黑" panose="020B0503020204020204" charset="-122"/>
                <a:cs typeface="微软雅黑" panose="020B0503020204020204" charset="-122"/>
              </a:rPr>
              <a:t>Molenda</a:t>
            </a:r>
            <a:r>
              <a:rPr lang="en-US" altLang="zh-CN" sz="4400" dirty="0">
                <a:latin typeface="微软雅黑" panose="020B0503020204020204" charset="-122"/>
                <a:ea typeface="微软雅黑" panose="020B0503020204020204" charset="-122"/>
                <a:cs typeface="微软雅黑" panose="020B0503020204020204" charset="-122"/>
              </a:rPr>
              <a:t>, and James D. Russell (1993). </a:t>
            </a:r>
            <a:endParaRPr lang="en-US" altLang="zh-CN" sz="4000" dirty="0">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4000" dirty="0">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4000" dirty="0">
              <a:latin typeface="微软雅黑" panose="020B0503020204020204" charset="-122"/>
              <a:ea typeface="微软雅黑" panose="020B0503020204020204" charset="-122"/>
              <a:cs typeface="微软雅黑" panose="020B0503020204020204" charset="-122"/>
            </a:endParaRPr>
          </a:p>
        </p:txBody>
      </p:sp>
      <p:pic>
        <p:nvPicPr>
          <p:cNvPr id="469" name="Picture" descr="Picture"/>
          <p:cNvPicPr>
            <a:picLocks noChangeAspect="1"/>
          </p:cNvPicPr>
          <p:nvPr/>
        </p:nvPicPr>
        <p:blipFill>
          <a:blip r:embed="rId1" cstate="print">
            <a:alphaModFix amt="100000"/>
          </a:blip>
          <a:stretch>
            <a:fillRect/>
          </a:stretch>
        </p:blipFill>
        <p:spPr>
          <a:xfrm rot="16200000">
            <a:off x="12243435" y="-4716145"/>
            <a:ext cx="452120" cy="14032865"/>
          </a:xfrm>
          <a:prstGeom prst="rect">
            <a:avLst/>
          </a:prstGeom>
          <a:solidFill>
            <a:schemeClr val="accent2">
              <a:lumMod val="75000"/>
              <a:alpha val="21000"/>
            </a:schemeClr>
          </a:solidFill>
        </p:spPr>
      </p:pic>
      <p:sp>
        <p:nvSpPr>
          <p:cNvPr id="931" name="文本"/>
          <p:cNvSpPr>
            <a:spLocks noGrp="1"/>
          </p:cNvSpPr>
          <p:nvPr>
            <p:ph type="ctrTitle"/>
          </p:nvPr>
        </p:nvSpPr>
        <p:spPr>
          <a:xfrm>
            <a:off x="7719060" y="432435"/>
            <a:ext cx="9309100" cy="1117600"/>
          </a:xfrm>
          <a:prstGeom prst="rect">
            <a:avLst/>
          </a:prstGeom>
        </p:spPr>
        <p:txBody>
          <a:bodyPr lIns="0" tIns="0" rIns="0" bIns="0">
            <a:noAutofit/>
          </a:bodyPr>
          <a:lstStyle/>
          <a:p>
            <a:pPr algn="l">
              <a:lnSpc>
                <a:spcPts val="13680"/>
              </a:lnSpc>
            </a:pPr>
            <a:r>
              <a:rPr lang="en-US" altLang="zh-CN" sz="11400" dirty="0">
                <a:latin typeface="+mn-ea"/>
                <a:sym typeface="+mn-ea"/>
              </a:rPr>
              <a:t>ASSURE</a:t>
            </a:r>
            <a:r>
              <a:rPr lang="zh-CN" altLang="en-US" sz="11400" dirty="0">
                <a:latin typeface="+mn-ea"/>
                <a:sym typeface="+mn-ea"/>
              </a:rPr>
              <a:t>模式</a:t>
            </a:r>
            <a:endParaRPr kumimoji="1" lang="zh-CN" altLang="en-US" sz="2000" dirty="0">
              <a:solidFill>
                <a:srgbClr val="000000"/>
              </a:solidFill>
            </a:endParaRPr>
          </a:p>
        </p:txBody>
      </p:sp>
      <p:pic>
        <p:nvPicPr>
          <p:cNvPr id="6552" name="Picture" descr="Picture"/>
          <p:cNvPicPr>
            <a:picLocks noChangeAspect="1"/>
          </p:cNvPicPr>
          <p:nvPr/>
        </p:nvPicPr>
        <p:blipFill>
          <a:blip r:embed="rId2" cstate="print">
            <a:alphaModFix amt="100000"/>
          </a:blip>
          <a:stretch>
            <a:fillRect/>
          </a:stretch>
        </p:blipFill>
        <p:spPr>
          <a:xfrm rot="10800000">
            <a:off x="11139126" y="7466355"/>
            <a:ext cx="888351" cy="610648"/>
          </a:xfrm>
          <a:prstGeom prst="rect">
            <a:avLst/>
          </a:prstGeom>
        </p:spPr>
      </p:pic>
      <p:grpSp>
        <p:nvGrpSpPr>
          <p:cNvPr id="2" name="组合 1"/>
          <p:cNvGrpSpPr/>
          <p:nvPr/>
        </p:nvGrpSpPr>
        <p:grpSpPr>
          <a:xfrm>
            <a:off x="10501630" y="7497445"/>
            <a:ext cx="2093595" cy="610870"/>
            <a:chOff x="16538" y="11039"/>
            <a:chExt cx="3297" cy="962"/>
          </a:xfrm>
        </p:grpSpPr>
        <p:pic>
          <p:nvPicPr>
            <p:cNvPr id="4" name="Picture" descr="Picture"/>
            <p:cNvPicPr>
              <a:picLocks noChangeAspect="1"/>
            </p:cNvPicPr>
            <p:nvPr/>
          </p:nvPicPr>
          <p:blipFill>
            <a:blip r:embed="rId2" cstate="print">
              <a:alphaModFix amt="100000"/>
            </a:blip>
            <a:stretch>
              <a:fillRect/>
            </a:stretch>
          </p:blipFill>
          <p:spPr>
            <a:xfrm rot="10800000">
              <a:off x="18437" y="11039"/>
              <a:ext cx="1399" cy="962"/>
            </a:xfrm>
            <a:prstGeom prst="rect">
              <a:avLst/>
            </a:prstGeom>
          </p:spPr>
        </p:pic>
        <p:pic>
          <p:nvPicPr>
            <p:cNvPr id="5" name="Picture" descr="Picture"/>
            <p:cNvPicPr>
              <a:picLocks noChangeAspect="1"/>
            </p:cNvPicPr>
            <p:nvPr/>
          </p:nvPicPr>
          <p:blipFill>
            <a:blip r:embed="rId2" cstate="print">
              <a:alphaModFix amt="100000"/>
            </a:blip>
            <a:stretch>
              <a:fillRect/>
            </a:stretch>
          </p:blipFill>
          <p:spPr>
            <a:xfrm rot="10800000">
              <a:off x="16538" y="11039"/>
              <a:ext cx="1399" cy="962"/>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10145395" y="-387350"/>
            <a:ext cx="14206855" cy="14206855"/>
          </a:xfrm>
          <a:prstGeom prst="rect">
            <a:avLst/>
          </a:prstGeom>
        </p:spPr>
      </p:pic>
      <p:pic>
        <p:nvPicPr>
          <p:cNvPr id="937" name="Picture" descr="Picture"/>
          <p:cNvPicPr>
            <a:picLocks noChangeAspect="1"/>
          </p:cNvPicPr>
          <p:nvPr/>
        </p:nvPicPr>
        <p:blipFill>
          <a:blip r:embed="rId2" cstate="print">
            <a:alphaModFix amt="100000"/>
          </a:blip>
          <a:stretch>
            <a:fillRect/>
          </a:stretch>
        </p:blipFill>
        <p:spPr>
          <a:xfrm>
            <a:off x="2704203" y="598468"/>
            <a:ext cx="8991321" cy="1354401"/>
          </a:xfrm>
          <a:prstGeom prst="rect">
            <a:avLst/>
          </a:prstGeom>
        </p:spPr>
      </p:pic>
      <p:sp>
        <p:nvSpPr>
          <p:cNvPr id="3" name="文本框 2"/>
          <p:cNvSpPr txBox="1"/>
          <p:nvPr/>
        </p:nvSpPr>
        <p:spPr>
          <a:xfrm>
            <a:off x="3059430" y="767715"/>
            <a:ext cx="8072755" cy="922020"/>
          </a:xfrm>
          <a:prstGeom prst="rect">
            <a:avLst/>
          </a:prstGeom>
          <a:noFill/>
        </p:spPr>
        <p:txBody>
          <a:bodyPr wrap="none" rtlCol="0" anchor="t">
            <a:spAutoFit/>
          </a:bodyPr>
          <a:p>
            <a:pPr eaLnBrk="1" hangingPunct="1"/>
            <a:r>
              <a:rPr lang="en-US" altLang="zh-CN" sz="5400" dirty="0" smtClean="0">
                <a:solidFill>
                  <a:schemeClr val="bg1"/>
                </a:solidFill>
                <a:latin typeface="微软雅黑" panose="020B0503020204020204" charset="-122"/>
                <a:ea typeface="微软雅黑" panose="020B0503020204020204" charset="-122"/>
                <a:sym typeface="+mn-ea"/>
              </a:rPr>
              <a:t>Using the </a:t>
            </a:r>
            <a:r>
              <a:rPr lang="en-US" altLang="zh-CN" sz="5400" b="1" dirty="0" smtClean="0">
                <a:solidFill>
                  <a:schemeClr val="bg1"/>
                </a:solidFill>
                <a:latin typeface="微软雅黑" panose="020B0503020204020204" charset="-122"/>
                <a:ea typeface="微软雅黑" panose="020B0503020204020204" charset="-122"/>
                <a:sym typeface="+mn-ea"/>
              </a:rPr>
              <a:t>ADDIE</a:t>
            </a:r>
            <a:r>
              <a:rPr lang="en-US" altLang="zh-CN" sz="5400" dirty="0" smtClean="0">
                <a:solidFill>
                  <a:schemeClr val="bg1"/>
                </a:solidFill>
                <a:latin typeface="微软雅黑" panose="020B0503020204020204" charset="-122"/>
                <a:ea typeface="微软雅黑" panose="020B0503020204020204" charset="-122"/>
                <a:sym typeface="+mn-ea"/>
              </a:rPr>
              <a:t> Model</a:t>
            </a:r>
            <a:endParaRPr lang="en-US" altLang="zh-CN" sz="5400" dirty="0" smtClean="0">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1594485" y="3060700"/>
            <a:ext cx="13216255" cy="8215630"/>
          </a:xfrm>
          <a:prstGeom prst="rect">
            <a:avLst/>
          </a:prstGeom>
          <a:noFill/>
        </p:spPr>
        <p:txBody>
          <a:bodyPr wrap="square" rtlCol="0" anchor="t">
            <a:spAutoFit/>
          </a:bodyPr>
          <a:p>
            <a:pPr eaLnBrk="1" hangingPunct="1">
              <a:lnSpc>
                <a:spcPct val="110000"/>
              </a:lnSpc>
            </a:pPr>
            <a:r>
              <a:rPr lang="en-US" altLang="zh-CN" sz="4800" dirty="0" smtClean="0">
                <a:latin typeface="微软雅黑" panose="020B0503020204020204" charset="-122"/>
                <a:ea typeface="微软雅黑" panose="020B0503020204020204" charset="-122"/>
                <a:sym typeface="+mn-ea"/>
              </a:rPr>
              <a:t>Instructional design is the </a:t>
            </a:r>
            <a:r>
              <a:rPr lang="en-US" altLang="zh-CN" sz="4800" dirty="0" smtClean="0">
                <a:solidFill>
                  <a:srgbClr val="FF0000"/>
                </a:solidFill>
                <a:latin typeface="微软雅黑" panose="020B0503020204020204" charset="-122"/>
                <a:ea typeface="微软雅黑" panose="020B0503020204020204" charset="-122"/>
                <a:sym typeface="+mn-ea"/>
              </a:rPr>
              <a:t>systematic approach </a:t>
            </a:r>
            <a:r>
              <a:rPr lang="en-US" altLang="zh-CN" sz="4800" dirty="0" smtClean="0">
                <a:latin typeface="微软雅黑" panose="020B0503020204020204" charset="-122"/>
                <a:ea typeface="微软雅黑" panose="020B0503020204020204" charset="-122"/>
                <a:sym typeface="+mn-ea"/>
              </a:rPr>
              <a:t>to the Analysis, Design, Development, Implementation, and Evaluation of learning materials and activities.</a:t>
            </a:r>
            <a:endParaRPr lang="en-US" altLang="zh-CN" sz="4800" dirty="0" smtClean="0">
              <a:latin typeface="微软雅黑" panose="020B0503020204020204" charset="-122"/>
              <a:ea typeface="微软雅黑" panose="020B0503020204020204" charset="-122"/>
            </a:endParaRPr>
          </a:p>
          <a:p>
            <a:pPr eaLnBrk="1" hangingPunct="1">
              <a:lnSpc>
                <a:spcPct val="110000"/>
              </a:lnSpc>
            </a:pPr>
            <a:endParaRPr lang="en-US" altLang="zh-CN" sz="4800" dirty="0" smtClean="0">
              <a:latin typeface="微软雅黑" panose="020B0503020204020204" charset="-122"/>
              <a:ea typeface="微软雅黑" panose="020B0503020204020204" charset="-122"/>
            </a:endParaRPr>
          </a:p>
          <a:p>
            <a:pPr eaLnBrk="1" hangingPunct="1">
              <a:lnSpc>
                <a:spcPct val="110000"/>
              </a:lnSpc>
            </a:pPr>
            <a:r>
              <a:rPr lang="en-US" altLang="zh-CN" sz="4800" dirty="0" smtClean="0">
                <a:latin typeface="微软雅黑" panose="020B0503020204020204" charset="-122"/>
                <a:ea typeface="微软雅黑" panose="020B0503020204020204" charset="-122"/>
                <a:sym typeface="+mn-ea"/>
              </a:rPr>
              <a:t>Instructional design aims for a </a:t>
            </a:r>
            <a:r>
              <a:rPr lang="en-US" altLang="zh-CN" sz="4800" dirty="0" smtClean="0">
                <a:solidFill>
                  <a:srgbClr val="FF0000"/>
                </a:solidFill>
                <a:latin typeface="微软雅黑" panose="020B0503020204020204" charset="-122"/>
                <a:ea typeface="微软雅黑" panose="020B0503020204020204" charset="-122"/>
                <a:sym typeface="+mn-ea"/>
              </a:rPr>
              <a:t>learner-centered r</a:t>
            </a:r>
            <a:r>
              <a:rPr lang="en-US" altLang="zh-CN" sz="4800" dirty="0" smtClean="0">
                <a:latin typeface="微软雅黑" panose="020B0503020204020204" charset="-122"/>
                <a:ea typeface="微软雅黑" panose="020B0503020204020204" charset="-122"/>
                <a:sym typeface="+mn-ea"/>
              </a:rPr>
              <a:t>ather than the traditional teacher-centered approach to instruction, so that effective learning can take place.</a:t>
            </a:r>
            <a:endParaRPr lang="en-US" altLang="zh-CN" sz="4800" dirty="0" smtClean="0">
              <a:latin typeface="微软雅黑" panose="020B0503020204020204" charset="-122"/>
              <a:ea typeface="微软雅黑" panose="020B0503020204020204" charset="-122"/>
              <a:sym typeface="+mn-ea"/>
            </a:endParaRP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5535" y="1720850"/>
            <a:ext cx="8194675" cy="999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319973" y="9594841"/>
            <a:ext cx="25251696" cy="1142272"/>
          </a:xfrm>
          <a:prstGeom prst="rect">
            <a:avLst/>
          </a:prstGeom>
        </p:spPr>
      </p:pic>
      <p:pic>
        <p:nvPicPr>
          <p:cNvPr id="468" name="Picture" descr="Picture"/>
          <p:cNvPicPr>
            <a:picLocks noChangeAspect="1"/>
          </p:cNvPicPr>
          <p:nvPr/>
        </p:nvPicPr>
        <p:blipFill>
          <a:blip r:embed="rId2" cstate="print">
            <a:alphaModFix amt="100000"/>
          </a:blip>
          <a:stretch>
            <a:fillRect/>
          </a:stretch>
        </p:blipFill>
        <p:spPr>
          <a:xfrm>
            <a:off x="974385" y="3558311"/>
            <a:ext cx="8225537" cy="6900567"/>
          </a:xfrm>
          <a:prstGeom prst="rect">
            <a:avLst/>
          </a:prstGeom>
        </p:spPr>
      </p:pic>
      <p:sp>
        <p:nvSpPr>
          <p:cNvPr id="3" name="文本框 2"/>
          <p:cNvSpPr txBox="1"/>
          <p:nvPr/>
        </p:nvSpPr>
        <p:spPr>
          <a:xfrm>
            <a:off x="10672445" y="1851025"/>
            <a:ext cx="12171680" cy="6954520"/>
          </a:xfrm>
          <a:prstGeom prst="rect">
            <a:avLst/>
          </a:prstGeom>
          <a:noFill/>
        </p:spPr>
        <p:txBody>
          <a:bodyPr wrap="square" rtlCol="0" anchor="t">
            <a:spAutoFit/>
          </a:bodyPr>
          <a:p>
            <a:pPr eaLnBrk="1" hangingPunct="1"/>
            <a:r>
              <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Analysis</a:t>
            </a:r>
            <a:endPar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a:p>
            <a:pPr eaLnBrk="1" hangingPunct="1"/>
            <a:endParaRPr lang="en-US" altLang="zh-CN" sz="4000" b="1" dirty="0" smtClean="0">
              <a:latin typeface="微软雅黑" panose="020B0503020204020204" charset="-122"/>
              <a:ea typeface="微软雅黑" panose="020B0503020204020204" charset="-122"/>
            </a:endParaRPr>
          </a:p>
          <a:p>
            <a:pPr eaLnBrk="1" hangingPunct="1">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The Analyze phase is the foundation for all other phases of instructional design. During this phase, you must </a:t>
            </a:r>
            <a:r>
              <a:rPr lang="en-US" altLang="zh-CN" sz="4400" dirty="0" smtClean="0">
                <a:solidFill>
                  <a:srgbClr val="FF0000"/>
                </a:solidFill>
                <a:latin typeface="微软雅黑" panose="020B0503020204020204" charset="-122"/>
                <a:ea typeface="微软雅黑" panose="020B0503020204020204" charset="-122"/>
                <a:sym typeface="+mn-ea"/>
              </a:rPr>
              <a:t>define the problem</a:t>
            </a:r>
            <a:r>
              <a:rPr lang="en-US" altLang="zh-CN" sz="4400" dirty="0" smtClean="0">
                <a:latin typeface="微软雅黑" panose="020B0503020204020204" charset="-122"/>
                <a:ea typeface="微软雅黑" panose="020B0503020204020204" charset="-122"/>
                <a:sym typeface="+mn-ea"/>
              </a:rPr>
              <a:t>, </a:t>
            </a:r>
            <a:r>
              <a:rPr lang="en-US" altLang="zh-CN" sz="4400" dirty="0" smtClean="0">
                <a:solidFill>
                  <a:srgbClr val="FF0000"/>
                </a:solidFill>
                <a:latin typeface="微软雅黑" panose="020B0503020204020204" charset="-122"/>
                <a:ea typeface="微软雅黑" panose="020B0503020204020204" charset="-122"/>
                <a:sym typeface="+mn-ea"/>
              </a:rPr>
              <a:t>identify the source of the problem and determine possible solutions.</a:t>
            </a:r>
            <a:endParaRPr lang="en-US" altLang="zh-CN" sz="4400" dirty="0" smtClean="0">
              <a:solidFill>
                <a:srgbClr val="FF0000"/>
              </a:solidFill>
              <a:latin typeface="微软雅黑" panose="020B0503020204020204" charset="-122"/>
              <a:ea typeface="微软雅黑" panose="020B0503020204020204" charset="-122"/>
              <a:sym typeface="+mn-ea"/>
            </a:endParaRPr>
          </a:p>
          <a:p>
            <a:pPr eaLnBrk="1" hangingPunct="1">
              <a:buFont typeface="Wingdings" panose="05000000000000000000" pitchFamily="2" charset="2"/>
              <a:buChar char="Ø"/>
            </a:pPr>
            <a:endParaRPr lang="en-US" altLang="zh-CN" sz="4400" dirty="0" smtClean="0">
              <a:solidFill>
                <a:srgbClr val="FF0000"/>
              </a:solidFill>
              <a:latin typeface="微软雅黑" panose="020B0503020204020204" charset="-122"/>
              <a:ea typeface="微软雅黑" panose="020B0503020204020204" charset="-122"/>
            </a:endParaRPr>
          </a:p>
          <a:p>
            <a:pPr eaLnBrk="1" hangingPunct="1">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needs analysis</a:t>
            </a:r>
            <a:endParaRPr lang="en-US" altLang="zh-CN" sz="4400" dirty="0" smtClean="0">
              <a:latin typeface="微软雅黑" panose="020B0503020204020204" charset="-122"/>
              <a:ea typeface="微软雅黑" panose="020B0503020204020204" charset="-122"/>
            </a:endParaRPr>
          </a:p>
          <a:p>
            <a:pPr eaLnBrk="1" hangingPunct="1">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job analysis and task analysis</a:t>
            </a:r>
            <a:endParaRPr lang="en-US" altLang="zh-CN" sz="4400" dirty="0" smtClean="0">
              <a:latin typeface="微软雅黑" panose="020B0503020204020204" charset="-122"/>
              <a:ea typeface="微软雅黑" panose="020B050302020402020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7" name="Picture" descr="Picture"/>
          <p:cNvPicPr>
            <a:picLocks noChangeAspect="1"/>
          </p:cNvPicPr>
          <p:nvPr/>
        </p:nvPicPr>
        <p:blipFill>
          <a:blip r:embed="rId1" cstate="print">
            <a:alphaModFix amt="100000"/>
          </a:blip>
          <a:stretch>
            <a:fillRect/>
          </a:stretch>
        </p:blipFill>
        <p:spPr>
          <a:xfrm>
            <a:off x="-59055" y="-105410"/>
            <a:ext cx="5019040" cy="13846175"/>
          </a:xfrm>
          <a:prstGeom prst="rect">
            <a:avLst/>
          </a:prstGeom>
          <a:gradFill>
            <a:gsLst>
              <a:gs pos="0">
                <a:schemeClr val="accent4">
                  <a:lumMod val="90000"/>
                  <a:lumOff val="10000"/>
                </a:schemeClr>
              </a:gs>
              <a:gs pos="50000">
                <a:schemeClr val="accent4">
                  <a:lumMod val="95000"/>
                  <a:lumOff val="5000"/>
                </a:schemeClr>
              </a:gs>
              <a:gs pos="100000">
                <a:schemeClr val="accent4">
                  <a:lumMod val="95000"/>
                  <a:lumOff val="5000"/>
                </a:schemeClr>
              </a:gs>
            </a:gsLst>
            <a:lin ang="5400000" scaled="0"/>
          </a:gradFill>
          <a:ln>
            <a:solidFill>
              <a:schemeClr val="accent1"/>
            </a:solidFill>
          </a:ln>
        </p:spPr>
      </p:pic>
      <p:sp>
        <p:nvSpPr>
          <p:cNvPr id="3" name="文本框 2"/>
          <p:cNvSpPr txBox="1"/>
          <p:nvPr/>
        </p:nvSpPr>
        <p:spPr>
          <a:xfrm>
            <a:off x="6232525" y="1615440"/>
            <a:ext cx="17361535" cy="9970770"/>
          </a:xfrm>
          <a:prstGeom prst="rect">
            <a:avLst/>
          </a:prstGeom>
          <a:noFill/>
        </p:spPr>
        <p:txBody>
          <a:bodyPr wrap="square" rtlCol="0" anchor="t">
            <a:spAutoFit/>
          </a:bodyPr>
          <a:p>
            <a:pPr eaLnBrk="1" hangingPunct="1"/>
            <a:endPar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a:p>
            <a:pPr eaLnBrk="1" hangingPunct="1">
              <a:lnSpc>
                <a:spcPct val="150000"/>
              </a:lnSpc>
            </a:pPr>
            <a:endParaRPr lang="en-US" altLang="zh-CN" sz="4000" dirty="0" smtClean="0">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The Design phase involves </a:t>
            </a:r>
            <a:r>
              <a:rPr lang="en-US" altLang="zh-CN" sz="4400" dirty="0" smtClean="0">
                <a:solidFill>
                  <a:srgbClr val="FF0000"/>
                </a:solidFill>
                <a:latin typeface="微软雅黑" panose="020B0503020204020204" charset="-122"/>
                <a:ea typeface="微软雅黑" panose="020B0503020204020204" charset="-122"/>
                <a:sym typeface="+mn-ea"/>
              </a:rPr>
              <a:t>using the outputs </a:t>
            </a:r>
            <a:r>
              <a:rPr lang="en-US" altLang="zh-CN" sz="4400" dirty="0" smtClean="0">
                <a:latin typeface="微软雅黑" panose="020B0503020204020204" charset="-122"/>
                <a:ea typeface="微软雅黑" panose="020B0503020204020204" charset="-122"/>
                <a:sym typeface="+mn-ea"/>
              </a:rPr>
              <a:t>from the analyze phase to </a:t>
            </a:r>
            <a:r>
              <a:rPr lang="en-US" altLang="zh-CN" sz="4400" dirty="0" smtClean="0">
                <a:solidFill>
                  <a:srgbClr val="FF0000"/>
                </a:solidFill>
                <a:latin typeface="微软雅黑" panose="020B0503020204020204" charset="-122"/>
                <a:ea typeface="微软雅黑" panose="020B0503020204020204" charset="-122"/>
                <a:sym typeface="+mn-ea"/>
              </a:rPr>
              <a:t>plan a strategy</a:t>
            </a:r>
            <a:r>
              <a:rPr lang="en-US" altLang="zh-CN" sz="4400" dirty="0" smtClean="0">
                <a:latin typeface="微软雅黑" panose="020B0503020204020204" charset="-122"/>
                <a:ea typeface="微软雅黑" panose="020B0503020204020204" charset="-122"/>
                <a:sym typeface="+mn-ea"/>
              </a:rPr>
              <a:t> for developing the instruction. </a:t>
            </a:r>
            <a:endParaRPr lang="en-US" altLang="zh-CN" sz="4400" dirty="0" smtClean="0">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 outline </a:t>
            </a:r>
            <a:r>
              <a:rPr lang="en-US" altLang="zh-CN" sz="4400" dirty="0" smtClean="0">
                <a:solidFill>
                  <a:srgbClr val="FF0000"/>
                </a:solidFill>
                <a:latin typeface="微软雅黑" panose="020B0503020204020204" charset="-122"/>
                <a:ea typeface="微软雅黑" panose="020B0503020204020204" charset="-122"/>
                <a:sym typeface="+mn-ea"/>
              </a:rPr>
              <a:t>how</a:t>
            </a:r>
            <a:r>
              <a:rPr lang="en-US" altLang="zh-CN" sz="4400" dirty="0" smtClean="0">
                <a:latin typeface="微软雅黑" panose="020B0503020204020204" charset="-122"/>
                <a:ea typeface="微软雅黑" panose="020B0503020204020204" charset="-122"/>
                <a:sym typeface="+mn-ea"/>
              </a:rPr>
              <a:t> to reach the instructional goals determined during the Analyze phase and expand the instructional foundation.</a:t>
            </a:r>
            <a:endParaRPr lang="en-US" altLang="zh-CN" sz="4400" dirty="0" smtClean="0">
              <a:latin typeface="微软雅黑" panose="020B0503020204020204" charset="-122"/>
              <a:ea typeface="微软雅黑" panose="020B0503020204020204" charset="-122"/>
            </a:endParaRPr>
          </a:p>
          <a:p>
            <a:pPr marL="571500" indent="-571500" eaLnBrk="1" hangingPunct="1">
              <a:lnSpc>
                <a:spcPct val="150000"/>
              </a:lnSpc>
              <a:buFont typeface="Wingdings" panose="05000000000000000000" charset="0"/>
              <a:buChar char="Ø"/>
            </a:pPr>
            <a:r>
              <a:rPr lang="en-US" altLang="zh-CN" sz="4400" dirty="0" smtClean="0">
                <a:latin typeface="微软雅黑" panose="020B0503020204020204" charset="-122"/>
                <a:ea typeface="微软雅黑" panose="020B0503020204020204" charset="-122"/>
                <a:sym typeface="+mn-ea"/>
              </a:rPr>
              <a:t>writing a </a:t>
            </a:r>
            <a:r>
              <a:rPr lang="en-US" altLang="zh-CN" sz="4400" dirty="0" smtClean="0">
                <a:solidFill>
                  <a:srgbClr val="FF0000"/>
                </a:solidFill>
                <a:latin typeface="微软雅黑" panose="020B0503020204020204" charset="-122"/>
                <a:ea typeface="微软雅黑" panose="020B0503020204020204" charset="-122"/>
                <a:sym typeface="+mn-ea"/>
              </a:rPr>
              <a:t>target population description, </a:t>
            </a:r>
            <a:r>
              <a:rPr lang="en-US" altLang="zh-CN" sz="4400" dirty="0" smtClean="0">
                <a:latin typeface="微软雅黑" panose="020B0503020204020204" charset="-122"/>
                <a:ea typeface="微软雅黑" panose="020B0503020204020204" charset="-122"/>
                <a:sym typeface="+mn-ea"/>
              </a:rPr>
              <a:t>conducting a learning analysis, writing objectives and test items, selecting a delivery system, and sequencing the instruction. </a:t>
            </a:r>
            <a:endParaRPr lang="en-US" altLang="zh-CN" sz="4400" dirty="0" smtClean="0">
              <a:latin typeface="微软雅黑" panose="020B0503020204020204" charset="-122"/>
              <a:ea typeface="微软雅黑" panose="020B0503020204020204" charset="-122"/>
              <a:sym typeface="+mn-ea"/>
            </a:endParaRPr>
          </a:p>
        </p:txBody>
      </p:sp>
      <p:sp>
        <p:nvSpPr>
          <p:cNvPr id="4" name="文本框 3"/>
          <p:cNvSpPr txBox="1"/>
          <p:nvPr/>
        </p:nvSpPr>
        <p:spPr>
          <a:xfrm>
            <a:off x="12672695" y="1301750"/>
            <a:ext cx="3096260" cy="1106805"/>
          </a:xfrm>
          <a:prstGeom prst="rect">
            <a:avLst/>
          </a:prstGeom>
          <a:noFill/>
        </p:spPr>
        <p:txBody>
          <a:bodyPr wrap="none" rtlCol="0" anchor="t">
            <a:spAutoFit/>
          </a:bodyPr>
          <a:p>
            <a:r>
              <a:rPr lang="en-US" altLang="zh-CN" sz="66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Design</a:t>
            </a:r>
            <a:endParaRPr lang="en-US" altLang="zh-CN" sz="66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p:txBody>
      </p:sp>
      <p:pic>
        <p:nvPicPr>
          <p:cNvPr id="17888" name="Picture" descr="Picture"/>
          <p:cNvPicPr>
            <a:picLocks noChangeAspect="1"/>
          </p:cNvPicPr>
          <p:nvPr/>
        </p:nvPicPr>
        <p:blipFill>
          <a:blip r:embed="rId2" cstate="print">
            <a:alphaModFix amt="100000"/>
          </a:blip>
          <a:stretch>
            <a:fillRect/>
          </a:stretch>
        </p:blipFill>
        <p:spPr>
          <a:xfrm>
            <a:off x="1134745" y="2731135"/>
            <a:ext cx="2631440" cy="1535430"/>
          </a:xfrm>
          <a:prstGeom prst="rect">
            <a:avLst/>
          </a:prstGeom>
        </p:spPr>
      </p:pic>
      <p:pic>
        <p:nvPicPr>
          <p:cNvPr id="5" name="Picture" descr="Picture"/>
          <p:cNvPicPr>
            <a:picLocks noChangeAspect="1"/>
          </p:cNvPicPr>
          <p:nvPr/>
        </p:nvPicPr>
        <p:blipFill>
          <a:blip r:embed="rId2" cstate="print">
            <a:alphaModFix amt="100000"/>
          </a:blip>
          <a:stretch>
            <a:fillRect/>
          </a:stretch>
        </p:blipFill>
        <p:spPr>
          <a:xfrm rot="20640000">
            <a:off x="2001520" y="4678045"/>
            <a:ext cx="2080260" cy="12141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0" y="-488950"/>
            <a:ext cx="25314275" cy="3597910"/>
          </a:xfrm>
          <a:prstGeom prst="rect">
            <a:avLst/>
          </a:prstGeom>
        </p:spPr>
      </p:pic>
      <p:pic>
        <p:nvPicPr>
          <p:cNvPr id="2334" name="Picture" descr="Picture"/>
          <p:cNvPicPr>
            <a:picLocks noChangeAspect="1"/>
          </p:cNvPicPr>
          <p:nvPr/>
        </p:nvPicPr>
        <p:blipFill>
          <a:blip r:embed="rId2" cstate="print">
            <a:alphaModFix amt="100000"/>
          </a:blip>
          <a:stretch>
            <a:fillRect/>
          </a:stretch>
        </p:blipFill>
        <p:spPr>
          <a:xfrm>
            <a:off x="3073521" y="6546202"/>
            <a:ext cx="1044870" cy="1044870"/>
          </a:xfrm>
          <a:prstGeom prst="rect">
            <a:avLst/>
          </a:prstGeom>
        </p:spPr>
      </p:pic>
      <p:sp>
        <p:nvSpPr>
          <p:cNvPr id="3" name="文本框 2"/>
          <p:cNvSpPr txBox="1"/>
          <p:nvPr/>
        </p:nvSpPr>
        <p:spPr>
          <a:xfrm>
            <a:off x="5047615" y="3460750"/>
            <a:ext cx="14792960" cy="9093835"/>
          </a:xfrm>
          <a:prstGeom prst="rect">
            <a:avLst/>
          </a:prstGeom>
          <a:noFill/>
        </p:spPr>
        <p:txBody>
          <a:bodyPr wrap="square" rtlCol="0" anchor="t">
            <a:spAutoFit/>
          </a:bodyPr>
          <a:p>
            <a:pPr eaLnBrk="1" hangingPunct="1">
              <a:lnSpc>
                <a:spcPct val="150000"/>
              </a:lnSpc>
            </a:pPr>
            <a:r>
              <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Development</a:t>
            </a:r>
            <a:endParaRPr lang="en-US" altLang="zh-CN" sz="4800" b="1" dirty="0" smtClean="0">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r>
              <a:rPr lang="en-US" altLang="zh-CN" sz="4800" dirty="0" smtClean="0">
                <a:latin typeface="微软雅黑" panose="020B0503020204020204" charset="-122"/>
                <a:ea typeface="微软雅黑" panose="020B0503020204020204" charset="-122"/>
                <a:sym typeface="+mn-ea"/>
              </a:rPr>
              <a:t>The purpose of this phase is to </a:t>
            </a:r>
            <a:r>
              <a:rPr lang="en-US" altLang="zh-CN" sz="4800" dirty="0" smtClean="0">
                <a:solidFill>
                  <a:srgbClr val="FF0000"/>
                </a:solidFill>
                <a:latin typeface="微软雅黑" panose="020B0503020204020204" charset="-122"/>
                <a:ea typeface="微软雅黑" panose="020B0503020204020204" charset="-122"/>
                <a:sym typeface="+mn-ea"/>
              </a:rPr>
              <a:t>generate t</a:t>
            </a:r>
            <a:r>
              <a:rPr lang="en-US" altLang="zh-CN" sz="4800" dirty="0" smtClean="0">
                <a:latin typeface="微软雅黑" panose="020B0503020204020204" charset="-122"/>
                <a:ea typeface="微软雅黑" panose="020B0503020204020204" charset="-122"/>
                <a:sym typeface="+mn-ea"/>
              </a:rPr>
              <a:t>he lesson plans and lesson materials. </a:t>
            </a:r>
            <a:endParaRPr lang="en-US" altLang="zh-CN" sz="4800" dirty="0" smtClean="0">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r>
              <a:rPr lang="en-US" altLang="zh-CN" sz="4800" dirty="0" smtClean="0">
                <a:latin typeface="微软雅黑" panose="020B0503020204020204" charset="-122"/>
                <a:ea typeface="微软雅黑" panose="020B0503020204020204" charset="-122"/>
                <a:sym typeface="+mn-ea"/>
              </a:rPr>
              <a:t>Develop the instruction, all media that will be used in the instruction, and any supporting documentation. This may include hardware (e.g., simulation equipment) and software (e.g., computer-based instruction).</a:t>
            </a:r>
            <a:endParaRPr lang="en-US" altLang="zh-CN" sz="4800" dirty="0" smtClean="0">
              <a:latin typeface="微软雅黑" panose="020B0503020204020204" charset="-122"/>
              <a:ea typeface="微软雅黑" panose="020B0503020204020204" charset="-122"/>
              <a:sym typeface="+mn-ea"/>
            </a:endParaRPr>
          </a:p>
        </p:txBody>
      </p:sp>
      <p:pic>
        <p:nvPicPr>
          <p:cNvPr id="10268" name="Picture" descr="Picture"/>
          <p:cNvPicPr>
            <a:picLocks noChangeAspect="1"/>
          </p:cNvPicPr>
          <p:nvPr/>
        </p:nvPicPr>
        <p:blipFill>
          <a:blip r:embed="rId3" cstate="print">
            <a:alphaModFix amt="100000"/>
          </a:blip>
          <a:stretch>
            <a:fillRect/>
          </a:stretch>
        </p:blipFill>
        <p:spPr>
          <a:xfrm>
            <a:off x="3492713" y="3605478"/>
            <a:ext cx="1279085" cy="127908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86580" y="1887855"/>
            <a:ext cx="16785590" cy="10063480"/>
          </a:xfrm>
          <a:prstGeom prst="rect">
            <a:avLst/>
          </a:prstGeom>
          <a:noFill/>
        </p:spPr>
        <p:txBody>
          <a:bodyPr wrap="square" rtlCol="0" anchor="t">
            <a:spAutoFit/>
          </a:bodyPr>
          <a:p>
            <a:pPr eaLnBrk="1" hangingPunct="1">
              <a:lnSpc>
                <a:spcPct val="150000"/>
              </a:lnSpc>
            </a:pPr>
            <a:endParaRPr lang="en-US" altLang="zh-CN" sz="4800" b="1" dirty="0" smtClean="0">
              <a:latin typeface="微软雅黑" panose="020B0503020204020204" charset="-122"/>
              <a:ea typeface="微软雅黑" panose="020B0503020204020204" charset="-122"/>
            </a:endParaRPr>
          </a:p>
          <a:p>
            <a:pPr marL="685800" indent="-685800" eaLnBrk="1" hangingPunct="1">
              <a:lnSpc>
                <a:spcPct val="150000"/>
              </a:lnSpc>
              <a:buFont typeface="Wingdings" panose="05000000000000000000" charset="0"/>
              <a:buChar char="Ø"/>
            </a:pPr>
            <a:r>
              <a:rPr lang="en-US" altLang="zh-CN" sz="4800" dirty="0" smtClean="0">
                <a:solidFill>
                  <a:srgbClr val="FF0000"/>
                </a:solidFill>
                <a:latin typeface="微软雅黑" panose="020B0503020204020204" charset="-122"/>
                <a:ea typeface="微软雅黑" panose="020B0503020204020204" charset="-122"/>
                <a:sym typeface="+mn-ea"/>
              </a:rPr>
              <a:t>Deliver</a:t>
            </a:r>
            <a:r>
              <a:rPr lang="en-US" altLang="zh-CN" sz="4800" dirty="0" smtClean="0">
                <a:latin typeface="微软雅黑" panose="020B0503020204020204" charset="-122"/>
                <a:ea typeface="微软雅黑" panose="020B0503020204020204" charset="-122"/>
                <a:sym typeface="+mn-ea"/>
              </a:rPr>
              <a:t> the instruction, whether it's classroom-based, lab-based, or computer-based for the effective and efficient delivery of instruction. </a:t>
            </a:r>
            <a:endParaRPr lang="en-US" altLang="zh-CN" sz="4800" dirty="0" smtClean="0">
              <a:latin typeface="微软雅黑" panose="020B0503020204020204" charset="-122"/>
              <a:ea typeface="微软雅黑" panose="020B0503020204020204" charset="-122"/>
            </a:endParaRPr>
          </a:p>
          <a:p>
            <a:pPr eaLnBrk="1" hangingPunct="1">
              <a:lnSpc>
                <a:spcPct val="150000"/>
              </a:lnSpc>
            </a:pPr>
            <a:endParaRPr lang="en-US" altLang="zh-CN" sz="4800" dirty="0" smtClean="0">
              <a:latin typeface="微软雅黑" panose="020B0503020204020204" charset="-122"/>
              <a:ea typeface="微软雅黑" panose="020B0503020204020204" charset="-122"/>
            </a:endParaRPr>
          </a:p>
          <a:p>
            <a:pPr marL="685800" indent="-685800" eaLnBrk="1" hangingPunct="1">
              <a:lnSpc>
                <a:spcPct val="150000"/>
              </a:lnSpc>
              <a:buFont typeface="Wingdings" panose="05000000000000000000" charset="0"/>
              <a:buChar char="Ø"/>
            </a:pPr>
            <a:r>
              <a:rPr lang="en-US" altLang="zh-CN" sz="4800" dirty="0" smtClean="0">
                <a:latin typeface="微软雅黑" panose="020B0503020204020204" charset="-122"/>
                <a:ea typeface="微软雅黑" panose="020B0503020204020204" charset="-122"/>
                <a:sym typeface="+mn-ea"/>
              </a:rPr>
              <a:t>This phase must </a:t>
            </a:r>
            <a:r>
              <a:rPr lang="en-US" altLang="zh-CN" sz="4800" dirty="0" smtClean="0">
                <a:solidFill>
                  <a:srgbClr val="FF0000"/>
                </a:solidFill>
                <a:latin typeface="微软雅黑" panose="020B0503020204020204" charset="-122"/>
                <a:ea typeface="微软雅黑" panose="020B0503020204020204" charset="-122"/>
                <a:sym typeface="+mn-ea"/>
              </a:rPr>
              <a:t>promote</a:t>
            </a:r>
            <a:r>
              <a:rPr lang="en-US" altLang="zh-CN" sz="4800" dirty="0" smtClean="0">
                <a:latin typeface="微软雅黑" panose="020B0503020204020204" charset="-122"/>
                <a:ea typeface="微软雅黑" panose="020B0503020204020204" charset="-122"/>
                <a:sym typeface="+mn-ea"/>
              </a:rPr>
              <a:t> the students' understanding of material, support the students‘ mastery of objectives, and ensure the students' </a:t>
            </a:r>
            <a:r>
              <a:rPr lang="en-US" altLang="zh-CN" sz="4800" dirty="0" smtClean="0">
                <a:solidFill>
                  <a:srgbClr val="FF0000"/>
                </a:solidFill>
                <a:latin typeface="微软雅黑" panose="020B0503020204020204" charset="-122"/>
                <a:ea typeface="微软雅黑" panose="020B0503020204020204" charset="-122"/>
                <a:sym typeface="+mn-ea"/>
              </a:rPr>
              <a:t>transfer </a:t>
            </a:r>
            <a:r>
              <a:rPr lang="en-US" altLang="zh-CN" sz="4800" dirty="0" smtClean="0">
                <a:latin typeface="微软雅黑" panose="020B0503020204020204" charset="-122"/>
                <a:ea typeface="微软雅黑" panose="020B0503020204020204" charset="-122"/>
                <a:sym typeface="+mn-ea"/>
              </a:rPr>
              <a:t>of knowledge from the instructional setting to the job.</a:t>
            </a:r>
            <a:endParaRPr lang="en-US" altLang="zh-CN" sz="4800" dirty="0" smtClean="0">
              <a:latin typeface="微软雅黑" panose="020B0503020204020204" charset="-122"/>
              <a:ea typeface="微软雅黑" panose="020B0503020204020204" charset="-122"/>
              <a:sym typeface="+mn-ea"/>
            </a:endParaRPr>
          </a:p>
        </p:txBody>
      </p:sp>
      <p:pic>
        <p:nvPicPr>
          <p:cNvPr id="1401" name="Picture" descr="Picture"/>
          <p:cNvPicPr>
            <a:picLocks noChangeAspect="1"/>
          </p:cNvPicPr>
          <p:nvPr/>
        </p:nvPicPr>
        <p:blipFill>
          <a:blip r:embed="rId1" cstate="print">
            <a:alphaModFix amt="100000"/>
          </a:blip>
          <a:stretch>
            <a:fillRect/>
          </a:stretch>
        </p:blipFill>
        <p:spPr>
          <a:xfrm rot="16200000" flipH="1" flipV="1">
            <a:off x="11619865" y="1297305"/>
            <a:ext cx="95250" cy="11143615"/>
          </a:xfrm>
          <a:prstGeom prst="rect">
            <a:avLst/>
          </a:prstGeom>
          <a:solidFill>
            <a:srgbClr val="E34950">
              <a:alpha val="95000"/>
            </a:srgbClr>
          </a:solidFill>
        </p:spPr>
      </p:pic>
      <p:pic>
        <p:nvPicPr>
          <p:cNvPr id="10268" name="Picture" descr="Picture"/>
          <p:cNvPicPr>
            <a:picLocks noChangeAspect="1"/>
          </p:cNvPicPr>
          <p:nvPr/>
        </p:nvPicPr>
        <p:blipFill>
          <a:blip r:embed="rId2" cstate="print">
            <a:alphaModFix amt="100000"/>
          </a:blip>
          <a:stretch>
            <a:fillRect/>
          </a:stretch>
        </p:blipFill>
        <p:spPr>
          <a:xfrm>
            <a:off x="7550363" y="1007693"/>
            <a:ext cx="1279085" cy="1279085"/>
          </a:xfrm>
          <a:prstGeom prst="rect">
            <a:avLst/>
          </a:prstGeom>
        </p:spPr>
      </p:pic>
      <p:sp>
        <p:nvSpPr>
          <p:cNvPr id="4" name="文本框 3"/>
          <p:cNvSpPr txBox="1"/>
          <p:nvPr/>
        </p:nvSpPr>
        <p:spPr>
          <a:xfrm>
            <a:off x="9163685" y="1186180"/>
            <a:ext cx="5724525" cy="922020"/>
          </a:xfrm>
          <a:prstGeom prst="rect">
            <a:avLst/>
          </a:prstGeom>
          <a:noFill/>
        </p:spPr>
        <p:txBody>
          <a:bodyPr wrap="none" rtlCol="0" anchor="t">
            <a:spAutoFit/>
            <a:scene3d>
              <a:camera prst="orthographicFront"/>
              <a:lightRig rig="threePt" dir="t"/>
            </a:scene3d>
          </a:bodyPr>
          <a:p>
            <a:r>
              <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Implementation</a:t>
            </a:r>
            <a:endPar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0" name="文本"/>
          <p:cNvSpPr>
            <a:spLocks noGrp="1"/>
          </p:cNvSpPr>
          <p:nvPr>
            <p:ph type="ctrTitle"/>
          </p:nvPr>
        </p:nvSpPr>
        <p:spPr>
          <a:xfrm>
            <a:off x="3232833" y="9410322"/>
            <a:ext cx="10334060" cy="1791995"/>
          </a:xfrm>
          <a:prstGeom prst="rect">
            <a:avLst/>
          </a:prstGeom>
        </p:spPr>
        <p:txBody>
          <a:bodyPr lIns="0" tIns="0" rIns="0" bIns="0">
            <a:noAutofit/>
          </a:bodyPr>
          <a:lstStyle/>
          <a:p>
            <a:pPr algn="r">
              <a:lnSpc>
                <a:spcPts val="3785"/>
              </a:lnSpc>
            </a:pPr>
            <a:r>
              <a:rPr lang="zh-CN" altLang="en-US" sz="2600" b="0" i="0" u="none" spc="0" dirty="0">
                <a:solidFill>
                  <a:srgbClr val="242424">
                    <a:alpha val="100000"/>
                  </a:srgbClr>
                </a:solidFill>
                <a:latin typeface="Noto Sans S Chinese Regular" charset="-122"/>
                <a:ea typeface="Noto Sans S Chinese Regular" charset="-122"/>
                <a:cs typeface="Noto Sans S Chinese Regular" charset="-122"/>
              </a:rPr>
              <a:t> </a:t>
            </a:r>
            <a:endParaRPr kumimoji="1" lang="zh-CN" altLang="en-US" sz="2000" dirty="0">
              <a:solidFill>
                <a:srgbClr val="000000"/>
              </a:solidFill>
            </a:endParaRPr>
          </a:p>
        </p:txBody>
      </p:sp>
      <p:sp>
        <p:nvSpPr>
          <p:cNvPr id="3" name="文本框 2"/>
          <p:cNvSpPr txBox="1"/>
          <p:nvPr/>
        </p:nvSpPr>
        <p:spPr>
          <a:xfrm>
            <a:off x="4867275" y="1096645"/>
            <a:ext cx="15716885" cy="7508875"/>
          </a:xfrm>
          <a:prstGeom prst="rect">
            <a:avLst/>
          </a:prstGeom>
          <a:noFill/>
        </p:spPr>
        <p:txBody>
          <a:bodyPr wrap="square" rtlCol="0" anchor="t">
            <a:spAutoFit/>
          </a:bodyPr>
          <a:p>
            <a:pPr eaLnBrk="1" hangingPunct="1"/>
            <a:r>
              <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                                 Evaluation</a:t>
            </a:r>
            <a:endParaRPr lang="en-US" altLang="zh-CN" sz="5400" b="1" dirty="0" smtClean="0">
              <a:ln w="6600">
                <a:solidFill>
                  <a:schemeClr val="accent2"/>
                </a:solidFill>
                <a:prstDash val="solid"/>
              </a:ln>
              <a:solidFill>
                <a:schemeClr val="tx1">
                  <a:lumMod val="75000"/>
                  <a:lumOff val="25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a:p>
            <a:pPr eaLnBrk="1" hangingPunct="1"/>
            <a:endParaRPr lang="en-US" altLang="zh-CN" sz="3200" b="1" dirty="0" smtClean="0"/>
          </a:p>
          <a:p>
            <a:pPr eaLnBrk="1" hangingPunct="1">
              <a:lnSpc>
                <a:spcPct val="150000"/>
              </a:lnSpc>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Measure the </a:t>
            </a:r>
            <a:r>
              <a:rPr lang="en-US" altLang="zh-CN" sz="4400" dirty="0" smtClean="0">
                <a:solidFill>
                  <a:srgbClr val="FF0000"/>
                </a:solidFill>
                <a:latin typeface="微软雅黑" panose="020B0503020204020204" charset="-122"/>
                <a:ea typeface="微软雅黑" panose="020B0503020204020204" charset="-122"/>
                <a:sym typeface="+mn-ea"/>
              </a:rPr>
              <a:t>effectiveness and efficiency </a:t>
            </a:r>
            <a:r>
              <a:rPr lang="en-US" altLang="zh-CN" sz="4400" dirty="0" smtClean="0">
                <a:latin typeface="微软雅黑" panose="020B0503020204020204" charset="-122"/>
                <a:ea typeface="微软雅黑" panose="020B0503020204020204" charset="-122"/>
                <a:sym typeface="+mn-ea"/>
              </a:rPr>
              <a:t>of the instruction. </a:t>
            </a:r>
            <a:endParaRPr lang="en-US" altLang="zh-CN" sz="4400" dirty="0" smtClean="0">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Evaluation should actually occur throughout the entire instructional design process - within phases, between phases, and after implementation. </a:t>
            </a:r>
            <a:endParaRPr lang="en-US" altLang="zh-CN" sz="4400" dirty="0" smtClean="0">
              <a:latin typeface="微软雅黑" panose="020B0503020204020204" charset="-122"/>
              <a:ea typeface="微软雅黑" panose="020B0503020204020204" charset="-122"/>
            </a:endParaRPr>
          </a:p>
          <a:p>
            <a:pPr eaLnBrk="1" hangingPunct="1">
              <a:lnSpc>
                <a:spcPct val="150000"/>
              </a:lnSpc>
              <a:buFont typeface="Wingdings" panose="05000000000000000000" pitchFamily="2" charset="2"/>
              <a:buChar char="Ø"/>
            </a:pPr>
            <a:r>
              <a:rPr lang="en-US" altLang="zh-CN" sz="4400" dirty="0" smtClean="0">
                <a:latin typeface="微软雅黑" panose="020B0503020204020204" charset="-122"/>
                <a:ea typeface="微软雅黑" panose="020B0503020204020204" charset="-122"/>
                <a:sym typeface="+mn-ea"/>
              </a:rPr>
              <a:t>Evaluation may be Formative or Summative</a:t>
            </a:r>
            <a:r>
              <a:rPr lang="en-US" altLang="zh-CN" sz="3200" b="1" dirty="0" smtClean="0">
                <a:sym typeface="+mn-ea"/>
              </a:rPr>
              <a:t>.</a:t>
            </a:r>
            <a:endParaRPr lang="en-US" altLang="zh-CN" sz="3200" b="1" dirty="0" smtClean="0">
              <a:sym typeface="+mn-ea"/>
            </a:endParaRPr>
          </a:p>
        </p:txBody>
      </p:sp>
      <p:pic>
        <p:nvPicPr>
          <p:cNvPr id="4710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32655" y="8686165"/>
            <a:ext cx="14486255" cy="433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8" name="Picture" descr="Picture"/>
          <p:cNvPicPr>
            <a:picLocks noChangeAspect="1"/>
          </p:cNvPicPr>
          <p:nvPr/>
        </p:nvPicPr>
        <p:blipFill>
          <a:blip r:embed="rId2" cstate="print">
            <a:alphaModFix amt="100000"/>
          </a:blip>
          <a:stretch>
            <a:fillRect/>
          </a:stretch>
        </p:blipFill>
        <p:spPr>
          <a:xfrm>
            <a:off x="10107508" y="808938"/>
            <a:ext cx="1279085" cy="12790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5"/>
          <p:cNvPicPr>
            <a:picLocks noChangeAspect="1" noChangeArrowheads="1"/>
          </p:cNvPicPr>
          <p:nvPr/>
        </p:nvPicPr>
        <p:blipFill>
          <a:blip r:embed="rId1">
            <a:extLst>
              <a:ext uri="{28A0092B-C50C-407E-A947-70E740481C1C}">
                <a14:useLocalDpi xmlns:a14="http://schemas.microsoft.com/office/drawing/2010/main" val="0"/>
              </a:ext>
            </a:extLst>
          </a:blip>
          <a:srcRect b="11633"/>
          <a:stretch>
            <a:fillRect/>
          </a:stretch>
        </p:blipFill>
        <p:spPr bwMode="auto">
          <a:xfrm>
            <a:off x="974090" y="821055"/>
            <a:ext cx="22436455" cy="1163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1800" y="3144520"/>
            <a:ext cx="16797020" cy="961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2973070" y="2025015"/>
            <a:ext cx="5059680" cy="829945"/>
          </a:xfrm>
          <a:prstGeom prst="rect">
            <a:avLst/>
          </a:prstGeom>
          <a:noFill/>
        </p:spPr>
        <p:txBody>
          <a:bodyPr wrap="none" rtlCol="0" anchor="t">
            <a:spAutoFit/>
            <a:scene3d>
              <a:camera prst="orthographicFront"/>
              <a:lightRig rig="threePt" dir="t"/>
            </a:scene3d>
          </a:bodyPr>
          <a:p>
            <a:r>
              <a:rPr lang="zh-CN" altLang="en-US" sz="4800" b="1" dirty="0" smtClean="0">
                <a:solidFill>
                  <a:schemeClr val="accent2"/>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sym typeface="+mn-ea"/>
              </a:rPr>
              <a:t>迭代教学设计过程</a:t>
            </a:r>
            <a:endParaRPr lang="zh-CN" altLang="en-US" sz="4800" b="1" dirty="0" smtClean="0">
              <a:solidFill>
                <a:schemeClr val="accent2"/>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419100" y="291465"/>
            <a:ext cx="11515725" cy="829945"/>
          </a:xfrm>
          <a:prstGeom prst="rect">
            <a:avLst/>
          </a:prstGeom>
          <a:noFill/>
        </p:spPr>
        <p:txBody>
          <a:bodyPr wrap="none" rtlCol="0" anchor="t">
            <a:spAutoFit/>
          </a:bodyPr>
          <a:p>
            <a:pPr algn="l" eaLnBrk="1" hangingPunct="1"/>
            <a:r>
              <a:rPr lang="en-US" altLang="zh-CN" sz="4800" b="1" dirty="0" smtClean="0">
                <a:latin typeface="微软雅黑" panose="020B0503020204020204" charset="-122"/>
                <a:ea typeface="微软雅黑" panose="020B0503020204020204" charset="-122"/>
                <a:sym typeface="+mn-ea"/>
              </a:rPr>
              <a:t>Iterative instructional design process</a:t>
            </a:r>
            <a:endParaRPr lang="en-US" altLang="zh-CN" sz="4800" b="1" dirty="0" smtClean="0">
              <a:latin typeface="微软雅黑" panose="020B0503020204020204" charset="-122"/>
              <a:ea typeface="微软雅黑" panose="020B0503020204020204" charset="-122"/>
              <a:sym typeface="+mn-ea"/>
            </a:endParaRPr>
          </a:p>
        </p:txBody>
      </p:sp>
      <p:grpSp>
        <p:nvGrpSpPr>
          <p:cNvPr id="5" name="组合 4"/>
          <p:cNvGrpSpPr/>
          <p:nvPr/>
        </p:nvGrpSpPr>
        <p:grpSpPr>
          <a:xfrm flipH="1">
            <a:off x="-63500" y="1324610"/>
            <a:ext cx="11428095" cy="410210"/>
            <a:chOff x="10170" y="11073"/>
            <a:chExt cx="17997" cy="646"/>
          </a:xfrm>
        </p:grpSpPr>
        <p:pic>
          <p:nvPicPr>
            <p:cNvPr id="4363" name="Picture" descr="Picture"/>
            <p:cNvPicPr>
              <a:picLocks noChangeAspect="1"/>
            </p:cNvPicPr>
            <p:nvPr/>
          </p:nvPicPr>
          <p:blipFill>
            <a:blip r:embed="rId2" cstate="print">
              <a:alphaModFix amt="100000"/>
            </a:blip>
            <a:stretch>
              <a:fillRect/>
            </a:stretch>
          </p:blipFill>
          <p:spPr>
            <a:xfrm>
              <a:off x="10170" y="11073"/>
              <a:ext cx="13215" cy="647"/>
            </a:xfrm>
            <a:prstGeom prst="rect">
              <a:avLst/>
            </a:prstGeom>
            <a:solidFill>
              <a:schemeClr val="accent2">
                <a:lumMod val="60000"/>
                <a:lumOff val="40000"/>
                <a:alpha val="95000"/>
              </a:schemeClr>
            </a:solidFill>
          </p:spPr>
        </p:pic>
        <p:pic>
          <p:nvPicPr>
            <p:cNvPr id="4831" name="Picture" descr="Picture"/>
            <p:cNvPicPr>
              <a:picLocks noChangeAspect="1"/>
            </p:cNvPicPr>
            <p:nvPr/>
          </p:nvPicPr>
          <p:blipFill>
            <a:blip r:embed="rId3" cstate="print">
              <a:alphaModFix amt="100000"/>
            </a:blip>
            <a:stretch>
              <a:fillRect/>
            </a:stretch>
          </p:blipFill>
          <p:spPr>
            <a:xfrm>
              <a:off x="23385" y="11073"/>
              <a:ext cx="4782" cy="647"/>
            </a:xfrm>
            <a:prstGeom prst="rect">
              <a:avLst/>
            </a:prstGeom>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Picture" descr="Picture"/>
          <p:cNvPicPr>
            <a:picLocks noChangeAspect="1"/>
          </p:cNvPicPr>
          <p:nvPr/>
        </p:nvPicPr>
        <p:blipFill>
          <a:blip r:embed="rId1" cstate="print">
            <a:alphaModFix amt="100000"/>
          </a:blip>
          <a:stretch>
            <a:fillRect/>
          </a:stretch>
        </p:blipFill>
        <p:spPr>
          <a:xfrm>
            <a:off x="2232800" y="1872390"/>
            <a:ext cx="1438254" cy="1438254"/>
          </a:xfrm>
          <a:prstGeom prst="rect">
            <a:avLst/>
          </a:prstGeom>
        </p:spPr>
      </p:pic>
      <p:sp>
        <p:nvSpPr>
          <p:cNvPr id="3" name="文本框 2"/>
          <p:cNvSpPr txBox="1"/>
          <p:nvPr/>
        </p:nvSpPr>
        <p:spPr>
          <a:xfrm>
            <a:off x="3538220" y="4416425"/>
            <a:ext cx="12440285" cy="2122805"/>
          </a:xfrm>
          <a:prstGeom prst="rect">
            <a:avLst/>
          </a:prstGeom>
          <a:noFill/>
        </p:spPr>
        <p:txBody>
          <a:bodyPr wrap="square" rtlCol="0" anchor="t">
            <a:spAutoFit/>
          </a:bodyPr>
          <a:p>
            <a:pPr eaLnBrk="1" hangingPunct="1"/>
            <a:r>
              <a:rPr lang="en-US" altLang="zh-CN" sz="6600" dirty="0" smtClean="0">
                <a:latin typeface="微软雅黑" panose="020B0503020204020204" charset="-122"/>
                <a:ea typeface="微软雅黑" panose="020B0503020204020204" charset="-122"/>
                <a:sym typeface="+mn-ea"/>
              </a:rPr>
              <a:t> Compare the two Models:  ASSURE and ADDIE</a:t>
            </a:r>
            <a:endParaRPr lang="en-US" altLang="zh-CN" sz="6600" dirty="0" smtClean="0">
              <a:latin typeface="微软雅黑" panose="020B0503020204020204" charset="-122"/>
              <a:ea typeface="微软雅黑" panose="020B0503020204020204" charset="-122"/>
              <a:sym typeface="+mn-ea"/>
            </a:endParaRPr>
          </a:p>
        </p:txBody>
      </p:sp>
      <p:sp>
        <p:nvSpPr>
          <p:cNvPr id="4" name="文本框 3"/>
          <p:cNvSpPr txBox="1"/>
          <p:nvPr/>
        </p:nvSpPr>
        <p:spPr>
          <a:xfrm>
            <a:off x="3993515" y="2084705"/>
            <a:ext cx="7243445" cy="1014730"/>
          </a:xfrm>
          <a:prstGeom prst="rect">
            <a:avLst/>
          </a:prstGeom>
          <a:noFill/>
        </p:spPr>
        <p:txBody>
          <a:bodyPr wrap="none" rtlCol="0" anchor="t">
            <a:spAutoFit/>
          </a:bodyPr>
          <a:p>
            <a:pPr eaLnBrk="1" hangingPunct="1"/>
            <a:r>
              <a:rPr lang="en-US" altLang="zh-CN" sz="6000" b="1" dirty="0" smtClean="0">
                <a:solidFill>
                  <a:schemeClr val="accent2"/>
                </a:solidFill>
                <a:latin typeface="微软雅黑" panose="020B0503020204020204" charset="-122"/>
                <a:ea typeface="微软雅黑" panose="020B0503020204020204" charset="-122"/>
                <a:sym typeface="+mn-ea"/>
              </a:rPr>
              <a:t>Learning activity 2</a:t>
            </a:r>
            <a:endParaRPr lang="en-US" altLang="zh-CN" sz="6000" b="1" dirty="0" smtClean="0">
              <a:solidFill>
                <a:schemeClr val="accent2"/>
              </a:solidFill>
              <a:latin typeface="微软雅黑" panose="020B0503020204020204" charset="-122"/>
              <a:ea typeface="微软雅黑" panose="020B0503020204020204" charset="-122"/>
              <a:sym typeface="+mn-ea"/>
            </a:endParaRPr>
          </a:p>
        </p:txBody>
      </p:sp>
      <p:grpSp>
        <p:nvGrpSpPr>
          <p:cNvPr id="6" name="组合 5"/>
          <p:cNvGrpSpPr/>
          <p:nvPr/>
        </p:nvGrpSpPr>
        <p:grpSpPr>
          <a:xfrm>
            <a:off x="16685895" y="8931275"/>
            <a:ext cx="7285355" cy="4773295"/>
            <a:chOff x="6987" y="4238"/>
            <a:chExt cx="11473" cy="7517"/>
          </a:xfrm>
        </p:grpSpPr>
        <p:pic>
          <p:nvPicPr>
            <p:cNvPr id="8905" name="Picture" descr="Picture"/>
            <p:cNvPicPr>
              <a:picLocks noChangeAspect="1"/>
            </p:cNvPicPr>
            <p:nvPr/>
          </p:nvPicPr>
          <p:blipFill>
            <a:blip r:embed="rId2" cstate="print">
              <a:alphaModFix amt="100000"/>
            </a:blip>
            <a:stretch>
              <a:fillRect/>
            </a:stretch>
          </p:blipFill>
          <p:spPr>
            <a:xfrm>
              <a:off x="6987" y="5431"/>
              <a:ext cx="2754" cy="6323"/>
            </a:xfrm>
            <a:prstGeom prst="rect">
              <a:avLst/>
            </a:prstGeom>
          </p:spPr>
        </p:pic>
        <p:pic>
          <p:nvPicPr>
            <p:cNvPr id="9373" name="Picture" descr="Picture"/>
            <p:cNvPicPr>
              <a:picLocks noChangeAspect="1"/>
            </p:cNvPicPr>
            <p:nvPr/>
          </p:nvPicPr>
          <p:blipFill>
            <a:blip r:embed="rId3" cstate="print">
              <a:alphaModFix amt="100000"/>
            </a:blip>
            <a:stretch>
              <a:fillRect/>
            </a:stretch>
          </p:blipFill>
          <p:spPr>
            <a:xfrm>
              <a:off x="10676" y="8185"/>
              <a:ext cx="2754" cy="3570"/>
            </a:xfrm>
            <a:prstGeom prst="rect">
              <a:avLst/>
            </a:prstGeom>
          </p:spPr>
        </p:pic>
        <p:pic>
          <p:nvPicPr>
            <p:cNvPr id="9841" name="Picture" descr="Picture"/>
            <p:cNvPicPr>
              <a:picLocks noChangeAspect="1"/>
            </p:cNvPicPr>
            <p:nvPr/>
          </p:nvPicPr>
          <p:blipFill>
            <a:blip r:embed="rId4" cstate="print">
              <a:alphaModFix amt="100000"/>
            </a:blip>
            <a:stretch>
              <a:fillRect/>
            </a:stretch>
          </p:blipFill>
          <p:spPr>
            <a:xfrm>
              <a:off x="14452" y="4238"/>
              <a:ext cx="4008" cy="7517"/>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alphaModFix amt="100000"/>
          </a:blip>
          <a:stretch>
            <a:fillRect/>
          </a:stretch>
        </p:blipFill>
        <p:spPr>
          <a:xfrm>
            <a:off x="6752872" y="1029205"/>
            <a:ext cx="17514517" cy="11656023"/>
          </a:xfrm>
          <a:prstGeom prst="rect">
            <a:avLst/>
          </a:prstGeom>
        </p:spPr>
      </p:pic>
      <p:pic>
        <p:nvPicPr>
          <p:cNvPr id="468" name="Picture" descr="Picture"/>
          <p:cNvPicPr>
            <a:picLocks noChangeAspect="1"/>
          </p:cNvPicPr>
          <p:nvPr/>
        </p:nvPicPr>
        <p:blipFill>
          <a:blip r:embed="rId2" cstate="print">
            <a:alphaModFix amt="100000"/>
          </a:blip>
          <a:stretch>
            <a:fillRect/>
          </a:stretch>
        </p:blipFill>
        <p:spPr>
          <a:xfrm>
            <a:off x="6183728" y="2864295"/>
            <a:ext cx="1377049" cy="6857999"/>
          </a:xfrm>
          <a:prstGeom prst="rect">
            <a:avLst/>
          </a:prstGeom>
        </p:spPr>
      </p:pic>
      <p:sp>
        <p:nvSpPr>
          <p:cNvPr id="935" name="文本"/>
          <p:cNvSpPr>
            <a:spLocks noGrp="1"/>
          </p:cNvSpPr>
          <p:nvPr>
            <p:ph type="ctrTitle"/>
          </p:nvPr>
        </p:nvSpPr>
        <p:spPr>
          <a:xfrm>
            <a:off x="1276886" y="3677596"/>
            <a:ext cx="2000116" cy="1071754"/>
          </a:xfrm>
          <a:prstGeom prst="rect">
            <a:avLst/>
          </a:prstGeom>
        </p:spPr>
        <p:txBody>
          <a:bodyPr lIns="0" tIns="0" rIns="0" bIns="0">
            <a:noAutofit/>
          </a:bodyPr>
          <a:lstStyle/>
          <a:p>
            <a:pPr algn="l">
              <a:lnSpc>
                <a:spcPts val="13360"/>
              </a:lnSpc>
            </a:pPr>
            <a:r>
              <a:rPr lang="en-US" altLang="zh-CN" sz="6600" b="0" i="0" u="none" spc="0" dirty="0">
                <a:solidFill>
                  <a:srgbClr val="DB151F">
                    <a:alpha val="100000"/>
                  </a:srgbClr>
                </a:solidFill>
                <a:latin typeface="Noto Sans S Chinese Black" charset="-122"/>
                <a:ea typeface="Noto Sans S Chinese Black" charset="-122"/>
                <a:cs typeface="Noto Sans S Chinese Black" charset="-122"/>
              </a:rPr>
              <a:t>2018</a:t>
            </a:r>
            <a:endParaRPr kumimoji="1" lang="en-US" altLang="zh-CN" sz="6600" b="0" i="0" u="none" spc="0" dirty="0">
              <a:solidFill>
                <a:srgbClr val="DB151F">
                  <a:alpha val="100000"/>
                </a:srgbClr>
              </a:solidFill>
              <a:latin typeface="Noto Sans S Chinese Black" charset="-122"/>
              <a:ea typeface="Noto Sans S Chinese Black" charset="-122"/>
              <a:cs typeface="Noto Sans S Chinese Black" charset="-122"/>
            </a:endParaRPr>
          </a:p>
        </p:txBody>
      </p:sp>
      <p:sp>
        <p:nvSpPr>
          <p:cNvPr id="1970" name="文本"/>
          <p:cNvSpPr>
            <a:spLocks noGrp="1"/>
          </p:cNvSpPr>
          <p:nvPr>
            <p:ph type="ctrTitle"/>
          </p:nvPr>
        </p:nvSpPr>
        <p:spPr>
          <a:xfrm>
            <a:off x="3105051" y="4620734"/>
            <a:ext cx="1045994" cy="320321"/>
          </a:xfrm>
          <a:prstGeom prst="rect">
            <a:avLst/>
          </a:prstGeom>
        </p:spPr>
        <p:txBody>
          <a:bodyPr lIns="0" tIns="0" rIns="0" bIns="0">
            <a:noAutofit/>
          </a:bodyPr>
          <a:lstStyle/>
          <a:p>
            <a:pPr algn="l">
              <a:lnSpc>
                <a:spcPts val="3920"/>
              </a:lnSpc>
            </a:pPr>
            <a:r>
              <a:rPr lang="zh-CN" altLang="en-US" sz="3265" b="0" i="0" u="none" spc="81" dirty="0">
                <a:solidFill>
                  <a:srgbClr val="DB151F">
                    <a:alpha val="100000"/>
                  </a:srgbClr>
                </a:solidFill>
                <a:latin typeface="Noto Sans S Chinese Black" charset="-122"/>
                <a:ea typeface="Noto Sans S Chinese Black" charset="-122"/>
                <a:cs typeface="Noto Sans S Chinese Black" charset="-122"/>
              </a:rPr>
              <a:t>级</a:t>
            </a:r>
            <a:endParaRPr kumimoji="1" lang="zh-CN" altLang="en-US" sz="2000" dirty="0">
              <a:solidFill>
                <a:srgbClr val="000000"/>
              </a:solidFill>
            </a:endParaRPr>
          </a:p>
        </p:txBody>
      </p:sp>
      <p:pic>
        <p:nvPicPr>
          <p:cNvPr id="3007" name="Picture" descr="Picture"/>
          <p:cNvPicPr>
            <a:picLocks noChangeAspect="1"/>
          </p:cNvPicPr>
          <p:nvPr/>
        </p:nvPicPr>
        <p:blipFill>
          <a:blip r:embed="rId3" cstate="print">
            <a:alphaModFix amt="100000"/>
          </a:blip>
          <a:stretch>
            <a:fillRect/>
          </a:stretch>
        </p:blipFill>
        <p:spPr>
          <a:xfrm>
            <a:off x="996851" y="5506392"/>
            <a:ext cx="3052308" cy="725261"/>
          </a:xfrm>
          <a:prstGeom prst="rect">
            <a:avLst/>
          </a:prstGeom>
        </p:spPr>
      </p:pic>
      <p:sp>
        <p:nvSpPr>
          <p:cNvPr id="3473" name="文本"/>
          <p:cNvSpPr>
            <a:spLocks noGrp="1"/>
          </p:cNvSpPr>
          <p:nvPr>
            <p:ph type="ctrTitle"/>
          </p:nvPr>
        </p:nvSpPr>
        <p:spPr>
          <a:xfrm>
            <a:off x="1149251" y="5611334"/>
            <a:ext cx="1523059" cy="320321"/>
          </a:xfrm>
          <a:prstGeom prst="rect">
            <a:avLst/>
          </a:prstGeom>
        </p:spPr>
        <p:txBody>
          <a:bodyPr lIns="0" tIns="0" rIns="0" bIns="0">
            <a:noAutofit/>
          </a:bodyPr>
          <a:lstStyle/>
          <a:p>
            <a:pPr algn="l">
              <a:lnSpc>
                <a:spcPts val="3920"/>
              </a:lnSpc>
            </a:pPr>
            <a:r>
              <a:rPr lang="zh-CN" altLang="en-US" sz="3265" b="0" i="0" u="none" spc="81" dirty="0">
                <a:solidFill>
                  <a:srgbClr val="DB151F">
                    <a:alpha val="100000"/>
                  </a:srgbClr>
                </a:solidFill>
                <a:latin typeface="Noto Sans S Chinese Black" charset="-122"/>
                <a:ea typeface="Noto Sans S Chinese Black" charset="-122"/>
                <a:cs typeface="Noto Sans S Chinese Black" charset="-122"/>
              </a:rPr>
              <a:t>START</a:t>
            </a:r>
            <a:endParaRPr kumimoji="1" lang="zh-CN" altLang="en-US" sz="2000" dirty="0">
              <a:solidFill>
                <a:srgbClr val="000000"/>
              </a:solidFill>
            </a:endParaRPr>
          </a:p>
        </p:txBody>
      </p:sp>
      <p:pic>
        <p:nvPicPr>
          <p:cNvPr id="4511" name="Picture" descr="Picture"/>
          <p:cNvPicPr>
            <a:picLocks noChangeAspect="1"/>
          </p:cNvPicPr>
          <p:nvPr/>
        </p:nvPicPr>
        <p:blipFill>
          <a:blip r:embed="rId4" cstate="print">
            <a:alphaModFix amt="100000"/>
          </a:blip>
          <a:stretch>
            <a:fillRect/>
          </a:stretch>
        </p:blipFill>
        <p:spPr>
          <a:xfrm>
            <a:off x="3277312" y="5748614"/>
            <a:ext cx="169485" cy="293031"/>
          </a:xfrm>
          <a:prstGeom prst="rect">
            <a:avLst/>
          </a:prstGeom>
        </p:spPr>
      </p:pic>
      <p:sp>
        <p:nvSpPr>
          <p:cNvPr id="4977" name="文本"/>
          <p:cNvSpPr>
            <a:spLocks noGrp="1"/>
          </p:cNvSpPr>
          <p:nvPr>
            <p:ph type="ctrTitle"/>
          </p:nvPr>
        </p:nvSpPr>
        <p:spPr>
          <a:xfrm>
            <a:off x="8213725" y="3863975"/>
            <a:ext cx="16053435" cy="2855595"/>
          </a:xfrm>
          <a:prstGeom prst="rect">
            <a:avLst/>
          </a:prstGeom>
        </p:spPr>
        <p:txBody>
          <a:bodyPr lIns="0" tIns="0" rIns="0" bIns="0">
            <a:noAutofit/>
          </a:bodyPr>
          <a:lstStyle/>
          <a:p>
            <a:pPr algn="l">
              <a:lnSpc>
                <a:spcPts val="13680"/>
              </a:lnSpc>
            </a:pPr>
            <a:r>
              <a:rPr lang="zh-CN" altLang="en-US" sz="9500" dirty="0">
                <a:latin typeface="微软雅黑" panose="020B0503020204020204" charset="-122"/>
                <a:ea typeface="微软雅黑" panose="020B0503020204020204" charset="-122"/>
                <a:cs typeface="微软雅黑" panose="020B0503020204020204" charset="-122"/>
                <a:sym typeface="+mn-ea"/>
              </a:rPr>
              <a:t>谢谢观看！</a:t>
            </a:r>
            <a:br>
              <a:rPr lang="en-US" altLang="zh-CN" sz="9500" dirty="0">
                <a:latin typeface="微软雅黑" panose="020B0503020204020204" charset="-122"/>
                <a:ea typeface="微软雅黑" panose="020B0503020204020204" charset="-122"/>
                <a:cs typeface="微软雅黑" panose="020B0503020204020204" charset="-122"/>
                <a:sym typeface="+mn-ea"/>
              </a:rPr>
            </a:br>
            <a:endParaRPr lang="en-US" altLang="zh-CN" sz="9500" dirty="0">
              <a:latin typeface="微软雅黑" panose="020B0503020204020204" charset="-122"/>
              <a:ea typeface="微软雅黑" panose="020B0503020204020204" charset="-122"/>
              <a:cs typeface="微软雅黑" panose="020B0503020204020204" charset="-122"/>
              <a:sym typeface="+mn-ea"/>
            </a:endParaRPr>
          </a:p>
        </p:txBody>
      </p:sp>
      <p:sp>
        <p:nvSpPr>
          <p:cNvPr id="6641" name="文本"/>
          <p:cNvSpPr>
            <a:spLocks noGrp="1"/>
          </p:cNvSpPr>
          <p:nvPr>
            <p:ph type="ctrTitle"/>
          </p:nvPr>
        </p:nvSpPr>
        <p:spPr>
          <a:xfrm>
            <a:off x="979093" y="6719618"/>
            <a:ext cx="4572093" cy="1787702"/>
          </a:xfrm>
          <a:prstGeom prst="rect">
            <a:avLst/>
          </a:prstGeom>
        </p:spPr>
        <p:txBody>
          <a:bodyPr lIns="0" tIns="0" rIns="0" bIns="0">
            <a:noAutofit/>
          </a:bodyPr>
          <a:lstStyle/>
          <a:p>
            <a:pPr algn="l">
              <a:lnSpc>
                <a:spcPts val="3785"/>
              </a:lnSpc>
            </a:pPr>
            <a:r>
              <a:rPr lang="zh-CN" altLang="en-US" sz="2800" i="0" u="none" spc="0" dirty="0">
                <a:solidFill>
                  <a:srgbClr val="242424">
                    <a:alpha val="100000"/>
                  </a:srgbClr>
                </a:solidFill>
                <a:latin typeface="微软雅黑" panose="020B0503020204020204" charset="-122"/>
                <a:ea typeface="微软雅黑" panose="020B0503020204020204" charset="-122"/>
                <a:cs typeface="Noto Sans S Chinese Regular" charset="-122"/>
              </a:rPr>
              <a:t>教学媒体的理论与实践</a:t>
            </a:r>
            <a:br>
              <a:rPr lang="zh-CN" altLang="en-US" sz="2800" b="0" i="0" u="none" spc="0" dirty="0">
                <a:solidFill>
                  <a:srgbClr val="242424">
                    <a:alpha val="100000"/>
                  </a:srgbClr>
                </a:solidFill>
                <a:latin typeface="Noto Sans S Chinese Regular" charset="-122"/>
                <a:ea typeface="Noto Sans S Chinese Regular" charset="-122"/>
                <a:cs typeface="Noto Sans S Chinese Regular" charset="-122"/>
              </a:rPr>
            </a:br>
            <a:r>
              <a:rPr lang="en-US" altLang="zh-CN" sz="2800" b="0" i="0" u="none" spc="0" dirty="0">
                <a:solidFill>
                  <a:srgbClr val="242424">
                    <a:alpha val="100000"/>
                  </a:srgbClr>
                </a:solidFill>
                <a:latin typeface="Noto Sans S Chinese Regular" charset="-122"/>
                <a:ea typeface="Noto Sans S Chinese Regular" charset="-122"/>
                <a:cs typeface="Noto Sans S Chinese Regular" charset="-122"/>
              </a:rPr>
              <a:t>I</a:t>
            </a:r>
            <a:r>
              <a:rPr lang="zh-CN" altLang="en-US" sz="2800" b="0" i="0" u="none" spc="0" dirty="0">
                <a:solidFill>
                  <a:srgbClr val="242424">
                    <a:alpha val="100000"/>
                  </a:srgbClr>
                </a:solidFill>
                <a:latin typeface="Noto Sans S Chinese Regular" charset="-122"/>
                <a:ea typeface="Noto Sans S Chinese Regular" charset="-122"/>
                <a:cs typeface="Noto Sans S Chinese Regular" charset="-122"/>
              </a:rPr>
              <a:t>nstructional Technology And Media For Learing </a:t>
            </a:r>
            <a:endParaRPr lang="zh-CN" altLang="en-US" sz="2800" b="0" i="0" u="none" spc="0" dirty="0">
              <a:solidFill>
                <a:srgbClr val="242424">
                  <a:alpha val="100000"/>
                </a:srgbClr>
              </a:solidFill>
              <a:latin typeface="Noto Sans S Chinese Regular" charset="-122"/>
              <a:ea typeface="Noto Sans S Chinese Regular" charset="-122"/>
              <a:cs typeface="Noto Sans S Chinese Regular" charset="-122"/>
            </a:endParaRPr>
          </a:p>
        </p:txBody>
      </p:sp>
      <p:cxnSp>
        <p:nvCxnSpPr>
          <p:cNvPr id="22" name="直接连接符 21"/>
          <p:cNvCxnSpPr/>
          <p:nvPr/>
        </p:nvCxnSpPr>
        <p:spPr>
          <a:xfrm>
            <a:off x="8213725" y="6884035"/>
            <a:ext cx="3586480" cy="0"/>
          </a:xfrm>
          <a:prstGeom prst="line">
            <a:avLst/>
          </a:prstGeom>
          <a:ln w="47625" cmpd="sng">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171055" y="8150860"/>
            <a:ext cx="4011930" cy="1015365"/>
          </a:xfrm>
          <a:prstGeom prst="rect">
            <a:avLst/>
          </a:prstGeom>
          <a:noFill/>
        </p:spPr>
        <p:txBody>
          <a:bodyPr wrap="square" lIns="0" tIns="0" rIns="0" bIns="0" rtlCol="0">
            <a:spAutoFit/>
          </a:bodyPr>
          <a:p>
            <a:pPr algn="ctr"/>
            <a:r>
              <a:rPr lang="zh-CN" altLang="en-US" sz="6600" b="1" dirty="0">
                <a:solidFill>
                  <a:schemeClr val="accent6"/>
                </a:solidFill>
                <a:latin typeface="微软雅黑" panose="020B0503020204020204" charset="-122"/>
                <a:ea typeface="微软雅黑" panose="020B0503020204020204" charset="-122"/>
              </a:rPr>
              <a:t>   </a:t>
            </a:r>
            <a:r>
              <a:rPr lang="zh-CN" altLang="en-US" sz="6600" b="1" dirty="0">
                <a:solidFill>
                  <a:srgbClr val="C00000"/>
                </a:solidFill>
                <a:latin typeface="微软雅黑" panose="020B0503020204020204" charset="-122"/>
                <a:ea typeface="微软雅黑" panose="020B0503020204020204" charset="-122"/>
              </a:rPr>
              <a:t>  沈映珊</a:t>
            </a:r>
            <a:endParaRPr lang="zh-CN" altLang="en-US" sz="6600" b="1" dirty="0">
              <a:solidFill>
                <a:srgbClr val="C00000"/>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815590" y="8660765"/>
            <a:ext cx="18989040" cy="3169285"/>
          </a:xfrm>
          <a:prstGeom prst="rect">
            <a:avLst/>
          </a:prstGeom>
          <a:noFill/>
        </p:spPr>
        <p:txBody>
          <a:bodyPr wrap="square" rtlCol="0" anchor="t">
            <a:spAutoFit/>
          </a:bodyPr>
          <a:p>
            <a:pPr>
              <a:lnSpc>
                <a:spcPct val="150000"/>
              </a:lnSpc>
            </a:pPr>
            <a:r>
              <a:rPr lang="en-US" altLang="zh-CN" sz="4000" dirty="0" smtClean="0">
                <a:latin typeface="微软雅黑" panose="020B0503020204020204" charset="-122"/>
                <a:ea typeface="微软雅黑" panose="020B0503020204020204" charset="-122"/>
                <a:sym typeface="+mn-ea"/>
              </a:rPr>
              <a:t>The </a:t>
            </a:r>
            <a:r>
              <a:rPr lang="en-US" altLang="zh-CN" sz="4000" dirty="0">
                <a:latin typeface="微软雅黑" panose="020B0503020204020204" charset="-122"/>
                <a:ea typeface="微软雅黑" panose="020B0503020204020204" charset="-122"/>
                <a:sym typeface="+mn-ea"/>
              </a:rPr>
              <a:t>ASSURE Model of instructional development is intended to help </a:t>
            </a:r>
            <a:r>
              <a:rPr lang="en-US" altLang="zh-CN" sz="4000" dirty="0">
                <a:solidFill>
                  <a:srgbClr val="FF0000"/>
                </a:solidFill>
                <a:latin typeface="微软雅黑" panose="020B0503020204020204" charset="-122"/>
                <a:ea typeface="微软雅黑" panose="020B0503020204020204" charset="-122"/>
                <a:sym typeface="+mn-ea"/>
              </a:rPr>
              <a:t>educators</a:t>
            </a:r>
            <a:r>
              <a:rPr lang="en-US" altLang="zh-CN" sz="4000" dirty="0">
                <a:latin typeface="微软雅黑" panose="020B0503020204020204" charset="-122"/>
                <a:ea typeface="微软雅黑" panose="020B0503020204020204" charset="-122"/>
                <a:sym typeface="+mn-ea"/>
              </a:rPr>
              <a:t> in the systematic development of effective instruction. </a:t>
            </a:r>
            <a:endParaRPr lang="en-US" altLang="zh-CN" sz="4000" dirty="0">
              <a:latin typeface="微软雅黑" panose="020B0503020204020204" charset="-122"/>
              <a:ea typeface="微软雅黑" panose="020B0503020204020204" charset="-122"/>
            </a:endParaRPr>
          </a:p>
          <a:p>
            <a:pPr eaLnBrk="1" hangingPunct="1"/>
            <a:endParaRPr lang="en-US" altLang="zh-CN" sz="4000" dirty="0" smtClean="0">
              <a:latin typeface="微软雅黑" panose="020B0503020204020204" charset="-122"/>
              <a:ea typeface="微软雅黑" panose="020B0503020204020204" charset="-122"/>
            </a:endParaRPr>
          </a:p>
          <a:p>
            <a:r>
              <a:rPr lang="zh-CN" altLang="en-US" sz="4000">
                <a:latin typeface="微软雅黑" panose="020B0503020204020204" charset="-122"/>
                <a:ea typeface="微软雅黑" panose="020B0503020204020204" charset="-122"/>
                <a:sym typeface="+mn-ea"/>
              </a:rPr>
              <a:t> </a:t>
            </a:r>
            <a:endParaRPr lang="zh-CN" altLang="en-US" sz="3600">
              <a:latin typeface="微软雅黑" panose="020B0503020204020204" charset="-122"/>
              <a:ea typeface="微软雅黑" panose="020B0503020204020204" charset="-122"/>
            </a:endParaRPr>
          </a:p>
        </p:txBody>
      </p:sp>
      <p:pic>
        <p:nvPicPr>
          <p:cNvPr id="1871" name="Picture" descr="Picture"/>
          <p:cNvPicPr>
            <a:picLocks noChangeAspect="1"/>
          </p:cNvPicPr>
          <p:nvPr/>
        </p:nvPicPr>
        <p:blipFill>
          <a:blip r:embed="rId1" cstate="print">
            <a:alphaModFix amt="100000"/>
          </a:blip>
          <a:stretch>
            <a:fillRect/>
          </a:stretch>
        </p:blipFill>
        <p:spPr>
          <a:xfrm>
            <a:off x="2720975" y="4191635"/>
            <a:ext cx="19229705" cy="187325"/>
          </a:xfrm>
          <a:prstGeom prst="rect">
            <a:avLst/>
          </a:prstGeom>
        </p:spPr>
      </p:pic>
      <p:sp>
        <p:nvSpPr>
          <p:cNvPr id="4" name="矩形 3"/>
          <p:cNvSpPr/>
          <p:nvPr/>
        </p:nvSpPr>
        <p:spPr>
          <a:xfrm>
            <a:off x="2717800" y="2158365"/>
            <a:ext cx="19229705" cy="2033270"/>
          </a:xfrm>
          <a:prstGeom prst="rect">
            <a:avLst/>
          </a:prstGeom>
          <a:noFill/>
          <a:ln>
            <a:solidFill>
              <a:schemeClr val="bg1">
                <a:lumMod val="85000"/>
              </a:schemeClr>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latin typeface="微软雅黑" panose="020B0503020204020204" charset="-122"/>
              <a:ea typeface="微软雅黑" panose="020B0503020204020204" charset="-122"/>
            </a:endParaRPr>
          </a:p>
        </p:txBody>
      </p:sp>
      <p:sp>
        <p:nvSpPr>
          <p:cNvPr id="5" name="文本框 4"/>
          <p:cNvSpPr txBox="1"/>
          <p:nvPr/>
        </p:nvSpPr>
        <p:spPr>
          <a:xfrm>
            <a:off x="2849880" y="2205990"/>
            <a:ext cx="18989040" cy="1938020"/>
          </a:xfrm>
          <a:prstGeom prst="rect">
            <a:avLst/>
          </a:prstGeom>
          <a:noFill/>
        </p:spPr>
        <p:txBody>
          <a:bodyPr wrap="square" rtlCol="0" anchor="t">
            <a:spAutoFit/>
          </a:bodyPr>
          <a:p>
            <a:pPr>
              <a:lnSpc>
                <a:spcPct val="150000"/>
              </a:lnSpc>
            </a:pPr>
            <a:r>
              <a:rPr lang="en-US" altLang="zh-CN" sz="4000" b="1" dirty="0">
                <a:latin typeface="微软雅黑" panose="020B0503020204020204" charset="-122"/>
                <a:ea typeface="微软雅黑" panose="020B0503020204020204" charset="-122"/>
                <a:sym typeface="+mn-ea"/>
              </a:rPr>
              <a:t>The ASSURE model is a </a:t>
            </a:r>
            <a:r>
              <a:rPr lang="en-US" altLang="zh-CN" sz="4000" b="1" i="1" dirty="0">
                <a:solidFill>
                  <a:srgbClr val="FF0000"/>
                </a:solidFill>
                <a:latin typeface="微软雅黑" panose="020B0503020204020204" charset="-122"/>
                <a:ea typeface="微软雅黑" panose="020B0503020204020204" charset="-122"/>
                <a:sym typeface="+mn-ea"/>
              </a:rPr>
              <a:t>procedural</a:t>
            </a:r>
            <a:r>
              <a:rPr lang="en-US" altLang="zh-CN" sz="4000" b="1" dirty="0">
                <a:solidFill>
                  <a:srgbClr val="FF0000"/>
                </a:solidFill>
                <a:latin typeface="微软雅黑" panose="020B0503020204020204" charset="-122"/>
                <a:ea typeface="微软雅黑" panose="020B0503020204020204" charset="-122"/>
                <a:sym typeface="+mn-ea"/>
              </a:rPr>
              <a:t> </a:t>
            </a:r>
            <a:r>
              <a:rPr lang="en-US" altLang="zh-CN" sz="4000" b="1" dirty="0">
                <a:latin typeface="微软雅黑" panose="020B0503020204020204" charset="-122"/>
                <a:ea typeface="微软雅黑" panose="020B0503020204020204" charset="-122"/>
                <a:sym typeface="+mn-ea"/>
              </a:rPr>
              <a:t>guide for planning and conducting instruction that </a:t>
            </a:r>
            <a:r>
              <a:rPr lang="en-US" altLang="zh-CN" sz="4000" b="1" i="1" dirty="0">
                <a:solidFill>
                  <a:srgbClr val="CC3300"/>
                </a:solidFill>
                <a:latin typeface="微软雅黑" panose="020B0503020204020204" charset="-122"/>
                <a:ea typeface="微软雅黑" panose="020B0503020204020204" charset="-122"/>
                <a:sym typeface="+mn-ea"/>
              </a:rPr>
              <a:t>incorporates</a:t>
            </a:r>
            <a:r>
              <a:rPr lang="en-US" altLang="zh-CN" sz="4000" b="1" dirty="0">
                <a:latin typeface="微软雅黑" panose="020B0503020204020204" charset="-122"/>
                <a:ea typeface="微软雅黑" panose="020B0503020204020204" charset="-122"/>
                <a:sym typeface="+mn-ea"/>
              </a:rPr>
              <a:t> media and technologies.</a:t>
            </a:r>
            <a:endParaRPr lang="zh-CN" altLang="en-US" sz="4000">
              <a:latin typeface="微软雅黑" panose="020B0503020204020204" charset="-122"/>
              <a:ea typeface="微软雅黑" panose="020B0503020204020204" charset="-122"/>
            </a:endParaRPr>
          </a:p>
        </p:txBody>
      </p:sp>
      <p:pic>
        <p:nvPicPr>
          <p:cNvPr id="6" name="Picture" descr="Picture"/>
          <p:cNvPicPr>
            <a:picLocks noChangeAspect="1"/>
          </p:cNvPicPr>
          <p:nvPr/>
        </p:nvPicPr>
        <p:blipFill>
          <a:blip r:embed="rId1" cstate="print">
            <a:alphaModFix amt="100000"/>
          </a:blip>
          <a:stretch>
            <a:fillRect/>
          </a:stretch>
        </p:blipFill>
        <p:spPr>
          <a:xfrm>
            <a:off x="2694940" y="7492365"/>
            <a:ext cx="19229705" cy="187325"/>
          </a:xfrm>
          <a:prstGeom prst="rect">
            <a:avLst/>
          </a:prstGeom>
        </p:spPr>
      </p:pic>
      <p:sp>
        <p:nvSpPr>
          <p:cNvPr id="7" name="矩形 6"/>
          <p:cNvSpPr/>
          <p:nvPr/>
        </p:nvSpPr>
        <p:spPr>
          <a:xfrm>
            <a:off x="2679700" y="8663305"/>
            <a:ext cx="19229705" cy="2140585"/>
          </a:xfrm>
          <a:prstGeom prst="rect">
            <a:avLst/>
          </a:prstGeom>
          <a:noFill/>
          <a:ln>
            <a:solidFill>
              <a:schemeClr val="bg1">
                <a:lumMod val="85000"/>
              </a:schemeClr>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latin typeface="微软雅黑" panose="020B0503020204020204" charset="-122"/>
              <a:ea typeface="微软雅黑" panose="020B0503020204020204" charset="-122"/>
            </a:endParaRPr>
          </a:p>
        </p:txBody>
      </p:sp>
      <p:sp>
        <p:nvSpPr>
          <p:cNvPr id="8" name="文本框 7"/>
          <p:cNvSpPr txBox="1"/>
          <p:nvPr/>
        </p:nvSpPr>
        <p:spPr>
          <a:xfrm>
            <a:off x="2869565" y="5483860"/>
            <a:ext cx="18989040" cy="1938020"/>
          </a:xfrm>
          <a:prstGeom prst="rect">
            <a:avLst/>
          </a:prstGeom>
          <a:noFill/>
        </p:spPr>
        <p:txBody>
          <a:bodyPr wrap="square" rtlCol="0" anchor="t">
            <a:spAutoFit/>
          </a:bodyPr>
          <a:p>
            <a:pPr>
              <a:lnSpc>
                <a:spcPct val="150000"/>
              </a:lnSpc>
            </a:pPr>
            <a:r>
              <a:rPr lang="en-US" altLang="zh-CN" sz="4000" dirty="0" smtClean="0">
                <a:latin typeface="微软雅黑" panose="020B0503020204020204" charset="-122"/>
                <a:ea typeface="微软雅黑" panose="020B0503020204020204" charset="-122"/>
                <a:sym typeface="+mn-ea"/>
              </a:rPr>
              <a:t>As an individual instructor, you can use ASSURE in planning everyday use </a:t>
            </a:r>
            <a:r>
              <a:rPr lang="en-US" altLang="zh-CN" sz="4000" dirty="0" smtClean="0">
                <a:solidFill>
                  <a:srgbClr val="FF0000"/>
                </a:solidFill>
                <a:latin typeface="微软雅黑" panose="020B0503020204020204" charset="-122"/>
                <a:ea typeface="微软雅黑" panose="020B0503020204020204" charset="-122"/>
                <a:sym typeface="+mn-ea"/>
              </a:rPr>
              <a:t>of media</a:t>
            </a:r>
            <a:r>
              <a:rPr lang="en-US" altLang="zh-CN" sz="4000" dirty="0" smtClean="0">
                <a:latin typeface="微软雅黑" panose="020B0503020204020204" charset="-122"/>
                <a:ea typeface="微软雅黑" panose="020B0503020204020204" charset="-122"/>
                <a:sym typeface="+mn-ea"/>
              </a:rPr>
              <a:t> as you </a:t>
            </a:r>
            <a:r>
              <a:rPr lang="en-US" altLang="zh-CN" sz="4000" dirty="0" smtClean="0">
                <a:solidFill>
                  <a:srgbClr val="FF0000"/>
                </a:solidFill>
                <a:latin typeface="微软雅黑" panose="020B0503020204020204" charset="-122"/>
                <a:ea typeface="微软雅黑" panose="020B0503020204020204" charset="-122"/>
                <a:sym typeface="+mn-ea"/>
              </a:rPr>
              <a:t>design and develop y</a:t>
            </a:r>
            <a:r>
              <a:rPr lang="en-US" altLang="zh-CN" sz="4000" dirty="0" smtClean="0">
                <a:latin typeface="微软雅黑" panose="020B0503020204020204" charset="-122"/>
                <a:ea typeface="微软雅黑" panose="020B0503020204020204" charset="-122"/>
                <a:sym typeface="+mn-ea"/>
              </a:rPr>
              <a:t>our online course(s).</a:t>
            </a:r>
            <a:endParaRPr lang="zh-CN" altLang="en-US" sz="3600">
              <a:latin typeface="微软雅黑" panose="020B0503020204020204" charset="-122"/>
              <a:ea typeface="微软雅黑" panose="020B0503020204020204" charset="-122"/>
            </a:endParaRPr>
          </a:p>
        </p:txBody>
      </p:sp>
      <p:pic>
        <p:nvPicPr>
          <p:cNvPr id="9" name="Picture" descr="Picture"/>
          <p:cNvPicPr>
            <a:picLocks noChangeAspect="1"/>
          </p:cNvPicPr>
          <p:nvPr/>
        </p:nvPicPr>
        <p:blipFill>
          <a:blip r:embed="rId1" cstate="print">
            <a:alphaModFix amt="100000"/>
          </a:blip>
          <a:stretch>
            <a:fillRect/>
          </a:stretch>
        </p:blipFill>
        <p:spPr>
          <a:xfrm>
            <a:off x="2711450" y="10781665"/>
            <a:ext cx="19229705" cy="187325"/>
          </a:xfrm>
          <a:prstGeom prst="rect">
            <a:avLst/>
          </a:prstGeom>
        </p:spPr>
      </p:pic>
      <p:sp>
        <p:nvSpPr>
          <p:cNvPr id="10" name="矩形 9"/>
          <p:cNvSpPr/>
          <p:nvPr/>
        </p:nvSpPr>
        <p:spPr>
          <a:xfrm>
            <a:off x="2679700" y="5483860"/>
            <a:ext cx="19229705" cy="2008505"/>
          </a:xfrm>
          <a:prstGeom prst="rect">
            <a:avLst/>
          </a:prstGeom>
          <a:noFill/>
          <a:ln>
            <a:solidFill>
              <a:schemeClr val="bg1">
                <a:lumMod val="85000"/>
              </a:schemeClr>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05175" y="3048635"/>
            <a:ext cx="18195925" cy="8216900"/>
          </a:xfrm>
          <a:prstGeom prst="rect">
            <a:avLst/>
          </a:prstGeom>
        </p:spPr>
        <p:txBody>
          <a:bodyPr wrap="square">
            <a:spAutoFit/>
          </a:bodyPr>
          <a:p>
            <a:pPr marL="457200" indent="-457200" eaLnBrk="1" hangingPunct="1">
              <a:spcBef>
                <a:spcPct val="50000"/>
              </a:spcBef>
              <a:buFont typeface="Arial" panose="020B0604020202020204" pitchFamily="34" charset="0"/>
              <a:buChar char="•"/>
              <a:defRPr/>
            </a:pPr>
            <a:r>
              <a:rPr lang="de-DE" altLang="zh-CN" sz="6600" dirty="0">
                <a:latin typeface="微软雅黑" panose="020B0503020204020204" charset="-122"/>
                <a:ea typeface="微软雅黑" panose="020B0503020204020204" charset="-122"/>
                <a:cs typeface="微软雅黑" panose="020B0503020204020204" charset="-122"/>
              </a:rPr>
              <a:t>ASSURE</a:t>
            </a:r>
            <a:r>
              <a:rPr lang="zh-CN" altLang="en-US" sz="6600" dirty="0">
                <a:latin typeface="微软雅黑" panose="020B0503020204020204" charset="-122"/>
                <a:ea typeface="微软雅黑" panose="020B0503020204020204" charset="-122"/>
                <a:cs typeface="微软雅黑" panose="020B0503020204020204" charset="-122"/>
              </a:rPr>
              <a:t>是对整个课堂教学设计计划和执行过程的系统化和步骤化，是</a:t>
            </a:r>
            <a:r>
              <a:rPr lang="zh-CN" altLang="en-US" sz="6600" b="1" dirty="0">
                <a:latin typeface="微软雅黑" panose="020B0503020204020204" charset="-122"/>
                <a:ea typeface="微软雅黑" panose="020B0503020204020204" charset="-122"/>
                <a:cs typeface="微软雅黑" panose="020B0503020204020204" charset="-122"/>
              </a:rPr>
              <a:t>一个引导</a:t>
            </a:r>
            <a:r>
              <a:rPr lang="zh-CN" altLang="en-US" sz="6600" b="1" dirty="0">
                <a:solidFill>
                  <a:srgbClr val="CC3300"/>
                </a:solidFill>
                <a:latin typeface="微软雅黑" panose="020B0503020204020204" charset="-122"/>
                <a:ea typeface="微软雅黑" panose="020B0503020204020204" charset="-122"/>
                <a:cs typeface="微软雅黑" panose="020B0503020204020204" charset="-122"/>
              </a:rPr>
              <a:t>教师</a:t>
            </a:r>
            <a:r>
              <a:rPr lang="zh-CN" altLang="en-US" sz="6600" b="1" dirty="0">
                <a:latin typeface="微软雅黑" panose="020B0503020204020204" charset="-122"/>
                <a:ea typeface="微软雅黑" panose="020B0503020204020204" charset="-122"/>
                <a:cs typeface="微软雅黑" panose="020B0503020204020204" charset="-122"/>
              </a:rPr>
              <a:t>或</a:t>
            </a:r>
            <a:r>
              <a:rPr lang="zh-CN" altLang="en-US" sz="6600" b="1" dirty="0">
                <a:solidFill>
                  <a:srgbClr val="CC3300"/>
                </a:solidFill>
                <a:latin typeface="微软雅黑" panose="020B0503020204020204" charset="-122"/>
                <a:ea typeface="微软雅黑" panose="020B0503020204020204" charset="-122"/>
                <a:cs typeface="微软雅黑" panose="020B0503020204020204" charset="-122"/>
              </a:rPr>
              <a:t>培训师</a:t>
            </a:r>
            <a:r>
              <a:rPr lang="zh-CN" altLang="en-US" sz="6600" b="1" dirty="0">
                <a:latin typeface="微软雅黑" panose="020B0503020204020204" charset="-122"/>
                <a:ea typeface="微软雅黑" panose="020B0503020204020204" charset="-122"/>
                <a:cs typeface="微软雅黑" panose="020B0503020204020204" charset="-122"/>
              </a:rPr>
              <a:t>，完成系统化设计主要步骤的教学设计</a:t>
            </a:r>
            <a:r>
              <a:rPr lang="zh-CN" altLang="en-US" sz="6600" b="1" dirty="0" smtClean="0">
                <a:latin typeface="微软雅黑" panose="020B0503020204020204" charset="-122"/>
                <a:ea typeface="微软雅黑" panose="020B0503020204020204" charset="-122"/>
                <a:cs typeface="微软雅黑" panose="020B0503020204020204" charset="-122"/>
              </a:rPr>
              <a:t>模式</a:t>
            </a:r>
            <a:r>
              <a:rPr lang="zh-CN" altLang="en-US" sz="6600" dirty="0" smtClean="0">
                <a:latin typeface="微软雅黑" panose="020B0503020204020204" charset="-122"/>
                <a:ea typeface="微软雅黑" panose="020B0503020204020204" charset="-122"/>
                <a:cs typeface="微软雅黑" panose="020B0503020204020204" charset="-122"/>
              </a:rPr>
              <a:t>。</a:t>
            </a:r>
            <a:endParaRPr lang="zh-CN" altLang="en-US" sz="6600" dirty="0" smtClean="0">
              <a:latin typeface="微软雅黑" panose="020B0503020204020204" charset="-122"/>
              <a:ea typeface="微软雅黑" panose="020B0503020204020204" charset="-122"/>
              <a:cs typeface="微软雅黑" panose="020B0503020204020204" charset="-122"/>
            </a:endParaRPr>
          </a:p>
          <a:p>
            <a:pPr marL="457200" indent="-457200" eaLnBrk="1" hangingPunct="1">
              <a:spcBef>
                <a:spcPct val="50000"/>
              </a:spcBef>
              <a:buFont typeface="Arial" panose="020B0604020202020204" pitchFamily="34" charset="0"/>
              <a:buChar char="•"/>
              <a:defRPr/>
            </a:pPr>
            <a:endParaRPr lang="en-US" altLang="zh-CN" sz="6600" dirty="0">
              <a:latin typeface="微软雅黑" panose="020B0503020204020204" charset="-122"/>
              <a:ea typeface="微软雅黑" panose="020B0503020204020204" charset="-122"/>
              <a:cs typeface="微软雅黑" panose="020B0503020204020204" charset="-122"/>
            </a:endParaRPr>
          </a:p>
          <a:p>
            <a:pPr marL="457200" indent="-457200" eaLnBrk="1" hangingPunct="1">
              <a:spcBef>
                <a:spcPct val="50000"/>
              </a:spcBef>
              <a:buFont typeface="Arial" panose="020B0604020202020204" pitchFamily="34" charset="0"/>
              <a:buChar char="•"/>
              <a:defRPr/>
            </a:pPr>
            <a:r>
              <a:rPr lang="en-US" altLang="zh-CN" sz="6600" dirty="0" smtClean="0">
                <a:latin typeface="微软雅黑" panose="020B0503020204020204" charset="-122"/>
                <a:ea typeface="微软雅黑" panose="020B0503020204020204" charset="-122"/>
                <a:cs typeface="微软雅黑" panose="020B0503020204020204" charset="-122"/>
              </a:rPr>
              <a:t>ASSURE</a:t>
            </a:r>
            <a:r>
              <a:rPr lang="zh-CN" altLang="en-US" sz="6600" dirty="0">
                <a:latin typeface="微软雅黑" panose="020B0503020204020204" charset="-122"/>
                <a:ea typeface="微软雅黑" panose="020B0503020204020204" charset="-122"/>
                <a:cs typeface="微软雅黑" panose="020B0503020204020204" charset="-122"/>
              </a:rPr>
              <a:t>每个字母分别代表模式中的一个环节</a:t>
            </a:r>
            <a:r>
              <a:rPr lang="de-DE" altLang="zh-CN" sz="6600" dirty="0">
                <a:latin typeface="微软雅黑" panose="020B0503020204020204" charset="-122"/>
                <a:ea typeface="微软雅黑" panose="020B0503020204020204" charset="-122"/>
                <a:cs typeface="微软雅黑" panose="020B0503020204020204" charset="-122"/>
              </a:rPr>
              <a:t>, </a:t>
            </a:r>
            <a:r>
              <a:rPr lang="zh-CN" altLang="en-US" sz="6600" dirty="0">
                <a:latin typeface="微软雅黑" panose="020B0503020204020204" charset="-122"/>
                <a:ea typeface="微软雅黑" panose="020B0503020204020204" charset="-122"/>
                <a:cs typeface="微软雅黑" panose="020B0503020204020204" charset="-122"/>
              </a:rPr>
              <a:t>同时它也能确保</a:t>
            </a:r>
            <a:r>
              <a:rPr lang="en-US" altLang="zh-CN" sz="6600" dirty="0">
                <a:latin typeface="微软雅黑" panose="020B0503020204020204" charset="-122"/>
                <a:ea typeface="微软雅黑" panose="020B0503020204020204" charset="-122"/>
                <a:cs typeface="微软雅黑" panose="020B0503020204020204" charset="-122"/>
              </a:rPr>
              <a:t>(ASSURE)</a:t>
            </a:r>
            <a:r>
              <a:rPr lang="zh-CN" altLang="en-US" sz="6600" dirty="0">
                <a:latin typeface="微软雅黑" panose="020B0503020204020204" charset="-122"/>
                <a:ea typeface="微软雅黑" panose="020B0503020204020204" charset="-122"/>
                <a:cs typeface="微软雅黑" panose="020B0503020204020204" charset="-122"/>
              </a:rPr>
              <a:t>在教学中运用教学媒体的良好效果。</a:t>
            </a:r>
            <a:endParaRPr lang="zh-CN" altLang="en-US" sz="6600"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12374880" y="6913880"/>
            <a:ext cx="4520565" cy="565785"/>
            <a:chOff x="12904" y="10026"/>
            <a:chExt cx="8440" cy="1678"/>
          </a:xfrm>
        </p:grpSpPr>
        <p:pic>
          <p:nvPicPr>
            <p:cNvPr id="462" name="Picture" descr="Picture"/>
            <p:cNvPicPr>
              <a:picLocks noChangeAspect="1"/>
            </p:cNvPicPr>
            <p:nvPr/>
          </p:nvPicPr>
          <p:blipFill>
            <a:blip r:embed="rId1" cstate="print">
              <a:alphaModFix amt="100000"/>
            </a:blip>
            <a:stretch>
              <a:fillRect/>
            </a:stretch>
          </p:blipFill>
          <p:spPr>
            <a:xfrm>
              <a:off x="12904" y="10026"/>
              <a:ext cx="1678" cy="1678"/>
            </a:xfrm>
            <a:prstGeom prst="rect">
              <a:avLst/>
            </a:prstGeom>
          </p:spPr>
        </p:pic>
        <p:pic>
          <p:nvPicPr>
            <p:cNvPr id="1401" name="Picture" descr="Picture"/>
            <p:cNvPicPr>
              <a:picLocks noChangeAspect="1"/>
            </p:cNvPicPr>
            <p:nvPr/>
          </p:nvPicPr>
          <p:blipFill>
            <a:blip r:embed="rId1" cstate="print">
              <a:alphaModFix amt="100000"/>
            </a:blip>
            <a:stretch>
              <a:fillRect/>
            </a:stretch>
          </p:blipFill>
          <p:spPr>
            <a:xfrm>
              <a:off x="15170" y="10170"/>
              <a:ext cx="1534" cy="1534"/>
            </a:xfrm>
            <a:prstGeom prst="rect">
              <a:avLst/>
            </a:prstGeom>
          </p:spPr>
        </p:pic>
        <p:pic>
          <p:nvPicPr>
            <p:cNvPr id="5" name="Picture" descr="Picture"/>
            <p:cNvPicPr>
              <a:picLocks noChangeAspect="1"/>
            </p:cNvPicPr>
            <p:nvPr/>
          </p:nvPicPr>
          <p:blipFill>
            <a:blip r:embed="rId1" cstate="print">
              <a:alphaModFix amt="100000"/>
            </a:blip>
            <a:stretch>
              <a:fillRect/>
            </a:stretch>
          </p:blipFill>
          <p:spPr>
            <a:xfrm>
              <a:off x="17292" y="10452"/>
              <a:ext cx="1221" cy="1221"/>
            </a:xfrm>
            <a:prstGeom prst="rect">
              <a:avLst/>
            </a:prstGeom>
          </p:spPr>
        </p:pic>
        <p:pic>
          <p:nvPicPr>
            <p:cNvPr id="6" name="Picture" descr="Picture"/>
            <p:cNvPicPr>
              <a:picLocks noChangeAspect="1"/>
            </p:cNvPicPr>
            <p:nvPr/>
          </p:nvPicPr>
          <p:blipFill>
            <a:blip r:embed="rId1" cstate="print">
              <a:alphaModFix amt="100000"/>
            </a:blip>
            <a:stretch>
              <a:fillRect/>
            </a:stretch>
          </p:blipFill>
          <p:spPr>
            <a:xfrm>
              <a:off x="19034" y="10587"/>
              <a:ext cx="1061" cy="1061"/>
            </a:xfrm>
            <a:prstGeom prst="rect">
              <a:avLst/>
            </a:prstGeom>
          </p:spPr>
        </p:pic>
        <p:pic>
          <p:nvPicPr>
            <p:cNvPr id="7" name="Picture" descr="Picture"/>
            <p:cNvPicPr>
              <a:picLocks noChangeAspect="1"/>
            </p:cNvPicPr>
            <p:nvPr/>
          </p:nvPicPr>
          <p:blipFill>
            <a:blip r:embed="rId1" cstate="print">
              <a:alphaModFix amt="100000"/>
            </a:blip>
            <a:stretch>
              <a:fillRect/>
            </a:stretch>
          </p:blipFill>
          <p:spPr>
            <a:xfrm>
              <a:off x="20528" y="10825"/>
              <a:ext cx="817" cy="817"/>
            </a:xfrm>
            <a:prstGeom prst="rect">
              <a:avLst/>
            </a:prstGeom>
          </p:spPr>
        </p:pic>
      </p:grpSp>
      <p:sp>
        <p:nvSpPr>
          <p:cNvPr id="4099" name="Rectangle 4"/>
          <p:cNvSpPr>
            <a:spLocks noGrp="1" noChangeArrowheads="1"/>
          </p:cNvSpPr>
          <p:nvPr/>
        </p:nvSpPr>
        <p:spPr>
          <a:xfrm>
            <a:off x="6637020" y="926465"/>
            <a:ext cx="11109325" cy="975360"/>
          </a:xfrm>
          <a:prstGeom prst="rect">
            <a:avLst/>
          </a:prstGeom>
          <a:noFill/>
          <a:ln>
            <a:noFill/>
            <a:miter lim="800000"/>
          </a:ln>
        </p:spPr>
        <p:txBody>
          <a:bodyPr vert="horz" wrap="square" lIns="91440" tIns="45720" rIns="91440" bIns="45720" numCol="1" rtlCol="0" anchor="t" anchorCtr="0" compatLnSpc="1">
            <a:noAutofit/>
            <a:scene3d>
              <a:camera prst="orthographicFront"/>
              <a:lightRig rig="soft" dir="t"/>
            </a:scene3d>
            <a:sp3d prstMaterial="softEdge">
              <a:bevelT w="25400" h="25400"/>
            </a:sp3d>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pPr algn="l" eaLnBrk="1" fontAlgn="auto" hangingPunct="1">
              <a:spcAft>
                <a:spcPts val="0"/>
              </a:spcAft>
              <a:defRPr/>
            </a:pPr>
            <a:r>
              <a:rPr lang="zh-CN" altLang="en-US" sz="66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rPr>
              <a:t>（一）、什么是</a:t>
            </a:r>
            <a:r>
              <a:rPr lang="en-US" altLang="zh-CN" sz="66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rPr>
              <a:t>ASSURE</a:t>
            </a:r>
            <a:r>
              <a:rPr lang="zh-CN" altLang="en-US" sz="66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rPr>
              <a:t>模型</a:t>
            </a:r>
            <a:endParaRPr lang="zh-CN" altLang="en-US" sz="66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endParaRPr>
          </a:p>
        </p:txBody>
      </p:sp>
      <p:grpSp>
        <p:nvGrpSpPr>
          <p:cNvPr id="9" name="组合 8"/>
          <p:cNvGrpSpPr/>
          <p:nvPr/>
        </p:nvGrpSpPr>
        <p:grpSpPr>
          <a:xfrm flipH="1">
            <a:off x="7273290" y="6898640"/>
            <a:ext cx="4520565" cy="565785"/>
            <a:chOff x="12904" y="10026"/>
            <a:chExt cx="8440" cy="1678"/>
          </a:xfrm>
        </p:grpSpPr>
        <p:pic>
          <p:nvPicPr>
            <p:cNvPr id="10" name="Picture" descr="Picture"/>
            <p:cNvPicPr>
              <a:picLocks noChangeAspect="1"/>
            </p:cNvPicPr>
            <p:nvPr/>
          </p:nvPicPr>
          <p:blipFill>
            <a:blip r:embed="rId1" cstate="print">
              <a:alphaModFix amt="100000"/>
            </a:blip>
            <a:stretch>
              <a:fillRect/>
            </a:stretch>
          </p:blipFill>
          <p:spPr>
            <a:xfrm>
              <a:off x="12904" y="10026"/>
              <a:ext cx="1678" cy="1678"/>
            </a:xfrm>
            <a:prstGeom prst="rect">
              <a:avLst/>
            </a:prstGeom>
          </p:spPr>
        </p:pic>
        <p:pic>
          <p:nvPicPr>
            <p:cNvPr id="11" name="Picture" descr="Picture"/>
            <p:cNvPicPr>
              <a:picLocks noChangeAspect="1"/>
            </p:cNvPicPr>
            <p:nvPr/>
          </p:nvPicPr>
          <p:blipFill>
            <a:blip r:embed="rId1" cstate="print">
              <a:alphaModFix amt="100000"/>
            </a:blip>
            <a:stretch>
              <a:fillRect/>
            </a:stretch>
          </p:blipFill>
          <p:spPr>
            <a:xfrm>
              <a:off x="15170" y="10170"/>
              <a:ext cx="1534" cy="1534"/>
            </a:xfrm>
            <a:prstGeom prst="rect">
              <a:avLst/>
            </a:prstGeom>
          </p:spPr>
        </p:pic>
        <p:pic>
          <p:nvPicPr>
            <p:cNvPr id="12" name="Picture" descr="Picture"/>
            <p:cNvPicPr>
              <a:picLocks noChangeAspect="1"/>
            </p:cNvPicPr>
            <p:nvPr/>
          </p:nvPicPr>
          <p:blipFill>
            <a:blip r:embed="rId1" cstate="print">
              <a:alphaModFix amt="100000"/>
            </a:blip>
            <a:stretch>
              <a:fillRect/>
            </a:stretch>
          </p:blipFill>
          <p:spPr>
            <a:xfrm>
              <a:off x="17292" y="10452"/>
              <a:ext cx="1221" cy="1221"/>
            </a:xfrm>
            <a:prstGeom prst="rect">
              <a:avLst/>
            </a:prstGeom>
          </p:spPr>
        </p:pic>
        <p:pic>
          <p:nvPicPr>
            <p:cNvPr id="13" name="Picture" descr="Picture"/>
            <p:cNvPicPr>
              <a:picLocks noChangeAspect="1"/>
            </p:cNvPicPr>
            <p:nvPr/>
          </p:nvPicPr>
          <p:blipFill>
            <a:blip r:embed="rId1" cstate="print">
              <a:alphaModFix amt="100000"/>
            </a:blip>
            <a:stretch>
              <a:fillRect/>
            </a:stretch>
          </p:blipFill>
          <p:spPr>
            <a:xfrm>
              <a:off x="19034" y="10587"/>
              <a:ext cx="1061" cy="1061"/>
            </a:xfrm>
            <a:prstGeom prst="rect">
              <a:avLst/>
            </a:prstGeom>
          </p:spPr>
        </p:pic>
        <p:pic>
          <p:nvPicPr>
            <p:cNvPr id="14" name="Picture" descr="Picture"/>
            <p:cNvPicPr>
              <a:picLocks noChangeAspect="1"/>
            </p:cNvPicPr>
            <p:nvPr/>
          </p:nvPicPr>
          <p:blipFill>
            <a:blip r:embed="rId1" cstate="print">
              <a:alphaModFix amt="100000"/>
            </a:blip>
            <a:stretch>
              <a:fillRect/>
            </a:stretch>
          </p:blipFill>
          <p:spPr>
            <a:xfrm>
              <a:off x="20528" y="10825"/>
              <a:ext cx="817" cy="81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0" y="839470"/>
            <a:ext cx="24402415" cy="1204595"/>
          </a:xfrm>
          <a:prstGeom prst="rect">
            <a:avLst/>
          </a:prstGeom>
          <a:solidFill>
            <a:srgbClr val="DB151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70" name="Rectangle 2"/>
          <p:cNvSpPr>
            <a:spLocks noGrp="1" noChangeArrowheads="1"/>
          </p:cNvSpPr>
          <p:nvPr>
            <p:ph type="title" idx="4294967295"/>
          </p:nvPr>
        </p:nvSpPr>
        <p:spPr>
          <a:xfrm>
            <a:off x="1524423" y="870107"/>
            <a:ext cx="14112223" cy="2247796"/>
          </a:xfrm>
          <a:ln>
            <a:miter lim="800000"/>
          </a:ln>
        </p:spPr>
        <p:txBody>
          <a:bodyPr rtlCol="0" anchor="t">
            <a:normAutofit/>
            <a:scene3d>
              <a:camera prst="orthographicFront"/>
              <a:lightRig rig="soft" dir="t"/>
            </a:scene3d>
            <a:sp3d prstMaterial="softEdge">
              <a:bevelT w="25400" h="25400"/>
            </a:sp3d>
          </a:bodyPr>
          <a:lstStyle/>
          <a:p>
            <a:pPr algn="l" eaLnBrk="1" fontAlgn="auto" hangingPunct="1">
              <a:spcAft>
                <a:spcPts val="0"/>
              </a:spcAft>
              <a:defRPr/>
            </a:pPr>
            <a:r>
              <a:rPr lang="en-US" altLang="zh-CN" sz="80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rPr>
              <a:t>It consists of six steps</a:t>
            </a:r>
            <a:endParaRPr lang="en-US" altLang="zh-CN" sz="8000" b="1" kern="1200"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endParaRPr>
          </a:p>
        </p:txBody>
      </p:sp>
      <p:grpSp>
        <p:nvGrpSpPr>
          <p:cNvPr id="8195" name="Group 3"/>
          <p:cNvGrpSpPr/>
          <p:nvPr/>
        </p:nvGrpSpPr>
        <p:grpSpPr bwMode="auto">
          <a:xfrm>
            <a:off x="3048423" y="3400269"/>
            <a:ext cx="17829975" cy="8111748"/>
            <a:chOff x="0" y="1440"/>
            <a:chExt cx="5616" cy="2555"/>
          </a:xfrm>
        </p:grpSpPr>
        <p:pic>
          <p:nvPicPr>
            <p:cNvPr id="8197" name="Picture 4" descr="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2" y="1440"/>
              <a:ext cx="1248"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编写目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 y="1488"/>
              <a:ext cx="12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descr="教学评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2736"/>
              <a:ext cx="12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descr="教材管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1488"/>
              <a:ext cx="12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8" descr="湖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832"/>
              <a:ext cx="1224"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9" descr="投影教学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2880"/>
              <a:ext cx="120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0"/>
            <p:cNvSpPr txBox="1">
              <a:spLocks noChangeArrowheads="1"/>
            </p:cNvSpPr>
            <p:nvPr/>
          </p:nvSpPr>
          <p:spPr bwMode="auto">
            <a:xfrm>
              <a:off x="96" y="2304"/>
              <a:ext cx="177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4000" b="1">
                  <a:solidFill>
                    <a:srgbClr val="CC3300"/>
                  </a:solidFill>
                  <a:latin typeface="微软雅黑" panose="020B0503020204020204" charset="-122"/>
                  <a:ea typeface="微软雅黑" panose="020B0503020204020204" charset="-122"/>
                  <a:cs typeface="微软雅黑" panose="020B0503020204020204" charset="-122"/>
                </a:rPr>
                <a:t>A</a:t>
              </a:r>
              <a:r>
                <a:rPr kumimoji="1" lang="zh-CN" altLang="en-US" sz="3600" b="1">
                  <a:latin typeface="微软雅黑" panose="020B0503020204020204" charset="-122"/>
                  <a:ea typeface="微软雅黑" panose="020B0503020204020204" charset="-122"/>
                  <a:cs typeface="微软雅黑" panose="020B0503020204020204" charset="-122"/>
                </a:rPr>
                <a:t>（</a:t>
              </a:r>
              <a:r>
                <a:rPr kumimoji="1" lang="en-US" altLang="zh-CN" sz="3600" b="1">
                  <a:latin typeface="微软雅黑" panose="020B0503020204020204" charset="-122"/>
                  <a:ea typeface="微软雅黑" panose="020B0503020204020204" charset="-122"/>
                  <a:cs typeface="微软雅黑" panose="020B0503020204020204" charset="-122"/>
                </a:rPr>
                <a:t>Analyze Learners</a:t>
              </a:r>
              <a:r>
                <a:rPr kumimoji="1" lang="zh-CN" altLang="en-US" sz="3600" b="1">
                  <a:latin typeface="微软雅黑" panose="020B0503020204020204" charset="-122"/>
                  <a:ea typeface="微软雅黑" panose="020B0503020204020204" charset="-122"/>
                  <a:cs typeface="微软雅黑" panose="020B0503020204020204" charset="-122"/>
                </a:rPr>
                <a:t>）</a:t>
              </a:r>
              <a:endParaRPr kumimoji="1" lang="zh-CN" altLang="en-US" sz="3600" b="1">
                <a:latin typeface="微软雅黑" panose="020B0503020204020204" charset="-122"/>
                <a:ea typeface="微软雅黑" panose="020B0503020204020204" charset="-122"/>
                <a:cs typeface="微软雅黑" panose="020B0503020204020204" charset="-122"/>
              </a:endParaRPr>
            </a:p>
          </p:txBody>
        </p:sp>
        <p:sp>
          <p:nvSpPr>
            <p:cNvPr id="8204" name="Text Box 11"/>
            <p:cNvSpPr txBox="1">
              <a:spLocks noChangeArrowheads="1"/>
            </p:cNvSpPr>
            <p:nvPr/>
          </p:nvSpPr>
          <p:spPr bwMode="auto">
            <a:xfrm>
              <a:off x="1968" y="2304"/>
              <a:ext cx="177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600" b="1">
                  <a:solidFill>
                    <a:srgbClr val="CC3300"/>
                  </a:solidFill>
                  <a:latin typeface="微软雅黑" panose="020B0503020204020204" charset="-122"/>
                  <a:ea typeface="微软雅黑" panose="020B0503020204020204" charset="-122"/>
                  <a:cs typeface="微软雅黑" panose="020B0503020204020204" charset="-122"/>
                </a:rPr>
                <a:t>S</a:t>
              </a:r>
              <a:r>
                <a:rPr kumimoji="1" lang="zh-CN" altLang="en-US" sz="3600" b="1">
                  <a:latin typeface="微软雅黑" panose="020B0503020204020204" charset="-122"/>
                  <a:ea typeface="微软雅黑" panose="020B0503020204020204" charset="-122"/>
                  <a:cs typeface="微软雅黑" panose="020B0503020204020204" charset="-122"/>
                </a:rPr>
                <a:t>（</a:t>
              </a:r>
              <a:r>
                <a:rPr kumimoji="1" lang="en-US" altLang="zh-CN" sz="3600" b="1">
                  <a:latin typeface="微软雅黑" panose="020B0503020204020204" charset="-122"/>
                  <a:ea typeface="微软雅黑" panose="020B0503020204020204" charset="-122"/>
                  <a:cs typeface="微软雅黑" panose="020B0503020204020204" charset="-122"/>
                </a:rPr>
                <a:t>State Objective</a:t>
              </a:r>
              <a:r>
                <a:rPr kumimoji="1" lang="zh-CN" altLang="en-US" sz="3600" b="1">
                  <a:latin typeface="微软雅黑" panose="020B0503020204020204" charset="-122"/>
                  <a:ea typeface="微软雅黑" panose="020B0503020204020204" charset="-122"/>
                  <a:cs typeface="微软雅黑" panose="020B0503020204020204" charset="-122"/>
                </a:rPr>
                <a:t>）</a:t>
              </a:r>
              <a:endParaRPr kumimoji="1" lang="zh-CN" altLang="en-US" sz="3600" b="1">
                <a:latin typeface="微软雅黑" panose="020B0503020204020204" charset="-122"/>
                <a:ea typeface="微软雅黑" panose="020B0503020204020204" charset="-122"/>
                <a:cs typeface="微软雅黑" panose="020B0503020204020204" charset="-122"/>
              </a:endParaRPr>
            </a:p>
          </p:txBody>
        </p:sp>
        <p:sp>
          <p:nvSpPr>
            <p:cNvPr id="8205" name="Text Box 12"/>
            <p:cNvSpPr txBox="1">
              <a:spLocks noChangeArrowheads="1"/>
            </p:cNvSpPr>
            <p:nvPr/>
          </p:nvSpPr>
          <p:spPr bwMode="auto">
            <a:xfrm>
              <a:off x="3600" y="2304"/>
              <a:ext cx="201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600" b="1">
                  <a:solidFill>
                    <a:srgbClr val="CC3300"/>
                  </a:solidFill>
                  <a:latin typeface="微软雅黑" panose="020B0503020204020204" charset="-122"/>
                  <a:ea typeface="微软雅黑" panose="020B0503020204020204" charset="-122"/>
                  <a:cs typeface="微软雅黑" panose="020B0503020204020204" charset="-122"/>
                </a:rPr>
                <a:t>S</a:t>
              </a:r>
              <a:r>
                <a:rPr kumimoji="1" lang="zh-CN" altLang="en-US" sz="3600" b="1">
                  <a:latin typeface="微软雅黑" panose="020B0503020204020204" charset="-122"/>
                  <a:ea typeface="微软雅黑" panose="020B0503020204020204" charset="-122"/>
                  <a:cs typeface="微软雅黑" panose="020B0503020204020204" charset="-122"/>
                </a:rPr>
                <a:t>（</a:t>
              </a:r>
              <a:r>
                <a:rPr kumimoji="1" lang="en-US" altLang="zh-CN" sz="3600" b="1">
                  <a:latin typeface="微软雅黑" panose="020B0503020204020204" charset="-122"/>
                  <a:ea typeface="微软雅黑" panose="020B0503020204020204" charset="-122"/>
                  <a:cs typeface="微软雅黑" panose="020B0503020204020204" charset="-122"/>
                </a:rPr>
                <a:t>Select Methods,Media</a:t>
              </a:r>
              <a:r>
                <a:rPr kumimoji="1" lang="zh-CN" altLang="en-US" sz="3600" b="1">
                  <a:latin typeface="微软雅黑" panose="020B0503020204020204" charset="-122"/>
                  <a:ea typeface="微软雅黑" panose="020B0503020204020204" charset="-122"/>
                  <a:cs typeface="微软雅黑" panose="020B0503020204020204" charset="-122"/>
                </a:rPr>
                <a:t>）</a:t>
              </a:r>
              <a:endParaRPr kumimoji="1" lang="zh-CN" altLang="en-US" sz="3600" b="1">
                <a:latin typeface="微软雅黑" panose="020B0503020204020204" charset="-122"/>
                <a:ea typeface="微软雅黑" panose="020B0503020204020204" charset="-122"/>
                <a:cs typeface="微软雅黑" panose="020B0503020204020204" charset="-122"/>
              </a:endParaRPr>
            </a:p>
          </p:txBody>
        </p:sp>
        <p:sp>
          <p:nvSpPr>
            <p:cNvPr id="8206" name="Text Box 13"/>
            <p:cNvSpPr txBox="1">
              <a:spLocks noChangeArrowheads="1"/>
            </p:cNvSpPr>
            <p:nvPr/>
          </p:nvSpPr>
          <p:spPr bwMode="auto">
            <a:xfrm>
              <a:off x="144" y="3792"/>
              <a:ext cx="144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600" b="1">
                  <a:solidFill>
                    <a:srgbClr val="CC3300"/>
                  </a:solidFill>
                  <a:latin typeface="微软雅黑" panose="020B0503020204020204" charset="-122"/>
                  <a:ea typeface="微软雅黑" panose="020B0503020204020204" charset="-122"/>
                  <a:cs typeface="微软雅黑" panose="020B0503020204020204" charset="-122"/>
                </a:rPr>
                <a:t>U</a:t>
              </a:r>
              <a:r>
                <a:rPr kumimoji="1" lang="zh-CN" altLang="en-US" sz="3600" b="1">
                  <a:latin typeface="微软雅黑" panose="020B0503020204020204" charset="-122"/>
                  <a:ea typeface="微软雅黑" panose="020B0503020204020204" charset="-122"/>
                  <a:cs typeface="微软雅黑" panose="020B0503020204020204" charset="-122"/>
                </a:rPr>
                <a:t>（</a:t>
              </a:r>
              <a:r>
                <a:rPr kumimoji="1" lang="en-US" altLang="zh-CN" sz="3600" b="1">
                  <a:latin typeface="微软雅黑" panose="020B0503020204020204" charset="-122"/>
                  <a:ea typeface="微软雅黑" panose="020B0503020204020204" charset="-122"/>
                  <a:cs typeface="微软雅黑" panose="020B0503020204020204" charset="-122"/>
                </a:rPr>
                <a:t>Utilize Media</a:t>
              </a:r>
              <a:r>
                <a:rPr kumimoji="1" lang="zh-CN" altLang="en-US" sz="3600" b="1">
                  <a:latin typeface="微软雅黑" panose="020B0503020204020204" charset="-122"/>
                  <a:ea typeface="微软雅黑" panose="020B0503020204020204" charset="-122"/>
                  <a:cs typeface="微软雅黑" panose="020B0503020204020204" charset="-122"/>
                </a:rPr>
                <a:t>）</a:t>
              </a:r>
              <a:endParaRPr kumimoji="1" lang="zh-CN" altLang="en-US" sz="3600" b="1">
                <a:latin typeface="微软雅黑" panose="020B0503020204020204" charset="-122"/>
                <a:ea typeface="微软雅黑" panose="020B0503020204020204" charset="-122"/>
                <a:cs typeface="微软雅黑" panose="020B0503020204020204" charset="-122"/>
              </a:endParaRPr>
            </a:p>
          </p:txBody>
        </p:sp>
        <p:sp>
          <p:nvSpPr>
            <p:cNvPr id="8207" name="Text Box 14"/>
            <p:cNvSpPr txBox="1">
              <a:spLocks noChangeArrowheads="1"/>
            </p:cNvSpPr>
            <p:nvPr/>
          </p:nvSpPr>
          <p:spPr bwMode="auto">
            <a:xfrm>
              <a:off x="1664" y="3792"/>
              <a:ext cx="24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FF0000"/>
                  </a:solidFill>
                  <a:latin typeface="微软雅黑" panose="020B0503020204020204" charset="-122"/>
                  <a:ea typeface="微软雅黑" panose="020B0503020204020204" charset="-122"/>
                  <a:cs typeface="微软雅黑" panose="020B0503020204020204" charset="-122"/>
                </a:rPr>
                <a:t>R</a:t>
              </a:r>
              <a:r>
                <a:rPr kumimoji="1" lang="zh-CN" altLang="en-US" sz="3200" b="1">
                  <a:latin typeface="微软雅黑" panose="020B0503020204020204" charset="-122"/>
                  <a:ea typeface="微软雅黑" panose="020B0503020204020204" charset="-122"/>
                  <a:cs typeface="微软雅黑" panose="020B0503020204020204" charset="-122"/>
                </a:rPr>
                <a:t>（</a:t>
              </a:r>
              <a:r>
                <a:rPr kumimoji="1" lang="en-US" altLang="zh-CN" sz="3200" b="1">
                  <a:latin typeface="微软雅黑" panose="020B0503020204020204" charset="-122"/>
                  <a:ea typeface="微软雅黑" panose="020B0503020204020204" charset="-122"/>
                  <a:cs typeface="微软雅黑" panose="020B0503020204020204" charset="-122"/>
                </a:rPr>
                <a:t>Require Learners Participation</a:t>
              </a:r>
              <a:r>
                <a:rPr kumimoji="1" lang="zh-CN" altLang="en-US" sz="3200" b="1">
                  <a:latin typeface="微软雅黑" panose="020B0503020204020204" charset="-122"/>
                  <a:ea typeface="微软雅黑" panose="020B0503020204020204" charset="-122"/>
                  <a:cs typeface="微软雅黑" panose="020B0503020204020204" charset="-122"/>
                </a:rPr>
                <a:t>）</a:t>
              </a:r>
              <a:endParaRPr kumimoji="1" lang="zh-CN" altLang="en-US" sz="3200" b="1">
                <a:latin typeface="微软雅黑" panose="020B0503020204020204" charset="-122"/>
                <a:ea typeface="微软雅黑" panose="020B0503020204020204" charset="-122"/>
                <a:cs typeface="微软雅黑" panose="020B0503020204020204" charset="-122"/>
              </a:endParaRPr>
            </a:p>
          </p:txBody>
        </p:sp>
        <p:sp>
          <p:nvSpPr>
            <p:cNvPr id="8208" name="AutoShape 15"/>
            <p:cNvSpPr>
              <a:spLocks noChangeArrowheads="1"/>
            </p:cNvSpPr>
            <p:nvPr/>
          </p:nvSpPr>
          <p:spPr bwMode="auto">
            <a:xfrm>
              <a:off x="1488" y="1872"/>
              <a:ext cx="528" cy="96"/>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8209" name="AutoShape 16"/>
            <p:cNvSpPr>
              <a:spLocks noChangeArrowheads="1"/>
            </p:cNvSpPr>
            <p:nvPr/>
          </p:nvSpPr>
          <p:spPr bwMode="auto">
            <a:xfrm>
              <a:off x="3264" y="1872"/>
              <a:ext cx="672" cy="96"/>
            </a:xfrm>
            <a:prstGeom prst="rightArrow">
              <a:avLst>
                <a:gd name="adj1" fmla="val 50000"/>
                <a:gd name="adj2" fmla="val 1750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8210" name="AutoShape 17"/>
            <p:cNvSpPr>
              <a:spLocks noChangeArrowheads="1"/>
            </p:cNvSpPr>
            <p:nvPr/>
          </p:nvSpPr>
          <p:spPr bwMode="auto">
            <a:xfrm>
              <a:off x="1488" y="3264"/>
              <a:ext cx="528" cy="96"/>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8211" name="AutoShape 18"/>
            <p:cNvSpPr>
              <a:spLocks noChangeArrowheads="1"/>
            </p:cNvSpPr>
            <p:nvPr/>
          </p:nvSpPr>
          <p:spPr bwMode="auto">
            <a:xfrm>
              <a:off x="3360" y="3216"/>
              <a:ext cx="528" cy="96"/>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8212" name="AutoShape 19"/>
            <p:cNvSpPr>
              <a:spLocks noChangeArrowheads="1"/>
            </p:cNvSpPr>
            <p:nvPr/>
          </p:nvSpPr>
          <p:spPr bwMode="auto">
            <a:xfrm>
              <a:off x="0" y="3264"/>
              <a:ext cx="288" cy="96"/>
            </a:xfrm>
            <a:prstGeom prst="rightArrow">
              <a:avLst>
                <a:gd name="adj1" fmla="val 50000"/>
                <a:gd name="adj2" fmla="val 750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grpSp>
      <p:sp>
        <p:nvSpPr>
          <p:cNvPr id="8196" name="Text Box 20"/>
          <p:cNvSpPr txBox="1">
            <a:spLocks noChangeArrowheads="1"/>
          </p:cNvSpPr>
          <p:nvPr/>
        </p:nvSpPr>
        <p:spPr bwMode="auto">
          <a:xfrm>
            <a:off x="15697038" y="10886572"/>
            <a:ext cx="563853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600" b="1">
                <a:solidFill>
                  <a:srgbClr val="CC3300"/>
                </a:solidFill>
                <a:latin typeface="微软雅黑" panose="020B0503020204020204" charset="-122"/>
                <a:ea typeface="微软雅黑" panose="020B0503020204020204" charset="-122"/>
                <a:cs typeface="微软雅黑" panose="020B0503020204020204" charset="-122"/>
              </a:rPr>
              <a:t>E</a:t>
            </a:r>
            <a:r>
              <a:rPr kumimoji="1" lang="zh-CN" altLang="en-US" sz="3600" b="1">
                <a:latin typeface="微软雅黑" panose="020B0503020204020204" charset="-122"/>
                <a:ea typeface="微软雅黑" panose="020B0503020204020204" charset="-122"/>
                <a:cs typeface="微软雅黑" panose="020B0503020204020204" charset="-122"/>
              </a:rPr>
              <a:t>（</a:t>
            </a:r>
            <a:r>
              <a:rPr kumimoji="1" lang="en-US" altLang="zh-CN" sz="3600" b="1">
                <a:latin typeface="微软雅黑" panose="020B0503020204020204" charset="-122"/>
                <a:ea typeface="微软雅黑" panose="020B0503020204020204" charset="-122"/>
                <a:cs typeface="微软雅黑" panose="020B0503020204020204" charset="-122"/>
              </a:rPr>
              <a:t>Evaluation,Revise</a:t>
            </a:r>
            <a:r>
              <a:rPr kumimoji="1" lang="zh-CN" altLang="en-US" sz="3600" b="1">
                <a:latin typeface="微软雅黑" panose="020B0503020204020204" charset="-122"/>
                <a:ea typeface="微软雅黑" panose="020B0503020204020204" charset="-122"/>
                <a:cs typeface="微软雅黑" panose="020B0503020204020204" charset="-122"/>
              </a:rPr>
              <a:t>）</a:t>
            </a:r>
            <a:endParaRPr kumimoji="1" lang="zh-CN" altLang="en-US" sz="3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5191125" y="1997075"/>
            <a:ext cx="14826615" cy="3778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sp>
        <p:nvSpPr>
          <p:cNvPr id="9218" name="Rectangle 3"/>
          <p:cNvSpPr>
            <a:spLocks noGrp="1" noChangeArrowheads="1"/>
          </p:cNvSpPr>
          <p:nvPr/>
        </p:nvSpPr>
        <p:spPr>
          <a:xfrm>
            <a:off x="3993515" y="3181985"/>
            <a:ext cx="17942560" cy="902525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buFontTx/>
              <a:buNone/>
            </a:pPr>
            <a:r>
              <a:rPr lang="en-US" altLang="zh-CN" sz="4400" b="1" dirty="0" smtClean="0">
                <a:solidFill>
                  <a:srgbClr val="CC3300"/>
                </a:solidFill>
                <a:latin typeface="微软雅黑" panose="020B0503020204020204" charset="-122"/>
                <a:ea typeface="微软雅黑" panose="020B0503020204020204" charset="-122"/>
                <a:cs typeface="微软雅黑" panose="020B0503020204020204" charset="-122"/>
              </a:rPr>
              <a:t>A</a:t>
            </a:r>
            <a:r>
              <a:rPr lang="zh-CN" altLang="en-US" sz="4400" dirty="0" smtClean="0">
                <a:latin typeface="微软雅黑" panose="020B0503020204020204" charset="-122"/>
                <a:ea typeface="微软雅黑" panose="020B0503020204020204" charset="-122"/>
                <a:cs typeface="微软雅黑" panose="020B0503020204020204" charset="-122"/>
              </a:rPr>
              <a:t>－</a:t>
            </a:r>
            <a:r>
              <a:rPr lang="en-US" altLang="zh-CN" sz="4400" dirty="0" smtClean="0">
                <a:latin typeface="微软雅黑" panose="020B0503020204020204" charset="-122"/>
                <a:ea typeface="微软雅黑" panose="020B0503020204020204" charset="-122"/>
                <a:cs typeface="微软雅黑" panose="020B0503020204020204" charset="-122"/>
              </a:rPr>
              <a:t>Analyze Learners</a:t>
            </a:r>
            <a:r>
              <a:rPr lang="zh-CN" altLang="en-US" sz="4400" dirty="0" smtClean="0">
                <a:latin typeface="微软雅黑" panose="020B0503020204020204" charset="-122"/>
                <a:ea typeface="微软雅黑" panose="020B0503020204020204" charset="-122"/>
                <a:cs typeface="微软雅黑" panose="020B0503020204020204" charset="-122"/>
              </a:rPr>
              <a:t>，分析学习者；</a:t>
            </a: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en-US" altLang="zh-CN" sz="4400" b="1" dirty="0" smtClean="0">
                <a:solidFill>
                  <a:srgbClr val="CC3300"/>
                </a:solidFill>
                <a:latin typeface="微软雅黑" panose="020B0503020204020204" charset="-122"/>
                <a:ea typeface="微软雅黑" panose="020B0503020204020204" charset="-122"/>
                <a:cs typeface="微软雅黑" panose="020B0503020204020204" charset="-122"/>
              </a:rPr>
              <a:t>S</a:t>
            </a:r>
            <a:r>
              <a:rPr lang="zh-CN" altLang="en-US" sz="4400" dirty="0" smtClean="0">
                <a:latin typeface="微软雅黑" panose="020B0503020204020204" charset="-122"/>
                <a:ea typeface="微软雅黑" panose="020B0503020204020204" charset="-122"/>
                <a:cs typeface="微软雅黑" panose="020B0503020204020204" charset="-122"/>
              </a:rPr>
              <a:t>－</a:t>
            </a:r>
            <a:r>
              <a:rPr lang="en-US" altLang="zh-CN" sz="4400" dirty="0" smtClean="0">
                <a:latin typeface="微软雅黑" panose="020B0503020204020204" charset="-122"/>
                <a:ea typeface="微软雅黑" panose="020B0503020204020204" charset="-122"/>
                <a:cs typeface="微软雅黑" panose="020B0503020204020204" charset="-122"/>
              </a:rPr>
              <a:t>State Objectives</a:t>
            </a:r>
            <a:r>
              <a:rPr lang="zh-CN" altLang="en-US" sz="4400" dirty="0" smtClean="0">
                <a:latin typeface="微软雅黑" panose="020B0503020204020204" charset="-122"/>
                <a:ea typeface="微软雅黑" panose="020B0503020204020204" charset="-122"/>
                <a:cs typeface="微软雅黑" panose="020B0503020204020204" charset="-122"/>
              </a:rPr>
              <a:t>，陈述教学目标；</a:t>
            </a: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en-US" altLang="zh-CN" sz="4400" b="1" dirty="0" smtClean="0">
                <a:solidFill>
                  <a:srgbClr val="CC3300"/>
                </a:solidFill>
                <a:latin typeface="微软雅黑" panose="020B0503020204020204" charset="-122"/>
                <a:ea typeface="微软雅黑" panose="020B0503020204020204" charset="-122"/>
                <a:cs typeface="微软雅黑" panose="020B0503020204020204" charset="-122"/>
              </a:rPr>
              <a:t>S</a:t>
            </a:r>
            <a:r>
              <a:rPr lang="zh-CN" altLang="en-US" sz="4400" dirty="0" smtClean="0">
                <a:latin typeface="微软雅黑" panose="020B0503020204020204" charset="-122"/>
                <a:ea typeface="微软雅黑" panose="020B0503020204020204" charset="-122"/>
                <a:cs typeface="微软雅黑" panose="020B0503020204020204" charset="-122"/>
              </a:rPr>
              <a:t>－</a:t>
            </a:r>
            <a:r>
              <a:rPr lang="en-US" altLang="zh-CN" sz="4400" dirty="0" smtClean="0">
                <a:latin typeface="微软雅黑" panose="020B0503020204020204" charset="-122"/>
                <a:ea typeface="微软雅黑" panose="020B0503020204020204" charset="-122"/>
                <a:cs typeface="微软雅黑" panose="020B0503020204020204" charset="-122"/>
              </a:rPr>
              <a:t>Select Methods, Media, and Materials</a:t>
            </a:r>
            <a:r>
              <a:rPr lang="zh-CN" altLang="en-US" sz="4400" dirty="0" smtClean="0">
                <a:latin typeface="微软雅黑" panose="020B0503020204020204" charset="-122"/>
                <a:ea typeface="微软雅黑" panose="020B0503020204020204" charset="-122"/>
                <a:cs typeface="微软雅黑" panose="020B0503020204020204" charset="-122"/>
              </a:rPr>
              <a:t>，选择教学方法、教学媒体和资料；</a:t>
            </a: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en-US" altLang="zh-CN" sz="4400" b="1" dirty="0" smtClean="0">
                <a:solidFill>
                  <a:srgbClr val="CC3300"/>
                </a:solidFill>
                <a:latin typeface="微软雅黑" panose="020B0503020204020204" charset="-122"/>
                <a:ea typeface="微软雅黑" panose="020B0503020204020204" charset="-122"/>
                <a:cs typeface="微软雅黑" panose="020B0503020204020204" charset="-122"/>
              </a:rPr>
              <a:t>U</a:t>
            </a:r>
            <a:r>
              <a:rPr lang="zh-CN" altLang="en-US" sz="4400" dirty="0" smtClean="0">
                <a:latin typeface="微软雅黑" panose="020B0503020204020204" charset="-122"/>
                <a:ea typeface="微软雅黑" panose="020B0503020204020204" charset="-122"/>
                <a:cs typeface="微软雅黑" panose="020B0503020204020204" charset="-122"/>
              </a:rPr>
              <a:t>－</a:t>
            </a:r>
            <a:r>
              <a:rPr lang="en-US" altLang="zh-CN" sz="4400" dirty="0" smtClean="0">
                <a:latin typeface="微软雅黑" panose="020B0503020204020204" charset="-122"/>
                <a:ea typeface="微软雅黑" panose="020B0503020204020204" charset="-122"/>
                <a:cs typeface="微软雅黑" panose="020B0503020204020204" charset="-122"/>
              </a:rPr>
              <a:t>Utilize Media and Materials</a:t>
            </a:r>
            <a:r>
              <a:rPr lang="zh-CN" altLang="en-US" sz="4400" dirty="0" smtClean="0">
                <a:latin typeface="微软雅黑" panose="020B0503020204020204" charset="-122"/>
                <a:ea typeface="微软雅黑" panose="020B0503020204020204" charset="-122"/>
                <a:cs typeface="微软雅黑" panose="020B0503020204020204" charset="-122"/>
              </a:rPr>
              <a:t>，使用媒体和资料；</a:t>
            </a: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en-US" altLang="zh-CN" sz="4400" b="1" dirty="0" smtClean="0">
                <a:solidFill>
                  <a:srgbClr val="CC3300"/>
                </a:solidFill>
                <a:latin typeface="微软雅黑" panose="020B0503020204020204" charset="-122"/>
                <a:ea typeface="微软雅黑" panose="020B0503020204020204" charset="-122"/>
                <a:cs typeface="微软雅黑" panose="020B0503020204020204" charset="-122"/>
              </a:rPr>
              <a:t>R</a:t>
            </a:r>
            <a:r>
              <a:rPr lang="zh-CN" altLang="en-US" sz="4400" dirty="0" smtClean="0">
                <a:latin typeface="微软雅黑" panose="020B0503020204020204" charset="-122"/>
                <a:ea typeface="微软雅黑" panose="020B0503020204020204" charset="-122"/>
                <a:cs typeface="微软雅黑" panose="020B0503020204020204" charset="-122"/>
              </a:rPr>
              <a:t>－</a:t>
            </a:r>
            <a:r>
              <a:rPr lang="en-US" altLang="zh-CN" sz="4400" dirty="0" smtClean="0">
                <a:latin typeface="微软雅黑" panose="020B0503020204020204" charset="-122"/>
                <a:ea typeface="微软雅黑" panose="020B0503020204020204" charset="-122"/>
                <a:cs typeface="微软雅黑" panose="020B0503020204020204" charset="-122"/>
              </a:rPr>
              <a:t>Require Learner Participation</a:t>
            </a:r>
            <a:r>
              <a:rPr lang="zh-CN" altLang="en-US" sz="4400" dirty="0" smtClean="0">
                <a:latin typeface="微软雅黑" panose="020B0503020204020204" charset="-122"/>
                <a:ea typeface="微软雅黑" panose="020B0503020204020204" charset="-122"/>
                <a:cs typeface="微软雅黑" panose="020B0503020204020204" charset="-122"/>
              </a:rPr>
              <a:t>，鼓励学习者参与到学习活动中；</a:t>
            </a: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en-US" altLang="zh-CN" sz="4400" b="1" dirty="0" smtClean="0">
                <a:solidFill>
                  <a:srgbClr val="CC3300"/>
                </a:solidFill>
                <a:latin typeface="微软雅黑" panose="020B0503020204020204" charset="-122"/>
                <a:ea typeface="微软雅黑" panose="020B0503020204020204" charset="-122"/>
                <a:cs typeface="微软雅黑" panose="020B0503020204020204" charset="-122"/>
              </a:rPr>
              <a:t>E</a:t>
            </a:r>
            <a:r>
              <a:rPr lang="zh-CN" altLang="en-US" sz="4400" dirty="0" smtClean="0">
                <a:latin typeface="微软雅黑" panose="020B0503020204020204" charset="-122"/>
                <a:ea typeface="微软雅黑" panose="020B0503020204020204" charset="-122"/>
                <a:cs typeface="微软雅黑" panose="020B0503020204020204" charset="-122"/>
              </a:rPr>
              <a:t>－</a:t>
            </a:r>
            <a:r>
              <a:rPr lang="en-US" altLang="zh-CN" sz="4400" dirty="0" smtClean="0">
                <a:latin typeface="微软雅黑" panose="020B0503020204020204" charset="-122"/>
                <a:ea typeface="微软雅黑" panose="020B0503020204020204" charset="-122"/>
                <a:cs typeface="微软雅黑" panose="020B0503020204020204" charset="-122"/>
              </a:rPr>
              <a:t>Evaluate and Revise</a:t>
            </a:r>
            <a:r>
              <a:rPr lang="zh-CN" altLang="en-US" sz="4400" dirty="0" smtClean="0">
                <a:latin typeface="微软雅黑" panose="020B0503020204020204" charset="-122"/>
                <a:ea typeface="微软雅黑" panose="020B0503020204020204" charset="-122"/>
                <a:cs typeface="微软雅黑" panose="020B0503020204020204" charset="-122"/>
              </a:rPr>
              <a:t>，评价和修正。</a:t>
            </a:r>
            <a:endParaRPr lang="zh-CN" altLang="en-US" sz="4400" dirty="0" smtClean="0">
              <a:latin typeface="微软雅黑" panose="020B0503020204020204" charset="-122"/>
              <a:ea typeface="微软雅黑" panose="020B0503020204020204" charset="-122"/>
              <a:cs typeface="微软雅黑" panose="020B0503020204020204" charset="-122"/>
            </a:endParaRPr>
          </a:p>
          <a:p>
            <a:pPr eaLnBrk="1" hangingPunct="1">
              <a:lnSpc>
                <a:spcPct val="150000"/>
              </a:lnSpc>
              <a:buFontTx/>
              <a:buNone/>
            </a:pPr>
            <a:r>
              <a:rPr lang="zh-CN" altLang="en-US" sz="4400" b="1" dirty="0" smtClean="0">
                <a:latin typeface="微软雅黑" panose="020B0503020204020204" charset="-122"/>
                <a:ea typeface="微软雅黑" panose="020B0503020204020204" charset="-122"/>
                <a:cs typeface="微软雅黑" panose="020B0503020204020204" charset="-122"/>
              </a:rPr>
              <a:t>取这</a:t>
            </a:r>
            <a:r>
              <a:rPr lang="en-US" altLang="zh-CN" sz="4400" b="1" dirty="0" smtClean="0">
                <a:latin typeface="微软雅黑" panose="020B0503020204020204" charset="-122"/>
                <a:ea typeface="微软雅黑" panose="020B0503020204020204" charset="-122"/>
                <a:cs typeface="微软雅黑" panose="020B0503020204020204" charset="-122"/>
              </a:rPr>
              <a:t>6</a:t>
            </a:r>
            <a:r>
              <a:rPr lang="zh-CN" altLang="en-US" sz="4400" b="1" dirty="0" smtClean="0">
                <a:latin typeface="微软雅黑" panose="020B0503020204020204" charset="-122"/>
                <a:ea typeface="微软雅黑" panose="020B0503020204020204" charset="-122"/>
                <a:cs typeface="微软雅黑" panose="020B0503020204020204" charset="-122"/>
              </a:rPr>
              <a:t>个阶段第一个字母就组成了</a:t>
            </a:r>
            <a:r>
              <a:rPr lang="en-US" altLang="zh-CN" sz="4400" b="1" dirty="0" smtClean="0">
                <a:latin typeface="微软雅黑" panose="020B0503020204020204" charset="-122"/>
                <a:ea typeface="微软雅黑" panose="020B0503020204020204" charset="-122"/>
                <a:cs typeface="微软雅黑" panose="020B0503020204020204" charset="-122"/>
              </a:rPr>
              <a:t>ASSURE</a:t>
            </a:r>
            <a:r>
              <a:rPr lang="zh-CN" altLang="en-US" sz="4400" b="1" dirty="0" smtClean="0">
                <a:latin typeface="微软雅黑" panose="020B0503020204020204" charset="-122"/>
                <a:ea typeface="微软雅黑" panose="020B0503020204020204" charset="-122"/>
                <a:cs typeface="微软雅黑" panose="020B0503020204020204" charset="-122"/>
              </a:rPr>
              <a:t>。 </a:t>
            </a:r>
            <a:br>
              <a:rPr lang="zh-CN" altLang="en-US" sz="4400" b="1" dirty="0" smtClean="0">
                <a:latin typeface="微软雅黑" panose="020B0503020204020204" charset="-122"/>
                <a:ea typeface="微软雅黑" panose="020B0503020204020204" charset="-122"/>
                <a:cs typeface="微软雅黑" panose="020B0503020204020204" charset="-122"/>
              </a:rPr>
            </a:br>
            <a:endParaRPr lang="zh-CN" altLang="en-US" sz="4400" b="1"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581265" y="830580"/>
            <a:ext cx="9921875" cy="1106805"/>
          </a:xfrm>
          <a:prstGeom prst="rect">
            <a:avLst/>
          </a:prstGeom>
          <a:noFill/>
        </p:spPr>
        <p:txBody>
          <a:bodyPr wrap="none" rtlCol="0" anchor="t">
            <a:spAutoFit/>
          </a:bodyPr>
          <a:p>
            <a:pPr algn="l" eaLnBrk="1" fontAlgn="auto" hangingPunct="1">
              <a:spcAft>
                <a:spcPts val="0"/>
              </a:spcAft>
              <a:defRPr/>
            </a:pPr>
            <a:r>
              <a:rPr lang="en-US" altLang="zh-CN" sz="66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ASSURE</a:t>
            </a:r>
            <a:r>
              <a:rPr lang="zh-CN" altLang="en-US" sz="66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模式包括</a:t>
            </a:r>
            <a:r>
              <a:rPr lang="en-US" altLang="zh-CN" sz="66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6</a:t>
            </a:r>
            <a:r>
              <a:rPr lang="zh-CN" altLang="en-US" sz="6600" b="1" dirty="0">
                <a:effectLst>
                  <a:outerShdw blurRad="31750" dist="25400" dir="5400000" algn="tl" rotWithShape="0">
                    <a:srgbClr val="000000">
                      <a:alpha val="25000"/>
                    </a:srgbClr>
                  </a:outerShdw>
                </a:effectLst>
                <a:latin typeface="微软雅黑" panose="020B0503020204020204" charset="-122"/>
                <a:ea typeface="微软雅黑" panose="020B0503020204020204" charset="-122"/>
                <a:cs typeface="微软雅黑" panose="020B0503020204020204" charset="-122"/>
                <a:sym typeface="+mn-ea"/>
              </a:rPr>
              <a:t>个阶段</a:t>
            </a:r>
            <a:endParaRPr lang="zh-CN" altLang="en-US" sz="6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descr="Picture"/>
          <p:cNvPicPr>
            <a:picLocks noChangeAspect="1"/>
          </p:cNvPicPr>
          <p:nvPr/>
        </p:nvPicPr>
        <p:blipFill>
          <a:blip r:embed="rId1" cstate="print">
            <a:alphaModFix amt="78000"/>
          </a:blip>
          <a:stretch>
            <a:fillRect/>
          </a:stretch>
        </p:blipFill>
        <p:spPr>
          <a:xfrm>
            <a:off x="5191125" y="1997075"/>
            <a:ext cx="14826615" cy="377825"/>
          </a:xfrm>
          <a:prstGeom prst="rect">
            <a:avLst/>
          </a:prstGeom>
        </p:spPr>
      </p:pic>
      <p:sp>
        <p:nvSpPr>
          <p:cNvPr id="937" name="文本"/>
          <p:cNvSpPr>
            <a:spLocks noGrp="1"/>
          </p:cNvSpPr>
          <p:nvPr>
            <p:ph type="ctrTitle"/>
          </p:nvPr>
        </p:nvSpPr>
        <p:spPr>
          <a:xfrm>
            <a:off x="10628272" y="7167145"/>
            <a:ext cx="3143649" cy="676147"/>
          </a:xfrm>
          <a:prstGeom prst="rect">
            <a:avLst/>
          </a:prstGeom>
        </p:spPr>
        <p:txBody>
          <a:bodyPr lIns="0" tIns="0" rIns="0" bIns="0">
            <a:noAutofit/>
          </a:bodyPr>
          <a:lstStyle/>
          <a:p>
            <a:pPr algn="l">
              <a:lnSpc>
                <a:spcPts val="6600"/>
              </a:lnSpc>
            </a:pPr>
            <a:r>
              <a:rPr lang="zh-CN" altLang="en-US" sz="5500" b="0" i="0" u="none" spc="0" dirty="0">
                <a:solidFill>
                  <a:srgbClr val="FFFFFF">
                    <a:alpha val="100000"/>
                  </a:srgbClr>
                </a:solidFill>
                <a:latin typeface="AaYeHui" charset="-122"/>
                <a:ea typeface="AaYeHui" charset="-122"/>
                <a:cs typeface="AaYeHui" charset="-122"/>
              </a:rPr>
              <a:t>品牌介绍</a:t>
            </a:r>
            <a:endParaRPr kumimoji="1" lang="zh-CN" altLang="en-US" sz="2000" dirty="0">
              <a:solidFill>
                <a:srgbClr val="000000"/>
              </a:solidFill>
            </a:endParaRPr>
          </a:p>
        </p:txBody>
      </p:sp>
      <p:pic>
        <p:nvPicPr>
          <p:cNvPr id="9140" name="Picture" descr="Picture"/>
          <p:cNvPicPr>
            <a:picLocks noChangeAspect="1"/>
          </p:cNvPicPr>
          <p:nvPr/>
        </p:nvPicPr>
        <p:blipFill>
          <a:blip r:embed="rId2" cstate="print">
            <a:alphaModFix amt="100000"/>
          </a:blip>
          <a:stretch>
            <a:fillRect/>
          </a:stretch>
        </p:blipFill>
        <p:spPr>
          <a:xfrm>
            <a:off x="6077926" y="830858"/>
            <a:ext cx="1056289" cy="1056289"/>
          </a:xfrm>
          <a:prstGeom prst="rect">
            <a:avLst/>
          </a:prstGeom>
        </p:spPr>
      </p:pic>
      <p:sp>
        <p:nvSpPr>
          <p:cNvPr id="9218" name="Rectangle 3"/>
          <p:cNvSpPr>
            <a:spLocks noGrp="1" noChangeArrowheads="1"/>
          </p:cNvSpPr>
          <p:nvPr/>
        </p:nvSpPr>
        <p:spPr>
          <a:xfrm>
            <a:off x="3993515" y="3181985"/>
            <a:ext cx="17942560" cy="9025255"/>
          </a:xfrm>
          <a:prstGeom prst="rect">
            <a:avLst/>
          </a:prstGeom>
        </p:spPr>
        <p:txBody>
          <a:bodyPr vert="horz" lIns="91440" tIns="45720" rIns="91440" bIns="45720" rtlCol="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50000"/>
              </a:lnSpc>
              <a:buFontTx/>
              <a:buNone/>
            </a:pPr>
            <a:r>
              <a:rPr lang="zh-CN" altLang="en-US" sz="5400" dirty="0" smtClean="0">
                <a:latin typeface="微软雅黑" panose="020B0503020204020204" charset="-122"/>
                <a:ea typeface="微软雅黑" panose="020B0503020204020204" charset="-122"/>
                <a:cs typeface="微软雅黑" panose="020B0503020204020204" charset="-122"/>
                <a:sym typeface="+mn-ea"/>
              </a:rPr>
              <a:t>教学计划的第一步是</a:t>
            </a:r>
            <a:r>
              <a:rPr lang="zh-CN" altLang="en-US" sz="5400" dirty="0" smtClean="0">
                <a:solidFill>
                  <a:srgbClr val="CC3300"/>
                </a:solidFill>
                <a:latin typeface="微软雅黑" panose="020B0503020204020204" charset="-122"/>
                <a:ea typeface="微软雅黑" panose="020B0503020204020204" charset="-122"/>
                <a:cs typeface="微软雅黑" panose="020B0503020204020204" charset="-122"/>
                <a:sym typeface="+mn-ea"/>
              </a:rPr>
              <a:t>弄清楚教学对象是谁（</a:t>
            </a:r>
            <a:r>
              <a:rPr lang="en-US" altLang="zh-CN" sz="5400" dirty="0">
                <a:latin typeface="微软雅黑" panose="020B0503020204020204" charset="-122"/>
                <a:ea typeface="微软雅黑" panose="020B0503020204020204" charset="-122"/>
                <a:cs typeface="微软雅黑" panose="020B0503020204020204" charset="-122"/>
                <a:sym typeface="+mn-ea"/>
              </a:rPr>
              <a:t> target audience </a:t>
            </a:r>
            <a:r>
              <a:rPr lang="zh-CN" altLang="en-US" sz="5400" dirty="0" smtClean="0">
                <a:latin typeface="微软雅黑" panose="020B0503020204020204" charset="-122"/>
                <a:ea typeface="微软雅黑" panose="020B0503020204020204" charset="-122"/>
                <a:cs typeface="微软雅黑" panose="020B0503020204020204" charset="-122"/>
                <a:sym typeface="+mn-ea"/>
              </a:rPr>
              <a:t>）。</a:t>
            </a:r>
            <a:endParaRPr lang="zh-CN" altLang="en-US" sz="5400" dirty="0" smtClean="0">
              <a:latin typeface="微软雅黑" panose="020B0503020204020204" charset="-122"/>
              <a:ea typeface="微软雅黑" panose="020B0503020204020204" charset="-122"/>
              <a:cs typeface="微软雅黑" panose="020B0503020204020204" charset="-122"/>
            </a:endParaRPr>
          </a:p>
          <a:p>
            <a:pPr eaLnBrk="1" hangingPunct="1"/>
            <a:r>
              <a:rPr lang="zh-CN" altLang="en-US" sz="5400" dirty="0" smtClean="0">
                <a:latin typeface="微软雅黑" panose="020B0503020204020204" charset="-122"/>
                <a:ea typeface="微软雅黑" panose="020B0503020204020204" charset="-122"/>
                <a:cs typeface="微软雅黑" panose="020B0503020204020204" charset="-122"/>
                <a:sym typeface="+mn-ea"/>
              </a:rPr>
              <a:t>只有了解了教学对象，才有可能选择最合适的媒体，实现教学目标。</a:t>
            </a:r>
            <a:endParaRPr lang="zh-CN" altLang="en-US" sz="5400" dirty="0" smtClean="0">
              <a:latin typeface="微软雅黑" panose="020B0503020204020204" charset="-122"/>
              <a:ea typeface="微软雅黑" panose="020B0503020204020204" charset="-122"/>
              <a:cs typeface="微软雅黑" panose="020B0503020204020204" charset="-122"/>
            </a:endParaRPr>
          </a:p>
          <a:p>
            <a:pPr eaLnBrk="1" hangingPunct="1"/>
            <a:r>
              <a:rPr lang="zh-CN" altLang="en-US" sz="5400" dirty="0" smtClean="0">
                <a:latin typeface="微软雅黑" panose="020B0503020204020204" charset="-122"/>
                <a:ea typeface="微软雅黑" panose="020B0503020204020204" charset="-122"/>
                <a:cs typeface="微软雅黑" panose="020B0503020204020204" charset="-122"/>
                <a:sym typeface="+mn-ea"/>
              </a:rPr>
              <a:t>通常从三个方面来分析教学对象：</a:t>
            </a:r>
            <a:endParaRPr lang="zh-CN" altLang="en-US" sz="5400" dirty="0" smtClean="0">
              <a:latin typeface="微软雅黑" panose="020B0503020204020204" charset="-122"/>
              <a:ea typeface="微软雅黑" panose="020B0503020204020204" charset="-122"/>
              <a:cs typeface="微软雅黑" panose="020B0503020204020204" charset="-122"/>
            </a:endParaRPr>
          </a:p>
          <a:p>
            <a:pPr lvl="1" eaLnBrk="1" hangingPunct="1">
              <a:buFont typeface="Wingdings" panose="05000000000000000000" pitchFamily="2" charset="2"/>
              <a:buNone/>
            </a:pPr>
            <a:r>
              <a:rPr lang="en-US" altLang="zh-CN" sz="5400" dirty="0" smtClean="0">
                <a:latin typeface="微软雅黑" panose="020B0503020204020204" charset="-122"/>
                <a:ea typeface="微软雅黑" panose="020B0503020204020204" charset="-122"/>
                <a:cs typeface="微软雅黑" panose="020B0503020204020204" charset="-122"/>
                <a:sym typeface="+mn-ea"/>
              </a:rPr>
              <a:t>1.</a:t>
            </a:r>
            <a:r>
              <a:rPr lang="zh-CN" altLang="en-US" sz="5400" dirty="0" smtClean="0">
                <a:latin typeface="微软雅黑" panose="020B0503020204020204" charset="-122"/>
                <a:ea typeface="微软雅黑" panose="020B0503020204020204" charset="-122"/>
                <a:cs typeface="微软雅黑" panose="020B0503020204020204" charset="-122"/>
                <a:sym typeface="+mn-ea"/>
              </a:rPr>
              <a:t>一般特征</a:t>
            </a:r>
            <a:endParaRPr lang="zh-CN" altLang="en-US" sz="5400" dirty="0" smtClean="0">
              <a:latin typeface="微软雅黑" panose="020B0503020204020204" charset="-122"/>
              <a:ea typeface="微软雅黑" panose="020B0503020204020204" charset="-122"/>
              <a:cs typeface="微软雅黑" panose="020B0503020204020204" charset="-122"/>
            </a:endParaRPr>
          </a:p>
          <a:p>
            <a:pPr lvl="1" eaLnBrk="1" hangingPunct="1">
              <a:buFont typeface="Wingdings" panose="05000000000000000000" pitchFamily="2" charset="2"/>
              <a:buNone/>
            </a:pPr>
            <a:r>
              <a:rPr lang="en-US" altLang="zh-CN" sz="5400" dirty="0" smtClean="0">
                <a:latin typeface="微软雅黑" panose="020B0503020204020204" charset="-122"/>
                <a:ea typeface="微软雅黑" panose="020B0503020204020204" charset="-122"/>
                <a:cs typeface="微软雅黑" panose="020B0503020204020204" charset="-122"/>
                <a:sym typeface="+mn-ea"/>
              </a:rPr>
              <a:t>2.</a:t>
            </a:r>
            <a:r>
              <a:rPr lang="zh-CN" altLang="en-US" sz="5400" dirty="0" smtClean="0">
                <a:latin typeface="微软雅黑" panose="020B0503020204020204" charset="-122"/>
                <a:ea typeface="微软雅黑" panose="020B0503020204020204" charset="-122"/>
                <a:cs typeface="微软雅黑" panose="020B0503020204020204" charset="-122"/>
                <a:sym typeface="+mn-ea"/>
              </a:rPr>
              <a:t>入门能力（知识、技能和态度）</a:t>
            </a:r>
            <a:endParaRPr lang="zh-CN" altLang="en-US" sz="5400" dirty="0" smtClean="0">
              <a:latin typeface="微软雅黑" panose="020B0503020204020204" charset="-122"/>
              <a:ea typeface="微软雅黑" panose="020B0503020204020204" charset="-122"/>
              <a:cs typeface="微软雅黑" panose="020B0503020204020204" charset="-122"/>
            </a:endParaRPr>
          </a:p>
          <a:p>
            <a:pPr lvl="1" eaLnBrk="1" hangingPunct="1">
              <a:buFont typeface="Wingdings" panose="05000000000000000000" pitchFamily="2" charset="2"/>
              <a:buNone/>
            </a:pPr>
            <a:r>
              <a:rPr lang="en-US" altLang="zh-CN" sz="5400" dirty="0" smtClean="0">
                <a:latin typeface="微软雅黑" panose="020B0503020204020204" charset="-122"/>
                <a:ea typeface="微软雅黑" panose="020B0503020204020204" charset="-122"/>
                <a:cs typeface="微软雅黑" panose="020B0503020204020204" charset="-122"/>
                <a:sym typeface="+mn-ea"/>
              </a:rPr>
              <a:t>3.</a:t>
            </a:r>
            <a:r>
              <a:rPr lang="zh-CN" altLang="en-US" sz="5400" dirty="0" smtClean="0">
                <a:latin typeface="微软雅黑" panose="020B0503020204020204" charset="-122"/>
                <a:ea typeface="微软雅黑" panose="020B0503020204020204" charset="-122"/>
                <a:cs typeface="微软雅黑" panose="020B0503020204020204" charset="-122"/>
                <a:sym typeface="+mn-ea"/>
              </a:rPr>
              <a:t>学习风格</a:t>
            </a:r>
            <a:r>
              <a:rPr lang="zh-CN" altLang="en-US" sz="5400" dirty="0" smtClean="0">
                <a:latin typeface="微软雅黑" panose="020B0503020204020204" charset="-122"/>
                <a:ea typeface="微软雅黑" panose="020B0503020204020204" charset="-122"/>
                <a:cs typeface="微软雅黑" panose="020B0503020204020204" charset="-122"/>
              </a:rPr>
              <a:t>。</a:t>
            </a:r>
            <a:r>
              <a:rPr lang="zh-CN" altLang="en-US" sz="5400" b="1" dirty="0" smtClean="0">
                <a:latin typeface="微软雅黑" panose="020B0503020204020204" charset="-122"/>
                <a:ea typeface="微软雅黑" panose="020B0503020204020204" charset="-122"/>
                <a:cs typeface="微软雅黑" panose="020B0503020204020204" charset="-122"/>
              </a:rPr>
              <a:t> </a:t>
            </a:r>
            <a:br>
              <a:rPr lang="zh-CN" altLang="en-US" sz="5400" b="1" dirty="0" smtClean="0">
                <a:latin typeface="微软雅黑" panose="020B0503020204020204" charset="-122"/>
                <a:ea typeface="微软雅黑" panose="020B0503020204020204" charset="-122"/>
                <a:cs typeface="微软雅黑" panose="020B0503020204020204" charset="-122"/>
              </a:rPr>
            </a:br>
            <a:endParaRPr lang="zh-CN" altLang="en-US" sz="5400" b="1"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004810" y="830580"/>
            <a:ext cx="7181215" cy="1106805"/>
          </a:xfrm>
          <a:prstGeom prst="rect">
            <a:avLst/>
          </a:prstGeom>
          <a:noFill/>
        </p:spPr>
        <p:txBody>
          <a:bodyPr wrap="none" rtlCol="0" anchor="t">
            <a:spAutoFit/>
          </a:bodyPr>
          <a:p>
            <a:pPr algn="l" eaLnBrk="1" fontAlgn="auto" hangingPunct="1">
              <a:spcAft>
                <a:spcPts val="0"/>
              </a:spcAft>
              <a:defRPr/>
            </a:pPr>
            <a:r>
              <a:rPr lang="en-US" altLang="zh-CN" sz="6600" b="1" dirty="0">
                <a:effectLst>
                  <a:outerShdw blurRad="31750" dist="25400" dir="5400000" algn="tl" rotWithShape="0">
                    <a:srgbClr val="000000">
                      <a:alpha val="25000"/>
                    </a:srgbClr>
                  </a:outerShdw>
                </a:effectLst>
                <a:sym typeface="+mn-ea"/>
              </a:rPr>
              <a:t>1</a:t>
            </a:r>
            <a:r>
              <a:rPr lang="zh-CN" altLang="en-US" sz="6600" b="1" dirty="0">
                <a:effectLst>
                  <a:outerShdw blurRad="31750" dist="25400" dir="5400000" algn="tl" rotWithShape="0">
                    <a:srgbClr val="000000">
                      <a:alpha val="25000"/>
                    </a:srgbClr>
                  </a:outerShdw>
                </a:effectLst>
                <a:sym typeface="+mn-ea"/>
              </a:rPr>
              <a:t>、</a:t>
            </a:r>
            <a:r>
              <a:rPr lang="en-US" altLang="zh-CN" sz="6600" b="1" dirty="0">
                <a:effectLst>
                  <a:outerShdw blurRad="31750" dist="25400" dir="5400000" algn="tl" rotWithShape="0">
                    <a:srgbClr val="000000">
                      <a:alpha val="25000"/>
                    </a:srgbClr>
                  </a:outerShdw>
                </a:effectLst>
                <a:sym typeface="+mn-ea"/>
              </a:rPr>
              <a:t>Analyze learners</a:t>
            </a:r>
            <a:endParaRPr lang="zh-CN" altLang="en-US" sz="6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23310" y="1585595"/>
            <a:ext cx="18805525" cy="11171555"/>
          </a:xfrm>
          <a:prstGeom prst="rect">
            <a:avLst/>
          </a:prstGeom>
          <a:noFill/>
        </p:spPr>
        <p:txBody>
          <a:bodyPr wrap="square" rtlCol="0" anchor="t">
            <a:spAutoFit/>
          </a:bodyPr>
          <a:p>
            <a:pPr eaLnBrk="1" hangingPunct="1">
              <a:lnSpc>
                <a:spcPct val="150000"/>
              </a:lnSpc>
            </a:pPr>
            <a:r>
              <a:rPr lang="en-US" altLang="zh-CN" sz="4800" dirty="0" smtClean="0">
                <a:latin typeface="微软雅黑" panose="020B0503020204020204" charset="-122"/>
                <a:ea typeface="微软雅黑" panose="020B0503020204020204" charset="-122"/>
                <a:sym typeface="+mn-ea"/>
              </a:rPr>
              <a:t>Before you can begin, you must know your target audience (your students).  You need to write down the following information about your students: </a:t>
            </a:r>
            <a:endParaRPr lang="en-US" altLang="zh-CN" sz="4800" dirty="0" smtClean="0">
              <a:latin typeface="微软雅黑" panose="020B0503020204020204" charset="-122"/>
              <a:ea typeface="微软雅黑" panose="020B0503020204020204" charset="-122"/>
            </a:endParaRPr>
          </a:p>
          <a:p>
            <a:pPr eaLnBrk="1" hangingPunct="1">
              <a:lnSpc>
                <a:spcPct val="150000"/>
              </a:lnSpc>
            </a:pPr>
            <a:r>
              <a:rPr lang="en-US" altLang="zh-CN" sz="4800" b="1" dirty="0" smtClean="0">
                <a:solidFill>
                  <a:srgbClr val="CC3300"/>
                </a:solidFill>
                <a:latin typeface="微软雅黑" panose="020B0503020204020204" charset="-122"/>
                <a:ea typeface="微软雅黑" panose="020B0503020204020204" charset="-122"/>
                <a:sym typeface="+mn-ea"/>
              </a:rPr>
              <a:t>General characteristics</a:t>
            </a:r>
            <a:r>
              <a:rPr lang="en-US" altLang="zh-CN" sz="4800" dirty="0" smtClean="0">
                <a:latin typeface="微软雅黑" panose="020B0503020204020204" charset="-122"/>
                <a:ea typeface="微软雅黑" panose="020B0503020204020204" charset="-122"/>
                <a:sym typeface="+mn-ea"/>
              </a:rPr>
              <a:t> - grade, age, ethnic group, sex, mental, emotional, physical, or social problems, socioeconomic level, and so on. </a:t>
            </a:r>
            <a:br>
              <a:rPr lang="en-US" altLang="zh-CN" sz="4800" dirty="0" smtClean="0">
                <a:latin typeface="微软雅黑" panose="020B0503020204020204" charset="-122"/>
                <a:ea typeface="微软雅黑" panose="020B0503020204020204" charset="-122"/>
                <a:sym typeface="+mn-ea"/>
              </a:rPr>
            </a:br>
            <a:r>
              <a:rPr lang="en-US" altLang="zh-CN" sz="4800" b="1" dirty="0" smtClean="0">
                <a:solidFill>
                  <a:srgbClr val="CC3300"/>
                </a:solidFill>
                <a:latin typeface="微软雅黑" panose="020B0503020204020204" charset="-122"/>
                <a:ea typeface="微软雅黑" panose="020B0503020204020204" charset="-122"/>
                <a:sym typeface="+mn-ea"/>
              </a:rPr>
              <a:t>Specific entry competencies</a:t>
            </a:r>
            <a:r>
              <a:rPr lang="en-US" altLang="zh-CN" sz="4800" dirty="0" smtClean="0">
                <a:latin typeface="微软雅黑" panose="020B0503020204020204" charset="-122"/>
                <a:ea typeface="微软雅黑" panose="020B0503020204020204" charset="-122"/>
                <a:sym typeface="+mn-ea"/>
              </a:rPr>
              <a:t> - prior knowledge, skills, and attitudes. </a:t>
            </a:r>
            <a:br>
              <a:rPr lang="en-US" altLang="zh-CN" sz="4800" dirty="0" smtClean="0">
                <a:latin typeface="微软雅黑" panose="020B0503020204020204" charset="-122"/>
                <a:ea typeface="微软雅黑" panose="020B0503020204020204" charset="-122"/>
                <a:sym typeface="+mn-ea"/>
              </a:rPr>
            </a:br>
            <a:r>
              <a:rPr lang="en-US" altLang="zh-CN" sz="4800" b="1" dirty="0" smtClean="0">
                <a:solidFill>
                  <a:srgbClr val="CC3300"/>
                </a:solidFill>
                <a:latin typeface="微软雅黑" panose="020B0503020204020204" charset="-122"/>
                <a:ea typeface="微软雅黑" panose="020B0503020204020204" charset="-122"/>
                <a:sym typeface="+mn-ea"/>
              </a:rPr>
              <a:t>Learning styles</a:t>
            </a:r>
            <a:r>
              <a:rPr lang="en-US" altLang="zh-CN" sz="4800" dirty="0" smtClean="0">
                <a:latin typeface="微软雅黑" panose="020B0503020204020204" charset="-122"/>
                <a:ea typeface="微软雅黑" panose="020B0503020204020204" charset="-122"/>
                <a:sym typeface="+mn-ea"/>
              </a:rPr>
              <a:t> - verbal, logical, visual, musical, structured, and so on. </a:t>
            </a:r>
            <a:endParaRPr lang="en-US" altLang="zh-CN" sz="4800" dirty="0" smtClean="0">
              <a:latin typeface="微软雅黑" panose="020B0503020204020204" charset="-122"/>
              <a:ea typeface="微软雅黑" panose="020B0503020204020204" charset="-122"/>
              <a:sym typeface="+mn-ea"/>
            </a:endParaRPr>
          </a:p>
        </p:txBody>
      </p:sp>
      <p:pic>
        <p:nvPicPr>
          <p:cNvPr id="10556" name="Picture" descr="Picture"/>
          <p:cNvPicPr>
            <a:picLocks noChangeAspect="1"/>
          </p:cNvPicPr>
          <p:nvPr/>
        </p:nvPicPr>
        <p:blipFill>
          <a:blip r:embed="rId1" cstate="print">
            <a:alphaModFix amt="100000"/>
          </a:blip>
          <a:stretch>
            <a:fillRect/>
          </a:stretch>
        </p:blipFill>
        <p:spPr>
          <a:xfrm>
            <a:off x="2102485" y="1963420"/>
            <a:ext cx="1263015" cy="7372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7117</Words>
  <Application>WPS 演示</Application>
  <PresentationFormat>自定义</PresentationFormat>
  <Paragraphs>318</Paragraphs>
  <Slides>39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Arial</vt:lpstr>
      <vt:lpstr>Noto Sans S Chinese Black</vt:lpstr>
      <vt:lpstr>微软雅黑</vt:lpstr>
      <vt:lpstr>Noto Sans S Chinese Regular</vt:lpstr>
      <vt:lpstr>Calibri Light</vt:lpstr>
      <vt:lpstr>AaYeHui</vt:lpstr>
      <vt:lpstr>Calibri</vt:lpstr>
      <vt:lpstr>Arial Unicode MS</vt:lpstr>
      <vt:lpstr>楷体_GB2312</vt:lpstr>
      <vt:lpstr>Wingdings</vt:lpstr>
      <vt:lpstr>新宋体</vt:lpstr>
      <vt:lpstr>Office Theme</vt:lpstr>
      <vt:lpstr>教学媒体的理论与实践 Instructional Technology And Media For Learing </vt:lpstr>
      <vt:lpstr>A Model for Systematic Planning</vt:lpstr>
      <vt:lpstr>ASSURE模式</vt:lpstr>
      <vt:lpstr>PowerPoint 演示文稿</vt:lpstr>
      <vt:lpstr>PowerPoint 演示文稿</vt:lpstr>
      <vt:lpstr>It consists of six steps</vt:lpstr>
      <vt:lpstr>品牌介绍</vt:lpstr>
      <vt:lpstr>品牌介绍</vt:lpstr>
      <vt:lpstr>PowerPoint 演示文稿</vt:lpstr>
      <vt:lpstr>品牌介绍</vt:lpstr>
      <vt:lpstr>品牌介绍</vt:lpstr>
      <vt:lpstr>PowerPoint 演示文稿</vt:lpstr>
      <vt:lpstr>PowerPoint 演示文稿</vt:lpstr>
      <vt:lpstr>品牌介绍</vt:lpstr>
      <vt:lpstr>品牌介绍</vt:lpstr>
      <vt:lpstr>品牌介绍</vt:lpstr>
      <vt:lpstr>品牌介绍</vt:lpstr>
      <vt:lpstr>品牌介绍</vt:lpstr>
      <vt:lpstr>如何获取特定的教学资料？</vt:lpstr>
      <vt:lpstr>品牌介绍</vt:lpstr>
      <vt:lpstr>品牌介绍</vt:lpstr>
      <vt:lpstr>PowerPoint 演示文稿</vt:lpstr>
      <vt:lpstr>PowerPoint 演示文稿</vt:lpstr>
      <vt:lpstr>品牌介绍</vt:lpstr>
      <vt:lpstr>品牌介绍</vt:lpstr>
      <vt:lpstr>教学素材是否有效？　 教学效果是否还可以提高？　 与学生取得的成绩相比，制作媒体的成本是否值得？　 演讲/教学时间与实际的效果相比是否太长了？ 媒体是否帮助学生达到了学习的目标？ 媒体是否唤起了学生学习的兴趣？ 学习方法是否为学生提供了有益的参与的机会？ </vt:lpstr>
      <vt:lpstr>03同伴评价</vt:lpstr>
      <vt:lpstr>PowerPoint 演示文稿</vt:lpstr>
      <vt:lpstr>A ------ Analyze learners S ------ State objectives S ------ Select methods, media and materials U ------ Utilize media and materials R ------ Require learner participation E ------ Evaluate and revise</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教学媒体的理论与实践 Instructional Technology And Media For Learing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delay nd fun</cp:lastModifiedBy>
  <cp:revision>127</cp:revision>
  <dcterms:created xsi:type="dcterms:W3CDTF">2019-09-17T15:04:00Z</dcterms:created>
  <dcterms:modified xsi:type="dcterms:W3CDTF">2019-09-24T02:52:03Z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