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56" r:id="rId2"/>
    <p:sldId id="260" r:id="rId3"/>
    <p:sldId id="263" r:id="rId4"/>
    <p:sldId id="259" r:id="rId5"/>
    <p:sldId id="257" r:id="rId6"/>
    <p:sldId id="261" r:id="rId7"/>
    <p:sldId id="264" r:id="rId8"/>
    <p:sldId id="262" r:id="rId9"/>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786" y="-246"/>
      </p:cViewPr>
      <p:guideLst>
        <p:guide orient="horz" pos="1620"/>
        <p:guide pos="2880"/>
      </p:guideLst>
    </p:cSldViewPr>
  </p:slideViewPr>
  <p:notesTextViewPr>
    <p:cViewPr>
      <p:scale>
        <a:sx n="1" d="1"/>
        <a:sy n="1" d="1"/>
      </p:scale>
      <p:origin x="0" y="0"/>
    </p:cViewPr>
  </p:notesTextViewPr>
  <p:notesViewPr>
    <p:cSldViewPr>
      <p:cViewPr varScale="1">
        <p:scale>
          <a:sx n="55" d="100"/>
          <a:sy n="55" d="100"/>
        </p:scale>
        <p:origin x="-290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817EA4-80F4-43F1-992C-2B531FEBFB25}" type="doc">
      <dgm:prSet loTypeId="urn:microsoft.com/office/officeart/2005/8/layout/radial6" loCatId="cycle" qsTypeId="urn:microsoft.com/office/officeart/2005/8/quickstyle/simple5" qsCatId="simple" csTypeId="urn:microsoft.com/office/officeart/2005/8/colors/colorful2" csCatId="colorful" phldr="1"/>
      <dgm:spPr/>
      <dgm:t>
        <a:bodyPr/>
        <a:lstStyle/>
        <a:p>
          <a:endParaRPr lang="zh-CN" altLang="en-US"/>
        </a:p>
      </dgm:t>
    </dgm:pt>
    <dgm:pt modelId="{FD768E71-937A-4BDD-BCA3-447448FC02FE}">
      <dgm:prSet phldrT="[文本]" custT="1"/>
      <dgm:spPr/>
      <dgm:t>
        <a:bodyPr/>
        <a:lstStyle/>
        <a:p>
          <a:r>
            <a:rPr lang="zh-CN" altLang="en-US" sz="2000" dirty="0" smtClean="0">
              <a:latin typeface="微软雅黑" panose="020B0503020204020204" pitchFamily="34" charset="-122"/>
              <a:ea typeface="微软雅黑" panose="020B0503020204020204" pitchFamily="34" charset="-122"/>
            </a:rPr>
            <a:t>学习为中心</a:t>
          </a:r>
          <a:endParaRPr lang="zh-CN" altLang="en-US" sz="2000" dirty="0">
            <a:latin typeface="微软雅黑" panose="020B0503020204020204" pitchFamily="34" charset="-122"/>
            <a:ea typeface="微软雅黑" panose="020B0503020204020204" pitchFamily="34" charset="-122"/>
          </a:endParaRPr>
        </a:p>
      </dgm:t>
    </dgm:pt>
    <dgm:pt modelId="{E67330AA-7235-4C20-90D8-2E506D40341B}" type="parTrans" cxnId="{4072EE1D-73B1-45C6-B416-40E40B3332B2}">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5AE8E3EA-BFAB-4111-885C-7E379D9D795E}" type="sibTrans" cxnId="{4072EE1D-73B1-45C6-B416-40E40B3332B2}">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B1BE4428-CAD2-4EE0-8284-C2C6D50D836E}">
      <dgm:prSet phldrT="[文本]" custT="1"/>
      <dgm:spPr/>
      <dgm:t>
        <a:bodyPr/>
        <a:lstStyle/>
        <a:p>
          <a:r>
            <a:rPr lang="zh-CN" altLang="en-US" sz="1200" dirty="0" smtClean="0">
              <a:latin typeface="微软雅黑" panose="020B0503020204020204" pitchFamily="34" charset="-122"/>
              <a:ea typeface="微软雅黑" panose="020B0503020204020204" pitchFamily="34" charset="-122"/>
            </a:rPr>
            <a:t>项目</a:t>
          </a:r>
          <a:endParaRPr lang="en-US" altLang="zh-CN" sz="1200" dirty="0" smtClean="0">
            <a:latin typeface="微软雅黑" panose="020B0503020204020204" pitchFamily="34" charset="-122"/>
            <a:ea typeface="微软雅黑" panose="020B0503020204020204" pitchFamily="34" charset="-122"/>
          </a:endParaRPr>
        </a:p>
        <a:p>
          <a:r>
            <a:rPr lang="zh-CN" altLang="en-US" sz="1200" dirty="0" smtClean="0">
              <a:latin typeface="微软雅黑" panose="020B0503020204020204" pitchFamily="34" charset="-122"/>
              <a:ea typeface="微软雅黑" panose="020B0503020204020204" pitchFamily="34" charset="-122"/>
            </a:rPr>
            <a:t>学习</a:t>
          </a:r>
          <a:endParaRPr lang="zh-CN" altLang="en-US" sz="1200" dirty="0">
            <a:latin typeface="微软雅黑" panose="020B0503020204020204" pitchFamily="34" charset="-122"/>
            <a:ea typeface="微软雅黑" panose="020B0503020204020204" pitchFamily="34" charset="-122"/>
          </a:endParaRPr>
        </a:p>
      </dgm:t>
    </dgm:pt>
    <dgm:pt modelId="{9CD014CB-9DDD-479F-A059-B06996A9650B}" type="parTrans" cxnId="{D64395C6-0610-4A47-9C02-4C39B0A3C14F}">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6CAA465F-1264-4908-A010-B448EB894D1B}" type="sibTrans" cxnId="{D64395C6-0610-4A47-9C02-4C39B0A3C14F}">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9FF027BF-FBA0-4B2B-BDBA-0885A0DB0CF8}">
      <dgm:prSet phldrT="[文本]" custT="1"/>
      <dgm:spPr/>
      <dgm:t>
        <a:bodyPr/>
        <a:lstStyle/>
        <a:p>
          <a:r>
            <a:rPr lang="zh-CN" altLang="en-US" sz="1200" dirty="0" smtClean="0">
              <a:latin typeface="微软雅黑" panose="020B0503020204020204" pitchFamily="34" charset="-122"/>
              <a:ea typeface="微软雅黑" panose="020B0503020204020204" pitchFamily="34" charset="-122"/>
            </a:rPr>
            <a:t>混和</a:t>
          </a:r>
          <a:endParaRPr lang="en-US" altLang="zh-CN" sz="1200" dirty="0" smtClean="0">
            <a:latin typeface="微软雅黑" panose="020B0503020204020204" pitchFamily="34" charset="-122"/>
            <a:ea typeface="微软雅黑" panose="020B0503020204020204" pitchFamily="34" charset="-122"/>
          </a:endParaRPr>
        </a:p>
        <a:p>
          <a:r>
            <a:rPr lang="zh-CN" altLang="en-US" sz="1200" dirty="0" smtClean="0">
              <a:latin typeface="微软雅黑" panose="020B0503020204020204" pitchFamily="34" charset="-122"/>
              <a:ea typeface="微软雅黑" panose="020B0503020204020204" pitchFamily="34" charset="-122"/>
            </a:rPr>
            <a:t>学习</a:t>
          </a:r>
          <a:endParaRPr lang="zh-CN" altLang="en-US" sz="1200" dirty="0">
            <a:latin typeface="微软雅黑" panose="020B0503020204020204" pitchFamily="34" charset="-122"/>
            <a:ea typeface="微软雅黑" panose="020B0503020204020204" pitchFamily="34" charset="-122"/>
          </a:endParaRPr>
        </a:p>
      </dgm:t>
    </dgm:pt>
    <dgm:pt modelId="{31EBE0CE-B115-460F-97FF-8C75566D5B74}" type="parTrans" cxnId="{6BD23977-2983-4A02-A20C-201B255CC5FA}">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6F909B2F-E3E9-4DF4-843C-529B7D9B7E9A}" type="sibTrans" cxnId="{6BD23977-2983-4A02-A20C-201B255CC5FA}">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FCEF4376-EBDF-46B8-B9FF-23BE58A58B25}">
      <dgm:prSet phldrT="[文本]" custT="1"/>
      <dgm:spPr/>
      <dgm:t>
        <a:bodyPr/>
        <a:lstStyle/>
        <a:p>
          <a:r>
            <a:rPr lang="zh-CN" altLang="en-US" sz="1200" dirty="0" smtClean="0">
              <a:latin typeface="微软雅黑" panose="020B0503020204020204" pitchFamily="34" charset="-122"/>
              <a:ea typeface="微软雅黑" panose="020B0503020204020204" pitchFamily="34" charset="-122"/>
            </a:rPr>
            <a:t>实践</a:t>
          </a:r>
          <a:endParaRPr lang="en-US" altLang="zh-CN" sz="1200" dirty="0" smtClean="0">
            <a:latin typeface="微软雅黑" panose="020B0503020204020204" pitchFamily="34" charset="-122"/>
            <a:ea typeface="微软雅黑" panose="020B0503020204020204" pitchFamily="34" charset="-122"/>
          </a:endParaRPr>
        </a:p>
        <a:p>
          <a:r>
            <a:rPr lang="zh-CN" altLang="en-US" sz="1200" dirty="0" smtClean="0">
              <a:latin typeface="微软雅黑" panose="020B0503020204020204" pitchFamily="34" charset="-122"/>
              <a:ea typeface="微软雅黑" panose="020B0503020204020204" pitchFamily="34" charset="-122"/>
            </a:rPr>
            <a:t>学习</a:t>
          </a:r>
          <a:endParaRPr lang="zh-CN" altLang="en-US" sz="1200" dirty="0">
            <a:latin typeface="微软雅黑" panose="020B0503020204020204" pitchFamily="34" charset="-122"/>
            <a:ea typeface="微软雅黑" panose="020B0503020204020204" pitchFamily="34" charset="-122"/>
          </a:endParaRPr>
        </a:p>
      </dgm:t>
    </dgm:pt>
    <dgm:pt modelId="{79E37B4E-7965-4E7E-BE56-435B82F7EA06}" type="parTrans" cxnId="{23FEAD7A-8372-424E-B9D1-88E357CE24F6}">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CFCE3EA0-A391-477B-89FA-94F6F364AD11}" type="sibTrans" cxnId="{23FEAD7A-8372-424E-B9D1-88E357CE24F6}">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E75C2526-DB2A-4946-9C02-8D866F8B3E70}">
      <dgm:prSet phldrT="[文本]" custT="1"/>
      <dgm:spPr/>
      <dgm:t>
        <a:bodyPr/>
        <a:lstStyle/>
        <a:p>
          <a:r>
            <a:rPr lang="zh-CN" altLang="en-US" sz="1200" dirty="0" smtClean="0">
              <a:latin typeface="微软雅黑" panose="020B0503020204020204" pitchFamily="34" charset="-122"/>
              <a:ea typeface="微软雅黑" panose="020B0503020204020204" pitchFamily="34" charset="-122"/>
            </a:rPr>
            <a:t>自主</a:t>
          </a:r>
          <a:endParaRPr lang="en-US" altLang="zh-CN" sz="1200" dirty="0" smtClean="0">
            <a:latin typeface="微软雅黑" panose="020B0503020204020204" pitchFamily="34" charset="-122"/>
            <a:ea typeface="微软雅黑" panose="020B0503020204020204" pitchFamily="34" charset="-122"/>
          </a:endParaRPr>
        </a:p>
        <a:p>
          <a:r>
            <a:rPr lang="zh-CN" altLang="en-US" sz="1200" dirty="0" smtClean="0">
              <a:latin typeface="微软雅黑" panose="020B0503020204020204" pitchFamily="34" charset="-122"/>
              <a:ea typeface="微软雅黑" panose="020B0503020204020204" pitchFamily="34" charset="-122"/>
            </a:rPr>
            <a:t>学习</a:t>
          </a:r>
          <a:endParaRPr lang="zh-CN" altLang="en-US" sz="1200" dirty="0">
            <a:latin typeface="微软雅黑" panose="020B0503020204020204" pitchFamily="34" charset="-122"/>
            <a:ea typeface="微软雅黑" panose="020B0503020204020204" pitchFamily="34" charset="-122"/>
          </a:endParaRPr>
        </a:p>
      </dgm:t>
    </dgm:pt>
    <dgm:pt modelId="{54AA95E1-39AA-4B94-9845-3B5F506DE60C}" type="parTrans" cxnId="{487E51CF-48E3-462C-A4D6-41CDDA0E9C5D}">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79371E68-1DB3-4BE5-92CB-AD87C944DC89}" type="sibTrans" cxnId="{487E51CF-48E3-462C-A4D6-41CDDA0E9C5D}">
      <dgm:prSet/>
      <dgm:spPr/>
      <dgm:t>
        <a:bodyPr/>
        <a:lstStyle/>
        <a:p>
          <a:endParaRPr lang="zh-CN" altLang="en-US" sz="2000">
            <a:latin typeface="微软雅黑" panose="020B0503020204020204" pitchFamily="34" charset="-122"/>
            <a:ea typeface="微软雅黑" panose="020B0503020204020204" pitchFamily="34" charset="-122"/>
          </a:endParaRPr>
        </a:p>
      </dgm:t>
    </dgm:pt>
    <dgm:pt modelId="{3EC635E2-865C-4F03-80C1-8DE1F640C570}" type="pres">
      <dgm:prSet presAssocID="{DC817EA4-80F4-43F1-992C-2B531FEBFB25}" presName="Name0" presStyleCnt="0">
        <dgm:presLayoutVars>
          <dgm:chMax val="1"/>
          <dgm:dir/>
          <dgm:animLvl val="ctr"/>
          <dgm:resizeHandles val="exact"/>
        </dgm:presLayoutVars>
      </dgm:prSet>
      <dgm:spPr/>
      <dgm:t>
        <a:bodyPr/>
        <a:lstStyle/>
        <a:p>
          <a:endParaRPr lang="zh-CN" altLang="en-US"/>
        </a:p>
      </dgm:t>
    </dgm:pt>
    <dgm:pt modelId="{E537EB83-90C5-464B-865C-088EB8B29897}" type="pres">
      <dgm:prSet presAssocID="{FD768E71-937A-4BDD-BCA3-447448FC02FE}" presName="centerShape" presStyleLbl="node0" presStyleIdx="0" presStyleCnt="1"/>
      <dgm:spPr/>
      <dgm:t>
        <a:bodyPr/>
        <a:lstStyle/>
        <a:p>
          <a:endParaRPr lang="zh-CN" altLang="en-US"/>
        </a:p>
      </dgm:t>
    </dgm:pt>
    <dgm:pt modelId="{32662256-3FBA-488C-A055-5E3ED7CC8979}" type="pres">
      <dgm:prSet presAssocID="{B1BE4428-CAD2-4EE0-8284-C2C6D50D836E}" presName="node" presStyleLbl="node1" presStyleIdx="0" presStyleCnt="4">
        <dgm:presLayoutVars>
          <dgm:bulletEnabled val="1"/>
        </dgm:presLayoutVars>
      </dgm:prSet>
      <dgm:spPr/>
      <dgm:t>
        <a:bodyPr/>
        <a:lstStyle/>
        <a:p>
          <a:endParaRPr lang="zh-CN" altLang="en-US"/>
        </a:p>
      </dgm:t>
    </dgm:pt>
    <dgm:pt modelId="{15F38AD9-3C06-4AE8-81AC-3152CA8B2B4A}" type="pres">
      <dgm:prSet presAssocID="{B1BE4428-CAD2-4EE0-8284-C2C6D50D836E}" presName="dummy" presStyleCnt="0"/>
      <dgm:spPr/>
    </dgm:pt>
    <dgm:pt modelId="{9CAD462D-00C8-4E14-8994-4CD9B956A220}" type="pres">
      <dgm:prSet presAssocID="{6CAA465F-1264-4908-A010-B448EB894D1B}" presName="sibTrans" presStyleLbl="sibTrans2D1" presStyleIdx="0" presStyleCnt="4"/>
      <dgm:spPr/>
      <dgm:t>
        <a:bodyPr/>
        <a:lstStyle/>
        <a:p>
          <a:endParaRPr lang="zh-CN" altLang="en-US"/>
        </a:p>
      </dgm:t>
    </dgm:pt>
    <dgm:pt modelId="{66602A30-63CD-4B34-ACA2-94AA1FDA7DA9}" type="pres">
      <dgm:prSet presAssocID="{9FF027BF-FBA0-4B2B-BDBA-0885A0DB0CF8}" presName="node" presStyleLbl="node1" presStyleIdx="1" presStyleCnt="4">
        <dgm:presLayoutVars>
          <dgm:bulletEnabled val="1"/>
        </dgm:presLayoutVars>
      </dgm:prSet>
      <dgm:spPr/>
      <dgm:t>
        <a:bodyPr/>
        <a:lstStyle/>
        <a:p>
          <a:endParaRPr lang="zh-CN" altLang="en-US"/>
        </a:p>
      </dgm:t>
    </dgm:pt>
    <dgm:pt modelId="{F716C8B6-5196-450D-B936-623BD88F2B83}" type="pres">
      <dgm:prSet presAssocID="{9FF027BF-FBA0-4B2B-BDBA-0885A0DB0CF8}" presName="dummy" presStyleCnt="0"/>
      <dgm:spPr/>
    </dgm:pt>
    <dgm:pt modelId="{B274312D-35F0-4FB3-9DD1-8810B0E39CE2}" type="pres">
      <dgm:prSet presAssocID="{6F909B2F-E3E9-4DF4-843C-529B7D9B7E9A}" presName="sibTrans" presStyleLbl="sibTrans2D1" presStyleIdx="1" presStyleCnt="4"/>
      <dgm:spPr/>
      <dgm:t>
        <a:bodyPr/>
        <a:lstStyle/>
        <a:p>
          <a:endParaRPr lang="zh-CN" altLang="en-US"/>
        </a:p>
      </dgm:t>
    </dgm:pt>
    <dgm:pt modelId="{D452CA96-7B4F-48CE-B328-41FD6101281B}" type="pres">
      <dgm:prSet presAssocID="{FCEF4376-EBDF-46B8-B9FF-23BE58A58B25}" presName="node" presStyleLbl="node1" presStyleIdx="2" presStyleCnt="4">
        <dgm:presLayoutVars>
          <dgm:bulletEnabled val="1"/>
        </dgm:presLayoutVars>
      </dgm:prSet>
      <dgm:spPr/>
      <dgm:t>
        <a:bodyPr/>
        <a:lstStyle/>
        <a:p>
          <a:endParaRPr lang="zh-CN" altLang="en-US"/>
        </a:p>
      </dgm:t>
    </dgm:pt>
    <dgm:pt modelId="{8422A5F5-AB96-47E0-A91D-4EB5A6BF2066}" type="pres">
      <dgm:prSet presAssocID="{FCEF4376-EBDF-46B8-B9FF-23BE58A58B25}" presName="dummy" presStyleCnt="0"/>
      <dgm:spPr/>
    </dgm:pt>
    <dgm:pt modelId="{2B646D13-1ED5-46B2-BFA0-8232B76BC8AF}" type="pres">
      <dgm:prSet presAssocID="{CFCE3EA0-A391-477B-89FA-94F6F364AD11}" presName="sibTrans" presStyleLbl="sibTrans2D1" presStyleIdx="2" presStyleCnt="4"/>
      <dgm:spPr/>
      <dgm:t>
        <a:bodyPr/>
        <a:lstStyle/>
        <a:p>
          <a:endParaRPr lang="zh-CN" altLang="en-US"/>
        </a:p>
      </dgm:t>
    </dgm:pt>
    <dgm:pt modelId="{6B9E9058-649B-45B0-B4F3-38913D34DD5B}" type="pres">
      <dgm:prSet presAssocID="{E75C2526-DB2A-4946-9C02-8D866F8B3E70}" presName="node" presStyleLbl="node1" presStyleIdx="3" presStyleCnt="4">
        <dgm:presLayoutVars>
          <dgm:bulletEnabled val="1"/>
        </dgm:presLayoutVars>
      </dgm:prSet>
      <dgm:spPr/>
      <dgm:t>
        <a:bodyPr/>
        <a:lstStyle/>
        <a:p>
          <a:endParaRPr lang="zh-CN" altLang="en-US"/>
        </a:p>
      </dgm:t>
    </dgm:pt>
    <dgm:pt modelId="{13080FAF-D91E-4DDA-A9D5-08BB9B65EF1C}" type="pres">
      <dgm:prSet presAssocID="{E75C2526-DB2A-4946-9C02-8D866F8B3E70}" presName="dummy" presStyleCnt="0"/>
      <dgm:spPr/>
    </dgm:pt>
    <dgm:pt modelId="{EFDDFEB6-B3A5-49EA-AC52-2F02695C36EA}" type="pres">
      <dgm:prSet presAssocID="{79371E68-1DB3-4BE5-92CB-AD87C944DC89}" presName="sibTrans" presStyleLbl="sibTrans2D1" presStyleIdx="3" presStyleCnt="4"/>
      <dgm:spPr/>
      <dgm:t>
        <a:bodyPr/>
        <a:lstStyle/>
        <a:p>
          <a:endParaRPr lang="zh-CN" altLang="en-US"/>
        </a:p>
      </dgm:t>
    </dgm:pt>
  </dgm:ptLst>
  <dgm:cxnLst>
    <dgm:cxn modelId="{34B3EE87-4E16-4C28-991B-234C9E8578C3}" type="presOf" srcId="{6CAA465F-1264-4908-A010-B448EB894D1B}" destId="{9CAD462D-00C8-4E14-8994-4CD9B956A220}" srcOrd="0" destOrd="0" presId="urn:microsoft.com/office/officeart/2005/8/layout/radial6"/>
    <dgm:cxn modelId="{91E2AA52-DFFD-4CCD-B5F1-90FE51D000B9}" type="presOf" srcId="{DC817EA4-80F4-43F1-992C-2B531FEBFB25}" destId="{3EC635E2-865C-4F03-80C1-8DE1F640C570}" srcOrd="0" destOrd="0" presId="urn:microsoft.com/office/officeart/2005/8/layout/radial6"/>
    <dgm:cxn modelId="{217E120E-0D79-48B7-9192-4EDC5D768BD2}" type="presOf" srcId="{6F909B2F-E3E9-4DF4-843C-529B7D9B7E9A}" destId="{B274312D-35F0-4FB3-9DD1-8810B0E39CE2}" srcOrd="0" destOrd="0" presId="urn:microsoft.com/office/officeart/2005/8/layout/radial6"/>
    <dgm:cxn modelId="{D64395C6-0610-4A47-9C02-4C39B0A3C14F}" srcId="{FD768E71-937A-4BDD-BCA3-447448FC02FE}" destId="{B1BE4428-CAD2-4EE0-8284-C2C6D50D836E}" srcOrd="0" destOrd="0" parTransId="{9CD014CB-9DDD-479F-A059-B06996A9650B}" sibTransId="{6CAA465F-1264-4908-A010-B448EB894D1B}"/>
    <dgm:cxn modelId="{2695D261-6AB9-492D-BB25-724119403634}" type="presOf" srcId="{FD768E71-937A-4BDD-BCA3-447448FC02FE}" destId="{E537EB83-90C5-464B-865C-088EB8B29897}" srcOrd="0" destOrd="0" presId="urn:microsoft.com/office/officeart/2005/8/layout/radial6"/>
    <dgm:cxn modelId="{4072EE1D-73B1-45C6-B416-40E40B3332B2}" srcId="{DC817EA4-80F4-43F1-992C-2B531FEBFB25}" destId="{FD768E71-937A-4BDD-BCA3-447448FC02FE}" srcOrd="0" destOrd="0" parTransId="{E67330AA-7235-4C20-90D8-2E506D40341B}" sibTransId="{5AE8E3EA-BFAB-4111-885C-7E379D9D795E}"/>
    <dgm:cxn modelId="{3D98F7D8-A674-4257-97F4-6C59097EB545}" type="presOf" srcId="{B1BE4428-CAD2-4EE0-8284-C2C6D50D836E}" destId="{32662256-3FBA-488C-A055-5E3ED7CC8979}" srcOrd="0" destOrd="0" presId="urn:microsoft.com/office/officeart/2005/8/layout/radial6"/>
    <dgm:cxn modelId="{487E51CF-48E3-462C-A4D6-41CDDA0E9C5D}" srcId="{FD768E71-937A-4BDD-BCA3-447448FC02FE}" destId="{E75C2526-DB2A-4946-9C02-8D866F8B3E70}" srcOrd="3" destOrd="0" parTransId="{54AA95E1-39AA-4B94-9845-3B5F506DE60C}" sibTransId="{79371E68-1DB3-4BE5-92CB-AD87C944DC89}"/>
    <dgm:cxn modelId="{3FCD4794-7D2E-4692-9423-3863D57BE2A1}" type="presOf" srcId="{FCEF4376-EBDF-46B8-B9FF-23BE58A58B25}" destId="{D452CA96-7B4F-48CE-B328-41FD6101281B}" srcOrd="0" destOrd="0" presId="urn:microsoft.com/office/officeart/2005/8/layout/radial6"/>
    <dgm:cxn modelId="{86D92C65-D876-417F-AF9E-4D1ADA9D0C7F}" type="presOf" srcId="{E75C2526-DB2A-4946-9C02-8D866F8B3E70}" destId="{6B9E9058-649B-45B0-B4F3-38913D34DD5B}" srcOrd="0" destOrd="0" presId="urn:microsoft.com/office/officeart/2005/8/layout/radial6"/>
    <dgm:cxn modelId="{CDB7116A-21E2-4DE3-B38C-74C06F6E9F84}" type="presOf" srcId="{CFCE3EA0-A391-477B-89FA-94F6F364AD11}" destId="{2B646D13-1ED5-46B2-BFA0-8232B76BC8AF}" srcOrd="0" destOrd="0" presId="urn:microsoft.com/office/officeart/2005/8/layout/radial6"/>
    <dgm:cxn modelId="{6F21EC0B-3F8B-4FEC-B452-47B750E503C9}" type="presOf" srcId="{79371E68-1DB3-4BE5-92CB-AD87C944DC89}" destId="{EFDDFEB6-B3A5-49EA-AC52-2F02695C36EA}" srcOrd="0" destOrd="0" presId="urn:microsoft.com/office/officeart/2005/8/layout/radial6"/>
    <dgm:cxn modelId="{6BD23977-2983-4A02-A20C-201B255CC5FA}" srcId="{FD768E71-937A-4BDD-BCA3-447448FC02FE}" destId="{9FF027BF-FBA0-4B2B-BDBA-0885A0DB0CF8}" srcOrd="1" destOrd="0" parTransId="{31EBE0CE-B115-460F-97FF-8C75566D5B74}" sibTransId="{6F909B2F-E3E9-4DF4-843C-529B7D9B7E9A}"/>
    <dgm:cxn modelId="{8541F4CF-4841-4749-B36A-844541BE68E0}" type="presOf" srcId="{9FF027BF-FBA0-4B2B-BDBA-0885A0DB0CF8}" destId="{66602A30-63CD-4B34-ACA2-94AA1FDA7DA9}" srcOrd="0" destOrd="0" presId="urn:microsoft.com/office/officeart/2005/8/layout/radial6"/>
    <dgm:cxn modelId="{23FEAD7A-8372-424E-B9D1-88E357CE24F6}" srcId="{FD768E71-937A-4BDD-BCA3-447448FC02FE}" destId="{FCEF4376-EBDF-46B8-B9FF-23BE58A58B25}" srcOrd="2" destOrd="0" parTransId="{79E37B4E-7965-4E7E-BE56-435B82F7EA06}" sibTransId="{CFCE3EA0-A391-477B-89FA-94F6F364AD11}"/>
    <dgm:cxn modelId="{5B81AE5E-DD17-460E-A88E-C65F297B753C}" type="presParOf" srcId="{3EC635E2-865C-4F03-80C1-8DE1F640C570}" destId="{E537EB83-90C5-464B-865C-088EB8B29897}" srcOrd="0" destOrd="0" presId="urn:microsoft.com/office/officeart/2005/8/layout/radial6"/>
    <dgm:cxn modelId="{6BD68523-7627-4045-87B2-F03D398F5727}" type="presParOf" srcId="{3EC635E2-865C-4F03-80C1-8DE1F640C570}" destId="{32662256-3FBA-488C-A055-5E3ED7CC8979}" srcOrd="1" destOrd="0" presId="urn:microsoft.com/office/officeart/2005/8/layout/radial6"/>
    <dgm:cxn modelId="{E012C55F-C3E3-498A-972E-0E78216D2BDA}" type="presParOf" srcId="{3EC635E2-865C-4F03-80C1-8DE1F640C570}" destId="{15F38AD9-3C06-4AE8-81AC-3152CA8B2B4A}" srcOrd="2" destOrd="0" presId="urn:microsoft.com/office/officeart/2005/8/layout/radial6"/>
    <dgm:cxn modelId="{2C9D02EE-E27F-4B8F-A5C6-76F5C0419EA7}" type="presParOf" srcId="{3EC635E2-865C-4F03-80C1-8DE1F640C570}" destId="{9CAD462D-00C8-4E14-8994-4CD9B956A220}" srcOrd="3" destOrd="0" presId="urn:microsoft.com/office/officeart/2005/8/layout/radial6"/>
    <dgm:cxn modelId="{AD6E927F-4513-460C-BE96-8268131B8C90}" type="presParOf" srcId="{3EC635E2-865C-4F03-80C1-8DE1F640C570}" destId="{66602A30-63CD-4B34-ACA2-94AA1FDA7DA9}" srcOrd="4" destOrd="0" presId="urn:microsoft.com/office/officeart/2005/8/layout/radial6"/>
    <dgm:cxn modelId="{8A711BA7-B46A-4713-861E-B383BF40240B}" type="presParOf" srcId="{3EC635E2-865C-4F03-80C1-8DE1F640C570}" destId="{F716C8B6-5196-450D-B936-623BD88F2B83}" srcOrd="5" destOrd="0" presId="urn:microsoft.com/office/officeart/2005/8/layout/radial6"/>
    <dgm:cxn modelId="{357CDFD5-ED82-45B6-9277-7B75ED3FEAAE}" type="presParOf" srcId="{3EC635E2-865C-4F03-80C1-8DE1F640C570}" destId="{B274312D-35F0-4FB3-9DD1-8810B0E39CE2}" srcOrd="6" destOrd="0" presId="urn:microsoft.com/office/officeart/2005/8/layout/radial6"/>
    <dgm:cxn modelId="{0B8070E7-B4F2-4741-833E-3160A5F10415}" type="presParOf" srcId="{3EC635E2-865C-4F03-80C1-8DE1F640C570}" destId="{D452CA96-7B4F-48CE-B328-41FD6101281B}" srcOrd="7" destOrd="0" presId="urn:microsoft.com/office/officeart/2005/8/layout/radial6"/>
    <dgm:cxn modelId="{E5665955-D1A7-41DF-BF1F-F5FA2455A47A}" type="presParOf" srcId="{3EC635E2-865C-4F03-80C1-8DE1F640C570}" destId="{8422A5F5-AB96-47E0-A91D-4EB5A6BF2066}" srcOrd="8" destOrd="0" presId="urn:microsoft.com/office/officeart/2005/8/layout/radial6"/>
    <dgm:cxn modelId="{42B8F30E-6352-4ED5-81EE-E97C0FB07C4C}" type="presParOf" srcId="{3EC635E2-865C-4F03-80C1-8DE1F640C570}" destId="{2B646D13-1ED5-46B2-BFA0-8232B76BC8AF}" srcOrd="9" destOrd="0" presId="urn:microsoft.com/office/officeart/2005/8/layout/radial6"/>
    <dgm:cxn modelId="{814EF29C-9EB7-4551-90F3-A1FDAD49E479}" type="presParOf" srcId="{3EC635E2-865C-4F03-80C1-8DE1F640C570}" destId="{6B9E9058-649B-45B0-B4F3-38913D34DD5B}" srcOrd="10" destOrd="0" presId="urn:microsoft.com/office/officeart/2005/8/layout/radial6"/>
    <dgm:cxn modelId="{C555DADF-7ACE-4E40-8371-22A326AB769B}" type="presParOf" srcId="{3EC635E2-865C-4F03-80C1-8DE1F640C570}" destId="{13080FAF-D91E-4DDA-A9D5-08BB9B65EF1C}" srcOrd="11" destOrd="0" presId="urn:microsoft.com/office/officeart/2005/8/layout/radial6"/>
    <dgm:cxn modelId="{37165BA2-D9C4-4C56-949E-61A0D17A503B}" type="presParOf" srcId="{3EC635E2-865C-4F03-80C1-8DE1F640C570}" destId="{EFDDFEB6-B3A5-49EA-AC52-2F02695C36EA}" srcOrd="12" destOrd="0" presId="urn:microsoft.com/office/officeart/2005/8/layout/radial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DDFEB6-B3A5-49EA-AC52-2F02695C36EA}">
      <dsp:nvSpPr>
        <dsp:cNvPr id="0" name=""/>
        <dsp:cNvSpPr/>
      </dsp:nvSpPr>
      <dsp:spPr>
        <a:xfrm>
          <a:off x="1029622" y="369914"/>
          <a:ext cx="2477258" cy="2477258"/>
        </a:xfrm>
        <a:prstGeom prst="blockArc">
          <a:avLst>
            <a:gd name="adj1" fmla="val 10800000"/>
            <a:gd name="adj2" fmla="val 16200000"/>
            <a:gd name="adj3" fmla="val 4633"/>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B646D13-1ED5-46B2-BFA0-8232B76BC8AF}">
      <dsp:nvSpPr>
        <dsp:cNvPr id="0" name=""/>
        <dsp:cNvSpPr/>
      </dsp:nvSpPr>
      <dsp:spPr>
        <a:xfrm>
          <a:off x="1029622" y="369914"/>
          <a:ext cx="2477258" cy="2477258"/>
        </a:xfrm>
        <a:prstGeom prst="blockArc">
          <a:avLst>
            <a:gd name="adj1" fmla="val 5400000"/>
            <a:gd name="adj2" fmla="val 10800000"/>
            <a:gd name="adj3" fmla="val 4633"/>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274312D-35F0-4FB3-9DD1-8810B0E39CE2}">
      <dsp:nvSpPr>
        <dsp:cNvPr id="0" name=""/>
        <dsp:cNvSpPr/>
      </dsp:nvSpPr>
      <dsp:spPr>
        <a:xfrm>
          <a:off x="1029622" y="369914"/>
          <a:ext cx="2477258" cy="2477258"/>
        </a:xfrm>
        <a:prstGeom prst="blockArc">
          <a:avLst>
            <a:gd name="adj1" fmla="val 0"/>
            <a:gd name="adj2" fmla="val 5400000"/>
            <a:gd name="adj3" fmla="val 4633"/>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CAD462D-00C8-4E14-8994-4CD9B956A220}">
      <dsp:nvSpPr>
        <dsp:cNvPr id="0" name=""/>
        <dsp:cNvSpPr/>
      </dsp:nvSpPr>
      <dsp:spPr>
        <a:xfrm>
          <a:off x="1029622" y="369914"/>
          <a:ext cx="2477258" cy="2477258"/>
        </a:xfrm>
        <a:prstGeom prst="blockArc">
          <a:avLst>
            <a:gd name="adj1" fmla="val 16200000"/>
            <a:gd name="adj2" fmla="val 0"/>
            <a:gd name="adj3" fmla="val 4633"/>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537EB83-90C5-464B-865C-088EB8B29897}">
      <dsp:nvSpPr>
        <dsp:cNvPr id="0" name=""/>
        <dsp:cNvSpPr/>
      </dsp:nvSpPr>
      <dsp:spPr>
        <a:xfrm>
          <a:off x="1698973" y="1039265"/>
          <a:ext cx="1138556" cy="113855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zh-CN" altLang="en-US" sz="2000" kern="1200" dirty="0" smtClean="0">
              <a:latin typeface="微软雅黑" panose="020B0503020204020204" pitchFamily="34" charset="-122"/>
              <a:ea typeface="微软雅黑" panose="020B0503020204020204" pitchFamily="34" charset="-122"/>
            </a:rPr>
            <a:t>学习为中心</a:t>
          </a:r>
          <a:endParaRPr lang="zh-CN" altLang="en-US" sz="2000" kern="1200" dirty="0">
            <a:latin typeface="微软雅黑" panose="020B0503020204020204" pitchFamily="34" charset="-122"/>
            <a:ea typeface="微软雅黑" panose="020B0503020204020204" pitchFamily="34" charset="-122"/>
          </a:endParaRPr>
        </a:p>
      </dsp:txBody>
      <dsp:txXfrm>
        <a:off x="1865711" y="1206003"/>
        <a:ext cx="805080" cy="805080"/>
      </dsp:txXfrm>
    </dsp:sp>
    <dsp:sp modelId="{32662256-3FBA-488C-A055-5E3ED7CC8979}">
      <dsp:nvSpPr>
        <dsp:cNvPr id="0" name=""/>
        <dsp:cNvSpPr/>
      </dsp:nvSpPr>
      <dsp:spPr>
        <a:xfrm>
          <a:off x="1869757" y="111"/>
          <a:ext cx="796989" cy="796989"/>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zh-CN" altLang="en-US" sz="1200" kern="1200" dirty="0" smtClean="0">
              <a:latin typeface="微软雅黑" panose="020B0503020204020204" pitchFamily="34" charset="-122"/>
              <a:ea typeface="微软雅黑" panose="020B0503020204020204" pitchFamily="34" charset="-122"/>
            </a:rPr>
            <a:t>项目</a:t>
          </a:r>
          <a:endParaRPr lang="en-US" altLang="zh-CN" sz="1200" kern="1200" dirty="0" smtClean="0">
            <a:latin typeface="微软雅黑" panose="020B0503020204020204" pitchFamily="34" charset="-122"/>
            <a:ea typeface="微软雅黑" panose="020B0503020204020204" pitchFamily="34" charset="-122"/>
          </a:endParaRPr>
        </a:p>
        <a:p>
          <a:pPr lvl="0" algn="ctr" defTabSz="533400">
            <a:lnSpc>
              <a:spcPct val="90000"/>
            </a:lnSpc>
            <a:spcBef>
              <a:spcPct val="0"/>
            </a:spcBef>
            <a:spcAft>
              <a:spcPct val="35000"/>
            </a:spcAft>
          </a:pPr>
          <a:r>
            <a:rPr lang="zh-CN" altLang="en-US" sz="1200" kern="1200" dirty="0" smtClean="0">
              <a:latin typeface="微软雅黑" panose="020B0503020204020204" pitchFamily="34" charset="-122"/>
              <a:ea typeface="微软雅黑" panose="020B0503020204020204" pitchFamily="34" charset="-122"/>
            </a:rPr>
            <a:t>学习</a:t>
          </a:r>
          <a:endParaRPr lang="zh-CN" altLang="en-US" sz="1200" kern="1200" dirty="0">
            <a:latin typeface="微软雅黑" panose="020B0503020204020204" pitchFamily="34" charset="-122"/>
            <a:ea typeface="微软雅黑" panose="020B0503020204020204" pitchFamily="34" charset="-122"/>
          </a:endParaRPr>
        </a:p>
      </dsp:txBody>
      <dsp:txXfrm>
        <a:off x="1986473" y="116827"/>
        <a:ext cx="563557" cy="563557"/>
      </dsp:txXfrm>
    </dsp:sp>
    <dsp:sp modelId="{66602A30-63CD-4B34-ACA2-94AA1FDA7DA9}">
      <dsp:nvSpPr>
        <dsp:cNvPr id="0" name=""/>
        <dsp:cNvSpPr/>
      </dsp:nvSpPr>
      <dsp:spPr>
        <a:xfrm>
          <a:off x="3079695" y="1210049"/>
          <a:ext cx="796989" cy="796989"/>
        </a:xfrm>
        <a:prstGeom prst="ellipse">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zh-CN" altLang="en-US" sz="1200" kern="1200" dirty="0" smtClean="0">
              <a:latin typeface="微软雅黑" panose="020B0503020204020204" pitchFamily="34" charset="-122"/>
              <a:ea typeface="微软雅黑" panose="020B0503020204020204" pitchFamily="34" charset="-122"/>
            </a:rPr>
            <a:t>混和</a:t>
          </a:r>
          <a:endParaRPr lang="en-US" altLang="zh-CN" sz="1200" kern="1200" dirty="0" smtClean="0">
            <a:latin typeface="微软雅黑" panose="020B0503020204020204" pitchFamily="34" charset="-122"/>
            <a:ea typeface="微软雅黑" panose="020B0503020204020204" pitchFamily="34" charset="-122"/>
          </a:endParaRPr>
        </a:p>
        <a:p>
          <a:pPr lvl="0" algn="ctr" defTabSz="533400">
            <a:lnSpc>
              <a:spcPct val="90000"/>
            </a:lnSpc>
            <a:spcBef>
              <a:spcPct val="0"/>
            </a:spcBef>
            <a:spcAft>
              <a:spcPct val="35000"/>
            </a:spcAft>
          </a:pPr>
          <a:r>
            <a:rPr lang="zh-CN" altLang="en-US" sz="1200" kern="1200" dirty="0" smtClean="0">
              <a:latin typeface="微软雅黑" panose="020B0503020204020204" pitchFamily="34" charset="-122"/>
              <a:ea typeface="微软雅黑" panose="020B0503020204020204" pitchFamily="34" charset="-122"/>
            </a:rPr>
            <a:t>学习</a:t>
          </a:r>
          <a:endParaRPr lang="zh-CN" altLang="en-US" sz="1200" kern="1200" dirty="0">
            <a:latin typeface="微软雅黑" panose="020B0503020204020204" pitchFamily="34" charset="-122"/>
            <a:ea typeface="微软雅黑" panose="020B0503020204020204" pitchFamily="34" charset="-122"/>
          </a:endParaRPr>
        </a:p>
      </dsp:txBody>
      <dsp:txXfrm>
        <a:off x="3196411" y="1326765"/>
        <a:ext cx="563557" cy="563557"/>
      </dsp:txXfrm>
    </dsp:sp>
    <dsp:sp modelId="{D452CA96-7B4F-48CE-B328-41FD6101281B}">
      <dsp:nvSpPr>
        <dsp:cNvPr id="0" name=""/>
        <dsp:cNvSpPr/>
      </dsp:nvSpPr>
      <dsp:spPr>
        <a:xfrm>
          <a:off x="1869757" y="2419987"/>
          <a:ext cx="796989" cy="796989"/>
        </a:xfrm>
        <a:prstGeom prst="ellipse">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zh-CN" altLang="en-US" sz="1200" kern="1200" dirty="0" smtClean="0">
              <a:latin typeface="微软雅黑" panose="020B0503020204020204" pitchFamily="34" charset="-122"/>
              <a:ea typeface="微软雅黑" panose="020B0503020204020204" pitchFamily="34" charset="-122"/>
            </a:rPr>
            <a:t>实践</a:t>
          </a:r>
          <a:endParaRPr lang="en-US" altLang="zh-CN" sz="1200" kern="1200" dirty="0" smtClean="0">
            <a:latin typeface="微软雅黑" panose="020B0503020204020204" pitchFamily="34" charset="-122"/>
            <a:ea typeface="微软雅黑" panose="020B0503020204020204" pitchFamily="34" charset="-122"/>
          </a:endParaRPr>
        </a:p>
        <a:p>
          <a:pPr lvl="0" algn="ctr" defTabSz="533400">
            <a:lnSpc>
              <a:spcPct val="90000"/>
            </a:lnSpc>
            <a:spcBef>
              <a:spcPct val="0"/>
            </a:spcBef>
            <a:spcAft>
              <a:spcPct val="35000"/>
            </a:spcAft>
          </a:pPr>
          <a:r>
            <a:rPr lang="zh-CN" altLang="en-US" sz="1200" kern="1200" dirty="0" smtClean="0">
              <a:latin typeface="微软雅黑" panose="020B0503020204020204" pitchFamily="34" charset="-122"/>
              <a:ea typeface="微软雅黑" panose="020B0503020204020204" pitchFamily="34" charset="-122"/>
            </a:rPr>
            <a:t>学习</a:t>
          </a:r>
          <a:endParaRPr lang="zh-CN" altLang="en-US" sz="1200" kern="1200" dirty="0">
            <a:latin typeface="微软雅黑" panose="020B0503020204020204" pitchFamily="34" charset="-122"/>
            <a:ea typeface="微软雅黑" panose="020B0503020204020204" pitchFamily="34" charset="-122"/>
          </a:endParaRPr>
        </a:p>
      </dsp:txBody>
      <dsp:txXfrm>
        <a:off x="1986473" y="2536703"/>
        <a:ext cx="563557" cy="563557"/>
      </dsp:txXfrm>
    </dsp:sp>
    <dsp:sp modelId="{6B9E9058-649B-45B0-B4F3-38913D34DD5B}">
      <dsp:nvSpPr>
        <dsp:cNvPr id="0" name=""/>
        <dsp:cNvSpPr/>
      </dsp:nvSpPr>
      <dsp:spPr>
        <a:xfrm>
          <a:off x="659819" y="1210049"/>
          <a:ext cx="796989" cy="796989"/>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zh-CN" altLang="en-US" sz="1200" kern="1200" dirty="0" smtClean="0">
              <a:latin typeface="微软雅黑" panose="020B0503020204020204" pitchFamily="34" charset="-122"/>
              <a:ea typeface="微软雅黑" panose="020B0503020204020204" pitchFamily="34" charset="-122"/>
            </a:rPr>
            <a:t>自主</a:t>
          </a:r>
          <a:endParaRPr lang="en-US" altLang="zh-CN" sz="1200" kern="1200" dirty="0" smtClean="0">
            <a:latin typeface="微软雅黑" panose="020B0503020204020204" pitchFamily="34" charset="-122"/>
            <a:ea typeface="微软雅黑" panose="020B0503020204020204" pitchFamily="34" charset="-122"/>
          </a:endParaRPr>
        </a:p>
        <a:p>
          <a:pPr lvl="0" algn="ctr" defTabSz="533400">
            <a:lnSpc>
              <a:spcPct val="90000"/>
            </a:lnSpc>
            <a:spcBef>
              <a:spcPct val="0"/>
            </a:spcBef>
            <a:spcAft>
              <a:spcPct val="35000"/>
            </a:spcAft>
          </a:pPr>
          <a:r>
            <a:rPr lang="zh-CN" altLang="en-US" sz="1200" kern="1200" dirty="0" smtClean="0">
              <a:latin typeface="微软雅黑" panose="020B0503020204020204" pitchFamily="34" charset="-122"/>
              <a:ea typeface="微软雅黑" panose="020B0503020204020204" pitchFamily="34" charset="-122"/>
            </a:rPr>
            <a:t>学习</a:t>
          </a:r>
          <a:endParaRPr lang="zh-CN" altLang="en-US" sz="1200" kern="1200" dirty="0">
            <a:latin typeface="微软雅黑" panose="020B0503020204020204" pitchFamily="34" charset="-122"/>
            <a:ea typeface="微软雅黑" panose="020B0503020204020204" pitchFamily="34" charset="-122"/>
          </a:endParaRPr>
        </a:p>
      </dsp:txBody>
      <dsp:txXfrm>
        <a:off x="776535" y="1326765"/>
        <a:ext cx="563557" cy="563557"/>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3347957-DAE9-4712-9208-0E1FE7DF38C0}" type="datetimeFigureOut">
              <a:rPr lang="zh-CN" altLang="en-US" smtClean="0"/>
              <a:t>2018/2/26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EE8874E-C99E-4097-99D6-065CCF3E2AE5}" type="slidenum">
              <a:rPr lang="zh-CN" altLang="en-US" smtClean="0"/>
              <a:t>‹#›</a:t>
            </a:fld>
            <a:endParaRPr lang="zh-CN" altLang="en-US"/>
          </a:p>
        </p:txBody>
      </p:sp>
    </p:spTree>
    <p:extLst>
      <p:ext uri="{BB962C8B-B14F-4D97-AF65-F5344CB8AC3E}">
        <p14:creationId xmlns:p14="http://schemas.microsoft.com/office/powerpoint/2010/main" val="228427614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32524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227337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731434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378422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2228039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1615777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142251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3490217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183188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391361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080732FD-687F-4116-B96B-99DA490D4D5F}" type="datetimeFigureOut">
              <a:rPr lang="zh-CN" altLang="en-US" smtClean="0"/>
              <a:t>2018/2/26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2628745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0732FD-687F-4116-B96B-99DA490D4D5F}" type="datetimeFigureOut">
              <a:rPr lang="zh-CN" altLang="en-US" smtClean="0"/>
              <a:t>2018/2/26</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D4F8CFB-820E-4A82-A763-FF9DE43A7B6E}" type="slidenum">
              <a:rPr lang="zh-CN" altLang="en-US" smtClean="0"/>
              <a:t>‹#›</a:t>
            </a:fld>
            <a:endParaRPr lang="zh-CN" altLang="en-US"/>
          </a:p>
        </p:txBody>
      </p:sp>
    </p:spTree>
    <p:extLst>
      <p:ext uri="{BB962C8B-B14F-4D97-AF65-F5344CB8AC3E}">
        <p14:creationId xmlns:p14="http://schemas.microsoft.com/office/powerpoint/2010/main" val="190253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C00000"/>
          </a:solidFill>
          <a:latin typeface="微软雅黑" panose="020B0503020204020204" pitchFamily="34" charset="-122"/>
          <a:ea typeface="微软雅黑" panose="020B0503020204020204" pitchFamily="34" charset="-122"/>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软雅黑" panose="020B0503020204020204" pitchFamily="34" charset="-122"/>
          <a:ea typeface="微软雅黑" panose="020B0503020204020204" pitchFamily="34" charset="-122"/>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软雅黑" panose="020B0503020204020204" pitchFamily="34" charset="-122"/>
          <a:ea typeface="微软雅黑" panose="020B0503020204020204" pitchFamily="34" charset="-122"/>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软雅黑" panose="020B0503020204020204" pitchFamily="34" charset="-122"/>
          <a:ea typeface="微软雅黑" panose="020B0503020204020204" pitchFamily="34" charset="-122"/>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软雅黑" panose="020B0503020204020204" pitchFamily="34" charset="-122"/>
          <a:ea typeface="微软雅黑" panose="020B0503020204020204" pitchFamily="34" charset="-122"/>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hyperlink" Target="http://218.192.99.20:9000/moodle/mod/resource/view.php?inpopup=true&amp;id=12220" TargetMode="Externa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extLst>
              <a:ext uri="{28A0092B-C50C-407E-A947-70E740481C1C}">
                <a14:useLocalDpi xmlns:a14="http://schemas.microsoft.com/office/drawing/2010/main" val="0"/>
              </a:ext>
            </a:extLst>
          </a:blip>
          <a:srcRect t="7172" b="11471"/>
          <a:stretch/>
        </p:blipFill>
        <p:spPr>
          <a:xfrm>
            <a:off x="0" y="2571750"/>
            <a:ext cx="9144000" cy="2571750"/>
          </a:xfrm>
          <a:prstGeom prst="rect">
            <a:avLst/>
          </a:prstGeom>
          <a:ln>
            <a:noFill/>
          </a:ln>
          <a:effectLst>
            <a:outerShdw blurRad="190500" algn="tl" rotWithShape="0">
              <a:srgbClr val="000000">
                <a:alpha val="70000"/>
              </a:srgbClr>
            </a:outerShdw>
          </a:effectLst>
        </p:spPr>
      </p:pic>
      <p:sp>
        <p:nvSpPr>
          <p:cNvPr id="2" name="标题 1"/>
          <p:cNvSpPr>
            <a:spLocks noGrp="1"/>
          </p:cNvSpPr>
          <p:nvPr>
            <p:ph type="ctrTitle"/>
          </p:nvPr>
        </p:nvSpPr>
        <p:spPr>
          <a:xfrm>
            <a:off x="685800" y="771550"/>
            <a:ext cx="7772400" cy="1102519"/>
          </a:xfrm>
        </p:spPr>
        <p:txBody>
          <a:bodyPr>
            <a:normAutofit/>
          </a:bodyPr>
          <a:lstStyle/>
          <a:p>
            <a:r>
              <a:rPr lang="zh-CN" altLang="en-US" sz="5400" b="1" dirty="0" smtClean="0"/>
              <a:t>教学媒体的理论与实践</a:t>
            </a:r>
            <a:endParaRPr lang="zh-CN" altLang="en-US" sz="5400" b="1" dirty="0"/>
          </a:p>
        </p:txBody>
      </p:sp>
      <p:sp>
        <p:nvSpPr>
          <p:cNvPr id="3" name="副标题 2"/>
          <p:cNvSpPr>
            <a:spLocks noGrp="1"/>
          </p:cNvSpPr>
          <p:nvPr>
            <p:ph type="subTitle" idx="1"/>
          </p:nvPr>
        </p:nvSpPr>
        <p:spPr>
          <a:xfrm>
            <a:off x="1547664" y="2034267"/>
            <a:ext cx="6400800" cy="521196"/>
          </a:xfrm>
        </p:spPr>
        <p:txBody>
          <a:bodyPr>
            <a:normAutofit fontScale="92500" lnSpcReduction="10000"/>
          </a:bodyPr>
          <a:lstStyle/>
          <a:p>
            <a:r>
              <a:rPr lang="zh-CN" altLang="en-US" dirty="0" smtClean="0">
                <a:solidFill>
                  <a:srgbClr val="C00000"/>
                </a:solidFill>
              </a:rPr>
              <a:t>穆 肃</a:t>
            </a:r>
            <a:endParaRPr lang="zh-CN" altLang="en-US" dirty="0">
              <a:solidFill>
                <a:srgbClr val="C00000"/>
              </a:solidFill>
            </a:endParaRPr>
          </a:p>
        </p:txBody>
      </p:sp>
    </p:spTree>
    <p:extLst>
      <p:ext uri="{BB962C8B-B14F-4D97-AF65-F5344CB8AC3E}">
        <p14:creationId xmlns:p14="http://schemas.microsoft.com/office/powerpoint/2010/main" val="2986894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课程概况</a:t>
            </a:r>
            <a:endParaRPr lang="zh-CN" altLang="en-US" dirty="0"/>
          </a:p>
        </p:txBody>
      </p:sp>
      <p:sp>
        <p:nvSpPr>
          <p:cNvPr id="3" name="内容占位符 2"/>
          <p:cNvSpPr>
            <a:spLocks noGrp="1"/>
          </p:cNvSpPr>
          <p:nvPr>
            <p:ph idx="1"/>
          </p:nvPr>
        </p:nvSpPr>
        <p:spPr/>
        <p:txBody>
          <a:bodyPr>
            <a:normAutofit fontScale="70000" lnSpcReduction="20000"/>
          </a:bodyPr>
          <a:lstStyle/>
          <a:p>
            <a:pPr>
              <a:lnSpc>
                <a:spcPct val="120000"/>
              </a:lnSpc>
            </a:pPr>
            <a:r>
              <a:rPr lang="zh-CN" altLang="zh-CN" dirty="0" smtClean="0"/>
              <a:t>在</a:t>
            </a:r>
            <a:r>
              <a:rPr lang="zh-CN" altLang="zh-CN" dirty="0"/>
              <a:t>信息时代，数字媒体和相关技术的应用是教学过程的必要元素，也成为教育技术学重要的应用和研究范畴之一</a:t>
            </a:r>
            <a:r>
              <a:rPr lang="zh-CN" altLang="zh-CN" dirty="0" smtClean="0"/>
              <a:t>。</a:t>
            </a:r>
            <a:endParaRPr lang="en-US" altLang="zh-CN" dirty="0" smtClean="0"/>
          </a:p>
          <a:p>
            <a:pPr>
              <a:lnSpc>
                <a:spcPct val="120000"/>
              </a:lnSpc>
            </a:pPr>
            <a:r>
              <a:rPr lang="zh-CN" altLang="zh-CN" dirty="0" smtClean="0"/>
              <a:t>本</a:t>
            </a:r>
            <a:r>
              <a:rPr lang="zh-CN" altLang="zh-CN" dirty="0"/>
              <a:t>课程为教育技术学专业师范生的必修课程和非师范生的</a:t>
            </a:r>
            <a:r>
              <a:rPr lang="zh-CN" altLang="zh-CN" dirty="0" smtClean="0">
                <a:solidFill>
                  <a:srgbClr val="FF0000"/>
                </a:solidFill>
              </a:rPr>
              <a:t>选修课。</a:t>
            </a:r>
            <a:endParaRPr lang="en-US" altLang="zh-CN" dirty="0" smtClean="0">
              <a:solidFill>
                <a:srgbClr val="FF0000"/>
              </a:solidFill>
            </a:endParaRPr>
          </a:p>
          <a:p>
            <a:pPr>
              <a:lnSpc>
                <a:spcPct val="120000"/>
              </a:lnSpc>
            </a:pPr>
            <a:r>
              <a:rPr lang="zh-CN" altLang="zh-CN" dirty="0" smtClean="0"/>
              <a:t>对于</a:t>
            </a:r>
            <a:r>
              <a:rPr lang="zh-CN" altLang="zh-CN" dirty="0"/>
              <a:t>非师范生，本课程旨在培养本专业非师范学生能从教学的角度深入理解教学中所运用的各种教学技术与媒体，如它们的类型、特点和作用，从而为今后从事教学媒体的设计、制作、研发等奠定基础。</a:t>
            </a:r>
          </a:p>
        </p:txBody>
      </p:sp>
    </p:spTree>
    <p:extLst>
      <p:ext uri="{BB962C8B-B14F-4D97-AF65-F5344CB8AC3E}">
        <p14:creationId xmlns:p14="http://schemas.microsoft.com/office/powerpoint/2010/main" val="4054252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课程概况</a:t>
            </a:r>
          </a:p>
        </p:txBody>
      </p:sp>
      <p:sp>
        <p:nvSpPr>
          <p:cNvPr id="3" name="内容占位符 2"/>
          <p:cNvSpPr>
            <a:spLocks noGrp="1"/>
          </p:cNvSpPr>
          <p:nvPr>
            <p:ph idx="1"/>
          </p:nvPr>
        </p:nvSpPr>
        <p:spPr/>
        <p:txBody>
          <a:bodyPr/>
          <a:lstStyle/>
          <a:p>
            <a:r>
              <a:rPr lang="zh-CN" altLang="zh-CN" b="1" dirty="0"/>
              <a:t>课程性质：</a:t>
            </a:r>
            <a:r>
              <a:rPr lang="en-US" altLang="zh-CN" b="1" dirty="0"/>
              <a:t> </a:t>
            </a:r>
            <a:r>
              <a:rPr lang="zh-CN" altLang="zh-CN" dirty="0" smtClean="0"/>
              <a:t>选修课</a:t>
            </a:r>
            <a:r>
              <a:rPr lang="zh-CN" altLang="en-US" dirty="0" smtClean="0"/>
              <a:t>，</a:t>
            </a:r>
            <a:r>
              <a:rPr lang="zh-CN" altLang="zh-CN" dirty="0" smtClean="0"/>
              <a:t> </a:t>
            </a:r>
            <a:endParaRPr lang="en-US" altLang="zh-CN" dirty="0" smtClean="0"/>
          </a:p>
          <a:p>
            <a:r>
              <a:rPr lang="zh-CN" altLang="en-US" b="1" dirty="0" smtClean="0"/>
              <a:t>教学方式</a:t>
            </a:r>
            <a:r>
              <a:rPr lang="zh-CN" altLang="en-US" dirty="0" smtClean="0"/>
              <a:t>：混合</a:t>
            </a:r>
            <a:r>
              <a:rPr lang="zh-CN" altLang="zh-CN" dirty="0" smtClean="0"/>
              <a:t>学习</a:t>
            </a:r>
            <a:endParaRPr lang="zh-CN" altLang="zh-CN" dirty="0"/>
          </a:p>
          <a:p>
            <a:r>
              <a:rPr lang="zh-CN" altLang="zh-CN" b="1" dirty="0"/>
              <a:t>学时学分：</a:t>
            </a:r>
            <a:r>
              <a:rPr lang="en-US" altLang="zh-CN" b="1" dirty="0"/>
              <a:t> 32</a:t>
            </a:r>
            <a:r>
              <a:rPr lang="en-US" altLang="zh-CN" dirty="0"/>
              <a:t> </a:t>
            </a:r>
            <a:r>
              <a:rPr lang="zh-CN" altLang="zh-CN" dirty="0"/>
              <a:t>学时</a:t>
            </a:r>
            <a:r>
              <a:rPr lang="en-US" altLang="zh-CN" dirty="0"/>
              <a:t> 2 </a:t>
            </a:r>
            <a:r>
              <a:rPr lang="zh-CN" altLang="zh-CN" dirty="0"/>
              <a:t>学分</a:t>
            </a:r>
          </a:p>
          <a:p>
            <a:pPr marL="0" indent="0">
              <a:buNone/>
            </a:pPr>
            <a:endParaRPr lang="zh-CN" altLang="en-US" dirty="0"/>
          </a:p>
        </p:txBody>
      </p:sp>
    </p:spTree>
    <p:extLst>
      <p:ext uri="{BB962C8B-B14F-4D97-AF65-F5344CB8AC3E}">
        <p14:creationId xmlns:p14="http://schemas.microsoft.com/office/powerpoint/2010/main" val="3239355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课程目标</a:t>
            </a:r>
            <a:endParaRPr lang="zh-CN" altLang="en-US" dirty="0"/>
          </a:p>
        </p:txBody>
      </p:sp>
      <p:sp>
        <p:nvSpPr>
          <p:cNvPr id="3" name="内容占位符 2"/>
          <p:cNvSpPr>
            <a:spLocks noGrp="1"/>
          </p:cNvSpPr>
          <p:nvPr>
            <p:ph idx="1"/>
          </p:nvPr>
        </p:nvSpPr>
        <p:spPr/>
        <p:txBody>
          <a:bodyPr>
            <a:normAutofit/>
          </a:bodyPr>
          <a:lstStyle/>
          <a:p>
            <a:pPr lvl="0">
              <a:spcBef>
                <a:spcPts val="600"/>
              </a:spcBef>
            </a:pPr>
            <a:r>
              <a:rPr lang="zh-CN" altLang="zh-CN" sz="1600" b="1" dirty="0"/>
              <a:t>了解与教学媒体有关的基本概念</a:t>
            </a:r>
            <a:r>
              <a:rPr lang="zh-CN" altLang="zh-CN" sz="1600" dirty="0"/>
              <a:t>：</a:t>
            </a:r>
            <a:r>
              <a:rPr lang="en-US" altLang="zh-CN" sz="1600" dirty="0"/>
              <a:t/>
            </a:r>
            <a:br>
              <a:rPr lang="en-US" altLang="zh-CN" sz="1600" dirty="0"/>
            </a:br>
            <a:r>
              <a:rPr lang="zh-CN" altLang="zh-CN" sz="1600" dirty="0"/>
              <a:t>媒体、教学媒体、现代教学媒体、数字化教学媒体、语言媒体、文字媒体、印刷媒体、电子媒体、数字媒体、教学媒体、信息、符号。</a:t>
            </a:r>
          </a:p>
          <a:p>
            <a:pPr lvl="0">
              <a:spcBef>
                <a:spcPts val="600"/>
              </a:spcBef>
            </a:pPr>
            <a:r>
              <a:rPr lang="zh-CN" altLang="zh-CN" sz="1600" b="1" dirty="0"/>
              <a:t>了解与媒体及教学应用相关的理论</a:t>
            </a:r>
            <a:r>
              <a:rPr lang="en-US" altLang="zh-CN" sz="1600" b="1" dirty="0"/>
              <a:t/>
            </a:r>
            <a:br>
              <a:rPr lang="en-US" altLang="zh-CN" sz="1600" b="1" dirty="0"/>
            </a:br>
            <a:r>
              <a:rPr lang="zh-CN" altLang="zh-CN" sz="1600" dirty="0"/>
              <a:t>主要包括：信息理论（信息的本质）、符号理论（符号的本质）、麦克卢汉的媒体论、教学媒体本质论（</a:t>
            </a:r>
            <a:r>
              <a:rPr lang="en-US" altLang="zh-CN" sz="1600" dirty="0"/>
              <a:t>Clark, Bates, Bruner</a:t>
            </a:r>
            <a:r>
              <a:rPr lang="zh-CN" altLang="zh-CN" sz="1600" dirty="0"/>
              <a:t>）、经验之塔、教学媒体的特性、符号理论、教学媒体的教育学基础、教学媒体的心理学基础、教学媒体与传播过程、媒体选择理论。</a:t>
            </a:r>
          </a:p>
          <a:p>
            <a:pPr lvl="0">
              <a:spcBef>
                <a:spcPts val="600"/>
              </a:spcBef>
            </a:pPr>
            <a:r>
              <a:rPr lang="zh-CN" altLang="zh-CN" sz="1600" b="1" dirty="0"/>
              <a:t>了解和掌握教学媒体的操作与使用</a:t>
            </a:r>
            <a:r>
              <a:rPr lang="en-US" altLang="zh-CN" sz="1600" b="1" dirty="0"/>
              <a:t/>
            </a:r>
            <a:br>
              <a:rPr lang="en-US" altLang="zh-CN" sz="1600" b="1" dirty="0"/>
            </a:br>
            <a:r>
              <a:rPr lang="zh-CN" altLang="zh-CN" sz="1600" dirty="0"/>
              <a:t>主要包括：光学投影类媒体、电声媒体、电视媒体、计算机媒体、现代教学媒体应用系统。</a:t>
            </a:r>
          </a:p>
          <a:p>
            <a:pPr lvl="0">
              <a:spcBef>
                <a:spcPts val="600"/>
              </a:spcBef>
            </a:pPr>
            <a:r>
              <a:rPr lang="zh-CN" altLang="zh-CN" sz="1600" b="1" dirty="0"/>
              <a:t>了解和掌握在教学中媒体应用的方法和途径</a:t>
            </a:r>
          </a:p>
        </p:txBody>
      </p:sp>
    </p:spTree>
    <p:extLst>
      <p:ext uri="{BB962C8B-B14F-4D97-AF65-F5344CB8AC3E}">
        <p14:creationId xmlns:p14="http://schemas.microsoft.com/office/powerpoint/2010/main" val="4579689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学习</a:t>
            </a:r>
            <a:r>
              <a:rPr lang="zh-CN" altLang="en-US" dirty="0" smtClean="0"/>
              <a:t>特点</a:t>
            </a:r>
            <a:endParaRPr lang="zh-CN" altLang="en-US" dirty="0"/>
          </a:p>
        </p:txBody>
      </p:sp>
      <p:pic>
        <p:nvPicPr>
          <p:cNvPr id="1026" name="Picture 2">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3019"/>
          <a:stretch/>
        </p:blipFill>
        <p:spPr bwMode="auto">
          <a:xfrm>
            <a:off x="5076056" y="1203597"/>
            <a:ext cx="3838719" cy="35537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图示 3"/>
          <p:cNvGraphicFramePr/>
          <p:nvPr>
            <p:extLst>
              <p:ext uri="{D42A27DB-BD31-4B8C-83A1-F6EECF244321}">
                <p14:modId xmlns:p14="http://schemas.microsoft.com/office/powerpoint/2010/main" val="3469112798"/>
              </p:ext>
            </p:extLst>
          </p:nvPr>
        </p:nvGraphicFramePr>
        <p:xfrm>
          <a:off x="323528" y="1203598"/>
          <a:ext cx="4536504" cy="32170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177704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学习内容</a:t>
            </a:r>
            <a:endParaRPr lang="zh-CN" altLang="en-US" dirty="0"/>
          </a:p>
        </p:txBody>
      </p:sp>
      <p:graphicFrame>
        <p:nvGraphicFramePr>
          <p:cNvPr id="4" name="内容占位符 3"/>
          <p:cNvGraphicFramePr>
            <a:graphicFrameLocks noGrp="1"/>
          </p:cNvGraphicFramePr>
          <p:nvPr>
            <p:ph idx="1"/>
            <p:extLst>
              <p:ext uri="{D42A27DB-BD31-4B8C-83A1-F6EECF244321}">
                <p14:modId xmlns:p14="http://schemas.microsoft.com/office/powerpoint/2010/main" val="4274034860"/>
              </p:ext>
            </p:extLst>
          </p:nvPr>
        </p:nvGraphicFramePr>
        <p:xfrm>
          <a:off x="1619672" y="1131590"/>
          <a:ext cx="6352366" cy="3533297"/>
        </p:xfrm>
        <a:graphic>
          <a:graphicData uri="http://schemas.openxmlformats.org/drawingml/2006/table">
            <a:tbl>
              <a:tblPr firstRow="1" firstCol="1" bandRow="1">
                <a:tableStyleId>{5C22544A-7EE6-4342-B048-85BDC9FD1C3A}</a:tableStyleId>
              </a:tblPr>
              <a:tblGrid>
                <a:gridCol w="559264"/>
                <a:gridCol w="1345495"/>
                <a:gridCol w="3560804"/>
                <a:gridCol w="886803"/>
              </a:tblGrid>
              <a:tr h="207841">
                <a:tc>
                  <a:txBody>
                    <a:bodyPr/>
                    <a:lstStyle/>
                    <a:p>
                      <a:pPr algn="l">
                        <a:spcAft>
                          <a:spcPts val="750"/>
                        </a:spcAft>
                      </a:pPr>
                      <a:r>
                        <a:rPr lang="zh-CN" sz="1200" kern="0">
                          <a:effectLst/>
                        </a:rPr>
                        <a:t>周次</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日期（第</a:t>
                      </a:r>
                      <a:r>
                        <a:rPr lang="en-US" sz="1200" kern="0">
                          <a:effectLst/>
                        </a:rPr>
                        <a:t> 5~7 </a:t>
                      </a:r>
                      <a:r>
                        <a:rPr lang="zh-CN" sz="1200" kern="0">
                          <a:effectLst/>
                        </a:rPr>
                        <a:t>节）</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教学内容</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主讲教师</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01</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2 </a:t>
                      </a:r>
                      <a:r>
                        <a:rPr lang="zh-CN" sz="1200" kern="0">
                          <a:effectLst/>
                        </a:rPr>
                        <a:t>月</a:t>
                      </a:r>
                      <a:r>
                        <a:rPr lang="en-US" sz="1200" kern="0">
                          <a:effectLst/>
                        </a:rPr>
                        <a:t>26</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课程介绍及引入（技术与教学）</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穆 肃</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02</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3 </a:t>
                      </a:r>
                      <a:r>
                        <a:rPr lang="zh-CN" sz="1200" kern="0">
                          <a:effectLst/>
                        </a:rPr>
                        <a:t>月</a:t>
                      </a:r>
                      <a:r>
                        <a:rPr lang="en-US" sz="1200" kern="0">
                          <a:effectLst/>
                        </a:rPr>
                        <a:t>5</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单元一：技术、媒体与学习</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穆 肃</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03</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3 </a:t>
                      </a:r>
                      <a:r>
                        <a:rPr lang="zh-CN" sz="1200" kern="0">
                          <a:effectLst/>
                        </a:rPr>
                        <a:t>月</a:t>
                      </a:r>
                      <a:r>
                        <a:rPr lang="en-US" sz="1200" kern="0">
                          <a:effectLst/>
                        </a:rPr>
                        <a:t>12</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单元二：信息化社会中的学习系统</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穆 肃</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04</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3 </a:t>
                      </a:r>
                      <a:r>
                        <a:rPr lang="zh-CN" sz="1200" kern="0">
                          <a:effectLst/>
                        </a:rPr>
                        <a:t>月</a:t>
                      </a:r>
                      <a:r>
                        <a:rPr lang="en-US" sz="1200" kern="0">
                          <a:effectLst/>
                        </a:rPr>
                        <a:t>19</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单元三：</a:t>
                      </a:r>
                      <a:r>
                        <a:rPr lang="en-US" sz="1200" kern="0">
                          <a:effectLst/>
                        </a:rPr>
                        <a:t> ASSURE </a:t>
                      </a:r>
                      <a:r>
                        <a:rPr lang="zh-CN" sz="1200" kern="0">
                          <a:effectLst/>
                        </a:rPr>
                        <a:t>模型</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zh-CN" sz="1200" kern="0">
                          <a:effectLst/>
                        </a:rPr>
                        <a:t>沈映珊</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05</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3 </a:t>
                      </a:r>
                      <a:r>
                        <a:rPr lang="zh-CN" sz="1200" kern="0">
                          <a:effectLst/>
                        </a:rPr>
                        <a:t>月</a:t>
                      </a:r>
                      <a:r>
                        <a:rPr lang="en-US" sz="1200" kern="0">
                          <a:effectLst/>
                        </a:rPr>
                        <a:t>26</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单元三研讨：</a:t>
                      </a:r>
                      <a:r>
                        <a:rPr lang="en-US" sz="1200" kern="0">
                          <a:effectLst/>
                        </a:rPr>
                        <a:t>ASSURE</a:t>
                      </a:r>
                      <a:r>
                        <a:rPr lang="zh-CN" sz="1200" kern="0">
                          <a:effectLst/>
                        </a:rPr>
                        <a:t>模式实践案例展示及研讨</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沈映珊</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06</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4 </a:t>
                      </a:r>
                      <a:r>
                        <a:rPr lang="zh-CN" sz="1200" kern="0">
                          <a:effectLst/>
                        </a:rPr>
                        <a:t>月</a:t>
                      </a:r>
                      <a:r>
                        <a:rPr lang="en-US" sz="1200" kern="0">
                          <a:effectLst/>
                        </a:rPr>
                        <a:t>2</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单元四：</a:t>
                      </a:r>
                      <a:r>
                        <a:rPr lang="en-US" sz="1200" kern="0">
                          <a:effectLst/>
                        </a:rPr>
                        <a:t>BYOD</a:t>
                      </a:r>
                      <a:r>
                        <a:rPr lang="zh-CN" sz="1200" kern="0">
                          <a:effectLst/>
                        </a:rPr>
                        <a:t>中学生的准备</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沈映珊</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07</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4 </a:t>
                      </a:r>
                      <a:r>
                        <a:rPr lang="zh-CN" sz="1200" kern="0">
                          <a:effectLst/>
                        </a:rPr>
                        <a:t>月</a:t>
                      </a:r>
                      <a:r>
                        <a:rPr lang="en-US" sz="1200" kern="0">
                          <a:effectLst/>
                        </a:rPr>
                        <a:t>9</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媒体教学实践活动一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穆 肃</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08</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4 </a:t>
                      </a:r>
                      <a:r>
                        <a:rPr lang="zh-CN" sz="1200" kern="0">
                          <a:effectLst/>
                        </a:rPr>
                        <a:t>月</a:t>
                      </a:r>
                      <a:r>
                        <a:rPr lang="en-US" sz="1200" kern="0">
                          <a:effectLst/>
                        </a:rPr>
                        <a:t>16</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媒体教学实践活动二</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穆 肃</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09</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4 </a:t>
                      </a:r>
                      <a:r>
                        <a:rPr lang="zh-CN" sz="1200" kern="0">
                          <a:effectLst/>
                        </a:rPr>
                        <a:t>月</a:t>
                      </a:r>
                      <a:r>
                        <a:rPr lang="en-US" sz="1200" kern="0">
                          <a:effectLst/>
                        </a:rPr>
                        <a:t>23</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单元七：数字化学习环境</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柴少明</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10</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4 </a:t>
                      </a:r>
                      <a:r>
                        <a:rPr lang="zh-CN" sz="1200" kern="0">
                          <a:effectLst/>
                        </a:rPr>
                        <a:t>月</a:t>
                      </a:r>
                      <a:r>
                        <a:rPr lang="en-US" sz="1200" kern="0">
                          <a:effectLst/>
                        </a:rPr>
                        <a:t>30</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劳动节放假</a:t>
                      </a:r>
                      <a:endParaRPr lang="zh-CN" sz="1050" kern="100">
                        <a:effectLst/>
                        <a:latin typeface="Calibri"/>
                        <a:ea typeface="宋体"/>
                        <a:cs typeface="Times New Roman"/>
                      </a:endParaRPr>
                    </a:p>
                  </a:txBody>
                  <a:tcPr marL="0" marR="0" marT="0" marB="0" anchor="ctr"/>
                </a:tc>
                <a:tc>
                  <a:txBody>
                    <a:bodyPr/>
                    <a:lstStyle/>
                    <a:p>
                      <a:endParaRPr lang="zh-CN" sz="1050" kern="100">
                        <a:effectLst/>
                        <a:latin typeface="Calibri"/>
                      </a:endParaRPr>
                    </a:p>
                  </a:txBody>
                  <a:tcPr marL="0" marR="0" marT="0" marB="0" anchor="ctr"/>
                </a:tc>
              </a:tr>
              <a:tr h="207841">
                <a:tc>
                  <a:txBody>
                    <a:bodyPr/>
                    <a:lstStyle/>
                    <a:p>
                      <a:pPr algn="l">
                        <a:spcAft>
                          <a:spcPts val="750"/>
                        </a:spcAft>
                      </a:pPr>
                      <a:r>
                        <a:rPr lang="en-US" sz="1200" kern="0">
                          <a:effectLst/>
                        </a:rPr>
                        <a:t>11</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5 </a:t>
                      </a:r>
                      <a:r>
                        <a:rPr lang="zh-CN" sz="1200" kern="0">
                          <a:effectLst/>
                        </a:rPr>
                        <a:t>月</a:t>
                      </a:r>
                      <a:r>
                        <a:rPr lang="en-US" sz="1200" kern="0">
                          <a:effectLst/>
                        </a:rPr>
                        <a:t>7 </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媒体教学实践活动三</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zh-CN" sz="1200" kern="0">
                          <a:effectLst/>
                        </a:rPr>
                        <a:t>柴少明</a:t>
                      </a:r>
                      <a:endParaRPr lang="zh-CN" sz="1050" kern="100">
                        <a:effectLst/>
                        <a:latin typeface="Calibri"/>
                        <a:ea typeface="宋体"/>
                        <a:cs typeface="Times New Roman"/>
                      </a:endParaRPr>
                    </a:p>
                  </a:txBody>
                  <a:tcPr marL="0" marR="0" marT="0" marB="0" anchor="ctr"/>
                </a:tc>
              </a:tr>
              <a:tr h="207841">
                <a:tc>
                  <a:txBody>
                    <a:bodyPr/>
                    <a:lstStyle/>
                    <a:p>
                      <a:pPr algn="l">
                        <a:spcAft>
                          <a:spcPts val="750"/>
                        </a:spcAft>
                      </a:pPr>
                      <a:r>
                        <a:rPr lang="en-US" sz="1200" kern="0">
                          <a:effectLst/>
                        </a:rPr>
                        <a:t>12</a:t>
                      </a:r>
                      <a:endParaRPr lang="zh-CN" sz="1050" kern="100">
                        <a:effectLst/>
                        <a:latin typeface="Calibri"/>
                        <a:ea typeface="宋体"/>
                        <a:cs typeface="Times New Roman"/>
                      </a:endParaRPr>
                    </a:p>
                  </a:txBody>
                  <a:tcPr marL="0" marR="0" marT="0" marB="0" anchor="ctr"/>
                </a:tc>
                <a:tc>
                  <a:txBody>
                    <a:bodyPr/>
                    <a:lstStyle/>
                    <a:p>
                      <a:pPr algn="l">
                        <a:spcAft>
                          <a:spcPts val="750"/>
                        </a:spcAft>
                      </a:pPr>
                      <a:r>
                        <a:rPr lang="en-US" sz="1200" kern="0">
                          <a:effectLst/>
                        </a:rPr>
                        <a:t>5</a:t>
                      </a:r>
                      <a:r>
                        <a:rPr lang="zh-CN" sz="1200" kern="0">
                          <a:effectLst/>
                        </a:rPr>
                        <a:t>月</a:t>
                      </a:r>
                      <a:r>
                        <a:rPr lang="en-US" sz="1200" kern="0">
                          <a:effectLst/>
                        </a:rPr>
                        <a:t>14 </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zh-CN" sz="1200" kern="0">
                          <a:effectLst/>
                        </a:rPr>
                        <a:t>单元八：教学媒体的效果研究</a:t>
                      </a:r>
                      <a:endParaRPr lang="zh-CN" sz="1050" kern="100">
                        <a:effectLst/>
                        <a:latin typeface="Calibri"/>
                        <a:ea typeface="宋体"/>
                        <a:cs typeface="Times New Roman"/>
                      </a:endParaRPr>
                    </a:p>
                  </a:txBody>
                  <a:tcPr marL="0" marR="0" marT="0" marB="0" anchor="ctr"/>
                </a:tc>
                <a:tc>
                  <a:txBody>
                    <a:bodyPr/>
                    <a:lstStyle/>
                    <a:p>
                      <a:pPr algn="l">
                        <a:spcAft>
                          <a:spcPts val="1200"/>
                        </a:spcAft>
                      </a:pPr>
                      <a:r>
                        <a:rPr lang="zh-CN" sz="1200" kern="0">
                          <a:effectLst/>
                        </a:rPr>
                        <a:t>柴少明</a:t>
                      </a:r>
                      <a:endParaRPr lang="zh-CN" sz="1050" kern="100">
                        <a:effectLst/>
                        <a:latin typeface="Calibri"/>
                        <a:ea typeface="宋体"/>
                        <a:cs typeface="Times New Roman"/>
                      </a:endParaRPr>
                    </a:p>
                  </a:txBody>
                  <a:tcPr marL="0" marR="0" marT="0" marB="0" anchor="ctr"/>
                </a:tc>
              </a:tr>
              <a:tr h="207841">
                <a:tc>
                  <a:txBody>
                    <a:bodyPr/>
                    <a:lstStyle/>
                    <a:p>
                      <a:pPr algn="l">
                        <a:spcAft>
                          <a:spcPts val="0"/>
                        </a:spcAft>
                      </a:pPr>
                      <a:r>
                        <a:rPr lang="en-US" sz="1200" kern="0">
                          <a:effectLst/>
                        </a:rPr>
                        <a:t>13</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en-US" sz="1200" kern="0">
                          <a:effectLst/>
                        </a:rPr>
                        <a:t>5 </a:t>
                      </a:r>
                      <a:r>
                        <a:rPr lang="zh-CN" sz="1200" kern="0">
                          <a:effectLst/>
                        </a:rPr>
                        <a:t>月</a:t>
                      </a:r>
                      <a:r>
                        <a:rPr lang="en-US" sz="1200" kern="0">
                          <a:effectLst/>
                        </a:rPr>
                        <a:t>21</a:t>
                      </a:r>
                      <a:r>
                        <a:rPr lang="zh-CN" sz="1200" kern="0">
                          <a:effectLst/>
                        </a:rPr>
                        <a:t>日（周一）</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zh-CN" sz="1200" kern="0">
                          <a:effectLst/>
                        </a:rPr>
                        <a:t>单元九研讨：新媒体的教学应用</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zh-CN" sz="1200" kern="0">
                          <a:effectLst/>
                        </a:rPr>
                        <a:t>柴少明</a:t>
                      </a:r>
                      <a:endParaRPr lang="zh-CN" sz="1050" kern="100">
                        <a:effectLst/>
                        <a:latin typeface="Calibri"/>
                        <a:ea typeface="宋体"/>
                        <a:cs typeface="Times New Roman"/>
                      </a:endParaRPr>
                    </a:p>
                  </a:txBody>
                  <a:tcPr marL="0" marR="0" marT="0" marB="0" anchor="ctr"/>
                </a:tc>
              </a:tr>
              <a:tr h="207841">
                <a:tc>
                  <a:txBody>
                    <a:bodyPr/>
                    <a:lstStyle/>
                    <a:p>
                      <a:pPr algn="l">
                        <a:spcAft>
                          <a:spcPts val="0"/>
                        </a:spcAft>
                      </a:pPr>
                      <a:r>
                        <a:rPr lang="en-US" sz="1200" kern="0">
                          <a:effectLst/>
                        </a:rPr>
                        <a:t>14</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en-US" sz="1200" kern="0">
                          <a:effectLst/>
                        </a:rPr>
                        <a:t>5</a:t>
                      </a:r>
                      <a:r>
                        <a:rPr lang="zh-CN" sz="1200" kern="0">
                          <a:effectLst/>
                        </a:rPr>
                        <a:t>月</a:t>
                      </a:r>
                      <a:r>
                        <a:rPr lang="en-US" sz="1200" kern="0">
                          <a:effectLst/>
                        </a:rPr>
                        <a:t>28</a:t>
                      </a:r>
                      <a:r>
                        <a:rPr lang="zh-CN" sz="1200" kern="0">
                          <a:effectLst/>
                        </a:rPr>
                        <a:t>日</a:t>
                      </a:r>
                      <a:r>
                        <a:rPr lang="en-US" sz="1200" kern="0">
                          <a:effectLst/>
                        </a:rPr>
                        <a:t> (</a:t>
                      </a:r>
                      <a:r>
                        <a:rPr lang="zh-CN" sz="1200" kern="0">
                          <a:effectLst/>
                        </a:rPr>
                        <a:t>周一</a:t>
                      </a:r>
                      <a:r>
                        <a:rPr lang="en-US" sz="1200" kern="0">
                          <a:effectLst/>
                        </a:rPr>
                        <a:t>)</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zh-CN" sz="1200" kern="0">
                          <a:effectLst/>
                        </a:rPr>
                        <a:t>小组项目汇报</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zh-CN" sz="1200" kern="0">
                          <a:effectLst/>
                        </a:rPr>
                        <a:t>全体教师</a:t>
                      </a:r>
                      <a:endParaRPr lang="zh-CN" sz="1050" kern="100">
                        <a:effectLst/>
                        <a:latin typeface="Calibri"/>
                        <a:ea typeface="宋体"/>
                        <a:cs typeface="Times New Roman"/>
                      </a:endParaRPr>
                    </a:p>
                  </a:txBody>
                  <a:tcPr marL="0" marR="0" marT="0" marB="0" anchor="ctr"/>
                </a:tc>
              </a:tr>
              <a:tr h="207841">
                <a:tc>
                  <a:txBody>
                    <a:bodyPr/>
                    <a:lstStyle/>
                    <a:p>
                      <a:pPr algn="l">
                        <a:spcAft>
                          <a:spcPts val="0"/>
                        </a:spcAft>
                      </a:pPr>
                      <a:r>
                        <a:rPr lang="en-US" sz="1200" kern="0">
                          <a:effectLst/>
                        </a:rPr>
                        <a:t>15</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en-US" sz="1200" kern="0">
                          <a:effectLst/>
                        </a:rPr>
                        <a:t>6</a:t>
                      </a:r>
                      <a:r>
                        <a:rPr lang="zh-CN" sz="1200" kern="0">
                          <a:effectLst/>
                        </a:rPr>
                        <a:t>月</a:t>
                      </a:r>
                      <a:r>
                        <a:rPr lang="en-US" sz="1200" kern="0">
                          <a:effectLst/>
                        </a:rPr>
                        <a:t>4</a:t>
                      </a:r>
                      <a:r>
                        <a:rPr lang="zh-CN" sz="1200" kern="0">
                          <a:effectLst/>
                        </a:rPr>
                        <a:t>日</a:t>
                      </a:r>
                      <a:r>
                        <a:rPr lang="en-US" sz="1200" kern="0">
                          <a:effectLst/>
                        </a:rPr>
                        <a:t> (</a:t>
                      </a:r>
                      <a:r>
                        <a:rPr lang="zh-CN" sz="1200" kern="0">
                          <a:effectLst/>
                        </a:rPr>
                        <a:t>周一</a:t>
                      </a:r>
                      <a:r>
                        <a:rPr lang="en-US" sz="1200" kern="0">
                          <a:effectLst/>
                        </a:rPr>
                        <a:t>)</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zh-CN" sz="1200" kern="0">
                          <a:effectLst/>
                        </a:rPr>
                        <a:t>修订小组项目学习作品及在线互评</a:t>
                      </a:r>
                      <a:endParaRPr lang="zh-CN" sz="1050" kern="100">
                        <a:effectLst/>
                        <a:latin typeface="Calibri"/>
                        <a:ea typeface="宋体"/>
                        <a:cs typeface="Times New Roman"/>
                      </a:endParaRPr>
                    </a:p>
                  </a:txBody>
                  <a:tcPr marL="0" marR="0" marT="0" marB="0" anchor="ctr"/>
                </a:tc>
                <a:tc>
                  <a:txBody>
                    <a:bodyPr/>
                    <a:lstStyle/>
                    <a:p>
                      <a:pPr algn="l">
                        <a:spcAft>
                          <a:spcPts val="0"/>
                        </a:spcAft>
                      </a:pPr>
                      <a:r>
                        <a:rPr lang="zh-CN" sz="1200" kern="0">
                          <a:effectLst/>
                        </a:rPr>
                        <a:t>全体教师</a:t>
                      </a:r>
                      <a:endParaRPr lang="zh-CN" sz="1050" kern="100">
                        <a:effectLst/>
                        <a:latin typeface="Calibri"/>
                        <a:ea typeface="宋体"/>
                        <a:cs typeface="Times New Roman"/>
                      </a:endParaRPr>
                    </a:p>
                  </a:txBody>
                  <a:tcPr marL="0" marR="0" marT="0" marB="0" anchor="ctr"/>
                </a:tc>
              </a:tr>
              <a:tr h="207841">
                <a:tc gridSpan="4">
                  <a:txBody>
                    <a:bodyPr/>
                    <a:lstStyle/>
                    <a:p>
                      <a:pPr algn="l">
                        <a:spcAft>
                          <a:spcPts val="750"/>
                        </a:spcAft>
                      </a:pPr>
                      <a:r>
                        <a:rPr lang="zh-CN" sz="1200" kern="0" dirty="0">
                          <a:effectLst/>
                        </a:rPr>
                        <a:t>暑假</a:t>
                      </a:r>
                      <a:endParaRPr lang="zh-CN" sz="1050" kern="100" dirty="0">
                        <a:effectLst/>
                        <a:latin typeface="Calibri"/>
                        <a:ea typeface="宋体"/>
                        <a:cs typeface="Times New Roman"/>
                      </a:endParaRPr>
                    </a:p>
                  </a:txBody>
                  <a:tcPr marL="0" marR="0" marT="0" marB="0" anchor="ct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2303665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Autofit/>
          </a:bodyPr>
          <a:lstStyle/>
          <a:p>
            <a:r>
              <a:rPr lang="en-US" altLang="zh-CN" sz="2400" b="1" dirty="0">
                <a:latin typeface="+mj-lt"/>
              </a:rPr>
              <a:t>Textbook Content</a:t>
            </a:r>
            <a:r>
              <a:rPr lang="en-US" altLang="zh-CN" sz="2400" b="1" dirty="0" smtClean="0">
                <a:latin typeface="+mj-lt"/>
              </a:rPr>
              <a:t>,</a:t>
            </a:r>
            <a:br>
              <a:rPr lang="en-US" altLang="zh-CN" sz="2400" b="1" dirty="0" smtClean="0">
                <a:latin typeface="+mj-lt"/>
              </a:rPr>
            </a:br>
            <a:r>
              <a:rPr lang="en-US" altLang="zh-CN" sz="2400" b="1" dirty="0" smtClean="0">
                <a:latin typeface="+mj-lt"/>
              </a:rPr>
              <a:t> </a:t>
            </a:r>
            <a:r>
              <a:rPr lang="en-US" altLang="zh-CN" sz="2400" b="1" dirty="0">
                <a:latin typeface="+mj-lt"/>
              </a:rPr>
              <a:t>Instructional technology and media for Learning, edition </a:t>
            </a:r>
            <a:r>
              <a:rPr lang="en-US" altLang="zh-CN" sz="2400" b="1" dirty="0" smtClean="0">
                <a:latin typeface="+mj-lt"/>
              </a:rPr>
              <a:t>12th</a:t>
            </a:r>
            <a:endParaRPr lang="zh-CN" altLang="en-US" sz="2400" b="1" dirty="0">
              <a:latin typeface="+mj-lt"/>
            </a:endParaRPr>
          </a:p>
        </p:txBody>
      </p:sp>
      <p:sp>
        <p:nvSpPr>
          <p:cNvPr id="3" name="内容占位符 2"/>
          <p:cNvSpPr>
            <a:spLocks noGrp="1"/>
          </p:cNvSpPr>
          <p:nvPr>
            <p:ph idx="1"/>
          </p:nvPr>
        </p:nvSpPr>
        <p:spPr/>
        <p:txBody>
          <a:bodyPr>
            <a:noAutofit/>
          </a:bodyPr>
          <a:lstStyle/>
          <a:p>
            <a:pPr marL="0" indent="0">
              <a:lnSpc>
                <a:spcPct val="120000"/>
              </a:lnSpc>
              <a:buNone/>
            </a:pPr>
            <a:r>
              <a:rPr lang="en-US" altLang="zh-CN" sz="2000" dirty="0">
                <a:latin typeface="+mn-lt"/>
              </a:rPr>
              <a:t>1. Exploring Student Learning </a:t>
            </a:r>
            <a:br>
              <a:rPr lang="en-US" altLang="zh-CN" sz="2000" dirty="0">
                <a:latin typeface="+mn-lt"/>
              </a:rPr>
            </a:br>
            <a:r>
              <a:rPr lang="en-US" altLang="zh-CN" sz="2000" dirty="0">
                <a:latin typeface="+mn-lt"/>
              </a:rPr>
              <a:t>2. Designing Instruction and Assessing Learning </a:t>
            </a:r>
            <a:br>
              <a:rPr lang="en-US" altLang="zh-CN" sz="2000" dirty="0">
                <a:latin typeface="+mn-lt"/>
              </a:rPr>
            </a:br>
            <a:r>
              <a:rPr lang="en-US" altLang="zh-CN" sz="2000" dirty="0">
                <a:latin typeface="+mn-lt"/>
              </a:rPr>
              <a:t>3. Integrating Technology and Media into Instruction: The ASSURE Model </a:t>
            </a:r>
            <a:br>
              <a:rPr lang="en-US" altLang="zh-CN" sz="2000" dirty="0">
                <a:latin typeface="+mn-lt"/>
              </a:rPr>
            </a:br>
            <a:r>
              <a:rPr lang="en-US" altLang="zh-CN" sz="2000" dirty="0">
                <a:latin typeface="+mn-lt"/>
              </a:rPr>
              <a:t>4. Designing Digital Learning Environments </a:t>
            </a:r>
            <a:br>
              <a:rPr lang="en-US" altLang="zh-CN" sz="2000" dirty="0">
                <a:latin typeface="+mn-lt"/>
              </a:rPr>
            </a:br>
            <a:r>
              <a:rPr lang="en-US" altLang="zh-CN" sz="2000" dirty="0">
                <a:latin typeface="+mn-lt"/>
              </a:rPr>
              <a:t>5. Engaging Learners with Digital Devices </a:t>
            </a:r>
            <a:br>
              <a:rPr lang="en-US" altLang="zh-CN" sz="2000" dirty="0">
                <a:latin typeface="+mn-lt"/>
              </a:rPr>
            </a:br>
            <a:r>
              <a:rPr lang="en-US" altLang="zh-CN" sz="2000" dirty="0">
                <a:latin typeface="+mn-lt"/>
              </a:rPr>
              <a:t>6. Connecting Learners Using Web 2.0 </a:t>
            </a:r>
            <a:br>
              <a:rPr lang="en-US" altLang="zh-CN" sz="2000" dirty="0">
                <a:latin typeface="+mn-lt"/>
              </a:rPr>
            </a:br>
            <a:r>
              <a:rPr lang="en-US" altLang="zh-CN" sz="2000" dirty="0">
                <a:latin typeface="+mn-lt"/>
              </a:rPr>
              <a:t>7. Teaching at a Distance </a:t>
            </a:r>
            <a:br>
              <a:rPr lang="en-US" altLang="zh-CN" sz="2000" dirty="0">
                <a:latin typeface="+mn-lt"/>
              </a:rPr>
            </a:br>
            <a:r>
              <a:rPr lang="en-US" altLang="zh-CN" sz="2000" dirty="0">
                <a:latin typeface="+mn-lt"/>
              </a:rPr>
              <a:t>8. Enhancing Learning with Multimedia </a:t>
            </a:r>
            <a:br>
              <a:rPr lang="en-US" altLang="zh-CN" sz="2000" dirty="0">
                <a:latin typeface="+mn-lt"/>
              </a:rPr>
            </a:br>
            <a:r>
              <a:rPr lang="en-US" altLang="zh-CN" sz="2000" dirty="0">
                <a:latin typeface="+mn-lt"/>
              </a:rPr>
              <a:t>9. Preparing for </a:t>
            </a:r>
            <a:r>
              <a:rPr lang="en-US" altLang="zh-CN" sz="2000" dirty="0" smtClean="0">
                <a:latin typeface="+mn-lt"/>
              </a:rPr>
              <a:t>Tomorrow’s </a:t>
            </a:r>
            <a:r>
              <a:rPr lang="en-US" altLang="zh-CN" sz="2000" dirty="0">
                <a:latin typeface="+mn-lt"/>
              </a:rPr>
              <a:t>Challenges </a:t>
            </a:r>
            <a:endParaRPr lang="zh-CN" altLang="zh-CN" sz="2000" dirty="0">
              <a:latin typeface="+mn-lt"/>
            </a:endParaRPr>
          </a:p>
          <a:p>
            <a:pPr marL="0" indent="0">
              <a:lnSpc>
                <a:spcPct val="120000"/>
              </a:lnSpc>
              <a:buNone/>
            </a:pPr>
            <a:endParaRPr lang="zh-CN" altLang="en-US" sz="2000" dirty="0">
              <a:latin typeface="+mn-lt"/>
            </a:endParaRPr>
          </a:p>
        </p:txBody>
      </p:sp>
    </p:spTree>
    <p:extLst>
      <p:ext uri="{BB962C8B-B14F-4D97-AF65-F5344CB8AC3E}">
        <p14:creationId xmlns:p14="http://schemas.microsoft.com/office/powerpoint/2010/main" val="28539016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smtClean="0"/>
              <a:t>评价方式</a:t>
            </a:r>
            <a:endParaRPr lang="zh-CN" altLang="en-US" dirty="0"/>
          </a:p>
        </p:txBody>
      </p:sp>
      <p:graphicFrame>
        <p:nvGraphicFramePr>
          <p:cNvPr id="4" name="内容占位符 3"/>
          <p:cNvGraphicFramePr>
            <a:graphicFrameLocks noGrp="1"/>
          </p:cNvGraphicFramePr>
          <p:nvPr>
            <p:ph idx="1"/>
            <p:extLst>
              <p:ext uri="{D42A27DB-BD31-4B8C-83A1-F6EECF244321}">
                <p14:modId xmlns:p14="http://schemas.microsoft.com/office/powerpoint/2010/main" val="816273277"/>
              </p:ext>
            </p:extLst>
          </p:nvPr>
        </p:nvGraphicFramePr>
        <p:xfrm>
          <a:off x="1403648" y="1203598"/>
          <a:ext cx="5976663" cy="2725919"/>
        </p:xfrm>
        <a:graphic>
          <a:graphicData uri="http://schemas.openxmlformats.org/drawingml/2006/table">
            <a:tbl>
              <a:tblPr>
                <a:tableStyleId>{BDBED569-4797-4DF1-A0F4-6AAB3CD982D8}</a:tableStyleId>
              </a:tblPr>
              <a:tblGrid>
                <a:gridCol w="1224136"/>
                <a:gridCol w="3816424"/>
                <a:gridCol w="936103"/>
              </a:tblGrid>
              <a:tr h="346207">
                <a:tc>
                  <a:txBody>
                    <a:bodyPr/>
                    <a:lstStyle/>
                    <a:p>
                      <a:pPr algn="ctr"/>
                      <a:r>
                        <a:rPr lang="zh-CN" altLang="en-US" sz="1600" dirty="0">
                          <a:effectLst/>
                          <a:latin typeface="微软雅黑" panose="020B0503020204020204" pitchFamily="34" charset="-122"/>
                          <a:ea typeface="微软雅黑" panose="020B0503020204020204" pitchFamily="34" charset="-122"/>
                        </a:rPr>
                        <a:t>方式</a:t>
                      </a:r>
                      <a:endParaRPr lang="zh-CN" altLang="en-US" sz="1600" dirty="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c>
                  <a:txBody>
                    <a:bodyPr/>
                    <a:lstStyle/>
                    <a:p>
                      <a:pPr algn="ctr"/>
                      <a:r>
                        <a:rPr lang="zh-CN" altLang="en-US" sz="1600">
                          <a:effectLst/>
                          <a:latin typeface="微软雅黑" panose="020B0503020204020204" pitchFamily="34" charset="-122"/>
                          <a:ea typeface="微软雅黑" panose="020B0503020204020204" pitchFamily="34" charset="-122"/>
                        </a:rPr>
                        <a:t>项目</a:t>
                      </a:r>
                      <a:endParaRPr lang="zh-CN" altLang="en-US" sz="160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c>
                  <a:txBody>
                    <a:bodyPr/>
                    <a:lstStyle/>
                    <a:p>
                      <a:pPr algn="ctr"/>
                      <a:r>
                        <a:rPr lang="zh-CN" altLang="en-US" sz="1600" dirty="0">
                          <a:effectLst/>
                          <a:latin typeface="微软雅黑" panose="020B0503020204020204" pitchFamily="34" charset="-122"/>
                          <a:ea typeface="微软雅黑" panose="020B0503020204020204" pitchFamily="34" charset="-122"/>
                        </a:rPr>
                        <a:t>成绩比例</a:t>
                      </a:r>
                      <a:endParaRPr lang="zh-CN" altLang="en-US" sz="1600" dirty="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r>
              <a:tr h="445881">
                <a:tc rowSpan="5">
                  <a:txBody>
                    <a:bodyPr/>
                    <a:lstStyle/>
                    <a:p>
                      <a:pPr algn="ctr"/>
                      <a:r>
                        <a:rPr lang="zh-CN" altLang="en-US" sz="1600" dirty="0" smtClean="0">
                          <a:effectLst/>
                          <a:latin typeface="微软雅黑" panose="020B0503020204020204" pitchFamily="34" charset="-122"/>
                          <a:ea typeface="微软雅黑" panose="020B0503020204020204" pitchFamily="34" charset="-122"/>
                        </a:rPr>
                        <a:t>过程性考核</a:t>
                      </a:r>
                      <a:endParaRPr lang="zh-CN" altLang="en-US" sz="1600" dirty="0">
                        <a:effectLst/>
                        <a:latin typeface="微软雅黑" panose="020B0503020204020204" pitchFamily="34" charset="-122"/>
                        <a:ea typeface="微软雅黑" panose="020B0503020204020204" pitchFamily="34" charset="-122"/>
                      </a:endParaRPr>
                    </a:p>
                    <a:p>
                      <a:pPr algn="ctr"/>
                      <a:r>
                        <a:rPr lang="zh-CN" altLang="en-US" sz="1600" dirty="0">
                          <a:effectLst/>
                          <a:latin typeface="微软雅黑" panose="020B0503020204020204" pitchFamily="34" charset="-122"/>
                          <a:ea typeface="微软雅黑" panose="020B0503020204020204" pitchFamily="34" charset="-122"/>
                        </a:rPr>
                        <a:t>（档案袋评价）</a:t>
                      </a:r>
                      <a:endParaRPr lang="zh-CN" altLang="en-US" sz="1600" dirty="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c>
                  <a:txBody>
                    <a:bodyPr/>
                    <a:lstStyle/>
                    <a:p>
                      <a:pPr algn="ctr"/>
                      <a:r>
                        <a:rPr lang="zh-CN" altLang="en-US" sz="1600">
                          <a:effectLst/>
                          <a:latin typeface="微软雅黑" panose="020B0503020204020204" pitchFamily="34" charset="-122"/>
                          <a:ea typeface="微软雅黑" panose="020B0503020204020204" pitchFamily="34" charset="-122"/>
                        </a:rPr>
                        <a:t>课堂成绩，包括出勤等</a:t>
                      </a:r>
                      <a:endParaRPr lang="zh-CN" altLang="en-US" sz="160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c>
                  <a:txBody>
                    <a:bodyPr/>
                    <a:lstStyle/>
                    <a:p>
                      <a:pPr algn="ctr"/>
                      <a:r>
                        <a:rPr lang="en-US" altLang="zh-CN" sz="1600" dirty="0" smtClean="0">
                          <a:effectLst/>
                          <a:latin typeface="微软雅黑" panose="020B0503020204020204" pitchFamily="34" charset="-122"/>
                          <a:ea typeface="微软雅黑" panose="020B0503020204020204" pitchFamily="34" charset="-122"/>
                        </a:rPr>
                        <a:t>10%</a:t>
                      </a:r>
                      <a:endParaRPr lang="en-US" altLang="zh-CN" sz="1600" dirty="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r>
              <a:tr h="565679">
                <a:tc vMerge="1">
                  <a:txBody>
                    <a:bodyPr/>
                    <a:lstStyle/>
                    <a:p>
                      <a:endParaRPr lang="zh-CN" altLang="en-US"/>
                    </a:p>
                  </a:txBody>
                  <a:tcPr/>
                </a:tc>
                <a:tc>
                  <a:txBody>
                    <a:bodyPr/>
                    <a:lstStyle/>
                    <a:p>
                      <a:pPr algn="ctr"/>
                      <a:r>
                        <a:rPr lang="zh-CN" altLang="en-US" sz="1600" dirty="0">
                          <a:effectLst/>
                          <a:latin typeface="微软雅黑" panose="020B0503020204020204" pitchFamily="34" charset="-122"/>
                          <a:ea typeface="微软雅黑" panose="020B0503020204020204" pitchFamily="34" charset="-122"/>
                        </a:rPr>
                        <a:t>项目学习，积极参与项目学习活动，汇报</a:t>
                      </a:r>
                      <a:r>
                        <a:rPr lang="zh-CN" altLang="en-US" sz="1600" dirty="0" smtClean="0">
                          <a:effectLst/>
                          <a:latin typeface="微软雅黑" panose="020B0503020204020204" pitchFamily="34" charset="-122"/>
                          <a:ea typeface="微软雅黑" panose="020B0503020204020204" pitchFamily="34" charset="-122"/>
                        </a:rPr>
                        <a:t>成果</a:t>
                      </a:r>
                      <a:endParaRPr lang="zh-CN" altLang="en-US" sz="1600" dirty="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c>
                  <a:txBody>
                    <a:bodyPr/>
                    <a:lstStyle/>
                    <a:p>
                      <a:pPr algn="ctr"/>
                      <a:r>
                        <a:rPr lang="en-US" altLang="zh-CN" sz="1600" dirty="0" smtClean="0">
                          <a:effectLst/>
                          <a:latin typeface="微软雅黑" panose="020B0503020204020204" pitchFamily="34" charset="-122"/>
                          <a:ea typeface="微软雅黑" panose="020B0503020204020204" pitchFamily="34" charset="-122"/>
                        </a:rPr>
                        <a:t>40%</a:t>
                      </a:r>
                      <a:endParaRPr lang="en-US" altLang="zh-CN" sz="1600" dirty="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r>
              <a:tr h="359749">
                <a:tc vMerge="1">
                  <a:txBody>
                    <a:bodyPr/>
                    <a:lstStyle/>
                    <a:p>
                      <a:endParaRPr lang="zh-CN" altLang="en-US"/>
                    </a:p>
                  </a:txBody>
                  <a:tcPr/>
                </a:tc>
                <a:tc>
                  <a:txBody>
                    <a:bodyPr/>
                    <a:lstStyle/>
                    <a:p>
                      <a:pPr algn="ctr"/>
                      <a:r>
                        <a:rPr lang="zh-CN" altLang="en-US" sz="1600" dirty="0">
                          <a:effectLst/>
                          <a:latin typeface="微软雅黑" panose="020B0503020204020204" pitchFamily="34" charset="-122"/>
                          <a:ea typeface="微软雅黑" panose="020B0503020204020204" pitchFamily="34" charset="-122"/>
                        </a:rPr>
                        <a:t>实践活动</a:t>
                      </a:r>
                      <a:endParaRPr lang="zh-CN" altLang="en-US" sz="1600" dirty="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c>
                  <a:txBody>
                    <a:bodyPr/>
                    <a:lstStyle/>
                    <a:p>
                      <a:pPr algn="ctr"/>
                      <a:r>
                        <a:rPr lang="en-US" altLang="zh-CN" sz="1600" dirty="0">
                          <a:effectLst/>
                          <a:latin typeface="微软雅黑" panose="020B0503020204020204" pitchFamily="34" charset="-122"/>
                          <a:ea typeface="微软雅黑" panose="020B0503020204020204" pitchFamily="34" charset="-122"/>
                        </a:rPr>
                        <a:t>10</a:t>
                      </a:r>
                      <a:r>
                        <a:rPr lang="en-US" altLang="zh-CN" sz="1600" dirty="0" smtClean="0">
                          <a:effectLst/>
                          <a:latin typeface="微软雅黑" panose="020B0503020204020204" pitchFamily="34" charset="-122"/>
                          <a:ea typeface="微软雅黑" panose="020B0503020204020204" pitchFamily="34" charset="-122"/>
                        </a:rPr>
                        <a:t>%</a:t>
                      </a:r>
                    </a:p>
                  </a:txBody>
                  <a:tcPr marL="3367" marR="3367" marT="3367" marB="3367" anchor="ctr"/>
                </a:tc>
              </a:tr>
              <a:tr h="442724">
                <a:tc vMerge="1">
                  <a:txBody>
                    <a:bodyPr/>
                    <a:lstStyle/>
                    <a:p>
                      <a:endParaRPr lang="zh-CN" altLang="en-US"/>
                    </a:p>
                  </a:txBody>
                  <a:tcPr/>
                </a:tc>
                <a:tc>
                  <a:txBody>
                    <a:bodyPr/>
                    <a:lstStyle/>
                    <a:p>
                      <a:pPr marL="0" algn="ctr" defTabSz="914400" rtl="0" eaLnBrk="1" latinLnBrk="0" hangingPunct="1"/>
                      <a:r>
                        <a:rPr lang="zh-CN" altLang="en-US" sz="1600" kern="1200" dirty="0" smtClean="0">
                          <a:solidFill>
                            <a:schemeClr val="tx1"/>
                          </a:solidFill>
                          <a:effectLst/>
                          <a:latin typeface="微软雅黑" panose="020B0503020204020204" pitchFamily="34" charset="-122"/>
                          <a:ea typeface="微软雅黑" panose="020B0503020204020204" pitchFamily="34" charset="-122"/>
                          <a:cs typeface="+mn-cs"/>
                        </a:rPr>
                        <a:t>在线作业</a:t>
                      </a:r>
                      <a:endParaRPr lang="zh-CN" altLang="en-US" sz="1600" kern="1200" dirty="0">
                        <a:solidFill>
                          <a:schemeClr val="tx1"/>
                        </a:solidFill>
                        <a:effectLst/>
                        <a:latin typeface="微软雅黑" panose="020B0503020204020204" pitchFamily="34" charset="-122"/>
                        <a:ea typeface="微软雅黑" panose="020B0503020204020204" pitchFamily="34" charset="-122"/>
                        <a:cs typeface="+mn-cs"/>
                      </a:endParaRPr>
                    </a:p>
                  </a:txBody>
                  <a:tcPr marL="3367" marR="3367" marT="3367" marB="3367" anchor="ctr"/>
                </a:tc>
                <a:tc>
                  <a:txBody>
                    <a:bodyPr/>
                    <a:lstStyle/>
                    <a:p>
                      <a:pPr marL="0" algn="ctr" defTabSz="914400" rtl="0" eaLnBrk="1" latinLnBrk="0" hangingPunct="1"/>
                      <a:r>
                        <a:rPr lang="en-US" altLang="zh-CN" sz="1600" kern="1200" dirty="0" smtClean="0">
                          <a:solidFill>
                            <a:schemeClr val="tx1"/>
                          </a:solidFill>
                          <a:effectLst/>
                          <a:latin typeface="微软雅黑" panose="020B0503020204020204" pitchFamily="34" charset="-122"/>
                          <a:ea typeface="微软雅黑" panose="020B0503020204020204" pitchFamily="34" charset="-122"/>
                          <a:cs typeface="+mn-cs"/>
                        </a:rPr>
                        <a:t>20%</a:t>
                      </a:r>
                    </a:p>
                  </a:txBody>
                  <a:tcPr marL="3367" marR="3367" marT="3367" marB="3367" anchor="ctr"/>
                </a:tc>
              </a:tr>
              <a:tr h="565679">
                <a:tc vMerge="1">
                  <a:txBody>
                    <a:bodyPr/>
                    <a:lstStyle/>
                    <a:p>
                      <a:endParaRPr lang="zh-CN" altLang="en-US"/>
                    </a:p>
                  </a:txBody>
                  <a:tcPr/>
                </a:tc>
                <a:tc>
                  <a:txBody>
                    <a:bodyPr/>
                    <a:lstStyle/>
                    <a:p>
                      <a:pPr algn="ctr"/>
                      <a:r>
                        <a:rPr lang="zh-CN" altLang="en-US" sz="1600" dirty="0" smtClean="0">
                          <a:effectLst/>
                          <a:latin typeface="微软雅黑" panose="020B0503020204020204" pitchFamily="34" charset="-122"/>
                          <a:ea typeface="微软雅黑" panose="020B0503020204020204" pitchFamily="34" charset="-122"/>
                        </a:rPr>
                        <a:t>在线学习</a:t>
                      </a:r>
                      <a:r>
                        <a:rPr lang="zh-CN" altLang="en-US" sz="1600" dirty="0">
                          <a:effectLst/>
                          <a:latin typeface="微软雅黑" panose="020B0503020204020204" pitchFamily="34" charset="-122"/>
                          <a:ea typeface="微软雅黑" panose="020B0503020204020204" pitchFamily="34" charset="-122"/>
                        </a:rPr>
                        <a:t>，在线学习时间不少于 </a:t>
                      </a:r>
                      <a:r>
                        <a:rPr lang="en-US" altLang="zh-CN" sz="1600" dirty="0">
                          <a:effectLst/>
                          <a:latin typeface="微软雅黑" panose="020B0503020204020204" pitchFamily="34" charset="-122"/>
                          <a:ea typeface="微软雅黑" panose="020B0503020204020204" pitchFamily="34" charset="-122"/>
                        </a:rPr>
                        <a:t>20 </a:t>
                      </a:r>
                      <a:r>
                        <a:rPr lang="zh-CN" altLang="en-US" sz="1600" dirty="0">
                          <a:effectLst/>
                          <a:latin typeface="微软雅黑" panose="020B0503020204020204" pitchFamily="34" charset="-122"/>
                          <a:ea typeface="微软雅黑" panose="020B0503020204020204" pitchFamily="34" charset="-122"/>
                        </a:rPr>
                        <a:t>学时，积极</a:t>
                      </a:r>
                      <a:r>
                        <a:rPr lang="zh-CN" altLang="en-US" sz="1600" dirty="0" smtClean="0">
                          <a:effectLst/>
                          <a:latin typeface="微软雅黑" panose="020B0503020204020204" pitchFamily="34" charset="-122"/>
                          <a:ea typeface="微软雅黑" panose="020B0503020204020204" pitchFamily="34" charset="-122"/>
                        </a:rPr>
                        <a:t>参与在线学习活动</a:t>
                      </a:r>
                      <a:endParaRPr lang="zh-CN" altLang="en-US" sz="1600" dirty="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c>
                  <a:txBody>
                    <a:bodyPr/>
                    <a:lstStyle/>
                    <a:p>
                      <a:pPr algn="ctr"/>
                      <a:r>
                        <a:rPr lang="en-US" altLang="zh-CN" sz="1600" dirty="0">
                          <a:effectLst/>
                          <a:latin typeface="微软雅黑" panose="020B0503020204020204" pitchFamily="34" charset="-122"/>
                          <a:ea typeface="微软雅黑" panose="020B0503020204020204" pitchFamily="34" charset="-122"/>
                        </a:rPr>
                        <a:t>20%</a:t>
                      </a:r>
                      <a:endParaRPr lang="en-US" altLang="zh-CN" sz="1600" dirty="0">
                        <a:solidFill>
                          <a:srgbClr val="000000"/>
                        </a:solidFill>
                        <a:effectLst/>
                        <a:latin typeface="微软雅黑" panose="020B0503020204020204" pitchFamily="34" charset="-122"/>
                        <a:ea typeface="微软雅黑" panose="020B0503020204020204" pitchFamily="34" charset="-122"/>
                      </a:endParaRPr>
                    </a:p>
                  </a:txBody>
                  <a:tcPr marL="3367" marR="3367" marT="3367" marB="3367" anchor="ctr"/>
                </a:tc>
              </a:tr>
            </a:tbl>
          </a:graphicData>
        </a:graphic>
      </p:graphicFrame>
    </p:spTree>
    <p:extLst>
      <p:ext uri="{BB962C8B-B14F-4D97-AF65-F5344CB8AC3E}">
        <p14:creationId xmlns:p14="http://schemas.microsoft.com/office/powerpoint/2010/main" val="1703798670"/>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TotalTime>
  <Words>468</Words>
  <Application>Microsoft Office PowerPoint</Application>
  <PresentationFormat>全屏显示(16:9)</PresentationFormat>
  <Paragraphs>108</Paragraphs>
  <Slides>8</Slides>
  <Notes>0</Notes>
  <HiddenSlides>0</HiddenSlides>
  <MMClips>0</MMClips>
  <ScaleCrop>false</ScaleCrop>
  <HeadingPairs>
    <vt:vector size="4" baseType="variant">
      <vt:variant>
        <vt:lpstr>主题</vt:lpstr>
      </vt:variant>
      <vt:variant>
        <vt:i4>1</vt:i4>
      </vt:variant>
      <vt:variant>
        <vt:lpstr>幻灯片标题</vt:lpstr>
      </vt:variant>
      <vt:variant>
        <vt:i4>8</vt:i4>
      </vt:variant>
    </vt:vector>
  </HeadingPairs>
  <TitlesOfParts>
    <vt:vector size="9" baseType="lpstr">
      <vt:lpstr>Office 主题​​</vt:lpstr>
      <vt:lpstr>教学媒体的理论与实践</vt:lpstr>
      <vt:lpstr>课程概况</vt:lpstr>
      <vt:lpstr>课程概况</vt:lpstr>
      <vt:lpstr>课程目标</vt:lpstr>
      <vt:lpstr>学习特点</vt:lpstr>
      <vt:lpstr>学习内容</vt:lpstr>
      <vt:lpstr>Textbook Content,  Instructional technology and media for Learning, edition 12th</vt:lpstr>
      <vt:lpstr>评价方式</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教学媒体的理论与实践</dc:title>
  <dc:creator>SU MU</dc:creator>
  <cp:lastModifiedBy>user</cp:lastModifiedBy>
  <cp:revision>11</cp:revision>
  <dcterms:created xsi:type="dcterms:W3CDTF">2016-09-09T02:14:33Z</dcterms:created>
  <dcterms:modified xsi:type="dcterms:W3CDTF">2018-02-26T01:52:54Z</dcterms:modified>
</cp:coreProperties>
</file>