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6"/>
  </p:notesMasterIdLst>
  <p:sldIdLst>
    <p:sldId id="518" r:id="rId4"/>
    <p:sldId id="552" r:id="rId5"/>
    <p:sldId id="551" r:id="rId7"/>
    <p:sldId id="553" r:id="rId8"/>
    <p:sldId id="554" r:id="rId9"/>
    <p:sldId id="519" r:id="rId10"/>
    <p:sldId id="520" r:id="rId11"/>
    <p:sldId id="521" r:id="rId12"/>
    <p:sldId id="556" r:id="rId13"/>
    <p:sldId id="523" r:id="rId14"/>
    <p:sldId id="524" r:id="rId15"/>
    <p:sldId id="526" r:id="rId16"/>
    <p:sldId id="555" r:id="rId17"/>
    <p:sldId id="538" r:id="rId18"/>
    <p:sldId id="527" r:id="rId19"/>
    <p:sldId id="539" r:id="rId20"/>
    <p:sldId id="541" r:id="rId21"/>
    <p:sldId id="542" r:id="rId22"/>
    <p:sldId id="540" r:id="rId23"/>
    <p:sldId id="528" r:id="rId24"/>
    <p:sldId id="529" r:id="rId25"/>
    <p:sldId id="543" r:id="rId26"/>
    <p:sldId id="544" r:id="rId27"/>
    <p:sldId id="545" r:id="rId28"/>
    <p:sldId id="546" r:id="rId29"/>
    <p:sldId id="547" r:id="rId30"/>
    <p:sldId id="548" r:id="rId31"/>
    <p:sldId id="549" r:id="rId32"/>
    <p:sldId id="550" r:id="rId33"/>
    <p:sldId id="584" r:id="rId34"/>
    <p:sldId id="585" r:id="rId35"/>
    <p:sldId id="586" r:id="rId36"/>
    <p:sldId id="587" r:id="rId37"/>
  </p:sldIdLst>
  <p:sldSz cx="12192000" cy="6858000"/>
  <p:notesSz cx="6858000" cy="9144000"/>
  <p:custDataLst>
    <p:tags r:id="rId42"/>
  </p:custDataLst>
  <p:defaultTextStyle>
    <a:defPPr>
      <a:defRPr lang="zh-CN"/>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bb" initials="F" lastIdx="2" clrIdx="4"/>
  <p:cmAuthor id="2" name="esan" initials="e" lastIdx="14" clrIdx="5"/>
  <p:cmAuthor id="3" name="shen ys" initials="s" lastIdx="1" clrIdx="6"/>
  <p:cmAuthor id="4" name="User" initials="U" lastIdx="11" clrIdx="0"/>
  <p:cmAuthor id="5" name="fanbb" initials="f" lastIdx="6" clrIdx="1"/>
  <p:cmAuthor id="6" name="范冰冰" initials="范" lastIdx="2" clrIdx="2"/>
  <p:cmAuthor id="7" name="fbb" initials="f" lastIdx="6"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ECCFCB"/>
    <a:srgbClr val="6699FF"/>
    <a:srgbClr val="CCFF99"/>
    <a:srgbClr val="CC0000"/>
    <a:srgbClr val="FF6699"/>
    <a:srgbClr val="FF3300"/>
    <a:srgbClr val="FFCC99"/>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251"/>
    <p:restoredTop sz="88130"/>
  </p:normalViewPr>
  <p:slideViewPr>
    <p:cSldViewPr showGuides="1">
      <p:cViewPr varScale="1">
        <p:scale>
          <a:sx n="76" d="100"/>
          <a:sy n="76" d="100"/>
        </p:scale>
        <p:origin x="762"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75" d="100"/>
        <a:sy n="75" d="100"/>
      </p:scale>
      <p:origin x="0" y="94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2" Type="http://schemas.openxmlformats.org/officeDocument/2006/relationships/tags" Target="tags/tag512.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idx="10">
    <p:pos x="10" y="10"/>
    <p:text>私有地址是不会被Internet分配的，它们在Internet上也不会被路由，虽然它们不能直接和Internet网连接，但通过技术手段仍旧可以和 Internet通讯（NAT技术）</p:text>
  </p:cm>
</p:cmLst>
</file>

<file path=ppt/comments/comment2.xml><?xml version="1.0" encoding="utf-8"?>
<p:cmLst xmlns:a="http://schemas.openxmlformats.org/drawingml/2006/main" xmlns:r="http://schemas.openxmlformats.org/officeDocument/2006/relationships" xmlns:p="http://schemas.openxmlformats.org/presentationml/2006/main">
  <p:cm authorId="4" idx="9">
    <p:pos x="10" y="10"/>
    <p:text>问题1：
答一个NAT配置的全局地址，可同时支持站内不同PC同时访问不同的因特网服务器，虽然只有一个全局地址，但可以根据目的地址不同，区分转换理论上不受数量限制，但实际上NAT建立TCP连接、管理转换处理都有一定上限。</p:text>
  </p:cm>
</p:cmLst>
</file>

<file path=ppt/comments/comment3.xml><?xml version="1.0" encoding="utf-8"?>
<p:cmLst xmlns:a="http://schemas.openxmlformats.org/drawingml/2006/main" xmlns:r="http://schemas.openxmlformats.org/officeDocument/2006/relationships" xmlns:p="http://schemas.openxmlformats.org/presentationml/2006/main">
  <p:cm authorId="4" idx="11">
    <p:pos x="10" y="10"/>
    <p:text>问题：一个NAT配置的全局地址，可同时支持站内不同PC同时访问不同的因特网服务器。理论上还不受数量限制，但实际上NAT建立TCP连接、管理转换处理都有一定上限。</p:text>
  </p:cm>
</p:cmLst>
</file>

<file path=ppt/comments/comment4.xml><?xml version="1.0" encoding="utf-8"?>
<p:cmLst xmlns:a="http://schemas.openxmlformats.org/drawingml/2006/main" xmlns:r="http://schemas.openxmlformats.org/officeDocument/2006/relationships" xmlns:p="http://schemas.openxmlformats.org/presentationml/2006/main">
  <p:cm authorId="4" idx="8">
    <p:pos x="5258" y="2438"/>
    <p:text>问题1、这时NAT一个全局地址就不够用了？需要分配多个全局地址？
问题2：这时基本的NAT无法完成，必须附加额外的信息。</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18-09-15T09:21:53.163" idx="12">
    <p:pos x="10" y="10"/>
    <p:text>实际对目的IP地址和目的端口（如80）一样的2台私网（或称专网）主机，由于源端口不一样，也可以准确区分。</p:text>
  </p:cm>
</p:cmLst>
</file>

<file path=ppt/comments/comment6.xml><?xml version="1.0" encoding="utf-8"?>
<p:cmLst xmlns:a="http://schemas.openxmlformats.org/drawingml/2006/main" xmlns:r="http://schemas.openxmlformats.org/officeDocument/2006/relationships" xmlns:p="http://schemas.openxmlformats.org/presentationml/2006/main">
  <p:cm authorId="2" idx="11">
    <p:pos x="10" y="10"/>
    <p:text>地址映射表固定，只对重要服务器有用，且全局地址占死。</p:text>
  </p:cm>
</p:cmLst>
</file>

<file path=ppt/comments/comment7.xml><?xml version="1.0" encoding="utf-8"?>
<p:cmLst xmlns:a="http://schemas.openxmlformats.org/drawingml/2006/main" xmlns:r="http://schemas.openxmlformats.org/officeDocument/2006/relationships" xmlns:p="http://schemas.openxmlformats.org/presentationml/2006/main">
  <p:cm authorId="3" idx="1">
    <p:pos x="10" y="10"/>
    <p:text>地址映射表固定，只对重要服务器有用，且全局地址占死。</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9" Type="http://schemas.openxmlformats.org/officeDocument/2006/relationships/image" Target="../media/image28.wmf"/><Relationship Id="rId8" Type="http://schemas.openxmlformats.org/officeDocument/2006/relationships/image" Target="../media/image27.wmf"/><Relationship Id="rId7" Type="http://schemas.openxmlformats.org/officeDocument/2006/relationships/image" Target="../media/image26.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AAE5269E-28D3-451E-9121-1B178E30707B}"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8CBE42FD-06AD-44B4-A159-564A359F874E}"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idu.com/s?wd=%E7%BD%91%E7%BB%9C%E4%BF%A1%E6%81%AF%E4%B8%AD%E5%BF%83&amp;tn=SE_PcZhidaonwhc_ngpagmjz&amp;rsv_dl=gh_pc_zhidao" TargetMode="Externa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用于IPv4枯竭；隐藏内部地址；</a:t>
            </a:r>
            <a:endParaRPr lang="zh-CN" altLang="en-US" dirty="0"/>
          </a:p>
          <a:p>
            <a:r>
              <a:rPr lang="zh-CN" altLang="en-US" dirty="0"/>
              <a:t>双向NAT ：在同一个数据流方向上，源地址IP和目的IP地址同时进行转换。</a:t>
            </a:r>
            <a:endParaRPr lang="zh-CN" altLang="en-US" dirty="0"/>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NAT 的配置分为： 源地址转换（Source） 、 目的地址转换（Destination） 及静态地址转换（Static） 三种类型。</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幻灯片图像占位符 1"/>
          <p:cNvSpPr>
            <a:spLocks noGrp="1" noRot="1" noChangeAspect="1" noTextEdit="1"/>
          </p:cNvSpPr>
          <p:nvPr>
            <p:ph type="sldImg"/>
          </p:nvPr>
        </p:nvSpPr>
        <p:spPr>
          <a:ln>
            <a:solidFill>
              <a:srgbClr val="000000">
                <a:alpha val="100000"/>
              </a:srgbClr>
            </a:solidFill>
            <a:miter lim="800000"/>
          </a:ln>
        </p:spPr>
      </p:sp>
      <p:sp>
        <p:nvSpPr>
          <p:cNvPr id="16387" name="备注占位符 2"/>
          <p:cNvSpPr>
            <a:spLocks noGrp="1"/>
          </p:cNvSpPr>
          <p:nvPr>
            <p:ph type="body" idx="1"/>
          </p:nvPr>
        </p:nvSpPr>
        <p:spPr>
          <a:noFill/>
          <a:ln>
            <a:noFill/>
          </a:ln>
        </p:spPr>
        <p:txBody>
          <a:bodyPr wrap="square" lIns="91440" tIns="45720" rIns="91440" bIns="45720" anchor="t" anchorCtr="0"/>
          <a:p>
            <a:pPr lvl="0" eaLnBrk="1" hangingPunct="1">
              <a:spcBef>
                <a:spcPct val="0"/>
              </a:spcBef>
            </a:pPr>
            <a:r>
              <a:rPr lang="en-US" altLang="zh-CN" dirty="0"/>
              <a:t>1</a:t>
            </a:r>
            <a:r>
              <a:rPr lang="zh-CN" altLang="en-US" dirty="0"/>
              <a:t>．内部局部地址 在内部网上分配到一个主机的</a:t>
            </a:r>
            <a:r>
              <a:rPr lang="en-US" altLang="zh-CN" dirty="0"/>
              <a:t>IP</a:t>
            </a:r>
            <a:r>
              <a:rPr lang="zh-CN" altLang="en-US" dirty="0"/>
              <a:t>地址。这个地址可能不是一个有</a:t>
            </a:r>
            <a:r>
              <a:rPr lang="zh-CN" altLang="en-US" dirty="0">
                <a:hlinkClick r:id="rId3"/>
              </a:rPr>
              <a:t>网络信息中心</a:t>
            </a:r>
            <a:r>
              <a:rPr lang="zh-CN" altLang="en-US" dirty="0"/>
              <a:t>（</a:t>
            </a:r>
            <a:r>
              <a:rPr lang="en-US" altLang="zh-CN" dirty="0"/>
              <a:t>NIC</a:t>
            </a:r>
            <a:r>
              <a:rPr lang="zh-CN" altLang="en-US" dirty="0"/>
              <a:t>）或服务提供商所分配的合法</a:t>
            </a:r>
            <a:r>
              <a:rPr lang="en-US" altLang="zh-CN" dirty="0"/>
              <a:t>IP</a:t>
            </a:r>
            <a:r>
              <a:rPr lang="zh-CN" altLang="en-US" dirty="0"/>
              <a:t>地址。</a:t>
            </a:r>
            <a:br>
              <a:rPr lang="zh-CN" altLang="en-US" dirty="0"/>
            </a:br>
            <a:br>
              <a:rPr lang="zh-CN" altLang="en-US" dirty="0"/>
            </a:br>
            <a:r>
              <a:rPr lang="en-US" altLang="zh-CN" dirty="0"/>
              <a:t>2</a:t>
            </a:r>
            <a:r>
              <a:rPr lang="zh-CN" altLang="en-US" dirty="0"/>
              <a:t>．内部全局地址 一个合法的</a:t>
            </a:r>
            <a:r>
              <a:rPr lang="en-US" altLang="zh-CN" dirty="0"/>
              <a:t>IP</a:t>
            </a:r>
            <a:r>
              <a:rPr lang="zh-CN" altLang="en-US" dirty="0"/>
              <a:t>地址（由</a:t>
            </a:r>
            <a:r>
              <a:rPr lang="en-US" altLang="zh-CN" dirty="0"/>
              <a:t>NIC</a:t>
            </a:r>
            <a:r>
              <a:rPr lang="zh-CN" altLang="en-US" dirty="0"/>
              <a:t>或服务供应商分配），对应到外部世界的一个或多个本地</a:t>
            </a:r>
            <a:r>
              <a:rPr lang="en-US" altLang="zh-CN" dirty="0"/>
              <a:t>IP</a:t>
            </a:r>
            <a:r>
              <a:rPr lang="zh-CN" altLang="en-US" dirty="0"/>
              <a:t>地址。</a:t>
            </a:r>
            <a:br>
              <a:rPr lang="zh-CN" altLang="en-US" dirty="0"/>
            </a:br>
            <a:br>
              <a:rPr lang="zh-CN" altLang="en-US" dirty="0"/>
            </a:br>
            <a:r>
              <a:rPr lang="en-US" altLang="zh-CN" dirty="0"/>
              <a:t>3</a:t>
            </a:r>
            <a:r>
              <a:rPr lang="zh-CN" altLang="en-US" dirty="0"/>
              <a:t>．外部局部地址 出现在网络内的一个外部主机的</a:t>
            </a:r>
            <a:r>
              <a:rPr lang="en-US" altLang="zh-CN" dirty="0"/>
              <a:t>IP</a:t>
            </a:r>
            <a:r>
              <a:rPr lang="zh-CN" altLang="en-US" dirty="0"/>
              <a:t>地址，不一定是合法地址，它可以在内部网上从可路由的地址空间进行分配。</a:t>
            </a:r>
            <a:br>
              <a:rPr lang="zh-CN" altLang="en-US" dirty="0"/>
            </a:br>
            <a:br>
              <a:rPr lang="zh-CN" altLang="en-US" dirty="0"/>
            </a:br>
            <a:r>
              <a:rPr lang="en-US" altLang="zh-CN" dirty="0"/>
              <a:t>4</a:t>
            </a:r>
            <a:r>
              <a:rPr lang="zh-CN" altLang="en-US" dirty="0"/>
              <a:t>．外部全局地址 由主机拥有者在外部网上分配给主机的</a:t>
            </a:r>
            <a:r>
              <a:rPr lang="en-US" altLang="zh-CN" dirty="0"/>
              <a:t>IP</a:t>
            </a:r>
            <a:r>
              <a:rPr lang="zh-CN" altLang="en-US" dirty="0"/>
              <a:t>地址，该地址可以从全局路由地址或网络空间进行分配</a:t>
            </a:r>
            <a:endParaRPr lang="zh-CN" altLang="en-US" dirty="0"/>
          </a:p>
        </p:txBody>
      </p:sp>
      <p:sp>
        <p:nvSpPr>
          <p:cNvPr id="1638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4.png"/><Relationship Id="rId2" Type="http://schemas.openxmlformats.org/officeDocument/2006/relationships/tags" Target="../tags/tag1.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6.png"/><Relationship Id="rId5" Type="http://schemas.openxmlformats.org/officeDocument/2006/relationships/tags" Target="../tags/tag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5.png"/><Relationship Id="rId2" Type="http://schemas.openxmlformats.org/officeDocument/2006/relationships/tags" Target="../tags/tag8.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image" Target="file:///C:\Users\1V994W2\PycharmProjects\PPT_Background_Generation/pic_temp/pic_half_right.png" TargetMode="External"/><Relationship Id="rId6" Type="http://schemas.openxmlformats.org/officeDocument/2006/relationships/image" Target="../media/image8.png"/><Relationship Id="rId5" Type="http://schemas.openxmlformats.org/officeDocument/2006/relationships/tags" Target="../tags/tag16.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7.png"/><Relationship Id="rId2" Type="http://schemas.openxmlformats.org/officeDocument/2006/relationships/tags" Target="../tags/tag15.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6.png"/><Relationship Id="rId5" Type="http://schemas.openxmlformats.org/officeDocument/2006/relationships/tags" Target="../tags/tag2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5.png"/><Relationship Id="rId2" Type="http://schemas.openxmlformats.org/officeDocument/2006/relationships/tags" Target="../tags/tag23.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6.png"/><Relationship Id="rId5" Type="http://schemas.openxmlformats.org/officeDocument/2006/relationships/tags" Target="../tags/tag3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5.png"/><Relationship Id="rId2" Type="http://schemas.openxmlformats.org/officeDocument/2006/relationships/tags" Target="../tags/tag3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image" Target="file:///C:\Users\1V994W2\PycharmProjects\PPT_Background_Generation/pic_temp/0_pic_quater_left_up.png" TargetMode="External"/><Relationship Id="rId7" Type="http://schemas.openxmlformats.org/officeDocument/2006/relationships/image" Target="../media/image5.png"/><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image" Target="file:///C:\Users\1V994W2\Documents\Tencent%20Files\574576071\FileRecv\&#25340;&#35013;&#32032;&#26448;\&#31616;&#32422;&#28385;&#29256;-60\\9\subject_holdleft_67,116,224_0_staid_full_0.png" TargetMode="External"/><Relationship Id="rId3" Type="http://schemas.openxmlformats.org/officeDocument/2006/relationships/image" Target="../media/image9.png"/><Relationship Id="rId2" Type="http://schemas.openxmlformats.org/officeDocument/2006/relationships/tags" Target="../tags/tag41.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6.png"/><Relationship Id="rId5" Type="http://schemas.openxmlformats.org/officeDocument/2006/relationships/tags" Target="../tags/tag5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5.png"/><Relationship Id="rId2" Type="http://schemas.openxmlformats.org/officeDocument/2006/relationships/tags" Target="../tags/tag51.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6.png"/><Relationship Id="rId5" Type="http://schemas.openxmlformats.org/officeDocument/2006/relationships/tags" Target="../tags/tag6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5.png"/><Relationship Id="rId2" Type="http://schemas.openxmlformats.org/officeDocument/2006/relationships/tags" Target="../tags/tag59.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6.png"/><Relationship Id="rId5" Type="http://schemas.openxmlformats.org/officeDocument/2006/relationships/tags" Target="../tags/tag6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5.png"/><Relationship Id="rId2" Type="http://schemas.openxmlformats.org/officeDocument/2006/relationships/tags" Target="../tags/tag66.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4.png"/><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6.png"/><Relationship Id="rId5" Type="http://schemas.openxmlformats.org/officeDocument/2006/relationships/tags" Target="../tags/tag7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5.png"/><Relationship Id="rId2" Type="http://schemas.openxmlformats.org/officeDocument/2006/relationships/tags" Target="../tags/tag78.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6.png"/><Relationship Id="rId6" Type="http://schemas.openxmlformats.org/officeDocument/2006/relationships/tags" Target="../tags/tag8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5.png"/><Relationship Id="rId3" Type="http://schemas.openxmlformats.org/officeDocument/2006/relationships/tags" Target="../tags/tag85.xml"/><Relationship Id="rId2" Type="http://schemas.openxmlformats.org/officeDocument/2006/relationships/tags" Target="../tags/tag84.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5.png"/><Relationship Id="rId3" Type="http://schemas.openxmlformats.org/officeDocument/2006/relationships/tags" Target="../tags/tag93.xml"/><Relationship Id="rId2" Type="http://schemas.openxmlformats.org/officeDocument/2006/relationships/tags" Target="../tags/tag92.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6.png"/><Relationship Id="rId6" Type="http://schemas.openxmlformats.org/officeDocument/2006/relationships/tags" Target="../tags/tag10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5.png"/><Relationship Id="rId3" Type="http://schemas.openxmlformats.org/officeDocument/2006/relationships/tags" Target="../tags/tag101.xml"/><Relationship Id="rId2" Type="http://schemas.openxmlformats.org/officeDocument/2006/relationships/tags" Target="../tags/tag100.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6.png"/><Relationship Id="rId6" Type="http://schemas.openxmlformats.org/officeDocument/2006/relationships/tags" Target="../tags/tag11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5.png"/><Relationship Id="rId3" Type="http://schemas.openxmlformats.org/officeDocument/2006/relationships/tags" Target="../tags/tag110.xml"/><Relationship Id="rId2" Type="http://schemas.openxmlformats.org/officeDocument/2006/relationships/tags" Target="../tags/tag109.xml"/><Relationship Id="rId14" Type="http://schemas.openxmlformats.org/officeDocument/2006/relationships/tags" Target="../tags/tag117.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6.png"/><Relationship Id="rId6" Type="http://schemas.openxmlformats.org/officeDocument/2006/relationships/tags" Target="../tags/tag12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5.png"/><Relationship Id="rId3" Type="http://schemas.openxmlformats.org/officeDocument/2006/relationships/tags" Target="../tags/tag119.xml"/><Relationship Id="rId2" Type="http://schemas.openxmlformats.org/officeDocument/2006/relationships/tags" Target="../tags/tag118.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image" Target="file:///C:\Users\1V994W2\PycharmProjects\PPT_Background_Generation/pic_temp/1_pic_quater_left_down.png" TargetMode="External"/><Relationship Id="rId7" Type="http://schemas.openxmlformats.org/officeDocument/2006/relationships/image" Target="../media/image11.png"/><Relationship Id="rId6" Type="http://schemas.openxmlformats.org/officeDocument/2006/relationships/tags" Target="../tags/tag131.xml"/><Relationship Id="rId5" Type="http://schemas.openxmlformats.org/officeDocument/2006/relationships/image" Target="file:///C:\Users\1V994W2\PycharmProjects\PPT_Background_Generation/pic_temp/0_pic_quater_right_down.png" TargetMode="External"/><Relationship Id="rId4" Type="http://schemas.openxmlformats.org/officeDocument/2006/relationships/image" Target="../media/image10.png"/><Relationship Id="rId3" Type="http://schemas.openxmlformats.org/officeDocument/2006/relationships/tags" Target="../tags/tag130.xml"/><Relationship Id="rId2" Type="http://schemas.openxmlformats.org/officeDocument/2006/relationships/tags" Target="../tags/tag129.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79468DE-665E-4027-9A82-7E92100BB162}"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3628036-0899-43B0-988C-343EADBABFE7}"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3"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3628036-0899-43B0-988C-343EADBABFE7}"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5"/>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cxnSp>
        <p:nvCxnSpPr>
          <p:cNvPr id="6" name="直接连接符 7"/>
          <p:cNvCxnSpPr/>
          <p:nvPr userDrawn="1">
            <p:custDataLst>
              <p:tags r:id="rId8"/>
            </p:custDataLst>
          </p:nvPr>
        </p:nvCxnSpPr>
        <p:spPr>
          <a:xfrm>
            <a:off x="2831792" y="3065650"/>
            <a:ext cx="5977891"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13" hasCustomPrompt="1"/>
            <p:custDataLst>
              <p:tags r:id="rId9"/>
            </p:custDataLst>
          </p:nvPr>
        </p:nvSpPr>
        <p:spPr>
          <a:xfrm>
            <a:off x="2645737" y="1602293"/>
            <a:ext cx="6350000" cy="1080135"/>
          </a:xfrm>
        </p:spPr>
        <p:txBody>
          <a:bodyPr vert="horz" wrap="square" lIns="90170" tIns="46990" rIns="90170" bIns="46990" rtlCol="0" anchor="b" anchorCtr="0">
            <a:normAutofit/>
          </a:bodyPr>
          <a:lstStyle>
            <a:lvl1pPr>
              <a:defRPr lang="zh-CN" altLang="en-US" sz="5400" b="0" spc="7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buClrTx/>
              <a:buSzTx/>
              <a:buFontTx/>
            </a:pPr>
            <a:r>
              <a:rPr lang="zh-CN" altLang="en-US"/>
              <a:t>编辑标题</a:t>
            </a:r>
            <a:endParaRPr lang="zh-CN" altLang="en-US"/>
          </a:p>
        </p:txBody>
      </p:sp>
      <p:sp>
        <p:nvSpPr>
          <p:cNvPr id="3" name="Subtitle 2"/>
          <p:cNvSpPr>
            <a:spLocks noGrp="1"/>
          </p:cNvSpPr>
          <p:nvPr>
            <p:ph type="subTitle" idx="14" hasCustomPrompt="1"/>
            <p:custDataLst>
              <p:tags r:id="rId10"/>
            </p:custDataLst>
          </p:nvPr>
        </p:nvSpPr>
        <p:spPr>
          <a:xfrm>
            <a:off x="2831792" y="3406804"/>
            <a:ext cx="5977891" cy="827723"/>
          </a:xfrm>
        </p:spPr>
        <p:txBody>
          <a:bodyPr vert="horz" wrap="square" lIns="90170" tIns="46990" rIns="90170" bIns="46990" rtlCol="0" anchor="t">
            <a:normAutofit/>
          </a:bodyPr>
          <a:lstStyle>
            <a:lvl1pPr>
              <a:defRPr lang="zh-CN" altLang="en-US" sz="135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0" lvl="0" indent="0" algn="ctr">
              <a:lnSpc>
                <a:spcPct val="120000"/>
              </a:lnSpc>
              <a:spcAft>
                <a:spcPts val="0"/>
              </a:spcAft>
              <a:buClrTx/>
              <a:buSzTx/>
              <a:buNone/>
            </a:pPr>
            <a:r>
              <a:rPr lang="zh-CN" altLang="en-US"/>
              <a:t>单击此处编辑副标题</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720091" cy="503077"/>
          </a:xfrm>
          <a:prstGeom prst="rect">
            <a:avLst/>
          </a:prstGeom>
        </p:spPr>
      </p:pic>
      <p:pic>
        <p:nvPicPr>
          <p:cNvPr id="7" name="图片 7"/>
          <p:cNvPicPr/>
          <p:nvPr userDrawn="1">
            <p:custDataLst>
              <p:tags r:id="rId5"/>
            </p:custDataLst>
          </p:nvPr>
        </p:nvPicPr>
        <p:blipFill>
          <a:blip r:embed="rId6" r:link="rId7" cstate="email"/>
          <a:stretch>
            <a:fillRect/>
          </a:stretch>
        </p:blipFill>
        <p:spPr>
          <a:xfrm>
            <a:off x="11471909" y="0"/>
            <a:ext cx="720091" cy="434568"/>
          </a:xfrm>
          <a:prstGeom prst="rect">
            <a:avLst/>
          </a:prstGeom>
        </p:spPr>
      </p:pic>
      <p:sp>
        <p:nvSpPr>
          <p:cNvPr id="2" name="标题 1"/>
          <p:cNvSpPr>
            <a:spLocks noGrp="1"/>
          </p:cNvSpPr>
          <p:nvPr>
            <p:ph type="title"/>
            <p:custDataLst>
              <p:tags r:id="rId8"/>
            </p:custDataLst>
          </p:nvPr>
        </p:nvSpPr>
        <p:spPr>
          <a:xfrm>
            <a:off x="669881" y="498479"/>
            <a:ext cx="10852237"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1" y="1626121"/>
            <a:ext cx="10852237"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1905000"/>
            <a:ext cx="3612445" cy="3048000"/>
          </a:xfrm>
          <a:prstGeom prst="rect">
            <a:avLst/>
          </a:prstGeom>
        </p:spPr>
      </p:pic>
      <p:pic>
        <p:nvPicPr>
          <p:cNvPr id="8" name="图片 7"/>
          <p:cNvPicPr/>
          <p:nvPr userDrawn="1">
            <p:custDataLst>
              <p:tags r:id="rId5"/>
            </p:custDataLst>
          </p:nvPr>
        </p:nvPicPr>
        <p:blipFill>
          <a:blip r:embed="rId6" r:link="rId7" cstate="email"/>
          <a:stretch>
            <a:fillRect/>
          </a:stretch>
        </p:blipFill>
        <p:spPr>
          <a:xfrm>
            <a:off x="8579555" y="1905000"/>
            <a:ext cx="3612445" cy="3048000"/>
          </a:xfrm>
          <a:prstGeom prst="rect">
            <a:avLst/>
          </a:prstGeom>
        </p:spPr>
      </p:pic>
      <p:sp>
        <p:nvSpPr>
          <p:cNvPr id="7" name="矩形 8"/>
          <p:cNvSpPr/>
          <p:nvPr userDrawn="1">
            <p:custDataLst>
              <p:tags r:id="rId8"/>
            </p:custDataLst>
          </p:nvPr>
        </p:nvSpPr>
        <p:spPr>
          <a:xfrm>
            <a:off x="292075" y="303809"/>
            <a:ext cx="11607851" cy="6250382"/>
          </a:xfrm>
          <a:prstGeom prst="rect">
            <a:avLst/>
          </a:prstGeom>
          <a:solidFill>
            <a:schemeClr val="bg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4" name="日期占位符 3"/>
          <p:cNvSpPr>
            <a:spLocks noGrp="1"/>
          </p:cNvSpPr>
          <p:nvPr>
            <p:ph type="dt" sz="half" idx="10"/>
            <p:custDataLst>
              <p:tags r:id="rId9"/>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1"/>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Subtitle 1"/>
          <p:cNvSpPr>
            <a:spLocks noGrp="1"/>
          </p:cNvSpPr>
          <p:nvPr>
            <p:ph type="subTitle" idx="13" hasCustomPrompt="1"/>
            <p:custDataLst>
              <p:tags r:id="rId12"/>
            </p:custDataLst>
          </p:nvPr>
        </p:nvSpPr>
        <p:spPr>
          <a:xfrm>
            <a:off x="3858260" y="4324509"/>
            <a:ext cx="4475480" cy="547688"/>
          </a:xfrm>
        </p:spPr>
        <p:txBody>
          <a:bodyPr vert="horz" wrap="square" lIns="90170" tIns="0" rIns="90170" bIns="46990" rtlCol="0">
            <a:normAutofit/>
          </a:bodyPr>
          <a:lstStyle>
            <a:lvl1pPr>
              <a:defRPr kumimoji="0" lang="zh-CN" altLang="en-US"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marL="0" marR="0" lvl="0" indent="0">
              <a:spcAft>
                <a:spcPts val="0"/>
              </a:spcAft>
              <a:buClrTx/>
              <a:buSzTx/>
              <a:buNone/>
            </a:pPr>
            <a:r>
              <a:rPr lang="zh-CN" altLang="en-US"/>
              <a:t>单击此处编辑副标题</a:t>
            </a:r>
            <a:endParaRPr lang="zh-CN" altLang="en-US"/>
          </a:p>
        </p:txBody>
      </p:sp>
      <p:sp>
        <p:nvSpPr>
          <p:cNvPr id="3" name="Title 2"/>
          <p:cNvSpPr>
            <a:spLocks noGrp="1"/>
          </p:cNvSpPr>
          <p:nvPr>
            <p:ph type="ctrTitle" idx="14" hasCustomPrompt="1"/>
            <p:custDataLst>
              <p:tags r:id="rId13"/>
            </p:custDataLst>
          </p:nvPr>
        </p:nvSpPr>
        <p:spPr>
          <a:xfrm>
            <a:off x="3858260" y="3492500"/>
            <a:ext cx="4475480" cy="516255"/>
          </a:xfrm>
        </p:spPr>
        <p:txBody>
          <a:bodyPr vert="horz" wrap="square" lIns="90170" tIns="46990" rIns="90170" bIns="0" rtlCol="0" anchor="b" anchorCtr="0">
            <a:normAutofit/>
          </a:bodyPr>
          <a:lstStyle>
            <a:lvl1pPr>
              <a:defRPr kumimoji="0" lang="zh-CN" altLang="en-US" sz="2100" b="0" i="0" spc="3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spcAft>
                <a:spcPts val="0"/>
              </a:spcAft>
              <a:buClrTx/>
              <a:buSzTx/>
              <a:buFont typeface="Arial" panose="020B0604020202020204" pitchFamily="34" charset="0"/>
            </a:pPr>
            <a:r>
              <a:rPr lang="zh-CN" altLang="en-US"/>
              <a:t>编辑标题</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0"/>
            <a:ext cx="720091" cy="503077"/>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09" y="0"/>
            <a:ext cx="720091" cy="434568"/>
          </a:xfrm>
          <a:prstGeom prst="rect">
            <a:avLst/>
          </a:prstGeom>
        </p:spPr>
      </p:pic>
      <p:sp>
        <p:nvSpPr>
          <p:cNvPr id="2" name="标题 1"/>
          <p:cNvSpPr>
            <a:spLocks noGrp="1"/>
          </p:cNvSpPr>
          <p:nvPr>
            <p:ph type="title"/>
            <p:custDataLst>
              <p:tags r:id="rId8"/>
            </p:custDataLst>
          </p:nvPr>
        </p:nvSpPr>
        <p:spPr>
          <a:xfrm>
            <a:off x="669881" y="498479"/>
            <a:ext cx="10852237"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29" y="1626121"/>
            <a:ext cx="5283243"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1626121"/>
            <a:ext cx="5283243"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pitchFamily="34" charset="-122"/>
              </a:defRPr>
            </a:lvl1pPr>
            <a:lvl2pPr eaLnBrk="1" fontAlgn="auto" latinLnBrk="0" hangingPunct="1">
              <a:defRPr sz="1200">
                <a:solidFill>
                  <a:schemeClr val="tx1"/>
                </a:solidFill>
                <a:latin typeface="Arial" panose="020B0604020202020204" pitchFamily="34" charset="0"/>
                <a:ea typeface="微软雅黑" panose="020B0503020204020204" pitchFamily="34" charset="-122"/>
              </a:defRPr>
            </a:lvl2pPr>
            <a:lvl3pPr eaLnBrk="1" fontAlgn="auto" latinLnBrk="0" hangingPunct="1">
              <a:defRPr sz="1200">
                <a:solidFill>
                  <a:schemeClr val="tx1"/>
                </a:solidFill>
                <a:latin typeface="Arial" panose="020B0604020202020204" pitchFamily="34" charset="0"/>
                <a:ea typeface="微软雅黑" panose="020B0503020204020204" pitchFamily="34" charset="-122"/>
              </a:defRPr>
            </a:lvl3pPr>
            <a:lvl4pPr eaLnBrk="1" fontAlgn="auto" latinLnBrk="0" hangingPunct="1">
              <a:defRPr sz="1200">
                <a:solidFill>
                  <a:schemeClr val="tx1"/>
                </a:solidFill>
                <a:latin typeface="Arial" panose="020B0604020202020204" pitchFamily="34" charset="0"/>
                <a:ea typeface="微软雅黑" panose="020B0503020204020204" pitchFamily="34" charset="-122"/>
              </a:defRPr>
            </a:lvl4pPr>
            <a:lvl5pPr eaLnBrk="1" fontAlgn="auto" latinLnBrk="0" hangingPunct="1">
              <a:defRPr sz="12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5"/>
          <p:cNvPicPr/>
          <p:nvPr userDrawn="1">
            <p:custDataLst>
              <p:tags r:id="rId2"/>
            </p:custDataLst>
          </p:nvPr>
        </p:nvPicPr>
        <p:blipFill>
          <a:blip r:embed="rId3" r:link="rId4" cstate="email"/>
          <a:stretch>
            <a:fillRect/>
          </a:stretch>
        </p:blipFill>
        <p:spPr>
          <a:xfrm>
            <a:off x="0" y="0"/>
            <a:ext cx="720091" cy="503077"/>
          </a:xfrm>
          <a:prstGeom prst="rect">
            <a:avLst/>
          </a:prstGeom>
        </p:spPr>
      </p:pic>
      <p:pic>
        <p:nvPicPr>
          <p:cNvPr id="10" name="图片 7"/>
          <p:cNvPicPr/>
          <p:nvPr userDrawn="1">
            <p:custDataLst>
              <p:tags r:id="rId5"/>
            </p:custDataLst>
          </p:nvPr>
        </p:nvPicPr>
        <p:blipFill>
          <a:blip r:embed="rId6" r:link="rId7" cstate="email"/>
          <a:stretch>
            <a:fillRect/>
          </a:stretch>
        </p:blipFill>
        <p:spPr>
          <a:xfrm>
            <a:off x="11471909" y="0"/>
            <a:ext cx="720091" cy="434568"/>
          </a:xfrm>
          <a:prstGeom prst="rect">
            <a:avLst/>
          </a:prstGeom>
        </p:spPr>
      </p:pic>
      <p:sp>
        <p:nvSpPr>
          <p:cNvPr id="2" name="标题 1"/>
          <p:cNvSpPr>
            <a:spLocks noGrp="1"/>
          </p:cNvSpPr>
          <p:nvPr>
            <p:ph type="title"/>
            <p:custDataLst>
              <p:tags r:id="rId8"/>
            </p:custDataLst>
          </p:nvPr>
        </p:nvSpPr>
        <p:spPr>
          <a:xfrm>
            <a:off x="669881" y="498479"/>
            <a:ext cx="10852237"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29" y="1000133"/>
            <a:ext cx="5283243"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2023369"/>
            <a:ext cx="52832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49" y="1000133"/>
            <a:ext cx="5283243"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49" y="2023369"/>
            <a:ext cx="5283243"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7498080" y="2503170"/>
            <a:ext cx="4389120" cy="1851660"/>
          </a:xfrm>
          <a:prstGeom prst="rect">
            <a:avLst/>
          </a:prstGeom>
        </p:spPr>
      </p:pic>
      <p:sp>
        <p:nvSpPr>
          <p:cNvPr id="7" name="矩形 6"/>
          <p:cNvSpPr/>
          <p:nvPr userDrawn="1">
            <p:custDataLst>
              <p:tags r:id="rId5"/>
            </p:custDataLst>
          </p:nvPr>
        </p:nvSpPr>
        <p:spPr>
          <a:xfrm>
            <a:off x="0" y="0"/>
            <a:ext cx="7315200"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6" name="图片 8"/>
          <p:cNvPicPr/>
          <p:nvPr userDrawn="1">
            <p:custDataLst>
              <p:tags r:id="rId6"/>
            </p:custDataLst>
          </p:nvPr>
        </p:nvPicPr>
        <p:blipFill>
          <a:blip r:embed="rId7" r:link="rId8" cstate="email"/>
          <a:stretch>
            <a:fillRect/>
          </a:stretch>
        </p:blipFill>
        <p:spPr>
          <a:xfrm>
            <a:off x="0" y="6354923"/>
            <a:ext cx="720091" cy="503077"/>
          </a:xfrm>
          <a:prstGeom prst="rect">
            <a:avLst/>
          </a:prstGeom>
        </p:spPr>
      </p:pic>
      <p:sp>
        <p:nvSpPr>
          <p:cNvPr id="2" name="标题 1"/>
          <p:cNvSpPr>
            <a:spLocks noGrp="1"/>
          </p:cNvSpPr>
          <p:nvPr>
            <p:ph type="title"/>
            <p:custDataLst>
              <p:tags r:id="rId9"/>
            </p:custDataLst>
          </p:nvPr>
        </p:nvSpPr>
        <p:spPr>
          <a:xfrm>
            <a:off x="669881" y="498476"/>
            <a:ext cx="10852237"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2"/>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5"/>
          <p:cNvPicPr/>
          <p:nvPr userDrawn="1">
            <p:custDataLst>
              <p:tags r:id="rId2"/>
            </p:custDataLst>
          </p:nvPr>
        </p:nvPicPr>
        <p:blipFill>
          <a:blip r:embed="rId3" r:link="rId4" cstate="email"/>
          <a:stretch>
            <a:fillRect/>
          </a:stretch>
        </p:blipFill>
        <p:spPr>
          <a:xfrm>
            <a:off x="0" y="0"/>
            <a:ext cx="720091" cy="503077"/>
          </a:xfrm>
          <a:prstGeom prst="rect">
            <a:avLst/>
          </a:prstGeom>
        </p:spPr>
      </p:pic>
      <p:pic>
        <p:nvPicPr>
          <p:cNvPr id="8" name="图片 7"/>
          <p:cNvPicPr/>
          <p:nvPr userDrawn="1">
            <p:custDataLst>
              <p:tags r:id="rId5"/>
            </p:custDataLst>
          </p:nvPr>
        </p:nvPicPr>
        <p:blipFill>
          <a:blip r:embed="rId6" r:link="rId7" cstate="email"/>
          <a:stretch>
            <a:fillRect/>
          </a:stretch>
        </p:blipFill>
        <p:spPr>
          <a:xfrm>
            <a:off x="11471909" y="0"/>
            <a:ext cx="720091" cy="434568"/>
          </a:xfrm>
          <a:prstGeom prst="rect">
            <a:avLst/>
          </a:prstGeom>
        </p:spPr>
      </p:pic>
      <p:sp>
        <p:nvSpPr>
          <p:cNvPr id="2" name="标题 1"/>
          <p:cNvSpPr>
            <a:spLocks noGrp="1"/>
          </p:cNvSpPr>
          <p:nvPr>
            <p:ph type="title"/>
            <p:custDataLst>
              <p:tags r:id="rId8"/>
            </p:custDataLst>
          </p:nvPr>
        </p:nvSpPr>
        <p:spPr>
          <a:xfrm>
            <a:off x="669929" y="498479"/>
            <a:ext cx="10852237"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29" y="1626121"/>
            <a:ext cx="5283243"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1626121"/>
            <a:ext cx="5283243"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75" name="图片 2"/>
          <p:cNvPicPr>
            <a:picLocks noChangeAspect="1"/>
          </p:cNvPicPr>
          <p:nvPr userDrawn="1"/>
        </p:nvPicPr>
        <p:blipFill>
          <a:blip r:embed="rId3"/>
          <a:stretch>
            <a:fillRect/>
          </a:stretch>
        </p:blipFill>
        <p:spPr>
          <a:xfrm>
            <a:off x="-4233" y="0"/>
            <a:ext cx="1593851" cy="1225550"/>
          </a:xfrm>
          <a:prstGeom prst="rect">
            <a:avLst/>
          </a:prstGeom>
          <a:noFill/>
          <a:ln w="9525">
            <a:noFill/>
          </a:ln>
        </p:spPr>
      </p:pic>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360A079-889B-4E88-9149-F98DA1683ACF}"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720091" cy="503077"/>
          </a:xfrm>
          <a:prstGeom prst="rect">
            <a:avLst/>
          </a:prstGeom>
        </p:spPr>
      </p:pic>
      <p:pic>
        <p:nvPicPr>
          <p:cNvPr id="7" name="图片 7"/>
          <p:cNvPicPr/>
          <p:nvPr userDrawn="1">
            <p:custDataLst>
              <p:tags r:id="rId5"/>
            </p:custDataLst>
          </p:nvPr>
        </p:nvPicPr>
        <p:blipFill>
          <a:blip r:embed="rId6" r:link="rId7" cstate="email"/>
          <a:stretch>
            <a:fillRect/>
          </a:stretch>
        </p:blipFill>
        <p:spPr>
          <a:xfrm>
            <a:off x="11471909" y="0"/>
            <a:ext cx="720091" cy="434568"/>
          </a:xfrm>
          <a:prstGeom prst="rect">
            <a:avLst/>
          </a:prstGeom>
        </p:spPr>
      </p:pic>
      <p:sp>
        <p:nvSpPr>
          <p:cNvPr id="2" name="竖排标题 1"/>
          <p:cNvSpPr>
            <a:spLocks noGrp="1"/>
          </p:cNvSpPr>
          <p:nvPr>
            <p:ph type="title" orient="vert"/>
            <p:custDataLst>
              <p:tags r:id="rId8"/>
            </p:custDataLst>
          </p:nvPr>
        </p:nvSpPr>
        <p:spPr>
          <a:xfrm>
            <a:off x="10571135" y="1626121"/>
            <a:ext cx="950984"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1626113"/>
            <a:ext cx="9828101"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5"/>
          <p:cNvPicPr/>
          <p:nvPr userDrawn="1">
            <p:custDataLst>
              <p:tags r:id="rId2"/>
            </p:custDataLst>
          </p:nvPr>
        </p:nvPicPr>
        <p:blipFill>
          <a:blip r:embed="rId3" r:link="rId4" cstate="email"/>
          <a:stretch>
            <a:fillRect/>
          </a:stretch>
        </p:blipFill>
        <p:spPr>
          <a:xfrm>
            <a:off x="0" y="0"/>
            <a:ext cx="720091" cy="503077"/>
          </a:xfrm>
          <a:prstGeom prst="rect">
            <a:avLst/>
          </a:prstGeom>
        </p:spPr>
      </p:pic>
      <p:pic>
        <p:nvPicPr>
          <p:cNvPr id="6" name="图片 7"/>
          <p:cNvPicPr/>
          <p:nvPr userDrawn="1">
            <p:custDataLst>
              <p:tags r:id="rId5"/>
            </p:custDataLst>
          </p:nvPr>
        </p:nvPicPr>
        <p:blipFill>
          <a:blip r:embed="rId6" r:link="rId7" cstate="email"/>
          <a:stretch>
            <a:fillRect/>
          </a:stretch>
        </p:blipFill>
        <p:spPr>
          <a:xfrm>
            <a:off x="11471909" y="0"/>
            <a:ext cx="720091" cy="434568"/>
          </a:xfrm>
          <a:prstGeom prst="rect">
            <a:avLst/>
          </a:prstGeom>
        </p:spPr>
      </p:pic>
      <p:sp>
        <p:nvSpPr>
          <p:cNvPr id="3" name="日期占位符 2"/>
          <p:cNvSpPr>
            <a:spLocks noGrp="1"/>
          </p:cNvSpPr>
          <p:nvPr>
            <p:ph type="dt" sz="half" idx="10"/>
            <p:custDataLst>
              <p:tags r:id="rId8"/>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29" y="1626121"/>
            <a:ext cx="10852237" cy="4041680"/>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email"/>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8" name="Title 7"/>
          <p:cNvSpPr>
            <a:spLocks noGrp="1"/>
          </p:cNvSpPr>
          <p:nvPr>
            <p:ph type="title" idx="14" hasCustomPrompt="1"/>
            <p:custDataLst>
              <p:tags r:id="rId8"/>
            </p:custDataLst>
          </p:nvPr>
        </p:nvSpPr>
        <p:spPr>
          <a:xfrm>
            <a:off x="3590883" y="2427636"/>
            <a:ext cx="5365751" cy="1049179"/>
          </a:xfrm>
        </p:spPr>
        <p:txBody>
          <a:bodyPr vert="horz" wrap="square" lIns="90170" tIns="46990" rIns="90170" bIns="0" rtlCol="0" anchor="b" anchorCtr="0">
            <a:normAutofit/>
          </a:bodyPr>
          <a:lstStyle>
            <a:lvl1pPr>
              <a:defRPr lang="zh-CN" altLang="en-US" sz="6000" b="0" spc="10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pPr marL="0" lvl="0" algn="dist"/>
            <a:r>
              <a:rPr lang="zh-CN" altLang="en-US" dirty="0"/>
              <a:t>编辑标题</a:t>
            </a:r>
            <a:endParaRPr lang="zh-CN" altLang="en-US" dirty="0"/>
          </a:p>
        </p:txBody>
      </p:sp>
      <p:sp>
        <p:nvSpPr>
          <p:cNvPr id="9" name="Text Placeholder 8"/>
          <p:cNvSpPr>
            <a:spLocks noGrp="1"/>
          </p:cNvSpPr>
          <p:nvPr>
            <p:ph type="body" sz="quarter" idx="15" hasCustomPrompt="1"/>
            <p:custDataLst>
              <p:tags r:id="rId9"/>
            </p:custDataLst>
          </p:nvPr>
        </p:nvSpPr>
        <p:spPr>
          <a:xfrm>
            <a:off x="3590251" y="3918617"/>
            <a:ext cx="5366385" cy="336709"/>
          </a:xfrm>
          <a:prstGeom prst="rect">
            <a:avLst/>
          </a:prstGeom>
        </p:spPr>
        <p:txBody>
          <a:bodyPr vert="horz" wrap="square" lIns="90170" tIns="46990" rIns="90170" bIns="46990" rtlCol="0" anchor="t" anchorCtr="0">
            <a:normAutofit/>
          </a:bodyPr>
          <a:lstStyle>
            <a:lvl1pPr>
              <a:defRPr lang="zh-CN" altLang="en-US" sz="1500" spc="200">
                <a:ln>
                  <a:noFill/>
                </a:ln>
                <a:solidFill>
                  <a:schemeClr val="tx1">
                    <a:lumMod val="65000"/>
                    <a:lumOff val="35000"/>
                  </a:schemeClr>
                </a:solidFill>
                <a:effectLst/>
                <a:uLnTx/>
                <a:latin typeface="Arial" panose="020B0604020202020204" pitchFamily="34" charset="0"/>
                <a:ea typeface="微软雅黑" panose="020B0503020204020204" pitchFamily="34" charset="-122"/>
                <a:cs typeface="微软雅黑" panose="020B0503020204020204" pitchFamily="34" charset="-122"/>
              </a:defRPr>
            </a:lvl1pPr>
          </a:lstStyle>
          <a:p>
            <a:pPr marL="0" lvl="0" indent="0" algn="dist">
              <a:lnSpc>
                <a:spcPct val="100000"/>
              </a:lnSpc>
              <a:spcAft>
                <a:spcPts val="0"/>
              </a:spcAft>
              <a:buClrTx/>
              <a:buSzTx/>
              <a:buNone/>
            </a:pPr>
            <a:r>
              <a:rPr lang="zh-CN" altLang="en-US"/>
              <a:t>单击此处编辑文本</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5"/>
          <p:cNvPicPr/>
          <p:nvPr userDrawn="1">
            <p:custDataLst>
              <p:tags r:id="rId2"/>
            </p:custDataLst>
          </p:nvPr>
        </p:nvPicPr>
        <p:blipFill>
          <a:blip r:embed="rId3" r:link="rId4" cstate="email"/>
          <a:stretch>
            <a:fillRect/>
          </a:stretch>
        </p:blipFill>
        <p:spPr>
          <a:xfrm>
            <a:off x="0" y="0"/>
            <a:ext cx="720091" cy="503077"/>
          </a:xfrm>
          <a:prstGeom prst="rect">
            <a:avLst/>
          </a:prstGeom>
        </p:spPr>
      </p:pic>
      <p:pic>
        <p:nvPicPr>
          <p:cNvPr id="6" name="图片 7"/>
          <p:cNvPicPr/>
          <p:nvPr userDrawn="1">
            <p:custDataLst>
              <p:tags r:id="rId5"/>
            </p:custDataLst>
          </p:nvPr>
        </p:nvPicPr>
        <p:blipFill>
          <a:blip r:embed="rId6" r:link="rId7" cstate="email"/>
          <a:stretch>
            <a:fillRect/>
          </a:stretch>
        </p:blipFill>
        <p:spPr>
          <a:xfrm>
            <a:off x="11471909" y="0"/>
            <a:ext cx="720091" cy="434568"/>
          </a:xfrm>
          <a:prstGeom prst="rect">
            <a:avLst/>
          </a:prstGeom>
        </p:spPr>
      </p:pic>
      <p:sp>
        <p:nvSpPr>
          <p:cNvPr id="2" name="标题 1"/>
          <p:cNvSpPr>
            <a:spLocks noGrp="1"/>
          </p:cNvSpPr>
          <p:nvPr>
            <p:ph type="title"/>
            <p:custDataLst>
              <p:tags r:id="rId8"/>
            </p:custDataLst>
          </p:nvPr>
        </p:nvSpPr>
        <p:spPr>
          <a:xfrm>
            <a:off x="669881" y="498476"/>
            <a:ext cx="10852237" cy="33147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6"/>
          <p:cNvPicPr/>
          <p:nvPr userDrawn="1">
            <p:custDataLst>
              <p:tags r:id="rId3"/>
            </p:custDataLst>
          </p:nvPr>
        </p:nvPicPr>
        <p:blipFill>
          <a:blip r:embed="rId4" r:link="rId5" cstate="email"/>
          <a:stretch>
            <a:fillRect/>
          </a:stretch>
        </p:blipFill>
        <p:spPr>
          <a:xfrm>
            <a:off x="0" y="0"/>
            <a:ext cx="720091" cy="503077"/>
          </a:xfrm>
          <a:prstGeom prst="rect">
            <a:avLst/>
          </a:prstGeom>
        </p:spPr>
      </p:pic>
      <p:pic>
        <p:nvPicPr>
          <p:cNvPr id="8" name="图片 8"/>
          <p:cNvPicPr/>
          <p:nvPr userDrawn="1">
            <p:custDataLst>
              <p:tags r:id="rId6"/>
            </p:custDataLst>
          </p:nvPr>
        </p:nvPicPr>
        <p:blipFill>
          <a:blip r:embed="rId7" r:link="rId8" cstate="email"/>
          <a:stretch>
            <a:fillRect/>
          </a:stretch>
        </p:blipFill>
        <p:spPr>
          <a:xfrm>
            <a:off x="11471909" y="0"/>
            <a:ext cx="720091" cy="434568"/>
          </a:xfrm>
          <a:prstGeom prst="rect">
            <a:avLst/>
          </a:prstGeom>
        </p:spPr>
      </p:pic>
      <p:sp>
        <p:nvSpPr>
          <p:cNvPr id="2" name="标题 1"/>
          <p:cNvSpPr>
            <a:spLocks noGrp="1"/>
          </p:cNvSpPr>
          <p:nvPr>
            <p:ph type="title" hasCustomPrompt="1"/>
            <p:custDataLst>
              <p:tags r:id="rId9"/>
            </p:custDataLst>
          </p:nvPr>
        </p:nvSpPr>
        <p:spPr>
          <a:xfrm>
            <a:off x="1281600" y="1339650"/>
            <a:ext cx="9626400" cy="5427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594250"/>
            <a:ext cx="9626600" cy="2583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6"/>
          <p:cNvPicPr/>
          <p:nvPr userDrawn="1">
            <p:custDataLst>
              <p:tags r:id="rId3"/>
            </p:custDataLst>
          </p:nvPr>
        </p:nvPicPr>
        <p:blipFill>
          <a:blip r:embed="rId4" r:link="rId5" cstate="email"/>
          <a:stretch>
            <a:fillRect/>
          </a:stretch>
        </p:blipFill>
        <p:spPr>
          <a:xfrm>
            <a:off x="11471909" y="0"/>
            <a:ext cx="720091" cy="503077"/>
          </a:xfrm>
          <a:prstGeom prst="rect">
            <a:avLst/>
          </a:prstGeom>
        </p:spPr>
      </p:pic>
      <p:sp>
        <p:nvSpPr>
          <p:cNvPr id="2" name="标题 1"/>
          <p:cNvSpPr>
            <a:spLocks noGrp="1"/>
          </p:cNvSpPr>
          <p:nvPr>
            <p:ph type="title" hasCustomPrompt="1"/>
            <p:custDataLst>
              <p:tags r:id="rId6"/>
            </p:custDataLst>
          </p:nvPr>
        </p:nvSpPr>
        <p:spPr>
          <a:xfrm>
            <a:off x="583200" y="880650"/>
            <a:ext cx="3960000" cy="6615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2275650"/>
            <a:ext cx="3956400" cy="3069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1405930"/>
            <a:ext cx="6480000" cy="381595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6"/>
          <p:cNvPicPr/>
          <p:nvPr userDrawn="1">
            <p:custDataLst>
              <p:tags r:id="rId3"/>
            </p:custDataLst>
          </p:nvPr>
        </p:nvPicPr>
        <p:blipFill>
          <a:blip r:embed="rId4" r:link="rId5" cstate="email"/>
          <a:stretch>
            <a:fillRect/>
          </a:stretch>
        </p:blipFill>
        <p:spPr>
          <a:xfrm>
            <a:off x="0" y="0"/>
            <a:ext cx="720091" cy="503077"/>
          </a:xfrm>
          <a:prstGeom prst="rect">
            <a:avLst/>
          </a:prstGeom>
        </p:spPr>
      </p:pic>
      <p:pic>
        <p:nvPicPr>
          <p:cNvPr id="8" name="图片 8"/>
          <p:cNvPicPr/>
          <p:nvPr userDrawn="1">
            <p:custDataLst>
              <p:tags r:id="rId6"/>
            </p:custDataLst>
          </p:nvPr>
        </p:nvPicPr>
        <p:blipFill>
          <a:blip r:embed="rId7" r:link="rId8" cstate="email"/>
          <a:stretch>
            <a:fillRect/>
          </a:stretch>
        </p:blipFill>
        <p:spPr>
          <a:xfrm>
            <a:off x="11471909" y="0"/>
            <a:ext cx="720091" cy="434568"/>
          </a:xfrm>
          <a:prstGeom prst="rect">
            <a:avLst/>
          </a:prstGeom>
        </p:spPr>
      </p:pic>
      <p:sp>
        <p:nvSpPr>
          <p:cNvPr id="2" name="标题 1"/>
          <p:cNvSpPr>
            <a:spLocks noGrp="1"/>
          </p:cNvSpPr>
          <p:nvPr>
            <p:ph type="title"/>
            <p:custDataLst>
              <p:tags r:id="rId9"/>
            </p:custDataLst>
          </p:nvPr>
        </p:nvSpPr>
        <p:spPr>
          <a:xfrm>
            <a:off x="612000" y="859500"/>
            <a:ext cx="10976400" cy="4698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763100"/>
            <a:ext cx="10975975" cy="621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3236850"/>
            <a:ext cx="10965600" cy="25731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4"/>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6"/>
          <p:cNvPicPr/>
          <p:nvPr userDrawn="1">
            <p:custDataLst>
              <p:tags r:id="rId3"/>
            </p:custDataLst>
          </p:nvPr>
        </p:nvPicPr>
        <p:blipFill>
          <a:blip r:embed="rId4" r:link="rId5" cstate="email"/>
          <a:stretch>
            <a:fillRect/>
          </a:stretch>
        </p:blipFill>
        <p:spPr>
          <a:xfrm>
            <a:off x="0" y="0"/>
            <a:ext cx="720091" cy="503077"/>
          </a:xfrm>
          <a:prstGeom prst="rect">
            <a:avLst/>
          </a:prstGeom>
        </p:spPr>
      </p:pic>
      <p:pic>
        <p:nvPicPr>
          <p:cNvPr id="8" name="图片 8"/>
          <p:cNvPicPr/>
          <p:nvPr userDrawn="1">
            <p:custDataLst>
              <p:tags r:id="rId6"/>
            </p:custDataLst>
          </p:nvPr>
        </p:nvPicPr>
        <p:blipFill>
          <a:blip r:embed="rId7" r:link="rId8" cstate="email"/>
          <a:stretch>
            <a:fillRect/>
          </a:stretch>
        </p:blipFill>
        <p:spPr>
          <a:xfrm>
            <a:off x="11471909" y="0"/>
            <a:ext cx="720091" cy="434568"/>
          </a:xfrm>
          <a:prstGeom prst="rect">
            <a:avLst/>
          </a:prstGeom>
        </p:spPr>
      </p:pic>
      <p:sp>
        <p:nvSpPr>
          <p:cNvPr id="2" name="标题 1"/>
          <p:cNvSpPr>
            <a:spLocks noGrp="1"/>
          </p:cNvSpPr>
          <p:nvPr>
            <p:ph type="title"/>
            <p:custDataLst>
              <p:tags r:id="rId9"/>
            </p:custDataLst>
          </p:nvPr>
        </p:nvSpPr>
        <p:spPr>
          <a:xfrm>
            <a:off x="604800" y="740250"/>
            <a:ext cx="109764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2082600"/>
            <a:ext cx="10990800" cy="2408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306850"/>
            <a:ext cx="11001600" cy="7587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4"/>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6"/>
          <p:cNvPicPr/>
          <p:nvPr userDrawn="1">
            <p:custDataLst>
              <p:tags r:id="rId3"/>
            </p:custDataLst>
          </p:nvPr>
        </p:nvPicPr>
        <p:blipFill>
          <a:blip r:embed="rId4" r:link="rId5" cstate="email"/>
          <a:stretch>
            <a:fillRect/>
          </a:stretch>
        </p:blipFill>
        <p:spPr>
          <a:xfrm>
            <a:off x="11471909" y="6354923"/>
            <a:ext cx="720091" cy="503077"/>
          </a:xfrm>
          <a:prstGeom prst="rect">
            <a:avLst/>
          </a:prstGeom>
        </p:spPr>
      </p:pic>
      <p:pic>
        <p:nvPicPr>
          <p:cNvPr id="10" name="图片 8"/>
          <p:cNvPicPr/>
          <p:nvPr userDrawn="1">
            <p:custDataLst>
              <p:tags r:id="rId6"/>
            </p:custDataLst>
          </p:nvPr>
        </p:nvPicPr>
        <p:blipFill>
          <a:blip r:embed="rId7" r:link="rId8" cstate="email"/>
          <a:stretch>
            <a:fillRect/>
          </a:stretch>
        </p:blipFill>
        <p:spPr>
          <a:xfrm>
            <a:off x="0" y="6423432"/>
            <a:ext cx="720091" cy="434568"/>
          </a:xfrm>
          <a:prstGeom prst="rect">
            <a:avLst/>
          </a:prstGeom>
        </p:spPr>
      </p:pic>
      <p:sp>
        <p:nvSpPr>
          <p:cNvPr id="2" name="标题 1"/>
          <p:cNvSpPr>
            <a:spLocks noGrp="1"/>
          </p:cNvSpPr>
          <p:nvPr>
            <p:ph type="title"/>
            <p:custDataLst>
              <p:tags r:id="rId9"/>
            </p:custDataLst>
          </p:nvPr>
        </p:nvSpPr>
        <p:spPr>
          <a:xfrm>
            <a:off x="579600" y="292846"/>
            <a:ext cx="11037600" cy="331473"/>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2025000"/>
            <a:ext cx="5342400" cy="217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2025000"/>
            <a:ext cx="5367600" cy="217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914450"/>
            <a:ext cx="5342400" cy="585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910850"/>
            <a:ext cx="5367600" cy="5859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4"/>
          <p:cNvSpPr/>
          <p:nvPr userDrawn="1">
            <p:custDataLst>
              <p:tags r:id="rId2"/>
            </p:custDataLst>
          </p:nvPr>
        </p:nvSpPr>
        <p:spPr>
          <a:xfrm>
            <a:off x="0" y="1572518"/>
            <a:ext cx="12192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6"/>
          <p:cNvPicPr/>
          <p:nvPr userDrawn="1">
            <p:custDataLst>
              <p:tags r:id="rId3"/>
            </p:custDataLst>
          </p:nvPr>
        </p:nvPicPr>
        <p:blipFill>
          <a:blip r:embed="rId4" r:link="rId5" cstate="email"/>
          <a:stretch>
            <a:fillRect/>
          </a:stretch>
        </p:blipFill>
        <p:spPr>
          <a:xfrm>
            <a:off x="10571797" y="5726078"/>
            <a:ext cx="1620203" cy="1131922"/>
          </a:xfrm>
          <a:prstGeom prst="rect">
            <a:avLst/>
          </a:prstGeom>
        </p:spPr>
      </p:pic>
      <p:pic>
        <p:nvPicPr>
          <p:cNvPr id="8" name="图片 8"/>
          <p:cNvPicPr/>
          <p:nvPr userDrawn="1">
            <p:custDataLst>
              <p:tags r:id="rId6"/>
            </p:custDataLst>
          </p:nvPr>
        </p:nvPicPr>
        <p:blipFill>
          <a:blip r:embed="rId7" r:link="rId8" cstate="email"/>
          <a:stretch>
            <a:fillRect/>
          </a:stretch>
        </p:blipFill>
        <p:spPr>
          <a:xfrm>
            <a:off x="0" y="5880222"/>
            <a:ext cx="1620203" cy="977778"/>
          </a:xfrm>
          <a:prstGeom prst="rect">
            <a:avLst/>
          </a:prstGeom>
        </p:spPr>
      </p:pic>
      <p:sp>
        <p:nvSpPr>
          <p:cNvPr id="2" name="标题 1"/>
          <p:cNvSpPr>
            <a:spLocks noGrp="1"/>
          </p:cNvSpPr>
          <p:nvPr>
            <p:ph type="title" hasCustomPrompt="1"/>
            <p:custDataLst>
              <p:tags r:id="rId9"/>
            </p:custDataLst>
          </p:nvPr>
        </p:nvSpPr>
        <p:spPr>
          <a:xfrm>
            <a:off x="1522800" y="1637550"/>
            <a:ext cx="9144000" cy="17901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429743"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456000" y="6349833"/>
            <a:ext cx="528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160600" y="6349833"/>
            <a:ext cx="3600000" cy="316800"/>
          </a:xfrm>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4069800"/>
            <a:ext cx="9144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3"/>
            <a:ext cx="105156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8"/>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3628036-0899-43B0-988C-343EADBABFE7}"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 y="0"/>
            <a:ext cx="12191332"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curtains"/>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3628036-0899-43B0-988C-343EADBABFE7}"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3"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3628036-0899-43B0-988C-343EADBABFE7}"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3628036-0899-43B0-988C-343EADBABFE7}"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3628036-0899-43B0-988C-343EADBABFE7}"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30"/>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3628036-0899-43B0-988C-343EADBABFE7}"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30"/>
            <a:ext cx="6172200" cy="4873625"/>
          </a:xfrm>
        </p:spPr>
        <p:txBody>
          <a:bodyPr vert="horz" wrap="square" lIns="91440" tIns="45720" rIns="91440" bIns="4572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4530" rtl="0" eaLnBrk="0" fontAlgn="base" latinLnBrk="0" hangingPunct="0">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0">
                <a:ln>
                  <a:noFill/>
                </a:ln>
                <a:solidFill>
                  <a:schemeClr val="tx1"/>
                </a:solidFill>
                <a:effectLst/>
                <a:uLnTx/>
                <a:uFillTx/>
                <a:latin typeface="+mn-lt"/>
                <a:ea typeface="宋体" panose="02010600030101010101" pitchFamily="2" charset="-122"/>
                <a:cs typeface="+mn-cs"/>
              </a:rPr>
              <a:t>单击图标添加图片</a:t>
            </a:r>
            <a:endParaRPr kumimoji="0" lang="zh-CN" altLang="en-US" sz="2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A3628036-0899-43B0-988C-343EADBABFE7}"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142.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3628036-0899-43B0-988C-343EADBABFE7}" type="slidenum">
              <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en-US" altLang="zh-CN" sz="9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pic>
        <p:nvPicPr>
          <p:cNvPr id="1031" name="图片 2"/>
          <p:cNvPicPr>
            <a:picLocks noChangeAspect="1"/>
          </p:cNvPicPr>
          <p:nvPr userDrawn="1"/>
        </p:nvPicPr>
        <p:blipFill>
          <a:blip r:embed="rId13"/>
          <a:stretch>
            <a:fillRect/>
          </a:stretch>
        </p:blipFill>
        <p:spPr>
          <a:xfrm>
            <a:off x="-4233" y="0"/>
            <a:ext cx="1593851" cy="122555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hf sldNum="0" hdr="0" ftr="0" dt="0"/>
  <p:txStyles>
    <p:titleStyle>
      <a:lvl1pPr algn="l" defTabSz="684530" rtl="0" eaLnBrk="0" fontAlgn="base" hangingPunct="0">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p:titleStyle>
    <p:bodyStyle>
      <a:lvl1pPr marL="170180" indent="-170180" algn="l" defTabSz="68453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宋体" panose="02010600030101010101" pitchFamily="2" charset="-122"/>
          <a:cs typeface="+mn-cs"/>
        </a:defRPr>
      </a:lvl1pPr>
      <a:lvl2pPr marL="513080" indent="-170180" algn="l" defTabSz="68453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宋体" panose="02010600030101010101" pitchFamily="2" charset="-122"/>
          <a:cs typeface="+mn-cs"/>
        </a:defRPr>
      </a:lvl2pPr>
      <a:lvl3pPr marL="855980" indent="-170180" algn="l" defTabSz="68453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宋体" panose="02010600030101010101" pitchFamily="2" charset="-122"/>
          <a:cs typeface="+mn-cs"/>
        </a:defRPr>
      </a:lvl3pPr>
      <a:lvl4pPr marL="1198880" indent="-170180" algn="l" defTabSz="68453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宋体" panose="02010600030101010101" pitchFamily="2" charset="-122"/>
          <a:cs typeface="+mn-cs"/>
        </a:defRPr>
      </a:lvl4pPr>
      <a:lvl5pPr marL="1541780" indent="-170180" algn="l" defTabSz="68453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宋体" panose="0201060003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1189673"/>
            <a:ext cx="10852237"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1578299"/>
            <a:ext cx="10852237"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3" y="5619625"/>
            <a:ext cx="2700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5619625"/>
            <a:ext cx="396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5619625"/>
            <a:ext cx="2700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10.xml.rels><?xml version="1.0" encoding="UTF-8" standalone="yes"?>
<Relationships xmlns="http://schemas.openxmlformats.org/package/2006/relationships"><Relationship Id="rId9" Type="http://schemas.openxmlformats.org/officeDocument/2006/relationships/image" Target="../media/image16.wmf"/><Relationship Id="rId8" Type="http://schemas.openxmlformats.org/officeDocument/2006/relationships/oleObject" Target="../embeddings/oleObject1.bin"/><Relationship Id="rId7" Type="http://schemas.openxmlformats.org/officeDocument/2006/relationships/tags" Target="../tags/tag21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21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3" Type="http://schemas.openxmlformats.org/officeDocument/2006/relationships/vmlDrawing" Target="../drawings/vmlDrawing1.vml"/><Relationship Id="rId12" Type="http://schemas.openxmlformats.org/officeDocument/2006/relationships/slideLayout" Target="../slideLayouts/slideLayout18.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tags" Target="../tags/tag209.xml"/></Relationships>
</file>

<file path=ppt/slides/_rels/slide11.xml.rels><?xml version="1.0" encoding="UTF-8" standalone="yes"?>
<Relationships xmlns="http://schemas.openxmlformats.org/package/2006/relationships"><Relationship Id="rId9" Type="http://schemas.openxmlformats.org/officeDocument/2006/relationships/tags" Target="../tags/tag218.xml"/><Relationship Id="rId8" Type="http://schemas.openxmlformats.org/officeDocument/2006/relationships/tags" Target="../tags/tag217.xml"/><Relationship Id="rId7" Type="http://schemas.openxmlformats.org/officeDocument/2006/relationships/tags" Target="../tags/tag21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21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1" Type="http://schemas.openxmlformats.org/officeDocument/2006/relationships/slideLayout" Target="../slideLayouts/slideLayout18.xml"/><Relationship Id="rId10" Type="http://schemas.openxmlformats.org/officeDocument/2006/relationships/tags" Target="../tags/tag219.xml"/><Relationship Id="rId1" Type="http://schemas.openxmlformats.org/officeDocument/2006/relationships/tags" Target="../tags/tag214.xml"/></Relationships>
</file>

<file path=ppt/slides/_rels/slide12.xml.rels><?xml version="1.0" encoding="UTF-8" standalone="yes"?>
<Relationships xmlns="http://schemas.openxmlformats.org/package/2006/relationships"><Relationship Id="rId9" Type="http://schemas.openxmlformats.org/officeDocument/2006/relationships/image" Target="../media/image17.wmf"/><Relationship Id="rId8" Type="http://schemas.openxmlformats.org/officeDocument/2006/relationships/oleObject" Target="../embeddings/oleObject2.bin"/><Relationship Id="rId7" Type="http://schemas.openxmlformats.org/officeDocument/2006/relationships/tags" Target="../tags/tag22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22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3" Type="http://schemas.openxmlformats.org/officeDocument/2006/relationships/vmlDrawing" Target="../drawings/vmlDrawing2.vml"/><Relationship Id="rId12" Type="http://schemas.openxmlformats.org/officeDocument/2006/relationships/slideLayout" Target="../slideLayouts/slideLayout18.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tags" Target="../tags/tag220.xml"/></Relationships>
</file>

<file path=ppt/slides/_rels/slide13.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tags" Target="../tags/tag228.xml"/><Relationship Id="rId7" Type="http://schemas.openxmlformats.org/officeDocument/2006/relationships/tags" Target="../tags/tag22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22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4" Type="http://schemas.openxmlformats.org/officeDocument/2006/relationships/slideLayout" Target="../slideLayouts/slideLayout18.xml"/><Relationship Id="rId13" Type="http://schemas.openxmlformats.org/officeDocument/2006/relationships/tags" Target="../tags/tag232.xml"/><Relationship Id="rId12" Type="http://schemas.openxmlformats.org/officeDocument/2006/relationships/tags" Target="../tags/tag231.xml"/><Relationship Id="rId11" Type="http://schemas.openxmlformats.org/officeDocument/2006/relationships/image" Target="../media/image18.png"/><Relationship Id="rId10" Type="http://schemas.openxmlformats.org/officeDocument/2006/relationships/tags" Target="../tags/tag230.xml"/><Relationship Id="rId1" Type="http://schemas.openxmlformats.org/officeDocument/2006/relationships/tags" Target="../tags/tag225.xml"/></Relationships>
</file>

<file path=ppt/slides/_rels/slide14.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234.xml"/><Relationship Id="rId35" Type="http://schemas.openxmlformats.org/officeDocument/2006/relationships/slideLayout" Target="../slideLayouts/slideLayout18.xml"/><Relationship Id="rId34" Type="http://schemas.openxmlformats.org/officeDocument/2006/relationships/tags" Target="../tags/tag259.xml"/><Relationship Id="rId33" Type="http://schemas.openxmlformats.org/officeDocument/2006/relationships/tags" Target="../tags/tag258.xml"/><Relationship Id="rId32" Type="http://schemas.openxmlformats.org/officeDocument/2006/relationships/tags" Target="../tags/tag257.xml"/><Relationship Id="rId31" Type="http://schemas.openxmlformats.org/officeDocument/2006/relationships/tags" Target="../tags/tag256.xml"/><Relationship Id="rId30" Type="http://schemas.openxmlformats.org/officeDocument/2006/relationships/tags" Target="../tags/tag255.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254.xml"/><Relationship Id="rId28" Type="http://schemas.openxmlformats.org/officeDocument/2006/relationships/tags" Target="../tags/tag253.xml"/><Relationship Id="rId27" Type="http://schemas.openxmlformats.org/officeDocument/2006/relationships/image" Target="../media/image15.wmf"/><Relationship Id="rId26" Type="http://schemas.openxmlformats.org/officeDocument/2006/relationships/tags" Target="../tags/tag252.xml"/><Relationship Id="rId25" Type="http://schemas.openxmlformats.org/officeDocument/2006/relationships/tags" Target="../tags/tag251.xml"/><Relationship Id="rId24" Type="http://schemas.openxmlformats.org/officeDocument/2006/relationships/tags" Target="../tags/tag250.xml"/><Relationship Id="rId23" Type="http://schemas.openxmlformats.org/officeDocument/2006/relationships/tags" Target="../tags/tag249.xml"/><Relationship Id="rId22" Type="http://schemas.openxmlformats.org/officeDocument/2006/relationships/tags" Target="../tags/tag248.xml"/><Relationship Id="rId21" Type="http://schemas.openxmlformats.org/officeDocument/2006/relationships/tags" Target="../tags/tag247.xml"/><Relationship Id="rId20" Type="http://schemas.openxmlformats.org/officeDocument/2006/relationships/image" Target="../media/image14.wmf"/><Relationship Id="rId2" Type="http://schemas.openxmlformats.org/officeDocument/2006/relationships/image" Target="../media/image5.png"/><Relationship Id="rId19" Type="http://schemas.openxmlformats.org/officeDocument/2006/relationships/image" Target="../media/image13.wmf"/><Relationship Id="rId18" Type="http://schemas.openxmlformats.org/officeDocument/2006/relationships/tags" Target="../tags/tag246.xml"/><Relationship Id="rId17" Type="http://schemas.openxmlformats.org/officeDocument/2006/relationships/tags" Target="../tags/tag245.xml"/><Relationship Id="rId16" Type="http://schemas.openxmlformats.org/officeDocument/2006/relationships/tags" Target="../tags/tag244.xml"/><Relationship Id="rId15" Type="http://schemas.openxmlformats.org/officeDocument/2006/relationships/tags" Target="../tags/tag243.xml"/><Relationship Id="rId14" Type="http://schemas.openxmlformats.org/officeDocument/2006/relationships/tags" Target="../tags/tag242.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tags" Target="../tags/tag233.xml"/></Relationships>
</file>

<file path=ppt/slides/_rels/slide15.xml.rels><?xml version="1.0" encoding="UTF-8" standalone="yes"?>
<Relationships xmlns="http://schemas.openxmlformats.org/package/2006/relationships"><Relationship Id="rId9" Type="http://schemas.openxmlformats.org/officeDocument/2006/relationships/tags" Target="../tags/tag264.xml"/><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26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0" Type="http://schemas.openxmlformats.org/officeDocument/2006/relationships/slideLayout" Target="../slideLayouts/slideLayout18.xml"/><Relationship Id="rId1" Type="http://schemas.openxmlformats.org/officeDocument/2006/relationships/tags" Target="../tags/tag260.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26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 Type="http://schemas.openxmlformats.org/officeDocument/2006/relationships/tags" Target="../tags/tag265.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27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0" Type="http://schemas.openxmlformats.org/officeDocument/2006/relationships/comments" Target="../comments/comment3.xml"/><Relationship Id="rId1" Type="http://schemas.openxmlformats.org/officeDocument/2006/relationships/tags" Target="../tags/tag269.xml"/></Relationships>
</file>

<file path=ppt/slides/_rels/slide18.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tags" Target="../tags/tag27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1" Type="http://schemas.openxmlformats.org/officeDocument/2006/relationships/comments" Target="../comments/comment4.xml"/><Relationship Id="rId40" Type="http://schemas.openxmlformats.org/officeDocument/2006/relationships/slideLayout" Target="../slideLayouts/slideLayout18.xml"/><Relationship Id="rId4" Type="http://schemas.openxmlformats.org/officeDocument/2006/relationships/tags" Target="../tags/tag274.xml"/><Relationship Id="rId39" Type="http://schemas.openxmlformats.org/officeDocument/2006/relationships/tags" Target="../tags/tag304.xml"/><Relationship Id="rId38" Type="http://schemas.openxmlformats.org/officeDocument/2006/relationships/tags" Target="../tags/tag303.xml"/><Relationship Id="rId37" Type="http://schemas.openxmlformats.org/officeDocument/2006/relationships/tags" Target="../tags/tag302.xml"/><Relationship Id="rId36" Type="http://schemas.openxmlformats.org/officeDocument/2006/relationships/tags" Target="../tags/tag301.xml"/><Relationship Id="rId35" Type="http://schemas.openxmlformats.org/officeDocument/2006/relationships/tags" Target="../tags/tag300.xml"/><Relationship Id="rId34" Type="http://schemas.openxmlformats.org/officeDocument/2006/relationships/image" Target="../media/image15.wmf"/><Relationship Id="rId33" Type="http://schemas.openxmlformats.org/officeDocument/2006/relationships/tags" Target="../tags/tag299.xml"/><Relationship Id="rId32" Type="http://schemas.openxmlformats.org/officeDocument/2006/relationships/tags" Target="../tags/tag298.xml"/><Relationship Id="rId31" Type="http://schemas.openxmlformats.org/officeDocument/2006/relationships/tags" Target="../tags/tag297.xml"/><Relationship Id="rId30" Type="http://schemas.openxmlformats.org/officeDocument/2006/relationships/tags" Target="../tags/tag296.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295.xml"/><Relationship Id="rId28" Type="http://schemas.openxmlformats.org/officeDocument/2006/relationships/tags" Target="../tags/tag294.xml"/><Relationship Id="rId27" Type="http://schemas.openxmlformats.org/officeDocument/2006/relationships/image" Target="../media/image14.wmf"/><Relationship Id="rId26" Type="http://schemas.openxmlformats.org/officeDocument/2006/relationships/image" Target="../media/image13.wmf"/><Relationship Id="rId25" Type="http://schemas.openxmlformats.org/officeDocument/2006/relationships/tags" Target="../tags/tag293.xml"/><Relationship Id="rId24" Type="http://schemas.openxmlformats.org/officeDocument/2006/relationships/tags" Target="../tags/tag292.xml"/><Relationship Id="rId23" Type="http://schemas.openxmlformats.org/officeDocument/2006/relationships/tags" Target="../tags/tag291.xml"/><Relationship Id="rId22" Type="http://schemas.openxmlformats.org/officeDocument/2006/relationships/tags" Target="../tags/tag290.xml"/><Relationship Id="rId21" Type="http://schemas.openxmlformats.org/officeDocument/2006/relationships/tags" Target="../tags/tag289.xml"/><Relationship Id="rId20" Type="http://schemas.openxmlformats.org/officeDocument/2006/relationships/tags" Target="../tags/tag288.xml"/><Relationship Id="rId2" Type="http://schemas.openxmlformats.org/officeDocument/2006/relationships/image" Target="../media/image5.png"/><Relationship Id="rId19" Type="http://schemas.openxmlformats.org/officeDocument/2006/relationships/tags" Target="../tags/tag287.xml"/><Relationship Id="rId18" Type="http://schemas.openxmlformats.org/officeDocument/2006/relationships/tags" Target="../tags/tag286.xml"/><Relationship Id="rId17" Type="http://schemas.openxmlformats.org/officeDocument/2006/relationships/tags" Target="../tags/tag285.xml"/><Relationship Id="rId16" Type="http://schemas.openxmlformats.org/officeDocument/2006/relationships/tags" Target="../tags/tag284.xml"/><Relationship Id="rId15" Type="http://schemas.openxmlformats.org/officeDocument/2006/relationships/tags" Target="../tags/tag283.xml"/><Relationship Id="rId14" Type="http://schemas.openxmlformats.org/officeDocument/2006/relationships/tags" Target="../tags/tag282.xml"/><Relationship Id="rId13" Type="http://schemas.openxmlformats.org/officeDocument/2006/relationships/tags" Target="../tags/tag281.xml"/><Relationship Id="rId12" Type="http://schemas.openxmlformats.org/officeDocument/2006/relationships/tags" Target="../tags/tag280.xml"/><Relationship Id="rId11" Type="http://schemas.openxmlformats.org/officeDocument/2006/relationships/tags" Target="../tags/tag279.xml"/><Relationship Id="rId10" Type="http://schemas.openxmlformats.org/officeDocument/2006/relationships/tags" Target="../tags/tag278.xml"/><Relationship Id="rId1" Type="http://schemas.openxmlformats.org/officeDocument/2006/relationships/tags" Target="../tags/tag273.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308.xml"/><Relationship Id="rId7" Type="http://schemas.openxmlformats.org/officeDocument/2006/relationships/tags" Target="../tags/tag30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306.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 Type="http://schemas.openxmlformats.org/officeDocument/2006/relationships/tags" Target="../tags/tag30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tags" Target="../tags/tag312.xml"/><Relationship Id="rId7" Type="http://schemas.openxmlformats.org/officeDocument/2006/relationships/tags" Target="../tags/tag31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31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0" Type="http://schemas.openxmlformats.org/officeDocument/2006/relationships/slideLayout" Target="../slideLayouts/slideLayout18.xml"/><Relationship Id="rId1" Type="http://schemas.openxmlformats.org/officeDocument/2006/relationships/tags" Target="../tags/tag309.xml"/></Relationships>
</file>

<file path=ppt/slides/_rels/slide21.xml.rels><?xml version="1.0" encoding="UTF-8" standalone="yes"?>
<Relationships xmlns="http://schemas.openxmlformats.org/package/2006/relationships"><Relationship Id="rId9" Type="http://schemas.openxmlformats.org/officeDocument/2006/relationships/tags" Target="../tags/tag318.xml"/><Relationship Id="rId8" Type="http://schemas.openxmlformats.org/officeDocument/2006/relationships/tags" Target="../tags/tag317.xml"/><Relationship Id="rId7" Type="http://schemas.openxmlformats.org/officeDocument/2006/relationships/tags" Target="../tags/tag31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31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0" Type="http://schemas.openxmlformats.org/officeDocument/2006/relationships/slideLayout" Target="../slideLayouts/slideLayout18.xml"/><Relationship Id="rId1" Type="http://schemas.openxmlformats.org/officeDocument/2006/relationships/tags" Target="../tags/tag314.xml"/></Relationships>
</file>

<file path=ppt/slides/_rels/slide22.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tags" Target="../tags/tag322.xml"/><Relationship Id="rId7" Type="http://schemas.openxmlformats.org/officeDocument/2006/relationships/tags" Target="../tags/tag321.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0" Type="http://schemas.openxmlformats.org/officeDocument/2006/relationships/comments" Target="../comments/comment5.xml"/><Relationship Id="rId4" Type="http://schemas.openxmlformats.org/officeDocument/2006/relationships/tags" Target="../tags/tag320.xml"/><Relationship Id="rId39" Type="http://schemas.openxmlformats.org/officeDocument/2006/relationships/slideLayout" Target="../slideLayouts/slideLayout18.xml"/><Relationship Id="rId38" Type="http://schemas.openxmlformats.org/officeDocument/2006/relationships/tags" Target="../tags/tag352.xml"/><Relationship Id="rId37" Type="http://schemas.openxmlformats.org/officeDocument/2006/relationships/tags" Target="../tags/tag351.xml"/><Relationship Id="rId36" Type="http://schemas.openxmlformats.org/officeDocument/2006/relationships/tags" Target="../tags/tag350.xml"/><Relationship Id="rId35" Type="http://schemas.openxmlformats.org/officeDocument/2006/relationships/tags" Target="../tags/tag349.xml"/><Relationship Id="rId34" Type="http://schemas.openxmlformats.org/officeDocument/2006/relationships/tags" Target="../tags/tag348.xml"/><Relationship Id="rId33" Type="http://schemas.openxmlformats.org/officeDocument/2006/relationships/tags" Target="../tags/tag347.xml"/><Relationship Id="rId32" Type="http://schemas.openxmlformats.org/officeDocument/2006/relationships/tags" Target="../tags/tag346.xml"/><Relationship Id="rId31" Type="http://schemas.openxmlformats.org/officeDocument/2006/relationships/tags" Target="../tags/tag345.xml"/><Relationship Id="rId30" Type="http://schemas.openxmlformats.org/officeDocument/2006/relationships/tags" Target="../tags/tag344.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343.xml"/><Relationship Id="rId28" Type="http://schemas.openxmlformats.org/officeDocument/2006/relationships/tags" Target="../tags/tag342.xml"/><Relationship Id="rId27" Type="http://schemas.openxmlformats.org/officeDocument/2006/relationships/tags" Target="../tags/tag341.xml"/><Relationship Id="rId26" Type="http://schemas.openxmlformats.org/officeDocument/2006/relationships/tags" Target="../tags/tag340.xml"/><Relationship Id="rId25" Type="http://schemas.openxmlformats.org/officeDocument/2006/relationships/tags" Target="../tags/tag339.xml"/><Relationship Id="rId24" Type="http://schemas.openxmlformats.org/officeDocument/2006/relationships/tags" Target="../tags/tag338.xml"/><Relationship Id="rId23" Type="http://schemas.openxmlformats.org/officeDocument/2006/relationships/tags" Target="../tags/tag337.xml"/><Relationship Id="rId22" Type="http://schemas.openxmlformats.org/officeDocument/2006/relationships/tags" Target="../tags/tag336.xml"/><Relationship Id="rId21" Type="http://schemas.openxmlformats.org/officeDocument/2006/relationships/tags" Target="../tags/tag335.xml"/><Relationship Id="rId20" Type="http://schemas.openxmlformats.org/officeDocument/2006/relationships/tags" Target="../tags/tag334.xml"/><Relationship Id="rId2" Type="http://schemas.openxmlformats.org/officeDocument/2006/relationships/image" Target="../media/image5.png"/><Relationship Id="rId19" Type="http://schemas.openxmlformats.org/officeDocument/2006/relationships/tags" Target="../tags/tag333.xml"/><Relationship Id="rId18" Type="http://schemas.openxmlformats.org/officeDocument/2006/relationships/tags" Target="../tags/tag332.xml"/><Relationship Id="rId17" Type="http://schemas.openxmlformats.org/officeDocument/2006/relationships/tags" Target="../tags/tag331.xml"/><Relationship Id="rId16" Type="http://schemas.openxmlformats.org/officeDocument/2006/relationships/tags" Target="../tags/tag330.xml"/><Relationship Id="rId15" Type="http://schemas.openxmlformats.org/officeDocument/2006/relationships/tags" Target="../tags/tag329.xml"/><Relationship Id="rId14" Type="http://schemas.openxmlformats.org/officeDocument/2006/relationships/tags" Target="../tags/tag328.xml"/><Relationship Id="rId13" Type="http://schemas.openxmlformats.org/officeDocument/2006/relationships/tags" Target="../tags/tag327.xml"/><Relationship Id="rId12" Type="http://schemas.openxmlformats.org/officeDocument/2006/relationships/tags" Target="../tags/tag326.xml"/><Relationship Id="rId11" Type="http://schemas.openxmlformats.org/officeDocument/2006/relationships/tags" Target="../tags/tag325.xml"/><Relationship Id="rId10" Type="http://schemas.openxmlformats.org/officeDocument/2006/relationships/tags" Target="../tags/tag324.xml"/><Relationship Id="rId1" Type="http://schemas.openxmlformats.org/officeDocument/2006/relationships/tags" Target="../tags/tag319.xml"/></Relationships>
</file>

<file path=ppt/slides/_rels/slide23.xml.rels><?xml version="1.0" encoding="UTF-8" standalone="yes"?>
<Relationships xmlns="http://schemas.openxmlformats.org/package/2006/relationships"><Relationship Id="rId9" Type="http://schemas.openxmlformats.org/officeDocument/2006/relationships/tags" Target="../tags/tag357.xml"/><Relationship Id="rId8" Type="http://schemas.openxmlformats.org/officeDocument/2006/relationships/tags" Target="../tags/tag356.xml"/><Relationship Id="rId7" Type="http://schemas.openxmlformats.org/officeDocument/2006/relationships/tags" Target="../tags/tag35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354.xml"/><Relationship Id="rId36" Type="http://schemas.openxmlformats.org/officeDocument/2006/relationships/comments" Target="../comments/comment6.xml"/><Relationship Id="rId35" Type="http://schemas.openxmlformats.org/officeDocument/2006/relationships/slideLayout" Target="../slideLayouts/slideLayout18.xml"/><Relationship Id="rId34" Type="http://schemas.openxmlformats.org/officeDocument/2006/relationships/tags" Target="../tags/tag382.xml"/><Relationship Id="rId33" Type="http://schemas.openxmlformats.org/officeDocument/2006/relationships/tags" Target="../tags/tag381.xml"/><Relationship Id="rId32" Type="http://schemas.openxmlformats.org/officeDocument/2006/relationships/tags" Target="../tags/tag380.xml"/><Relationship Id="rId31" Type="http://schemas.openxmlformats.org/officeDocument/2006/relationships/tags" Target="../tags/tag379.xml"/><Relationship Id="rId30" Type="http://schemas.openxmlformats.org/officeDocument/2006/relationships/tags" Target="../tags/tag378.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377.xml"/><Relationship Id="rId28" Type="http://schemas.openxmlformats.org/officeDocument/2006/relationships/tags" Target="../tags/tag376.xml"/><Relationship Id="rId27" Type="http://schemas.openxmlformats.org/officeDocument/2006/relationships/tags" Target="../tags/tag375.xml"/><Relationship Id="rId26" Type="http://schemas.openxmlformats.org/officeDocument/2006/relationships/tags" Target="../tags/tag374.xml"/><Relationship Id="rId25" Type="http://schemas.openxmlformats.org/officeDocument/2006/relationships/tags" Target="../tags/tag373.xml"/><Relationship Id="rId24" Type="http://schemas.openxmlformats.org/officeDocument/2006/relationships/tags" Target="../tags/tag372.xml"/><Relationship Id="rId23" Type="http://schemas.openxmlformats.org/officeDocument/2006/relationships/tags" Target="../tags/tag371.xml"/><Relationship Id="rId22" Type="http://schemas.openxmlformats.org/officeDocument/2006/relationships/tags" Target="../tags/tag370.xml"/><Relationship Id="rId21" Type="http://schemas.openxmlformats.org/officeDocument/2006/relationships/tags" Target="../tags/tag369.xml"/><Relationship Id="rId20" Type="http://schemas.openxmlformats.org/officeDocument/2006/relationships/tags" Target="../tags/tag368.xml"/><Relationship Id="rId2" Type="http://schemas.openxmlformats.org/officeDocument/2006/relationships/image" Target="../media/image5.png"/><Relationship Id="rId19" Type="http://schemas.openxmlformats.org/officeDocument/2006/relationships/tags" Target="../tags/tag367.xml"/><Relationship Id="rId18" Type="http://schemas.openxmlformats.org/officeDocument/2006/relationships/tags" Target="../tags/tag366.xml"/><Relationship Id="rId17" Type="http://schemas.openxmlformats.org/officeDocument/2006/relationships/tags" Target="../tags/tag365.xml"/><Relationship Id="rId16" Type="http://schemas.openxmlformats.org/officeDocument/2006/relationships/tags" Target="../tags/tag364.xml"/><Relationship Id="rId15" Type="http://schemas.openxmlformats.org/officeDocument/2006/relationships/tags" Target="../tags/tag363.xml"/><Relationship Id="rId14" Type="http://schemas.openxmlformats.org/officeDocument/2006/relationships/tags" Target="../tags/tag362.xml"/><Relationship Id="rId13" Type="http://schemas.openxmlformats.org/officeDocument/2006/relationships/tags" Target="../tags/tag361.xml"/><Relationship Id="rId12" Type="http://schemas.openxmlformats.org/officeDocument/2006/relationships/tags" Target="../tags/tag360.xml"/><Relationship Id="rId11" Type="http://schemas.openxmlformats.org/officeDocument/2006/relationships/tags" Target="../tags/tag359.xml"/><Relationship Id="rId10" Type="http://schemas.openxmlformats.org/officeDocument/2006/relationships/tags" Target="../tags/tag358.xml"/><Relationship Id="rId1" Type="http://schemas.openxmlformats.org/officeDocument/2006/relationships/tags" Target="../tags/tag353.xml"/></Relationships>
</file>

<file path=ppt/slides/_rels/slide24.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tags" Target="../tags/tag386.xml"/><Relationship Id="rId7" Type="http://schemas.openxmlformats.org/officeDocument/2006/relationships/tags" Target="../tags/tag38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384.xml"/><Relationship Id="rId38" Type="http://schemas.openxmlformats.org/officeDocument/2006/relationships/comments" Target="../comments/comment7.xml"/><Relationship Id="rId37" Type="http://schemas.openxmlformats.org/officeDocument/2006/relationships/slideLayout" Target="../slideLayouts/slideLayout18.xml"/><Relationship Id="rId36" Type="http://schemas.openxmlformats.org/officeDocument/2006/relationships/tags" Target="../tags/tag414.xml"/><Relationship Id="rId35" Type="http://schemas.openxmlformats.org/officeDocument/2006/relationships/tags" Target="../tags/tag413.xml"/><Relationship Id="rId34" Type="http://schemas.openxmlformats.org/officeDocument/2006/relationships/tags" Target="../tags/tag412.xml"/><Relationship Id="rId33" Type="http://schemas.openxmlformats.org/officeDocument/2006/relationships/tags" Target="../tags/tag411.xml"/><Relationship Id="rId32" Type="http://schemas.openxmlformats.org/officeDocument/2006/relationships/tags" Target="../tags/tag410.xml"/><Relationship Id="rId31" Type="http://schemas.openxmlformats.org/officeDocument/2006/relationships/tags" Target="../tags/tag409.xml"/><Relationship Id="rId30" Type="http://schemas.openxmlformats.org/officeDocument/2006/relationships/tags" Target="../tags/tag408.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407.xml"/><Relationship Id="rId28" Type="http://schemas.openxmlformats.org/officeDocument/2006/relationships/tags" Target="../tags/tag406.xml"/><Relationship Id="rId27" Type="http://schemas.openxmlformats.org/officeDocument/2006/relationships/tags" Target="../tags/tag405.xml"/><Relationship Id="rId26" Type="http://schemas.openxmlformats.org/officeDocument/2006/relationships/tags" Target="../tags/tag404.xml"/><Relationship Id="rId25" Type="http://schemas.openxmlformats.org/officeDocument/2006/relationships/tags" Target="../tags/tag403.xml"/><Relationship Id="rId24" Type="http://schemas.openxmlformats.org/officeDocument/2006/relationships/tags" Target="../tags/tag402.xml"/><Relationship Id="rId23" Type="http://schemas.openxmlformats.org/officeDocument/2006/relationships/tags" Target="../tags/tag401.xml"/><Relationship Id="rId22" Type="http://schemas.openxmlformats.org/officeDocument/2006/relationships/tags" Target="../tags/tag400.xml"/><Relationship Id="rId21" Type="http://schemas.openxmlformats.org/officeDocument/2006/relationships/tags" Target="../tags/tag399.xml"/><Relationship Id="rId20" Type="http://schemas.openxmlformats.org/officeDocument/2006/relationships/tags" Target="../tags/tag398.xml"/><Relationship Id="rId2" Type="http://schemas.openxmlformats.org/officeDocument/2006/relationships/image" Target="../media/image5.png"/><Relationship Id="rId19" Type="http://schemas.openxmlformats.org/officeDocument/2006/relationships/tags" Target="../tags/tag397.xml"/><Relationship Id="rId18" Type="http://schemas.openxmlformats.org/officeDocument/2006/relationships/tags" Target="../tags/tag396.xml"/><Relationship Id="rId17" Type="http://schemas.openxmlformats.org/officeDocument/2006/relationships/tags" Target="../tags/tag395.xml"/><Relationship Id="rId16" Type="http://schemas.openxmlformats.org/officeDocument/2006/relationships/tags" Target="../tags/tag394.xml"/><Relationship Id="rId15" Type="http://schemas.openxmlformats.org/officeDocument/2006/relationships/tags" Target="../tags/tag393.xml"/><Relationship Id="rId14" Type="http://schemas.openxmlformats.org/officeDocument/2006/relationships/tags" Target="../tags/tag392.xml"/><Relationship Id="rId13" Type="http://schemas.openxmlformats.org/officeDocument/2006/relationships/tags" Target="../tags/tag391.xml"/><Relationship Id="rId12" Type="http://schemas.openxmlformats.org/officeDocument/2006/relationships/tags" Target="../tags/tag390.xml"/><Relationship Id="rId11" Type="http://schemas.openxmlformats.org/officeDocument/2006/relationships/tags" Target="../tags/tag389.xml"/><Relationship Id="rId10" Type="http://schemas.openxmlformats.org/officeDocument/2006/relationships/tags" Target="../tags/tag388.xml"/><Relationship Id="rId1" Type="http://schemas.openxmlformats.org/officeDocument/2006/relationships/tags" Target="../tags/tag383.xml"/></Relationships>
</file>

<file path=ppt/slides/_rels/slide25.xml.rels><?xml version="1.0" encoding="UTF-8" standalone="yes"?>
<Relationships xmlns="http://schemas.openxmlformats.org/package/2006/relationships"><Relationship Id="rId9" Type="http://schemas.openxmlformats.org/officeDocument/2006/relationships/tags" Target="../tags/tag419.xml"/><Relationship Id="rId8" Type="http://schemas.openxmlformats.org/officeDocument/2006/relationships/tags" Target="../tags/tag418.xml"/><Relationship Id="rId7" Type="http://schemas.openxmlformats.org/officeDocument/2006/relationships/tags" Target="../tags/tag41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416.xml"/><Relationship Id="rId35" Type="http://schemas.openxmlformats.org/officeDocument/2006/relationships/slideLayout" Target="../slideLayouts/slideLayout18.xml"/><Relationship Id="rId34" Type="http://schemas.openxmlformats.org/officeDocument/2006/relationships/tags" Target="../tags/tag441.xml"/><Relationship Id="rId33" Type="http://schemas.openxmlformats.org/officeDocument/2006/relationships/tags" Target="../tags/tag440.xml"/><Relationship Id="rId32" Type="http://schemas.openxmlformats.org/officeDocument/2006/relationships/tags" Target="../tags/tag439.xml"/><Relationship Id="rId31" Type="http://schemas.openxmlformats.org/officeDocument/2006/relationships/tags" Target="../tags/tag438.xml"/><Relationship Id="rId30" Type="http://schemas.openxmlformats.org/officeDocument/2006/relationships/tags" Target="../tags/tag437.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436.xml"/><Relationship Id="rId28" Type="http://schemas.openxmlformats.org/officeDocument/2006/relationships/tags" Target="../tags/tag435.xml"/><Relationship Id="rId27" Type="http://schemas.openxmlformats.org/officeDocument/2006/relationships/image" Target="../media/image15.wmf"/><Relationship Id="rId26" Type="http://schemas.openxmlformats.org/officeDocument/2006/relationships/tags" Target="../tags/tag434.xml"/><Relationship Id="rId25" Type="http://schemas.openxmlformats.org/officeDocument/2006/relationships/tags" Target="../tags/tag433.xml"/><Relationship Id="rId24" Type="http://schemas.openxmlformats.org/officeDocument/2006/relationships/tags" Target="../tags/tag432.xml"/><Relationship Id="rId23" Type="http://schemas.openxmlformats.org/officeDocument/2006/relationships/tags" Target="../tags/tag431.xml"/><Relationship Id="rId22" Type="http://schemas.openxmlformats.org/officeDocument/2006/relationships/tags" Target="../tags/tag430.xml"/><Relationship Id="rId21" Type="http://schemas.openxmlformats.org/officeDocument/2006/relationships/tags" Target="../tags/tag429.xml"/><Relationship Id="rId20" Type="http://schemas.openxmlformats.org/officeDocument/2006/relationships/image" Target="../media/image14.wmf"/><Relationship Id="rId2" Type="http://schemas.openxmlformats.org/officeDocument/2006/relationships/image" Target="../media/image5.png"/><Relationship Id="rId19" Type="http://schemas.openxmlformats.org/officeDocument/2006/relationships/image" Target="../media/image13.wmf"/><Relationship Id="rId18" Type="http://schemas.openxmlformats.org/officeDocument/2006/relationships/tags" Target="../tags/tag428.xml"/><Relationship Id="rId17" Type="http://schemas.openxmlformats.org/officeDocument/2006/relationships/tags" Target="../tags/tag427.xml"/><Relationship Id="rId16" Type="http://schemas.openxmlformats.org/officeDocument/2006/relationships/tags" Target="../tags/tag426.xml"/><Relationship Id="rId15" Type="http://schemas.openxmlformats.org/officeDocument/2006/relationships/tags" Target="../tags/tag425.xml"/><Relationship Id="rId14" Type="http://schemas.openxmlformats.org/officeDocument/2006/relationships/tags" Target="../tags/tag424.xml"/><Relationship Id="rId13" Type="http://schemas.openxmlformats.org/officeDocument/2006/relationships/tags" Target="../tags/tag423.xml"/><Relationship Id="rId12" Type="http://schemas.openxmlformats.org/officeDocument/2006/relationships/tags" Target="../tags/tag422.xml"/><Relationship Id="rId11" Type="http://schemas.openxmlformats.org/officeDocument/2006/relationships/tags" Target="../tags/tag421.xml"/><Relationship Id="rId10" Type="http://schemas.openxmlformats.org/officeDocument/2006/relationships/tags" Target="../tags/tag420.xml"/><Relationship Id="rId1" Type="http://schemas.openxmlformats.org/officeDocument/2006/relationships/tags" Target="../tags/tag415.xml"/></Relationships>
</file>

<file path=ppt/slides/_rels/slide26.xml.rels><?xml version="1.0" encoding="UTF-8" standalone="yes"?>
<Relationships xmlns="http://schemas.openxmlformats.org/package/2006/relationships"><Relationship Id="rId9" Type="http://schemas.openxmlformats.org/officeDocument/2006/relationships/tags" Target="../tags/tag446.xml"/><Relationship Id="rId8" Type="http://schemas.openxmlformats.org/officeDocument/2006/relationships/tags" Target="../tags/tag445.xml"/><Relationship Id="rId7" Type="http://schemas.openxmlformats.org/officeDocument/2006/relationships/tags" Target="../tags/tag444.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443.xml"/><Relationship Id="rId33" Type="http://schemas.openxmlformats.org/officeDocument/2006/relationships/slideLayout" Target="../slideLayouts/slideLayout18.xml"/><Relationship Id="rId32" Type="http://schemas.openxmlformats.org/officeDocument/2006/relationships/tags" Target="../tags/tag469.xml"/><Relationship Id="rId31" Type="http://schemas.openxmlformats.org/officeDocument/2006/relationships/tags" Target="../tags/tag468.xml"/><Relationship Id="rId30" Type="http://schemas.openxmlformats.org/officeDocument/2006/relationships/tags" Target="../tags/tag467.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466.xml"/><Relationship Id="rId28" Type="http://schemas.openxmlformats.org/officeDocument/2006/relationships/tags" Target="../tags/tag465.xml"/><Relationship Id="rId27" Type="http://schemas.openxmlformats.org/officeDocument/2006/relationships/tags" Target="../tags/tag464.xml"/><Relationship Id="rId26" Type="http://schemas.openxmlformats.org/officeDocument/2006/relationships/tags" Target="../tags/tag463.xml"/><Relationship Id="rId25" Type="http://schemas.openxmlformats.org/officeDocument/2006/relationships/tags" Target="../tags/tag462.xml"/><Relationship Id="rId24" Type="http://schemas.openxmlformats.org/officeDocument/2006/relationships/tags" Target="../tags/tag461.xml"/><Relationship Id="rId23" Type="http://schemas.openxmlformats.org/officeDocument/2006/relationships/tags" Target="../tags/tag460.xml"/><Relationship Id="rId22" Type="http://schemas.openxmlformats.org/officeDocument/2006/relationships/tags" Target="../tags/tag459.xml"/><Relationship Id="rId21" Type="http://schemas.openxmlformats.org/officeDocument/2006/relationships/tags" Target="../tags/tag458.xml"/><Relationship Id="rId20" Type="http://schemas.openxmlformats.org/officeDocument/2006/relationships/tags" Target="../tags/tag457.xml"/><Relationship Id="rId2" Type="http://schemas.openxmlformats.org/officeDocument/2006/relationships/image" Target="../media/image5.png"/><Relationship Id="rId19" Type="http://schemas.openxmlformats.org/officeDocument/2006/relationships/tags" Target="../tags/tag456.xml"/><Relationship Id="rId18" Type="http://schemas.openxmlformats.org/officeDocument/2006/relationships/tags" Target="../tags/tag455.xml"/><Relationship Id="rId17" Type="http://schemas.openxmlformats.org/officeDocument/2006/relationships/tags" Target="../tags/tag454.xml"/><Relationship Id="rId16" Type="http://schemas.openxmlformats.org/officeDocument/2006/relationships/tags" Target="../tags/tag453.xml"/><Relationship Id="rId15" Type="http://schemas.openxmlformats.org/officeDocument/2006/relationships/tags" Target="../tags/tag452.xml"/><Relationship Id="rId14" Type="http://schemas.openxmlformats.org/officeDocument/2006/relationships/tags" Target="../tags/tag451.xml"/><Relationship Id="rId13" Type="http://schemas.openxmlformats.org/officeDocument/2006/relationships/tags" Target="../tags/tag450.xml"/><Relationship Id="rId12" Type="http://schemas.openxmlformats.org/officeDocument/2006/relationships/tags" Target="../tags/tag449.xml"/><Relationship Id="rId11" Type="http://schemas.openxmlformats.org/officeDocument/2006/relationships/tags" Target="../tags/tag448.xml"/><Relationship Id="rId10" Type="http://schemas.openxmlformats.org/officeDocument/2006/relationships/tags" Target="../tags/tag447.xml"/><Relationship Id="rId1" Type="http://schemas.openxmlformats.org/officeDocument/2006/relationships/tags" Target="../tags/tag442.xml"/></Relationships>
</file>

<file path=ppt/slides/_rels/slide27.xml.rels><?xml version="1.0" encoding="UTF-8" standalone="yes"?>
<Relationships xmlns="http://schemas.openxmlformats.org/package/2006/relationships"><Relationship Id="rId9" Type="http://schemas.openxmlformats.org/officeDocument/2006/relationships/tags" Target="../tags/tag473.xml"/><Relationship Id="rId8" Type="http://schemas.openxmlformats.org/officeDocument/2006/relationships/image" Target="../media/image14.wmf"/><Relationship Id="rId7" Type="http://schemas.openxmlformats.org/officeDocument/2006/relationships/tags" Target="../tags/tag47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47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8" Type="http://schemas.openxmlformats.org/officeDocument/2006/relationships/slideLayout" Target="../slideLayouts/slideLayout18.xml"/><Relationship Id="rId17" Type="http://schemas.openxmlformats.org/officeDocument/2006/relationships/tags" Target="../tags/tag480.xml"/><Relationship Id="rId16" Type="http://schemas.openxmlformats.org/officeDocument/2006/relationships/image" Target="../media/image15.wmf"/><Relationship Id="rId15" Type="http://schemas.openxmlformats.org/officeDocument/2006/relationships/tags" Target="../tags/tag479.xml"/><Relationship Id="rId14" Type="http://schemas.openxmlformats.org/officeDocument/2006/relationships/tags" Target="../tags/tag478.xml"/><Relationship Id="rId13" Type="http://schemas.openxmlformats.org/officeDocument/2006/relationships/tags" Target="../tags/tag477.xml"/><Relationship Id="rId12" Type="http://schemas.openxmlformats.org/officeDocument/2006/relationships/tags" Target="../tags/tag476.xml"/><Relationship Id="rId11" Type="http://schemas.openxmlformats.org/officeDocument/2006/relationships/tags" Target="../tags/tag475.xml"/><Relationship Id="rId10" Type="http://schemas.openxmlformats.org/officeDocument/2006/relationships/tags" Target="../tags/tag474.xml"/><Relationship Id="rId1" Type="http://schemas.openxmlformats.org/officeDocument/2006/relationships/tags" Target="../tags/tag470.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48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48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 Type="http://schemas.openxmlformats.org/officeDocument/2006/relationships/tags" Target="../tags/tag481.xml"/></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487.xml"/><Relationship Id="rId7" Type="http://schemas.openxmlformats.org/officeDocument/2006/relationships/tags" Target="../tags/tag486.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485.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 Type="http://schemas.openxmlformats.org/officeDocument/2006/relationships/tags" Target="../tags/tag484.xml"/></Relationships>
</file>

<file path=ppt/slides/_rels/slide3.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14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3" Type="http://schemas.openxmlformats.org/officeDocument/2006/relationships/comments" Target="../comments/comment1.xml"/><Relationship Id="rId12" Type="http://schemas.openxmlformats.org/officeDocument/2006/relationships/slideLayout" Target="../slideLayouts/slideLayout18.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tags" Target="../tags/tag148.xml"/></Relationships>
</file>

<file path=ppt/slides/_rels/slide30.xml.rels><?xml version="1.0" encoding="UTF-8" standalone="yes"?>
<Relationships xmlns="http://schemas.openxmlformats.org/package/2006/relationships"><Relationship Id="rId9" Type="http://schemas.openxmlformats.org/officeDocument/2006/relationships/tags" Target="../tags/tag492.xml"/><Relationship Id="rId8" Type="http://schemas.openxmlformats.org/officeDocument/2006/relationships/tags" Target="../tags/tag491.xml"/><Relationship Id="rId7" Type="http://schemas.openxmlformats.org/officeDocument/2006/relationships/tags" Target="../tags/tag490.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48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0" Type="http://schemas.openxmlformats.org/officeDocument/2006/relationships/slideLayout" Target="../slideLayouts/slideLayout18.xml"/><Relationship Id="rId1" Type="http://schemas.openxmlformats.org/officeDocument/2006/relationships/tags" Target="../tags/tag488.xml"/></Relationships>
</file>

<file path=ppt/slides/_rels/slide31.xml.rels><?xml version="1.0" encoding="UTF-8" standalone="yes"?>
<Relationships xmlns="http://schemas.openxmlformats.org/package/2006/relationships"><Relationship Id="rId9" Type="http://schemas.openxmlformats.org/officeDocument/2006/relationships/oleObject" Target="../embeddings/oleObject3.bin"/><Relationship Id="rId8" Type="http://schemas.openxmlformats.org/officeDocument/2006/relationships/tags" Target="../tags/tag496.xml"/><Relationship Id="rId7" Type="http://schemas.openxmlformats.org/officeDocument/2006/relationships/tags" Target="../tags/tag49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49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5" Type="http://schemas.openxmlformats.org/officeDocument/2006/relationships/vmlDrawing" Target="../drawings/vmlDrawing3.vml"/><Relationship Id="rId14" Type="http://schemas.openxmlformats.org/officeDocument/2006/relationships/slideLayout" Target="../slideLayouts/slideLayout18.xml"/><Relationship Id="rId13" Type="http://schemas.openxmlformats.org/officeDocument/2006/relationships/tags" Target="../tags/tag499.xml"/><Relationship Id="rId12" Type="http://schemas.openxmlformats.org/officeDocument/2006/relationships/tags" Target="../tags/tag498.xml"/><Relationship Id="rId11" Type="http://schemas.openxmlformats.org/officeDocument/2006/relationships/tags" Target="../tags/tag497.xml"/><Relationship Id="rId10" Type="http://schemas.openxmlformats.org/officeDocument/2006/relationships/image" Target="../media/image19.wmf"/><Relationship Id="rId1" Type="http://schemas.openxmlformats.org/officeDocument/2006/relationships/tags" Target="../tags/tag493.xml"/></Relationships>
</file>

<file path=ppt/slides/_rels/slide32.xml.rels><?xml version="1.0" encoding="UTF-8" standalone="yes"?>
<Relationships xmlns="http://schemas.openxmlformats.org/package/2006/relationships"><Relationship Id="rId9" Type="http://schemas.openxmlformats.org/officeDocument/2006/relationships/oleObject" Target="../embeddings/oleObject4.bin"/><Relationship Id="rId8" Type="http://schemas.openxmlformats.org/officeDocument/2006/relationships/tags" Target="../tags/tag503.xml"/><Relationship Id="rId7" Type="http://schemas.openxmlformats.org/officeDocument/2006/relationships/tags" Target="../tags/tag50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501.xml"/><Relationship Id="rId30" Type="http://schemas.openxmlformats.org/officeDocument/2006/relationships/vmlDrawing" Target="../drawings/vmlDrawing4.v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slideLayout" Target="../slideLayouts/slideLayout18.xml"/><Relationship Id="rId28" Type="http://schemas.openxmlformats.org/officeDocument/2006/relationships/tags" Target="../tags/tag505.xml"/><Relationship Id="rId27" Type="http://schemas.openxmlformats.org/officeDocument/2006/relationships/tags" Target="../tags/tag504.xml"/><Relationship Id="rId26" Type="http://schemas.openxmlformats.org/officeDocument/2006/relationships/image" Target="../media/image28.wmf"/><Relationship Id="rId25" Type="http://schemas.openxmlformats.org/officeDocument/2006/relationships/oleObject" Target="../embeddings/oleObject12.bin"/><Relationship Id="rId24" Type="http://schemas.openxmlformats.org/officeDocument/2006/relationships/image" Target="../media/image27.wmf"/><Relationship Id="rId23" Type="http://schemas.openxmlformats.org/officeDocument/2006/relationships/oleObject" Target="../embeddings/oleObject11.bin"/><Relationship Id="rId22" Type="http://schemas.openxmlformats.org/officeDocument/2006/relationships/image" Target="../media/image26.wmf"/><Relationship Id="rId21" Type="http://schemas.openxmlformats.org/officeDocument/2006/relationships/oleObject" Target="../embeddings/oleObject10.bin"/><Relationship Id="rId20" Type="http://schemas.openxmlformats.org/officeDocument/2006/relationships/image" Target="../media/image25.wmf"/><Relationship Id="rId2" Type="http://schemas.openxmlformats.org/officeDocument/2006/relationships/image" Target="../media/image5.png"/><Relationship Id="rId19" Type="http://schemas.openxmlformats.org/officeDocument/2006/relationships/oleObject" Target="../embeddings/oleObject9.bin"/><Relationship Id="rId18" Type="http://schemas.openxmlformats.org/officeDocument/2006/relationships/image" Target="../media/image24.wmf"/><Relationship Id="rId17" Type="http://schemas.openxmlformats.org/officeDocument/2006/relationships/oleObject" Target="../embeddings/oleObject8.bin"/><Relationship Id="rId16" Type="http://schemas.openxmlformats.org/officeDocument/2006/relationships/image" Target="../media/image23.wmf"/><Relationship Id="rId15" Type="http://schemas.openxmlformats.org/officeDocument/2006/relationships/oleObject" Target="../embeddings/oleObject7.bin"/><Relationship Id="rId14" Type="http://schemas.openxmlformats.org/officeDocument/2006/relationships/image" Target="../media/image22.wmf"/><Relationship Id="rId13" Type="http://schemas.openxmlformats.org/officeDocument/2006/relationships/oleObject" Target="../embeddings/oleObject6.bin"/><Relationship Id="rId12" Type="http://schemas.openxmlformats.org/officeDocument/2006/relationships/image" Target="../media/image21.wmf"/><Relationship Id="rId11" Type="http://schemas.openxmlformats.org/officeDocument/2006/relationships/oleObject" Target="../embeddings/oleObject5.bin"/><Relationship Id="rId10" Type="http://schemas.openxmlformats.org/officeDocument/2006/relationships/image" Target="../media/image20.wmf"/><Relationship Id="rId1" Type="http://schemas.openxmlformats.org/officeDocument/2006/relationships/tags" Target="../tags/tag500.xml"/></Relationships>
</file>

<file path=ppt/slides/_rels/slide33.xml.rels><?xml version="1.0" encoding="UTF-8" standalone="yes"?>
<Relationships xmlns="http://schemas.openxmlformats.org/package/2006/relationships"><Relationship Id="rId9" Type="http://schemas.openxmlformats.org/officeDocument/2006/relationships/oleObject" Target="../embeddings/oleObject13.bin"/><Relationship Id="rId8" Type="http://schemas.openxmlformats.org/officeDocument/2006/relationships/tags" Target="../tags/tag509.xml"/><Relationship Id="rId7" Type="http://schemas.openxmlformats.org/officeDocument/2006/relationships/tags" Target="../tags/tag50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50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4" Type="http://schemas.openxmlformats.org/officeDocument/2006/relationships/vmlDrawing" Target="../drawings/vmlDrawing5.vml"/><Relationship Id="rId13" Type="http://schemas.openxmlformats.org/officeDocument/2006/relationships/slideLayout" Target="../slideLayouts/slideLayout18.xml"/><Relationship Id="rId12" Type="http://schemas.openxmlformats.org/officeDocument/2006/relationships/tags" Target="../tags/tag511.xml"/><Relationship Id="rId11" Type="http://schemas.openxmlformats.org/officeDocument/2006/relationships/tags" Target="../tags/tag510.xml"/><Relationship Id="rId10" Type="http://schemas.openxmlformats.org/officeDocument/2006/relationships/image" Target="../media/image29.wmf"/><Relationship Id="rId1" Type="http://schemas.openxmlformats.org/officeDocument/2006/relationships/tags" Target="../tags/tag506.xml"/></Relationships>
</file>

<file path=ppt/slides/_rels/slide4.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156.xml"/><Relationship Id="rId34" Type="http://schemas.openxmlformats.org/officeDocument/2006/relationships/notesSlide" Target="../notesSlides/notesSlide2.xml"/><Relationship Id="rId33" Type="http://schemas.openxmlformats.org/officeDocument/2006/relationships/slideLayout" Target="../slideLayouts/slideLayout18.xml"/><Relationship Id="rId32" Type="http://schemas.openxmlformats.org/officeDocument/2006/relationships/tags" Target="../tags/tag179.xml"/><Relationship Id="rId31" Type="http://schemas.openxmlformats.org/officeDocument/2006/relationships/tags" Target="../tags/tag178.xml"/><Relationship Id="rId30" Type="http://schemas.openxmlformats.org/officeDocument/2006/relationships/tags" Target="../tags/tag177.xml"/><Relationship Id="rId3" Type="http://schemas.openxmlformats.org/officeDocument/2006/relationships/image" Target="file:///C:\Users\1V994W2\PycharmProjects\PPT_Background_Generation/pic_temp/0_pic_quater_left_up.png" TargetMode="External"/><Relationship Id="rId29" Type="http://schemas.openxmlformats.org/officeDocument/2006/relationships/tags" Target="../tags/tag176.xml"/><Relationship Id="rId28" Type="http://schemas.openxmlformats.org/officeDocument/2006/relationships/tags" Target="../tags/tag175.xml"/><Relationship Id="rId27" Type="http://schemas.openxmlformats.org/officeDocument/2006/relationships/image" Target="../media/image15.wmf"/><Relationship Id="rId26" Type="http://schemas.openxmlformats.org/officeDocument/2006/relationships/tags" Target="../tags/tag174.xml"/><Relationship Id="rId25" Type="http://schemas.openxmlformats.org/officeDocument/2006/relationships/tags" Target="../tags/tag173.xml"/><Relationship Id="rId24" Type="http://schemas.openxmlformats.org/officeDocument/2006/relationships/tags" Target="../tags/tag172.xml"/><Relationship Id="rId23" Type="http://schemas.openxmlformats.org/officeDocument/2006/relationships/tags" Target="../tags/tag171.xml"/><Relationship Id="rId22" Type="http://schemas.openxmlformats.org/officeDocument/2006/relationships/tags" Target="../tags/tag170.xml"/><Relationship Id="rId21" Type="http://schemas.openxmlformats.org/officeDocument/2006/relationships/tags" Target="../tags/tag169.xml"/><Relationship Id="rId20" Type="http://schemas.openxmlformats.org/officeDocument/2006/relationships/image" Target="../media/image14.wmf"/><Relationship Id="rId2" Type="http://schemas.openxmlformats.org/officeDocument/2006/relationships/image" Target="../media/image5.png"/><Relationship Id="rId19" Type="http://schemas.openxmlformats.org/officeDocument/2006/relationships/image" Target="../media/image13.wmf"/><Relationship Id="rId18" Type="http://schemas.openxmlformats.org/officeDocument/2006/relationships/tags" Target="../tags/tag168.xml"/><Relationship Id="rId17" Type="http://schemas.openxmlformats.org/officeDocument/2006/relationships/tags" Target="../tags/tag167.xml"/><Relationship Id="rId16" Type="http://schemas.openxmlformats.org/officeDocument/2006/relationships/tags" Target="../tags/tag166.xml"/><Relationship Id="rId15" Type="http://schemas.openxmlformats.org/officeDocument/2006/relationships/tags" Target="../tags/tag165.xml"/><Relationship Id="rId14" Type="http://schemas.openxmlformats.org/officeDocument/2006/relationships/tags" Target="../tags/tag164.xml"/><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tags" Target="../tags/tag155.xml"/></Relationships>
</file>

<file path=ppt/slides/_rels/slide5.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18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1" Type="http://schemas.openxmlformats.org/officeDocument/2006/relationships/slideLayout" Target="../slideLayouts/slideLayout18.xml"/><Relationship Id="rId10" Type="http://schemas.openxmlformats.org/officeDocument/2006/relationships/tags" Target="../tags/tag185.xml"/><Relationship Id="rId1" Type="http://schemas.openxmlformats.org/officeDocument/2006/relationships/tags" Target="../tags/tag180.xml"/></Relationships>
</file>

<file path=ppt/slides/_rels/slide6.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18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0" Type="http://schemas.openxmlformats.org/officeDocument/2006/relationships/slideLayout" Target="../slideLayouts/slideLayout18.xml"/><Relationship Id="rId1" Type="http://schemas.openxmlformats.org/officeDocument/2006/relationships/tags" Target="../tags/tag186.xml"/></Relationships>
</file>

<file path=ppt/slides/_rels/slide7.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192.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1" Type="http://schemas.openxmlformats.org/officeDocument/2006/relationships/slideLayout" Target="../slideLayouts/slideLayout18.xml"/><Relationship Id="rId10" Type="http://schemas.openxmlformats.org/officeDocument/2006/relationships/tags" Target="../tags/tag196.xml"/><Relationship Id="rId1" Type="http://schemas.openxmlformats.org/officeDocument/2006/relationships/tags" Target="../tags/tag191.xml"/></Relationships>
</file>

<file path=ppt/slides/_rels/slide8.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19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1" Type="http://schemas.openxmlformats.org/officeDocument/2006/relationships/slideLayout" Target="../slideLayouts/slideLayout18.xml"/><Relationship Id="rId10" Type="http://schemas.openxmlformats.org/officeDocument/2006/relationships/tags" Target="../tags/tag202.xml"/><Relationship Id="rId1" Type="http://schemas.openxmlformats.org/officeDocument/2006/relationships/tags" Target="../tags/tag197.xml"/></Relationships>
</file>

<file path=ppt/slides/_rels/slide9.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6.png"/><Relationship Id="rId4" Type="http://schemas.openxmlformats.org/officeDocument/2006/relationships/tags" Target="../tags/tag20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5.png"/><Relationship Id="rId12" Type="http://schemas.openxmlformats.org/officeDocument/2006/relationships/comments" Target="../comments/comment2.xml"/><Relationship Id="rId11" Type="http://schemas.openxmlformats.org/officeDocument/2006/relationships/slideLayout" Target="../slideLayouts/slideLayout18.xml"/><Relationship Id="rId10" Type="http://schemas.openxmlformats.org/officeDocument/2006/relationships/tags" Target="../tags/tag208.xml"/><Relationship Id="rId1" Type="http://schemas.openxmlformats.org/officeDocument/2006/relationships/tags" Target="../tags/tag2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3"/>
          <p:cNvSpPr txBox="1"/>
          <p:nvPr>
            <p:custDataLst>
              <p:tags r:id="rId1"/>
            </p:custDataLst>
          </p:nvPr>
        </p:nvSpPr>
        <p:spPr>
          <a:xfrm>
            <a:off x="3647123" y="3928110"/>
            <a:ext cx="4176712" cy="583565"/>
          </a:xfrm>
          <a:prstGeom prst="rect">
            <a:avLst/>
          </a:prstGeom>
          <a:noFill/>
          <a:ln w="9525">
            <a:noFill/>
          </a:ln>
        </p:spPr>
        <p:txBody>
          <a:bodyPr>
            <a:spAutoFit/>
          </a:bodyPr>
          <a:p>
            <a:pPr>
              <a:spcBef>
                <a:spcPct val="50000"/>
              </a:spcBef>
            </a:pPr>
            <a:r>
              <a:rPr lang="en-US" altLang="zh-CN" sz="3200" b="1" dirty="0">
                <a:solidFill>
                  <a:schemeClr val="dk1"/>
                </a:solidFill>
                <a:latin typeface="宋体" panose="02010600030101010101" pitchFamily="2" charset="-122"/>
              </a:rPr>
              <a:t>2.2 </a:t>
            </a:r>
            <a:r>
              <a:rPr lang="zh-CN" altLang="en-US" sz="3200" b="1" dirty="0">
                <a:solidFill>
                  <a:schemeClr val="dk1"/>
                </a:solidFill>
                <a:latin typeface="宋体" panose="02010600030101010101" pitchFamily="2" charset="-122"/>
              </a:rPr>
              <a:t>网络初始化</a:t>
            </a:r>
            <a:endParaRPr lang="zh-CN" altLang="en-US" sz="3200" b="1" dirty="0">
              <a:solidFill>
                <a:schemeClr val="dk1"/>
              </a:solidFill>
              <a:latin typeface="宋体" panose="02010600030101010101" pitchFamily="2" charset="-122"/>
            </a:endParaRPr>
          </a:p>
        </p:txBody>
      </p:sp>
      <p:sp>
        <p:nvSpPr>
          <p:cNvPr id="3" name="Text Box 14"/>
          <p:cNvSpPr txBox="1"/>
          <p:nvPr>
            <p:custDataLst>
              <p:tags r:id="rId2"/>
            </p:custDataLst>
          </p:nvPr>
        </p:nvSpPr>
        <p:spPr>
          <a:xfrm>
            <a:off x="3645535" y="4648835"/>
            <a:ext cx="4176713" cy="583565"/>
          </a:xfrm>
          <a:prstGeom prst="rect">
            <a:avLst/>
          </a:prstGeom>
          <a:noFill/>
          <a:ln w="9525">
            <a:noFill/>
          </a:ln>
        </p:spPr>
        <p:txBody>
          <a:bodyPr>
            <a:spAutoFit/>
          </a:bodyPr>
          <a:p>
            <a:pPr>
              <a:spcBef>
                <a:spcPct val="50000"/>
              </a:spcBef>
            </a:pPr>
            <a:r>
              <a:rPr lang="en-US" altLang="zh-CN" sz="3200" b="1" dirty="0">
                <a:solidFill>
                  <a:schemeClr val="dk1"/>
                </a:solidFill>
                <a:latin typeface="宋体" panose="02010600030101010101" pitchFamily="2" charset="-122"/>
              </a:rPr>
              <a:t>2.3 </a:t>
            </a:r>
            <a:r>
              <a:rPr lang="zh-CN" altLang="en-US" sz="3200" b="1" dirty="0">
                <a:solidFill>
                  <a:schemeClr val="dk1"/>
                </a:solidFill>
                <a:latin typeface="宋体" panose="02010600030101010101" pitchFamily="2" charset="-122"/>
              </a:rPr>
              <a:t>路由选择协议</a:t>
            </a:r>
            <a:endParaRPr lang="zh-CN" altLang="en-US" sz="3200" b="1" dirty="0">
              <a:solidFill>
                <a:schemeClr val="dk1"/>
              </a:solidFill>
              <a:latin typeface="宋体" panose="02010600030101010101" pitchFamily="2" charset="-122"/>
            </a:endParaRPr>
          </a:p>
        </p:txBody>
      </p:sp>
      <p:sp>
        <p:nvSpPr>
          <p:cNvPr id="4" name="Title 1"/>
          <p:cNvSpPr>
            <a:spLocks noGrp="1"/>
          </p:cNvSpPr>
          <p:nvPr>
            <p:ph type="ctrTitle" idx="13"/>
            <p:custDataLst>
              <p:tags r:id="rId3"/>
            </p:custDataLst>
          </p:nvPr>
        </p:nvSpPr>
        <p:spPr>
          <a:xfrm>
            <a:off x="2714553" y="1422270"/>
            <a:ext cx="6350000" cy="1440180"/>
          </a:xfrm>
        </p:spPr>
        <p:txBody>
          <a:bodyPr>
            <a:normAutofit fontScale="90000"/>
          </a:bodyPr>
          <a:p>
            <a:pPr marL="0" lvl="0" indent="0" algn="ctr">
              <a:lnSpc>
                <a:spcPct val="100000"/>
              </a:lnSpc>
              <a:spcBef>
                <a:spcPts val="0"/>
              </a:spcBef>
              <a:spcAft>
                <a:spcPts val="0"/>
              </a:spcAft>
              <a:buSzPct val="100000"/>
              <a:buNone/>
            </a:pPr>
            <a:r>
              <a:rPr lang="zh-CN" altLang="en-US" sz="5400" dirty="0">
                <a:solidFill>
                  <a:schemeClr val="accent1"/>
                </a:solidFill>
              </a:rPr>
              <a:t>第2章、互联网基础协议与技术</a:t>
            </a:r>
            <a:endParaRPr lang="zh-CN" altLang="en-US" sz="5400" dirty="0">
              <a:solidFill>
                <a:schemeClr val="accent1"/>
              </a:solidFill>
            </a:endParaRPr>
          </a:p>
        </p:txBody>
      </p:sp>
      <p:sp>
        <p:nvSpPr>
          <p:cNvPr id="5" name="Subtitle 2"/>
          <p:cNvSpPr>
            <a:spLocks noGrp="1"/>
          </p:cNvSpPr>
          <p:nvPr>
            <p:ph type="subTitle" idx="14"/>
            <p:custDataLst>
              <p:tags r:id="rId4"/>
            </p:custDataLst>
          </p:nvPr>
        </p:nvSpPr>
        <p:spPr>
          <a:xfrm>
            <a:off x="3647440" y="3213100"/>
            <a:ext cx="5698490" cy="704215"/>
          </a:xfrm>
        </p:spPr>
        <p:txBody>
          <a:bodyPr/>
          <a:p>
            <a:pPr marL="0" lvl="0" algn="l" defTabSz="914400" eaLnBrk="0" fontAlgn="base" hangingPunct="0">
              <a:lnSpc>
                <a:spcPct val="100000"/>
              </a:lnSpc>
              <a:spcBef>
                <a:spcPct val="50000"/>
              </a:spcBef>
              <a:buClrTx/>
              <a:buSzTx/>
              <a:buFontTx/>
              <a:buNone/>
            </a:pPr>
            <a:r>
              <a:rPr sz="3200" b="1" spc="0" dirty="0">
                <a:solidFill>
                  <a:schemeClr val="dk1"/>
                </a:solidFill>
                <a:latin typeface="宋体" panose="02010600030101010101" pitchFamily="2" charset="-122"/>
                <a:ea typeface="宋体" panose="02010600030101010101" pitchFamily="2" charset="-122"/>
                <a:cs typeface="+mn-cs"/>
              </a:rPr>
              <a:t>2.1 网络地址转换(NAT)</a:t>
            </a:r>
            <a:endParaRPr sz="3200" b="1" spc="0" dirty="0">
              <a:solidFill>
                <a:schemeClr val="dk1"/>
              </a:solidFill>
              <a:latin typeface="宋体" panose="02010600030101010101" pitchFamily="2" charset="-122"/>
              <a:ea typeface="宋体" panose="02010600030101010101" pitchFamily="2" charset="-122"/>
              <a:cs typeface="+mn-cs"/>
            </a:endParaRPr>
          </a:p>
        </p:txBody>
      </p:sp>
    </p:spTree>
    <p:custDataLst>
      <p:tags r:id="rId5"/>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148" name="文本占位符 2147"/>
          <p:cNvSpPr/>
          <p:nvPr>
            <p:ph type="body" idx="4294967295"/>
            <p:custDataLst>
              <p:tags r:id="rId7"/>
            </p:custDataLst>
          </p:nvPr>
        </p:nvSpPr>
        <p:spPr/>
        <p:txBody>
          <a:bodyPr lIns="91423" tIns="45711" rIns="91423" bIns="45711"/>
          <a:p>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在系统中的位置</a:t>
            </a:r>
            <a:endPar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149" name="内容占位符 2148"/>
          <p:cNvGraphicFramePr/>
          <p:nvPr>
            <p:ph sz="half" idx="4294967295"/>
          </p:nvPr>
        </p:nvGraphicFramePr>
        <p:xfrm>
          <a:off x="3575347" y="2659065"/>
          <a:ext cx="5884699" cy="3094704"/>
        </p:xfrm>
        <a:graphic>
          <a:graphicData uri="http://schemas.openxmlformats.org/presentationml/2006/ole">
            <mc:AlternateContent xmlns:mc="http://schemas.openxmlformats.org/markup-compatibility/2006">
              <mc:Choice xmlns:v="urn:schemas-microsoft-com:vml" Requires="v">
                <p:oleObj spid="_x0000_s3088" name="" r:id="rId8" imgW="2423160" imgH="1357630" progId="Visio.Drawing.11">
                  <p:embed/>
                </p:oleObj>
              </mc:Choice>
              <mc:Fallback>
                <p:oleObj name="" r:id="rId8" imgW="2423160" imgH="1357630" progId="Visio.Drawing.11">
                  <p:embed/>
                  <p:pic>
                    <p:nvPicPr>
                      <p:cNvPr id="0" name="图片 3087"/>
                      <p:cNvPicPr/>
                      <p:nvPr/>
                    </p:nvPicPr>
                    <p:blipFill>
                      <a:blip r:embed="rId9"/>
                      <a:stretch>
                        <a:fillRect/>
                      </a:stretch>
                    </p:blipFill>
                    <p:spPr>
                      <a:xfrm>
                        <a:off x="3575347" y="2659065"/>
                        <a:ext cx="5884699" cy="3094704"/>
                      </a:xfrm>
                      <a:prstGeom prst="rect">
                        <a:avLst/>
                      </a:prstGeom>
                      <a:noFill/>
                      <a:ln w="38100">
                        <a:miter/>
                      </a:ln>
                    </p:spPr>
                  </p:pic>
                </p:oleObj>
              </mc:Fallback>
            </mc:AlternateContent>
          </a:graphicData>
        </a:graphic>
      </p:graphicFrame>
      <p:sp>
        <p:nvSpPr>
          <p:cNvPr id="2147" name="标题 2146"/>
          <p:cNvSpPr/>
          <p:nvPr>
            <p:custDataLst>
              <p:tags r:id="rId10"/>
            </p:custDataLst>
          </p:nvPr>
        </p:nvSpPr>
        <p:spPr>
          <a:xfrm>
            <a:off x="2152650" y="365125"/>
            <a:ext cx="7886700" cy="1325563"/>
          </a:xfrm>
          <a:prstGeom prst="rect">
            <a:avLst/>
          </a:prstGeom>
          <a:noFill/>
          <a:ln w="9525">
            <a:noFill/>
          </a:ln>
        </p:spPr>
        <p:txBody>
          <a:bodyPr lIns="91423" tIns="45711" rIns="91423" bIns="45711" anchor="ctr" anchorCtr="0"/>
          <a:lstStyle>
            <a:lvl1pPr algn="l" defTabSz="684530" rtl="0" eaLnBrk="0" fontAlgn="base" hangingPunct="0">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a:lstStyle>
          <a:p>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的基本工作原理</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7680325" y="3861435"/>
            <a:ext cx="1440180" cy="791845"/>
          </a:xfrm>
          <a:prstGeom prst="rect">
            <a:avLst/>
          </a:prstGeom>
          <a:solidFill>
            <a:srgbClr val="ECCFCB">
              <a:alpha val="18000"/>
            </a:srgbClr>
          </a:solid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rgbClr val="FF0000"/>
                </a:solidFill>
              </a:ln>
              <a:noFill/>
            </a:endParaRPr>
          </a:p>
        </p:txBody>
      </p:sp>
    </p:spTree>
    <p:custDataLst>
      <p:tags r:id="rId11"/>
    </p:custData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3" name="灯片编号占位符 2"/>
          <p:cNvSpPr/>
          <p:nvPr>
            <p:ph type="sldNum" sz="quarter" idx="12"/>
            <p:custDataLst>
              <p:tags r:id="rId7"/>
            </p:custDataLst>
          </p:nvPr>
        </p:nvSpPr>
        <p:spPr/>
        <p:txBody>
          <a:bodyPr/>
          <a:p>
            <a:pPr lvl="0" defTabSz="1066800" rtl="0" eaLnBrk="1" latinLnBrk="0" hangingPunct="1">
              <a:lnSpc>
                <a:spcPct val="100000"/>
              </a:lnSpc>
              <a:spcBef>
                <a:spcPct val="0"/>
              </a:spcBef>
              <a:spcAft>
                <a:spcPct val="0"/>
              </a:spcAft>
              <a:buClrTx/>
              <a:buSzPct val="100000"/>
            </a:pPr>
            <a:fld id="{9A0DB2DC-4C9A-4742-B13C-FB6460FD3503}" type="slidenum">
              <a:rPr lang="ru-RU" sz="770">
                <a:solidFill>
                  <a:schemeClr val="dk1">
                    <a:tint val="75000"/>
                  </a:schemeClr>
                </a:solidFill>
                <a:latin typeface="微软雅黑" panose="020B0503020204020204" pitchFamily="34" charset="-122"/>
                <a:ea typeface="微软雅黑" panose="020B0503020204020204" pitchFamily="34" charset="-122"/>
              </a:rPr>
            </a:fld>
            <a:endParaRPr lang="ru-RU" sz="770" u="none">
              <a:solidFill>
                <a:schemeClr val="dk1">
                  <a:tint val="75000"/>
                </a:schemeClr>
              </a:solidFill>
              <a:latin typeface="微软雅黑" panose="020B0503020204020204" pitchFamily="34" charset="-122"/>
              <a:ea typeface="微软雅黑" panose="020B0503020204020204" pitchFamily="34" charset="-122"/>
            </a:endParaRPr>
          </a:p>
        </p:txBody>
      </p:sp>
      <p:sp>
        <p:nvSpPr>
          <p:cNvPr id="2153" name="文本占位符 2152"/>
          <p:cNvSpPr/>
          <p:nvPr>
            <p:ph type="body" idx="4294967295"/>
            <p:custDataLst>
              <p:tags r:id="rId8"/>
            </p:custDataLst>
          </p:nvPr>
        </p:nvSpPr>
        <p:spPr/>
        <p:txBody>
          <a:bodyPr lIns="91423" tIns="45711" rIns="91423" bIns="45711"/>
          <a:p>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透明的地址分配</a:t>
            </a:r>
            <a:endPar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静态地址分配指一个特定的主机使用</a:t>
            </a:r>
            <a:r>
              <a:rPr lang="zh-CN" altLang="en-US" sz="28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固定的地址</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访问外部的网络。</a:t>
            </a:r>
            <a:endPar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动态地址分配是指</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在一些地址中挑选一个地址，做为内部网络的主机</a:t>
            </a:r>
            <a:r>
              <a:rPr lang="zh-CN" altLang="en-US" sz="28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访问外部网络的</a:t>
            </a:r>
            <a:r>
              <a:rPr lang="en-US" altLang="zh-CN" sz="28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80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地址</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无论是那种，地址的分配对用户来说是透明的。</a:t>
            </a:r>
            <a:endPar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52" name="标题 2151"/>
          <p:cNvSpPr/>
          <p:nvPr>
            <p:custDataLst>
              <p:tags r:id="rId9"/>
            </p:custDataLst>
          </p:nvPr>
        </p:nvSpPr>
        <p:spPr>
          <a:xfrm>
            <a:off x="2152650" y="365125"/>
            <a:ext cx="7886700" cy="1325563"/>
          </a:xfrm>
          <a:prstGeom prst="rect">
            <a:avLst/>
          </a:prstGeom>
          <a:noFill/>
          <a:ln w="9525">
            <a:noFill/>
          </a:ln>
        </p:spPr>
        <p:txBody>
          <a:bodyPr lIns="91423" tIns="45711" rIns="91423" bIns="45711" anchor="ctr" anchorCtr="0"/>
          <a:lstStyle>
            <a:lvl1pPr algn="l" defTabSz="684530" rtl="0" eaLnBrk="0" fontAlgn="base" hangingPunct="0">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a:lstStyle>
          <a:p>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的基本工作原理</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165" name="文本占位符 2164"/>
          <p:cNvSpPr/>
          <p:nvPr>
            <p:ph type="body" idx="4294967295"/>
            <p:custDataLst>
              <p:tags r:id="rId7"/>
            </p:custDataLst>
          </p:nvPr>
        </p:nvSpPr>
        <p:spPr>
          <a:xfrm>
            <a:off x="1981064" y="1600744"/>
            <a:ext cx="8229872" cy="982143"/>
          </a:xfrm>
        </p:spPr>
        <p:txBody>
          <a:bodyPr lIns="91423" tIns="45711" rIns="91423" bIns="45711"/>
          <a:p>
            <a:r>
              <a:rPr lang="en-US"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方式</a:t>
            </a:r>
            <a:endPar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166" name="内容占位符 2165"/>
          <p:cNvGraphicFramePr/>
          <p:nvPr>
            <p:ph sz="half" idx="4294967295"/>
          </p:nvPr>
        </p:nvGraphicFramePr>
        <p:xfrm>
          <a:off x="1981200" y="2493010"/>
          <a:ext cx="6922770" cy="3474085"/>
        </p:xfrm>
        <a:graphic>
          <a:graphicData uri="http://schemas.openxmlformats.org/presentationml/2006/ole">
            <mc:AlternateContent xmlns:mc="http://schemas.openxmlformats.org/markup-compatibility/2006">
              <mc:Choice xmlns:v="urn:schemas-microsoft-com:vml" Requires="v">
                <p:oleObj spid="_x0000_s3076" name="" r:id="rId8" imgW="1849755" imgH="1040765" progId="FLW3Drawing">
                  <p:embed/>
                </p:oleObj>
              </mc:Choice>
              <mc:Fallback>
                <p:oleObj name="" r:id="rId8" imgW="1849755" imgH="1040765" progId="FLW3Drawing">
                  <p:embed/>
                  <p:pic>
                    <p:nvPicPr>
                      <p:cNvPr id="0" name="图片 3075"/>
                      <p:cNvPicPr/>
                      <p:nvPr/>
                    </p:nvPicPr>
                    <p:blipFill>
                      <a:blip r:embed="rId9"/>
                      <a:stretch>
                        <a:fillRect/>
                      </a:stretch>
                    </p:blipFill>
                    <p:spPr>
                      <a:xfrm>
                        <a:off x="1981200" y="2493010"/>
                        <a:ext cx="6922770" cy="3474085"/>
                      </a:xfrm>
                      <a:prstGeom prst="rect">
                        <a:avLst/>
                      </a:prstGeom>
                      <a:noFill/>
                      <a:ln w="38100">
                        <a:miter/>
                      </a:ln>
                    </p:spPr>
                  </p:pic>
                </p:oleObj>
              </mc:Fallback>
            </mc:AlternateContent>
          </a:graphicData>
        </a:graphic>
      </p:graphicFrame>
      <p:sp>
        <p:nvSpPr>
          <p:cNvPr id="2164" name="标题 2163"/>
          <p:cNvSpPr/>
          <p:nvPr>
            <p:custDataLst>
              <p:tags r:id="rId10"/>
            </p:custDataLst>
          </p:nvPr>
        </p:nvSpPr>
        <p:spPr>
          <a:xfrm>
            <a:off x="2152650" y="365125"/>
            <a:ext cx="7886700" cy="1325563"/>
          </a:xfrm>
          <a:prstGeom prst="rect">
            <a:avLst/>
          </a:prstGeom>
          <a:noFill/>
          <a:ln w="9525">
            <a:noFill/>
          </a:ln>
        </p:spPr>
        <p:txBody>
          <a:bodyPr lIns="91423" tIns="45711" rIns="91423" bIns="45711" anchor="ctr" anchorCtr="0"/>
          <a:lstStyle>
            <a:lvl1pPr algn="l" defTabSz="684530" rtl="0" eaLnBrk="0" fontAlgn="base" hangingPunct="0">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a:lstStyle>
          <a:p>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的基本工作原理</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1"/>
    </p:custData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3" name="灯片编号占位符 2"/>
          <p:cNvSpPr/>
          <p:nvPr>
            <p:ph type="sldNum" sz="quarter" idx="12"/>
            <p:custDataLst>
              <p:tags r:id="rId7"/>
            </p:custDataLst>
          </p:nvPr>
        </p:nvSpPr>
        <p:spPr/>
        <p:txBody>
          <a:bodyPr/>
          <a:p>
            <a:pPr lvl="0" defTabSz="1066800" rtl="0" eaLnBrk="1" latinLnBrk="0" hangingPunct="1">
              <a:lnSpc>
                <a:spcPct val="100000"/>
              </a:lnSpc>
              <a:spcBef>
                <a:spcPct val="0"/>
              </a:spcBef>
              <a:spcAft>
                <a:spcPct val="0"/>
              </a:spcAft>
              <a:buClrTx/>
              <a:buSzPct val="100000"/>
            </a:pPr>
            <a:fld id="{9A0DB2DC-4C9A-4742-B13C-FB6460FD3503}" type="slidenum">
              <a:rPr lang="ru-RU" sz="770">
                <a:solidFill>
                  <a:schemeClr val="dk1">
                    <a:tint val="75000"/>
                  </a:schemeClr>
                </a:solidFill>
                <a:latin typeface="微软雅黑" panose="020B0503020204020204" pitchFamily="34" charset="-122"/>
                <a:ea typeface="微软雅黑" panose="020B0503020204020204" pitchFamily="34" charset="-122"/>
              </a:rPr>
            </a:fld>
            <a:endParaRPr lang="ru-RU" sz="770" u="none">
              <a:solidFill>
                <a:schemeClr val="dk1">
                  <a:tint val="75000"/>
                </a:schemeClr>
              </a:solidFill>
              <a:latin typeface="微软雅黑" panose="020B0503020204020204" pitchFamily="34" charset="-122"/>
              <a:ea typeface="微软雅黑" panose="020B0503020204020204" pitchFamily="34" charset="-122"/>
            </a:endParaRPr>
          </a:p>
        </p:txBody>
      </p:sp>
      <p:sp>
        <p:nvSpPr>
          <p:cNvPr id="2157" name="文本占位符 2156"/>
          <p:cNvSpPr/>
          <p:nvPr>
            <p:ph type="body" idx="4294967295"/>
            <p:custDataLst>
              <p:tags r:id="rId8"/>
            </p:custDataLst>
          </p:nvPr>
        </p:nvSpPr>
        <p:spPr/>
        <p:txBody>
          <a:bodyPr lIns="91423" tIns="45711" rIns="91423" bIns="45711"/>
          <a:p>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的基本工作方式：</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－一对一的地址转换</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PAT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－多对一的地址转换</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NPAT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－多对多的地址转换</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59" name="矩形 2158"/>
          <p:cNvSpPr/>
          <p:nvPr>
            <p:custDataLst>
              <p:tags r:id="rId9"/>
            </p:custDataLst>
          </p:nvPr>
        </p:nvSpPr>
        <p:spPr>
          <a:xfrm flipH="1">
            <a:off x="3407410" y="1242695"/>
            <a:ext cx="4446905" cy="5013960"/>
          </a:xfrm>
          <a:noFill/>
          <a:ln w="9525" cap="flat" cmpd="sng">
            <a:solidFill>
              <a:srgbClr val="C0C0C0"/>
            </a:solidFill>
            <a:prstDash val="solid"/>
            <a:headEnd type="none" w="med" len="med"/>
            <a:tailEnd type="none" w="med" len="med"/>
          </a:ln>
        </p:spPr>
        <p:txBody>
          <a:bodyPr/>
          <a:p>
            <a:endParaRPr lang="zh-CN" altLang="en-US" sz="2055">
              <a:solidFill>
                <a:schemeClr val="dk1"/>
              </a:solidFill>
              <a:latin typeface="微软雅黑" panose="020B0503020204020204" pitchFamily="34" charset="-122"/>
              <a:ea typeface="微软雅黑" panose="020B0503020204020204" pitchFamily="34" charset="-122"/>
            </a:endParaRPr>
          </a:p>
        </p:txBody>
      </p:sp>
      <p:sp>
        <p:nvSpPr>
          <p:cNvPr id="2160" name="矩形 2159"/>
          <p:cNvSpPr/>
          <p:nvPr>
            <p:custDataLst>
              <p:tags r:id="rId10"/>
            </p:custDataLst>
          </p:nvPr>
        </p:nvSpPr>
        <p:spPr>
          <a:xfrm flipH="1">
            <a:off x="3288030" y="1198245"/>
            <a:ext cx="4504055" cy="5013960"/>
          </a:xfrm>
          <a:noFill/>
          <a:ln w="9525" cap="flat" cmpd="sng">
            <a:solidFill>
              <a:srgbClr val="C0C0C0"/>
            </a:solidFill>
            <a:prstDash val="solid"/>
            <a:headEnd type="none" w="med" len="med"/>
            <a:tailEnd type="none" w="med" len="med"/>
          </a:ln>
        </p:spPr>
        <p:txBody>
          <a:bodyPr/>
          <a:p>
            <a:endParaRPr lang="zh-CN" altLang="en-US" sz="2055">
              <a:solidFill>
                <a:schemeClr val="dk1"/>
              </a:solidFill>
              <a:latin typeface="微软雅黑" panose="020B0503020204020204" pitchFamily="34" charset="-122"/>
              <a:ea typeface="微软雅黑" panose="020B0503020204020204" pitchFamily="34" charset="-122"/>
            </a:endParaRPr>
          </a:p>
        </p:txBody>
      </p:sp>
      <p:pic>
        <p:nvPicPr>
          <p:cNvPr id="2161" name="图片 2160"/>
          <p:cNvPicPr>
            <a:picLocks noChangeAspect="1"/>
          </p:cNvPicPr>
          <p:nvPr/>
        </p:nvPicPr>
        <p:blipFill>
          <a:blip r:embed="rId11"/>
          <a:stretch>
            <a:fillRect/>
          </a:stretch>
        </p:blipFill>
        <p:spPr>
          <a:xfrm>
            <a:off x="8184075" y="2421011"/>
            <a:ext cx="1934360" cy="2715178"/>
          </a:xfrm>
          <a:prstGeom prst="rect">
            <a:avLst/>
          </a:prstGeom>
          <a:noFill/>
          <a:ln w="9525">
            <a:noFill/>
          </a:ln>
        </p:spPr>
      </p:pic>
      <p:sp>
        <p:nvSpPr>
          <p:cNvPr id="2156" name="标题 2155"/>
          <p:cNvSpPr/>
          <p:nvPr>
            <p:custDataLst>
              <p:tags r:id="rId12"/>
            </p:custDataLst>
          </p:nvPr>
        </p:nvSpPr>
        <p:spPr>
          <a:xfrm>
            <a:off x="2152650" y="365125"/>
            <a:ext cx="7886700" cy="1325563"/>
          </a:xfrm>
          <a:prstGeom prst="rect">
            <a:avLst/>
          </a:prstGeom>
          <a:noFill/>
          <a:ln w="9525">
            <a:noFill/>
          </a:ln>
        </p:spPr>
        <p:txBody>
          <a:bodyPr lIns="91423" tIns="45711" rIns="91423" bIns="45711" anchor="ctr" anchorCtr="0"/>
          <a:lstStyle>
            <a:lvl1pPr algn="l" defTabSz="684530" rtl="0" eaLnBrk="0" fontAlgn="base" hangingPunct="0">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a:lstStyle>
          <a:p>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的基本工作原理</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0516" name="Oval 5"/>
          <p:cNvSpPr/>
          <p:nvPr>
            <p:custDataLst>
              <p:tags r:id="rId7"/>
            </p:custDataLst>
          </p:nvPr>
        </p:nvSpPr>
        <p:spPr>
          <a:xfrm>
            <a:off x="6306185" y="3393440"/>
            <a:ext cx="2281555" cy="731520"/>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0517" name="Oval 6"/>
          <p:cNvSpPr/>
          <p:nvPr>
            <p:custDataLst>
              <p:tags r:id="rId8"/>
            </p:custDataLst>
          </p:nvPr>
        </p:nvSpPr>
        <p:spPr>
          <a:xfrm>
            <a:off x="5018405" y="3595370"/>
            <a:ext cx="1736725" cy="730250"/>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0518" name="Oval 7"/>
          <p:cNvSpPr/>
          <p:nvPr>
            <p:custDataLst>
              <p:tags r:id="rId9"/>
            </p:custDataLst>
          </p:nvPr>
        </p:nvSpPr>
        <p:spPr>
          <a:xfrm>
            <a:off x="4471670" y="4051935"/>
            <a:ext cx="1158875" cy="58483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0519" name="Oval 8"/>
          <p:cNvSpPr/>
          <p:nvPr>
            <p:custDataLst>
              <p:tags r:id="rId10"/>
            </p:custDataLst>
          </p:nvPr>
        </p:nvSpPr>
        <p:spPr>
          <a:xfrm>
            <a:off x="4824730" y="4325620"/>
            <a:ext cx="1770380" cy="63944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0520" name="Oval 9"/>
          <p:cNvSpPr/>
          <p:nvPr>
            <p:custDataLst>
              <p:tags r:id="rId11"/>
            </p:custDataLst>
          </p:nvPr>
        </p:nvSpPr>
        <p:spPr>
          <a:xfrm>
            <a:off x="6112510" y="4434840"/>
            <a:ext cx="2668905" cy="76771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0524" name="Oval 13"/>
          <p:cNvSpPr/>
          <p:nvPr>
            <p:custDataLst>
              <p:tags r:id="rId12"/>
            </p:custDataLst>
          </p:nvPr>
        </p:nvSpPr>
        <p:spPr>
          <a:xfrm>
            <a:off x="5436235" y="3832860"/>
            <a:ext cx="3440430" cy="94932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0526" name="Oval 15"/>
          <p:cNvSpPr/>
          <p:nvPr>
            <p:custDataLst>
              <p:tags r:id="rId13"/>
            </p:custDataLst>
          </p:nvPr>
        </p:nvSpPr>
        <p:spPr>
          <a:xfrm>
            <a:off x="6273165" y="3357880"/>
            <a:ext cx="2284095" cy="730250"/>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0527" name="Oval 16"/>
          <p:cNvSpPr/>
          <p:nvPr>
            <p:custDataLst>
              <p:tags r:id="rId14"/>
            </p:custDataLst>
          </p:nvPr>
        </p:nvSpPr>
        <p:spPr>
          <a:xfrm>
            <a:off x="4987925" y="3559175"/>
            <a:ext cx="1736725" cy="730250"/>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0528" name="Oval 17"/>
          <p:cNvSpPr/>
          <p:nvPr>
            <p:custDataLst>
              <p:tags r:id="rId15"/>
            </p:custDataLst>
          </p:nvPr>
        </p:nvSpPr>
        <p:spPr>
          <a:xfrm>
            <a:off x="4440555" y="4015740"/>
            <a:ext cx="1156335" cy="583565"/>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0529" name="Oval 18"/>
          <p:cNvSpPr/>
          <p:nvPr>
            <p:custDataLst>
              <p:tags r:id="rId16"/>
            </p:custDataLst>
          </p:nvPr>
        </p:nvSpPr>
        <p:spPr>
          <a:xfrm>
            <a:off x="4794250" y="4289425"/>
            <a:ext cx="1767840" cy="639445"/>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0530" name="Oval 19"/>
          <p:cNvSpPr/>
          <p:nvPr>
            <p:custDataLst>
              <p:tags r:id="rId17"/>
            </p:custDataLst>
          </p:nvPr>
        </p:nvSpPr>
        <p:spPr>
          <a:xfrm>
            <a:off x="6079490" y="4398645"/>
            <a:ext cx="2668905" cy="767715"/>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0534" name="Oval 23"/>
          <p:cNvSpPr/>
          <p:nvPr>
            <p:custDataLst>
              <p:tags r:id="rId18"/>
            </p:custDataLst>
          </p:nvPr>
        </p:nvSpPr>
        <p:spPr>
          <a:xfrm>
            <a:off x="5405755" y="3796030"/>
            <a:ext cx="3440430" cy="949960"/>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pic>
        <p:nvPicPr>
          <p:cNvPr id="20483" name="Picture 24"/>
          <p:cNvPicPr/>
          <p:nvPr/>
        </p:nvPicPr>
        <p:blipFill>
          <a:blip r:embed="rId19"/>
          <a:stretch>
            <a:fillRect/>
          </a:stretch>
        </p:blipFill>
        <p:spPr>
          <a:xfrm>
            <a:off x="2640013" y="2749550"/>
            <a:ext cx="1201737" cy="514350"/>
          </a:xfrm>
          <a:prstGeom prst="rect">
            <a:avLst/>
          </a:prstGeom>
          <a:noFill/>
          <a:ln w="12700">
            <a:noFill/>
          </a:ln>
        </p:spPr>
      </p:pic>
      <p:pic>
        <p:nvPicPr>
          <p:cNvPr id="20484" name="Picture 25"/>
          <p:cNvPicPr/>
          <p:nvPr/>
        </p:nvPicPr>
        <p:blipFill>
          <a:blip r:embed="rId20"/>
          <a:stretch>
            <a:fillRect/>
          </a:stretch>
        </p:blipFill>
        <p:spPr>
          <a:xfrm>
            <a:off x="7615238" y="3559175"/>
            <a:ext cx="628650" cy="381000"/>
          </a:xfrm>
          <a:prstGeom prst="rect">
            <a:avLst/>
          </a:prstGeom>
          <a:noFill/>
          <a:ln w="12700">
            <a:noFill/>
          </a:ln>
        </p:spPr>
      </p:pic>
      <p:pic>
        <p:nvPicPr>
          <p:cNvPr id="20485" name="Picture 26"/>
          <p:cNvPicPr/>
          <p:nvPr/>
        </p:nvPicPr>
        <p:blipFill>
          <a:blip r:embed="rId20"/>
          <a:stretch>
            <a:fillRect/>
          </a:stretch>
        </p:blipFill>
        <p:spPr>
          <a:xfrm>
            <a:off x="6732588" y="4308475"/>
            <a:ext cx="681037" cy="403225"/>
          </a:xfrm>
          <a:prstGeom prst="rect">
            <a:avLst/>
          </a:prstGeom>
          <a:noFill/>
          <a:ln w="12700">
            <a:noFill/>
          </a:ln>
        </p:spPr>
      </p:pic>
      <p:pic>
        <p:nvPicPr>
          <p:cNvPr id="20486" name="Picture 27"/>
          <p:cNvPicPr/>
          <p:nvPr/>
        </p:nvPicPr>
        <p:blipFill>
          <a:blip r:embed="rId20"/>
          <a:stretch>
            <a:fillRect/>
          </a:stretch>
        </p:blipFill>
        <p:spPr>
          <a:xfrm>
            <a:off x="4986338" y="4249738"/>
            <a:ext cx="666750" cy="368300"/>
          </a:xfrm>
          <a:prstGeom prst="rect">
            <a:avLst/>
          </a:prstGeom>
          <a:noFill/>
          <a:ln w="12700">
            <a:noFill/>
          </a:ln>
        </p:spPr>
      </p:pic>
      <p:sp>
        <p:nvSpPr>
          <p:cNvPr id="20487" name="Line 28"/>
          <p:cNvSpPr/>
          <p:nvPr>
            <p:custDataLst>
              <p:tags r:id="rId21"/>
            </p:custDataLst>
          </p:nvPr>
        </p:nvSpPr>
        <p:spPr>
          <a:xfrm flipH="1">
            <a:off x="3186113" y="3154363"/>
            <a:ext cx="14287" cy="404812"/>
          </a:xfrm>
          <a:prstGeom prst="line">
            <a:avLst/>
          </a:prstGeom>
          <a:ln w="9525" cap="flat" cmpd="sng">
            <a:solidFill>
              <a:schemeClr val="dk1"/>
            </a:solidFill>
            <a:prstDash val="solid"/>
            <a:headEnd type="none" w="med" len="med"/>
            <a:tailEnd type="none" w="med" len="med"/>
          </a:ln>
        </p:spPr>
      </p:sp>
      <p:sp>
        <p:nvSpPr>
          <p:cNvPr id="20488" name="Line 29"/>
          <p:cNvSpPr/>
          <p:nvPr>
            <p:custDataLst>
              <p:tags r:id="rId22"/>
            </p:custDataLst>
          </p:nvPr>
        </p:nvSpPr>
        <p:spPr>
          <a:xfrm>
            <a:off x="3186113" y="3559175"/>
            <a:ext cx="1663700" cy="0"/>
          </a:xfrm>
          <a:prstGeom prst="line">
            <a:avLst/>
          </a:prstGeom>
          <a:ln w="9525" cap="flat" cmpd="sng">
            <a:solidFill>
              <a:schemeClr val="dk1"/>
            </a:solidFill>
            <a:prstDash val="solid"/>
            <a:headEnd type="none" w="med" len="med"/>
            <a:tailEnd type="none" w="med" len="med"/>
          </a:ln>
        </p:spPr>
      </p:sp>
      <p:sp>
        <p:nvSpPr>
          <p:cNvPr id="20489" name="Line 30"/>
          <p:cNvSpPr/>
          <p:nvPr>
            <p:custDataLst>
              <p:tags r:id="rId23"/>
            </p:custDataLst>
          </p:nvPr>
        </p:nvSpPr>
        <p:spPr>
          <a:xfrm>
            <a:off x="5680075" y="3559175"/>
            <a:ext cx="2149475" cy="173038"/>
          </a:xfrm>
          <a:prstGeom prst="line">
            <a:avLst/>
          </a:prstGeom>
          <a:ln w="9525" cap="flat" cmpd="sng">
            <a:solidFill>
              <a:schemeClr val="dk1"/>
            </a:solidFill>
            <a:prstDash val="solid"/>
            <a:headEnd type="none" w="med" len="med"/>
            <a:tailEnd type="none" w="med" len="med"/>
          </a:ln>
        </p:spPr>
      </p:sp>
      <p:sp>
        <p:nvSpPr>
          <p:cNvPr id="20490" name="Line 31"/>
          <p:cNvSpPr/>
          <p:nvPr>
            <p:custDataLst>
              <p:tags r:id="rId24"/>
            </p:custDataLst>
          </p:nvPr>
        </p:nvSpPr>
        <p:spPr>
          <a:xfrm>
            <a:off x="5768975" y="3657600"/>
            <a:ext cx="1123950" cy="609600"/>
          </a:xfrm>
          <a:prstGeom prst="line">
            <a:avLst/>
          </a:prstGeom>
          <a:ln w="9525" cap="flat" cmpd="sng">
            <a:solidFill>
              <a:schemeClr val="dk1"/>
            </a:solidFill>
            <a:prstDash val="solid"/>
            <a:headEnd type="none" w="med" len="med"/>
            <a:tailEnd type="none" w="med" len="med"/>
          </a:ln>
        </p:spPr>
      </p:sp>
      <p:sp>
        <p:nvSpPr>
          <p:cNvPr id="20491" name="Line 32"/>
          <p:cNvSpPr/>
          <p:nvPr>
            <p:custDataLst>
              <p:tags r:id="rId25"/>
            </p:custDataLst>
          </p:nvPr>
        </p:nvSpPr>
        <p:spPr>
          <a:xfrm flipH="1">
            <a:off x="5208588" y="3675063"/>
            <a:ext cx="57150" cy="642937"/>
          </a:xfrm>
          <a:prstGeom prst="line">
            <a:avLst/>
          </a:prstGeom>
          <a:ln w="9525" cap="flat" cmpd="sng">
            <a:solidFill>
              <a:schemeClr val="dk1"/>
            </a:solidFill>
            <a:prstDash val="solid"/>
            <a:headEnd type="none" w="med" len="med"/>
            <a:tailEnd type="none" w="med" len="med"/>
          </a:ln>
        </p:spPr>
      </p:sp>
      <p:sp>
        <p:nvSpPr>
          <p:cNvPr id="20492" name="Text Box 33"/>
          <p:cNvSpPr txBox="1"/>
          <p:nvPr/>
        </p:nvSpPr>
        <p:spPr>
          <a:xfrm>
            <a:off x="2770188" y="2349500"/>
            <a:ext cx="1038225"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路由器</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20493" name="Text Box 34"/>
          <p:cNvSpPr txBox="1"/>
          <p:nvPr/>
        </p:nvSpPr>
        <p:spPr>
          <a:xfrm>
            <a:off x="4641850" y="3041650"/>
            <a:ext cx="1390650"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30000"/>
              </a:lnSpc>
              <a:spcBef>
                <a:spcPct val="50000"/>
              </a:spcBef>
            </a:pP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NAT</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设备</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494" name="Text Box 35"/>
          <p:cNvSpPr txBox="1"/>
          <p:nvPr/>
        </p:nvSpPr>
        <p:spPr>
          <a:xfrm>
            <a:off x="8256588" y="3716338"/>
            <a:ext cx="687387" cy="429895"/>
          </a:xfrm>
          <a:prstGeom prst="rect">
            <a:avLst/>
          </a:prstGeom>
          <a:noFill/>
          <a:ln w="9525">
            <a:noFill/>
          </a:ln>
        </p:spPr>
        <p:txBody>
          <a:bodyPr>
            <a:spAutoFit/>
            <a:scene3d>
              <a:camera prst="orthographicFront"/>
              <a:lightRig rig="threePt" dir="t"/>
            </a:scene3d>
          </a:bodyPr>
          <a:p>
            <a:pPr>
              <a:lnSpc>
                <a:spcPct val="30000"/>
              </a:lnSpc>
              <a:spcBef>
                <a:spcPct val="50000"/>
              </a:spcBef>
            </a:pPr>
            <a:endParaRPr lang="en-US" altLang="zh-CN"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PC1</a:t>
            </a:r>
            <a:endParaRPr lang="en-US" altLang="zh-CN"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0495" name="Text Box 36"/>
          <p:cNvSpPr txBox="1"/>
          <p:nvPr/>
        </p:nvSpPr>
        <p:spPr>
          <a:xfrm>
            <a:off x="7391400" y="4221163"/>
            <a:ext cx="696913" cy="429895"/>
          </a:xfrm>
          <a:prstGeom prst="rect">
            <a:avLst/>
          </a:prstGeom>
          <a:noFill/>
          <a:ln w="9525">
            <a:noFill/>
          </a:ln>
        </p:spPr>
        <p:txBody>
          <a:bodyPr>
            <a:spAutoFit/>
          </a:bodyPr>
          <a:p>
            <a:pPr>
              <a:lnSpc>
                <a:spcPct val="30000"/>
              </a:lnSpc>
              <a:spcBef>
                <a:spcPct val="50000"/>
              </a:spcBef>
            </a:pPr>
            <a:endParaRPr lang="en-US" altLang="zh-CN" sz="2000" b="1" dirty="0">
              <a:solidFill>
                <a:srgbClr val="FFFFFF"/>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FFFFFF"/>
                </a:solidFill>
                <a:latin typeface="微软雅黑" panose="020B0503020204020204" pitchFamily="34" charset="-122"/>
                <a:ea typeface="微软雅黑" panose="020B0503020204020204" pitchFamily="34" charset="-122"/>
              </a:rPr>
              <a:t>PC2</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20496" name="Text Box 37"/>
          <p:cNvSpPr txBox="1"/>
          <p:nvPr/>
        </p:nvSpPr>
        <p:spPr>
          <a:xfrm>
            <a:off x="5688013" y="4213225"/>
            <a:ext cx="1123950" cy="675640"/>
          </a:xfrm>
          <a:prstGeom prst="rect">
            <a:avLst/>
          </a:prstGeom>
          <a:noFill/>
          <a:ln w="9525">
            <a:noFill/>
          </a:ln>
        </p:spPr>
        <p:txBody>
          <a:bodyPr>
            <a:spAutoFit/>
          </a:bodyPr>
          <a:p>
            <a:pPr>
              <a:lnSpc>
                <a:spcPct val="30000"/>
              </a:lnSpc>
              <a:spcBef>
                <a:spcPct val="50000"/>
              </a:spcBef>
            </a:pPr>
            <a:endParaRPr lang="en-US" altLang="zh-CN" sz="2000" b="1" dirty="0">
              <a:solidFill>
                <a:srgbClr val="FFFFFF"/>
              </a:solidFill>
              <a:latin typeface="微软雅黑" panose="020B0503020204020204" pitchFamily="34" charset="-122"/>
              <a:ea typeface="微软雅黑" panose="020B0503020204020204" pitchFamily="34" charset="-122"/>
            </a:endParaRPr>
          </a:p>
          <a:p>
            <a:pPr>
              <a:lnSpc>
                <a:spcPct val="30000"/>
              </a:lnSpc>
              <a:spcBef>
                <a:spcPct val="50000"/>
              </a:spcBef>
            </a:pPr>
            <a:endParaRPr lang="en-US" altLang="zh-CN" sz="2000" b="1" dirty="0">
              <a:solidFill>
                <a:srgbClr val="FFFFFF"/>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FFFFFF"/>
                </a:solidFill>
                <a:latin typeface="微软雅黑" panose="020B0503020204020204" pitchFamily="34" charset="-122"/>
                <a:ea typeface="微软雅黑" panose="020B0503020204020204" pitchFamily="34" charset="-122"/>
              </a:rPr>
              <a:t>PC3</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20497" name="Text Box 38"/>
          <p:cNvSpPr txBox="1"/>
          <p:nvPr/>
        </p:nvSpPr>
        <p:spPr>
          <a:xfrm>
            <a:off x="5591175" y="3932238"/>
            <a:ext cx="2771775" cy="238125"/>
          </a:xfrm>
          <a:prstGeom prst="rect">
            <a:avLst/>
          </a:prstGeom>
          <a:noFill/>
          <a:ln w="9525">
            <a:noFill/>
          </a:ln>
        </p:spPr>
        <p:txBody>
          <a:bodyPr tIns="82800">
            <a:spAutoFit/>
          </a:bodyPr>
          <a:p>
            <a:pPr>
              <a:lnSpc>
                <a:spcPct val="30000"/>
              </a:lnSpc>
              <a:spcBef>
                <a:spcPct val="50000"/>
              </a:spcBef>
            </a:pPr>
            <a:r>
              <a:rPr lang="en-US" altLang="zh-CN" sz="2400" b="1" dirty="0">
                <a:solidFill>
                  <a:srgbClr val="FFFFFF"/>
                </a:solidFill>
                <a:latin typeface="微软雅黑" panose="020B0503020204020204" pitchFamily="34" charset="-122"/>
                <a:ea typeface="微软雅黑" panose="020B0503020204020204" pitchFamily="34" charset="-122"/>
              </a:rPr>
              <a:t>Inside Network</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sp>
        <p:nvSpPr>
          <p:cNvPr id="20498" name="Rectangle 39"/>
          <p:cNvSpPr/>
          <p:nvPr>
            <p:custDataLst>
              <p:tags r:id="rId26"/>
            </p:custDataLst>
          </p:nvPr>
        </p:nvSpPr>
        <p:spPr>
          <a:xfrm>
            <a:off x="5144929" y="3328988"/>
            <a:ext cx="309880" cy="460375"/>
          </a:xfrm>
          <a:prstGeom prst="rect">
            <a:avLst/>
          </a:prstGeom>
          <a:solidFill>
            <a:schemeClr val="accent2"/>
          </a:solidFill>
          <a:ln w="9525" cap="flat" cmpd="sng">
            <a:solidFill>
              <a:schemeClr val="dk1"/>
            </a:solidFill>
            <a:prstDash val="solid"/>
            <a:miter/>
            <a:headEnd type="none" w="med" len="med"/>
            <a:tailEnd type="none" w="med" len="med"/>
          </a:ln>
        </p:spPr>
        <p:txBody>
          <a:bodyPr wrap="none" anchor="ctr" anchorCtr="0">
            <a:spAutoFit/>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pic>
        <p:nvPicPr>
          <p:cNvPr id="20499" name="Picture 40"/>
          <p:cNvPicPr/>
          <p:nvPr/>
        </p:nvPicPr>
        <p:blipFill>
          <a:blip r:embed="rId27"/>
          <a:stretch>
            <a:fillRect/>
          </a:stretch>
        </p:blipFill>
        <p:spPr>
          <a:xfrm>
            <a:off x="4778375" y="1773238"/>
            <a:ext cx="2193925" cy="873125"/>
          </a:xfrm>
          <a:prstGeom prst="rect">
            <a:avLst/>
          </a:prstGeom>
          <a:noFill/>
          <a:ln w="9525">
            <a:noFill/>
          </a:ln>
        </p:spPr>
      </p:pic>
      <p:sp>
        <p:nvSpPr>
          <p:cNvPr id="20500" name="Text Box 41"/>
          <p:cNvSpPr txBox="1"/>
          <p:nvPr/>
        </p:nvSpPr>
        <p:spPr>
          <a:xfrm>
            <a:off x="5304155" y="1989455"/>
            <a:ext cx="1667510" cy="496570"/>
          </a:xfrm>
          <a:prstGeom prst="rect">
            <a:avLst/>
          </a:prstGeom>
          <a:noFill/>
          <a:ln w="9525">
            <a:noFill/>
          </a:ln>
        </p:spPr>
        <p:txBody>
          <a:bodyPr wrap="square">
            <a:spAutoFit/>
          </a:bodyPr>
          <a:p>
            <a:pPr>
              <a:lnSpc>
                <a:spcPct val="30000"/>
              </a:lnSpc>
              <a:spcBef>
                <a:spcPct val="50000"/>
              </a:spcBef>
            </a:pPr>
            <a:endParaRPr lang="en-US" altLang="zh-CN" sz="24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400" b="1" dirty="0">
                <a:solidFill>
                  <a:srgbClr val="000000"/>
                </a:solidFill>
                <a:latin typeface="微软雅黑" panose="020B0503020204020204" pitchFamily="34" charset="-122"/>
                <a:ea typeface="微软雅黑" panose="020B0503020204020204" pitchFamily="34" charset="-122"/>
              </a:rPr>
              <a:t>Internet</a:t>
            </a:r>
            <a:endParaRPr lang="en-US" altLang="zh-CN" sz="2400" b="1" dirty="0">
              <a:solidFill>
                <a:srgbClr val="000000"/>
              </a:solidFill>
              <a:latin typeface="微软雅黑" panose="020B0503020204020204" pitchFamily="34" charset="-122"/>
              <a:ea typeface="微软雅黑" panose="020B0503020204020204" pitchFamily="34" charset="-122"/>
            </a:endParaRPr>
          </a:p>
        </p:txBody>
      </p:sp>
      <p:cxnSp>
        <p:nvCxnSpPr>
          <p:cNvPr id="20501" name="AutoShape 42"/>
          <p:cNvCxnSpPr>
            <a:stCxn id="20483" idx="3"/>
            <a:endCxn id="20499" idx="1"/>
          </p:cNvCxnSpPr>
          <p:nvPr>
            <p:custDataLst>
              <p:tags r:id="rId28"/>
            </p:custDataLst>
          </p:nvPr>
        </p:nvCxnSpPr>
        <p:spPr>
          <a:xfrm flipV="1">
            <a:off x="3841750" y="2209800"/>
            <a:ext cx="936625" cy="796925"/>
          </a:xfrm>
          <a:prstGeom prst="bentConnector3">
            <a:avLst>
              <a:gd name="adj1" fmla="val 49917"/>
            </a:avLst>
          </a:prstGeom>
          <a:ln w="28575" cap="flat" cmpd="sng">
            <a:solidFill>
              <a:schemeClr val="dk1"/>
            </a:solidFill>
            <a:prstDash val="solid"/>
            <a:miter/>
            <a:headEnd type="triangle" w="med" len="med"/>
            <a:tailEnd type="triangle" w="med" len="med"/>
          </a:ln>
        </p:spPr>
      </p:cxnSp>
      <p:sp>
        <p:nvSpPr>
          <p:cNvPr id="20502" name="Rectangle 43"/>
          <p:cNvSpPr/>
          <p:nvPr>
            <p:custDataLst>
              <p:tags r:id="rId29"/>
            </p:custDataLst>
          </p:nvPr>
        </p:nvSpPr>
        <p:spPr>
          <a:xfrm>
            <a:off x="4230529" y="1628775"/>
            <a:ext cx="1960880" cy="398780"/>
          </a:xfrm>
          <a:prstGeom prst="rect">
            <a:avLst/>
          </a:prstGeom>
          <a:solidFill>
            <a:schemeClr val="accent3"/>
          </a:solidFill>
          <a:ln w="9525">
            <a:noFill/>
          </a:ln>
        </p:spPr>
        <p:txBody>
          <a:bodyPr wrap="none">
            <a:spAutoFit/>
          </a:bodyPr>
          <a:p>
            <a:pPr algn="ctr"/>
            <a:r>
              <a:rPr lang="zh-CN" altLang="en-US" sz="2000" b="1" dirty="0">
                <a:solidFill>
                  <a:srgbClr val="FFFFFF"/>
                </a:solidFill>
                <a:latin typeface="微软雅黑" panose="020B0503020204020204" pitchFamily="34" charset="-122"/>
                <a:ea typeface="微软雅黑" panose="020B0503020204020204" pitchFamily="34" charset="-122"/>
              </a:rPr>
              <a:t>因特网地址空间</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0503" name="Rectangle 44"/>
          <p:cNvSpPr/>
          <p:nvPr>
            <p:custDataLst>
              <p:tags r:id="rId30"/>
            </p:custDataLst>
          </p:nvPr>
        </p:nvSpPr>
        <p:spPr>
          <a:xfrm>
            <a:off x="7541261" y="4581525"/>
            <a:ext cx="1706880" cy="398780"/>
          </a:xfrm>
          <a:prstGeom prst="rect">
            <a:avLst/>
          </a:prstGeom>
          <a:solidFill>
            <a:schemeClr val="accent4"/>
          </a:solidFill>
          <a:ln w="9525">
            <a:noFill/>
          </a:ln>
        </p:spPr>
        <p:txBody>
          <a:bodyPr wrap="none">
            <a:spAutoFit/>
          </a:bodyPr>
          <a:p>
            <a:pPr algn="ctr"/>
            <a:r>
              <a:rPr lang="zh-CN" altLang="en-US" sz="2000" b="1" dirty="0">
                <a:solidFill>
                  <a:srgbClr val="FFFFFF"/>
                </a:solidFill>
                <a:latin typeface="微软雅黑" panose="020B0503020204020204" pitchFamily="34" charset="-122"/>
                <a:ea typeface="微软雅黑" panose="020B0503020204020204" pitchFamily="34" charset="-122"/>
              </a:rPr>
              <a:t>私有地址空间</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pic>
        <p:nvPicPr>
          <p:cNvPr id="20504" name="Picture 45"/>
          <p:cNvPicPr/>
          <p:nvPr/>
        </p:nvPicPr>
        <p:blipFill>
          <a:blip r:embed="rId20"/>
          <a:stretch>
            <a:fillRect/>
          </a:stretch>
        </p:blipFill>
        <p:spPr>
          <a:xfrm>
            <a:off x="6743700" y="1557338"/>
            <a:ext cx="628650" cy="381000"/>
          </a:xfrm>
          <a:prstGeom prst="rect">
            <a:avLst/>
          </a:prstGeom>
          <a:noFill/>
          <a:ln w="12700">
            <a:noFill/>
          </a:ln>
        </p:spPr>
      </p:pic>
      <p:sp>
        <p:nvSpPr>
          <p:cNvPr id="20505" name="Text Box 46"/>
          <p:cNvSpPr txBox="1"/>
          <p:nvPr/>
        </p:nvSpPr>
        <p:spPr>
          <a:xfrm>
            <a:off x="7391400" y="1484313"/>
            <a:ext cx="360363"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000000"/>
                </a:solidFill>
                <a:latin typeface="微软雅黑" panose="020B0503020204020204" pitchFamily="34" charset="-122"/>
                <a:ea typeface="微软雅黑" panose="020B0503020204020204" pitchFamily="34" charset="-122"/>
              </a:rPr>
              <a:t>S</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20506" name="Text Box 47"/>
          <p:cNvSpPr txBox="1"/>
          <p:nvPr/>
        </p:nvSpPr>
        <p:spPr>
          <a:xfrm>
            <a:off x="7175500" y="1916430"/>
            <a:ext cx="3293745" cy="394970"/>
          </a:xfrm>
          <a:prstGeom prst="rect">
            <a:avLst/>
          </a:prstGeom>
          <a:noFill/>
          <a:ln w="9525">
            <a:noFill/>
          </a:ln>
        </p:spPr>
        <p:txBody>
          <a:bodyPr wrap="square">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30000"/>
              </a:lnSpc>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202.23.30.112</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全局地址</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507" name="Text Box 48"/>
          <p:cNvSpPr txBox="1"/>
          <p:nvPr/>
        </p:nvSpPr>
        <p:spPr>
          <a:xfrm>
            <a:off x="3863975" y="3573463"/>
            <a:ext cx="1512888" cy="394970"/>
          </a:xfrm>
          <a:prstGeom prst="rect">
            <a:avLst/>
          </a:prstGeom>
          <a:noFill/>
          <a:ln w="9525">
            <a:noFill/>
          </a:ln>
        </p:spPr>
        <p:txBody>
          <a:bodyPr>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rPr>
              <a:t>172.38.1.5</a:t>
            </a:r>
            <a:endParaRPr lang="en-US" altLang="zh-CN" sz="1800" b="1" dirty="0">
              <a:solidFill>
                <a:srgbClr val="000000"/>
              </a:solidFill>
              <a:latin typeface="微软雅黑" panose="020B0503020204020204" pitchFamily="34" charset="-122"/>
              <a:ea typeface="微软雅黑" panose="020B0503020204020204" pitchFamily="34" charset="-122"/>
            </a:endParaRPr>
          </a:p>
        </p:txBody>
      </p:sp>
      <p:sp>
        <p:nvSpPr>
          <p:cNvPr id="20508" name="Text Box 49"/>
          <p:cNvSpPr txBox="1"/>
          <p:nvPr/>
        </p:nvSpPr>
        <p:spPr>
          <a:xfrm>
            <a:off x="8183563" y="3429000"/>
            <a:ext cx="1584325" cy="394970"/>
          </a:xfrm>
          <a:prstGeom prst="rect">
            <a:avLst/>
          </a:prstGeom>
          <a:noFill/>
          <a:ln w="9525">
            <a:noFill/>
          </a:ln>
        </p:spPr>
        <p:txBody>
          <a:bodyPr>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rPr>
              <a:t>192.168.0.3</a:t>
            </a:r>
            <a:endParaRPr lang="en-US" altLang="zh-CN" sz="1800" b="1" dirty="0">
              <a:solidFill>
                <a:srgbClr val="000000"/>
              </a:solidFill>
              <a:latin typeface="微软雅黑" panose="020B0503020204020204" pitchFamily="34" charset="-122"/>
              <a:ea typeface="微软雅黑" panose="020B0503020204020204" pitchFamily="34" charset="-122"/>
            </a:endParaRPr>
          </a:p>
        </p:txBody>
      </p:sp>
      <p:sp>
        <p:nvSpPr>
          <p:cNvPr id="20509" name="Line 51"/>
          <p:cNvSpPr/>
          <p:nvPr>
            <p:custDataLst>
              <p:tags r:id="rId31"/>
            </p:custDataLst>
          </p:nvPr>
        </p:nvSpPr>
        <p:spPr>
          <a:xfrm flipH="1">
            <a:off x="5375275" y="2565400"/>
            <a:ext cx="288925" cy="863600"/>
          </a:xfrm>
          <a:prstGeom prst="line">
            <a:avLst/>
          </a:prstGeom>
          <a:ln w="9525" cap="flat" cmpd="sng">
            <a:solidFill>
              <a:schemeClr val="dk1"/>
            </a:solidFill>
            <a:prstDash val="solid"/>
            <a:headEnd type="none" w="med" len="med"/>
            <a:tailEnd type="triangle" w="med" len="med"/>
          </a:ln>
        </p:spPr>
      </p:sp>
      <p:sp>
        <p:nvSpPr>
          <p:cNvPr id="20510" name="Text Box 52"/>
          <p:cNvSpPr txBox="1"/>
          <p:nvPr/>
        </p:nvSpPr>
        <p:spPr>
          <a:xfrm>
            <a:off x="5735638" y="2492375"/>
            <a:ext cx="360362"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000000"/>
                </a:solidFill>
                <a:latin typeface="微软雅黑" panose="020B0503020204020204" pitchFamily="34" charset="-122"/>
                <a:ea typeface="微软雅黑" panose="020B0503020204020204" pitchFamily="34" charset="-122"/>
              </a:rPr>
              <a:t>A</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20511" name="Line 53"/>
          <p:cNvSpPr/>
          <p:nvPr>
            <p:custDataLst>
              <p:tags r:id="rId32"/>
            </p:custDataLst>
          </p:nvPr>
        </p:nvSpPr>
        <p:spPr>
          <a:xfrm>
            <a:off x="5016500" y="2492375"/>
            <a:ext cx="215900" cy="936625"/>
          </a:xfrm>
          <a:prstGeom prst="line">
            <a:avLst/>
          </a:prstGeom>
          <a:ln w="9525" cap="flat" cmpd="sng">
            <a:solidFill>
              <a:schemeClr val="dk1"/>
            </a:solidFill>
            <a:prstDash val="solid"/>
            <a:headEnd type="none" w="med" len="med"/>
            <a:tailEnd type="triangle" w="med" len="med"/>
          </a:ln>
        </p:spPr>
      </p:sp>
      <p:sp>
        <p:nvSpPr>
          <p:cNvPr id="20512" name="Text Box 54"/>
          <p:cNvSpPr txBox="1"/>
          <p:nvPr/>
        </p:nvSpPr>
        <p:spPr>
          <a:xfrm>
            <a:off x="4656138" y="2276475"/>
            <a:ext cx="360362"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000000"/>
                </a:solidFill>
                <a:latin typeface="微软雅黑" panose="020B0503020204020204" pitchFamily="34" charset="-122"/>
                <a:ea typeface="微软雅黑" panose="020B0503020204020204" pitchFamily="34" charset="-122"/>
              </a:rPr>
              <a:t>B</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20513" name="Text Box 55"/>
          <p:cNvSpPr txBox="1"/>
          <p:nvPr>
            <p:custDataLst>
              <p:tags r:id="rId33"/>
            </p:custDataLst>
          </p:nvPr>
        </p:nvSpPr>
        <p:spPr>
          <a:xfrm>
            <a:off x="2782888" y="4797425"/>
            <a:ext cx="3240087" cy="837565"/>
          </a:xfrm>
          <a:prstGeom prst="rect">
            <a:avLst/>
          </a:prstGeom>
          <a:noFill/>
          <a:ln w="9525">
            <a:noFill/>
          </a:ln>
        </p:spPr>
        <p:txBody>
          <a:bodyPr>
            <a:spAutoFit/>
          </a:bodyPr>
          <a:p>
            <a:pPr>
              <a:lnSpc>
                <a:spcPct val="30000"/>
              </a:lnSpc>
              <a:spcBef>
                <a:spcPct val="50000"/>
              </a:spcBef>
            </a:pPr>
            <a:endParaRPr lang="en-US" altLang="zh-CN" sz="1800" b="1" dirty="0">
              <a:solidFill>
                <a:schemeClr val="dk1"/>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solidFill>
                  <a:schemeClr val="dk1"/>
                </a:solidFill>
                <a:latin typeface="微软雅黑" panose="020B0503020204020204" pitchFamily="34" charset="-122"/>
                <a:ea typeface="微软雅黑" panose="020B0503020204020204" pitchFamily="34" charset="-122"/>
              </a:rPr>
              <a:t>PC1--NAT 172.38.1.5—A</a:t>
            </a:r>
            <a:endParaRPr lang="en-US" altLang="zh-CN" sz="1800" b="1" dirty="0">
              <a:solidFill>
                <a:schemeClr val="dk1"/>
              </a:solidFill>
              <a:latin typeface="微软雅黑" panose="020B0503020204020204" pitchFamily="34" charset="-122"/>
              <a:ea typeface="微软雅黑" panose="020B0503020204020204" pitchFamily="34" charset="-122"/>
            </a:endParaRPr>
          </a:p>
          <a:p>
            <a:pPr>
              <a:lnSpc>
                <a:spcPct val="30000"/>
              </a:lnSpc>
              <a:spcBef>
                <a:spcPct val="50000"/>
              </a:spcBef>
            </a:pPr>
            <a:endParaRPr lang="en-US" altLang="zh-CN" sz="1800" b="1" dirty="0">
              <a:solidFill>
                <a:schemeClr val="dk1"/>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solidFill>
                  <a:schemeClr val="dk1"/>
                </a:solidFill>
                <a:latin typeface="微软雅黑" panose="020B0503020204020204" pitchFamily="34" charset="-122"/>
                <a:ea typeface="微软雅黑" panose="020B0503020204020204" pitchFamily="34" charset="-122"/>
              </a:rPr>
              <a:t>PC2--NAT 172.38.1.5—B</a:t>
            </a:r>
            <a:endParaRPr lang="en-US" altLang="zh-CN" sz="1800" b="1" dirty="0">
              <a:solidFill>
                <a:schemeClr val="dk1"/>
              </a:solidFill>
              <a:latin typeface="微软雅黑" panose="020B0503020204020204" pitchFamily="34" charset="-122"/>
              <a:ea typeface="微软雅黑" panose="020B0503020204020204" pitchFamily="34" charset="-122"/>
            </a:endParaRPr>
          </a:p>
        </p:txBody>
      </p:sp>
      <p:sp>
        <p:nvSpPr>
          <p:cNvPr id="20514" name="Text Box 57"/>
          <p:cNvSpPr txBox="1"/>
          <p:nvPr/>
        </p:nvSpPr>
        <p:spPr>
          <a:xfrm>
            <a:off x="7397115" y="1508443"/>
            <a:ext cx="360363" cy="429895"/>
          </a:xfrm>
          <a:prstGeom prst="rect">
            <a:avLst/>
          </a:prstGeom>
          <a:noFill/>
          <a:ln w="19050" cap="flat" cmpd="sng">
            <a:solidFill>
              <a:srgbClr val="CC0000"/>
            </a:solidFill>
            <a:prstDash val="solid"/>
            <a:miter/>
            <a:headEnd type="none" w="med" len="med"/>
            <a:tailEnd type="none" w="med" len="med"/>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000000"/>
                </a:solidFill>
                <a:latin typeface="微软雅黑" panose="020B0503020204020204" pitchFamily="34" charset="-122"/>
                <a:ea typeface="微软雅黑" panose="020B0503020204020204" pitchFamily="34" charset="-122"/>
              </a:rPr>
              <a:t>S</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20515" name="Text Box 59"/>
          <p:cNvSpPr txBox="1"/>
          <p:nvPr/>
        </p:nvSpPr>
        <p:spPr>
          <a:xfrm>
            <a:off x="6167438" y="4797425"/>
            <a:ext cx="1584325" cy="394970"/>
          </a:xfrm>
          <a:prstGeom prst="rect">
            <a:avLst/>
          </a:prstGeom>
          <a:noFill/>
          <a:ln w="9525">
            <a:noFill/>
          </a:ln>
        </p:spPr>
        <p:txBody>
          <a:bodyPr>
            <a:spAutoFit/>
          </a:bodyPr>
          <a:p>
            <a:pPr>
              <a:lnSpc>
                <a:spcPct val="30000"/>
              </a:lnSpc>
              <a:spcBef>
                <a:spcPct val="50000"/>
              </a:spcBef>
            </a:pPr>
            <a:endParaRPr lang="en-US" altLang="zh-CN" sz="1800" b="1" dirty="0">
              <a:solidFill>
                <a:srgbClr val="FF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solidFill>
                  <a:srgbClr val="FF0000"/>
                </a:solidFill>
                <a:latin typeface="微软雅黑" panose="020B0503020204020204" pitchFamily="34" charset="-122"/>
                <a:ea typeface="微软雅黑" panose="020B0503020204020204" pitchFamily="34" charset="-122"/>
              </a:rPr>
              <a:t>192.168.0.5</a:t>
            </a:r>
            <a:endParaRPr lang="en-US" altLang="zh-CN" sz="1800" b="1" dirty="0">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875665" y="620395"/>
            <a:ext cx="6096000" cy="521970"/>
          </a:xfrm>
          <a:prstGeom prst="rect">
            <a:avLst/>
          </a:prstGeom>
          <a:noFill/>
        </p:spPr>
        <p:txBody>
          <a:bodyPr wrap="square" rtlCol="0" anchor="t">
            <a:spAutoFit/>
          </a:bodyPr>
          <a:p>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NAT</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方式</a:t>
            </a:r>
            <a:endPar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3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170" name="文本占位符 2169"/>
          <p:cNvSpPr/>
          <p:nvPr>
            <p:ph type="body" idx="4294967295"/>
            <p:custDataLst>
              <p:tags r:id="rId7"/>
            </p:custDataLst>
          </p:nvPr>
        </p:nvSpPr>
        <p:spPr/>
        <p:txBody>
          <a:bodyPr lIns="91423" tIns="45711" rIns="91423" bIns="45711"/>
          <a:p>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方式</a:t>
            </a:r>
            <a:endPar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在出方向上转换</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报文头中的源</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地址，而不对端口进行转换。</a:t>
            </a:r>
            <a:endPar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在私有网络地址和外部网络地址之间建立一对一映射，实现比较简单</a:t>
            </a:r>
            <a:endPar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只转换</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报文头中的</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地址，所以适用于所有</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报文转换</a:t>
            </a:r>
            <a:endPar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69" name="标题 2168"/>
          <p:cNvSpPr/>
          <p:nvPr>
            <p:custDataLst>
              <p:tags r:id="rId8"/>
            </p:custDataLst>
          </p:nvPr>
        </p:nvSpPr>
        <p:spPr>
          <a:xfrm>
            <a:off x="2152650" y="365125"/>
            <a:ext cx="7886700" cy="1325563"/>
          </a:xfrm>
          <a:prstGeom prst="rect">
            <a:avLst/>
          </a:prstGeom>
          <a:noFill/>
          <a:ln w="9525">
            <a:noFill/>
          </a:ln>
        </p:spPr>
        <p:txBody>
          <a:bodyPr lIns="91423" tIns="45711" rIns="91423" bIns="45711" anchor="ctr" anchorCtr="0"/>
          <a:lstStyle>
            <a:lvl1pPr algn="l" defTabSz="684530" rtl="0" eaLnBrk="0" fontAlgn="base" hangingPunct="0">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a:lstStyle>
          <a:p>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的基本工作原理</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1508" name="Rectangle 4"/>
          <p:cNvSpPr/>
          <p:nvPr/>
        </p:nvSpPr>
        <p:spPr>
          <a:xfrm>
            <a:off x="2207895" y="1196975"/>
            <a:ext cx="8413115" cy="3791585"/>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eaLnBrk="1" hangingPunct="1"/>
            <a:r>
              <a:rPr lang="en-US" altLang="zh-CN"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方 向         </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报字段      </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原</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             新</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出              源</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            </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192.168.0.3             172.38.1.5 </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        </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198.133.219.2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不变               </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出              </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源</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            </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192.168.0.5            172.38.1.5</a:t>
            </a:r>
            <a:endPar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        </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202.23.30.112       </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不变</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入            目的</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           </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172.38.1.5              192.168.0.3</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源</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198.133.219.2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不变</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     </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172.38.1.5              192.168.0.5</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源</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202.23.30.112</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不变</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509" name="Line 5"/>
          <p:cNvSpPr/>
          <p:nvPr/>
        </p:nvSpPr>
        <p:spPr>
          <a:xfrm flipH="1">
            <a:off x="3863975" y="1231900"/>
            <a:ext cx="0" cy="3600450"/>
          </a:xfrm>
          <a:prstGeom prst="line">
            <a:avLst/>
          </a:prstGeom>
          <a:ln w="9525" cap="flat" cmpd="sng">
            <a:solidFill>
              <a:srgbClr val="000000"/>
            </a:solidFill>
            <a:prstDash val="solid"/>
            <a:headEnd type="none" w="med" len="med"/>
            <a:tailEnd type="none" w="med" len="med"/>
          </a:ln>
        </p:spPr>
      </p:sp>
      <p:sp>
        <p:nvSpPr>
          <p:cNvPr id="21510" name="Line 6"/>
          <p:cNvSpPr/>
          <p:nvPr/>
        </p:nvSpPr>
        <p:spPr>
          <a:xfrm flipH="1">
            <a:off x="5591175" y="1231900"/>
            <a:ext cx="1905" cy="3600450"/>
          </a:xfrm>
          <a:prstGeom prst="line">
            <a:avLst/>
          </a:prstGeom>
          <a:ln w="9525" cap="flat" cmpd="sng">
            <a:solidFill>
              <a:srgbClr val="000000"/>
            </a:solidFill>
            <a:prstDash val="solid"/>
            <a:headEnd type="none" w="med" len="med"/>
            <a:tailEnd type="none" w="med" len="med"/>
          </a:ln>
        </p:spPr>
      </p:sp>
      <p:sp>
        <p:nvSpPr>
          <p:cNvPr id="21511" name="Line 7"/>
          <p:cNvSpPr/>
          <p:nvPr/>
        </p:nvSpPr>
        <p:spPr>
          <a:xfrm>
            <a:off x="7680325" y="1231900"/>
            <a:ext cx="0" cy="3600450"/>
          </a:xfrm>
          <a:prstGeom prst="line">
            <a:avLst/>
          </a:prstGeom>
          <a:ln w="9525" cap="flat" cmpd="sng">
            <a:solidFill>
              <a:srgbClr val="000000"/>
            </a:solidFill>
            <a:prstDash val="solid"/>
            <a:headEnd type="none" w="med" len="med"/>
            <a:tailEnd type="none" w="med" len="med"/>
          </a:ln>
        </p:spPr>
      </p:sp>
      <p:sp>
        <p:nvSpPr>
          <p:cNvPr id="21516" name="Line 9"/>
          <p:cNvSpPr/>
          <p:nvPr/>
        </p:nvSpPr>
        <p:spPr>
          <a:xfrm>
            <a:off x="7680325" y="2277110"/>
            <a:ext cx="576580" cy="0"/>
          </a:xfrm>
          <a:prstGeom prst="line">
            <a:avLst/>
          </a:prstGeom>
          <a:ln w="28575" cap="flat" cmpd="sng">
            <a:solidFill>
              <a:srgbClr val="CC0000"/>
            </a:solidFill>
            <a:prstDash val="sysDot"/>
            <a:headEnd type="none" w="med" len="med"/>
            <a:tailEnd type="triangle" w="med" len="med"/>
          </a:ln>
        </p:spPr>
      </p:sp>
      <p:sp>
        <p:nvSpPr>
          <p:cNvPr id="21517" name="Text Box 10"/>
          <p:cNvSpPr txBox="1"/>
          <p:nvPr/>
        </p:nvSpPr>
        <p:spPr>
          <a:xfrm>
            <a:off x="7176135" y="1772920"/>
            <a:ext cx="1207135" cy="368300"/>
          </a:xfrm>
          <a:prstGeom prst="rect">
            <a:avLst/>
          </a:prstGeom>
          <a:noFill/>
          <a:ln w="9525">
            <a:noFill/>
          </a:ln>
        </p:spPr>
        <p:txBody>
          <a:bodyPr wrap="square">
            <a:spAutoFit/>
          </a:bodyPr>
          <a:p>
            <a:pPr algn="ctr">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转换</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514" name="Line 12"/>
          <p:cNvSpPr/>
          <p:nvPr/>
        </p:nvSpPr>
        <p:spPr>
          <a:xfrm>
            <a:off x="7752080" y="3860800"/>
            <a:ext cx="576580" cy="0"/>
          </a:xfrm>
          <a:prstGeom prst="line">
            <a:avLst/>
          </a:prstGeom>
          <a:ln w="28575" cap="flat" cmpd="sng">
            <a:solidFill>
              <a:srgbClr val="CC0000"/>
            </a:solidFill>
            <a:prstDash val="sysDot"/>
            <a:headEnd type="none" w="med" len="med"/>
            <a:tailEnd type="triangle" w="med" len="med"/>
          </a:ln>
        </p:spPr>
      </p:sp>
      <p:sp>
        <p:nvSpPr>
          <p:cNvPr id="21515" name="Text Box 13"/>
          <p:cNvSpPr txBox="1"/>
          <p:nvPr/>
        </p:nvSpPr>
        <p:spPr>
          <a:xfrm>
            <a:off x="7320280" y="3429000"/>
            <a:ext cx="1165860" cy="368300"/>
          </a:xfrm>
          <a:prstGeom prst="rect">
            <a:avLst/>
          </a:prstGeom>
          <a:noFill/>
          <a:ln w="9525">
            <a:noFill/>
          </a:ln>
        </p:spPr>
        <p:txBody>
          <a:bodyPr wrap="square">
            <a:spAutoFit/>
          </a:bodyPr>
          <a:p>
            <a:pPr algn="ctr">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转换</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1438" name="Rectangle 14"/>
          <p:cNvSpPr/>
          <p:nvPr>
            <p:custDataLst>
              <p:tags r:id="rId7"/>
            </p:custDataLst>
          </p:nvPr>
        </p:nvSpPr>
        <p:spPr>
          <a:xfrm>
            <a:off x="1738630" y="5373370"/>
            <a:ext cx="8714105" cy="1198880"/>
          </a:xfrm>
          <a:prstGeom prst="rect">
            <a:avLst/>
          </a:prstGeom>
          <a:noFill/>
          <a:ln w="9525">
            <a:noFill/>
          </a:ln>
        </p:spPr>
        <p:txBody>
          <a:bodyPr wrap="square">
            <a:spAutoFit/>
          </a:bodyPr>
          <a:p>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一个</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配置的全局地址，可同时支持站内不同</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PC</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同时访问不同的因特网服务器，因为</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输入时，在</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转换表中</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可以通过不同源地址区分，定位目的内网目的地址。</a:t>
            </a:r>
            <a:endPar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1438">
                                            <p:txEl>
                                              <p:charRg st="0" end="79"/>
                                            </p:txEl>
                                          </p:spTgt>
                                        </p:tgtEl>
                                        <p:attrNameLst>
                                          <p:attrName>style.visibility</p:attrName>
                                        </p:attrNameLst>
                                      </p:cBhvr>
                                      <p:to>
                                        <p:strVal val="visible"/>
                                      </p:to>
                                    </p:set>
                                    <p:animEffect transition="in" filter="blinds(horizontal)">
                                      <p:cBhvr>
                                        <p:cTn id="7" dur="500"/>
                                        <p:tgtEl>
                                          <p:spTgt spid="231438">
                                            <p:txEl>
                                              <p:charRg st="0" end="7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30402" name="Rectangle 2"/>
          <p:cNvSpPr/>
          <p:nvPr/>
        </p:nvSpPr>
        <p:spPr>
          <a:xfrm>
            <a:off x="2243138" y="980123"/>
            <a:ext cx="7705725" cy="1788795"/>
          </a:xfrm>
          <a:prstGeom prst="rect">
            <a:avLst/>
          </a:prstGeom>
          <a:noFill/>
          <a:ln w="9525">
            <a:noFill/>
          </a:ln>
        </p:spPr>
        <p:txBody>
          <a:bodyPr>
            <a:spAutoFit/>
          </a:bodyPr>
          <a:p>
            <a:pPr>
              <a:lnSpc>
                <a:spcPct val="115000"/>
              </a:lnSpc>
            </a:pP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在和外部因特网</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PC</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交互信息时，内部的局部（私有）地址必须通过</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转换为因特网全局地址。在</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中多个内部地址和外部因特网全局地址转换时，设备自动形成一张</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地址转换表，以此进行有效准确对应转换。</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0403" name="Rectangle 3"/>
          <p:cNvSpPr/>
          <p:nvPr/>
        </p:nvSpPr>
        <p:spPr>
          <a:xfrm>
            <a:off x="2206943" y="5084763"/>
            <a:ext cx="7562850" cy="1364615"/>
          </a:xfrm>
          <a:prstGeom prst="rect">
            <a:avLst/>
          </a:prstGeom>
          <a:noFill/>
          <a:ln w="9525">
            <a:noFill/>
          </a:ln>
        </p:spPr>
        <p:txBody>
          <a:bodyPr>
            <a:spAutoFit/>
          </a:bodyPr>
          <a:p>
            <a:pPr>
              <a:lnSpc>
                <a:spcPct val="115000"/>
              </a:lnSpc>
            </a:pP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一般，内网轮流使用</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地址池中的全局地址，当</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地址池中的全局地址被用完时，主机对外部的因特网访问将必须等待。</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0404" name="Rectangle 4"/>
          <p:cNvSpPr/>
          <p:nvPr>
            <p:custDataLst>
              <p:tags r:id="rId7"/>
            </p:custDataLst>
          </p:nvPr>
        </p:nvSpPr>
        <p:spPr>
          <a:xfrm>
            <a:off x="2064385" y="3140710"/>
            <a:ext cx="7914005" cy="1788795"/>
          </a:xfrm>
          <a:prstGeom prst="rect">
            <a:avLst/>
          </a:prstGeom>
          <a:noFill/>
          <a:ln w="9525">
            <a:noFill/>
          </a:ln>
        </p:spPr>
        <p:txBody>
          <a:bodyPr wrap="square">
            <a:spAutoFit/>
          </a:bodyPr>
          <a:p>
            <a:pPr>
              <a:lnSpc>
                <a:spcPct val="115000"/>
              </a:lnSpc>
            </a:pP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通常</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中全局地址数量</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M</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，一般远小于内部主机数。实际上统计计算得出，一个全局地址约对应</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4000</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个内部地址。为什么？如</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CERNET</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中地址和因特网地址，也可以限制部分地址访问因特网，从而大大节省因特网地址开销。</a:t>
            </a:r>
            <a:endPar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0402">
                                            <p:txEl>
                                              <p:charRg st="0" end="100"/>
                                            </p:txEl>
                                          </p:spTgt>
                                        </p:tgtEl>
                                        <p:attrNameLst>
                                          <p:attrName>style.visibility</p:attrName>
                                        </p:attrNameLst>
                                      </p:cBhvr>
                                      <p:to>
                                        <p:strVal val="visible"/>
                                      </p:to>
                                    </p:set>
                                    <p:animEffect transition="in" filter="blinds(horizontal)">
                                      <p:cBhvr>
                                        <p:cTn id="7" dur="500"/>
                                        <p:tgtEl>
                                          <p:spTgt spid="230402">
                                            <p:txEl>
                                              <p:charRg st="0" end="10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0404">
                                            <p:txEl>
                                              <p:charRg st="0" end="105"/>
                                            </p:txEl>
                                          </p:spTgt>
                                        </p:tgtEl>
                                        <p:attrNameLst>
                                          <p:attrName>style.visibility</p:attrName>
                                        </p:attrNameLst>
                                      </p:cBhvr>
                                      <p:to>
                                        <p:strVal val="visible"/>
                                      </p:to>
                                    </p:set>
                                    <p:animEffect transition="in" filter="blinds(horizontal)">
                                      <p:cBhvr>
                                        <p:cTn id="12" dur="500"/>
                                        <p:tgtEl>
                                          <p:spTgt spid="230404">
                                            <p:txEl>
                                              <p:charRg st="0" end="10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0403"/>
                                        </p:tgtEl>
                                        <p:attrNameLst>
                                          <p:attrName>style.visibility</p:attrName>
                                        </p:attrNameLst>
                                      </p:cBhvr>
                                      <p:to>
                                        <p:strVal val="visible"/>
                                      </p:to>
                                    </p:set>
                                    <p:animEffect transition="in" filter="blinds(horizontal)">
                                      <p:cBhvr>
                                        <p:cTn id="17" dur="500"/>
                                        <p:tgtEl>
                                          <p:spTgt spid="230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07875" name="Text Box 3"/>
          <p:cNvSpPr txBox="1"/>
          <p:nvPr/>
        </p:nvSpPr>
        <p:spPr>
          <a:xfrm>
            <a:off x="2208213" y="4941888"/>
            <a:ext cx="7848600" cy="1420495"/>
          </a:xfrm>
          <a:prstGeom prst="rect">
            <a:avLst/>
          </a:prstGeom>
          <a:noFill/>
          <a:ln w="9525">
            <a:noFill/>
          </a:ln>
        </p:spPr>
        <p:txBody>
          <a:bodyPr>
            <a:spAutoFit/>
          </a:bodyPr>
          <a:p>
            <a:pPr>
              <a:lnSpc>
                <a:spcPct val="120000"/>
              </a:lnSpc>
              <a:spcBef>
                <a:spcPct val="50000"/>
              </a:spcBef>
            </a:pP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如图，当</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PC1</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PC2</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或更多内网计算机同时访问同一服务器时，会出现什么样情况？如果</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PC1</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多个进程同时访问同一服务器，又会出现什么样情况？</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579" name="Text Box 4"/>
          <p:cNvSpPr txBox="1"/>
          <p:nvPr>
            <p:custDataLst>
              <p:tags r:id="rId7"/>
            </p:custDataLst>
          </p:nvPr>
        </p:nvSpPr>
        <p:spPr>
          <a:xfrm>
            <a:off x="2970213" y="461963"/>
            <a:ext cx="6248400" cy="583565"/>
          </a:xfrm>
          <a:prstGeom prst="rect">
            <a:avLst/>
          </a:prstGeom>
          <a:noFill/>
          <a:ln w="9525">
            <a:noFill/>
          </a:ln>
        </p:spPr>
        <p:txBody>
          <a:bodyPr>
            <a:spAutoFit/>
          </a:bodyPr>
          <a:p>
            <a:pPr eaLnBrk="1" hangingPunct="1">
              <a:spcBef>
                <a:spcPct val="50000"/>
              </a:spcBef>
            </a:pPr>
            <a:r>
              <a:rPr lang="en-US" altLang="zh-CN" sz="32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2.1.3 </a:t>
            </a:r>
            <a:r>
              <a:rPr lang="zh-CN" altLang="en-US" sz="32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网络端口地址转换</a:t>
            </a:r>
            <a:endParaRPr lang="zh-CN" altLang="en-US" sz="32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609" name="Oval 40"/>
          <p:cNvSpPr/>
          <p:nvPr>
            <p:custDataLst>
              <p:tags r:id="rId8"/>
            </p:custDataLst>
          </p:nvPr>
        </p:nvSpPr>
        <p:spPr>
          <a:xfrm>
            <a:off x="5656580" y="2961640"/>
            <a:ext cx="2281555" cy="731520"/>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10" name="Oval 41"/>
          <p:cNvSpPr/>
          <p:nvPr>
            <p:custDataLst>
              <p:tags r:id="rId9"/>
            </p:custDataLst>
          </p:nvPr>
        </p:nvSpPr>
        <p:spPr>
          <a:xfrm>
            <a:off x="4369435" y="3163570"/>
            <a:ext cx="1736725" cy="730250"/>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11" name="Oval 42"/>
          <p:cNvSpPr/>
          <p:nvPr>
            <p:custDataLst>
              <p:tags r:id="rId10"/>
            </p:custDataLst>
          </p:nvPr>
        </p:nvSpPr>
        <p:spPr>
          <a:xfrm>
            <a:off x="3822065" y="3620135"/>
            <a:ext cx="1158875" cy="58483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12" name="Oval 43"/>
          <p:cNvSpPr/>
          <p:nvPr>
            <p:custDataLst>
              <p:tags r:id="rId11"/>
            </p:custDataLst>
          </p:nvPr>
        </p:nvSpPr>
        <p:spPr>
          <a:xfrm>
            <a:off x="4175760" y="3893820"/>
            <a:ext cx="1770380" cy="63944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13" name="Oval 44"/>
          <p:cNvSpPr/>
          <p:nvPr>
            <p:custDataLst>
              <p:tags r:id="rId12"/>
            </p:custDataLst>
          </p:nvPr>
        </p:nvSpPr>
        <p:spPr>
          <a:xfrm>
            <a:off x="5463540" y="4003040"/>
            <a:ext cx="2668905" cy="76771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14" name="Oval 45"/>
          <p:cNvSpPr/>
          <p:nvPr>
            <p:custDataLst>
              <p:tags r:id="rId13"/>
            </p:custDataLst>
          </p:nvPr>
        </p:nvSpPr>
        <p:spPr>
          <a:xfrm>
            <a:off x="7200265" y="3181985"/>
            <a:ext cx="1670050" cy="56578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15" name="Oval 46"/>
          <p:cNvSpPr/>
          <p:nvPr>
            <p:custDataLst>
              <p:tags r:id="rId14"/>
            </p:custDataLst>
          </p:nvPr>
        </p:nvSpPr>
        <p:spPr>
          <a:xfrm>
            <a:off x="7455535" y="3564890"/>
            <a:ext cx="1672590" cy="56578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16" name="Oval 47"/>
          <p:cNvSpPr/>
          <p:nvPr>
            <p:custDataLst>
              <p:tags r:id="rId15"/>
            </p:custDataLst>
          </p:nvPr>
        </p:nvSpPr>
        <p:spPr>
          <a:xfrm>
            <a:off x="7295515" y="3693160"/>
            <a:ext cx="1672590" cy="949325"/>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17" name="Oval 48"/>
          <p:cNvSpPr/>
          <p:nvPr>
            <p:custDataLst>
              <p:tags r:id="rId16"/>
            </p:custDataLst>
          </p:nvPr>
        </p:nvSpPr>
        <p:spPr>
          <a:xfrm>
            <a:off x="4787265" y="3401060"/>
            <a:ext cx="3440430" cy="94932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19" name="Oval 50"/>
          <p:cNvSpPr/>
          <p:nvPr>
            <p:custDataLst>
              <p:tags r:id="rId17"/>
            </p:custDataLst>
          </p:nvPr>
        </p:nvSpPr>
        <p:spPr>
          <a:xfrm>
            <a:off x="5623560" y="2926080"/>
            <a:ext cx="2284095" cy="730250"/>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20" name="Oval 51"/>
          <p:cNvSpPr/>
          <p:nvPr>
            <p:custDataLst>
              <p:tags r:id="rId18"/>
            </p:custDataLst>
          </p:nvPr>
        </p:nvSpPr>
        <p:spPr>
          <a:xfrm>
            <a:off x="4338320" y="3127375"/>
            <a:ext cx="1736725" cy="730250"/>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21" name="Oval 52"/>
          <p:cNvSpPr/>
          <p:nvPr>
            <p:custDataLst>
              <p:tags r:id="rId19"/>
            </p:custDataLst>
          </p:nvPr>
        </p:nvSpPr>
        <p:spPr>
          <a:xfrm>
            <a:off x="3790950" y="3583940"/>
            <a:ext cx="1156335" cy="583565"/>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22" name="Oval 53"/>
          <p:cNvSpPr/>
          <p:nvPr>
            <p:custDataLst>
              <p:tags r:id="rId20"/>
            </p:custDataLst>
          </p:nvPr>
        </p:nvSpPr>
        <p:spPr>
          <a:xfrm>
            <a:off x="4144645" y="3857625"/>
            <a:ext cx="1767840" cy="639445"/>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23" name="Oval 54"/>
          <p:cNvSpPr/>
          <p:nvPr>
            <p:custDataLst>
              <p:tags r:id="rId21"/>
            </p:custDataLst>
          </p:nvPr>
        </p:nvSpPr>
        <p:spPr>
          <a:xfrm>
            <a:off x="5429885" y="3966845"/>
            <a:ext cx="2668905" cy="767715"/>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24" name="Oval 55"/>
          <p:cNvSpPr/>
          <p:nvPr>
            <p:custDataLst>
              <p:tags r:id="rId22"/>
            </p:custDataLst>
          </p:nvPr>
        </p:nvSpPr>
        <p:spPr>
          <a:xfrm>
            <a:off x="7166610" y="3145155"/>
            <a:ext cx="1672590" cy="565785"/>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25" name="Oval 56"/>
          <p:cNvSpPr/>
          <p:nvPr>
            <p:custDataLst>
              <p:tags r:id="rId23"/>
            </p:custDataLst>
          </p:nvPr>
        </p:nvSpPr>
        <p:spPr>
          <a:xfrm>
            <a:off x="7424420" y="3529330"/>
            <a:ext cx="1672590" cy="56578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26" name="Oval 57"/>
          <p:cNvSpPr/>
          <p:nvPr>
            <p:custDataLst>
              <p:tags r:id="rId24"/>
            </p:custDataLst>
          </p:nvPr>
        </p:nvSpPr>
        <p:spPr>
          <a:xfrm>
            <a:off x="7262495" y="3656330"/>
            <a:ext cx="1672590" cy="949960"/>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4627" name="Oval 58"/>
          <p:cNvSpPr/>
          <p:nvPr>
            <p:custDataLst>
              <p:tags r:id="rId25"/>
            </p:custDataLst>
          </p:nvPr>
        </p:nvSpPr>
        <p:spPr>
          <a:xfrm>
            <a:off x="4756150" y="3364230"/>
            <a:ext cx="3440430" cy="949960"/>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pic>
        <p:nvPicPr>
          <p:cNvPr id="24581" name="Picture 59"/>
          <p:cNvPicPr/>
          <p:nvPr/>
        </p:nvPicPr>
        <p:blipFill>
          <a:blip r:embed="rId26"/>
          <a:stretch>
            <a:fillRect/>
          </a:stretch>
        </p:blipFill>
        <p:spPr>
          <a:xfrm>
            <a:off x="1990725" y="2317750"/>
            <a:ext cx="1201738" cy="514350"/>
          </a:xfrm>
          <a:prstGeom prst="rect">
            <a:avLst/>
          </a:prstGeom>
          <a:noFill/>
          <a:ln w="12700">
            <a:noFill/>
          </a:ln>
        </p:spPr>
      </p:pic>
      <p:pic>
        <p:nvPicPr>
          <p:cNvPr id="24582" name="Picture 60"/>
          <p:cNvPicPr/>
          <p:nvPr/>
        </p:nvPicPr>
        <p:blipFill>
          <a:blip r:embed="rId27"/>
          <a:stretch>
            <a:fillRect/>
          </a:stretch>
        </p:blipFill>
        <p:spPr>
          <a:xfrm>
            <a:off x="6965950" y="3127375"/>
            <a:ext cx="628650" cy="381000"/>
          </a:xfrm>
          <a:prstGeom prst="rect">
            <a:avLst/>
          </a:prstGeom>
          <a:noFill/>
          <a:ln w="12700">
            <a:noFill/>
          </a:ln>
        </p:spPr>
      </p:pic>
      <p:pic>
        <p:nvPicPr>
          <p:cNvPr id="24583" name="Picture 61"/>
          <p:cNvPicPr/>
          <p:nvPr/>
        </p:nvPicPr>
        <p:blipFill>
          <a:blip r:embed="rId27"/>
          <a:stretch>
            <a:fillRect/>
          </a:stretch>
        </p:blipFill>
        <p:spPr>
          <a:xfrm>
            <a:off x="6083300" y="3876675"/>
            <a:ext cx="681038" cy="403225"/>
          </a:xfrm>
          <a:prstGeom prst="rect">
            <a:avLst/>
          </a:prstGeom>
          <a:noFill/>
          <a:ln w="12700">
            <a:noFill/>
          </a:ln>
        </p:spPr>
      </p:pic>
      <p:pic>
        <p:nvPicPr>
          <p:cNvPr id="24584" name="Picture 62"/>
          <p:cNvPicPr/>
          <p:nvPr/>
        </p:nvPicPr>
        <p:blipFill>
          <a:blip r:embed="rId27"/>
          <a:stretch>
            <a:fillRect/>
          </a:stretch>
        </p:blipFill>
        <p:spPr>
          <a:xfrm>
            <a:off x="4337050" y="3817938"/>
            <a:ext cx="666750" cy="368300"/>
          </a:xfrm>
          <a:prstGeom prst="rect">
            <a:avLst/>
          </a:prstGeom>
          <a:noFill/>
          <a:ln w="12700">
            <a:noFill/>
          </a:ln>
        </p:spPr>
      </p:pic>
      <p:sp>
        <p:nvSpPr>
          <p:cNvPr id="24585" name="Line 63"/>
          <p:cNvSpPr/>
          <p:nvPr>
            <p:custDataLst>
              <p:tags r:id="rId28"/>
            </p:custDataLst>
          </p:nvPr>
        </p:nvSpPr>
        <p:spPr>
          <a:xfrm flipH="1">
            <a:off x="2536825" y="2722563"/>
            <a:ext cx="14288" cy="404812"/>
          </a:xfrm>
          <a:prstGeom prst="line">
            <a:avLst/>
          </a:prstGeom>
          <a:ln w="9525" cap="flat" cmpd="sng">
            <a:solidFill>
              <a:schemeClr val="dk1"/>
            </a:solidFill>
            <a:prstDash val="solid"/>
            <a:headEnd type="none" w="med" len="med"/>
            <a:tailEnd type="none" w="med" len="med"/>
          </a:ln>
        </p:spPr>
      </p:sp>
      <p:sp>
        <p:nvSpPr>
          <p:cNvPr id="24586" name="Line 64"/>
          <p:cNvSpPr/>
          <p:nvPr>
            <p:custDataLst>
              <p:tags r:id="rId29"/>
            </p:custDataLst>
          </p:nvPr>
        </p:nvSpPr>
        <p:spPr>
          <a:xfrm>
            <a:off x="2536825" y="3127375"/>
            <a:ext cx="1663700" cy="0"/>
          </a:xfrm>
          <a:prstGeom prst="line">
            <a:avLst/>
          </a:prstGeom>
          <a:ln w="9525" cap="flat" cmpd="sng">
            <a:solidFill>
              <a:schemeClr val="dk1"/>
            </a:solidFill>
            <a:prstDash val="solid"/>
            <a:headEnd type="none" w="med" len="med"/>
            <a:tailEnd type="none" w="med" len="med"/>
          </a:ln>
        </p:spPr>
      </p:sp>
      <p:sp>
        <p:nvSpPr>
          <p:cNvPr id="24587" name="Line 65"/>
          <p:cNvSpPr/>
          <p:nvPr>
            <p:custDataLst>
              <p:tags r:id="rId30"/>
            </p:custDataLst>
          </p:nvPr>
        </p:nvSpPr>
        <p:spPr>
          <a:xfrm>
            <a:off x="5030788" y="3127375"/>
            <a:ext cx="2149475" cy="173038"/>
          </a:xfrm>
          <a:prstGeom prst="line">
            <a:avLst/>
          </a:prstGeom>
          <a:ln w="9525" cap="flat" cmpd="sng">
            <a:solidFill>
              <a:schemeClr val="dk1"/>
            </a:solidFill>
            <a:prstDash val="solid"/>
            <a:headEnd type="none" w="med" len="med"/>
            <a:tailEnd type="none" w="med" len="med"/>
          </a:ln>
        </p:spPr>
      </p:sp>
      <p:sp>
        <p:nvSpPr>
          <p:cNvPr id="24588" name="Line 66"/>
          <p:cNvSpPr/>
          <p:nvPr>
            <p:custDataLst>
              <p:tags r:id="rId31"/>
            </p:custDataLst>
          </p:nvPr>
        </p:nvSpPr>
        <p:spPr>
          <a:xfrm>
            <a:off x="5119688" y="3225800"/>
            <a:ext cx="1123950" cy="609600"/>
          </a:xfrm>
          <a:prstGeom prst="line">
            <a:avLst/>
          </a:prstGeom>
          <a:ln w="9525" cap="flat" cmpd="sng">
            <a:solidFill>
              <a:schemeClr val="dk1"/>
            </a:solidFill>
            <a:prstDash val="solid"/>
            <a:headEnd type="none" w="med" len="med"/>
            <a:tailEnd type="none" w="med" len="med"/>
          </a:ln>
        </p:spPr>
      </p:sp>
      <p:sp>
        <p:nvSpPr>
          <p:cNvPr id="24589" name="Line 67"/>
          <p:cNvSpPr/>
          <p:nvPr>
            <p:custDataLst>
              <p:tags r:id="rId32"/>
            </p:custDataLst>
          </p:nvPr>
        </p:nvSpPr>
        <p:spPr>
          <a:xfrm flipH="1">
            <a:off x="4559300" y="3243263"/>
            <a:ext cx="57150" cy="642937"/>
          </a:xfrm>
          <a:prstGeom prst="line">
            <a:avLst/>
          </a:prstGeom>
          <a:ln w="9525" cap="flat" cmpd="sng">
            <a:solidFill>
              <a:schemeClr val="dk1"/>
            </a:solidFill>
            <a:prstDash val="solid"/>
            <a:headEnd type="none" w="med" len="med"/>
            <a:tailEnd type="none" w="med" len="med"/>
          </a:ln>
        </p:spPr>
      </p:sp>
      <p:sp>
        <p:nvSpPr>
          <p:cNvPr id="24590" name="Text Box 68"/>
          <p:cNvSpPr txBox="1"/>
          <p:nvPr/>
        </p:nvSpPr>
        <p:spPr>
          <a:xfrm>
            <a:off x="2120900" y="1917700"/>
            <a:ext cx="1038225"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路由器</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24591" name="Text Box 69"/>
          <p:cNvSpPr txBox="1"/>
          <p:nvPr/>
        </p:nvSpPr>
        <p:spPr>
          <a:xfrm>
            <a:off x="3992563" y="2609850"/>
            <a:ext cx="1390650"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30000"/>
              </a:lnSpc>
              <a:spcBef>
                <a:spcPct val="50000"/>
              </a:spcBef>
            </a:pP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NAT</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设备</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592" name="Text Box 70"/>
          <p:cNvSpPr txBox="1"/>
          <p:nvPr/>
        </p:nvSpPr>
        <p:spPr>
          <a:xfrm>
            <a:off x="7607300" y="3284538"/>
            <a:ext cx="687388" cy="429895"/>
          </a:xfrm>
          <a:prstGeom prst="rect">
            <a:avLst/>
          </a:prstGeom>
          <a:noFill/>
          <a:ln w="9525">
            <a:noFill/>
          </a:ln>
        </p:spPr>
        <p:txBody>
          <a:bodyPr>
            <a:spAutoFit/>
          </a:bodyPr>
          <a:p>
            <a:pPr>
              <a:lnSpc>
                <a:spcPct val="30000"/>
              </a:lnSpc>
              <a:spcBef>
                <a:spcPct val="50000"/>
              </a:spcBef>
            </a:pPr>
            <a:endParaRPr lang="en-US" altLang="zh-CN" sz="2000" b="1" dirty="0">
              <a:solidFill>
                <a:srgbClr val="FFFFFF"/>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FFFFFF"/>
                </a:solidFill>
                <a:latin typeface="微软雅黑" panose="020B0503020204020204" pitchFamily="34" charset="-122"/>
                <a:ea typeface="微软雅黑" panose="020B0503020204020204" pitchFamily="34" charset="-122"/>
              </a:rPr>
              <a:t>PC1</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24593" name="Text Box 71"/>
          <p:cNvSpPr txBox="1"/>
          <p:nvPr/>
        </p:nvSpPr>
        <p:spPr>
          <a:xfrm>
            <a:off x="6742113" y="3789363"/>
            <a:ext cx="696912" cy="429895"/>
          </a:xfrm>
          <a:prstGeom prst="rect">
            <a:avLst/>
          </a:prstGeom>
          <a:noFill/>
          <a:ln w="9525">
            <a:noFill/>
          </a:ln>
        </p:spPr>
        <p:txBody>
          <a:bodyPr>
            <a:spAutoFit/>
          </a:bodyPr>
          <a:p>
            <a:pPr>
              <a:lnSpc>
                <a:spcPct val="30000"/>
              </a:lnSpc>
              <a:spcBef>
                <a:spcPct val="50000"/>
              </a:spcBef>
            </a:pPr>
            <a:endParaRPr lang="en-US" altLang="zh-CN" sz="2000" b="1" dirty="0">
              <a:solidFill>
                <a:srgbClr val="FFFFFF"/>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FFFFFF"/>
                </a:solidFill>
                <a:latin typeface="微软雅黑" panose="020B0503020204020204" pitchFamily="34" charset="-122"/>
                <a:ea typeface="微软雅黑" panose="020B0503020204020204" pitchFamily="34" charset="-122"/>
              </a:rPr>
              <a:t>PC2</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24594" name="Text Box 72"/>
          <p:cNvSpPr txBox="1"/>
          <p:nvPr/>
        </p:nvSpPr>
        <p:spPr>
          <a:xfrm>
            <a:off x="5038725" y="3781425"/>
            <a:ext cx="1123950" cy="675640"/>
          </a:xfrm>
          <a:prstGeom prst="rect">
            <a:avLst/>
          </a:prstGeom>
          <a:noFill/>
          <a:ln w="9525">
            <a:noFill/>
          </a:ln>
        </p:spPr>
        <p:txBody>
          <a:bodyPr>
            <a:spAutoFit/>
          </a:bodyPr>
          <a:p>
            <a:pPr>
              <a:lnSpc>
                <a:spcPct val="30000"/>
              </a:lnSpc>
              <a:spcBef>
                <a:spcPct val="50000"/>
              </a:spcBef>
            </a:pPr>
            <a:endParaRPr lang="en-US" altLang="zh-CN" sz="2000" b="1" dirty="0">
              <a:solidFill>
                <a:srgbClr val="FFFFFF"/>
              </a:solidFill>
              <a:latin typeface="微软雅黑" panose="020B0503020204020204" pitchFamily="34" charset="-122"/>
              <a:ea typeface="微软雅黑" panose="020B0503020204020204" pitchFamily="34" charset="-122"/>
            </a:endParaRPr>
          </a:p>
          <a:p>
            <a:pPr>
              <a:lnSpc>
                <a:spcPct val="30000"/>
              </a:lnSpc>
              <a:spcBef>
                <a:spcPct val="50000"/>
              </a:spcBef>
            </a:pPr>
            <a:endParaRPr lang="en-US" altLang="zh-CN" sz="2000" b="1" dirty="0">
              <a:solidFill>
                <a:srgbClr val="FFFFFF"/>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FFFFFF"/>
                </a:solidFill>
                <a:latin typeface="微软雅黑" panose="020B0503020204020204" pitchFamily="34" charset="-122"/>
                <a:ea typeface="微软雅黑" panose="020B0503020204020204" pitchFamily="34" charset="-122"/>
              </a:rPr>
              <a:t>PC3</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24595" name="Text Box 73"/>
          <p:cNvSpPr txBox="1"/>
          <p:nvPr/>
        </p:nvSpPr>
        <p:spPr>
          <a:xfrm>
            <a:off x="4941888" y="3500438"/>
            <a:ext cx="2771775" cy="238125"/>
          </a:xfrm>
          <a:prstGeom prst="rect">
            <a:avLst/>
          </a:prstGeom>
          <a:noFill/>
          <a:ln w="9525">
            <a:noFill/>
          </a:ln>
        </p:spPr>
        <p:txBody>
          <a:bodyPr tIns="82800">
            <a:spAutoFit/>
          </a:bodyPr>
          <a:p>
            <a:pPr>
              <a:lnSpc>
                <a:spcPct val="30000"/>
              </a:lnSpc>
              <a:spcBef>
                <a:spcPct val="50000"/>
              </a:spcBef>
            </a:pPr>
            <a:r>
              <a:rPr lang="en-US" altLang="zh-CN" sz="2400" b="1" dirty="0">
                <a:solidFill>
                  <a:srgbClr val="FFFFFF"/>
                </a:solidFill>
                <a:latin typeface="微软雅黑" panose="020B0503020204020204" pitchFamily="34" charset="-122"/>
                <a:ea typeface="微软雅黑" panose="020B0503020204020204" pitchFamily="34" charset="-122"/>
              </a:rPr>
              <a:t>Inside Network</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sp>
        <p:nvSpPr>
          <p:cNvPr id="24596" name="Rectangle 74"/>
          <p:cNvSpPr/>
          <p:nvPr>
            <p:custDataLst>
              <p:tags r:id="rId33"/>
            </p:custDataLst>
          </p:nvPr>
        </p:nvSpPr>
        <p:spPr>
          <a:xfrm>
            <a:off x="4495642" y="2897188"/>
            <a:ext cx="309880" cy="460375"/>
          </a:xfrm>
          <a:prstGeom prst="rect">
            <a:avLst/>
          </a:prstGeom>
          <a:solidFill>
            <a:schemeClr val="accent2"/>
          </a:solidFill>
          <a:ln w="9525" cap="flat" cmpd="sng">
            <a:solidFill>
              <a:schemeClr val="dk1"/>
            </a:solidFill>
            <a:prstDash val="solid"/>
            <a:miter/>
            <a:headEnd type="none" w="med" len="med"/>
            <a:tailEnd type="none" w="med" len="med"/>
          </a:ln>
        </p:spPr>
        <p:txBody>
          <a:bodyPr wrap="none" anchor="ctr" anchorCtr="0">
            <a:spAutoFit/>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pic>
        <p:nvPicPr>
          <p:cNvPr id="24597" name="Picture 75"/>
          <p:cNvPicPr/>
          <p:nvPr/>
        </p:nvPicPr>
        <p:blipFill>
          <a:blip r:embed="rId34"/>
          <a:stretch>
            <a:fillRect/>
          </a:stretch>
        </p:blipFill>
        <p:spPr>
          <a:xfrm>
            <a:off x="4129088" y="1341438"/>
            <a:ext cx="2193925" cy="873125"/>
          </a:xfrm>
          <a:prstGeom prst="rect">
            <a:avLst/>
          </a:prstGeom>
          <a:noFill/>
          <a:ln w="9525">
            <a:noFill/>
          </a:ln>
        </p:spPr>
      </p:pic>
      <p:sp>
        <p:nvSpPr>
          <p:cNvPr id="24598" name="Text Box 76"/>
          <p:cNvSpPr txBox="1"/>
          <p:nvPr/>
        </p:nvSpPr>
        <p:spPr>
          <a:xfrm>
            <a:off x="4654550" y="1557338"/>
            <a:ext cx="1347788" cy="606425"/>
          </a:xfrm>
          <a:prstGeom prst="rect">
            <a:avLst/>
          </a:prstGeom>
          <a:noFill/>
          <a:ln w="9525">
            <a:noFill/>
          </a:ln>
        </p:spPr>
        <p:txBody>
          <a:bodyPr>
            <a:spAutoFit/>
          </a:bodyPr>
          <a:p>
            <a:pPr>
              <a:lnSpc>
                <a:spcPct val="30000"/>
              </a:lnSpc>
              <a:spcBef>
                <a:spcPct val="50000"/>
              </a:spcBef>
            </a:pPr>
            <a:endParaRPr lang="en-US" altLang="zh-CN" sz="24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400" b="1" dirty="0">
                <a:solidFill>
                  <a:srgbClr val="000000"/>
                </a:solidFill>
                <a:latin typeface="微软雅黑" panose="020B0503020204020204" pitchFamily="34" charset="-122"/>
                <a:ea typeface="微软雅黑" panose="020B0503020204020204" pitchFamily="34" charset="-122"/>
              </a:rPr>
              <a:t>Internet</a:t>
            </a:r>
            <a:endParaRPr lang="en-US" altLang="zh-CN" sz="2400" b="1" dirty="0">
              <a:solidFill>
                <a:srgbClr val="000000"/>
              </a:solidFill>
              <a:latin typeface="微软雅黑" panose="020B0503020204020204" pitchFamily="34" charset="-122"/>
              <a:ea typeface="微软雅黑" panose="020B0503020204020204" pitchFamily="34" charset="-122"/>
            </a:endParaRPr>
          </a:p>
        </p:txBody>
      </p:sp>
      <p:cxnSp>
        <p:nvCxnSpPr>
          <p:cNvPr id="24599" name="AutoShape 77"/>
          <p:cNvCxnSpPr>
            <a:stCxn id="24581" idx="3"/>
            <a:endCxn id="24597" idx="1"/>
          </p:cNvCxnSpPr>
          <p:nvPr>
            <p:custDataLst>
              <p:tags r:id="rId35"/>
            </p:custDataLst>
          </p:nvPr>
        </p:nvCxnSpPr>
        <p:spPr>
          <a:xfrm flipV="1">
            <a:off x="3192463" y="1778000"/>
            <a:ext cx="936625" cy="796925"/>
          </a:xfrm>
          <a:prstGeom prst="bentConnector3">
            <a:avLst>
              <a:gd name="adj1" fmla="val 49917"/>
            </a:avLst>
          </a:prstGeom>
          <a:ln w="28575" cap="flat" cmpd="sng">
            <a:solidFill>
              <a:schemeClr val="dk1"/>
            </a:solidFill>
            <a:prstDash val="solid"/>
            <a:miter/>
            <a:headEnd type="triangle" w="med" len="med"/>
            <a:tailEnd type="triangle" w="med" len="med"/>
          </a:ln>
        </p:spPr>
      </p:cxnSp>
      <p:sp>
        <p:nvSpPr>
          <p:cNvPr id="24600" name="Rectangle 78"/>
          <p:cNvSpPr/>
          <p:nvPr>
            <p:custDataLst>
              <p:tags r:id="rId36"/>
            </p:custDataLst>
          </p:nvPr>
        </p:nvSpPr>
        <p:spPr>
          <a:xfrm>
            <a:off x="3581242" y="1196975"/>
            <a:ext cx="1960880" cy="398780"/>
          </a:xfrm>
          <a:prstGeom prst="rect">
            <a:avLst/>
          </a:prstGeom>
          <a:solidFill>
            <a:schemeClr val="accent3"/>
          </a:solidFill>
          <a:ln w="9525">
            <a:noFill/>
          </a:ln>
        </p:spPr>
        <p:txBody>
          <a:bodyPr wrap="none">
            <a:spAutoFit/>
          </a:bodyPr>
          <a:p>
            <a:pPr algn="ctr"/>
            <a:r>
              <a:rPr lang="zh-CN" altLang="en-US" sz="2000" b="1" dirty="0">
                <a:solidFill>
                  <a:srgbClr val="FFFFFF"/>
                </a:solidFill>
                <a:latin typeface="微软雅黑" panose="020B0503020204020204" pitchFamily="34" charset="-122"/>
                <a:ea typeface="微软雅黑" panose="020B0503020204020204" pitchFamily="34" charset="-122"/>
              </a:rPr>
              <a:t>因特网地址空间</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pic>
        <p:nvPicPr>
          <p:cNvPr id="24601" name="Picture 80"/>
          <p:cNvPicPr/>
          <p:nvPr/>
        </p:nvPicPr>
        <p:blipFill>
          <a:blip r:embed="rId27"/>
          <a:stretch>
            <a:fillRect/>
          </a:stretch>
        </p:blipFill>
        <p:spPr>
          <a:xfrm>
            <a:off x="6094413" y="1125538"/>
            <a:ext cx="628650" cy="381000"/>
          </a:xfrm>
          <a:prstGeom prst="rect">
            <a:avLst/>
          </a:prstGeom>
          <a:noFill/>
          <a:ln w="12700">
            <a:noFill/>
          </a:ln>
        </p:spPr>
      </p:pic>
      <p:sp>
        <p:nvSpPr>
          <p:cNvPr id="24602" name="Text Box 81"/>
          <p:cNvSpPr txBox="1"/>
          <p:nvPr/>
        </p:nvSpPr>
        <p:spPr>
          <a:xfrm>
            <a:off x="6742113" y="1052513"/>
            <a:ext cx="1082675"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000000"/>
                </a:solidFill>
                <a:latin typeface="微软雅黑" panose="020B0503020204020204" pitchFamily="34" charset="-122"/>
                <a:ea typeface="微软雅黑" panose="020B0503020204020204" pitchFamily="34" charset="-122"/>
              </a:rPr>
              <a:t>Server</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24603" name="Text Box 82"/>
          <p:cNvSpPr txBox="1"/>
          <p:nvPr/>
        </p:nvSpPr>
        <p:spPr>
          <a:xfrm>
            <a:off x="6526213" y="1484313"/>
            <a:ext cx="2232025" cy="477520"/>
          </a:xfrm>
          <a:prstGeom prst="rect">
            <a:avLst/>
          </a:prstGeom>
          <a:noFill/>
          <a:ln w="9525">
            <a:noFill/>
          </a:ln>
        </p:spPr>
        <p:txBody>
          <a:bodyPr>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30000"/>
              </a:lnSpc>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213.18.2.4</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全局地址</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604" name="Text Box 83"/>
          <p:cNvSpPr txBox="1"/>
          <p:nvPr/>
        </p:nvSpPr>
        <p:spPr>
          <a:xfrm>
            <a:off x="3214688" y="3141663"/>
            <a:ext cx="1512887" cy="394970"/>
          </a:xfrm>
          <a:prstGeom prst="rect">
            <a:avLst/>
          </a:prstGeom>
          <a:noFill/>
          <a:ln w="9525">
            <a:noFill/>
          </a:ln>
        </p:spPr>
        <p:txBody>
          <a:bodyPr>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rPr>
              <a:t>172.38.1.5</a:t>
            </a:r>
            <a:endParaRPr lang="en-US" altLang="zh-CN" sz="1800" b="1" dirty="0">
              <a:solidFill>
                <a:srgbClr val="000000"/>
              </a:solidFill>
              <a:latin typeface="微软雅黑" panose="020B0503020204020204" pitchFamily="34" charset="-122"/>
              <a:ea typeface="微软雅黑" panose="020B0503020204020204" pitchFamily="34" charset="-122"/>
            </a:endParaRPr>
          </a:p>
        </p:txBody>
      </p:sp>
      <p:sp>
        <p:nvSpPr>
          <p:cNvPr id="24605" name="Text Box 84"/>
          <p:cNvSpPr txBox="1"/>
          <p:nvPr/>
        </p:nvSpPr>
        <p:spPr>
          <a:xfrm>
            <a:off x="7534275" y="2997200"/>
            <a:ext cx="1907540" cy="394970"/>
          </a:xfrm>
          <a:prstGeom prst="rect">
            <a:avLst/>
          </a:prstGeom>
          <a:noFill/>
          <a:ln w="9525">
            <a:noFill/>
          </a:ln>
        </p:spPr>
        <p:txBody>
          <a:bodyPr wrap="square">
            <a:spAutoFit/>
          </a:bodyPr>
          <a:p>
            <a:pPr>
              <a:lnSpc>
                <a:spcPct val="30000"/>
              </a:lnSpc>
              <a:spcBef>
                <a:spcPct val="50000"/>
              </a:spcBef>
            </a:pPr>
            <a:endParaRPr lang="en-US" altLang="zh-CN" sz="1800" b="1" dirty="0">
              <a:solidFill>
                <a:srgbClr val="FF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solidFill>
                  <a:srgbClr val="FF0000"/>
                </a:solidFill>
                <a:latin typeface="微软雅黑" panose="020B0503020204020204" pitchFamily="34" charset="-122"/>
                <a:ea typeface="微软雅黑" panose="020B0503020204020204" pitchFamily="34" charset="-122"/>
              </a:rPr>
              <a:t>192.168.0.3</a:t>
            </a:r>
            <a:endParaRPr lang="en-US" altLang="zh-CN" sz="1800" b="1" dirty="0">
              <a:solidFill>
                <a:srgbClr val="FF0000"/>
              </a:solidFill>
              <a:latin typeface="微软雅黑" panose="020B0503020204020204" pitchFamily="34" charset="-122"/>
              <a:ea typeface="微软雅黑" panose="020B0503020204020204" pitchFamily="34" charset="-122"/>
            </a:endParaRPr>
          </a:p>
        </p:txBody>
      </p:sp>
      <p:sp>
        <p:nvSpPr>
          <p:cNvPr id="24606" name="Text Box 85"/>
          <p:cNvSpPr txBox="1"/>
          <p:nvPr/>
        </p:nvSpPr>
        <p:spPr>
          <a:xfrm>
            <a:off x="6311900" y="4149725"/>
            <a:ext cx="1885315" cy="394970"/>
          </a:xfrm>
          <a:prstGeom prst="rect">
            <a:avLst/>
          </a:prstGeom>
          <a:noFill/>
          <a:ln w="9525">
            <a:noFill/>
          </a:ln>
        </p:spPr>
        <p:txBody>
          <a:bodyPr wrap="square">
            <a:spAutoFit/>
          </a:bodyPr>
          <a:p>
            <a:pPr>
              <a:lnSpc>
                <a:spcPct val="30000"/>
              </a:lnSpc>
              <a:spcBef>
                <a:spcPct val="50000"/>
              </a:spcBef>
            </a:pPr>
            <a:endParaRPr lang="en-US" altLang="zh-CN" sz="1800" b="1" dirty="0">
              <a:solidFill>
                <a:srgbClr val="FF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solidFill>
                  <a:srgbClr val="FF0000"/>
                </a:solidFill>
                <a:latin typeface="微软雅黑" panose="020B0503020204020204" pitchFamily="34" charset="-122"/>
                <a:ea typeface="微软雅黑" panose="020B0503020204020204" pitchFamily="34" charset="-122"/>
              </a:rPr>
              <a:t>192.168.0.4</a:t>
            </a:r>
            <a:endParaRPr lang="en-US" altLang="zh-CN" sz="1800" b="1" dirty="0">
              <a:solidFill>
                <a:srgbClr val="FF0000"/>
              </a:solidFill>
              <a:latin typeface="微软雅黑" panose="020B0503020204020204" pitchFamily="34" charset="-122"/>
              <a:ea typeface="微软雅黑" panose="020B0503020204020204" pitchFamily="34" charset="-122"/>
            </a:endParaRPr>
          </a:p>
        </p:txBody>
      </p:sp>
      <p:sp>
        <p:nvSpPr>
          <p:cNvPr id="24607" name="Arc 86"/>
          <p:cNvSpPr/>
          <p:nvPr>
            <p:custDataLst>
              <p:tags r:id="rId37"/>
            </p:custDataLst>
          </p:nvPr>
        </p:nvSpPr>
        <p:spPr>
          <a:xfrm flipH="1">
            <a:off x="5735638" y="1341438"/>
            <a:ext cx="1296987" cy="2016125"/>
          </a:xfrm>
          <a:custGeom>
            <a:avLst/>
            <a:gdLst/>
            <a:ahLst/>
            <a:cxnLst>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0" y="2147483646"/>
              </a:cxn>
              <a:cxn ang="0">
                <a:pos x="2147483646" y="2147483646"/>
              </a:cxn>
              <a:cxn ang="0">
                <a:pos x="2147483646" y="0"/>
              </a:cxn>
            </a:cxnLst>
            <a:pathLst>
              <a:path w="31387" h="43200" fill="none">
                <a:moveTo>
                  <a:pt x="9786" y="0"/>
                </a:moveTo>
                <a:cubicBezTo>
                  <a:pt x="21716" y="0"/>
                  <a:pt x="31387" y="9670"/>
                  <a:pt x="31387" y="21600"/>
                </a:cubicBezTo>
                <a:cubicBezTo>
                  <a:pt x="31387" y="33529"/>
                  <a:pt x="21716" y="43200"/>
                  <a:pt x="9787" y="43200"/>
                </a:cubicBezTo>
                <a:cubicBezTo>
                  <a:pt x="6385" y="43200"/>
                  <a:pt x="3032" y="42396"/>
                  <a:pt x="0" y="40855"/>
                </a:cubicBezTo>
              </a:path>
              <a:path w="31387" h="43200" stroke="0">
                <a:moveTo>
                  <a:pt x="9786" y="0"/>
                </a:moveTo>
                <a:cubicBezTo>
                  <a:pt x="21716" y="0"/>
                  <a:pt x="31387" y="9670"/>
                  <a:pt x="31387" y="21600"/>
                </a:cubicBezTo>
                <a:cubicBezTo>
                  <a:pt x="31387" y="33529"/>
                  <a:pt x="21716" y="43200"/>
                  <a:pt x="9787" y="43200"/>
                </a:cubicBezTo>
                <a:cubicBezTo>
                  <a:pt x="6385" y="43200"/>
                  <a:pt x="3032" y="42396"/>
                  <a:pt x="0" y="40855"/>
                </a:cubicBezTo>
                <a:lnTo>
                  <a:pt x="9787" y="21600"/>
                </a:lnTo>
                <a:lnTo>
                  <a:pt x="9786" y="0"/>
                </a:lnTo>
                <a:close/>
              </a:path>
            </a:pathLst>
          </a:custGeom>
          <a:noFill/>
          <a:ln w="9525" cap="flat" cmpd="sng">
            <a:solidFill>
              <a:schemeClr val="dk1">
                <a:alpha val="100000"/>
              </a:schemeClr>
            </a:solidFill>
            <a:prstDash val="solid"/>
            <a:round/>
            <a:headEnd type="none" w="med" len="med"/>
            <a:tailEnd type="triangle" w="med" len="med"/>
          </a:ln>
        </p:spPr>
        <p:txBody>
          <a:bodyPr/>
          <a:p>
            <a:endParaRPr lang="zh-CN" altLang="en-US" sz="2400">
              <a:solidFill>
                <a:schemeClr val="dk1"/>
              </a:solidFill>
              <a:latin typeface="微软雅黑" panose="020B0503020204020204" pitchFamily="34" charset="-122"/>
              <a:ea typeface="微软雅黑" panose="020B0503020204020204" pitchFamily="34" charset="-122"/>
            </a:endParaRPr>
          </a:p>
        </p:txBody>
      </p:sp>
      <p:sp>
        <p:nvSpPr>
          <p:cNvPr id="24608" name="Arc 87"/>
          <p:cNvSpPr/>
          <p:nvPr>
            <p:custDataLst>
              <p:tags r:id="rId38"/>
            </p:custDataLst>
          </p:nvPr>
        </p:nvSpPr>
        <p:spPr>
          <a:xfrm flipH="1">
            <a:off x="5233988" y="1414463"/>
            <a:ext cx="892175" cy="2590800"/>
          </a:xfrm>
          <a:custGeom>
            <a:avLst/>
            <a:gdLst>
              <a:gd name="G1" fmla="val 0"/>
            </a:gdLst>
            <a:ahLst/>
            <a:cxnLst>
              <a:cxn ang="0">
                <a:pos x="G1" y="0"/>
              </a:cxn>
              <a:cxn ang="0">
                <a:pos x="2147483646" y="2147483646"/>
              </a:cxn>
              <a:cxn ang="0">
                <a:pos x="2147483646" y="2147483646"/>
              </a:cxn>
              <a:cxn ang="0">
                <a:pos x="G1" y="0"/>
              </a:cxn>
              <a:cxn ang="0">
                <a:pos x="2147483646" y="2147483646"/>
              </a:cxn>
              <a:cxn ang="0">
                <a:pos x="2147483646" y="2147483646"/>
              </a:cxn>
              <a:cxn ang="0">
                <a:pos x="0" y="2147483646"/>
              </a:cxn>
              <a:cxn ang="0">
                <a:pos x="G1" y="0"/>
              </a:cxn>
            </a:cxnLst>
            <a:pathLst>
              <a:path w="21600" h="43200" fill="none">
                <a:moveTo>
                  <a:pt x="-1" y="0"/>
                </a:moveTo>
                <a:cubicBezTo>
                  <a:pt x="11929" y="0"/>
                  <a:pt x="21600" y="9670"/>
                  <a:pt x="21600" y="21600"/>
                </a:cubicBezTo>
                <a:cubicBezTo>
                  <a:pt x="21600" y="33526"/>
                  <a:pt x="11933" y="43196"/>
                  <a:pt x="6" y="43199"/>
                </a:cubicBezTo>
              </a:path>
              <a:path w="21600" h="43200" stroke="0">
                <a:moveTo>
                  <a:pt x="-1" y="0"/>
                </a:moveTo>
                <a:cubicBezTo>
                  <a:pt x="11929" y="0"/>
                  <a:pt x="21600" y="9670"/>
                  <a:pt x="21600" y="21600"/>
                </a:cubicBezTo>
                <a:cubicBezTo>
                  <a:pt x="21600" y="33526"/>
                  <a:pt x="11933" y="43196"/>
                  <a:pt x="6" y="43199"/>
                </a:cubicBezTo>
                <a:lnTo>
                  <a:pt x="0" y="21600"/>
                </a:lnTo>
                <a:lnTo>
                  <a:pt x="-1" y="0"/>
                </a:lnTo>
                <a:close/>
              </a:path>
            </a:pathLst>
          </a:custGeom>
          <a:noFill/>
          <a:ln w="9525" cap="flat" cmpd="sng">
            <a:solidFill>
              <a:schemeClr val="dk1">
                <a:alpha val="100000"/>
              </a:schemeClr>
            </a:solidFill>
            <a:prstDash val="solid"/>
            <a:round/>
            <a:headEnd type="none" w="med" len="med"/>
            <a:tailEnd type="triangle" w="med" len="med"/>
          </a:ln>
        </p:spPr>
        <p:txBody>
          <a:bodyPr/>
          <a:p>
            <a:endParaRPr lang="zh-CN" altLang="en-US" sz="2400">
              <a:solidFill>
                <a:schemeClr val="dk1"/>
              </a:solidFill>
              <a:latin typeface="微软雅黑" panose="020B0503020204020204" pitchFamily="34" charset="-122"/>
              <a:ea typeface="微软雅黑" panose="020B0503020204020204" pitchFamily="34" charset="-122"/>
            </a:endParaRPr>
          </a:p>
        </p:txBody>
      </p:sp>
    </p:spTree>
    <p:custDataLst>
      <p:tags r:id="rId3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875"/>
                                        </p:tgtEl>
                                        <p:attrNameLst>
                                          <p:attrName>style.visibility</p:attrName>
                                        </p:attrNameLst>
                                      </p:cBhvr>
                                      <p:to>
                                        <p:strVal val="visible"/>
                                      </p:to>
                                    </p:set>
                                    <p:anim calcmode="lin" valueType="num">
                                      <p:cBhvr additive="base">
                                        <p:cTn id="7" dur="500" fill="hold"/>
                                        <p:tgtEl>
                                          <p:spTgt spid="207875"/>
                                        </p:tgtEl>
                                        <p:attrNameLst>
                                          <p:attrName>ppt_x</p:attrName>
                                        </p:attrNameLst>
                                      </p:cBhvr>
                                      <p:tavLst>
                                        <p:tav tm="0">
                                          <p:val>
                                            <p:strVal val="#ppt_x"/>
                                          </p:val>
                                        </p:tav>
                                        <p:tav tm="100000">
                                          <p:val>
                                            <p:strVal val="#ppt_x"/>
                                          </p:val>
                                        </p:tav>
                                      </p:tavLst>
                                    </p:anim>
                                    <p:anim calcmode="lin" valueType="num">
                                      <p:cBhvr additive="base">
                                        <p:cTn id="8" dur="500" fill="hold"/>
                                        <p:tgtEl>
                                          <p:spTgt spid="2078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2530" name="Rectangle 2"/>
          <p:cNvSpPr/>
          <p:nvPr/>
        </p:nvSpPr>
        <p:spPr>
          <a:xfrm>
            <a:off x="2387600" y="1341438"/>
            <a:ext cx="7416800" cy="3600450"/>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eaLnBrk="1" hangingPunct="1"/>
            <a:r>
              <a:rPr lang="en-US" altLang="zh-CN" sz="1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方 向         </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报字段       </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原</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             新</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出            源</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       </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192.168.0.3              172.38.1.5 </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     </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198.133.219.2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不变               </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出          </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源</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        </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192.168.0.5             172.38.1.5</a:t>
            </a:r>
            <a:endPar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 </a:t>
            </a: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198.133.219.2          </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不变</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入        </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目的</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        </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172.38.1.5              192.168.0.3</a:t>
            </a:r>
            <a:endPar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还是</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192.168.0.5</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源</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198.133.219.2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不变</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531" name="Line 3"/>
          <p:cNvSpPr/>
          <p:nvPr/>
        </p:nvSpPr>
        <p:spPr>
          <a:xfrm flipH="1">
            <a:off x="3756025" y="1341438"/>
            <a:ext cx="0" cy="3600450"/>
          </a:xfrm>
          <a:prstGeom prst="line">
            <a:avLst/>
          </a:prstGeom>
          <a:ln w="9525" cap="flat" cmpd="sng">
            <a:solidFill>
              <a:srgbClr val="000000"/>
            </a:solidFill>
            <a:prstDash val="solid"/>
            <a:headEnd type="none" w="med" len="med"/>
            <a:tailEnd type="none" w="med" len="med"/>
          </a:ln>
        </p:spPr>
      </p:sp>
      <p:sp>
        <p:nvSpPr>
          <p:cNvPr id="22532" name="Line 4"/>
          <p:cNvSpPr/>
          <p:nvPr/>
        </p:nvSpPr>
        <p:spPr>
          <a:xfrm flipH="1">
            <a:off x="5483225" y="1341438"/>
            <a:ext cx="1588" cy="3600450"/>
          </a:xfrm>
          <a:prstGeom prst="line">
            <a:avLst/>
          </a:prstGeom>
          <a:ln w="9525" cap="flat" cmpd="sng">
            <a:solidFill>
              <a:srgbClr val="000000"/>
            </a:solidFill>
            <a:prstDash val="solid"/>
            <a:headEnd type="none" w="med" len="med"/>
            <a:tailEnd type="none" w="med" len="med"/>
          </a:ln>
        </p:spPr>
      </p:sp>
      <p:sp>
        <p:nvSpPr>
          <p:cNvPr id="22533" name="Line 5"/>
          <p:cNvSpPr/>
          <p:nvPr/>
        </p:nvSpPr>
        <p:spPr>
          <a:xfrm>
            <a:off x="7572375" y="1341438"/>
            <a:ext cx="0" cy="3600450"/>
          </a:xfrm>
          <a:prstGeom prst="line">
            <a:avLst/>
          </a:prstGeom>
          <a:ln w="9525" cap="flat" cmpd="sng">
            <a:solidFill>
              <a:srgbClr val="000000"/>
            </a:solidFill>
            <a:prstDash val="solid"/>
            <a:headEnd type="none" w="med" len="med"/>
            <a:tailEnd type="none" w="med" len="med"/>
          </a:ln>
        </p:spPr>
      </p:sp>
      <p:sp>
        <p:nvSpPr>
          <p:cNvPr id="22539" name="Line 7"/>
          <p:cNvSpPr/>
          <p:nvPr/>
        </p:nvSpPr>
        <p:spPr>
          <a:xfrm>
            <a:off x="7320280" y="2420620"/>
            <a:ext cx="576580" cy="0"/>
          </a:xfrm>
          <a:prstGeom prst="line">
            <a:avLst/>
          </a:prstGeom>
          <a:ln w="28575" cap="flat" cmpd="sng">
            <a:solidFill>
              <a:srgbClr val="CC0000"/>
            </a:solidFill>
            <a:prstDash val="sysDot"/>
            <a:headEnd type="none" w="med" len="med"/>
            <a:tailEnd type="triangle" w="med" len="med"/>
          </a:ln>
        </p:spPr>
      </p:sp>
      <p:sp>
        <p:nvSpPr>
          <p:cNvPr id="22540" name="Text Box 8"/>
          <p:cNvSpPr txBox="1"/>
          <p:nvPr/>
        </p:nvSpPr>
        <p:spPr>
          <a:xfrm>
            <a:off x="7031990" y="1917700"/>
            <a:ext cx="1067435" cy="337185"/>
          </a:xfrm>
          <a:prstGeom prst="rect">
            <a:avLst/>
          </a:prstGeom>
          <a:noFill/>
          <a:ln w="9525">
            <a:noFill/>
          </a:ln>
        </p:spPr>
        <p:txBody>
          <a:bodyPr wrap="square">
            <a:spAutoFit/>
          </a:bodyPr>
          <a:p>
            <a:pPr algn="ctr">
              <a:spcBef>
                <a:spcPct val="50000"/>
              </a:spcBef>
            </a:pP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转换</a:t>
            </a:r>
            <a:endPar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537" name="Line 10"/>
          <p:cNvSpPr/>
          <p:nvPr/>
        </p:nvSpPr>
        <p:spPr>
          <a:xfrm>
            <a:off x="7212330" y="3789045"/>
            <a:ext cx="576580" cy="0"/>
          </a:xfrm>
          <a:prstGeom prst="line">
            <a:avLst/>
          </a:prstGeom>
          <a:ln w="28575" cap="flat" cmpd="sng">
            <a:solidFill>
              <a:srgbClr val="CC0000"/>
            </a:solidFill>
            <a:prstDash val="sysDot"/>
            <a:headEnd type="none" w="med" len="med"/>
            <a:tailEnd type="triangle" w="med" len="med"/>
          </a:ln>
        </p:spPr>
      </p:sp>
      <p:sp>
        <p:nvSpPr>
          <p:cNvPr id="22538" name="Text Box 11"/>
          <p:cNvSpPr txBox="1"/>
          <p:nvPr/>
        </p:nvSpPr>
        <p:spPr>
          <a:xfrm>
            <a:off x="7028815" y="3429000"/>
            <a:ext cx="1109980" cy="337185"/>
          </a:xfrm>
          <a:prstGeom prst="rect">
            <a:avLst/>
          </a:prstGeom>
          <a:noFill/>
          <a:ln w="9525">
            <a:noFill/>
          </a:ln>
        </p:spPr>
        <p:txBody>
          <a:bodyPr wrap="square">
            <a:spAutoFit/>
          </a:bodyPr>
          <a:p>
            <a:pPr algn="ctr">
              <a:spcBef>
                <a:spcPct val="50000"/>
              </a:spcBef>
            </a:pPr>
            <a:r>
              <a:rPr lang="en-US" altLang="zh-CN"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转换</a:t>
            </a:r>
            <a:endParaRPr lang="zh-CN" altLang="en-US" sz="16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8604" name="Rectangle 12"/>
          <p:cNvSpPr/>
          <p:nvPr>
            <p:custDataLst>
              <p:tags r:id="rId7"/>
            </p:custDataLst>
          </p:nvPr>
        </p:nvSpPr>
        <p:spPr>
          <a:xfrm>
            <a:off x="2387600" y="5302250"/>
            <a:ext cx="7704138" cy="829945"/>
          </a:xfrm>
          <a:prstGeom prst="rect">
            <a:avLst/>
          </a:prstGeom>
          <a:noFill/>
          <a:ln w="9525">
            <a:noFill/>
          </a:ln>
        </p:spPr>
        <p:txBody>
          <a:bodyPr>
            <a:spAutoFit/>
          </a:bodyPr>
          <a:p>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如访问源地址相同，当</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输入时，不能简单通过不同源地址区分，定位目的内网目的地址！</a:t>
            </a:r>
            <a:endPar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8604">
                                            <p:txEl>
                                              <p:charRg st="0" end="42"/>
                                            </p:txEl>
                                          </p:spTgt>
                                        </p:tgtEl>
                                        <p:attrNameLst>
                                          <p:attrName>style.visibility</p:attrName>
                                        </p:attrNameLst>
                                      </p:cBhvr>
                                      <p:to>
                                        <p:strVal val="visible"/>
                                      </p:to>
                                    </p:set>
                                    <p:animEffect transition="in" filter="blinds(horizontal)">
                                      <p:cBhvr>
                                        <p:cTn id="7" dur="500"/>
                                        <p:tgtEl>
                                          <p:spTgt spid="238604">
                                            <p:txEl>
                                              <p:charRg st="0" end="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87070" y="470535"/>
            <a:ext cx="4903074" cy="584775"/>
          </a:xfrm>
          <a:prstGeom prst="rect">
            <a:avLst/>
          </a:prstGeom>
          <a:noFill/>
        </p:spPr>
        <p:txBody>
          <a:bodyPr wrap="none" rtlCol="0" anchor="t">
            <a:spAutoFit/>
          </a:bodyPr>
          <a:lstStyle/>
          <a:p>
            <a:r>
              <a:rPr lang="en-US" sz="3200" b="1" dirty="0">
                <a:solidFill>
                  <a:srgbClr val="1D2089"/>
                </a:solidFill>
                <a:latin typeface="微软雅黑" panose="020B0503020204020204" pitchFamily="34" charset="-122"/>
                <a:ea typeface="微软雅黑" panose="020B0503020204020204" pitchFamily="34" charset="-122"/>
                <a:sym typeface="+mn-ea"/>
              </a:rPr>
              <a:t>NAT(</a:t>
            </a:r>
            <a:r>
              <a:rPr lang="en-US" altLang="zh-CN" dirty="0"/>
              <a:t>Network Address Translation</a:t>
            </a:r>
            <a:r>
              <a:rPr lang="en-US" sz="3200" b="1" dirty="0">
                <a:solidFill>
                  <a:srgbClr val="1D2089"/>
                </a:solidFill>
                <a:latin typeface="微软雅黑" panose="020B0503020204020204" pitchFamily="34" charset="-122"/>
                <a:ea typeface="微软雅黑" panose="020B0503020204020204" pitchFamily="34" charset="-122"/>
                <a:sym typeface="+mn-ea"/>
              </a:rPr>
              <a:t>)</a:t>
            </a:r>
            <a:r>
              <a:rPr lang="zh-CN" altLang="en-US" sz="3200" b="1" dirty="0">
                <a:solidFill>
                  <a:srgbClr val="1D2089"/>
                </a:solidFill>
                <a:latin typeface="微软雅黑" panose="020B0503020204020204" pitchFamily="34" charset="-122"/>
                <a:ea typeface="微软雅黑" panose="020B0503020204020204" pitchFamily="34" charset="-122"/>
                <a:sym typeface="+mn-ea"/>
              </a:rPr>
              <a:t>概述</a:t>
            </a:r>
            <a:endParaRPr lang="zh-CN" altLang="en-US" sz="3200" b="1" dirty="0">
              <a:solidFill>
                <a:srgbClr val="1D2089"/>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687070" y="1431925"/>
            <a:ext cx="10870565" cy="4831080"/>
          </a:xfrm>
          <a:prstGeom prst="rect">
            <a:avLst/>
          </a:prstGeom>
          <a:noFill/>
        </p:spPr>
        <p:txBody>
          <a:bodyPr wrap="square" rtlCol="0">
            <a:spAutoFit/>
          </a:bodyPr>
          <a:lstStyle/>
          <a:p>
            <a:pPr marL="285750" indent="-285750">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网络地址转换</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NAT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，是将</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IP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数据包包头中的</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IP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地址转换为另一个</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IP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地址。当</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IP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数据包通过路由器或者安全网关时，路由器或者安全网关会把</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IP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数据包的源</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IP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地址和</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或者目的</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IP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地址进行转换。在实际应用中，</a:t>
            </a:r>
            <a:r>
              <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NAT </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主要用于私有</a:t>
            </a:r>
            <a:r>
              <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内部）</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网络与外部（公有、全局）网络的互通。</a:t>
            </a:r>
            <a:endPar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Arial" panose="020B0604020202020204" pitchFamily="34" charset="0"/>
              <a:buChar char="•"/>
            </a:pPr>
            <a:endParaRPr lang="en-US" altLang="zh-CN"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buFont typeface="Arial" panose="020B0604020202020204" pitchFamily="34" charset="0"/>
              <a:buChar char="•"/>
            </a:pP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定义：</a:t>
            </a:r>
            <a:endParaRPr lang="zh-CN" altLang="en-US" sz="28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源</a:t>
            </a: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地址转换是内网用户要访问外网时，内网地址需要转换为公网地址，然后才可以访问互联网上的资源。</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buFont typeface="Arial" panose="020B0604020202020204" pitchFamily="34" charset="0"/>
              <a:buChar char="•"/>
            </a:pP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地址转换是外网地址要访问内网服务器时，内网服务器地址映射为外网地址，外网用户通过访问该映射的外网地址就可以访问内网服务器，从而保护内部服务器的安全。</a:t>
            </a:r>
            <a:endPar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1"/>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174" name="文本占位符 2173"/>
          <p:cNvSpPr/>
          <p:nvPr>
            <p:ph type="body" idx="4294967295"/>
            <p:custDataLst>
              <p:tags r:id="rId7"/>
            </p:custDataLst>
          </p:nvPr>
        </p:nvSpPr>
        <p:spPr/>
        <p:txBody>
          <a:bodyPr lIns="91423" tIns="45711" rIns="91423" bIns="45711">
            <a:noAutofit/>
          </a:bodyPr>
          <a:p>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PAT</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方式</a:t>
            </a:r>
            <a:endPar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PAT</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Port Address Translation</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）方式的地址转换利用了</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TCP/UDP</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协议的端口号，进行地址转换。</a:t>
            </a:r>
            <a:endPar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PAT</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方式的地址转换是采用了“地址＋端口”的映射方式，因此可以使内部局域网的许多主机共享一个</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地址访问</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Internet</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。在私有网络地址和外部网络地址之间建立多对一映射。</a:t>
            </a:r>
            <a:endPar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不同的内网地址，转换时采用相同的公网地址，并依靠不同的端口号来区分每一个内部网主机。</a:t>
            </a:r>
            <a:endPar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73" name="标题 2172"/>
          <p:cNvSpPr/>
          <p:nvPr>
            <p:custDataLst>
              <p:tags r:id="rId8"/>
            </p:custDataLst>
          </p:nvPr>
        </p:nvSpPr>
        <p:spPr>
          <a:xfrm>
            <a:off x="2152650" y="365125"/>
            <a:ext cx="7886700" cy="1325563"/>
          </a:xfrm>
          <a:prstGeom prst="rect">
            <a:avLst/>
          </a:prstGeom>
          <a:noFill/>
          <a:ln w="9525">
            <a:noFill/>
          </a:ln>
        </p:spPr>
        <p:txBody>
          <a:bodyPr lIns="91423" tIns="45711" rIns="91423" bIns="45711" anchor="ctr" anchorCtr="0"/>
          <a:lstStyle>
            <a:lvl1pPr algn="l" defTabSz="684530" rtl="0" eaLnBrk="0" fontAlgn="base" hangingPunct="0">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a:lstStyle>
          <a:p>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的基本工作原理</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178" name="文本占位符 2177"/>
          <p:cNvSpPr/>
          <p:nvPr>
            <p:ph type="body" idx="4294967295"/>
            <p:custDataLst>
              <p:tags r:id="rId7"/>
            </p:custDataLst>
          </p:nvPr>
        </p:nvSpPr>
        <p:spPr/>
        <p:txBody>
          <a:bodyPr lIns="91423" tIns="45711" rIns="91423" bIns="45711">
            <a:noAutofit/>
          </a:bodyPr>
          <a:p>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
            </a:r>
            <a:r>
              <a:rPr lang="en-US" altLang="zh-CN" sz="2400">
                <a:solidFill>
                  <a:schemeClr val="dk1"/>
                </a:solidFill>
                <a:latin typeface="微软雅黑" panose="020B0503020204020204" pitchFamily="34" charset="-122"/>
                <a:cs typeface="微软雅黑" panose="020B0503020204020204" pitchFamily="34" charset="-122"/>
                <a:sym typeface="+mn-ea"/>
              </a:rPr>
              <a:t>P</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方式</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NPAT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 &amp; Port Address Translation</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）方式的地址转换也是利用了</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TCP/UDP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协议的端口号，进行地址转换。</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私有地址和全局地址之间建立了多对多的映射关系。</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NPAT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方式也是采用“地址＋端口”的映射关系，因此可以使内部局域网的多个主机共享多个</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地址访问</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Internet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77" name="标题 2176"/>
          <p:cNvSpPr/>
          <p:nvPr>
            <p:custDataLst>
              <p:tags r:id="rId8"/>
            </p:custDataLst>
          </p:nvPr>
        </p:nvSpPr>
        <p:spPr>
          <a:xfrm>
            <a:off x="2152650" y="365125"/>
            <a:ext cx="7886700" cy="1325563"/>
          </a:xfrm>
          <a:prstGeom prst="rect">
            <a:avLst/>
          </a:prstGeom>
          <a:noFill/>
          <a:ln w="9525">
            <a:noFill/>
          </a:ln>
        </p:spPr>
        <p:txBody>
          <a:bodyPr lIns="91423" tIns="45711" rIns="91423" bIns="45711" anchor="ctr" anchorCtr="0"/>
          <a:lstStyle>
            <a:lvl1pPr algn="l" defTabSz="684530" rtl="0" eaLnBrk="0" fontAlgn="base" hangingPunct="0">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a:lstStyle>
          <a:p>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的基本工作原理</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28354" name="Text Box 2"/>
          <p:cNvSpPr txBox="1"/>
          <p:nvPr/>
        </p:nvSpPr>
        <p:spPr>
          <a:xfrm>
            <a:off x="2064068" y="5185410"/>
            <a:ext cx="7920037" cy="1568450"/>
          </a:xfrm>
          <a:prstGeom prst="rect">
            <a:avLst/>
          </a:prstGeom>
          <a:noFill/>
          <a:ln w="9525">
            <a:noFill/>
          </a:ln>
        </p:spPr>
        <p:txBody>
          <a:bodyPr>
            <a:spAutoFit/>
          </a:bodyPr>
          <a:p>
            <a:pPr>
              <a:spcBef>
                <a:spcPct val="50000"/>
              </a:spcBef>
            </a:pP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从表中注意到：两个（或多个源主机）经</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NP</a:t>
            </a:r>
            <a:r>
              <a:rPr lang="en-US" altLang="zh-CN"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转换的全局</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 </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172.38.1.5</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一样，但端口号更改了，（源端口地址临时生成，只有本地意义）；收到应答</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包可根据端口号，实现准确的内部主机地址的定位，提高地址利用。</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8355" name="Text Box 3"/>
          <p:cNvSpPr txBox="1"/>
          <p:nvPr/>
        </p:nvSpPr>
        <p:spPr>
          <a:xfrm>
            <a:off x="2135188" y="1128713"/>
            <a:ext cx="7848600" cy="1198880"/>
          </a:xfrm>
          <a:prstGeom prst="rect">
            <a:avLst/>
          </a:prstGeom>
          <a:noFill/>
          <a:ln w="9525">
            <a:noFill/>
          </a:ln>
        </p:spPr>
        <p:txBody>
          <a:bodyPr>
            <a:spAutoFit/>
          </a:bodyPr>
          <a:p>
            <a:pPr>
              <a:spcBef>
                <a:spcPct val="50000"/>
              </a:spcBef>
            </a:pP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利用端口地址</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转换，也称为网络地址与端口转换（</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NP</a:t>
            </a:r>
            <a:r>
              <a:rPr lang="en-US" altLang="zh-CN"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A</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），以此来扩大地址转换效率，即增加因特网地址利用率，是</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技术最流行使用的形式。</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05" name="Rectangle 6"/>
          <p:cNvSpPr/>
          <p:nvPr>
            <p:custDataLst>
              <p:tags r:id="rId7"/>
            </p:custDataLst>
          </p:nvPr>
        </p:nvSpPr>
        <p:spPr>
          <a:xfrm>
            <a:off x="2208530" y="4081780"/>
            <a:ext cx="792480" cy="431800"/>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入</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5606" name="Rectangle 7"/>
          <p:cNvSpPr/>
          <p:nvPr>
            <p:custDataLst>
              <p:tags r:id="rId8"/>
            </p:custDataLst>
          </p:nvPr>
        </p:nvSpPr>
        <p:spPr>
          <a:xfrm>
            <a:off x="2208530" y="3507105"/>
            <a:ext cx="792480" cy="574675"/>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出</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5607" name="Rectangle 8"/>
          <p:cNvSpPr/>
          <p:nvPr>
            <p:custDataLst>
              <p:tags r:id="rId9"/>
            </p:custDataLst>
          </p:nvPr>
        </p:nvSpPr>
        <p:spPr>
          <a:xfrm>
            <a:off x="5232400" y="3097530"/>
            <a:ext cx="2335530" cy="409575"/>
          </a:xfrm>
          <a:prstGeom prst="rect">
            <a:avLst/>
          </a:prstGeom>
          <a:noFill/>
          <a:ln w="9525">
            <a:noFill/>
          </a:ln>
        </p:spPr>
        <p:txBody>
          <a:bodyPr/>
          <a:p>
            <a:pP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192.168.0.2:320</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08" name="Rectangle 9"/>
          <p:cNvSpPr/>
          <p:nvPr>
            <p:custDataLst>
              <p:tags r:id="rId10"/>
            </p:custDataLst>
          </p:nvPr>
        </p:nvSpPr>
        <p:spPr>
          <a:xfrm>
            <a:off x="2208530" y="3097530"/>
            <a:ext cx="792480" cy="409575"/>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出</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5609" name="Rectangle 10"/>
          <p:cNvSpPr/>
          <p:nvPr>
            <p:custDataLst>
              <p:tags r:id="rId11"/>
            </p:custDataLst>
          </p:nvPr>
        </p:nvSpPr>
        <p:spPr>
          <a:xfrm>
            <a:off x="5161280" y="2665730"/>
            <a:ext cx="2160905" cy="455930"/>
          </a:xfrm>
          <a:prstGeom prst="rect">
            <a:avLst/>
          </a:prstGeom>
          <a:noFill/>
          <a:ln w="9525">
            <a:noFill/>
          </a:ln>
        </p:spPr>
        <p:txBody>
          <a:bodyPr/>
          <a:p>
            <a:pPr algn="ctr" eaLnBrk="1" hangingPunct="1">
              <a:spcBef>
                <a:spcPct val="20000"/>
              </a:spcBef>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原私</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端口号</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10" name="Rectangle 11"/>
          <p:cNvSpPr/>
          <p:nvPr>
            <p:custDataLst>
              <p:tags r:id="rId12"/>
            </p:custDataLst>
          </p:nvPr>
        </p:nvSpPr>
        <p:spPr>
          <a:xfrm>
            <a:off x="2208530" y="2641600"/>
            <a:ext cx="792480" cy="455930"/>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方向</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5611" name="Line 12"/>
          <p:cNvSpPr/>
          <p:nvPr>
            <p:custDataLst>
              <p:tags r:id="rId13"/>
            </p:custDataLst>
          </p:nvPr>
        </p:nvSpPr>
        <p:spPr>
          <a:xfrm>
            <a:off x="2208530" y="2641600"/>
            <a:ext cx="7632700" cy="0"/>
          </a:xfrm>
          <a:prstGeom prst="line">
            <a:avLst/>
          </a:prstGeom>
          <a:ln w="28575" cap="sq" cmpd="sng">
            <a:solidFill>
              <a:schemeClr val="dk1"/>
            </a:solidFill>
            <a:prstDash val="solid"/>
            <a:headEnd type="none" w="med" len="med"/>
            <a:tailEnd type="none" w="med" len="med"/>
          </a:ln>
        </p:spPr>
      </p:sp>
      <p:sp>
        <p:nvSpPr>
          <p:cNvPr id="25612" name="Line 13"/>
          <p:cNvSpPr/>
          <p:nvPr>
            <p:custDataLst>
              <p:tags r:id="rId14"/>
            </p:custDataLst>
          </p:nvPr>
        </p:nvSpPr>
        <p:spPr>
          <a:xfrm>
            <a:off x="2208530" y="3097530"/>
            <a:ext cx="7632700" cy="0"/>
          </a:xfrm>
          <a:prstGeom prst="line">
            <a:avLst/>
          </a:prstGeom>
          <a:ln w="12700" cap="flat" cmpd="sng">
            <a:solidFill>
              <a:schemeClr val="dk1"/>
            </a:solidFill>
            <a:prstDash val="solid"/>
            <a:headEnd type="none" w="med" len="med"/>
            <a:tailEnd type="none" w="med" len="med"/>
          </a:ln>
        </p:spPr>
      </p:sp>
      <p:sp>
        <p:nvSpPr>
          <p:cNvPr id="25613" name="Line 14"/>
          <p:cNvSpPr/>
          <p:nvPr>
            <p:custDataLst>
              <p:tags r:id="rId15"/>
            </p:custDataLst>
          </p:nvPr>
        </p:nvSpPr>
        <p:spPr>
          <a:xfrm>
            <a:off x="2208530" y="3507105"/>
            <a:ext cx="7632700" cy="0"/>
          </a:xfrm>
          <a:prstGeom prst="line">
            <a:avLst/>
          </a:prstGeom>
          <a:ln w="12700" cap="flat" cmpd="sng">
            <a:solidFill>
              <a:schemeClr val="dk1"/>
            </a:solidFill>
            <a:prstDash val="solid"/>
            <a:headEnd type="none" w="med" len="med"/>
            <a:tailEnd type="none" w="med" len="med"/>
          </a:ln>
        </p:spPr>
      </p:sp>
      <p:sp>
        <p:nvSpPr>
          <p:cNvPr id="25614" name="Line 15"/>
          <p:cNvSpPr/>
          <p:nvPr>
            <p:custDataLst>
              <p:tags r:id="rId16"/>
            </p:custDataLst>
          </p:nvPr>
        </p:nvSpPr>
        <p:spPr>
          <a:xfrm>
            <a:off x="2208530" y="4081780"/>
            <a:ext cx="7632700" cy="0"/>
          </a:xfrm>
          <a:prstGeom prst="line">
            <a:avLst/>
          </a:prstGeom>
          <a:ln w="12700" cap="flat" cmpd="sng">
            <a:solidFill>
              <a:schemeClr val="dk1"/>
            </a:solidFill>
            <a:prstDash val="solid"/>
            <a:headEnd type="none" w="med" len="med"/>
            <a:tailEnd type="none" w="med" len="med"/>
          </a:ln>
        </p:spPr>
      </p:sp>
      <p:sp>
        <p:nvSpPr>
          <p:cNvPr id="25615" name="Line 16"/>
          <p:cNvSpPr/>
          <p:nvPr>
            <p:custDataLst>
              <p:tags r:id="rId17"/>
            </p:custDataLst>
          </p:nvPr>
        </p:nvSpPr>
        <p:spPr>
          <a:xfrm>
            <a:off x="2208530" y="5018405"/>
            <a:ext cx="7632700" cy="0"/>
          </a:xfrm>
          <a:prstGeom prst="line">
            <a:avLst/>
          </a:prstGeom>
          <a:ln w="28575" cap="sq" cmpd="sng">
            <a:solidFill>
              <a:schemeClr val="dk1"/>
            </a:solidFill>
            <a:prstDash val="solid"/>
            <a:headEnd type="none" w="med" len="med"/>
            <a:tailEnd type="none" w="med" len="med"/>
          </a:ln>
        </p:spPr>
      </p:sp>
      <p:sp>
        <p:nvSpPr>
          <p:cNvPr id="25616" name="Line 17"/>
          <p:cNvSpPr/>
          <p:nvPr>
            <p:custDataLst>
              <p:tags r:id="rId18"/>
            </p:custDataLst>
          </p:nvPr>
        </p:nvSpPr>
        <p:spPr>
          <a:xfrm>
            <a:off x="2208530" y="2641600"/>
            <a:ext cx="0" cy="2376805"/>
          </a:xfrm>
          <a:prstGeom prst="line">
            <a:avLst/>
          </a:prstGeom>
          <a:ln w="28575" cap="sq" cmpd="sng">
            <a:solidFill>
              <a:schemeClr val="dk1"/>
            </a:solidFill>
            <a:prstDash val="solid"/>
            <a:headEnd type="none" w="med" len="med"/>
            <a:tailEnd type="none" w="med" len="med"/>
          </a:ln>
        </p:spPr>
      </p:sp>
      <p:sp>
        <p:nvSpPr>
          <p:cNvPr id="25617" name="Line 18"/>
          <p:cNvSpPr/>
          <p:nvPr>
            <p:custDataLst>
              <p:tags r:id="rId19"/>
            </p:custDataLst>
          </p:nvPr>
        </p:nvSpPr>
        <p:spPr>
          <a:xfrm>
            <a:off x="5161280" y="2665730"/>
            <a:ext cx="0" cy="2376805"/>
          </a:xfrm>
          <a:prstGeom prst="line">
            <a:avLst/>
          </a:prstGeom>
          <a:ln w="12700" cap="flat" cmpd="sng">
            <a:solidFill>
              <a:schemeClr val="dk1"/>
            </a:solidFill>
            <a:prstDash val="solid"/>
            <a:headEnd type="none" w="med" len="med"/>
            <a:tailEnd type="none" w="med" len="med"/>
          </a:ln>
        </p:spPr>
      </p:sp>
      <p:sp>
        <p:nvSpPr>
          <p:cNvPr id="25618" name="Line 19"/>
          <p:cNvSpPr/>
          <p:nvPr>
            <p:custDataLst>
              <p:tags r:id="rId20"/>
            </p:custDataLst>
          </p:nvPr>
        </p:nvSpPr>
        <p:spPr>
          <a:xfrm>
            <a:off x="7464425" y="2665730"/>
            <a:ext cx="0" cy="2376805"/>
          </a:xfrm>
          <a:prstGeom prst="line">
            <a:avLst/>
          </a:prstGeom>
          <a:ln w="12700" cap="flat" cmpd="sng">
            <a:solidFill>
              <a:schemeClr val="dk1"/>
            </a:solidFill>
            <a:prstDash val="solid"/>
            <a:headEnd type="none" w="med" len="med"/>
            <a:tailEnd type="none" w="med" len="med"/>
          </a:ln>
        </p:spPr>
      </p:sp>
      <p:sp>
        <p:nvSpPr>
          <p:cNvPr id="25619" name="Line 20"/>
          <p:cNvSpPr/>
          <p:nvPr>
            <p:custDataLst>
              <p:tags r:id="rId21"/>
            </p:custDataLst>
          </p:nvPr>
        </p:nvSpPr>
        <p:spPr>
          <a:xfrm flipH="1">
            <a:off x="9832340" y="2641600"/>
            <a:ext cx="8890" cy="2376805"/>
          </a:xfrm>
          <a:prstGeom prst="line">
            <a:avLst/>
          </a:prstGeom>
          <a:ln w="28575" cap="sq" cmpd="sng">
            <a:solidFill>
              <a:schemeClr val="dk1"/>
            </a:solidFill>
            <a:prstDash val="solid"/>
            <a:headEnd type="none" w="med" len="med"/>
            <a:tailEnd type="none" w="med" len="med"/>
          </a:ln>
        </p:spPr>
      </p:sp>
      <p:sp>
        <p:nvSpPr>
          <p:cNvPr id="25620" name="Line 21"/>
          <p:cNvSpPr/>
          <p:nvPr>
            <p:custDataLst>
              <p:tags r:id="rId22"/>
            </p:custDataLst>
          </p:nvPr>
        </p:nvSpPr>
        <p:spPr>
          <a:xfrm>
            <a:off x="2927350" y="2641600"/>
            <a:ext cx="0" cy="2376805"/>
          </a:xfrm>
          <a:prstGeom prst="line">
            <a:avLst/>
          </a:prstGeom>
          <a:ln w="12700" cap="flat" cmpd="sng">
            <a:solidFill>
              <a:schemeClr val="dk1"/>
            </a:solidFill>
            <a:prstDash val="solid"/>
            <a:headEnd type="none" w="med" len="med"/>
            <a:tailEnd type="none" w="med" len="med"/>
          </a:ln>
        </p:spPr>
      </p:sp>
      <p:sp>
        <p:nvSpPr>
          <p:cNvPr id="25621" name="Rectangle 22"/>
          <p:cNvSpPr/>
          <p:nvPr>
            <p:custDataLst>
              <p:tags r:id="rId23"/>
            </p:custDataLst>
          </p:nvPr>
        </p:nvSpPr>
        <p:spPr>
          <a:xfrm>
            <a:off x="2929255" y="3146425"/>
            <a:ext cx="2159000" cy="409575"/>
          </a:xfrm>
          <a:prstGeom prst="rect">
            <a:avLst/>
          </a:prstGeom>
          <a:noFill/>
          <a:ln w="9525">
            <a:noFill/>
          </a:ln>
        </p:spPr>
        <p:txBody>
          <a:bodyPr lIns="0" rIns="0"/>
          <a:p>
            <a:pPr eaLnBrk="1" hangingPunct="1">
              <a:spcBef>
                <a:spcPct val="20000"/>
              </a:spcBef>
            </a:pP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源</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源端口</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22" name="Line 23"/>
          <p:cNvSpPr/>
          <p:nvPr>
            <p:custDataLst>
              <p:tags r:id="rId24"/>
            </p:custDataLst>
          </p:nvPr>
        </p:nvSpPr>
        <p:spPr>
          <a:xfrm>
            <a:off x="2208530" y="4586605"/>
            <a:ext cx="7632700" cy="0"/>
          </a:xfrm>
          <a:prstGeom prst="line">
            <a:avLst/>
          </a:prstGeom>
          <a:ln w="12700" cap="flat" cmpd="sng">
            <a:solidFill>
              <a:schemeClr val="dk1"/>
            </a:solidFill>
            <a:prstDash val="solid"/>
            <a:headEnd type="none" w="med" len="med"/>
            <a:tailEnd type="none" w="med" len="med"/>
          </a:ln>
        </p:spPr>
      </p:sp>
      <p:sp>
        <p:nvSpPr>
          <p:cNvPr id="25623" name="Rectangle 24"/>
          <p:cNvSpPr/>
          <p:nvPr>
            <p:custDataLst>
              <p:tags r:id="rId25"/>
            </p:custDataLst>
          </p:nvPr>
        </p:nvSpPr>
        <p:spPr>
          <a:xfrm>
            <a:off x="2208530" y="4586605"/>
            <a:ext cx="792480" cy="431800"/>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入</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5624" name="Rectangle 25"/>
          <p:cNvSpPr/>
          <p:nvPr>
            <p:custDataLst>
              <p:tags r:id="rId26"/>
            </p:custDataLst>
          </p:nvPr>
        </p:nvSpPr>
        <p:spPr>
          <a:xfrm>
            <a:off x="3432175" y="2641600"/>
            <a:ext cx="1192530" cy="455930"/>
          </a:xfrm>
          <a:prstGeom prst="rect">
            <a:avLst/>
          </a:prstGeom>
          <a:noFill/>
          <a:ln w="9525">
            <a:noFill/>
          </a:ln>
        </p:spPr>
        <p:txBody>
          <a:bodyPr lIns="0" rIns="0"/>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字段</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5625" name="Rectangle 26"/>
          <p:cNvSpPr/>
          <p:nvPr>
            <p:custDataLst>
              <p:tags r:id="rId27"/>
            </p:custDataLst>
          </p:nvPr>
        </p:nvSpPr>
        <p:spPr>
          <a:xfrm>
            <a:off x="2927350" y="3649980"/>
            <a:ext cx="2159000" cy="409575"/>
          </a:xfrm>
          <a:prstGeom prst="rect">
            <a:avLst/>
          </a:prstGeom>
          <a:noFill/>
          <a:ln w="9525">
            <a:noFill/>
          </a:ln>
        </p:spPr>
        <p:txBody>
          <a:bodyPr lIns="0" rIns="0"/>
          <a:p>
            <a:pPr eaLnBrk="1" hangingPunct="1">
              <a:spcBef>
                <a:spcPct val="20000"/>
              </a:spcBef>
            </a:pP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源</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源端口</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26" name="Rectangle 27"/>
          <p:cNvSpPr/>
          <p:nvPr>
            <p:custDataLst>
              <p:tags r:id="rId28"/>
            </p:custDataLst>
          </p:nvPr>
        </p:nvSpPr>
        <p:spPr>
          <a:xfrm>
            <a:off x="2929255" y="4081780"/>
            <a:ext cx="2167255" cy="409575"/>
          </a:xfrm>
          <a:prstGeom prst="rect">
            <a:avLst/>
          </a:prstGeom>
          <a:noFill/>
          <a:ln w="9525">
            <a:noFill/>
          </a:ln>
        </p:spPr>
        <p:txBody>
          <a:bodyPr lIns="0" rIns="0"/>
          <a:p>
            <a:pPr eaLnBrk="1" hangingPunct="1">
              <a:spcBef>
                <a:spcPct val="20000"/>
              </a:spcBef>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目的端口</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27" name="Rectangle 28"/>
          <p:cNvSpPr/>
          <p:nvPr>
            <p:custDataLst>
              <p:tags r:id="rId29"/>
            </p:custDataLst>
          </p:nvPr>
        </p:nvSpPr>
        <p:spPr>
          <a:xfrm>
            <a:off x="2929255" y="4586605"/>
            <a:ext cx="2167255" cy="409575"/>
          </a:xfrm>
          <a:prstGeom prst="rect">
            <a:avLst/>
          </a:prstGeom>
          <a:noFill/>
          <a:ln w="9525">
            <a:noFill/>
          </a:ln>
        </p:spPr>
        <p:txBody>
          <a:bodyPr lIns="0" rIns="0"/>
          <a:p>
            <a:pPr eaLnBrk="1" hangingPunct="1">
              <a:spcBef>
                <a:spcPct val="20000"/>
              </a:spcBef>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目的端口</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28" name="Rectangle 29"/>
          <p:cNvSpPr/>
          <p:nvPr>
            <p:custDataLst>
              <p:tags r:id="rId30"/>
            </p:custDataLst>
          </p:nvPr>
        </p:nvSpPr>
        <p:spPr>
          <a:xfrm>
            <a:off x="7464425" y="2641600"/>
            <a:ext cx="2305050" cy="455930"/>
          </a:xfrm>
          <a:prstGeom prst="rect">
            <a:avLst/>
          </a:prstGeom>
          <a:noFill/>
          <a:ln w="9525">
            <a:noFill/>
          </a:ln>
        </p:spPr>
        <p:txBody>
          <a:bodyPr/>
          <a:p>
            <a:pPr algn="ctr" eaLnBrk="1" hangingPunct="1">
              <a:spcBef>
                <a:spcPct val="20000"/>
              </a:spcBef>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新公</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端口号</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29" name="Rectangle 30"/>
          <p:cNvSpPr/>
          <p:nvPr>
            <p:custDataLst>
              <p:tags r:id="rId31"/>
            </p:custDataLst>
          </p:nvPr>
        </p:nvSpPr>
        <p:spPr>
          <a:xfrm>
            <a:off x="5139690" y="3578225"/>
            <a:ext cx="2361565" cy="409575"/>
          </a:xfrm>
          <a:prstGeom prst="rect">
            <a:avLst/>
          </a:prstGeom>
          <a:noFill/>
          <a:ln w="9525">
            <a:noFill/>
          </a:ln>
        </p:spPr>
        <p:txBody>
          <a:bodyPr/>
          <a:p>
            <a:pP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192.168.0.4:321</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30" name="Rectangle 31"/>
          <p:cNvSpPr/>
          <p:nvPr>
            <p:custDataLst>
              <p:tags r:id="rId32"/>
            </p:custDataLst>
          </p:nvPr>
        </p:nvSpPr>
        <p:spPr>
          <a:xfrm>
            <a:off x="7391400" y="3073400"/>
            <a:ext cx="2376805" cy="409575"/>
          </a:xfrm>
          <a:prstGeom prst="rect">
            <a:avLst/>
          </a:prstGeom>
          <a:noFill/>
          <a:ln w="9525">
            <a:noFill/>
          </a:ln>
        </p:spPr>
        <p:txBody>
          <a:bodyPr/>
          <a:p>
            <a:pPr algn="ct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172.38.1.5</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400</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31" name="Rectangle 32"/>
          <p:cNvSpPr/>
          <p:nvPr>
            <p:custDataLst>
              <p:tags r:id="rId33"/>
            </p:custDataLst>
          </p:nvPr>
        </p:nvSpPr>
        <p:spPr>
          <a:xfrm>
            <a:off x="7391400" y="3578225"/>
            <a:ext cx="2376805" cy="409575"/>
          </a:xfrm>
          <a:prstGeom prst="rect">
            <a:avLst/>
          </a:prstGeom>
          <a:noFill/>
          <a:ln w="9525">
            <a:noFill/>
          </a:ln>
        </p:spPr>
        <p:txBody>
          <a:bodyPr/>
          <a:p>
            <a:pPr algn="ct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172.38.1.5</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401</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32" name="Rectangle 33"/>
          <p:cNvSpPr/>
          <p:nvPr>
            <p:custDataLst>
              <p:tags r:id="rId34"/>
            </p:custDataLst>
          </p:nvPr>
        </p:nvSpPr>
        <p:spPr>
          <a:xfrm>
            <a:off x="7393305" y="4586605"/>
            <a:ext cx="2447925" cy="409575"/>
          </a:xfrm>
          <a:prstGeom prst="rect">
            <a:avLst/>
          </a:prstGeom>
          <a:noFill/>
          <a:ln w="9525">
            <a:noFill/>
          </a:ln>
        </p:spPr>
        <p:txBody>
          <a:bodyPr/>
          <a:p>
            <a:pPr algn="ct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192.168.0.4</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321</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33" name="Rectangle 34"/>
          <p:cNvSpPr/>
          <p:nvPr>
            <p:custDataLst>
              <p:tags r:id="rId35"/>
            </p:custDataLst>
          </p:nvPr>
        </p:nvSpPr>
        <p:spPr>
          <a:xfrm>
            <a:off x="5232400" y="4081780"/>
            <a:ext cx="2316480" cy="409575"/>
          </a:xfrm>
          <a:prstGeom prst="rect">
            <a:avLst/>
          </a:prstGeom>
          <a:noFill/>
          <a:ln w="9525">
            <a:noFill/>
          </a:ln>
        </p:spPr>
        <p:txBody>
          <a:bodyPr/>
          <a:p>
            <a:pPr algn="ctr" eaLnBrk="1" hangingPunct="1">
              <a:spcBef>
                <a:spcPct val="20000"/>
              </a:spcBef>
            </a:pP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172.38.1.5</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400</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34" name="Rectangle 35"/>
          <p:cNvSpPr/>
          <p:nvPr>
            <p:custDataLst>
              <p:tags r:id="rId36"/>
            </p:custDataLst>
          </p:nvPr>
        </p:nvSpPr>
        <p:spPr>
          <a:xfrm>
            <a:off x="7393305" y="4081780"/>
            <a:ext cx="2506345" cy="409575"/>
          </a:xfrm>
          <a:prstGeom prst="rect">
            <a:avLst/>
          </a:prstGeom>
          <a:noFill/>
          <a:ln w="9525">
            <a:noFill/>
          </a:ln>
        </p:spPr>
        <p:txBody>
          <a:bodyPr/>
          <a:p>
            <a:pPr algn="ct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192.168.0.2</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320</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635" name="Rectangle 36"/>
          <p:cNvSpPr/>
          <p:nvPr>
            <p:custDataLst>
              <p:tags r:id="rId37"/>
            </p:custDataLst>
          </p:nvPr>
        </p:nvSpPr>
        <p:spPr>
          <a:xfrm>
            <a:off x="5160645" y="4607560"/>
            <a:ext cx="2300605" cy="409575"/>
          </a:xfrm>
          <a:prstGeom prst="rect">
            <a:avLst/>
          </a:prstGeom>
          <a:noFill/>
          <a:ln w="9525">
            <a:noFill/>
          </a:ln>
        </p:spPr>
        <p:txBody>
          <a:bodyPr/>
          <a:p>
            <a:pPr algn="ctr" eaLnBrk="1" hangingPunct="1">
              <a:spcBef>
                <a:spcPct val="20000"/>
              </a:spcBef>
            </a:pPr>
            <a:r>
              <a:rPr lang="en-US" altLang="zh-CN"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172.38.1.5</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401</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355"/>
                                        </p:tgtEl>
                                        <p:attrNameLst>
                                          <p:attrName>style.visibility</p:attrName>
                                        </p:attrNameLst>
                                      </p:cBhvr>
                                      <p:to>
                                        <p:strVal val="visible"/>
                                      </p:to>
                                    </p:set>
                                    <p:anim calcmode="lin" valueType="num">
                                      <p:cBhvr additive="base">
                                        <p:cTn id="7" dur="500" fill="hold"/>
                                        <p:tgtEl>
                                          <p:spTgt spid="228355"/>
                                        </p:tgtEl>
                                        <p:attrNameLst>
                                          <p:attrName>ppt_x</p:attrName>
                                        </p:attrNameLst>
                                      </p:cBhvr>
                                      <p:tavLst>
                                        <p:tav tm="0">
                                          <p:val>
                                            <p:strVal val="#ppt_x"/>
                                          </p:val>
                                        </p:tav>
                                        <p:tav tm="100000">
                                          <p:val>
                                            <p:strVal val="#ppt_x"/>
                                          </p:val>
                                        </p:tav>
                                      </p:tavLst>
                                    </p:anim>
                                    <p:anim calcmode="lin" valueType="num">
                                      <p:cBhvr additive="base">
                                        <p:cTn id="8" dur="500" fill="hold"/>
                                        <p:tgtEl>
                                          <p:spTgt spid="2283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8354"/>
                                        </p:tgtEl>
                                        <p:attrNameLst>
                                          <p:attrName>style.visibility</p:attrName>
                                        </p:attrNameLst>
                                      </p:cBhvr>
                                      <p:to>
                                        <p:strVal val="visible"/>
                                      </p:to>
                                    </p:set>
                                    <p:anim calcmode="lin" valueType="num">
                                      <p:cBhvr additive="base">
                                        <p:cTn id="13" dur="500" fill="hold"/>
                                        <p:tgtEl>
                                          <p:spTgt spid="228354"/>
                                        </p:tgtEl>
                                        <p:attrNameLst>
                                          <p:attrName>ppt_x</p:attrName>
                                        </p:attrNameLst>
                                      </p:cBhvr>
                                      <p:tavLst>
                                        <p:tav tm="0">
                                          <p:val>
                                            <p:strVal val="#ppt_x"/>
                                          </p:val>
                                        </p:tav>
                                        <p:tav tm="100000">
                                          <p:val>
                                            <p:strVal val="#ppt_x"/>
                                          </p:val>
                                        </p:tav>
                                      </p:tavLst>
                                    </p:anim>
                                    <p:anim calcmode="lin" valueType="num">
                                      <p:cBhvr additive="base">
                                        <p:cTn id="14" dur="500" fill="hold"/>
                                        <p:tgtEl>
                                          <p:spTgt spid="2283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p:bldP spid="2283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6626" name="Rectangle 634"/>
          <p:cNvSpPr/>
          <p:nvPr>
            <p:custDataLst>
              <p:tags r:id="rId7"/>
            </p:custDataLst>
          </p:nvPr>
        </p:nvSpPr>
        <p:spPr>
          <a:xfrm>
            <a:off x="2160588" y="3403600"/>
            <a:ext cx="7704137" cy="1383665"/>
          </a:xfrm>
          <a:prstGeom prst="rect">
            <a:avLst/>
          </a:prstGeom>
          <a:noFill/>
          <a:ln w="9525">
            <a:noFill/>
          </a:ln>
        </p:spPr>
        <p:txBody>
          <a:bodyPr>
            <a:spAutoFit/>
          </a:bodyPr>
          <a:p>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外到内网服务器的访问，最简单方法直接配置外网</a:t>
            </a:r>
            <a:r>
              <a:rPr lang="en-US" altLang="zh-CN"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地址，或建立外网</a:t>
            </a:r>
            <a:r>
              <a:rPr lang="en-US" altLang="zh-CN"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地址与内网</a:t>
            </a:r>
            <a:r>
              <a:rPr lang="en-US" altLang="zh-CN"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的静态映射记录项。</a:t>
            </a:r>
            <a:endPar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627" name="Text Box 670"/>
          <p:cNvSpPr txBox="1"/>
          <p:nvPr>
            <p:custDataLst>
              <p:tags r:id="rId8"/>
            </p:custDataLst>
          </p:nvPr>
        </p:nvSpPr>
        <p:spPr>
          <a:xfrm>
            <a:off x="3028950" y="515938"/>
            <a:ext cx="6248400" cy="521970"/>
          </a:xfrm>
          <a:prstGeom prst="rect">
            <a:avLst/>
          </a:prstGeom>
          <a:noFill/>
          <a:ln w="9525">
            <a:noFill/>
          </a:ln>
        </p:spPr>
        <p:txBody>
          <a:bodyPr>
            <a:spAutoFit/>
          </a:bodyPr>
          <a:p>
            <a:pPr eaLnBrk="1" hangingPunct="1">
              <a:spcBef>
                <a:spcPct val="50000"/>
              </a:spcBef>
            </a:pPr>
            <a:r>
              <a:rPr lang="zh-CN" altLang="en-US"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通过</a:t>
            </a:r>
            <a:r>
              <a:rPr lang="en-US" altLang="zh-CN"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的外部访问内网服务器</a:t>
            </a:r>
            <a:endParaRPr lang="zh-CN" altLang="en-US"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630" name="Rectangle 636"/>
          <p:cNvSpPr/>
          <p:nvPr>
            <p:custDataLst>
              <p:tags r:id="rId9"/>
            </p:custDataLst>
          </p:nvPr>
        </p:nvSpPr>
        <p:spPr>
          <a:xfrm>
            <a:off x="2135505" y="1838960"/>
            <a:ext cx="936625" cy="569595"/>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入</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6631" name="Rectangle 640"/>
          <p:cNvSpPr/>
          <p:nvPr>
            <p:custDataLst>
              <p:tags r:id="rId10"/>
            </p:custDataLst>
          </p:nvPr>
        </p:nvSpPr>
        <p:spPr>
          <a:xfrm>
            <a:off x="5159375" y="1268730"/>
            <a:ext cx="2159000" cy="601980"/>
          </a:xfrm>
          <a:prstGeom prst="rect">
            <a:avLst/>
          </a:prstGeom>
          <a:noFill/>
          <a:ln w="9525">
            <a:noFill/>
          </a:ln>
        </p:spPr>
        <p:txBody>
          <a:bodyPr lIns="0" tIns="46800" rIns="0" bIns="46800"/>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原公</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端口号</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632" name="Rectangle 641"/>
          <p:cNvSpPr/>
          <p:nvPr>
            <p:custDataLst>
              <p:tags r:id="rId11"/>
            </p:custDataLst>
          </p:nvPr>
        </p:nvSpPr>
        <p:spPr>
          <a:xfrm>
            <a:off x="2135505" y="1268730"/>
            <a:ext cx="936625" cy="601980"/>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方向</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6633" name="Line 642"/>
          <p:cNvSpPr/>
          <p:nvPr>
            <p:custDataLst>
              <p:tags r:id="rId12"/>
            </p:custDataLst>
          </p:nvPr>
        </p:nvSpPr>
        <p:spPr>
          <a:xfrm>
            <a:off x="2135505" y="1268730"/>
            <a:ext cx="7631430" cy="0"/>
          </a:xfrm>
          <a:prstGeom prst="line">
            <a:avLst/>
          </a:prstGeom>
          <a:ln w="28575" cap="sq" cmpd="sng">
            <a:solidFill>
              <a:schemeClr val="dk1"/>
            </a:solidFill>
            <a:prstDash val="solid"/>
            <a:headEnd type="none" w="med" len="med"/>
            <a:tailEnd type="none" w="med" len="med"/>
          </a:ln>
        </p:spPr>
      </p:sp>
      <p:sp>
        <p:nvSpPr>
          <p:cNvPr id="26634" name="Line 643"/>
          <p:cNvSpPr/>
          <p:nvPr>
            <p:custDataLst>
              <p:tags r:id="rId13"/>
            </p:custDataLst>
          </p:nvPr>
        </p:nvSpPr>
        <p:spPr>
          <a:xfrm>
            <a:off x="2135505" y="1838960"/>
            <a:ext cx="7631430" cy="0"/>
          </a:xfrm>
          <a:prstGeom prst="line">
            <a:avLst/>
          </a:prstGeom>
          <a:ln w="12700" cap="flat" cmpd="sng">
            <a:solidFill>
              <a:schemeClr val="dk1"/>
            </a:solidFill>
            <a:prstDash val="solid"/>
            <a:headEnd type="none" w="med" len="med"/>
            <a:tailEnd type="none" w="med" len="med"/>
          </a:ln>
        </p:spPr>
      </p:sp>
      <p:sp>
        <p:nvSpPr>
          <p:cNvPr id="26635" name="Line 647"/>
          <p:cNvSpPr/>
          <p:nvPr>
            <p:custDataLst>
              <p:tags r:id="rId14"/>
            </p:custDataLst>
          </p:nvPr>
        </p:nvSpPr>
        <p:spPr>
          <a:xfrm>
            <a:off x="2135505" y="1268730"/>
            <a:ext cx="0" cy="1873250"/>
          </a:xfrm>
          <a:prstGeom prst="line">
            <a:avLst/>
          </a:prstGeom>
          <a:ln w="28575" cap="sq" cmpd="sng">
            <a:solidFill>
              <a:schemeClr val="dk1"/>
            </a:solidFill>
            <a:prstDash val="solid"/>
            <a:headEnd type="none" w="med" len="med"/>
            <a:tailEnd type="none" w="med" len="med"/>
          </a:ln>
        </p:spPr>
      </p:sp>
      <p:sp>
        <p:nvSpPr>
          <p:cNvPr id="26636" name="Line 648"/>
          <p:cNvSpPr/>
          <p:nvPr>
            <p:custDataLst>
              <p:tags r:id="rId15"/>
            </p:custDataLst>
          </p:nvPr>
        </p:nvSpPr>
        <p:spPr>
          <a:xfrm>
            <a:off x="5088255" y="1268730"/>
            <a:ext cx="0" cy="1873250"/>
          </a:xfrm>
          <a:prstGeom prst="line">
            <a:avLst/>
          </a:prstGeom>
          <a:ln w="12700" cap="flat" cmpd="sng">
            <a:solidFill>
              <a:schemeClr val="dk1"/>
            </a:solidFill>
            <a:prstDash val="solid"/>
            <a:headEnd type="none" w="med" len="med"/>
            <a:tailEnd type="none" w="med" len="med"/>
          </a:ln>
        </p:spPr>
      </p:sp>
      <p:sp>
        <p:nvSpPr>
          <p:cNvPr id="26637" name="Line 649"/>
          <p:cNvSpPr/>
          <p:nvPr>
            <p:custDataLst>
              <p:tags r:id="rId16"/>
            </p:custDataLst>
          </p:nvPr>
        </p:nvSpPr>
        <p:spPr>
          <a:xfrm>
            <a:off x="7317105" y="1268730"/>
            <a:ext cx="0" cy="1806575"/>
          </a:xfrm>
          <a:prstGeom prst="line">
            <a:avLst/>
          </a:prstGeom>
          <a:ln w="12700" cap="flat" cmpd="sng">
            <a:solidFill>
              <a:schemeClr val="dk1"/>
            </a:solidFill>
            <a:prstDash val="solid"/>
            <a:headEnd type="none" w="med" len="med"/>
            <a:tailEnd type="none" w="med" len="med"/>
          </a:ln>
        </p:spPr>
      </p:sp>
      <p:sp>
        <p:nvSpPr>
          <p:cNvPr id="26638" name="Line 650"/>
          <p:cNvSpPr/>
          <p:nvPr>
            <p:custDataLst>
              <p:tags r:id="rId17"/>
            </p:custDataLst>
          </p:nvPr>
        </p:nvSpPr>
        <p:spPr>
          <a:xfrm>
            <a:off x="9766300" y="1268730"/>
            <a:ext cx="1905" cy="1873250"/>
          </a:xfrm>
          <a:prstGeom prst="line">
            <a:avLst/>
          </a:prstGeom>
          <a:ln w="28575" cap="sq" cmpd="sng">
            <a:solidFill>
              <a:schemeClr val="dk1"/>
            </a:solidFill>
            <a:prstDash val="solid"/>
            <a:headEnd type="none" w="med" len="med"/>
            <a:tailEnd type="none" w="med" len="med"/>
          </a:ln>
        </p:spPr>
      </p:sp>
      <p:sp>
        <p:nvSpPr>
          <p:cNvPr id="26639" name="Line 651"/>
          <p:cNvSpPr/>
          <p:nvPr>
            <p:custDataLst>
              <p:tags r:id="rId18"/>
            </p:custDataLst>
          </p:nvPr>
        </p:nvSpPr>
        <p:spPr>
          <a:xfrm>
            <a:off x="2856230" y="1268730"/>
            <a:ext cx="0" cy="1873250"/>
          </a:xfrm>
          <a:prstGeom prst="line">
            <a:avLst/>
          </a:prstGeom>
          <a:ln w="12700" cap="flat" cmpd="sng">
            <a:solidFill>
              <a:schemeClr val="dk1"/>
            </a:solidFill>
            <a:prstDash val="solid"/>
            <a:headEnd type="none" w="med" len="med"/>
            <a:tailEnd type="none" w="med" len="med"/>
          </a:ln>
        </p:spPr>
      </p:sp>
      <p:sp>
        <p:nvSpPr>
          <p:cNvPr id="26640" name="Line 653"/>
          <p:cNvSpPr/>
          <p:nvPr>
            <p:custDataLst>
              <p:tags r:id="rId19"/>
            </p:custDataLst>
          </p:nvPr>
        </p:nvSpPr>
        <p:spPr>
          <a:xfrm>
            <a:off x="2135505" y="2272665"/>
            <a:ext cx="7631430" cy="0"/>
          </a:xfrm>
          <a:prstGeom prst="line">
            <a:avLst/>
          </a:prstGeom>
          <a:ln w="12700" cap="flat" cmpd="sng">
            <a:solidFill>
              <a:schemeClr val="dk1"/>
            </a:solidFill>
            <a:prstDash val="solid"/>
            <a:headEnd type="none" w="med" len="med"/>
            <a:tailEnd type="none" w="med" len="med"/>
          </a:ln>
        </p:spPr>
      </p:sp>
      <p:sp>
        <p:nvSpPr>
          <p:cNvPr id="26641" name="Rectangle 654"/>
          <p:cNvSpPr/>
          <p:nvPr>
            <p:custDataLst>
              <p:tags r:id="rId20"/>
            </p:custDataLst>
          </p:nvPr>
        </p:nvSpPr>
        <p:spPr>
          <a:xfrm>
            <a:off x="2135505" y="2272665"/>
            <a:ext cx="936625" cy="391160"/>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入</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6642" name="Rectangle 655"/>
          <p:cNvSpPr/>
          <p:nvPr>
            <p:custDataLst>
              <p:tags r:id="rId21"/>
            </p:custDataLst>
          </p:nvPr>
        </p:nvSpPr>
        <p:spPr>
          <a:xfrm>
            <a:off x="3430905" y="1270000"/>
            <a:ext cx="1192530" cy="601980"/>
          </a:xfrm>
          <a:prstGeom prst="rect">
            <a:avLst/>
          </a:prstGeom>
          <a:noFill/>
          <a:ln w="9525">
            <a:noFill/>
          </a:ln>
        </p:spPr>
        <p:txBody>
          <a:bodyPr lIns="0" rIns="0"/>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字段</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6643" name="Rectangle 657"/>
          <p:cNvSpPr/>
          <p:nvPr>
            <p:custDataLst>
              <p:tags r:id="rId22"/>
            </p:custDataLst>
          </p:nvPr>
        </p:nvSpPr>
        <p:spPr>
          <a:xfrm>
            <a:off x="2927350" y="1840865"/>
            <a:ext cx="2167255" cy="541020"/>
          </a:xfrm>
          <a:prstGeom prst="rect">
            <a:avLst/>
          </a:prstGeom>
          <a:noFill/>
          <a:ln w="9525">
            <a:noFill/>
          </a:ln>
        </p:spPr>
        <p:txBody>
          <a:bodyPr lIns="0" rIns="0"/>
          <a:p>
            <a:pPr eaLnBrk="1" hangingPunct="1">
              <a:spcBef>
                <a:spcPct val="20000"/>
              </a:spcBef>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目的端口</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644" name="Rectangle 658"/>
          <p:cNvSpPr/>
          <p:nvPr>
            <p:custDataLst>
              <p:tags r:id="rId23"/>
            </p:custDataLst>
          </p:nvPr>
        </p:nvSpPr>
        <p:spPr>
          <a:xfrm>
            <a:off x="2927350" y="2275840"/>
            <a:ext cx="2167255" cy="370205"/>
          </a:xfrm>
          <a:prstGeom prst="rect">
            <a:avLst/>
          </a:prstGeom>
          <a:noFill/>
          <a:ln w="9525">
            <a:noFill/>
          </a:ln>
        </p:spPr>
        <p:txBody>
          <a:bodyPr lIns="0" rIns="0"/>
          <a:p>
            <a:pPr eaLnBrk="1" hangingPunct="1">
              <a:spcBef>
                <a:spcPct val="20000"/>
              </a:spcBef>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目的端口</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645" name="Rectangle 659"/>
          <p:cNvSpPr/>
          <p:nvPr>
            <p:custDataLst>
              <p:tags r:id="rId24"/>
            </p:custDataLst>
          </p:nvPr>
        </p:nvSpPr>
        <p:spPr>
          <a:xfrm>
            <a:off x="7318375" y="1268730"/>
            <a:ext cx="2449830" cy="601980"/>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新私</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端口号</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646" name="Rectangle 663"/>
          <p:cNvSpPr/>
          <p:nvPr/>
        </p:nvSpPr>
        <p:spPr>
          <a:xfrm>
            <a:off x="7318375" y="2272665"/>
            <a:ext cx="2447925" cy="370205"/>
          </a:xfrm>
          <a:prstGeom prst="rect">
            <a:avLst/>
          </a:prstGeom>
          <a:noFill/>
          <a:ln w="9525">
            <a:noFill/>
          </a:ln>
        </p:spPr>
        <p:txBody>
          <a:bodyPr/>
          <a:p>
            <a:pPr algn="ctr" eaLnBrk="1" hangingPunct="1">
              <a:spcBef>
                <a:spcPct val="20000"/>
              </a:spcBef>
            </a:pPr>
            <a:endParaRPr lang="en-US" altLang="zh-CN" sz="2000" b="1" dirty="0">
              <a:solidFill>
                <a:srgbClr val="CC0000"/>
              </a:solidFill>
              <a:latin typeface="微软雅黑" panose="020B0503020204020204" pitchFamily="34" charset="-122"/>
              <a:ea typeface="微软雅黑" panose="020B0503020204020204" pitchFamily="34" charset="-122"/>
            </a:endParaRPr>
          </a:p>
        </p:txBody>
      </p:sp>
      <p:sp>
        <p:nvSpPr>
          <p:cNvPr id="26647" name="Rectangle 664"/>
          <p:cNvSpPr/>
          <p:nvPr>
            <p:custDataLst>
              <p:tags r:id="rId25"/>
            </p:custDataLst>
          </p:nvPr>
        </p:nvSpPr>
        <p:spPr>
          <a:xfrm>
            <a:off x="5088890" y="1840865"/>
            <a:ext cx="2240280" cy="541020"/>
          </a:xfrm>
          <a:prstGeom prst="rect">
            <a:avLst/>
          </a:prstGeom>
          <a:noFill/>
          <a:ln w="9525">
            <a:noFill/>
          </a:ln>
        </p:spPr>
        <p:txBody>
          <a:bodyPr/>
          <a:p>
            <a:pPr algn="ct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172.38.1.5</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648" name="Rectangle 665"/>
          <p:cNvSpPr/>
          <p:nvPr>
            <p:custDataLst>
              <p:tags r:id="rId26"/>
            </p:custDataLst>
          </p:nvPr>
        </p:nvSpPr>
        <p:spPr>
          <a:xfrm>
            <a:off x="7320280" y="1870075"/>
            <a:ext cx="2376805" cy="380365"/>
          </a:xfrm>
          <a:prstGeom prst="rect">
            <a:avLst/>
          </a:prstGeom>
          <a:noFill/>
          <a:ln w="9525">
            <a:noFill/>
          </a:ln>
        </p:spPr>
        <p:txBody>
          <a:bodyPr/>
          <a:p>
            <a:pPr algn="ct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192.168.0.10</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649" name="Rectangle 666"/>
          <p:cNvSpPr/>
          <p:nvPr>
            <p:custDataLst>
              <p:tags r:id="rId27"/>
            </p:custDataLst>
          </p:nvPr>
        </p:nvSpPr>
        <p:spPr>
          <a:xfrm>
            <a:off x="5232400" y="2272665"/>
            <a:ext cx="2087880" cy="370205"/>
          </a:xfrm>
          <a:prstGeom prst="rect">
            <a:avLst/>
          </a:prstGeom>
          <a:noFill/>
          <a:ln w="9525">
            <a:noFill/>
          </a:ln>
        </p:spPr>
        <p:txBody>
          <a:bodyPr/>
          <a:p>
            <a:pPr algn="ct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172.38.1.8</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650" name="Line 672"/>
          <p:cNvSpPr/>
          <p:nvPr>
            <p:custDataLst>
              <p:tags r:id="rId28"/>
            </p:custDataLst>
          </p:nvPr>
        </p:nvSpPr>
        <p:spPr>
          <a:xfrm>
            <a:off x="2135505" y="3141980"/>
            <a:ext cx="7631430" cy="0"/>
          </a:xfrm>
          <a:prstGeom prst="line">
            <a:avLst/>
          </a:prstGeom>
          <a:ln w="28575" cap="sq" cmpd="sng">
            <a:solidFill>
              <a:schemeClr val="dk1"/>
            </a:solidFill>
            <a:prstDash val="solid"/>
            <a:headEnd type="none" w="med" len="med"/>
            <a:tailEnd type="none" w="med" len="med"/>
          </a:ln>
        </p:spPr>
      </p:sp>
      <p:sp>
        <p:nvSpPr>
          <p:cNvPr id="26651" name="Line 673"/>
          <p:cNvSpPr/>
          <p:nvPr>
            <p:custDataLst>
              <p:tags r:id="rId29"/>
            </p:custDataLst>
          </p:nvPr>
        </p:nvSpPr>
        <p:spPr>
          <a:xfrm>
            <a:off x="2136775" y="2740660"/>
            <a:ext cx="7631430" cy="0"/>
          </a:xfrm>
          <a:prstGeom prst="line">
            <a:avLst/>
          </a:prstGeom>
          <a:ln w="12700" cap="flat" cmpd="sng">
            <a:solidFill>
              <a:schemeClr val="dk1"/>
            </a:solidFill>
            <a:prstDash val="solid"/>
            <a:headEnd type="none" w="med" len="med"/>
            <a:tailEnd type="none" w="med" len="med"/>
          </a:ln>
        </p:spPr>
      </p:sp>
      <p:sp>
        <p:nvSpPr>
          <p:cNvPr id="26652" name="Rectangle 675"/>
          <p:cNvSpPr/>
          <p:nvPr>
            <p:custDataLst>
              <p:tags r:id="rId30"/>
            </p:custDataLst>
          </p:nvPr>
        </p:nvSpPr>
        <p:spPr>
          <a:xfrm>
            <a:off x="2927350" y="2740660"/>
            <a:ext cx="2167255" cy="370205"/>
          </a:xfrm>
          <a:prstGeom prst="rect">
            <a:avLst/>
          </a:prstGeom>
          <a:noFill/>
          <a:ln w="9525">
            <a:noFill/>
          </a:ln>
        </p:spPr>
        <p:txBody>
          <a:bodyPr lIns="0" rIns="0"/>
          <a:p>
            <a:pPr eaLnBrk="1" hangingPunct="1">
              <a:spcBef>
                <a:spcPct val="20000"/>
              </a:spcBef>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目的端口</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653" name="Rectangle 676"/>
          <p:cNvSpPr/>
          <p:nvPr/>
        </p:nvSpPr>
        <p:spPr>
          <a:xfrm>
            <a:off x="7320280" y="2740660"/>
            <a:ext cx="2447925" cy="370205"/>
          </a:xfrm>
          <a:prstGeom prst="rect">
            <a:avLst/>
          </a:prstGeom>
          <a:noFill/>
          <a:ln w="9525">
            <a:noFill/>
          </a:ln>
        </p:spPr>
        <p:txBody>
          <a:bodyPr/>
          <a:p>
            <a:pPr algn="ctr" eaLnBrk="1" hangingPunct="1">
              <a:spcBef>
                <a:spcPct val="20000"/>
              </a:spcBef>
            </a:pPr>
            <a:endParaRPr lang="en-US" altLang="zh-CN" sz="2000" b="1" dirty="0">
              <a:solidFill>
                <a:srgbClr val="CC0000"/>
              </a:solidFill>
              <a:latin typeface="微软雅黑" panose="020B0503020204020204" pitchFamily="34" charset="-122"/>
              <a:ea typeface="微软雅黑" panose="020B0503020204020204" pitchFamily="34" charset="-122"/>
            </a:endParaRPr>
          </a:p>
        </p:txBody>
      </p:sp>
      <p:sp>
        <p:nvSpPr>
          <p:cNvPr id="26654" name="Rectangle 678"/>
          <p:cNvSpPr/>
          <p:nvPr>
            <p:custDataLst>
              <p:tags r:id="rId31"/>
            </p:custDataLst>
          </p:nvPr>
        </p:nvSpPr>
        <p:spPr>
          <a:xfrm>
            <a:off x="2135505" y="2740660"/>
            <a:ext cx="936625" cy="391160"/>
          </a:xfrm>
          <a:prstGeom prst="rect">
            <a:avLst/>
          </a:prstGeom>
          <a:noFill/>
          <a:ln w="9525">
            <a:noFill/>
          </a:ln>
        </p:spPr>
        <p:txBody>
          <a:bodyPr/>
          <a:p>
            <a:pPr algn="ctr" eaLnBrk="1" hangingPunct="1">
              <a:spcBef>
                <a:spcPct val="20000"/>
              </a:spcBef>
            </a:pPr>
            <a:r>
              <a:rPr lang="zh-CN" altLang="en-US" sz="2000" b="1" dirty="0">
                <a:solidFill>
                  <a:schemeClr val="accent2"/>
                </a:solidFill>
                <a:latin typeface="微软雅黑" panose="020B0503020204020204" pitchFamily="34" charset="-122"/>
                <a:ea typeface="微软雅黑" panose="020B0503020204020204" pitchFamily="34" charset="-122"/>
              </a:rPr>
              <a:t>入</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sp>
        <p:nvSpPr>
          <p:cNvPr id="26655" name="Rectangle 665"/>
          <p:cNvSpPr/>
          <p:nvPr>
            <p:custDataLst>
              <p:tags r:id="rId32"/>
            </p:custDataLst>
          </p:nvPr>
        </p:nvSpPr>
        <p:spPr>
          <a:xfrm>
            <a:off x="7331075" y="2306955"/>
            <a:ext cx="2376805" cy="380365"/>
          </a:xfrm>
          <a:prstGeom prst="rect">
            <a:avLst/>
          </a:prstGeom>
          <a:noFill/>
          <a:ln w="9525">
            <a:noFill/>
          </a:ln>
        </p:spPr>
        <p:txBody>
          <a:bodyPr/>
          <a:p>
            <a:pPr algn="ct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192.168.0.11</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629" name="Rectangle 634"/>
          <p:cNvSpPr/>
          <p:nvPr>
            <p:custDataLst>
              <p:tags r:id="rId33"/>
            </p:custDataLst>
          </p:nvPr>
        </p:nvSpPr>
        <p:spPr>
          <a:xfrm>
            <a:off x="2163763" y="4902200"/>
            <a:ext cx="7704137" cy="1383665"/>
          </a:xfrm>
          <a:prstGeom prst="rect">
            <a:avLst/>
          </a:prstGeom>
          <a:noFill/>
          <a:ln w="9525">
            <a:noFill/>
          </a:ln>
        </p:spPr>
        <p:txBody>
          <a:bodyPr>
            <a:spAutoFit/>
          </a:bodyPr>
          <a:p>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但这样并没有起到节省</a:t>
            </a:r>
            <a:r>
              <a:rPr lang="en-US" altLang="zh-CN"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地址的作用，我们更希望在外网访问内部服务器时，高效利用外网</a:t>
            </a:r>
            <a:r>
              <a:rPr lang="en-US" altLang="zh-CN"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地址的方法？</a:t>
            </a:r>
            <a:endPar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7650" name="Rectangle 634"/>
          <p:cNvSpPr/>
          <p:nvPr/>
        </p:nvSpPr>
        <p:spPr>
          <a:xfrm>
            <a:off x="2028190" y="4365625"/>
            <a:ext cx="8173085" cy="1938020"/>
          </a:xfrm>
          <a:prstGeom prst="rect">
            <a:avLst/>
          </a:prstGeom>
          <a:noFill/>
          <a:ln w="9525">
            <a:noFill/>
          </a:ln>
        </p:spPr>
        <p:txBody>
          <a:bodyPr wrap="square">
            <a:spAutoFit/>
          </a:bodyPr>
          <a:p>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当接受外部主机的请求时，</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可根据已有的</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
            </a:r>
            <a:r>
              <a:rPr lang="en-US" altLang="zh-CN"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表，把全局地址翻译成不同内部地址，建立与多内部主机连接；此时</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172.38.1.5</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是虚拟主机，依据</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
            </a:r>
            <a:r>
              <a:rPr lang="en-US" altLang="zh-CN"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表，转发数据包到多内部服务器，实现服务器负载均衡；或实现不同服务器的访问。此时</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地址映射表关系？</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51" name="Text Box 670"/>
          <p:cNvSpPr txBox="1"/>
          <p:nvPr>
            <p:custDataLst>
              <p:tags r:id="rId7"/>
            </p:custDataLst>
          </p:nvPr>
        </p:nvSpPr>
        <p:spPr>
          <a:xfrm>
            <a:off x="3114675" y="522288"/>
            <a:ext cx="6248400" cy="521970"/>
          </a:xfrm>
          <a:prstGeom prst="rect">
            <a:avLst/>
          </a:prstGeom>
          <a:noFill/>
          <a:ln w="9525">
            <a:noFill/>
          </a:ln>
        </p:spPr>
        <p:txBody>
          <a:bodyPr>
            <a:spAutoFit/>
          </a:bodyPr>
          <a:p>
            <a:pPr eaLnBrk="1" hangingPunct="1">
              <a:spcBef>
                <a:spcPct val="50000"/>
              </a:spcBef>
            </a:pPr>
            <a:r>
              <a:rPr lang="en-US" altLang="zh-CN"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的负载均衡器功能</a:t>
            </a:r>
            <a:endPar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55" name="Rectangle 636"/>
          <p:cNvSpPr/>
          <p:nvPr>
            <p:custDataLst>
              <p:tags r:id="rId8"/>
            </p:custDataLst>
          </p:nvPr>
        </p:nvSpPr>
        <p:spPr>
          <a:xfrm>
            <a:off x="2135505" y="1838960"/>
            <a:ext cx="936625" cy="569595"/>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入</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7656" name="Rectangle 640"/>
          <p:cNvSpPr/>
          <p:nvPr>
            <p:custDataLst>
              <p:tags r:id="rId9"/>
            </p:custDataLst>
          </p:nvPr>
        </p:nvSpPr>
        <p:spPr>
          <a:xfrm>
            <a:off x="5159375" y="1268730"/>
            <a:ext cx="2159000" cy="601980"/>
          </a:xfrm>
          <a:prstGeom prst="rect">
            <a:avLst/>
          </a:prstGeom>
          <a:noFill/>
          <a:ln w="9525">
            <a:noFill/>
          </a:ln>
        </p:spPr>
        <p:txBody>
          <a:bodyPr lIns="0" tIns="46800" rIns="0" bIns="46800"/>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原公</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端口号</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57" name="Rectangle 641"/>
          <p:cNvSpPr/>
          <p:nvPr>
            <p:custDataLst>
              <p:tags r:id="rId10"/>
            </p:custDataLst>
          </p:nvPr>
        </p:nvSpPr>
        <p:spPr>
          <a:xfrm>
            <a:off x="2135505" y="1268730"/>
            <a:ext cx="936625" cy="601980"/>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方向</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7658" name="Line 642"/>
          <p:cNvSpPr/>
          <p:nvPr>
            <p:custDataLst>
              <p:tags r:id="rId11"/>
            </p:custDataLst>
          </p:nvPr>
        </p:nvSpPr>
        <p:spPr>
          <a:xfrm>
            <a:off x="2135505" y="1268730"/>
            <a:ext cx="7631430" cy="0"/>
          </a:xfrm>
          <a:prstGeom prst="line">
            <a:avLst/>
          </a:prstGeom>
          <a:ln w="28575" cap="sq" cmpd="sng">
            <a:solidFill>
              <a:schemeClr val="dk1"/>
            </a:solidFill>
            <a:prstDash val="solid"/>
            <a:headEnd type="none" w="med" len="med"/>
            <a:tailEnd type="none" w="med" len="med"/>
          </a:ln>
        </p:spPr>
      </p:sp>
      <p:sp>
        <p:nvSpPr>
          <p:cNvPr id="27659" name="Line 643"/>
          <p:cNvSpPr/>
          <p:nvPr>
            <p:custDataLst>
              <p:tags r:id="rId12"/>
            </p:custDataLst>
          </p:nvPr>
        </p:nvSpPr>
        <p:spPr>
          <a:xfrm>
            <a:off x="2135505" y="1838960"/>
            <a:ext cx="7631430" cy="0"/>
          </a:xfrm>
          <a:prstGeom prst="line">
            <a:avLst/>
          </a:prstGeom>
          <a:ln w="12700" cap="flat" cmpd="sng">
            <a:solidFill>
              <a:schemeClr val="dk1"/>
            </a:solidFill>
            <a:prstDash val="solid"/>
            <a:headEnd type="none" w="med" len="med"/>
            <a:tailEnd type="none" w="med" len="med"/>
          </a:ln>
        </p:spPr>
      </p:sp>
      <p:sp>
        <p:nvSpPr>
          <p:cNvPr id="27660" name="Line 647"/>
          <p:cNvSpPr/>
          <p:nvPr>
            <p:custDataLst>
              <p:tags r:id="rId13"/>
            </p:custDataLst>
          </p:nvPr>
        </p:nvSpPr>
        <p:spPr>
          <a:xfrm>
            <a:off x="2135505" y="1268730"/>
            <a:ext cx="0" cy="1873250"/>
          </a:xfrm>
          <a:prstGeom prst="line">
            <a:avLst/>
          </a:prstGeom>
          <a:ln w="28575" cap="sq" cmpd="sng">
            <a:solidFill>
              <a:schemeClr val="dk1"/>
            </a:solidFill>
            <a:prstDash val="solid"/>
            <a:headEnd type="none" w="med" len="med"/>
            <a:tailEnd type="none" w="med" len="med"/>
          </a:ln>
        </p:spPr>
      </p:sp>
      <p:sp>
        <p:nvSpPr>
          <p:cNvPr id="27661" name="Line 648"/>
          <p:cNvSpPr/>
          <p:nvPr>
            <p:custDataLst>
              <p:tags r:id="rId14"/>
            </p:custDataLst>
          </p:nvPr>
        </p:nvSpPr>
        <p:spPr>
          <a:xfrm>
            <a:off x="5088255" y="1268730"/>
            <a:ext cx="0" cy="1873250"/>
          </a:xfrm>
          <a:prstGeom prst="line">
            <a:avLst/>
          </a:prstGeom>
          <a:ln w="12700" cap="flat" cmpd="sng">
            <a:solidFill>
              <a:schemeClr val="dk1"/>
            </a:solidFill>
            <a:prstDash val="solid"/>
            <a:headEnd type="none" w="med" len="med"/>
            <a:tailEnd type="none" w="med" len="med"/>
          </a:ln>
        </p:spPr>
      </p:sp>
      <p:sp>
        <p:nvSpPr>
          <p:cNvPr id="27662" name="Line 649"/>
          <p:cNvSpPr/>
          <p:nvPr>
            <p:custDataLst>
              <p:tags r:id="rId15"/>
            </p:custDataLst>
          </p:nvPr>
        </p:nvSpPr>
        <p:spPr>
          <a:xfrm>
            <a:off x="7317105" y="1268730"/>
            <a:ext cx="0" cy="1806575"/>
          </a:xfrm>
          <a:prstGeom prst="line">
            <a:avLst/>
          </a:prstGeom>
          <a:ln w="12700" cap="flat" cmpd="sng">
            <a:solidFill>
              <a:schemeClr val="dk1"/>
            </a:solidFill>
            <a:prstDash val="solid"/>
            <a:headEnd type="none" w="med" len="med"/>
            <a:tailEnd type="none" w="med" len="med"/>
          </a:ln>
        </p:spPr>
      </p:sp>
      <p:sp>
        <p:nvSpPr>
          <p:cNvPr id="27663" name="Line 650"/>
          <p:cNvSpPr/>
          <p:nvPr>
            <p:custDataLst>
              <p:tags r:id="rId16"/>
            </p:custDataLst>
          </p:nvPr>
        </p:nvSpPr>
        <p:spPr>
          <a:xfrm>
            <a:off x="9766300" y="1268730"/>
            <a:ext cx="1905" cy="1873250"/>
          </a:xfrm>
          <a:prstGeom prst="line">
            <a:avLst/>
          </a:prstGeom>
          <a:ln w="28575" cap="sq" cmpd="sng">
            <a:solidFill>
              <a:schemeClr val="dk1"/>
            </a:solidFill>
            <a:prstDash val="solid"/>
            <a:headEnd type="none" w="med" len="med"/>
            <a:tailEnd type="none" w="med" len="med"/>
          </a:ln>
        </p:spPr>
      </p:sp>
      <p:sp>
        <p:nvSpPr>
          <p:cNvPr id="27664" name="Line 651"/>
          <p:cNvSpPr/>
          <p:nvPr>
            <p:custDataLst>
              <p:tags r:id="rId17"/>
            </p:custDataLst>
          </p:nvPr>
        </p:nvSpPr>
        <p:spPr>
          <a:xfrm>
            <a:off x="2856230" y="1268730"/>
            <a:ext cx="0" cy="1873250"/>
          </a:xfrm>
          <a:prstGeom prst="line">
            <a:avLst/>
          </a:prstGeom>
          <a:ln w="12700" cap="flat" cmpd="sng">
            <a:solidFill>
              <a:schemeClr val="dk1"/>
            </a:solidFill>
            <a:prstDash val="solid"/>
            <a:headEnd type="none" w="med" len="med"/>
            <a:tailEnd type="none" w="med" len="med"/>
          </a:ln>
        </p:spPr>
      </p:sp>
      <p:sp>
        <p:nvSpPr>
          <p:cNvPr id="27665" name="Line 653"/>
          <p:cNvSpPr/>
          <p:nvPr>
            <p:custDataLst>
              <p:tags r:id="rId18"/>
            </p:custDataLst>
          </p:nvPr>
        </p:nvSpPr>
        <p:spPr>
          <a:xfrm>
            <a:off x="2135505" y="2272665"/>
            <a:ext cx="7631430" cy="0"/>
          </a:xfrm>
          <a:prstGeom prst="line">
            <a:avLst/>
          </a:prstGeom>
          <a:ln w="12700" cap="flat" cmpd="sng">
            <a:solidFill>
              <a:schemeClr val="dk1"/>
            </a:solidFill>
            <a:prstDash val="solid"/>
            <a:headEnd type="none" w="med" len="med"/>
            <a:tailEnd type="none" w="med" len="med"/>
          </a:ln>
        </p:spPr>
      </p:sp>
      <p:sp>
        <p:nvSpPr>
          <p:cNvPr id="27666" name="Rectangle 654"/>
          <p:cNvSpPr/>
          <p:nvPr>
            <p:custDataLst>
              <p:tags r:id="rId19"/>
            </p:custDataLst>
          </p:nvPr>
        </p:nvSpPr>
        <p:spPr>
          <a:xfrm>
            <a:off x="2135505" y="2272665"/>
            <a:ext cx="936625" cy="391160"/>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入</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7667" name="Rectangle 655"/>
          <p:cNvSpPr/>
          <p:nvPr>
            <p:custDataLst>
              <p:tags r:id="rId20"/>
            </p:custDataLst>
          </p:nvPr>
        </p:nvSpPr>
        <p:spPr>
          <a:xfrm>
            <a:off x="3430905" y="1270000"/>
            <a:ext cx="1192530" cy="601980"/>
          </a:xfrm>
          <a:prstGeom prst="rect">
            <a:avLst/>
          </a:prstGeom>
          <a:noFill/>
          <a:ln w="9525">
            <a:noFill/>
          </a:ln>
        </p:spPr>
        <p:txBody>
          <a:bodyPr lIns="0" rIns="0"/>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字段</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7668" name="Rectangle 657"/>
          <p:cNvSpPr/>
          <p:nvPr>
            <p:custDataLst>
              <p:tags r:id="rId21"/>
            </p:custDataLst>
          </p:nvPr>
        </p:nvSpPr>
        <p:spPr>
          <a:xfrm>
            <a:off x="2927350" y="1840865"/>
            <a:ext cx="2167255" cy="541020"/>
          </a:xfrm>
          <a:prstGeom prst="rect">
            <a:avLst/>
          </a:prstGeom>
          <a:noFill/>
          <a:ln w="9525">
            <a:noFill/>
          </a:ln>
        </p:spPr>
        <p:txBody>
          <a:bodyPr lIns="0" rIns="0"/>
          <a:p>
            <a:pPr eaLnBrk="1" hangingPunct="1">
              <a:spcBef>
                <a:spcPct val="20000"/>
              </a:spcBef>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目的端口</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69" name="Rectangle 658"/>
          <p:cNvSpPr/>
          <p:nvPr>
            <p:custDataLst>
              <p:tags r:id="rId22"/>
            </p:custDataLst>
          </p:nvPr>
        </p:nvSpPr>
        <p:spPr>
          <a:xfrm>
            <a:off x="2927350" y="2275840"/>
            <a:ext cx="2167255" cy="370205"/>
          </a:xfrm>
          <a:prstGeom prst="rect">
            <a:avLst/>
          </a:prstGeom>
          <a:noFill/>
          <a:ln w="9525">
            <a:noFill/>
          </a:ln>
        </p:spPr>
        <p:txBody>
          <a:bodyPr lIns="0" rIns="0"/>
          <a:p>
            <a:pPr eaLnBrk="1" hangingPunct="1">
              <a:spcBef>
                <a:spcPct val="20000"/>
              </a:spcBef>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目的端口</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70" name="Rectangle 659"/>
          <p:cNvSpPr/>
          <p:nvPr>
            <p:custDataLst>
              <p:tags r:id="rId23"/>
            </p:custDataLst>
          </p:nvPr>
        </p:nvSpPr>
        <p:spPr>
          <a:xfrm>
            <a:off x="7318375" y="1268730"/>
            <a:ext cx="2449830" cy="601980"/>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新私</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端口号</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71" name="Rectangle 663"/>
          <p:cNvSpPr/>
          <p:nvPr>
            <p:custDataLst>
              <p:tags r:id="rId24"/>
            </p:custDataLst>
          </p:nvPr>
        </p:nvSpPr>
        <p:spPr>
          <a:xfrm>
            <a:off x="7318375" y="2272665"/>
            <a:ext cx="2447925" cy="370205"/>
          </a:xfrm>
          <a:prstGeom prst="rect">
            <a:avLst/>
          </a:prstGeom>
          <a:noFill/>
          <a:ln w="9525">
            <a:noFill/>
          </a:ln>
        </p:spPr>
        <p:txBody>
          <a:bodyPr/>
          <a:p>
            <a:pPr algn="ct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192.168.0.11</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xx </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72" name="Rectangle 664"/>
          <p:cNvSpPr/>
          <p:nvPr>
            <p:custDataLst>
              <p:tags r:id="rId25"/>
            </p:custDataLst>
          </p:nvPr>
        </p:nvSpPr>
        <p:spPr>
          <a:xfrm>
            <a:off x="5232400" y="1840865"/>
            <a:ext cx="2087880" cy="541020"/>
          </a:xfrm>
          <a:prstGeom prst="rect">
            <a:avLst/>
          </a:prstGeom>
          <a:noFill/>
          <a:ln w="9525">
            <a:noFill/>
          </a:ln>
        </p:spPr>
        <p:txBody>
          <a:bodyPr/>
          <a:p>
            <a:pPr algn="ct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172.38.1.5</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xx</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73" name="Rectangle 665"/>
          <p:cNvSpPr/>
          <p:nvPr>
            <p:custDataLst>
              <p:tags r:id="rId26"/>
            </p:custDataLst>
          </p:nvPr>
        </p:nvSpPr>
        <p:spPr>
          <a:xfrm>
            <a:off x="7320280" y="1870075"/>
            <a:ext cx="2376805" cy="541020"/>
          </a:xfrm>
          <a:prstGeom prst="rect">
            <a:avLst/>
          </a:prstGeom>
          <a:noFill/>
          <a:ln w="9525">
            <a:noFill/>
          </a:ln>
        </p:spPr>
        <p:txBody>
          <a:bodyPr/>
          <a:p>
            <a:pPr algn="ct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192.168.0.10</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xx</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74" name="Rectangle 666"/>
          <p:cNvSpPr/>
          <p:nvPr>
            <p:custDataLst>
              <p:tags r:id="rId27"/>
            </p:custDataLst>
          </p:nvPr>
        </p:nvSpPr>
        <p:spPr>
          <a:xfrm>
            <a:off x="5165725" y="2272665"/>
            <a:ext cx="2154555" cy="370205"/>
          </a:xfrm>
          <a:prstGeom prst="rect">
            <a:avLst/>
          </a:prstGeom>
          <a:noFill/>
          <a:ln w="9525">
            <a:noFill/>
          </a:ln>
        </p:spPr>
        <p:txBody>
          <a:bodyPr/>
          <a:p>
            <a:pPr algn="ct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172.38.1.5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xx</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75" name="Line 672"/>
          <p:cNvSpPr/>
          <p:nvPr>
            <p:custDataLst>
              <p:tags r:id="rId28"/>
            </p:custDataLst>
          </p:nvPr>
        </p:nvSpPr>
        <p:spPr>
          <a:xfrm>
            <a:off x="2135505" y="3141980"/>
            <a:ext cx="7631430" cy="0"/>
          </a:xfrm>
          <a:prstGeom prst="line">
            <a:avLst/>
          </a:prstGeom>
          <a:ln w="28575" cap="sq" cmpd="sng">
            <a:solidFill>
              <a:schemeClr val="dk1"/>
            </a:solidFill>
            <a:prstDash val="solid"/>
            <a:headEnd type="none" w="med" len="med"/>
            <a:tailEnd type="none" w="med" len="med"/>
          </a:ln>
        </p:spPr>
      </p:sp>
      <p:sp>
        <p:nvSpPr>
          <p:cNvPr id="27676" name="Line 673"/>
          <p:cNvSpPr/>
          <p:nvPr>
            <p:custDataLst>
              <p:tags r:id="rId29"/>
            </p:custDataLst>
          </p:nvPr>
        </p:nvSpPr>
        <p:spPr>
          <a:xfrm>
            <a:off x="2136775" y="2740660"/>
            <a:ext cx="7631430" cy="0"/>
          </a:xfrm>
          <a:prstGeom prst="line">
            <a:avLst/>
          </a:prstGeom>
          <a:ln w="12700" cap="flat" cmpd="sng">
            <a:solidFill>
              <a:schemeClr val="dk1"/>
            </a:solidFill>
            <a:prstDash val="solid"/>
            <a:headEnd type="none" w="med" len="med"/>
            <a:tailEnd type="none" w="med" len="med"/>
          </a:ln>
        </p:spPr>
      </p:sp>
      <p:sp>
        <p:nvSpPr>
          <p:cNvPr id="27677" name="Rectangle 675"/>
          <p:cNvSpPr/>
          <p:nvPr>
            <p:custDataLst>
              <p:tags r:id="rId30"/>
            </p:custDataLst>
          </p:nvPr>
        </p:nvSpPr>
        <p:spPr>
          <a:xfrm>
            <a:off x="2927350" y="2740660"/>
            <a:ext cx="2167255" cy="370205"/>
          </a:xfrm>
          <a:prstGeom prst="rect">
            <a:avLst/>
          </a:prstGeom>
          <a:noFill/>
          <a:ln w="9525">
            <a:noFill/>
          </a:ln>
        </p:spPr>
        <p:txBody>
          <a:bodyPr lIns="0" rIns="0"/>
          <a:p>
            <a:pPr eaLnBrk="1" hangingPunct="1">
              <a:spcBef>
                <a:spcPct val="20000"/>
              </a:spcBef>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目的端口</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78" name="Rectangle 676"/>
          <p:cNvSpPr/>
          <p:nvPr>
            <p:custDataLst>
              <p:tags r:id="rId31"/>
            </p:custDataLst>
          </p:nvPr>
        </p:nvSpPr>
        <p:spPr>
          <a:xfrm>
            <a:off x="7320280" y="2740660"/>
            <a:ext cx="2447925" cy="370205"/>
          </a:xfrm>
          <a:prstGeom prst="rect">
            <a:avLst/>
          </a:prstGeom>
          <a:noFill/>
          <a:ln w="9525">
            <a:noFill/>
          </a:ln>
        </p:spPr>
        <p:txBody>
          <a:bodyPr/>
          <a:p>
            <a:pPr algn="ct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192.168.0.5</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yy </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79" name="Rectangle 677"/>
          <p:cNvSpPr/>
          <p:nvPr>
            <p:custDataLst>
              <p:tags r:id="rId32"/>
            </p:custDataLst>
          </p:nvPr>
        </p:nvSpPr>
        <p:spPr>
          <a:xfrm>
            <a:off x="5113020" y="2740660"/>
            <a:ext cx="2209165" cy="370205"/>
          </a:xfrm>
          <a:prstGeom prst="rect">
            <a:avLst/>
          </a:prstGeom>
          <a:noFill/>
          <a:ln w="9525">
            <a:noFill/>
          </a:ln>
        </p:spPr>
        <p:txBody>
          <a:bodyPr/>
          <a:p>
            <a:pPr algn="ctr" eaLnBrk="1" hangingPunct="1">
              <a:spcBef>
                <a:spcPct val="20000"/>
              </a:spcBef>
            </a:pPr>
            <a:r>
              <a:rPr lang="en-US" altLang="zh-CN"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172.38.1.5 </a:t>
            </a:r>
            <a:r>
              <a:rPr lang="zh-CN" altLang="en-US"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yy</a:t>
            </a:r>
            <a:endParaRPr lang="en-US" altLang="zh-CN"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80" name="Rectangle 678"/>
          <p:cNvSpPr/>
          <p:nvPr>
            <p:custDataLst>
              <p:tags r:id="rId33"/>
            </p:custDataLst>
          </p:nvPr>
        </p:nvSpPr>
        <p:spPr>
          <a:xfrm>
            <a:off x="2135505" y="2740660"/>
            <a:ext cx="936625" cy="391160"/>
          </a:xfrm>
          <a:prstGeom prst="rect">
            <a:avLst/>
          </a:prstGeom>
          <a:noFill/>
          <a:ln w="9525">
            <a:noFill/>
          </a:ln>
        </p:spPr>
        <p:txBody>
          <a:bodyPr/>
          <a:p>
            <a:pPr algn="ctr" eaLnBrk="1" hangingPunct="1">
              <a:spcBef>
                <a:spcPct val="20000"/>
              </a:spcBef>
            </a:pPr>
            <a:r>
              <a:rPr lang="zh-CN" altLang="en-US" sz="2000" b="1" dirty="0">
                <a:solidFill>
                  <a:schemeClr val="accent2"/>
                </a:solidFill>
                <a:latin typeface="微软雅黑" panose="020B0503020204020204" pitchFamily="34" charset="-122"/>
                <a:ea typeface="微软雅黑" panose="020B0503020204020204" pitchFamily="34" charset="-122"/>
              </a:rPr>
              <a:t>入</a:t>
            </a:r>
            <a:endParaRPr lang="zh-CN" altLang="en-US" sz="2000" b="1" dirty="0">
              <a:solidFill>
                <a:schemeClr val="accent2"/>
              </a:solidFill>
              <a:latin typeface="微软雅黑" panose="020B0503020204020204" pitchFamily="34" charset="-122"/>
              <a:ea typeface="微软雅黑" panose="020B0503020204020204" pitchFamily="34" charset="-122"/>
            </a:endParaRPr>
          </a:p>
        </p:txBody>
      </p:sp>
      <p:sp>
        <p:nvSpPr>
          <p:cNvPr id="27653" name="Oval 680"/>
          <p:cNvSpPr/>
          <p:nvPr>
            <p:custDataLst>
              <p:tags r:id="rId34"/>
            </p:custDataLst>
          </p:nvPr>
        </p:nvSpPr>
        <p:spPr>
          <a:xfrm>
            <a:off x="9609679" y="1914574"/>
            <a:ext cx="462468" cy="650779"/>
          </a:xfrm>
          <a:prstGeom prst="ellipse">
            <a:avLst/>
          </a:prstGeom>
          <a:solidFill>
            <a:schemeClr val="accent2">
              <a:alpha val="12157"/>
            </a:schemeClr>
          </a:solidFill>
          <a:ln w="9525" cap="flat" cmpd="sng">
            <a:solidFill>
              <a:schemeClr val="dk1"/>
            </a:solidFill>
            <a:prstDash val="solid"/>
            <a:headEnd type="none" w="med" len="med"/>
            <a:tailEnd type="none" w="med" len="med"/>
          </a:ln>
        </p:spPr>
        <p:txBody>
          <a:bodyPr wrap="none" anchor="ctr" anchorCtr="0">
            <a:spAutoFit/>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7654" name="Rectangle 634"/>
          <p:cNvSpPr/>
          <p:nvPr>
            <p:custDataLst>
              <p:tags r:id="rId35"/>
            </p:custDataLst>
          </p:nvPr>
        </p:nvSpPr>
        <p:spPr>
          <a:xfrm>
            <a:off x="2255838" y="3441700"/>
            <a:ext cx="7704137" cy="829945"/>
          </a:xfrm>
          <a:prstGeom prst="rect">
            <a:avLst/>
          </a:prstGeom>
          <a:noFill/>
          <a:ln w="9525">
            <a:noFill/>
          </a:ln>
        </p:spPr>
        <p:txBody>
          <a:bodyPr>
            <a:spAutoFit/>
          </a:bodyPr>
          <a:p>
            <a:r>
              <a:rPr lang="zh-CN" altLang="en-US" sz="2400" b="1" dirty="0">
                <a:solidFill>
                  <a:schemeClr val="dk1"/>
                </a:solidFill>
                <a:latin typeface="微软雅黑" panose="020B0503020204020204" pitchFamily="34" charset="-122"/>
                <a:ea typeface="微软雅黑" panose="020B0503020204020204" pitchFamily="34" charset="-122"/>
              </a:rPr>
              <a:t>外到内网服务器的访问，表的静态记录项，通过服务端口区分不同服务器的访问。</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Tree>
    <p:custDataLst>
      <p:tags r:id="rId36"/>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8707" name="Oval 5"/>
          <p:cNvSpPr/>
          <p:nvPr>
            <p:custDataLst>
              <p:tags r:id="rId7"/>
            </p:custDataLst>
          </p:nvPr>
        </p:nvSpPr>
        <p:spPr>
          <a:xfrm>
            <a:off x="6306185" y="3393440"/>
            <a:ext cx="2281555" cy="731520"/>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8708" name="Oval 6"/>
          <p:cNvSpPr/>
          <p:nvPr>
            <p:custDataLst>
              <p:tags r:id="rId8"/>
            </p:custDataLst>
          </p:nvPr>
        </p:nvSpPr>
        <p:spPr>
          <a:xfrm>
            <a:off x="5018405" y="3595370"/>
            <a:ext cx="1736725" cy="730250"/>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8709" name="Oval 7"/>
          <p:cNvSpPr/>
          <p:nvPr>
            <p:custDataLst>
              <p:tags r:id="rId9"/>
            </p:custDataLst>
          </p:nvPr>
        </p:nvSpPr>
        <p:spPr>
          <a:xfrm>
            <a:off x="4471670" y="4051935"/>
            <a:ext cx="1158875" cy="58483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8710" name="Oval 8"/>
          <p:cNvSpPr/>
          <p:nvPr>
            <p:custDataLst>
              <p:tags r:id="rId10"/>
            </p:custDataLst>
          </p:nvPr>
        </p:nvSpPr>
        <p:spPr>
          <a:xfrm>
            <a:off x="4824730" y="4325620"/>
            <a:ext cx="1770380" cy="63944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8711" name="Oval 9"/>
          <p:cNvSpPr/>
          <p:nvPr>
            <p:custDataLst>
              <p:tags r:id="rId11"/>
            </p:custDataLst>
          </p:nvPr>
        </p:nvSpPr>
        <p:spPr>
          <a:xfrm>
            <a:off x="6112510" y="4434840"/>
            <a:ext cx="2668905" cy="76771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8715" name="Oval 13"/>
          <p:cNvSpPr/>
          <p:nvPr>
            <p:custDataLst>
              <p:tags r:id="rId12"/>
            </p:custDataLst>
          </p:nvPr>
        </p:nvSpPr>
        <p:spPr>
          <a:xfrm>
            <a:off x="5436235" y="3832860"/>
            <a:ext cx="3440430" cy="94932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8717" name="Oval 15"/>
          <p:cNvSpPr/>
          <p:nvPr>
            <p:custDataLst>
              <p:tags r:id="rId13"/>
            </p:custDataLst>
          </p:nvPr>
        </p:nvSpPr>
        <p:spPr>
          <a:xfrm>
            <a:off x="6273165" y="3357880"/>
            <a:ext cx="2284095" cy="730250"/>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8718" name="Oval 16"/>
          <p:cNvSpPr/>
          <p:nvPr>
            <p:custDataLst>
              <p:tags r:id="rId14"/>
            </p:custDataLst>
          </p:nvPr>
        </p:nvSpPr>
        <p:spPr>
          <a:xfrm>
            <a:off x="4987925" y="3559175"/>
            <a:ext cx="1736725" cy="730250"/>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8719" name="Oval 17"/>
          <p:cNvSpPr/>
          <p:nvPr>
            <p:custDataLst>
              <p:tags r:id="rId15"/>
            </p:custDataLst>
          </p:nvPr>
        </p:nvSpPr>
        <p:spPr>
          <a:xfrm>
            <a:off x="4440555" y="4015740"/>
            <a:ext cx="1156335" cy="583565"/>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8720" name="Oval 18"/>
          <p:cNvSpPr/>
          <p:nvPr>
            <p:custDataLst>
              <p:tags r:id="rId16"/>
            </p:custDataLst>
          </p:nvPr>
        </p:nvSpPr>
        <p:spPr>
          <a:xfrm>
            <a:off x="4794250" y="4289425"/>
            <a:ext cx="1767840" cy="639445"/>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8721" name="Oval 19"/>
          <p:cNvSpPr/>
          <p:nvPr>
            <p:custDataLst>
              <p:tags r:id="rId17"/>
            </p:custDataLst>
          </p:nvPr>
        </p:nvSpPr>
        <p:spPr>
          <a:xfrm>
            <a:off x="6079490" y="4398645"/>
            <a:ext cx="2668905" cy="767715"/>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8725" name="Oval 23"/>
          <p:cNvSpPr/>
          <p:nvPr>
            <p:custDataLst>
              <p:tags r:id="rId18"/>
            </p:custDataLst>
          </p:nvPr>
        </p:nvSpPr>
        <p:spPr>
          <a:xfrm>
            <a:off x="5405755" y="3796030"/>
            <a:ext cx="3440430" cy="949960"/>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pic>
        <p:nvPicPr>
          <p:cNvPr id="28675" name="Picture 24"/>
          <p:cNvPicPr/>
          <p:nvPr/>
        </p:nvPicPr>
        <p:blipFill>
          <a:blip r:embed="rId19"/>
          <a:stretch>
            <a:fillRect/>
          </a:stretch>
        </p:blipFill>
        <p:spPr>
          <a:xfrm>
            <a:off x="2640013" y="2749550"/>
            <a:ext cx="1201737" cy="514350"/>
          </a:xfrm>
          <a:prstGeom prst="rect">
            <a:avLst/>
          </a:prstGeom>
          <a:noFill/>
          <a:ln w="12700">
            <a:noFill/>
          </a:ln>
        </p:spPr>
      </p:pic>
      <p:pic>
        <p:nvPicPr>
          <p:cNvPr id="28676" name="Picture 25"/>
          <p:cNvPicPr/>
          <p:nvPr/>
        </p:nvPicPr>
        <p:blipFill>
          <a:blip r:embed="rId20"/>
          <a:stretch>
            <a:fillRect/>
          </a:stretch>
        </p:blipFill>
        <p:spPr>
          <a:xfrm>
            <a:off x="7615238" y="3559175"/>
            <a:ext cx="628650" cy="381000"/>
          </a:xfrm>
          <a:prstGeom prst="rect">
            <a:avLst/>
          </a:prstGeom>
          <a:noFill/>
          <a:ln w="12700">
            <a:noFill/>
          </a:ln>
        </p:spPr>
      </p:pic>
      <p:pic>
        <p:nvPicPr>
          <p:cNvPr id="28677" name="Picture 26"/>
          <p:cNvPicPr/>
          <p:nvPr/>
        </p:nvPicPr>
        <p:blipFill>
          <a:blip r:embed="rId20"/>
          <a:stretch>
            <a:fillRect/>
          </a:stretch>
        </p:blipFill>
        <p:spPr>
          <a:xfrm>
            <a:off x="6732588" y="4308475"/>
            <a:ext cx="681037" cy="403225"/>
          </a:xfrm>
          <a:prstGeom prst="rect">
            <a:avLst/>
          </a:prstGeom>
          <a:noFill/>
          <a:ln w="12700">
            <a:noFill/>
          </a:ln>
        </p:spPr>
      </p:pic>
      <p:pic>
        <p:nvPicPr>
          <p:cNvPr id="28678" name="Picture 27"/>
          <p:cNvPicPr/>
          <p:nvPr/>
        </p:nvPicPr>
        <p:blipFill>
          <a:blip r:embed="rId20"/>
          <a:stretch>
            <a:fillRect/>
          </a:stretch>
        </p:blipFill>
        <p:spPr>
          <a:xfrm>
            <a:off x="4986338" y="4249738"/>
            <a:ext cx="666750" cy="368300"/>
          </a:xfrm>
          <a:prstGeom prst="rect">
            <a:avLst/>
          </a:prstGeom>
          <a:noFill/>
          <a:ln w="12700">
            <a:noFill/>
          </a:ln>
        </p:spPr>
      </p:pic>
      <p:sp>
        <p:nvSpPr>
          <p:cNvPr id="28679" name="Line 28"/>
          <p:cNvSpPr/>
          <p:nvPr>
            <p:custDataLst>
              <p:tags r:id="rId21"/>
            </p:custDataLst>
          </p:nvPr>
        </p:nvSpPr>
        <p:spPr>
          <a:xfrm flipH="1">
            <a:off x="3186113" y="3154363"/>
            <a:ext cx="14287" cy="404812"/>
          </a:xfrm>
          <a:prstGeom prst="line">
            <a:avLst/>
          </a:prstGeom>
          <a:ln w="9525" cap="flat" cmpd="sng">
            <a:solidFill>
              <a:schemeClr val="dk1"/>
            </a:solidFill>
            <a:prstDash val="solid"/>
            <a:headEnd type="none" w="med" len="med"/>
            <a:tailEnd type="none" w="med" len="med"/>
          </a:ln>
        </p:spPr>
      </p:sp>
      <p:sp>
        <p:nvSpPr>
          <p:cNvPr id="28680" name="Line 29"/>
          <p:cNvSpPr/>
          <p:nvPr>
            <p:custDataLst>
              <p:tags r:id="rId22"/>
            </p:custDataLst>
          </p:nvPr>
        </p:nvSpPr>
        <p:spPr>
          <a:xfrm>
            <a:off x="3186113" y="3559175"/>
            <a:ext cx="1663700" cy="0"/>
          </a:xfrm>
          <a:prstGeom prst="line">
            <a:avLst/>
          </a:prstGeom>
          <a:ln w="9525" cap="flat" cmpd="sng">
            <a:solidFill>
              <a:schemeClr val="dk1"/>
            </a:solidFill>
            <a:prstDash val="solid"/>
            <a:headEnd type="none" w="med" len="med"/>
            <a:tailEnd type="none" w="med" len="med"/>
          </a:ln>
        </p:spPr>
      </p:sp>
      <p:sp>
        <p:nvSpPr>
          <p:cNvPr id="28681" name="Line 30"/>
          <p:cNvSpPr/>
          <p:nvPr>
            <p:custDataLst>
              <p:tags r:id="rId23"/>
            </p:custDataLst>
          </p:nvPr>
        </p:nvSpPr>
        <p:spPr>
          <a:xfrm>
            <a:off x="5680075" y="3559175"/>
            <a:ext cx="2149475" cy="173038"/>
          </a:xfrm>
          <a:prstGeom prst="line">
            <a:avLst/>
          </a:prstGeom>
          <a:ln w="9525" cap="flat" cmpd="sng">
            <a:solidFill>
              <a:schemeClr val="dk1"/>
            </a:solidFill>
            <a:prstDash val="solid"/>
            <a:headEnd type="none" w="med" len="med"/>
            <a:tailEnd type="none" w="med" len="med"/>
          </a:ln>
        </p:spPr>
      </p:sp>
      <p:sp>
        <p:nvSpPr>
          <p:cNvPr id="28682" name="Line 31"/>
          <p:cNvSpPr/>
          <p:nvPr>
            <p:custDataLst>
              <p:tags r:id="rId24"/>
            </p:custDataLst>
          </p:nvPr>
        </p:nvSpPr>
        <p:spPr>
          <a:xfrm>
            <a:off x="5768975" y="3657600"/>
            <a:ext cx="1123950" cy="609600"/>
          </a:xfrm>
          <a:prstGeom prst="line">
            <a:avLst/>
          </a:prstGeom>
          <a:ln w="9525" cap="flat" cmpd="sng">
            <a:solidFill>
              <a:schemeClr val="dk1"/>
            </a:solidFill>
            <a:prstDash val="solid"/>
            <a:headEnd type="none" w="med" len="med"/>
            <a:tailEnd type="none" w="med" len="med"/>
          </a:ln>
        </p:spPr>
      </p:sp>
      <p:sp>
        <p:nvSpPr>
          <p:cNvPr id="28683" name="Line 32"/>
          <p:cNvSpPr/>
          <p:nvPr>
            <p:custDataLst>
              <p:tags r:id="rId25"/>
            </p:custDataLst>
          </p:nvPr>
        </p:nvSpPr>
        <p:spPr>
          <a:xfrm flipH="1">
            <a:off x="5208588" y="3675063"/>
            <a:ext cx="57150" cy="642937"/>
          </a:xfrm>
          <a:prstGeom prst="line">
            <a:avLst/>
          </a:prstGeom>
          <a:ln w="9525" cap="flat" cmpd="sng">
            <a:solidFill>
              <a:schemeClr val="dk1"/>
            </a:solidFill>
            <a:prstDash val="solid"/>
            <a:headEnd type="none" w="med" len="med"/>
            <a:tailEnd type="none" w="med" len="med"/>
          </a:ln>
        </p:spPr>
      </p:sp>
      <p:sp>
        <p:nvSpPr>
          <p:cNvPr id="28684" name="Text Box 33"/>
          <p:cNvSpPr txBox="1"/>
          <p:nvPr/>
        </p:nvSpPr>
        <p:spPr>
          <a:xfrm>
            <a:off x="2770188" y="2349500"/>
            <a:ext cx="1038225"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路由器</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28685" name="Text Box 34"/>
          <p:cNvSpPr txBox="1"/>
          <p:nvPr/>
        </p:nvSpPr>
        <p:spPr>
          <a:xfrm>
            <a:off x="4641850" y="3041650"/>
            <a:ext cx="1390650"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30000"/>
              </a:lnSpc>
              <a:spcBef>
                <a:spcPct val="50000"/>
              </a:spcBef>
            </a:pP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NAT</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设备</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686" name="Text Box 35"/>
          <p:cNvSpPr txBox="1"/>
          <p:nvPr/>
        </p:nvSpPr>
        <p:spPr>
          <a:xfrm>
            <a:off x="7464425" y="3213100"/>
            <a:ext cx="935038" cy="394970"/>
          </a:xfrm>
          <a:prstGeom prst="rect">
            <a:avLst/>
          </a:prstGeom>
          <a:noFill/>
          <a:ln w="9525">
            <a:noFill/>
          </a:ln>
        </p:spPr>
        <p:txBody>
          <a:bodyPr>
            <a:spAutoFit/>
            <a:scene3d>
              <a:camera prst="orthographicFront"/>
              <a:lightRig rig="threePt" dir="t"/>
            </a:scene3d>
          </a:bodyPr>
          <a:p>
            <a:pPr>
              <a:lnSpc>
                <a:spcPct val="30000"/>
              </a:lnSpc>
              <a:spcBef>
                <a:spcPct val="50000"/>
              </a:spcBef>
            </a:pPr>
            <a:endParaRPr lang="en-US" altLang="zh-CN" sz="1800" b="1"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WWW</a:t>
            </a:r>
            <a:endParaRPr lang="en-US" altLang="zh-CN" sz="1800" b="1"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8687" name="Text Box 36"/>
          <p:cNvSpPr txBox="1"/>
          <p:nvPr/>
        </p:nvSpPr>
        <p:spPr>
          <a:xfrm>
            <a:off x="7391400" y="4221163"/>
            <a:ext cx="696913" cy="429895"/>
          </a:xfrm>
          <a:prstGeom prst="rect">
            <a:avLst/>
          </a:prstGeom>
          <a:noFill/>
          <a:ln w="9525">
            <a:noFill/>
          </a:ln>
        </p:spPr>
        <p:txBody>
          <a:bodyPr>
            <a:spAutoFit/>
          </a:bodyPr>
          <a:p>
            <a:pPr>
              <a:lnSpc>
                <a:spcPct val="30000"/>
              </a:lnSpc>
              <a:spcBef>
                <a:spcPct val="50000"/>
              </a:spcBef>
            </a:pPr>
            <a:endParaRPr lang="en-US" altLang="zh-CN" sz="2000" b="1" dirty="0">
              <a:solidFill>
                <a:srgbClr val="FFFFFF"/>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FFFFFF"/>
                </a:solidFill>
                <a:latin typeface="微软雅黑" panose="020B0503020204020204" pitchFamily="34" charset="-122"/>
                <a:ea typeface="微软雅黑" panose="020B0503020204020204" pitchFamily="34" charset="-122"/>
              </a:rPr>
              <a:t>PC2</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28688" name="Text Box 37"/>
          <p:cNvSpPr txBox="1"/>
          <p:nvPr/>
        </p:nvSpPr>
        <p:spPr>
          <a:xfrm>
            <a:off x="5688013" y="4213225"/>
            <a:ext cx="1123950" cy="675640"/>
          </a:xfrm>
          <a:prstGeom prst="rect">
            <a:avLst/>
          </a:prstGeom>
          <a:noFill/>
          <a:ln w="9525">
            <a:noFill/>
          </a:ln>
        </p:spPr>
        <p:txBody>
          <a:bodyPr>
            <a:spAutoFit/>
          </a:bodyPr>
          <a:p>
            <a:pPr>
              <a:lnSpc>
                <a:spcPct val="30000"/>
              </a:lnSpc>
              <a:spcBef>
                <a:spcPct val="50000"/>
              </a:spcBef>
            </a:pPr>
            <a:endParaRPr lang="en-US" altLang="zh-CN" sz="2000" b="1" dirty="0">
              <a:solidFill>
                <a:srgbClr val="FFFFFF"/>
              </a:solidFill>
              <a:latin typeface="微软雅黑" panose="020B0503020204020204" pitchFamily="34" charset="-122"/>
              <a:ea typeface="微软雅黑" panose="020B0503020204020204" pitchFamily="34" charset="-122"/>
            </a:endParaRPr>
          </a:p>
          <a:p>
            <a:pPr>
              <a:lnSpc>
                <a:spcPct val="30000"/>
              </a:lnSpc>
              <a:spcBef>
                <a:spcPct val="50000"/>
              </a:spcBef>
            </a:pPr>
            <a:endParaRPr lang="en-US" altLang="zh-CN" sz="2000" b="1" dirty="0">
              <a:solidFill>
                <a:srgbClr val="FFFFFF"/>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FFFFFF"/>
                </a:solidFill>
                <a:latin typeface="微软雅黑" panose="020B0503020204020204" pitchFamily="34" charset="-122"/>
                <a:ea typeface="微软雅黑" panose="020B0503020204020204" pitchFamily="34" charset="-122"/>
              </a:rPr>
              <a:t>PC3</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28689" name="Text Box 38"/>
          <p:cNvSpPr txBox="1"/>
          <p:nvPr/>
        </p:nvSpPr>
        <p:spPr>
          <a:xfrm>
            <a:off x="5591175" y="3932238"/>
            <a:ext cx="2771775" cy="238125"/>
          </a:xfrm>
          <a:prstGeom prst="rect">
            <a:avLst/>
          </a:prstGeom>
          <a:noFill/>
          <a:ln w="9525">
            <a:noFill/>
          </a:ln>
        </p:spPr>
        <p:txBody>
          <a:bodyPr tIns="82800">
            <a:spAutoFit/>
          </a:bodyPr>
          <a:p>
            <a:pPr>
              <a:lnSpc>
                <a:spcPct val="30000"/>
              </a:lnSpc>
              <a:spcBef>
                <a:spcPct val="50000"/>
              </a:spcBef>
            </a:pPr>
            <a:r>
              <a:rPr lang="en-US" altLang="zh-CN" sz="2400" b="1" dirty="0">
                <a:solidFill>
                  <a:srgbClr val="FFFFFF"/>
                </a:solidFill>
                <a:latin typeface="微软雅黑" panose="020B0503020204020204" pitchFamily="34" charset="-122"/>
                <a:ea typeface="微软雅黑" panose="020B0503020204020204" pitchFamily="34" charset="-122"/>
              </a:rPr>
              <a:t>Inside Network</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sp>
        <p:nvSpPr>
          <p:cNvPr id="28690" name="Rectangle 39"/>
          <p:cNvSpPr/>
          <p:nvPr>
            <p:custDataLst>
              <p:tags r:id="rId26"/>
            </p:custDataLst>
          </p:nvPr>
        </p:nvSpPr>
        <p:spPr>
          <a:xfrm>
            <a:off x="5144929" y="3328988"/>
            <a:ext cx="309880" cy="460375"/>
          </a:xfrm>
          <a:prstGeom prst="rect">
            <a:avLst/>
          </a:prstGeom>
          <a:solidFill>
            <a:schemeClr val="accent2"/>
          </a:solidFill>
          <a:ln w="9525" cap="flat" cmpd="sng">
            <a:solidFill>
              <a:schemeClr val="dk1"/>
            </a:solidFill>
            <a:prstDash val="solid"/>
            <a:miter/>
            <a:headEnd type="none" w="med" len="med"/>
            <a:tailEnd type="none" w="med" len="med"/>
          </a:ln>
        </p:spPr>
        <p:txBody>
          <a:bodyPr wrap="none" anchor="ctr" anchorCtr="0">
            <a:spAutoFit/>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pic>
        <p:nvPicPr>
          <p:cNvPr id="28691" name="Picture 40"/>
          <p:cNvPicPr/>
          <p:nvPr/>
        </p:nvPicPr>
        <p:blipFill>
          <a:blip r:embed="rId27"/>
          <a:stretch>
            <a:fillRect/>
          </a:stretch>
        </p:blipFill>
        <p:spPr>
          <a:xfrm>
            <a:off x="4778375" y="1773238"/>
            <a:ext cx="2193925" cy="873125"/>
          </a:xfrm>
          <a:prstGeom prst="rect">
            <a:avLst/>
          </a:prstGeom>
          <a:noFill/>
          <a:ln w="9525">
            <a:noFill/>
          </a:ln>
        </p:spPr>
      </p:pic>
      <p:sp>
        <p:nvSpPr>
          <p:cNvPr id="28692" name="Text Box 41"/>
          <p:cNvSpPr txBox="1"/>
          <p:nvPr/>
        </p:nvSpPr>
        <p:spPr>
          <a:xfrm>
            <a:off x="5407660" y="1988820"/>
            <a:ext cx="1471295" cy="496570"/>
          </a:xfrm>
          <a:prstGeom prst="rect">
            <a:avLst/>
          </a:prstGeom>
          <a:noFill/>
          <a:ln w="9525">
            <a:noFill/>
          </a:ln>
        </p:spPr>
        <p:txBody>
          <a:bodyPr wrap="square">
            <a:spAutoFit/>
          </a:bodyPr>
          <a:p>
            <a:pPr>
              <a:lnSpc>
                <a:spcPct val="30000"/>
              </a:lnSpc>
              <a:spcBef>
                <a:spcPct val="50000"/>
              </a:spcBef>
            </a:pPr>
            <a:endParaRPr lang="en-US" altLang="zh-CN" sz="24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400" b="1" dirty="0">
                <a:solidFill>
                  <a:srgbClr val="000000"/>
                </a:solidFill>
                <a:latin typeface="微软雅黑" panose="020B0503020204020204" pitchFamily="34" charset="-122"/>
                <a:ea typeface="微软雅黑" panose="020B0503020204020204" pitchFamily="34" charset="-122"/>
              </a:rPr>
              <a:t>Internet</a:t>
            </a:r>
            <a:endParaRPr lang="en-US" altLang="zh-CN" sz="2400" b="1" dirty="0">
              <a:solidFill>
                <a:srgbClr val="000000"/>
              </a:solidFill>
              <a:latin typeface="微软雅黑" panose="020B0503020204020204" pitchFamily="34" charset="-122"/>
              <a:ea typeface="微软雅黑" panose="020B0503020204020204" pitchFamily="34" charset="-122"/>
            </a:endParaRPr>
          </a:p>
        </p:txBody>
      </p:sp>
      <p:cxnSp>
        <p:nvCxnSpPr>
          <p:cNvPr id="28693" name="AutoShape 42"/>
          <p:cNvCxnSpPr>
            <a:stCxn id="28675" idx="3"/>
            <a:endCxn id="28691" idx="1"/>
          </p:cNvCxnSpPr>
          <p:nvPr>
            <p:custDataLst>
              <p:tags r:id="rId28"/>
            </p:custDataLst>
          </p:nvPr>
        </p:nvCxnSpPr>
        <p:spPr>
          <a:xfrm flipV="1">
            <a:off x="3841750" y="2209800"/>
            <a:ext cx="936625" cy="796925"/>
          </a:xfrm>
          <a:prstGeom prst="bentConnector3">
            <a:avLst>
              <a:gd name="adj1" fmla="val 49917"/>
            </a:avLst>
          </a:prstGeom>
          <a:ln w="28575" cap="flat" cmpd="sng">
            <a:solidFill>
              <a:schemeClr val="dk1"/>
            </a:solidFill>
            <a:prstDash val="solid"/>
            <a:miter/>
            <a:headEnd type="triangle" w="med" len="med"/>
            <a:tailEnd type="triangle" w="med" len="med"/>
          </a:ln>
        </p:spPr>
      </p:cxnSp>
      <p:sp>
        <p:nvSpPr>
          <p:cNvPr id="28694" name="Rectangle 43"/>
          <p:cNvSpPr/>
          <p:nvPr>
            <p:custDataLst>
              <p:tags r:id="rId29"/>
            </p:custDataLst>
          </p:nvPr>
        </p:nvSpPr>
        <p:spPr>
          <a:xfrm>
            <a:off x="4230529" y="1628775"/>
            <a:ext cx="1960880" cy="398780"/>
          </a:xfrm>
          <a:prstGeom prst="rect">
            <a:avLst/>
          </a:prstGeom>
          <a:solidFill>
            <a:schemeClr val="accent3"/>
          </a:solidFill>
          <a:ln w="9525">
            <a:noFill/>
          </a:ln>
        </p:spPr>
        <p:txBody>
          <a:bodyPr wrap="none">
            <a:spAutoFit/>
          </a:bodyPr>
          <a:p>
            <a:pPr algn="ctr"/>
            <a:r>
              <a:rPr lang="zh-CN" altLang="en-US" sz="2000" b="1" dirty="0">
                <a:solidFill>
                  <a:srgbClr val="FFFFFF"/>
                </a:solidFill>
                <a:latin typeface="微软雅黑" panose="020B0503020204020204" pitchFamily="34" charset="-122"/>
                <a:ea typeface="微软雅黑" panose="020B0503020204020204" pitchFamily="34" charset="-122"/>
              </a:rPr>
              <a:t>因特网地址空间</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28695" name="Rectangle 44"/>
          <p:cNvSpPr/>
          <p:nvPr>
            <p:custDataLst>
              <p:tags r:id="rId30"/>
            </p:custDataLst>
          </p:nvPr>
        </p:nvSpPr>
        <p:spPr>
          <a:xfrm>
            <a:off x="7541261" y="4581525"/>
            <a:ext cx="1706880" cy="398780"/>
          </a:xfrm>
          <a:prstGeom prst="rect">
            <a:avLst/>
          </a:prstGeom>
          <a:solidFill>
            <a:schemeClr val="accent4"/>
          </a:solidFill>
          <a:ln w="9525">
            <a:noFill/>
          </a:ln>
        </p:spPr>
        <p:txBody>
          <a:bodyPr wrap="none">
            <a:spAutoFit/>
          </a:bodyPr>
          <a:p>
            <a:pPr algn="ctr"/>
            <a:r>
              <a:rPr lang="zh-CN" altLang="en-US" sz="2000" b="1" dirty="0">
                <a:solidFill>
                  <a:srgbClr val="FFFFFF"/>
                </a:solidFill>
                <a:latin typeface="微软雅黑" panose="020B0503020204020204" pitchFamily="34" charset="-122"/>
                <a:ea typeface="微软雅黑" panose="020B0503020204020204" pitchFamily="34" charset="-122"/>
              </a:rPr>
              <a:t>私有地址空间</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pic>
        <p:nvPicPr>
          <p:cNvPr id="28696" name="Picture 45"/>
          <p:cNvPicPr/>
          <p:nvPr/>
        </p:nvPicPr>
        <p:blipFill>
          <a:blip r:embed="rId20"/>
          <a:stretch>
            <a:fillRect/>
          </a:stretch>
        </p:blipFill>
        <p:spPr>
          <a:xfrm>
            <a:off x="6743700" y="1557338"/>
            <a:ext cx="628650" cy="381000"/>
          </a:xfrm>
          <a:prstGeom prst="rect">
            <a:avLst/>
          </a:prstGeom>
          <a:noFill/>
          <a:ln w="12700">
            <a:noFill/>
          </a:ln>
        </p:spPr>
      </p:pic>
      <p:sp>
        <p:nvSpPr>
          <p:cNvPr id="28697" name="Text Box 46"/>
          <p:cNvSpPr txBox="1"/>
          <p:nvPr/>
        </p:nvSpPr>
        <p:spPr>
          <a:xfrm>
            <a:off x="7391400" y="1484313"/>
            <a:ext cx="1225550"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000000"/>
                </a:solidFill>
                <a:latin typeface="微软雅黑" panose="020B0503020204020204" pitchFamily="34" charset="-122"/>
                <a:ea typeface="微软雅黑" panose="020B0503020204020204" pitchFamily="34" charset="-122"/>
              </a:rPr>
              <a:t>Server</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28698" name="Text Box 47"/>
          <p:cNvSpPr txBox="1"/>
          <p:nvPr/>
        </p:nvSpPr>
        <p:spPr>
          <a:xfrm>
            <a:off x="7175500" y="1916430"/>
            <a:ext cx="2573655" cy="394970"/>
          </a:xfrm>
          <a:prstGeom prst="rect">
            <a:avLst/>
          </a:prstGeom>
          <a:noFill/>
          <a:ln w="9525">
            <a:noFill/>
          </a:ln>
        </p:spPr>
        <p:txBody>
          <a:bodyPr wrap="square">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30000"/>
              </a:lnSpc>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213.18.2.4</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全局地址</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699" name="Text Box 48"/>
          <p:cNvSpPr txBox="1"/>
          <p:nvPr/>
        </p:nvSpPr>
        <p:spPr>
          <a:xfrm>
            <a:off x="3863975" y="3573463"/>
            <a:ext cx="1512888" cy="394970"/>
          </a:xfrm>
          <a:prstGeom prst="rect">
            <a:avLst/>
          </a:prstGeom>
          <a:noFill/>
          <a:ln w="9525">
            <a:noFill/>
          </a:ln>
        </p:spPr>
        <p:txBody>
          <a:bodyPr>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rPr>
              <a:t>172.38.1.5</a:t>
            </a:r>
            <a:endParaRPr lang="en-US" altLang="zh-CN" sz="1800" b="1" dirty="0">
              <a:solidFill>
                <a:srgbClr val="000000"/>
              </a:solidFill>
              <a:latin typeface="微软雅黑" panose="020B0503020204020204" pitchFamily="34" charset="-122"/>
              <a:ea typeface="微软雅黑" panose="020B0503020204020204" pitchFamily="34" charset="-122"/>
            </a:endParaRPr>
          </a:p>
        </p:txBody>
      </p:sp>
      <p:sp>
        <p:nvSpPr>
          <p:cNvPr id="28700" name="Text Box 49"/>
          <p:cNvSpPr txBox="1"/>
          <p:nvPr/>
        </p:nvSpPr>
        <p:spPr>
          <a:xfrm>
            <a:off x="8183880" y="3429000"/>
            <a:ext cx="1916430" cy="394970"/>
          </a:xfrm>
          <a:prstGeom prst="rect">
            <a:avLst/>
          </a:prstGeom>
          <a:noFill/>
          <a:ln w="9525">
            <a:noFill/>
          </a:ln>
        </p:spPr>
        <p:txBody>
          <a:bodyPr wrap="square">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rPr>
              <a:t>192.168.0.10</a:t>
            </a:r>
            <a:endParaRPr lang="en-US" altLang="zh-CN" sz="1800" b="1" dirty="0">
              <a:solidFill>
                <a:srgbClr val="000000"/>
              </a:solidFill>
              <a:latin typeface="微软雅黑" panose="020B0503020204020204" pitchFamily="34" charset="-122"/>
              <a:ea typeface="微软雅黑" panose="020B0503020204020204" pitchFamily="34" charset="-122"/>
            </a:endParaRPr>
          </a:p>
        </p:txBody>
      </p:sp>
      <p:sp>
        <p:nvSpPr>
          <p:cNvPr id="28701" name="Text Box 50"/>
          <p:cNvSpPr txBox="1"/>
          <p:nvPr/>
        </p:nvSpPr>
        <p:spPr>
          <a:xfrm>
            <a:off x="6111875" y="4653280"/>
            <a:ext cx="1856105" cy="394970"/>
          </a:xfrm>
          <a:prstGeom prst="rect">
            <a:avLst/>
          </a:prstGeom>
          <a:noFill/>
          <a:ln w="9525">
            <a:noFill/>
          </a:ln>
        </p:spPr>
        <p:txBody>
          <a:bodyPr wrap="square">
            <a:spAutoFit/>
          </a:bodyPr>
          <a:p>
            <a:pPr>
              <a:lnSpc>
                <a:spcPct val="30000"/>
              </a:lnSpc>
              <a:spcBef>
                <a:spcPct val="50000"/>
              </a:spcBef>
            </a:pPr>
            <a:endParaRPr lang="en-US" altLang="zh-CN" sz="1800" b="1" dirty="0">
              <a:solidFill>
                <a:srgbClr val="FFFFFF"/>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solidFill>
                  <a:srgbClr val="FFFFFF"/>
                </a:solidFill>
                <a:latin typeface="微软雅黑" panose="020B0503020204020204" pitchFamily="34" charset="-122"/>
                <a:ea typeface="微软雅黑" panose="020B0503020204020204" pitchFamily="34" charset="-122"/>
              </a:rPr>
              <a:t>192.168.0.11</a:t>
            </a:r>
            <a:endParaRPr lang="en-US" altLang="zh-CN" sz="1800" b="1" dirty="0">
              <a:solidFill>
                <a:srgbClr val="FFFFFF"/>
              </a:solidFill>
              <a:latin typeface="微软雅黑" panose="020B0503020204020204" pitchFamily="34" charset="-122"/>
              <a:ea typeface="微软雅黑" panose="020B0503020204020204" pitchFamily="34" charset="-122"/>
            </a:endParaRPr>
          </a:p>
        </p:txBody>
      </p:sp>
      <p:sp>
        <p:nvSpPr>
          <p:cNvPr id="28702" name="Arc 51"/>
          <p:cNvSpPr/>
          <p:nvPr>
            <p:custDataLst>
              <p:tags r:id="rId31"/>
            </p:custDataLst>
          </p:nvPr>
        </p:nvSpPr>
        <p:spPr>
          <a:xfrm flipH="1">
            <a:off x="4295775" y="2133600"/>
            <a:ext cx="865188" cy="1439863"/>
          </a:xfrm>
          <a:custGeom>
            <a:avLst/>
            <a:gdLst/>
            <a:ahLst/>
            <a:cxnLst>
              <a:cxn ang="0">
                <a:pos x="2147483646" y="0"/>
              </a:cxn>
              <a:cxn ang="0">
                <a:pos x="2147483646" y="2147483646"/>
              </a:cxn>
              <a:cxn ang="0">
                <a:pos x="2147483646" y="2147483646"/>
              </a:cxn>
              <a:cxn ang="0">
                <a:pos x="0" y="2147483646"/>
              </a:cxn>
              <a:cxn ang="0">
                <a:pos x="2147483646" y="0"/>
              </a:cxn>
              <a:cxn ang="0">
                <a:pos x="2147483646" y="2147483646"/>
              </a:cxn>
              <a:cxn ang="0">
                <a:pos x="2147483646" y="2147483646"/>
              </a:cxn>
              <a:cxn ang="0">
                <a:pos x="0" y="2147483646"/>
              </a:cxn>
              <a:cxn ang="0">
                <a:pos x="2147483646" y="2147483646"/>
              </a:cxn>
              <a:cxn ang="0">
                <a:pos x="2147483646" y="0"/>
              </a:cxn>
            </a:cxnLst>
            <a:pathLst>
              <a:path w="31387" h="43200" fill="none">
                <a:moveTo>
                  <a:pt x="9786" y="0"/>
                </a:moveTo>
                <a:cubicBezTo>
                  <a:pt x="21716" y="0"/>
                  <a:pt x="31387" y="9670"/>
                  <a:pt x="31387" y="21600"/>
                </a:cubicBezTo>
                <a:cubicBezTo>
                  <a:pt x="31387" y="33529"/>
                  <a:pt x="21716" y="43200"/>
                  <a:pt x="9787" y="43200"/>
                </a:cubicBezTo>
                <a:cubicBezTo>
                  <a:pt x="6385" y="43200"/>
                  <a:pt x="3032" y="42396"/>
                  <a:pt x="0" y="40855"/>
                </a:cubicBezTo>
              </a:path>
              <a:path w="31387" h="43200" stroke="0">
                <a:moveTo>
                  <a:pt x="9786" y="0"/>
                </a:moveTo>
                <a:cubicBezTo>
                  <a:pt x="21716" y="0"/>
                  <a:pt x="31387" y="9670"/>
                  <a:pt x="31387" y="21600"/>
                </a:cubicBezTo>
                <a:cubicBezTo>
                  <a:pt x="31387" y="33529"/>
                  <a:pt x="21716" y="43200"/>
                  <a:pt x="9787" y="43200"/>
                </a:cubicBezTo>
                <a:cubicBezTo>
                  <a:pt x="6385" y="43200"/>
                  <a:pt x="3032" y="42396"/>
                  <a:pt x="0" y="40855"/>
                </a:cubicBezTo>
                <a:lnTo>
                  <a:pt x="9787" y="21600"/>
                </a:lnTo>
                <a:lnTo>
                  <a:pt x="9786" y="0"/>
                </a:lnTo>
                <a:close/>
              </a:path>
            </a:pathLst>
          </a:custGeom>
          <a:noFill/>
          <a:ln w="19050" cap="flat" cmpd="sng">
            <a:solidFill>
              <a:srgbClr val="CC0000">
                <a:alpha val="100000"/>
              </a:srgbClr>
            </a:solidFill>
            <a:prstDash val="solid"/>
            <a:round/>
            <a:headEnd type="none" w="med" len="med"/>
            <a:tailEnd type="triangle" w="med" len="med"/>
          </a:ln>
        </p:spPr>
        <p:txBody>
          <a:bodyPr/>
          <a:p>
            <a:endParaRPr lang="zh-CN" altLang="en-US" sz="2400">
              <a:solidFill>
                <a:schemeClr val="dk1"/>
              </a:solidFill>
              <a:latin typeface="微软雅黑" panose="020B0503020204020204" pitchFamily="34" charset="-122"/>
              <a:ea typeface="微软雅黑" panose="020B0503020204020204" pitchFamily="34" charset="-122"/>
            </a:endParaRPr>
          </a:p>
        </p:txBody>
      </p:sp>
      <p:sp>
        <p:nvSpPr>
          <p:cNvPr id="28703" name="Text Box 52"/>
          <p:cNvSpPr txBox="1"/>
          <p:nvPr>
            <p:custDataLst>
              <p:tags r:id="rId32"/>
            </p:custDataLst>
          </p:nvPr>
        </p:nvSpPr>
        <p:spPr>
          <a:xfrm>
            <a:off x="2424113" y="4365625"/>
            <a:ext cx="1727200" cy="645160"/>
          </a:xfrm>
          <a:prstGeom prst="rect">
            <a:avLst/>
          </a:prstGeom>
          <a:noFill/>
          <a:ln w="9525">
            <a:noFill/>
          </a:ln>
        </p:spPr>
        <p:txBody>
          <a:bodyPr>
            <a:spAutoFit/>
          </a:bodyPr>
          <a:p>
            <a:pPr>
              <a:lnSpc>
                <a:spcPct val="50000"/>
              </a:lnSpc>
            </a:pPr>
            <a:endPar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50000"/>
              </a:lnSpc>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对外公布的</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50000"/>
              </a:lnSpc>
            </a:pP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50000"/>
              </a:lnSpc>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服务器</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704" name="Line 53"/>
          <p:cNvSpPr/>
          <p:nvPr>
            <p:custDataLst>
              <p:tags r:id="rId33"/>
            </p:custDataLst>
          </p:nvPr>
        </p:nvSpPr>
        <p:spPr>
          <a:xfrm flipV="1">
            <a:off x="3792538" y="3933825"/>
            <a:ext cx="358775" cy="647700"/>
          </a:xfrm>
          <a:prstGeom prst="line">
            <a:avLst/>
          </a:prstGeom>
          <a:ln w="38100" cap="flat" cmpd="sng">
            <a:solidFill>
              <a:schemeClr val="dk1"/>
            </a:solidFill>
            <a:prstDash val="solid"/>
            <a:headEnd type="none" w="med" len="med"/>
            <a:tailEnd type="triangle" w="med" len="med"/>
          </a:ln>
        </p:spPr>
      </p:sp>
      <p:sp>
        <p:nvSpPr>
          <p:cNvPr id="28705" name="Text Box 54"/>
          <p:cNvSpPr txBox="1"/>
          <p:nvPr/>
        </p:nvSpPr>
        <p:spPr>
          <a:xfrm>
            <a:off x="6600825" y="4941888"/>
            <a:ext cx="935038" cy="394970"/>
          </a:xfrm>
          <a:prstGeom prst="rect">
            <a:avLst/>
          </a:prstGeom>
          <a:noFill/>
          <a:ln w="9525">
            <a:noFill/>
          </a:ln>
        </p:spPr>
        <p:txBody>
          <a:bodyPr>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rPr>
              <a:t>WWW</a:t>
            </a:r>
            <a:endParaRPr lang="en-US" altLang="zh-CN" sz="1800" b="1" dirty="0">
              <a:solidFill>
                <a:srgbClr val="000000"/>
              </a:solidFill>
              <a:latin typeface="微软雅黑" panose="020B0503020204020204" pitchFamily="34" charset="-122"/>
              <a:ea typeface="微软雅黑" panose="020B0503020204020204" pitchFamily="34" charset="-122"/>
            </a:endParaRPr>
          </a:p>
        </p:txBody>
      </p:sp>
      <p:sp>
        <p:nvSpPr>
          <p:cNvPr id="28706" name="Text Box 55"/>
          <p:cNvSpPr txBox="1"/>
          <p:nvPr/>
        </p:nvSpPr>
        <p:spPr>
          <a:xfrm>
            <a:off x="4224338" y="4221163"/>
            <a:ext cx="1150937" cy="429895"/>
          </a:xfrm>
          <a:prstGeom prst="rect">
            <a:avLst/>
          </a:prstGeom>
          <a:noFill/>
          <a:ln w="9525">
            <a:noFill/>
          </a:ln>
        </p:spPr>
        <p:txBody>
          <a:bodyPr>
            <a:spAutoFit/>
            <a:scene3d>
              <a:camera prst="orthographicFront"/>
              <a:lightRig rig="threePt" dir="t"/>
            </a:scene3d>
          </a:bodyPr>
          <a:p>
            <a:pPr>
              <a:lnSpc>
                <a:spcPct val="30000"/>
              </a:lnSpc>
              <a:spcBef>
                <a:spcPct val="50000"/>
              </a:spcBef>
            </a:pPr>
            <a:endParaRPr lang="en-US" altLang="zh-CN" sz="2000" b="1"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EMAIL</a:t>
            </a:r>
            <a:endParaRPr lang="en-US" altLang="zh-CN" sz="2000" b="1"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ustDataLst>
      <p:tags r:id="rId34"/>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9706" name="Rectangle 4"/>
          <p:cNvSpPr/>
          <p:nvPr>
            <p:custDataLst>
              <p:tags r:id="rId7"/>
            </p:custDataLst>
          </p:nvPr>
        </p:nvSpPr>
        <p:spPr>
          <a:xfrm>
            <a:off x="2135505" y="1628775"/>
            <a:ext cx="936625" cy="431800"/>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入</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9707" name="Rectangle 5"/>
          <p:cNvSpPr/>
          <p:nvPr>
            <p:custDataLst>
              <p:tags r:id="rId8"/>
            </p:custDataLst>
          </p:nvPr>
        </p:nvSpPr>
        <p:spPr>
          <a:xfrm>
            <a:off x="5159375" y="1196975"/>
            <a:ext cx="2160270" cy="455930"/>
          </a:xfrm>
          <a:prstGeom prst="rect">
            <a:avLst/>
          </a:prstGeom>
          <a:noFill/>
          <a:ln w="9525">
            <a:noFill/>
          </a:ln>
        </p:spPr>
        <p:txBody>
          <a:bodyPr lIns="0" tIns="46800" rIns="0" bIns="46800"/>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原公</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端口号</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708" name="Rectangle 6"/>
          <p:cNvSpPr/>
          <p:nvPr>
            <p:custDataLst>
              <p:tags r:id="rId9"/>
            </p:custDataLst>
          </p:nvPr>
        </p:nvSpPr>
        <p:spPr>
          <a:xfrm>
            <a:off x="2135505" y="1196975"/>
            <a:ext cx="936625" cy="455930"/>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方向</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9709" name="Line 7"/>
          <p:cNvSpPr/>
          <p:nvPr>
            <p:custDataLst>
              <p:tags r:id="rId10"/>
            </p:custDataLst>
          </p:nvPr>
        </p:nvSpPr>
        <p:spPr>
          <a:xfrm>
            <a:off x="2135505" y="1196975"/>
            <a:ext cx="7632700" cy="0"/>
          </a:xfrm>
          <a:prstGeom prst="line">
            <a:avLst/>
          </a:prstGeom>
          <a:ln w="28575" cap="sq" cmpd="sng">
            <a:solidFill>
              <a:schemeClr val="dk1"/>
            </a:solidFill>
            <a:prstDash val="solid"/>
            <a:headEnd type="none" w="med" len="med"/>
            <a:tailEnd type="none" w="med" len="med"/>
          </a:ln>
        </p:spPr>
      </p:sp>
      <p:sp>
        <p:nvSpPr>
          <p:cNvPr id="29710" name="Line 8"/>
          <p:cNvSpPr/>
          <p:nvPr>
            <p:custDataLst>
              <p:tags r:id="rId11"/>
            </p:custDataLst>
          </p:nvPr>
        </p:nvSpPr>
        <p:spPr>
          <a:xfrm>
            <a:off x="2135505" y="1628775"/>
            <a:ext cx="7632700" cy="0"/>
          </a:xfrm>
          <a:prstGeom prst="line">
            <a:avLst/>
          </a:prstGeom>
          <a:ln w="12700" cap="flat" cmpd="sng">
            <a:solidFill>
              <a:schemeClr val="dk1"/>
            </a:solidFill>
            <a:prstDash val="solid"/>
            <a:headEnd type="none" w="med" len="med"/>
            <a:tailEnd type="none" w="med" len="med"/>
          </a:ln>
        </p:spPr>
      </p:sp>
      <p:sp>
        <p:nvSpPr>
          <p:cNvPr id="29711" name="Line 9"/>
          <p:cNvSpPr/>
          <p:nvPr>
            <p:custDataLst>
              <p:tags r:id="rId12"/>
            </p:custDataLst>
          </p:nvPr>
        </p:nvSpPr>
        <p:spPr>
          <a:xfrm>
            <a:off x="2135505" y="2565400"/>
            <a:ext cx="7632700" cy="0"/>
          </a:xfrm>
          <a:prstGeom prst="line">
            <a:avLst/>
          </a:prstGeom>
          <a:ln w="28575" cap="sq" cmpd="sng">
            <a:solidFill>
              <a:schemeClr val="dk1"/>
            </a:solidFill>
            <a:prstDash val="solid"/>
            <a:headEnd type="none" w="med" len="med"/>
            <a:tailEnd type="none" w="med" len="med"/>
          </a:ln>
        </p:spPr>
      </p:sp>
      <p:sp>
        <p:nvSpPr>
          <p:cNvPr id="29712" name="Line 10"/>
          <p:cNvSpPr/>
          <p:nvPr>
            <p:custDataLst>
              <p:tags r:id="rId13"/>
            </p:custDataLst>
          </p:nvPr>
        </p:nvSpPr>
        <p:spPr>
          <a:xfrm>
            <a:off x="2135505" y="1196975"/>
            <a:ext cx="0" cy="1368425"/>
          </a:xfrm>
          <a:prstGeom prst="line">
            <a:avLst/>
          </a:prstGeom>
          <a:ln w="28575" cap="sq" cmpd="sng">
            <a:solidFill>
              <a:schemeClr val="dk1"/>
            </a:solidFill>
            <a:prstDash val="solid"/>
            <a:headEnd type="none" w="med" len="med"/>
            <a:tailEnd type="none" w="med" len="med"/>
          </a:ln>
        </p:spPr>
      </p:sp>
      <p:sp>
        <p:nvSpPr>
          <p:cNvPr id="29713" name="Line 11"/>
          <p:cNvSpPr/>
          <p:nvPr>
            <p:custDataLst>
              <p:tags r:id="rId14"/>
            </p:custDataLst>
          </p:nvPr>
        </p:nvSpPr>
        <p:spPr>
          <a:xfrm>
            <a:off x="5088255" y="1196975"/>
            <a:ext cx="0" cy="1368425"/>
          </a:xfrm>
          <a:prstGeom prst="line">
            <a:avLst/>
          </a:prstGeom>
          <a:ln w="12700" cap="flat" cmpd="sng">
            <a:solidFill>
              <a:schemeClr val="dk1"/>
            </a:solidFill>
            <a:prstDash val="solid"/>
            <a:headEnd type="none" w="med" len="med"/>
            <a:tailEnd type="none" w="med" len="med"/>
          </a:ln>
        </p:spPr>
      </p:sp>
      <p:sp>
        <p:nvSpPr>
          <p:cNvPr id="29714" name="Line 12"/>
          <p:cNvSpPr/>
          <p:nvPr>
            <p:custDataLst>
              <p:tags r:id="rId15"/>
            </p:custDataLst>
          </p:nvPr>
        </p:nvSpPr>
        <p:spPr>
          <a:xfrm>
            <a:off x="7318375" y="1196975"/>
            <a:ext cx="0" cy="1368425"/>
          </a:xfrm>
          <a:prstGeom prst="line">
            <a:avLst/>
          </a:prstGeom>
          <a:ln w="12700" cap="flat" cmpd="sng">
            <a:solidFill>
              <a:schemeClr val="dk1"/>
            </a:solidFill>
            <a:prstDash val="solid"/>
            <a:headEnd type="none" w="med" len="med"/>
            <a:tailEnd type="none" w="med" len="med"/>
          </a:ln>
        </p:spPr>
      </p:sp>
      <p:sp>
        <p:nvSpPr>
          <p:cNvPr id="29715" name="Line 13"/>
          <p:cNvSpPr/>
          <p:nvPr>
            <p:custDataLst>
              <p:tags r:id="rId16"/>
            </p:custDataLst>
          </p:nvPr>
        </p:nvSpPr>
        <p:spPr>
          <a:xfrm>
            <a:off x="9768205" y="1196975"/>
            <a:ext cx="0" cy="1368425"/>
          </a:xfrm>
          <a:prstGeom prst="line">
            <a:avLst/>
          </a:prstGeom>
          <a:ln w="28575" cap="sq" cmpd="sng">
            <a:solidFill>
              <a:schemeClr val="dk1"/>
            </a:solidFill>
            <a:prstDash val="solid"/>
            <a:headEnd type="none" w="med" len="med"/>
            <a:tailEnd type="none" w="med" len="med"/>
          </a:ln>
        </p:spPr>
      </p:sp>
      <p:sp>
        <p:nvSpPr>
          <p:cNvPr id="29716" name="Line 14"/>
          <p:cNvSpPr/>
          <p:nvPr>
            <p:custDataLst>
              <p:tags r:id="rId17"/>
            </p:custDataLst>
          </p:nvPr>
        </p:nvSpPr>
        <p:spPr>
          <a:xfrm>
            <a:off x="2856230" y="1196975"/>
            <a:ext cx="0" cy="1368425"/>
          </a:xfrm>
          <a:prstGeom prst="line">
            <a:avLst/>
          </a:prstGeom>
          <a:ln w="12700" cap="flat" cmpd="sng">
            <a:solidFill>
              <a:schemeClr val="dk1"/>
            </a:solidFill>
            <a:prstDash val="solid"/>
            <a:headEnd type="none" w="med" len="med"/>
            <a:tailEnd type="none" w="med" len="med"/>
          </a:ln>
        </p:spPr>
      </p:sp>
      <p:sp>
        <p:nvSpPr>
          <p:cNvPr id="29717" name="Line 15"/>
          <p:cNvSpPr/>
          <p:nvPr>
            <p:custDataLst>
              <p:tags r:id="rId18"/>
            </p:custDataLst>
          </p:nvPr>
        </p:nvSpPr>
        <p:spPr>
          <a:xfrm>
            <a:off x="2135505" y="2133600"/>
            <a:ext cx="7632700" cy="0"/>
          </a:xfrm>
          <a:prstGeom prst="line">
            <a:avLst/>
          </a:prstGeom>
          <a:ln w="12700" cap="flat" cmpd="sng">
            <a:solidFill>
              <a:schemeClr val="dk1"/>
            </a:solidFill>
            <a:prstDash val="solid"/>
            <a:headEnd type="none" w="med" len="med"/>
            <a:tailEnd type="none" w="med" len="med"/>
          </a:ln>
        </p:spPr>
      </p:sp>
      <p:sp>
        <p:nvSpPr>
          <p:cNvPr id="29718" name="Rectangle 16"/>
          <p:cNvSpPr/>
          <p:nvPr>
            <p:custDataLst>
              <p:tags r:id="rId19"/>
            </p:custDataLst>
          </p:nvPr>
        </p:nvSpPr>
        <p:spPr>
          <a:xfrm>
            <a:off x="2135505" y="2133600"/>
            <a:ext cx="936625" cy="431800"/>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入</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9719" name="Rectangle 17"/>
          <p:cNvSpPr/>
          <p:nvPr>
            <p:custDataLst>
              <p:tags r:id="rId20"/>
            </p:custDataLst>
          </p:nvPr>
        </p:nvSpPr>
        <p:spPr>
          <a:xfrm>
            <a:off x="3430905" y="1198880"/>
            <a:ext cx="1191895" cy="455930"/>
          </a:xfrm>
          <a:prstGeom prst="rect">
            <a:avLst/>
          </a:prstGeom>
          <a:noFill/>
          <a:ln w="9525">
            <a:noFill/>
          </a:ln>
        </p:spPr>
        <p:txBody>
          <a:bodyPr lIns="0" rIns="0"/>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rPr>
              <a:t>字段</a:t>
            </a:r>
            <a:endParaRPr lang="zh-CN" altLang="en-US" sz="2000" b="1" dirty="0">
              <a:solidFill>
                <a:schemeClr val="dk1"/>
              </a:solidFill>
              <a:latin typeface="微软雅黑" panose="020B0503020204020204" pitchFamily="34" charset="-122"/>
              <a:ea typeface="微软雅黑" panose="020B0503020204020204" pitchFamily="34" charset="-122"/>
            </a:endParaRPr>
          </a:p>
        </p:txBody>
      </p:sp>
      <p:sp>
        <p:nvSpPr>
          <p:cNvPr id="29720" name="Rectangle 18"/>
          <p:cNvSpPr/>
          <p:nvPr>
            <p:custDataLst>
              <p:tags r:id="rId21"/>
            </p:custDataLst>
          </p:nvPr>
        </p:nvSpPr>
        <p:spPr>
          <a:xfrm>
            <a:off x="2927350" y="1630680"/>
            <a:ext cx="2166620" cy="409575"/>
          </a:xfrm>
          <a:prstGeom prst="rect">
            <a:avLst/>
          </a:prstGeom>
          <a:noFill/>
          <a:ln w="9525">
            <a:noFill/>
          </a:ln>
        </p:spPr>
        <p:txBody>
          <a:bodyPr lIns="0" rIns="0"/>
          <a:p>
            <a:pPr eaLnBrk="1" hangingPunct="1">
              <a:spcBef>
                <a:spcPct val="20000"/>
              </a:spcBef>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目的端口</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721" name="Rectangle 19"/>
          <p:cNvSpPr/>
          <p:nvPr>
            <p:custDataLst>
              <p:tags r:id="rId22"/>
            </p:custDataLst>
          </p:nvPr>
        </p:nvSpPr>
        <p:spPr>
          <a:xfrm>
            <a:off x="2927350" y="2135505"/>
            <a:ext cx="2166620" cy="409575"/>
          </a:xfrm>
          <a:prstGeom prst="rect">
            <a:avLst/>
          </a:prstGeom>
          <a:noFill/>
          <a:ln w="9525">
            <a:noFill/>
          </a:ln>
        </p:spPr>
        <p:txBody>
          <a:bodyPr lIns="0" rIns="0"/>
          <a:p>
            <a:pPr eaLnBrk="1" hangingPunct="1">
              <a:spcBef>
                <a:spcPct val="20000"/>
              </a:spcBef>
            </a:pP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目的端口</a:t>
            </a:r>
            <a:endParaRPr lang="zh-CN" altLang="en-US" sz="1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722" name="Rectangle 20"/>
          <p:cNvSpPr/>
          <p:nvPr>
            <p:custDataLst>
              <p:tags r:id="rId23"/>
            </p:custDataLst>
          </p:nvPr>
        </p:nvSpPr>
        <p:spPr>
          <a:xfrm>
            <a:off x="7320280" y="1196975"/>
            <a:ext cx="2449195" cy="455930"/>
          </a:xfrm>
          <a:prstGeom prst="rect">
            <a:avLst/>
          </a:prstGeom>
          <a:noFill/>
          <a:ln w="9525">
            <a:noFill/>
          </a:ln>
        </p:spPr>
        <p:txBody>
          <a:bodyPr/>
          <a:p>
            <a:pPr algn="ctr" eaLnBrk="1" hangingPunct="1">
              <a:spcBef>
                <a:spcPct val="20000"/>
              </a:spcBef>
            </a:pP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新私</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端口号</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723" name="Rectangle 21"/>
          <p:cNvSpPr/>
          <p:nvPr/>
        </p:nvSpPr>
        <p:spPr>
          <a:xfrm>
            <a:off x="7320280" y="2133600"/>
            <a:ext cx="2447925" cy="409575"/>
          </a:xfrm>
          <a:prstGeom prst="rect">
            <a:avLst/>
          </a:prstGeom>
          <a:noFill/>
          <a:ln w="9525">
            <a:noFill/>
          </a:ln>
        </p:spPr>
        <p:txBody>
          <a:bodyPr/>
          <a:p>
            <a:pPr algn="ctr" eaLnBrk="1" hangingPunct="1">
              <a:spcBef>
                <a:spcPct val="20000"/>
              </a:spcBef>
            </a:pPr>
            <a:endParaRPr lang="zh-CN" altLang="zh-CN" sz="2000" b="1" dirty="0">
              <a:solidFill>
                <a:srgbClr val="CC0000"/>
              </a:solidFill>
              <a:latin typeface="微软雅黑" panose="020B0503020204020204" pitchFamily="34" charset="-122"/>
              <a:ea typeface="微软雅黑" panose="020B0503020204020204" pitchFamily="34" charset="-122"/>
            </a:endParaRPr>
          </a:p>
        </p:txBody>
      </p:sp>
      <p:sp>
        <p:nvSpPr>
          <p:cNvPr id="29724" name="Rectangle 22"/>
          <p:cNvSpPr/>
          <p:nvPr>
            <p:custDataLst>
              <p:tags r:id="rId24"/>
            </p:custDataLst>
          </p:nvPr>
        </p:nvSpPr>
        <p:spPr>
          <a:xfrm>
            <a:off x="5232400" y="1630680"/>
            <a:ext cx="2089150" cy="409575"/>
          </a:xfrm>
          <a:prstGeom prst="rect">
            <a:avLst/>
          </a:prstGeom>
          <a:noFill/>
          <a:ln w="9525">
            <a:noFill/>
          </a:ln>
        </p:spPr>
        <p:txBody>
          <a:bodyPr/>
          <a:p>
            <a:pPr algn="ct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172.38.1.5</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xx</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725" name="Rectangle 23"/>
          <p:cNvSpPr/>
          <p:nvPr>
            <p:custDataLst>
              <p:tags r:id="rId25"/>
            </p:custDataLst>
          </p:nvPr>
        </p:nvSpPr>
        <p:spPr>
          <a:xfrm>
            <a:off x="7320280" y="1630680"/>
            <a:ext cx="2376170" cy="409575"/>
          </a:xfrm>
          <a:prstGeom prst="rect">
            <a:avLst/>
          </a:prstGeom>
          <a:noFill/>
          <a:ln w="9525">
            <a:noFill/>
          </a:ln>
        </p:spPr>
        <p:txBody>
          <a:bodyPr/>
          <a:p>
            <a:pPr algn="ctr" eaLnBrk="1" hangingPunct="1">
              <a:spcBef>
                <a:spcPct val="2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xx</a:t>
            </a:r>
            <a:endPar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726" name="Rectangle 24"/>
          <p:cNvSpPr/>
          <p:nvPr/>
        </p:nvSpPr>
        <p:spPr>
          <a:xfrm>
            <a:off x="5232400" y="2133600"/>
            <a:ext cx="2089150" cy="409575"/>
          </a:xfrm>
          <a:prstGeom prst="rect">
            <a:avLst/>
          </a:prstGeom>
          <a:noFill/>
          <a:ln w="9525">
            <a:noFill/>
          </a:ln>
        </p:spPr>
        <p:txBody>
          <a:bodyPr/>
          <a:p>
            <a:pPr algn="ctr" eaLnBrk="1" hangingPunct="1">
              <a:spcBef>
                <a:spcPct val="20000"/>
              </a:spcBef>
            </a:pPr>
            <a:endParaRPr lang="zh-CN" altLang="zh-CN" sz="2000" b="1" dirty="0">
              <a:solidFill>
                <a:srgbClr val="CC0000"/>
              </a:solidFill>
              <a:latin typeface="微软雅黑" panose="020B0503020204020204" pitchFamily="34" charset="-122"/>
              <a:ea typeface="微软雅黑" panose="020B0503020204020204" pitchFamily="34" charset="-122"/>
            </a:endParaRPr>
          </a:p>
        </p:txBody>
      </p:sp>
      <p:sp>
        <p:nvSpPr>
          <p:cNvPr id="234522" name="Rectangle 26"/>
          <p:cNvSpPr/>
          <p:nvPr>
            <p:custDataLst>
              <p:tags r:id="rId26"/>
            </p:custDataLst>
          </p:nvPr>
        </p:nvSpPr>
        <p:spPr>
          <a:xfrm>
            <a:off x="1524000" y="3284855"/>
            <a:ext cx="9017635" cy="2891790"/>
          </a:xfrm>
          <a:prstGeom prst="rect">
            <a:avLst/>
          </a:prstGeom>
          <a:noFill/>
          <a:ln w="9525">
            <a:noFill/>
          </a:ln>
        </p:spPr>
        <p:txBody>
          <a:bodyPr wrap="square">
            <a:spAutoFit/>
          </a:bodyPr>
          <a:p>
            <a:r>
              <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如果是一般主机非固定的服务器，由于</a:t>
            </a: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
            </a: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a:t>
            </a:r>
            <a:r>
              <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表中一般主机和</a:t>
            </a: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公有地址只是内到外访问时临时建立的，即</a:t>
            </a: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
            </a: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a:t>
            </a:r>
            <a:r>
              <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表无法自动构建转换映射表，外部访问一般无法根据</a:t>
            </a: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地址访问内网主机。</a:t>
            </a:r>
            <a:endPar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一种方法通过域名访问，即</a:t>
            </a:r>
            <a:r>
              <a:rPr lang="zh-CN" altLang="en-US" sz="2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建立内网域名</a:t>
            </a:r>
            <a:r>
              <a:rPr lang="en-US" altLang="zh-CN" sz="2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DNS</a:t>
            </a:r>
            <a:r>
              <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（二级域名）和</a:t>
            </a: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联用机制，由</a:t>
            </a: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DNS</a:t>
            </a:r>
            <a:r>
              <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触发建立</a:t>
            </a: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表的一个记录项。这时</a:t>
            </a: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
            </a: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a:t>
            </a:r>
            <a:r>
              <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动态建立对应表项，</a:t>
            </a:r>
            <a:r>
              <a:rPr lang="en-US" altLang="zh-CN"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地址利用率更高。</a:t>
            </a:r>
            <a:endParaRPr lang="zh-CN" altLang="en-US" sz="26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700" name="Text Box 27"/>
          <p:cNvSpPr txBox="1"/>
          <p:nvPr>
            <p:custDataLst>
              <p:tags r:id="rId27"/>
            </p:custDataLst>
          </p:nvPr>
        </p:nvSpPr>
        <p:spPr>
          <a:xfrm>
            <a:off x="2291080" y="506730"/>
            <a:ext cx="7477125" cy="521970"/>
          </a:xfrm>
          <a:prstGeom prst="rect">
            <a:avLst/>
          </a:prstGeom>
          <a:noFill/>
          <a:ln w="9525">
            <a:noFill/>
          </a:ln>
        </p:spPr>
        <p:txBody>
          <a:bodyPr wrap="square">
            <a:spAutoFit/>
          </a:bodyPr>
          <a:p>
            <a:pPr eaLnBrk="1" hangingPunct="1">
              <a:spcBef>
                <a:spcPct val="50000"/>
              </a:spcBef>
            </a:pPr>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外部通过</a:t>
            </a:r>
            <a:r>
              <a:rPr lang="en-US" altLang="zh-CN"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的访问内网</a:t>
            </a:r>
            <a:r>
              <a:rPr lang="en-US" altLang="zh-CN"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
            </a:r>
            <a:r>
              <a:rPr lang="en-US" altLang="zh-CN"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mn-ea"/>
              </a:rPr>
              <a:t>P</a:t>
            </a:r>
            <a:r>
              <a:rPr lang="en-US" altLang="zh-CN"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a:t>
            </a:r>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表项动态建立</a:t>
            </a:r>
            <a:endPar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702" name="Rectangle 28"/>
          <p:cNvSpPr/>
          <p:nvPr>
            <p:custDataLst>
              <p:tags r:id="rId28"/>
            </p:custDataLst>
          </p:nvPr>
        </p:nvSpPr>
        <p:spPr>
          <a:xfrm>
            <a:off x="6096000" y="2781300"/>
            <a:ext cx="2800350" cy="414655"/>
          </a:xfrm>
          <a:prstGeom prst="rect">
            <a:avLst/>
          </a:prstGeom>
          <a:noFill/>
          <a:ln w="9525" cap="flat" cmpd="sng">
            <a:solidFill>
              <a:schemeClr val="dk1"/>
            </a:solidFill>
            <a:prstDash val="solid"/>
            <a:miter/>
            <a:headEnd type="none" w="med" len="med"/>
            <a:tailEnd type="none" w="med" len="med"/>
          </a:ln>
        </p:spPr>
        <p:txBody>
          <a:bodyPr tIns="0">
            <a:spAutoFit/>
          </a:bodyPr>
          <a:p>
            <a:pPr algn="ctr"/>
            <a:r>
              <a:rPr lang="en-US" altLang="zh-CN" sz="2400" b="1" dirty="0">
                <a:solidFill>
                  <a:schemeClr val="accent2"/>
                </a:solidFill>
                <a:latin typeface="微软雅黑" panose="020B0503020204020204" pitchFamily="34" charset="-122"/>
                <a:ea typeface="微软雅黑" panose="020B0503020204020204" pitchFamily="34" charset="-122"/>
              </a:rPr>
              <a:t>cs.scnu.edu.cn</a:t>
            </a:r>
            <a:endParaRPr lang="en-US" altLang="zh-CN" sz="2400" b="1" dirty="0">
              <a:solidFill>
                <a:schemeClr val="accent2"/>
              </a:solidFill>
              <a:latin typeface="微软雅黑" panose="020B0503020204020204" pitchFamily="34" charset="-122"/>
              <a:ea typeface="微软雅黑" panose="020B0503020204020204" pitchFamily="34" charset="-122"/>
            </a:endParaRPr>
          </a:p>
        </p:txBody>
      </p:sp>
      <p:sp>
        <p:nvSpPr>
          <p:cNvPr id="29703" name="Rectangle 29"/>
          <p:cNvSpPr/>
          <p:nvPr>
            <p:custDataLst>
              <p:tags r:id="rId29"/>
            </p:custDataLst>
          </p:nvPr>
        </p:nvSpPr>
        <p:spPr>
          <a:xfrm>
            <a:off x="5369561" y="2133600"/>
            <a:ext cx="1867535" cy="398780"/>
          </a:xfrm>
          <a:prstGeom prst="rect">
            <a:avLst/>
          </a:prstGeom>
          <a:noFill/>
          <a:ln w="9525">
            <a:noFill/>
          </a:ln>
        </p:spPr>
        <p:txBody>
          <a:bodyPr wrap="none">
            <a:spAutoFit/>
          </a:bodyPr>
          <a:p>
            <a:pPr algn="ctr"/>
            <a:r>
              <a:rPr lang="en-US" altLang="zh-CN" sz="2000" b="1" dirty="0">
                <a:solidFill>
                  <a:schemeClr val="accent2"/>
                </a:solidFill>
                <a:latin typeface="微软雅黑" panose="020B0503020204020204" pitchFamily="34" charset="-122"/>
                <a:ea typeface="微软雅黑" panose="020B0503020204020204" pitchFamily="34" charset="-122"/>
              </a:rPr>
              <a:t>172.38.1.5.xx</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29704" name="AutoShape 30"/>
          <p:cNvSpPr/>
          <p:nvPr>
            <p:custDataLst>
              <p:tags r:id="rId30"/>
            </p:custDataLst>
          </p:nvPr>
        </p:nvSpPr>
        <p:spPr>
          <a:xfrm>
            <a:off x="7032625" y="2374822"/>
            <a:ext cx="576580" cy="524667"/>
          </a:xfrm>
          <a:prstGeom prst="upArrow">
            <a:avLst>
              <a:gd name="adj1" fmla="val 50000"/>
              <a:gd name="adj2" fmla="val 25000"/>
            </a:avLst>
          </a:prstGeom>
          <a:solidFill>
            <a:schemeClr val="accent2"/>
          </a:solidFill>
          <a:ln w="9525" cap="flat" cmpd="sng">
            <a:solidFill>
              <a:schemeClr val="dk1"/>
            </a:solidFill>
            <a:prstDash val="solid"/>
            <a:miter/>
            <a:headEnd type="none" w="med" len="med"/>
            <a:tailEnd type="none" w="med" len="med"/>
          </a:ln>
        </p:spPr>
        <p:txBody>
          <a:bodyPr anchor="ctr" anchorCtr="0">
            <a:spAutoFit/>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29705" name="Rectangle 31"/>
          <p:cNvSpPr/>
          <p:nvPr>
            <p:custDataLst>
              <p:tags r:id="rId31"/>
            </p:custDataLst>
          </p:nvPr>
        </p:nvSpPr>
        <p:spPr>
          <a:xfrm>
            <a:off x="7282498" y="2133600"/>
            <a:ext cx="2362835" cy="398780"/>
          </a:xfrm>
          <a:prstGeom prst="rect">
            <a:avLst/>
          </a:prstGeom>
          <a:noFill/>
          <a:ln w="9525">
            <a:noFill/>
          </a:ln>
        </p:spPr>
        <p:txBody>
          <a:bodyPr wrap="none">
            <a:spAutoFit/>
          </a:bodyPr>
          <a:p>
            <a:pPr algn="ctr"/>
            <a:r>
              <a:rPr lang="en-US" altLang="zh-CN"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192.168.1.10</a:t>
            </a:r>
            <a:r>
              <a:rPr lang="zh-CN" altLang="en-US"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rPr>
              <a:t>xx</a:t>
            </a:r>
            <a:endParaRPr lang="en-US" altLang="zh-CN" sz="2000" b="1"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3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4522">
                                            <p:txEl>
                                              <p:charRg st="0" end="171"/>
                                            </p:txEl>
                                          </p:spTgt>
                                        </p:tgtEl>
                                        <p:attrNameLst>
                                          <p:attrName>style.visibility</p:attrName>
                                        </p:attrNameLst>
                                      </p:cBhvr>
                                      <p:to>
                                        <p:strVal val="visible"/>
                                      </p:to>
                                    </p:set>
                                    <p:animEffect transition="in" filter="blinds(horizontal)">
                                      <p:cBhvr>
                                        <p:cTn id="7" dur="500"/>
                                        <p:tgtEl>
                                          <p:spTgt spid="234522">
                                            <p:txEl>
                                              <p:charRg st="0" end="17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4522">
                                            <p:txEl>
                                              <p:charRg st="1" end="1"/>
                                            </p:txEl>
                                          </p:spTgt>
                                        </p:tgtEl>
                                        <p:attrNameLst>
                                          <p:attrName>style.visibility</p:attrName>
                                        </p:attrNameLst>
                                      </p:cBhvr>
                                      <p:to>
                                        <p:strVal val="visible"/>
                                      </p:to>
                                    </p:set>
                                    <p:animEffect transition="in" filter="blinds(horizontal)">
                                      <p:cBhvr>
                                        <p:cTn id="12" dur="500"/>
                                        <p:tgtEl>
                                          <p:spTgt spid="234522">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30722" name="Text Box 52"/>
          <p:cNvSpPr txBox="1"/>
          <p:nvPr>
            <p:custDataLst>
              <p:tags r:id="rId7"/>
            </p:custDataLst>
          </p:nvPr>
        </p:nvSpPr>
        <p:spPr>
          <a:xfrm>
            <a:off x="2898775" y="511175"/>
            <a:ext cx="6248400" cy="583565"/>
          </a:xfrm>
          <a:prstGeom prst="rect">
            <a:avLst/>
          </a:prstGeom>
          <a:noFill/>
          <a:ln w="9525">
            <a:noFill/>
          </a:ln>
        </p:spPr>
        <p:txBody>
          <a:bodyPr>
            <a:spAutoFit/>
          </a:bodyPr>
          <a:p>
            <a:pPr eaLnBrk="1" hangingPunct="1">
              <a:spcBef>
                <a:spcPct val="50000"/>
              </a:spcBef>
            </a:pPr>
            <a:r>
              <a:rPr lang="en-US" altLang="zh-CN" sz="32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2.1.4 </a:t>
            </a:r>
            <a:r>
              <a:rPr lang="zh-CN" altLang="en-US" sz="32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小型</a:t>
            </a:r>
            <a:r>
              <a:rPr lang="en-US" altLang="zh-CN" sz="32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32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设备和无线路由器</a:t>
            </a:r>
            <a:endParaRPr lang="zh-CN" altLang="en-US" sz="32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7499" name="Rectangle 107"/>
          <p:cNvSpPr/>
          <p:nvPr/>
        </p:nvSpPr>
        <p:spPr>
          <a:xfrm>
            <a:off x="2279650" y="1412875"/>
            <a:ext cx="7777163" cy="1873885"/>
          </a:xfrm>
          <a:prstGeom prst="rect">
            <a:avLst/>
          </a:prstGeom>
          <a:noFill/>
          <a:ln w="12700">
            <a:noFill/>
          </a:ln>
        </p:spPr>
        <p:txBody>
          <a:bodyPr lIns="102833" tIns="51417" rIns="102833" bIns="51417">
            <a:spAutoFit/>
          </a:bodyPr>
          <a:p>
            <a:pPr algn="just" eaLnBrk="1" hangingPunct="1">
              <a:lnSpc>
                <a:spcPct val="120000"/>
              </a:lnSpc>
            </a:pP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通常家庭或独立小型办公室，多台</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PC</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需要共享访问因特网时，不需要申请多个独立的</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DSL Modem</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，而只需要购置一个小型</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设备，通常家庭无线路由器具有</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功能。</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0725" name="Picture 131"/>
          <p:cNvPicPr/>
          <p:nvPr/>
        </p:nvPicPr>
        <p:blipFill>
          <a:blip r:embed="rId8"/>
          <a:stretch>
            <a:fillRect/>
          </a:stretch>
        </p:blipFill>
        <p:spPr>
          <a:xfrm>
            <a:off x="7688580" y="4568825"/>
            <a:ext cx="628650" cy="381000"/>
          </a:xfrm>
          <a:prstGeom prst="rect">
            <a:avLst/>
          </a:prstGeom>
          <a:noFill/>
          <a:ln w="12700">
            <a:noFill/>
          </a:ln>
        </p:spPr>
      </p:pic>
      <p:pic>
        <p:nvPicPr>
          <p:cNvPr id="30726" name="Picture 132"/>
          <p:cNvPicPr/>
          <p:nvPr/>
        </p:nvPicPr>
        <p:blipFill>
          <a:blip r:embed="rId8"/>
          <a:stretch>
            <a:fillRect/>
          </a:stretch>
        </p:blipFill>
        <p:spPr>
          <a:xfrm>
            <a:off x="6383655" y="5085080"/>
            <a:ext cx="681355" cy="403225"/>
          </a:xfrm>
          <a:prstGeom prst="rect">
            <a:avLst/>
          </a:prstGeom>
          <a:noFill/>
          <a:ln w="12700">
            <a:noFill/>
          </a:ln>
        </p:spPr>
      </p:pic>
      <p:pic>
        <p:nvPicPr>
          <p:cNvPr id="30727" name="Picture 133"/>
          <p:cNvPicPr/>
          <p:nvPr/>
        </p:nvPicPr>
        <p:blipFill>
          <a:blip r:embed="rId8"/>
          <a:stretch>
            <a:fillRect/>
          </a:stretch>
        </p:blipFill>
        <p:spPr>
          <a:xfrm>
            <a:off x="5088255" y="5374005"/>
            <a:ext cx="666750" cy="368300"/>
          </a:xfrm>
          <a:prstGeom prst="rect">
            <a:avLst/>
          </a:prstGeom>
          <a:noFill/>
          <a:ln w="12700">
            <a:noFill/>
          </a:ln>
        </p:spPr>
      </p:pic>
      <p:sp>
        <p:nvSpPr>
          <p:cNvPr id="30728" name="Line 134"/>
          <p:cNvSpPr/>
          <p:nvPr>
            <p:custDataLst>
              <p:tags r:id="rId9"/>
            </p:custDataLst>
          </p:nvPr>
        </p:nvSpPr>
        <p:spPr>
          <a:xfrm flipH="1">
            <a:off x="3790950" y="4149725"/>
            <a:ext cx="14605" cy="404495"/>
          </a:xfrm>
          <a:prstGeom prst="line">
            <a:avLst/>
          </a:prstGeom>
          <a:ln w="9525" cap="flat" cmpd="sng">
            <a:solidFill>
              <a:schemeClr val="dk1"/>
            </a:solidFill>
            <a:prstDash val="solid"/>
            <a:headEnd type="triangle" w="med" len="med"/>
            <a:tailEnd type="triangle" w="med" len="med"/>
          </a:ln>
        </p:spPr>
      </p:sp>
      <p:sp>
        <p:nvSpPr>
          <p:cNvPr id="30729" name="Line 135"/>
          <p:cNvSpPr/>
          <p:nvPr>
            <p:custDataLst>
              <p:tags r:id="rId10"/>
            </p:custDataLst>
          </p:nvPr>
        </p:nvSpPr>
        <p:spPr>
          <a:xfrm>
            <a:off x="3790950" y="4581525"/>
            <a:ext cx="1657350" cy="0"/>
          </a:xfrm>
          <a:prstGeom prst="line">
            <a:avLst/>
          </a:prstGeom>
          <a:ln w="9525" cap="flat" cmpd="sng">
            <a:solidFill>
              <a:schemeClr val="dk1"/>
            </a:solidFill>
            <a:prstDash val="solid"/>
            <a:headEnd type="none" w="med" len="med"/>
            <a:tailEnd type="none" w="med" len="med"/>
          </a:ln>
        </p:spPr>
      </p:sp>
      <p:sp>
        <p:nvSpPr>
          <p:cNvPr id="30730" name="Line 138"/>
          <p:cNvSpPr/>
          <p:nvPr>
            <p:custDataLst>
              <p:tags r:id="rId11"/>
            </p:custDataLst>
          </p:nvPr>
        </p:nvSpPr>
        <p:spPr>
          <a:xfrm flipH="1">
            <a:off x="5281930" y="4726305"/>
            <a:ext cx="309880" cy="601345"/>
          </a:xfrm>
          <a:prstGeom prst="line">
            <a:avLst/>
          </a:prstGeom>
          <a:ln w="9525" cap="flat" cmpd="sng">
            <a:solidFill>
              <a:schemeClr val="dk1"/>
            </a:solidFill>
            <a:prstDash val="solid"/>
            <a:headEnd type="none" w="med" len="med"/>
            <a:tailEnd type="none" w="med" len="med"/>
          </a:ln>
        </p:spPr>
      </p:sp>
      <p:sp>
        <p:nvSpPr>
          <p:cNvPr id="30731" name="Text Box 140"/>
          <p:cNvSpPr txBox="1"/>
          <p:nvPr/>
        </p:nvSpPr>
        <p:spPr>
          <a:xfrm>
            <a:off x="4943475" y="3933825"/>
            <a:ext cx="1668780" cy="394970"/>
          </a:xfrm>
          <a:prstGeom prst="rect">
            <a:avLst/>
          </a:prstGeom>
          <a:noFill/>
          <a:ln w="9525">
            <a:noFill/>
          </a:ln>
        </p:spPr>
        <p:txBody>
          <a:bodyPr>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30000"/>
              </a:lnSpc>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无线路由器</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32" name="Text Box 141"/>
          <p:cNvSpPr txBox="1"/>
          <p:nvPr/>
        </p:nvSpPr>
        <p:spPr>
          <a:xfrm>
            <a:off x="8256905" y="4365625"/>
            <a:ext cx="687705"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000000"/>
                </a:solidFill>
                <a:latin typeface="微软雅黑" panose="020B0503020204020204" pitchFamily="34" charset="-122"/>
                <a:ea typeface="微软雅黑" panose="020B0503020204020204" pitchFamily="34" charset="-122"/>
              </a:rPr>
              <a:t>PC1</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0733" name="Text Box 142"/>
          <p:cNvSpPr txBox="1"/>
          <p:nvPr/>
        </p:nvSpPr>
        <p:spPr>
          <a:xfrm>
            <a:off x="6959600" y="5013325"/>
            <a:ext cx="697230"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000000"/>
                </a:solidFill>
                <a:latin typeface="微软雅黑" panose="020B0503020204020204" pitchFamily="34" charset="-122"/>
                <a:ea typeface="微软雅黑" panose="020B0503020204020204" pitchFamily="34" charset="-122"/>
              </a:rPr>
              <a:t>PC2</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0734" name="Text Box 143"/>
          <p:cNvSpPr txBox="1"/>
          <p:nvPr/>
        </p:nvSpPr>
        <p:spPr>
          <a:xfrm>
            <a:off x="5448300" y="5518150"/>
            <a:ext cx="767080"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000000"/>
                </a:solidFill>
                <a:latin typeface="微软雅黑" panose="020B0503020204020204" pitchFamily="34" charset="-122"/>
                <a:ea typeface="微软雅黑" panose="020B0503020204020204" pitchFamily="34" charset="-122"/>
              </a:rPr>
              <a:t>PC3</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30735" name="Rectangle 145"/>
          <p:cNvSpPr/>
          <p:nvPr>
            <p:custDataLst>
              <p:tags r:id="rId12"/>
            </p:custDataLst>
          </p:nvPr>
        </p:nvSpPr>
        <p:spPr>
          <a:xfrm>
            <a:off x="5448300" y="4359593"/>
            <a:ext cx="374650" cy="460375"/>
          </a:xfrm>
          <a:prstGeom prst="rect">
            <a:avLst/>
          </a:prstGeom>
          <a:solidFill>
            <a:schemeClr val="accent2"/>
          </a:solidFill>
          <a:ln w="9525" cap="flat" cmpd="sng">
            <a:solidFill>
              <a:schemeClr val="dk1"/>
            </a:solidFill>
            <a:prstDash val="solid"/>
            <a:miter/>
            <a:headEnd type="none" w="med" len="med"/>
            <a:tailEnd type="none" w="med" len="med"/>
          </a:ln>
        </p:spPr>
        <p:txBody>
          <a:bodyPr anchor="ctr" anchorCtr="0">
            <a:spAutoFit/>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30736" name="Text Box 154"/>
          <p:cNvSpPr txBox="1"/>
          <p:nvPr/>
        </p:nvSpPr>
        <p:spPr>
          <a:xfrm>
            <a:off x="6599555" y="5445125"/>
            <a:ext cx="1440180" cy="394970"/>
          </a:xfrm>
          <a:prstGeom prst="rect">
            <a:avLst/>
          </a:prstGeom>
          <a:noFill/>
          <a:ln w="9525">
            <a:noFill/>
          </a:ln>
        </p:spPr>
        <p:txBody>
          <a:bodyPr>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zh-CN" altLang="en-US" sz="1800" b="1" dirty="0">
                <a:solidFill>
                  <a:srgbClr val="000000"/>
                </a:solidFill>
                <a:latin typeface="微软雅黑" panose="020B0503020204020204" pitchFamily="34" charset="-122"/>
                <a:ea typeface="微软雅黑" panose="020B0503020204020204" pitchFamily="34" charset="-122"/>
              </a:rPr>
              <a:t>私有地址</a:t>
            </a:r>
            <a:endParaRPr lang="zh-CN" altLang="en-US" sz="1800" b="1" dirty="0">
              <a:solidFill>
                <a:srgbClr val="000000"/>
              </a:solidFill>
              <a:latin typeface="微软雅黑" panose="020B0503020204020204" pitchFamily="34" charset="-122"/>
              <a:ea typeface="微软雅黑" panose="020B0503020204020204" pitchFamily="34" charset="-122"/>
            </a:endParaRPr>
          </a:p>
        </p:txBody>
      </p:sp>
      <p:sp>
        <p:nvSpPr>
          <p:cNvPr id="30737" name="Text Box 157"/>
          <p:cNvSpPr txBox="1"/>
          <p:nvPr/>
        </p:nvSpPr>
        <p:spPr>
          <a:xfrm>
            <a:off x="8039100" y="4797425"/>
            <a:ext cx="1440180" cy="394970"/>
          </a:xfrm>
          <a:prstGeom prst="rect">
            <a:avLst/>
          </a:prstGeom>
          <a:noFill/>
          <a:ln w="9525">
            <a:noFill/>
          </a:ln>
        </p:spPr>
        <p:txBody>
          <a:bodyPr>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zh-CN" altLang="en-US" sz="1800" b="1" dirty="0">
                <a:solidFill>
                  <a:srgbClr val="000000"/>
                </a:solidFill>
                <a:latin typeface="微软雅黑" panose="020B0503020204020204" pitchFamily="34" charset="-122"/>
                <a:ea typeface="微软雅黑" panose="020B0503020204020204" pitchFamily="34" charset="-122"/>
              </a:rPr>
              <a:t>私有地址</a:t>
            </a:r>
            <a:endParaRPr lang="zh-CN" altLang="en-US" sz="1800" b="1" dirty="0">
              <a:solidFill>
                <a:srgbClr val="000000"/>
              </a:solidFill>
              <a:latin typeface="微软雅黑" panose="020B0503020204020204" pitchFamily="34" charset="-122"/>
              <a:ea typeface="微软雅黑" panose="020B0503020204020204" pitchFamily="34" charset="-122"/>
            </a:endParaRPr>
          </a:p>
        </p:txBody>
      </p:sp>
      <p:sp>
        <p:nvSpPr>
          <p:cNvPr id="30738" name="Text Box 158"/>
          <p:cNvSpPr txBox="1"/>
          <p:nvPr/>
        </p:nvSpPr>
        <p:spPr>
          <a:xfrm>
            <a:off x="5304155" y="4869180"/>
            <a:ext cx="719455" cy="394970"/>
          </a:xfrm>
          <a:prstGeom prst="rect">
            <a:avLst/>
          </a:prstGeom>
          <a:noFill/>
          <a:ln w="9525">
            <a:noFill/>
          </a:ln>
        </p:spPr>
        <p:txBody>
          <a:bodyPr>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zh-CN" altLang="en-US" sz="1800" b="1" dirty="0">
                <a:solidFill>
                  <a:srgbClr val="000000"/>
                </a:solidFill>
                <a:latin typeface="微软雅黑" panose="020B0503020204020204" pitchFamily="34" charset="-122"/>
                <a:ea typeface="微软雅黑" panose="020B0503020204020204" pitchFamily="34" charset="-122"/>
              </a:rPr>
              <a:t>有线</a:t>
            </a:r>
            <a:endParaRPr lang="zh-CN" altLang="en-US" sz="1800" b="1" dirty="0">
              <a:solidFill>
                <a:srgbClr val="000000"/>
              </a:solidFill>
              <a:latin typeface="微软雅黑" panose="020B0503020204020204" pitchFamily="34" charset="-122"/>
              <a:ea typeface="微软雅黑" panose="020B0503020204020204" pitchFamily="34" charset="-122"/>
            </a:endParaRPr>
          </a:p>
        </p:txBody>
      </p:sp>
      <p:cxnSp>
        <p:nvCxnSpPr>
          <p:cNvPr id="30739" name="AutoShape 159"/>
          <p:cNvCxnSpPr/>
          <p:nvPr>
            <p:custDataLst>
              <p:tags r:id="rId13"/>
            </p:custDataLst>
          </p:nvPr>
        </p:nvCxnSpPr>
        <p:spPr>
          <a:xfrm>
            <a:off x="5951855" y="4510405"/>
            <a:ext cx="1584325" cy="287020"/>
          </a:xfrm>
          <a:prstGeom prst="curvedConnector3">
            <a:avLst>
              <a:gd name="adj1" fmla="val 56412"/>
            </a:avLst>
          </a:prstGeom>
          <a:ln w="9525" cap="flat" cmpd="sng">
            <a:solidFill>
              <a:schemeClr val="dk1"/>
            </a:solidFill>
            <a:prstDash val="dash"/>
            <a:headEnd type="triangle" w="med" len="med"/>
            <a:tailEnd type="triangle" w="med" len="med"/>
          </a:ln>
        </p:spPr>
      </p:cxnSp>
      <p:cxnSp>
        <p:nvCxnSpPr>
          <p:cNvPr id="30740" name="AutoShape 160"/>
          <p:cNvCxnSpPr>
            <a:stCxn id="30735" idx="3"/>
            <a:endCxn id="30726" idx="1"/>
          </p:cNvCxnSpPr>
          <p:nvPr>
            <p:custDataLst>
              <p:tags r:id="rId14"/>
            </p:custDataLst>
          </p:nvPr>
        </p:nvCxnSpPr>
        <p:spPr>
          <a:xfrm>
            <a:off x="5822950" y="4590415"/>
            <a:ext cx="560705" cy="696595"/>
          </a:xfrm>
          <a:prstGeom prst="curvedConnector3">
            <a:avLst>
              <a:gd name="adj1" fmla="val 50057"/>
            </a:avLst>
          </a:prstGeom>
          <a:ln w="9525" cap="flat" cmpd="sng">
            <a:solidFill>
              <a:schemeClr val="dk1"/>
            </a:solidFill>
            <a:prstDash val="lgDash"/>
            <a:headEnd type="triangle" w="med" len="med"/>
            <a:tailEnd type="triangle" w="med" len="med"/>
          </a:ln>
        </p:spPr>
      </p:cxnSp>
      <p:sp>
        <p:nvSpPr>
          <p:cNvPr id="30741" name="Text Box 161"/>
          <p:cNvSpPr txBox="1"/>
          <p:nvPr/>
        </p:nvSpPr>
        <p:spPr>
          <a:xfrm>
            <a:off x="6167755" y="4581525"/>
            <a:ext cx="719455" cy="394970"/>
          </a:xfrm>
          <a:prstGeom prst="rect">
            <a:avLst/>
          </a:prstGeom>
          <a:noFill/>
          <a:ln w="9525">
            <a:noFill/>
          </a:ln>
        </p:spPr>
        <p:txBody>
          <a:bodyPr>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zh-CN" altLang="en-US" sz="1800" b="1" dirty="0">
                <a:solidFill>
                  <a:srgbClr val="000000"/>
                </a:solidFill>
                <a:latin typeface="微软雅黑" panose="020B0503020204020204" pitchFamily="34" charset="-122"/>
                <a:ea typeface="微软雅黑" panose="020B0503020204020204" pitchFamily="34" charset="-122"/>
              </a:rPr>
              <a:t>无线</a:t>
            </a:r>
            <a:endParaRPr lang="zh-CN" altLang="en-US" sz="1800" b="1" dirty="0">
              <a:solidFill>
                <a:srgbClr val="000000"/>
              </a:solidFill>
              <a:latin typeface="微软雅黑" panose="020B0503020204020204" pitchFamily="34" charset="-122"/>
              <a:ea typeface="微软雅黑" panose="020B0503020204020204" pitchFamily="34" charset="-122"/>
            </a:endParaRPr>
          </a:p>
        </p:txBody>
      </p:sp>
      <p:sp>
        <p:nvSpPr>
          <p:cNvPr id="30742" name="Rectangle 162"/>
          <p:cNvSpPr/>
          <p:nvPr>
            <p:custDataLst>
              <p:tags r:id="rId15"/>
            </p:custDataLst>
          </p:nvPr>
        </p:nvSpPr>
        <p:spPr>
          <a:xfrm>
            <a:off x="4367530" y="4343718"/>
            <a:ext cx="374650" cy="460375"/>
          </a:xfrm>
          <a:prstGeom prst="rect">
            <a:avLst/>
          </a:prstGeom>
          <a:solidFill>
            <a:srgbClr val="FF9966"/>
          </a:solidFill>
          <a:ln w="9525" cap="flat" cmpd="sng">
            <a:solidFill>
              <a:schemeClr val="dk1"/>
            </a:solidFill>
            <a:prstDash val="solid"/>
            <a:miter/>
            <a:headEnd type="none" w="med" len="med"/>
            <a:tailEnd type="none" w="med" len="med"/>
          </a:ln>
        </p:spPr>
        <p:txBody>
          <a:bodyPr anchor="ctr" anchorCtr="0">
            <a:spAutoFit/>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pic>
        <p:nvPicPr>
          <p:cNvPr id="30743" name="Picture 163"/>
          <p:cNvPicPr/>
          <p:nvPr/>
        </p:nvPicPr>
        <p:blipFill>
          <a:blip r:embed="rId16"/>
          <a:stretch>
            <a:fillRect/>
          </a:stretch>
        </p:blipFill>
        <p:spPr>
          <a:xfrm>
            <a:off x="2783205" y="3284855"/>
            <a:ext cx="2193925" cy="873125"/>
          </a:xfrm>
          <a:prstGeom prst="rect">
            <a:avLst/>
          </a:prstGeom>
          <a:noFill/>
          <a:ln w="9525">
            <a:noFill/>
          </a:ln>
        </p:spPr>
      </p:pic>
      <p:sp>
        <p:nvSpPr>
          <p:cNvPr id="30744" name="Text Box 164"/>
          <p:cNvSpPr txBox="1"/>
          <p:nvPr/>
        </p:nvSpPr>
        <p:spPr>
          <a:xfrm>
            <a:off x="3430905" y="3429000"/>
            <a:ext cx="1079500" cy="394970"/>
          </a:xfrm>
          <a:prstGeom prst="rect">
            <a:avLst/>
          </a:prstGeom>
          <a:noFill/>
          <a:ln w="9525">
            <a:noFill/>
          </a:ln>
        </p:spPr>
        <p:txBody>
          <a:bodyPr>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30000"/>
              </a:lnSpc>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因特网</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45" name="Text Box 165"/>
          <p:cNvSpPr txBox="1"/>
          <p:nvPr/>
        </p:nvSpPr>
        <p:spPr>
          <a:xfrm>
            <a:off x="3575050" y="4653280"/>
            <a:ext cx="1668780" cy="505460"/>
          </a:xfrm>
          <a:prstGeom prst="rect">
            <a:avLst/>
          </a:prstGeom>
          <a:noFill/>
          <a:ln w="9525">
            <a:noFill/>
          </a:ln>
        </p:spPr>
        <p:txBody>
          <a:bodyPr>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rPr>
              <a:t>  DSL </a:t>
            </a:r>
            <a:r>
              <a:rPr lang="en-US" altLang="zh-CN" sz="2400" b="1" dirty="0">
                <a:solidFill>
                  <a:srgbClr val="000000"/>
                </a:solidFill>
                <a:latin typeface="微软雅黑" panose="020B0503020204020204" pitchFamily="34" charset="-122"/>
                <a:ea typeface="微软雅黑" panose="020B0503020204020204" pitchFamily="34" charset="-122"/>
              </a:rPr>
              <a:t>Modem</a:t>
            </a:r>
            <a:r>
              <a:rPr lang="en-US" altLang="zh-CN" sz="1800" b="1" dirty="0">
                <a:solidFill>
                  <a:srgbClr val="000000"/>
                </a:solidFill>
                <a:latin typeface="微软雅黑" panose="020B0503020204020204" pitchFamily="34" charset="-122"/>
                <a:ea typeface="微软雅黑" panose="020B0503020204020204" pitchFamily="34" charset="-122"/>
              </a:rPr>
              <a:t> </a:t>
            </a:r>
            <a:endParaRPr lang="en-US" altLang="zh-CN" sz="1800" b="1" dirty="0">
              <a:solidFill>
                <a:srgbClr val="000000"/>
              </a:solidFill>
              <a:latin typeface="微软雅黑" panose="020B0503020204020204" pitchFamily="34" charset="-122"/>
              <a:ea typeface="微软雅黑" panose="020B0503020204020204" pitchFamily="34" charset="-122"/>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7499"/>
                                        </p:tgtEl>
                                        <p:attrNameLst>
                                          <p:attrName>style.visibility</p:attrName>
                                        </p:attrNameLst>
                                      </p:cBhvr>
                                      <p:to>
                                        <p:strVal val="visible"/>
                                      </p:to>
                                    </p:set>
                                    <p:animEffect transition="in" filter="blinds(horizontal)">
                                      <p:cBhvr>
                                        <p:cTn id="7" dur="500"/>
                                        <p:tgtEl>
                                          <p:spTgt spid="187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9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31746" name="Text Box 2"/>
          <p:cNvSpPr txBox="1"/>
          <p:nvPr/>
        </p:nvSpPr>
        <p:spPr>
          <a:xfrm>
            <a:off x="3079750" y="519113"/>
            <a:ext cx="6248400" cy="583565"/>
          </a:xfrm>
          <a:prstGeom prst="rect">
            <a:avLst/>
          </a:prstGeom>
          <a:noFill/>
          <a:ln w="9525">
            <a:noFill/>
          </a:ln>
        </p:spPr>
        <p:txBody>
          <a:bodyPr>
            <a:spAutoFit/>
          </a:bodyPr>
          <a:p>
            <a:pPr eaLnBrk="1" hangingPunct="1">
              <a:spcBef>
                <a:spcPct val="50000"/>
              </a:spcBef>
            </a:pPr>
            <a:r>
              <a:rPr lang="en-US" altLang="zh-CN"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2.1.5 NAT</a:t>
            </a:r>
            <a:r>
              <a:rPr lang="zh-CN" altLang="en-US"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总结</a:t>
            </a:r>
            <a:endParaRPr lang="zh-CN" altLang="en-US" sz="32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9379" name="Rectangle 3"/>
          <p:cNvSpPr/>
          <p:nvPr/>
        </p:nvSpPr>
        <p:spPr>
          <a:xfrm>
            <a:off x="2351088" y="1052513"/>
            <a:ext cx="7705725" cy="2316480"/>
          </a:xfrm>
          <a:prstGeom prst="rect">
            <a:avLst/>
          </a:prstGeom>
          <a:noFill/>
          <a:ln w="12700">
            <a:noFill/>
          </a:ln>
        </p:spPr>
        <p:txBody>
          <a:bodyPr lIns="102833" tIns="51417" rIns="102833" bIns="51417">
            <a:spAutoFit/>
          </a:bodyPr>
          <a:p>
            <a:pPr algn="just" eaLnBrk="1" hangingPunct="1">
              <a:lnSpc>
                <a:spcPct val="12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优点：</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2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◆大大节约使用因特网地址</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2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◆解决相同</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地址的负载扩展（均衡）</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lnSpc>
                <a:spcPct val="120000"/>
              </a:lnSpc>
            </a:pP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◆消除重新编址：当网络环境发生变化时，使用</a:t>
            </a:r>
            <a:r>
              <a:rPr lang="en-US" altLang="zh-CN"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可以允许现有的地址方案继续存在</a:t>
            </a:r>
            <a:endParaRPr lang="zh-CN" altLang="en-US" sz="2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9380" name="Rectangle 4"/>
          <p:cNvSpPr/>
          <p:nvPr/>
        </p:nvSpPr>
        <p:spPr>
          <a:xfrm>
            <a:off x="2351088" y="3357563"/>
            <a:ext cx="7993062" cy="3056255"/>
          </a:xfrm>
          <a:prstGeom prst="rect">
            <a:avLst/>
          </a:prstGeom>
          <a:noFill/>
          <a:ln w="12700">
            <a:noFill/>
          </a:ln>
        </p:spPr>
        <p:txBody>
          <a:bodyPr lIns="102833" tIns="51417" rIns="102833" bIns="51417">
            <a:spAutoFit/>
          </a:bodyPr>
          <a:p>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缺点：</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◆增加了延迟，</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◆降低了地址的可跟踪性（</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Traceability</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不能经过</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使用</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ping</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和</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traceroute</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，不能确定某个数据流内部哪个</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地址发出；</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ICMP</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要进行额外的处理。</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◆某些应用功能交互更加复杂或失效：如</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FTP</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TCP</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连接，必须解决</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穿越问题；某些要求特定的源端口和源地址的应用程序在</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环境下将无法正常工作。</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9379"/>
                                        </p:tgtEl>
                                        <p:attrNameLst>
                                          <p:attrName>style.visibility</p:attrName>
                                        </p:attrNameLst>
                                      </p:cBhvr>
                                      <p:to>
                                        <p:strVal val="visible"/>
                                      </p:to>
                                    </p:set>
                                    <p:animEffect transition="in" filter="blinds(horizontal)">
                                      <p:cBhvr>
                                        <p:cTn id="7" dur="500"/>
                                        <p:tgtEl>
                                          <p:spTgt spid="2293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9380"/>
                                        </p:tgtEl>
                                        <p:attrNameLst>
                                          <p:attrName>style.visibility</p:attrName>
                                        </p:attrNameLst>
                                      </p:cBhvr>
                                      <p:to>
                                        <p:strVal val="visible"/>
                                      </p:to>
                                    </p:set>
                                    <p:animEffect transition="in" filter="blinds(horizontal)">
                                      <p:cBhvr>
                                        <p:cTn id="12" dur="5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p:bldP spid="22938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32770" name="Text Box 2"/>
          <p:cNvSpPr txBox="1"/>
          <p:nvPr/>
        </p:nvSpPr>
        <p:spPr>
          <a:xfrm>
            <a:off x="2351088" y="1196975"/>
            <a:ext cx="7478712" cy="2889250"/>
          </a:xfrm>
          <a:prstGeom prst="rect">
            <a:avLst/>
          </a:prstGeom>
          <a:noFill/>
          <a:ln w="9525">
            <a:noFill/>
          </a:ln>
        </p:spPr>
        <p:txBody>
          <a:bodyPr>
            <a:spAutoFit/>
          </a:bodyPr>
          <a:p>
            <a:pPr eaLnBrk="1" hangingPunct="1">
              <a:lnSpc>
                <a:spcPct val="110000"/>
              </a:lnSpc>
              <a:spcBef>
                <a:spcPct val="20000"/>
              </a:spcBef>
            </a:pPr>
            <a:r>
              <a:rPr lang="zh-CN" alt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作业：</a:t>
            </a:r>
            <a:endParaRPr lang="zh-CN" alt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0000"/>
              </a:lnSpc>
              <a:spcBef>
                <a:spcPct val="20000"/>
              </a:spcBef>
            </a:pP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、说明为什么</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使用能大大节省因特网地址。</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0000"/>
              </a:lnSpc>
              <a:spcBef>
                <a:spcPct val="20000"/>
              </a:spcBef>
            </a:pP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、说明</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是否是网络协议？</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0000"/>
              </a:lnSpc>
              <a:spcBef>
                <a:spcPct val="20000"/>
              </a:spcBef>
            </a:pP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、说明华师大校园网的地址分配和上因特网工作原理。</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10000"/>
              </a:lnSpc>
              <a:spcBef>
                <a:spcPct val="20000"/>
              </a:spcBef>
            </a:pP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、简述</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NAPT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实现同一</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地址的负载均衡的原理。</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771" name="Rectangle 4"/>
          <p:cNvSpPr/>
          <p:nvPr>
            <p:custDataLst>
              <p:tags r:id="rId7"/>
            </p:custDataLst>
          </p:nvPr>
        </p:nvSpPr>
        <p:spPr>
          <a:xfrm>
            <a:off x="2424113" y="4437063"/>
            <a:ext cx="6337300" cy="460375"/>
          </a:xfrm>
          <a:prstGeom prst="rect">
            <a:avLst/>
          </a:prstGeom>
          <a:noFill/>
          <a:ln w="9525">
            <a:noFill/>
          </a:ln>
        </p:spPr>
        <p:txBody>
          <a:bodyPr>
            <a:spAutoFit/>
          </a:bodyPr>
          <a:p>
            <a:r>
              <a:rPr lang="zh-CN" altLang="en-US" sz="2400" b="1" dirty="0">
                <a:solidFill>
                  <a:schemeClr val="dk1"/>
                </a:solidFill>
                <a:latin typeface="微软雅黑" panose="020B0503020204020204" pitchFamily="34" charset="-122"/>
                <a:ea typeface="微软雅黑" panose="020B0503020204020204" pitchFamily="34" charset="-122"/>
              </a:rPr>
              <a:t>打★作业原则上是选做题。</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Tree>
    <p:custDataLst>
      <p:tags r:id="rId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17410" name="Text Box 114"/>
          <p:cNvSpPr txBox="1"/>
          <p:nvPr>
            <p:custDataLst>
              <p:tags r:id="rId7"/>
            </p:custDataLst>
          </p:nvPr>
        </p:nvSpPr>
        <p:spPr>
          <a:xfrm>
            <a:off x="1258888" y="549275"/>
            <a:ext cx="6553200" cy="521970"/>
          </a:xfrm>
          <a:prstGeom prst="rect">
            <a:avLst/>
          </a:prstGeom>
          <a:noFill/>
          <a:ln w="9525">
            <a:noFill/>
          </a:ln>
        </p:spPr>
        <p:txBody>
          <a:bodyPr>
            <a:spAutoFit/>
          </a:bodyPr>
          <a:p>
            <a:pPr algn="ctr" eaLnBrk="1" hangingPunct="1">
              <a:spcBef>
                <a:spcPct val="50000"/>
              </a:spcBef>
            </a:pPr>
            <a:r>
              <a:rPr lang="zh-CN" altLang="en-US" sz="2800" b="1" dirty="0">
                <a:solidFill>
                  <a:schemeClr val="dk1"/>
                </a:solidFill>
                <a:latin typeface="微软雅黑" panose="020B0503020204020204" pitchFamily="34" charset="-122"/>
                <a:ea typeface="微软雅黑" panose="020B0503020204020204" pitchFamily="34" charset="-122"/>
              </a:rPr>
              <a:t>因特网全局地址和私有地址</a:t>
            </a:r>
            <a:endParaRPr lang="zh-CN" altLang="en-US" sz="2800" b="1" dirty="0">
              <a:solidFill>
                <a:schemeClr val="dk1"/>
              </a:solidFill>
              <a:latin typeface="微软雅黑" panose="020B0503020204020204" pitchFamily="34" charset="-122"/>
              <a:ea typeface="微软雅黑" panose="020B0503020204020204" pitchFamily="34" charset="-122"/>
            </a:endParaRPr>
          </a:p>
        </p:txBody>
      </p:sp>
      <p:sp>
        <p:nvSpPr>
          <p:cNvPr id="17411" name="Rectangle 6"/>
          <p:cNvSpPr/>
          <p:nvPr>
            <p:custDataLst>
              <p:tags r:id="rId8"/>
            </p:custDataLst>
          </p:nvPr>
        </p:nvSpPr>
        <p:spPr>
          <a:xfrm>
            <a:off x="2063750" y="1844675"/>
            <a:ext cx="9753600" cy="2303780"/>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eaLnBrk="1" hangingPunct="1">
              <a:spcBef>
                <a:spcPct val="4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地址块                                                               描 述</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spcBef>
                <a:spcPct val="4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10.0.0.0-10.255.255.255</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（或记</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10/8)                     A</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类私有地址块</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spcBef>
                <a:spcPct val="4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169.254.0.0-169.254.255.255(</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或记</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169.254/16)     B</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类私有地址块</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spcBef>
                <a:spcPct val="4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172.16.0.0-172.31.255.255(</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或记</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172.16/12)          16</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个连续</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B</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类地址块</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spcBef>
                <a:spcPct val="40000"/>
              </a:spcBef>
            </a:pP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192.168.0.0-192.168.255.255(</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或记</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192.168/16)  256</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个连续</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类地址块</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5953" name="Rectangle 129"/>
          <p:cNvSpPr/>
          <p:nvPr/>
        </p:nvSpPr>
        <p:spPr>
          <a:xfrm>
            <a:off x="539750" y="4365625"/>
            <a:ext cx="10066655" cy="1198880"/>
          </a:xfrm>
          <a:prstGeom prst="rect">
            <a:avLst/>
          </a:prstGeom>
          <a:noFill/>
          <a:ln w="9525">
            <a:noFill/>
          </a:ln>
        </p:spPr>
        <p:txBody>
          <a:bodyPr wrap="square">
            <a:spAutoFit/>
          </a:bodyPr>
          <a:p>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为了防止可能的地址冲突（为什么可能存在？）， </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IETF</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规定了一批只能在专网内部使用的专门地址空间</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私有地址；因特网路由器只对因特网全局地址进行路由，不对私有地址进行路由。</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3" name="Rectangle 133"/>
          <p:cNvSpPr/>
          <p:nvPr>
            <p:custDataLst>
              <p:tags r:id="rId9"/>
            </p:custDataLst>
          </p:nvPr>
        </p:nvSpPr>
        <p:spPr>
          <a:xfrm>
            <a:off x="611188" y="1412875"/>
            <a:ext cx="4537075" cy="398780"/>
          </a:xfrm>
          <a:prstGeom prst="rect">
            <a:avLst/>
          </a:prstGeom>
          <a:noFill/>
          <a:ln w="9525">
            <a:noFill/>
          </a:ln>
        </p:spPr>
        <p:txBody>
          <a:bodyPr>
            <a:spAutoFit/>
          </a:bodyPr>
          <a:p>
            <a:pPr algn="ct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IETF</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根据</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RFC1918</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定义的私有地址</a:t>
            </a:r>
            <a:endPar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5958" name="Rectangle 134"/>
          <p:cNvSpPr/>
          <p:nvPr>
            <p:custDataLst>
              <p:tags r:id="rId10"/>
            </p:custDataLst>
          </p:nvPr>
        </p:nvSpPr>
        <p:spPr>
          <a:xfrm>
            <a:off x="539750" y="6021388"/>
            <a:ext cx="7200900" cy="460375"/>
          </a:xfrm>
          <a:prstGeom prst="rect">
            <a:avLst/>
          </a:prstGeom>
          <a:noFill/>
          <a:ln w="9525">
            <a:noFill/>
          </a:ln>
        </p:spPr>
        <p:txBody>
          <a:bodyPr>
            <a:spAutoFit/>
          </a:bodyPr>
          <a:p>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因特网公有</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地址和私有</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地址重复吗？</a:t>
            </a:r>
            <a:endPar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953"/>
                                        </p:tgtEl>
                                        <p:attrNameLst>
                                          <p:attrName>style.visibility</p:attrName>
                                        </p:attrNameLst>
                                      </p:cBhvr>
                                      <p:to>
                                        <p:strVal val="visible"/>
                                      </p:to>
                                    </p:set>
                                    <p:animEffect transition="in" filter="wipe(down)">
                                      <p:cBhvr>
                                        <p:cTn id="7" dur="500"/>
                                        <p:tgtEl>
                                          <p:spTgt spid="2059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958"/>
                                        </p:tgtEl>
                                        <p:attrNameLst>
                                          <p:attrName>style.visibility</p:attrName>
                                        </p:attrNameLst>
                                      </p:cBhvr>
                                      <p:to>
                                        <p:strVal val="visible"/>
                                      </p:to>
                                    </p:set>
                                    <p:animEffect transition="in" filter="box(in)">
                                      <p:cBhvr>
                                        <p:cTn id="12" dur="500"/>
                                        <p:tgtEl>
                                          <p:spTgt spid="205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53" grpId="0"/>
      <p:bldP spid="20595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182" name="文本占位符 2181"/>
          <p:cNvSpPr/>
          <p:nvPr>
            <p:ph type="body" idx="4294967295"/>
            <p:custDataLst>
              <p:tags r:id="rId7"/>
            </p:custDataLst>
          </p:nvPr>
        </p:nvSpPr>
        <p:spPr>
          <a:xfrm>
            <a:off x="832485" y="1557020"/>
            <a:ext cx="10492740" cy="4524375"/>
          </a:xfrm>
        </p:spPr>
        <p:txBody>
          <a:bodyPr lIns="91423" tIns="45711" rIns="91423" bIns="45711">
            <a:noAutofit/>
          </a:bodyPr>
          <a:p>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内部服务器</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内部服务器是一种反相的地址转换。</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地址转换屏蔽了内部网络中的主机，而内部服务器可以提供外部网络访问内部网络的服务。可以配置</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WWW</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FTP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Telnet</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等服务。</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内部服务器映射表是由</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 SERVER</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命令配置的，在转换时，根据用户的配置查找外部数据包的目的地址，如果是访问内部的服务器，则转换成相应的内部服务器的目的地址和端口，达到访问内部服务器的目的。还原时对源地址进行查找，判断是否是从内部服务器出去的报文，如果是将源地址转换成相应的外部地址。</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81" name="标题 2180"/>
          <p:cNvSpPr/>
          <p:nvPr>
            <p:custDataLst>
              <p:tags r:id="rId8"/>
            </p:custDataLst>
          </p:nvPr>
        </p:nvSpPr>
        <p:spPr>
          <a:xfrm>
            <a:off x="2152650" y="365125"/>
            <a:ext cx="7886700" cy="1325563"/>
          </a:xfrm>
          <a:prstGeom prst="rect">
            <a:avLst/>
          </a:prstGeom>
          <a:noFill/>
          <a:ln w="9525">
            <a:noFill/>
          </a:ln>
        </p:spPr>
        <p:txBody>
          <a:bodyPr lIns="91423" tIns="45711" rIns="91423" bIns="45711" anchor="ctr" anchorCtr="0"/>
          <a:lstStyle>
            <a:lvl1pPr algn="l" defTabSz="684530" rtl="0" eaLnBrk="0" fontAlgn="base" hangingPunct="0">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a:lstStyle>
          <a:p>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的基本工作原理</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3" name="灯片编号占位符 2"/>
          <p:cNvSpPr/>
          <p:nvPr>
            <p:ph type="sldNum" sz="quarter" idx="12"/>
            <p:custDataLst>
              <p:tags r:id="rId7"/>
            </p:custDataLst>
          </p:nvPr>
        </p:nvSpPr>
        <p:spPr/>
        <p:txBody>
          <a:bodyPr/>
          <a:p>
            <a:pPr lvl="0" defTabSz="1066800" rtl="0" eaLnBrk="1" latinLnBrk="0" hangingPunct="1">
              <a:lnSpc>
                <a:spcPct val="100000"/>
              </a:lnSpc>
              <a:spcBef>
                <a:spcPct val="0"/>
              </a:spcBef>
              <a:spcAft>
                <a:spcPct val="0"/>
              </a:spcAft>
              <a:buClrTx/>
              <a:buSzPct val="100000"/>
            </a:pPr>
            <a:fld id="{9A0DB2DC-4C9A-4742-B13C-FB6460FD3503}" type="slidenum">
              <a:rPr lang="ru-RU" sz="770">
                <a:solidFill>
                  <a:schemeClr val="dk1">
                    <a:tint val="75000"/>
                  </a:schemeClr>
                </a:solidFill>
                <a:latin typeface="微软雅黑" panose="020B0503020204020204" pitchFamily="34" charset="-122"/>
                <a:ea typeface="微软雅黑" panose="020B0503020204020204" pitchFamily="34" charset="-122"/>
              </a:rPr>
            </a:fld>
            <a:endParaRPr lang="ru-RU" sz="770" u="none">
              <a:solidFill>
                <a:schemeClr val="dk1">
                  <a:tint val="75000"/>
                </a:schemeClr>
              </a:solidFill>
              <a:latin typeface="微软雅黑" panose="020B0503020204020204" pitchFamily="34" charset="-122"/>
              <a:ea typeface="微软雅黑" panose="020B0503020204020204" pitchFamily="34" charset="-122"/>
            </a:endParaRPr>
          </a:p>
        </p:txBody>
      </p:sp>
      <p:sp>
        <p:nvSpPr>
          <p:cNvPr id="2186" name="文本占位符 2185"/>
          <p:cNvSpPr/>
          <p:nvPr>
            <p:ph type="body" idx="4294967295"/>
            <p:custDataLst>
              <p:tags r:id="rId8"/>
            </p:custDataLst>
          </p:nvPr>
        </p:nvSpPr>
        <p:spPr>
          <a:xfrm>
            <a:off x="1981064" y="1600744"/>
            <a:ext cx="8229872" cy="599897"/>
          </a:xfrm>
        </p:spPr>
        <p:txBody>
          <a:bodyPr lIns="91423" tIns="45711" rIns="91423" bIns="45711"/>
          <a:p>
            <a:r>
              <a:rPr lang="zh-CN" altLang="en-US" sz="2400">
                <a:solidFill>
                  <a:schemeClr val="dk1"/>
                </a:solidFill>
                <a:latin typeface="微软雅黑" panose="020B0503020204020204" pitchFamily="34" charset="-122"/>
                <a:ea typeface="微软雅黑" panose="020B0503020204020204" pitchFamily="34" charset="-122"/>
              </a:rPr>
              <a:t>内部服务器</a:t>
            </a:r>
            <a:endParaRPr lang="zh-CN" altLang="en-US" sz="2400">
              <a:solidFill>
                <a:schemeClr val="dk1"/>
              </a:solidFill>
              <a:latin typeface="微软雅黑" panose="020B0503020204020204" pitchFamily="34" charset="-122"/>
              <a:ea typeface="微软雅黑" panose="020B0503020204020204" pitchFamily="34" charset="-122"/>
            </a:endParaRPr>
          </a:p>
        </p:txBody>
      </p:sp>
      <p:graphicFrame>
        <p:nvGraphicFramePr>
          <p:cNvPr id="2187" name="内容占位符 2186"/>
          <p:cNvGraphicFramePr/>
          <p:nvPr>
            <p:ph sz="half" idx="4294967295"/>
          </p:nvPr>
        </p:nvGraphicFramePr>
        <p:xfrm>
          <a:off x="3157855" y="2154555"/>
          <a:ext cx="6820535" cy="3742055"/>
        </p:xfrm>
        <a:graphic>
          <a:graphicData uri="http://schemas.openxmlformats.org/presentationml/2006/ole">
            <mc:AlternateContent xmlns:mc="http://schemas.openxmlformats.org/markup-compatibility/2006">
              <mc:Choice xmlns:v="urn:schemas-microsoft-com:vml" Requires="v">
                <p:oleObj spid="_x0000_s3077" name="" r:id="rId9" imgW="1681480" imgH="946150" progId="FLW3Drawing">
                  <p:embed/>
                </p:oleObj>
              </mc:Choice>
              <mc:Fallback>
                <p:oleObj name="" r:id="rId9" imgW="1681480" imgH="946150" progId="FLW3Drawing">
                  <p:embed/>
                  <p:pic>
                    <p:nvPicPr>
                      <p:cNvPr id="0" name="图片 3076"/>
                      <p:cNvPicPr/>
                      <p:nvPr/>
                    </p:nvPicPr>
                    <p:blipFill>
                      <a:blip r:embed="rId10"/>
                      <a:stretch>
                        <a:fillRect/>
                      </a:stretch>
                    </p:blipFill>
                    <p:spPr>
                      <a:xfrm>
                        <a:off x="3157855" y="2154555"/>
                        <a:ext cx="6820535" cy="3742055"/>
                      </a:xfrm>
                      <a:prstGeom prst="rect">
                        <a:avLst/>
                      </a:prstGeom>
                      <a:noFill/>
                      <a:ln w="38100">
                        <a:miter/>
                      </a:ln>
                    </p:spPr>
                  </p:pic>
                </p:oleObj>
              </mc:Fallback>
            </mc:AlternateContent>
          </a:graphicData>
        </a:graphic>
      </p:graphicFrame>
      <p:sp>
        <p:nvSpPr>
          <p:cNvPr id="2" name="页脚占位符 1"/>
          <p:cNvSpPr/>
          <p:nvPr>
            <p:custDataLst>
              <p:tags r:id="rId11"/>
            </p:custDataLst>
          </p:nvPr>
        </p:nvSpPr>
        <p:spPr>
          <a:xfrm>
            <a:off x="4552950" y="6356350"/>
            <a:ext cx="3086100" cy="365125"/>
          </a:xfrm>
          <a:prstGeom prst="rect">
            <a:avLst/>
          </a:prstGeom>
        </p:spPr>
        <p:txBody>
          <a:bodyPr vert="horz" lIns="91440" tIns="45720" rIns="91440" bIns="45720" rtlCol="0" anchor="ctr"/>
          <a:lstStyle>
            <a:defPPr>
              <a:defRPr lang="zh-CN"/>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defTabSz="1066800" rtl="0" eaLnBrk="1" latinLnBrk="0" hangingPunct="1">
              <a:lnSpc>
                <a:spcPct val="100000"/>
              </a:lnSpc>
              <a:spcBef>
                <a:spcPct val="0"/>
              </a:spcBef>
              <a:spcAft>
                <a:spcPct val="0"/>
              </a:spcAft>
              <a:buClrTx/>
              <a:buSzPct val="100000"/>
            </a:pPr>
            <a:r>
              <a:rPr lang="zh-CN" altLang="en-US" sz="770">
                <a:solidFill>
                  <a:schemeClr val="dk1">
                    <a:tint val="75000"/>
                  </a:schemeClr>
                </a:solidFill>
                <a:latin typeface="微软雅黑" panose="020B0503020204020204" pitchFamily="34" charset="-122"/>
                <a:ea typeface="微软雅黑" panose="020B0503020204020204" pitchFamily="34" charset="-122"/>
                <a:cs typeface="微软雅黑" panose="020B0503020204020204" pitchFamily="34" charset="-122"/>
              </a:rPr>
              <a:t>精选</a:t>
            </a:r>
            <a:r>
              <a:rPr lang="en-US" altLang="zh-CN" sz="1370" u="none">
                <a:solidFill>
                  <a:schemeClr val="dk1">
                    <a:tint val="75000"/>
                  </a:schemeClr>
                </a:solidFill>
                <a:latin typeface="微软雅黑" panose="020B0503020204020204" pitchFamily="34" charset="-122"/>
                <a:ea typeface="微软雅黑" panose="020B0503020204020204" pitchFamily="34" charset="-122"/>
                <a:cs typeface="微软雅黑" panose="020B0503020204020204" pitchFamily="34" charset="-122"/>
              </a:rPr>
              <a:t>PPT</a:t>
            </a:r>
            <a:r>
              <a:rPr lang="zh-CN" altLang="en-US" sz="1370" u="none">
                <a:solidFill>
                  <a:schemeClr val="dk1">
                    <a:tint val="75000"/>
                  </a:schemeClr>
                </a:solidFill>
                <a:latin typeface="微软雅黑" panose="020B0503020204020204" pitchFamily="34" charset="-122"/>
                <a:ea typeface="微软雅黑" panose="020B0503020204020204" pitchFamily="34" charset="-122"/>
                <a:cs typeface="微软雅黑" panose="020B0503020204020204" pitchFamily="34" charset="-122"/>
              </a:rPr>
              <a:t>课件</a:t>
            </a:r>
            <a:endParaRPr lang="zh-CN" altLang="en-US" sz="1370" u="none">
              <a:solidFill>
                <a:schemeClr val="dk1">
                  <a:tint val="7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85" name="标题 2184"/>
          <p:cNvSpPr/>
          <p:nvPr>
            <p:custDataLst>
              <p:tags r:id="rId12"/>
            </p:custDataLst>
          </p:nvPr>
        </p:nvSpPr>
        <p:spPr>
          <a:xfrm>
            <a:off x="2152650" y="365125"/>
            <a:ext cx="7886700" cy="1325563"/>
          </a:xfrm>
          <a:prstGeom prst="rect">
            <a:avLst/>
          </a:prstGeom>
          <a:noFill/>
          <a:ln w="9525">
            <a:noFill/>
          </a:ln>
        </p:spPr>
        <p:txBody>
          <a:bodyPr lIns="91423" tIns="45711" rIns="91423" bIns="45711" anchor="ctr" anchorCtr="0"/>
          <a:lstStyle>
            <a:lvl1pPr algn="l" defTabSz="684530" rtl="0" eaLnBrk="0" fontAlgn="base" hangingPunct="0">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a:lstStyle>
          <a:p>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的基本工作原理</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3"/>
    </p:custData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3" name="灯片编号占位符 2"/>
          <p:cNvSpPr/>
          <p:nvPr>
            <p:ph type="sldNum" sz="quarter" idx="12"/>
            <p:custDataLst>
              <p:tags r:id="rId7"/>
            </p:custDataLst>
          </p:nvPr>
        </p:nvSpPr>
        <p:spPr/>
        <p:txBody>
          <a:bodyPr/>
          <a:p>
            <a:pPr lvl="0" defTabSz="1066800" rtl="0" eaLnBrk="1" latinLnBrk="0" hangingPunct="1">
              <a:lnSpc>
                <a:spcPct val="100000"/>
              </a:lnSpc>
              <a:spcBef>
                <a:spcPct val="0"/>
              </a:spcBef>
              <a:spcAft>
                <a:spcPct val="0"/>
              </a:spcAft>
              <a:buClrTx/>
              <a:buSzPct val="100000"/>
            </a:pPr>
            <a:fld id="{9A0DB2DC-4C9A-4742-B13C-FB6460FD3503}" type="slidenum">
              <a:rPr lang="ru-RU" sz="770">
                <a:solidFill>
                  <a:schemeClr val="dk1">
                    <a:tint val="75000"/>
                  </a:schemeClr>
                </a:solidFill>
                <a:latin typeface="微软雅黑" panose="020B0503020204020204" pitchFamily="34" charset="-122"/>
                <a:ea typeface="微软雅黑" panose="020B0503020204020204" pitchFamily="34" charset="-122"/>
              </a:rPr>
            </a:fld>
            <a:endParaRPr lang="ru-RU" sz="770" u="none">
              <a:solidFill>
                <a:schemeClr val="dk1">
                  <a:tint val="75000"/>
                </a:schemeClr>
              </a:solidFill>
              <a:latin typeface="微软雅黑" panose="020B0503020204020204" pitchFamily="34" charset="-122"/>
              <a:ea typeface="微软雅黑" panose="020B0503020204020204" pitchFamily="34" charset="-122"/>
            </a:endParaRPr>
          </a:p>
        </p:txBody>
      </p:sp>
      <p:sp>
        <p:nvSpPr>
          <p:cNvPr id="2191" name="文本占位符 2190"/>
          <p:cNvSpPr/>
          <p:nvPr>
            <p:ph type="body" idx="4294967295"/>
            <p:custDataLst>
              <p:tags r:id="rId8"/>
            </p:custDataLst>
          </p:nvPr>
        </p:nvSpPr>
        <p:spPr/>
        <p:txBody>
          <a:bodyPr lIns="91423" tIns="45711" rIns="91423" bIns="45711"/>
          <a:p>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利用</a:t>
            </a:r>
            <a:r>
              <a:rPr lang="en-US"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ACL</a:t>
            </a:r>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控制地址转换</a:t>
            </a:r>
            <a:endPar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193" name="内容占位符 2192"/>
          <p:cNvGraphicFramePr/>
          <p:nvPr>
            <p:ph sz="quarter" idx="4294967295"/>
          </p:nvPr>
        </p:nvGraphicFramePr>
        <p:xfrm>
          <a:off x="2063750" y="2911475"/>
          <a:ext cx="1155700" cy="898525"/>
        </p:xfrm>
        <a:graphic>
          <a:graphicData uri="http://schemas.openxmlformats.org/presentationml/2006/ole">
            <mc:AlternateContent xmlns:mc="http://schemas.openxmlformats.org/markup-compatibility/2006">
              <mc:Choice xmlns:v="urn:schemas-microsoft-com:vml" Requires="v">
                <p:oleObj spid="_x0000_s3078" name="" r:id="rId9" imgW="1804035" imgH="1005840" progId="FLW3Drawing">
                  <p:embed/>
                </p:oleObj>
              </mc:Choice>
              <mc:Fallback>
                <p:oleObj name="" r:id="rId9" imgW="1804035" imgH="1005840" progId="FLW3Drawing">
                  <p:embed/>
                  <p:pic>
                    <p:nvPicPr>
                      <p:cNvPr id="0" name="图片 3077"/>
                      <p:cNvPicPr/>
                      <p:nvPr/>
                    </p:nvPicPr>
                    <p:blipFill>
                      <a:blip r:embed="rId10"/>
                      <a:stretch>
                        <a:fillRect/>
                      </a:stretch>
                    </p:blipFill>
                    <p:spPr>
                      <a:xfrm>
                        <a:off x="2063750" y="2911475"/>
                        <a:ext cx="1155700" cy="898525"/>
                      </a:xfrm>
                      <a:prstGeom prst="rect">
                        <a:avLst/>
                      </a:prstGeom>
                      <a:noFill/>
                      <a:ln w="38100">
                        <a:miter/>
                      </a:ln>
                    </p:spPr>
                  </p:pic>
                </p:oleObj>
              </mc:Fallback>
            </mc:AlternateContent>
          </a:graphicData>
        </a:graphic>
      </p:graphicFrame>
      <p:graphicFrame>
        <p:nvGraphicFramePr>
          <p:cNvPr id="2194" name="对象 2193"/>
          <p:cNvGraphicFramePr/>
          <p:nvPr/>
        </p:nvGraphicFramePr>
        <p:xfrm>
          <a:off x="4399280" y="3265170"/>
          <a:ext cx="1704975" cy="898525"/>
        </p:xfrm>
        <a:graphic>
          <a:graphicData uri="http://schemas.openxmlformats.org/presentationml/2006/ole">
            <mc:AlternateContent xmlns:mc="http://schemas.openxmlformats.org/markup-compatibility/2006">
              <mc:Choice xmlns:v="urn:schemas-microsoft-com:vml" Requires="v">
                <p:oleObj spid="_x0000_s3079" name="" r:id="rId11" imgW="1933575" imgH="1087755" progId="FLW3Drawing">
                  <p:embed/>
                </p:oleObj>
              </mc:Choice>
              <mc:Fallback>
                <p:oleObj name="" r:id="rId11" imgW="1933575" imgH="1087755" progId="FLW3Drawing">
                  <p:embed/>
                  <p:pic>
                    <p:nvPicPr>
                      <p:cNvPr id="0" name="图片 3078"/>
                      <p:cNvPicPr/>
                      <p:nvPr/>
                    </p:nvPicPr>
                    <p:blipFill>
                      <a:blip r:embed="rId12"/>
                      <a:stretch>
                        <a:fillRect/>
                      </a:stretch>
                    </p:blipFill>
                    <p:spPr>
                      <a:xfrm>
                        <a:off x="4399280" y="3265170"/>
                        <a:ext cx="1704975" cy="898525"/>
                      </a:xfrm>
                      <a:prstGeom prst="rect">
                        <a:avLst/>
                      </a:prstGeom>
                      <a:noFill/>
                      <a:ln w="38100">
                        <a:noFill/>
                        <a:miter/>
                      </a:ln>
                    </p:spPr>
                  </p:pic>
                </p:oleObj>
              </mc:Fallback>
            </mc:AlternateContent>
          </a:graphicData>
        </a:graphic>
      </p:graphicFrame>
      <p:graphicFrame>
        <p:nvGraphicFramePr>
          <p:cNvPr id="2195" name="对象 2194"/>
          <p:cNvGraphicFramePr>
            <a:graphicFrameLocks noChangeAspect="1"/>
          </p:cNvGraphicFramePr>
          <p:nvPr/>
        </p:nvGraphicFramePr>
        <p:xfrm>
          <a:off x="2630170" y="4819650"/>
          <a:ext cx="1817370" cy="1487805"/>
        </p:xfrm>
        <a:graphic>
          <a:graphicData uri="http://schemas.openxmlformats.org/presentationml/2006/ole">
            <mc:AlternateContent xmlns:mc="http://schemas.openxmlformats.org/markup-compatibility/2006">
              <mc:Choice xmlns:v="urn:schemas-microsoft-com:vml" Requires="v">
                <p:oleObj spid="_x0000_s3080" name="" r:id="rId13" imgW="1850390" imgH="1015365" progId="FLW3Drawing">
                  <p:embed/>
                </p:oleObj>
              </mc:Choice>
              <mc:Fallback>
                <p:oleObj name="" r:id="rId13" imgW="1850390" imgH="1015365" progId="FLW3Drawing">
                  <p:embed/>
                  <p:pic>
                    <p:nvPicPr>
                      <p:cNvPr id="0" name="图片 3079"/>
                      <p:cNvPicPr/>
                      <p:nvPr/>
                    </p:nvPicPr>
                    <p:blipFill>
                      <a:blip r:embed="rId14"/>
                      <a:stretch>
                        <a:fillRect/>
                      </a:stretch>
                    </p:blipFill>
                    <p:spPr>
                      <a:xfrm>
                        <a:off x="2630170" y="4819650"/>
                        <a:ext cx="1817370" cy="1487805"/>
                      </a:xfrm>
                      <a:prstGeom prst="rect">
                        <a:avLst/>
                      </a:prstGeom>
                      <a:noFill/>
                      <a:ln w="38100">
                        <a:noFill/>
                        <a:miter/>
                      </a:ln>
                    </p:spPr>
                  </p:pic>
                </p:oleObj>
              </mc:Fallback>
            </mc:AlternateContent>
          </a:graphicData>
        </a:graphic>
      </p:graphicFrame>
      <p:graphicFrame>
        <p:nvGraphicFramePr>
          <p:cNvPr id="2196" name="对象 2195"/>
          <p:cNvGraphicFramePr>
            <a:graphicFrameLocks noChangeAspect="1"/>
          </p:cNvGraphicFramePr>
          <p:nvPr/>
        </p:nvGraphicFramePr>
        <p:xfrm>
          <a:off x="3266440" y="2205990"/>
          <a:ext cx="1817370" cy="1487805"/>
        </p:xfrm>
        <a:graphic>
          <a:graphicData uri="http://schemas.openxmlformats.org/presentationml/2006/ole">
            <mc:AlternateContent xmlns:mc="http://schemas.openxmlformats.org/markup-compatibility/2006">
              <mc:Choice xmlns:v="urn:schemas-microsoft-com:vml" Requires="v">
                <p:oleObj spid="_x0000_s3081" name="" r:id="rId15" imgW="1850390" imgH="1025525" progId="FLW3Drawing">
                  <p:embed/>
                </p:oleObj>
              </mc:Choice>
              <mc:Fallback>
                <p:oleObj name="" r:id="rId15" imgW="1850390" imgH="1025525" progId="FLW3Drawing">
                  <p:embed/>
                  <p:pic>
                    <p:nvPicPr>
                      <p:cNvPr id="0" name="图片 3080"/>
                      <p:cNvPicPr/>
                      <p:nvPr/>
                    </p:nvPicPr>
                    <p:blipFill>
                      <a:blip r:embed="rId16"/>
                      <a:stretch>
                        <a:fillRect/>
                      </a:stretch>
                    </p:blipFill>
                    <p:spPr>
                      <a:xfrm>
                        <a:off x="3266440" y="2205990"/>
                        <a:ext cx="1817370" cy="1487805"/>
                      </a:xfrm>
                      <a:prstGeom prst="rect">
                        <a:avLst/>
                      </a:prstGeom>
                      <a:noFill/>
                      <a:ln w="38100">
                        <a:noFill/>
                        <a:miter/>
                      </a:ln>
                    </p:spPr>
                  </p:pic>
                </p:oleObj>
              </mc:Fallback>
            </mc:AlternateContent>
          </a:graphicData>
        </a:graphic>
      </p:graphicFrame>
      <p:graphicFrame>
        <p:nvGraphicFramePr>
          <p:cNvPr id="2197" name="对象 2196"/>
          <p:cNvGraphicFramePr>
            <a:graphicFrameLocks noChangeAspect="1"/>
          </p:cNvGraphicFramePr>
          <p:nvPr/>
        </p:nvGraphicFramePr>
        <p:xfrm>
          <a:off x="2770505" y="3477260"/>
          <a:ext cx="1934210" cy="292735"/>
        </p:xfrm>
        <a:graphic>
          <a:graphicData uri="http://schemas.openxmlformats.org/presentationml/2006/ole">
            <mc:AlternateContent xmlns:mc="http://schemas.openxmlformats.org/markup-compatibility/2006">
              <mc:Choice xmlns:v="urn:schemas-microsoft-com:vml" Requires="v">
                <p:oleObj spid="_x0000_s3082" name="" r:id="rId17" imgW="1969770" imgH="207645" progId="FLW3Drawing">
                  <p:embed/>
                </p:oleObj>
              </mc:Choice>
              <mc:Fallback>
                <p:oleObj name="" r:id="rId17" imgW="1969770" imgH="207645" progId="FLW3Drawing">
                  <p:embed/>
                  <p:pic>
                    <p:nvPicPr>
                      <p:cNvPr id="0" name="图片 3081"/>
                      <p:cNvPicPr/>
                      <p:nvPr/>
                    </p:nvPicPr>
                    <p:blipFill>
                      <a:blip r:embed="rId18"/>
                      <a:stretch>
                        <a:fillRect/>
                      </a:stretch>
                    </p:blipFill>
                    <p:spPr>
                      <a:xfrm>
                        <a:off x="2770505" y="3477260"/>
                        <a:ext cx="1934210" cy="292735"/>
                      </a:xfrm>
                      <a:prstGeom prst="rect">
                        <a:avLst/>
                      </a:prstGeom>
                      <a:noFill/>
                      <a:ln w="38100">
                        <a:noFill/>
                        <a:miter/>
                      </a:ln>
                    </p:spPr>
                  </p:pic>
                </p:oleObj>
              </mc:Fallback>
            </mc:AlternateContent>
          </a:graphicData>
        </a:graphic>
      </p:graphicFrame>
      <p:graphicFrame>
        <p:nvGraphicFramePr>
          <p:cNvPr id="2198" name="对象 2197"/>
          <p:cNvGraphicFramePr>
            <a:graphicFrameLocks noChangeAspect="1"/>
          </p:cNvGraphicFramePr>
          <p:nvPr/>
        </p:nvGraphicFramePr>
        <p:xfrm>
          <a:off x="5671820" y="3195320"/>
          <a:ext cx="2505075" cy="618490"/>
        </p:xfrm>
        <a:graphic>
          <a:graphicData uri="http://schemas.openxmlformats.org/presentationml/2006/ole">
            <mc:AlternateContent xmlns:mc="http://schemas.openxmlformats.org/markup-compatibility/2006">
              <mc:Choice xmlns:v="urn:schemas-microsoft-com:vml" Requires="v">
                <p:oleObj spid="_x0000_s3083" name="" r:id="rId19" imgW="1335405" imgH="629920" progId="FLW3Drawing">
                  <p:embed/>
                </p:oleObj>
              </mc:Choice>
              <mc:Fallback>
                <p:oleObj name="" r:id="rId19" imgW="1335405" imgH="629920" progId="FLW3Drawing">
                  <p:embed/>
                  <p:pic>
                    <p:nvPicPr>
                      <p:cNvPr id="0" name="图片 3082"/>
                      <p:cNvPicPr/>
                      <p:nvPr/>
                    </p:nvPicPr>
                    <p:blipFill>
                      <a:blip r:embed="rId20"/>
                      <a:stretch>
                        <a:fillRect/>
                      </a:stretch>
                    </p:blipFill>
                    <p:spPr>
                      <a:xfrm>
                        <a:off x="5671820" y="3195320"/>
                        <a:ext cx="2505075" cy="618490"/>
                      </a:xfrm>
                      <a:prstGeom prst="rect">
                        <a:avLst/>
                      </a:prstGeom>
                      <a:noFill/>
                      <a:ln w="38100">
                        <a:noFill/>
                        <a:miter/>
                      </a:ln>
                    </p:spPr>
                  </p:pic>
                </p:oleObj>
              </mc:Fallback>
            </mc:AlternateContent>
          </a:graphicData>
        </a:graphic>
      </p:graphicFrame>
      <p:graphicFrame>
        <p:nvGraphicFramePr>
          <p:cNvPr id="2199" name="对象 2198"/>
          <p:cNvGraphicFramePr>
            <a:graphicFrameLocks noChangeAspect="1"/>
          </p:cNvGraphicFramePr>
          <p:nvPr/>
        </p:nvGraphicFramePr>
        <p:xfrm>
          <a:off x="7334885" y="2487930"/>
          <a:ext cx="2865120" cy="2166620"/>
        </p:xfrm>
        <a:graphic>
          <a:graphicData uri="http://schemas.openxmlformats.org/presentationml/2006/ole">
            <mc:AlternateContent xmlns:mc="http://schemas.openxmlformats.org/markup-compatibility/2006">
              <mc:Choice xmlns:v="urn:schemas-microsoft-com:vml" Requires="v">
                <p:oleObj spid="_x0000_s3087" name="" r:id="rId21" imgW="1807210" imgH="982345" progId="FLW3Drawing">
                  <p:embed/>
                </p:oleObj>
              </mc:Choice>
              <mc:Fallback>
                <p:oleObj name="" r:id="rId21" imgW="1807210" imgH="982345" progId="FLW3Drawing">
                  <p:embed/>
                  <p:pic>
                    <p:nvPicPr>
                      <p:cNvPr id="0" name="图片 3086"/>
                      <p:cNvPicPr/>
                      <p:nvPr/>
                    </p:nvPicPr>
                    <p:blipFill>
                      <a:blip r:embed="rId22"/>
                      <a:stretch>
                        <a:fillRect/>
                      </a:stretch>
                    </p:blipFill>
                    <p:spPr>
                      <a:xfrm>
                        <a:off x="7334885" y="2487930"/>
                        <a:ext cx="2865120" cy="2166620"/>
                      </a:xfrm>
                      <a:prstGeom prst="rect">
                        <a:avLst/>
                      </a:prstGeom>
                      <a:noFill/>
                      <a:ln w="38100">
                        <a:noFill/>
                        <a:miter/>
                      </a:ln>
                    </p:spPr>
                  </p:pic>
                </p:oleObj>
              </mc:Fallback>
            </mc:AlternateContent>
          </a:graphicData>
        </a:graphic>
      </p:graphicFrame>
      <p:graphicFrame>
        <p:nvGraphicFramePr>
          <p:cNvPr id="2200" name="对象 2199"/>
          <p:cNvGraphicFramePr>
            <a:graphicFrameLocks noChangeAspect="1"/>
          </p:cNvGraphicFramePr>
          <p:nvPr/>
        </p:nvGraphicFramePr>
        <p:xfrm>
          <a:off x="4681220" y="4747895"/>
          <a:ext cx="1732915" cy="1328420"/>
        </p:xfrm>
        <a:graphic>
          <a:graphicData uri="http://schemas.openxmlformats.org/presentationml/2006/ole">
            <mc:AlternateContent xmlns:mc="http://schemas.openxmlformats.org/markup-compatibility/2006">
              <mc:Choice xmlns:v="urn:schemas-microsoft-com:vml" Requires="v">
                <p:oleObj spid="_x0000_s3084" name="" r:id="rId23" imgW="1764030" imgH="1000125" progId="FLW3Drawing">
                  <p:embed/>
                </p:oleObj>
              </mc:Choice>
              <mc:Fallback>
                <p:oleObj name="" r:id="rId23" imgW="1764030" imgH="1000125" progId="FLW3Drawing">
                  <p:embed/>
                  <p:pic>
                    <p:nvPicPr>
                      <p:cNvPr id="0" name="图片 3083"/>
                      <p:cNvPicPr/>
                      <p:nvPr/>
                    </p:nvPicPr>
                    <p:blipFill>
                      <a:blip r:embed="rId24"/>
                      <a:stretch>
                        <a:fillRect/>
                      </a:stretch>
                    </p:blipFill>
                    <p:spPr>
                      <a:xfrm>
                        <a:off x="4681220" y="4747895"/>
                        <a:ext cx="1732915" cy="1328420"/>
                      </a:xfrm>
                      <a:prstGeom prst="rect">
                        <a:avLst/>
                      </a:prstGeom>
                      <a:noFill/>
                      <a:ln w="38100">
                        <a:noFill/>
                        <a:miter/>
                      </a:ln>
                    </p:spPr>
                  </p:pic>
                </p:oleObj>
              </mc:Fallback>
            </mc:AlternateContent>
          </a:graphicData>
        </a:graphic>
      </p:graphicFrame>
      <p:graphicFrame>
        <p:nvGraphicFramePr>
          <p:cNvPr id="2201" name="对象 2200"/>
          <p:cNvGraphicFramePr>
            <a:graphicFrameLocks noChangeAspect="1"/>
          </p:cNvGraphicFramePr>
          <p:nvPr/>
        </p:nvGraphicFramePr>
        <p:xfrm>
          <a:off x="5601970" y="3618865"/>
          <a:ext cx="279400" cy="1839595"/>
        </p:xfrm>
        <a:graphic>
          <a:graphicData uri="http://schemas.openxmlformats.org/presentationml/2006/ole">
            <mc:AlternateContent xmlns:mc="http://schemas.openxmlformats.org/markup-compatibility/2006">
              <mc:Choice xmlns:v="urn:schemas-microsoft-com:vml" Requires="v">
                <p:oleObj spid="_x0000_s3085" name="" r:id="rId25" imgW="284480" imgH="1110615" progId="FLW3Drawing">
                  <p:embed/>
                </p:oleObj>
              </mc:Choice>
              <mc:Fallback>
                <p:oleObj name="" r:id="rId25" imgW="284480" imgH="1110615" progId="FLW3Drawing">
                  <p:embed/>
                  <p:pic>
                    <p:nvPicPr>
                      <p:cNvPr id="0" name="图片 3084"/>
                      <p:cNvPicPr/>
                      <p:nvPr/>
                    </p:nvPicPr>
                    <p:blipFill>
                      <a:blip r:embed="rId26"/>
                      <a:stretch>
                        <a:fillRect/>
                      </a:stretch>
                    </p:blipFill>
                    <p:spPr>
                      <a:xfrm>
                        <a:off x="5601970" y="3618865"/>
                        <a:ext cx="279400" cy="1839595"/>
                      </a:xfrm>
                      <a:prstGeom prst="rect">
                        <a:avLst/>
                      </a:prstGeom>
                      <a:noFill/>
                      <a:ln w="38100">
                        <a:noFill/>
                        <a:miter/>
                      </a:ln>
                    </p:spPr>
                  </p:pic>
                </p:oleObj>
              </mc:Fallback>
            </mc:AlternateContent>
          </a:graphicData>
        </a:graphic>
      </p:graphicFrame>
      <p:sp>
        <p:nvSpPr>
          <p:cNvPr id="2190" name="标题 2189"/>
          <p:cNvSpPr/>
          <p:nvPr>
            <p:custDataLst>
              <p:tags r:id="rId27"/>
            </p:custDataLst>
          </p:nvPr>
        </p:nvSpPr>
        <p:spPr>
          <a:xfrm>
            <a:off x="2152650" y="365125"/>
            <a:ext cx="7886700" cy="1325563"/>
          </a:xfrm>
          <a:prstGeom prst="rect">
            <a:avLst/>
          </a:prstGeom>
          <a:noFill/>
          <a:ln w="9525">
            <a:noFill/>
          </a:ln>
        </p:spPr>
        <p:txBody>
          <a:bodyPr lIns="91423" tIns="45711" rIns="91423" bIns="45711" anchor="ctr" anchorCtr="0"/>
          <a:lstStyle>
            <a:lvl1pPr algn="l" defTabSz="684530" rtl="0" eaLnBrk="0" fontAlgn="base" hangingPunct="0">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a:lstStyle>
          <a:p>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的基本工作原理</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8"/>
    </p:custData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3" name="灯片编号占位符 2"/>
          <p:cNvSpPr/>
          <p:nvPr>
            <p:ph type="sldNum" sz="quarter" idx="12"/>
            <p:custDataLst>
              <p:tags r:id="rId7"/>
            </p:custDataLst>
          </p:nvPr>
        </p:nvSpPr>
        <p:spPr/>
        <p:txBody>
          <a:bodyPr/>
          <a:p>
            <a:pPr lvl="0" defTabSz="1066800" rtl="0" eaLnBrk="1" latinLnBrk="0" hangingPunct="1">
              <a:lnSpc>
                <a:spcPct val="100000"/>
              </a:lnSpc>
              <a:spcBef>
                <a:spcPct val="0"/>
              </a:spcBef>
              <a:spcAft>
                <a:spcPct val="0"/>
              </a:spcAft>
              <a:buClrTx/>
              <a:buSzPct val="100000"/>
            </a:pPr>
            <a:fld id="{9A0DB2DC-4C9A-4742-B13C-FB6460FD3503}" type="slidenum">
              <a:rPr lang="ru-RU" sz="770">
                <a:solidFill>
                  <a:schemeClr val="dk1">
                    <a:tint val="75000"/>
                  </a:schemeClr>
                </a:solidFill>
                <a:latin typeface="微软雅黑" panose="020B0503020204020204" pitchFamily="34" charset="-122"/>
                <a:ea typeface="微软雅黑" panose="020B0503020204020204" pitchFamily="34" charset="-122"/>
              </a:rPr>
            </a:fld>
            <a:endParaRPr lang="ru-RU" sz="770" u="none">
              <a:solidFill>
                <a:schemeClr val="dk1">
                  <a:tint val="75000"/>
                </a:schemeClr>
              </a:solidFill>
              <a:latin typeface="微软雅黑" panose="020B0503020204020204" pitchFamily="34" charset="-122"/>
              <a:ea typeface="微软雅黑" panose="020B0503020204020204" pitchFamily="34" charset="-122"/>
            </a:endParaRPr>
          </a:p>
        </p:txBody>
      </p:sp>
      <p:sp>
        <p:nvSpPr>
          <p:cNvPr id="2205" name="文本占位符 2204"/>
          <p:cNvSpPr/>
          <p:nvPr>
            <p:ph type="body" idx="4294967295"/>
            <p:custDataLst>
              <p:tags r:id="rId8"/>
            </p:custDataLst>
          </p:nvPr>
        </p:nvSpPr>
        <p:spPr>
          <a:xfrm>
            <a:off x="1775748" y="1484539"/>
            <a:ext cx="5173257" cy="4524389"/>
          </a:xfrm>
        </p:spPr>
        <p:txBody>
          <a:bodyPr lIns="91423" tIns="45711" rIns="91423" bIns="45711">
            <a:normAutofit lnSpcReduction="20000"/>
          </a:bodyPr>
          <a:p>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DNS</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和内部服务器使用私网地址</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由于内部</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www</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服务器和</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DNS</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服务器都在一个私网内，这样，当内部</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DNS</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进行为内部服务器进行域名到</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地址的转换时，会得到一个内部网的</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地址，然后</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DNS</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将这个内部地址返回给外部要访问的内部服务器的主机。而这个地址由于是私网地址，所以外部网访问不到。</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206" name="内容占位符 2205"/>
          <p:cNvGraphicFramePr/>
          <p:nvPr>
            <p:ph sz="half" idx="4294967295"/>
          </p:nvPr>
        </p:nvGraphicFramePr>
        <p:xfrm>
          <a:off x="7082224" y="2276818"/>
          <a:ext cx="3456547" cy="2591389"/>
        </p:xfrm>
        <a:graphic>
          <a:graphicData uri="http://schemas.openxmlformats.org/presentationml/2006/ole">
            <mc:AlternateContent xmlns:mc="http://schemas.openxmlformats.org/markup-compatibility/2006">
              <mc:Choice xmlns:v="urn:schemas-microsoft-com:vml" Requires="v">
                <p:oleObj spid="_x0000_s3086" name="" r:id="rId9" imgW="2916555" imgH="1640205" progId="WordPro.Document">
                  <p:embed/>
                </p:oleObj>
              </mc:Choice>
              <mc:Fallback>
                <p:oleObj name="" r:id="rId9" imgW="2916555" imgH="1640205" progId="WordPro.Document">
                  <p:embed/>
                  <p:pic>
                    <p:nvPicPr>
                      <p:cNvPr id="0" name="图片 3085"/>
                      <p:cNvPicPr/>
                      <p:nvPr/>
                    </p:nvPicPr>
                    <p:blipFill>
                      <a:blip r:embed="rId10"/>
                      <a:stretch>
                        <a:fillRect/>
                      </a:stretch>
                    </p:blipFill>
                    <p:spPr>
                      <a:xfrm>
                        <a:off x="7082224" y="2276818"/>
                        <a:ext cx="3456547" cy="2591389"/>
                      </a:xfrm>
                      <a:prstGeom prst="rect">
                        <a:avLst/>
                      </a:prstGeom>
                      <a:noFill/>
                      <a:ln w="38100">
                        <a:miter/>
                      </a:ln>
                    </p:spPr>
                  </p:pic>
                </p:oleObj>
              </mc:Fallback>
            </mc:AlternateContent>
          </a:graphicData>
        </a:graphic>
      </p:graphicFrame>
      <p:sp>
        <p:nvSpPr>
          <p:cNvPr id="2204" name="标题 2203"/>
          <p:cNvSpPr/>
          <p:nvPr>
            <p:custDataLst>
              <p:tags r:id="rId11"/>
            </p:custDataLst>
          </p:nvPr>
        </p:nvSpPr>
        <p:spPr>
          <a:xfrm>
            <a:off x="2152650" y="365125"/>
            <a:ext cx="7886700" cy="1325563"/>
          </a:xfrm>
          <a:prstGeom prst="rect">
            <a:avLst/>
          </a:prstGeom>
          <a:noFill/>
          <a:ln w="9525">
            <a:noFill/>
          </a:ln>
        </p:spPr>
        <p:txBody>
          <a:bodyPr lIns="91423" tIns="45711" rIns="91423" bIns="45711" anchor="ctr" anchorCtr="0"/>
          <a:lstStyle>
            <a:lvl1pPr algn="l" defTabSz="684530" rtl="0" eaLnBrk="0" fontAlgn="base" hangingPunct="0">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a:lstStyle>
          <a:p>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的基本工作原理</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15391" name="Oval 40"/>
          <p:cNvSpPr/>
          <p:nvPr>
            <p:custDataLst>
              <p:tags r:id="rId7"/>
            </p:custDataLst>
          </p:nvPr>
        </p:nvSpPr>
        <p:spPr>
          <a:xfrm>
            <a:off x="6090285" y="3177540"/>
            <a:ext cx="2281555" cy="731520"/>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5392" name="Oval 41"/>
          <p:cNvSpPr/>
          <p:nvPr>
            <p:custDataLst>
              <p:tags r:id="rId8"/>
            </p:custDataLst>
          </p:nvPr>
        </p:nvSpPr>
        <p:spPr>
          <a:xfrm>
            <a:off x="4802505" y="3379470"/>
            <a:ext cx="1736725" cy="730250"/>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5393" name="Oval 42"/>
          <p:cNvSpPr/>
          <p:nvPr>
            <p:custDataLst>
              <p:tags r:id="rId9"/>
            </p:custDataLst>
          </p:nvPr>
        </p:nvSpPr>
        <p:spPr>
          <a:xfrm>
            <a:off x="4255770" y="3836035"/>
            <a:ext cx="1158875" cy="58483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5394" name="Oval 43"/>
          <p:cNvSpPr/>
          <p:nvPr>
            <p:custDataLst>
              <p:tags r:id="rId10"/>
            </p:custDataLst>
          </p:nvPr>
        </p:nvSpPr>
        <p:spPr>
          <a:xfrm>
            <a:off x="4608830" y="4109720"/>
            <a:ext cx="1770380" cy="63944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5395" name="Oval 44"/>
          <p:cNvSpPr/>
          <p:nvPr>
            <p:custDataLst>
              <p:tags r:id="rId11"/>
            </p:custDataLst>
          </p:nvPr>
        </p:nvSpPr>
        <p:spPr>
          <a:xfrm>
            <a:off x="5896610" y="4218940"/>
            <a:ext cx="2668905" cy="76771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5399" name="Oval 48"/>
          <p:cNvSpPr/>
          <p:nvPr>
            <p:custDataLst>
              <p:tags r:id="rId12"/>
            </p:custDataLst>
          </p:nvPr>
        </p:nvSpPr>
        <p:spPr>
          <a:xfrm>
            <a:off x="5220335" y="3616960"/>
            <a:ext cx="3440430" cy="949325"/>
          </a:xfrm>
          <a:prstGeom prst="ellipse">
            <a:avLst/>
          </a:prstGeom>
          <a:solidFill>
            <a:schemeClr val="accent1"/>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5401" name="Oval 50"/>
          <p:cNvSpPr/>
          <p:nvPr>
            <p:custDataLst>
              <p:tags r:id="rId13"/>
            </p:custDataLst>
          </p:nvPr>
        </p:nvSpPr>
        <p:spPr>
          <a:xfrm>
            <a:off x="6057265" y="3141980"/>
            <a:ext cx="2284095" cy="730250"/>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5402" name="Oval 51"/>
          <p:cNvSpPr/>
          <p:nvPr>
            <p:custDataLst>
              <p:tags r:id="rId14"/>
            </p:custDataLst>
          </p:nvPr>
        </p:nvSpPr>
        <p:spPr>
          <a:xfrm>
            <a:off x="4772025" y="3343275"/>
            <a:ext cx="1736725" cy="730250"/>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5403" name="Oval 52"/>
          <p:cNvSpPr/>
          <p:nvPr>
            <p:custDataLst>
              <p:tags r:id="rId15"/>
            </p:custDataLst>
          </p:nvPr>
        </p:nvSpPr>
        <p:spPr>
          <a:xfrm>
            <a:off x="4224655" y="3799840"/>
            <a:ext cx="1156335" cy="583565"/>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5404" name="Oval 53"/>
          <p:cNvSpPr/>
          <p:nvPr>
            <p:custDataLst>
              <p:tags r:id="rId16"/>
            </p:custDataLst>
          </p:nvPr>
        </p:nvSpPr>
        <p:spPr>
          <a:xfrm>
            <a:off x="4578350" y="4073525"/>
            <a:ext cx="1767840" cy="639445"/>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5405" name="Oval 54"/>
          <p:cNvSpPr/>
          <p:nvPr>
            <p:custDataLst>
              <p:tags r:id="rId17"/>
            </p:custDataLst>
          </p:nvPr>
        </p:nvSpPr>
        <p:spPr>
          <a:xfrm>
            <a:off x="5863590" y="4182745"/>
            <a:ext cx="2668905" cy="767715"/>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sp>
        <p:nvSpPr>
          <p:cNvPr id="15409" name="Oval 58"/>
          <p:cNvSpPr/>
          <p:nvPr>
            <p:custDataLst>
              <p:tags r:id="rId18"/>
            </p:custDataLst>
          </p:nvPr>
        </p:nvSpPr>
        <p:spPr>
          <a:xfrm>
            <a:off x="5189855" y="3580130"/>
            <a:ext cx="3440430" cy="949960"/>
          </a:xfrm>
          <a:prstGeom prst="ellipse">
            <a:avLst/>
          </a:prstGeom>
          <a:solidFill>
            <a:schemeClr val="accent1">
              <a:lumMod val="60000"/>
              <a:lumOff val="40000"/>
            </a:schemeClr>
          </a:solidFill>
          <a:ln w="9525">
            <a:noFill/>
          </a:ln>
        </p:spPr>
        <p:txBody>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pic>
        <p:nvPicPr>
          <p:cNvPr id="15363" name="Picture 16"/>
          <p:cNvPicPr/>
          <p:nvPr/>
        </p:nvPicPr>
        <p:blipFill>
          <a:blip r:embed="rId19"/>
          <a:stretch>
            <a:fillRect/>
          </a:stretch>
        </p:blipFill>
        <p:spPr>
          <a:xfrm>
            <a:off x="2424113" y="2533650"/>
            <a:ext cx="1201737" cy="514350"/>
          </a:xfrm>
          <a:prstGeom prst="rect">
            <a:avLst/>
          </a:prstGeom>
          <a:noFill/>
          <a:ln w="12700">
            <a:noFill/>
          </a:ln>
        </p:spPr>
      </p:pic>
      <p:pic>
        <p:nvPicPr>
          <p:cNvPr id="15364" name="Picture 18"/>
          <p:cNvPicPr/>
          <p:nvPr/>
        </p:nvPicPr>
        <p:blipFill>
          <a:blip r:embed="rId20"/>
          <a:stretch>
            <a:fillRect/>
          </a:stretch>
        </p:blipFill>
        <p:spPr>
          <a:xfrm>
            <a:off x="7399338" y="3343275"/>
            <a:ext cx="628650" cy="381000"/>
          </a:xfrm>
          <a:prstGeom prst="rect">
            <a:avLst/>
          </a:prstGeom>
          <a:noFill/>
          <a:ln w="12700">
            <a:noFill/>
          </a:ln>
        </p:spPr>
      </p:pic>
      <p:pic>
        <p:nvPicPr>
          <p:cNvPr id="15365" name="Picture 19"/>
          <p:cNvPicPr/>
          <p:nvPr/>
        </p:nvPicPr>
        <p:blipFill>
          <a:blip r:embed="rId20"/>
          <a:stretch>
            <a:fillRect/>
          </a:stretch>
        </p:blipFill>
        <p:spPr>
          <a:xfrm>
            <a:off x="6516688" y="4092575"/>
            <a:ext cx="681037" cy="403225"/>
          </a:xfrm>
          <a:prstGeom prst="rect">
            <a:avLst/>
          </a:prstGeom>
          <a:noFill/>
          <a:ln w="12700">
            <a:noFill/>
          </a:ln>
        </p:spPr>
      </p:pic>
      <p:pic>
        <p:nvPicPr>
          <p:cNvPr id="15366" name="Picture 20"/>
          <p:cNvPicPr/>
          <p:nvPr/>
        </p:nvPicPr>
        <p:blipFill>
          <a:blip r:embed="rId20"/>
          <a:stretch>
            <a:fillRect/>
          </a:stretch>
        </p:blipFill>
        <p:spPr>
          <a:xfrm>
            <a:off x="4770438" y="4033838"/>
            <a:ext cx="666750" cy="368300"/>
          </a:xfrm>
          <a:prstGeom prst="rect">
            <a:avLst/>
          </a:prstGeom>
          <a:noFill/>
          <a:ln w="12700">
            <a:noFill/>
          </a:ln>
        </p:spPr>
      </p:pic>
      <p:sp>
        <p:nvSpPr>
          <p:cNvPr id="15367" name="Line 24"/>
          <p:cNvSpPr/>
          <p:nvPr>
            <p:custDataLst>
              <p:tags r:id="rId21"/>
            </p:custDataLst>
          </p:nvPr>
        </p:nvSpPr>
        <p:spPr>
          <a:xfrm flipH="1">
            <a:off x="2970213" y="2938463"/>
            <a:ext cx="14287" cy="404812"/>
          </a:xfrm>
          <a:prstGeom prst="line">
            <a:avLst/>
          </a:prstGeom>
          <a:ln w="9525" cap="flat" cmpd="sng">
            <a:solidFill>
              <a:schemeClr val="dk1"/>
            </a:solidFill>
            <a:prstDash val="solid"/>
            <a:headEnd type="none" w="med" len="med"/>
            <a:tailEnd type="none" w="med" len="med"/>
          </a:ln>
        </p:spPr>
      </p:sp>
      <p:sp>
        <p:nvSpPr>
          <p:cNvPr id="15368" name="Line 25"/>
          <p:cNvSpPr/>
          <p:nvPr>
            <p:custDataLst>
              <p:tags r:id="rId22"/>
            </p:custDataLst>
          </p:nvPr>
        </p:nvSpPr>
        <p:spPr>
          <a:xfrm>
            <a:off x="2970213" y="3343275"/>
            <a:ext cx="1663700" cy="0"/>
          </a:xfrm>
          <a:prstGeom prst="line">
            <a:avLst/>
          </a:prstGeom>
          <a:ln w="9525" cap="flat" cmpd="sng">
            <a:solidFill>
              <a:schemeClr val="dk1"/>
            </a:solidFill>
            <a:prstDash val="solid"/>
            <a:headEnd type="none" w="med" len="med"/>
            <a:tailEnd type="none" w="med" len="med"/>
          </a:ln>
        </p:spPr>
      </p:sp>
      <p:sp>
        <p:nvSpPr>
          <p:cNvPr id="15369" name="Line 26"/>
          <p:cNvSpPr/>
          <p:nvPr>
            <p:custDataLst>
              <p:tags r:id="rId23"/>
            </p:custDataLst>
          </p:nvPr>
        </p:nvSpPr>
        <p:spPr>
          <a:xfrm>
            <a:off x="5464175" y="3343275"/>
            <a:ext cx="2149475" cy="173038"/>
          </a:xfrm>
          <a:prstGeom prst="line">
            <a:avLst/>
          </a:prstGeom>
          <a:ln w="9525" cap="flat" cmpd="sng">
            <a:solidFill>
              <a:schemeClr val="dk1"/>
            </a:solidFill>
            <a:prstDash val="solid"/>
            <a:headEnd type="none" w="med" len="med"/>
            <a:tailEnd type="none" w="med" len="med"/>
          </a:ln>
        </p:spPr>
      </p:sp>
      <p:sp>
        <p:nvSpPr>
          <p:cNvPr id="15370" name="Line 27"/>
          <p:cNvSpPr/>
          <p:nvPr>
            <p:custDataLst>
              <p:tags r:id="rId24"/>
            </p:custDataLst>
          </p:nvPr>
        </p:nvSpPr>
        <p:spPr>
          <a:xfrm>
            <a:off x="5553075" y="3441700"/>
            <a:ext cx="1123950" cy="609600"/>
          </a:xfrm>
          <a:prstGeom prst="line">
            <a:avLst/>
          </a:prstGeom>
          <a:ln w="9525" cap="flat" cmpd="sng">
            <a:solidFill>
              <a:schemeClr val="dk1"/>
            </a:solidFill>
            <a:prstDash val="solid"/>
            <a:headEnd type="none" w="med" len="med"/>
            <a:tailEnd type="none" w="med" len="med"/>
          </a:ln>
        </p:spPr>
      </p:sp>
      <p:sp>
        <p:nvSpPr>
          <p:cNvPr id="15371" name="Line 28"/>
          <p:cNvSpPr/>
          <p:nvPr>
            <p:custDataLst>
              <p:tags r:id="rId25"/>
            </p:custDataLst>
          </p:nvPr>
        </p:nvSpPr>
        <p:spPr>
          <a:xfrm flipH="1">
            <a:off x="4992688" y="3459163"/>
            <a:ext cx="57150" cy="642937"/>
          </a:xfrm>
          <a:prstGeom prst="line">
            <a:avLst/>
          </a:prstGeom>
          <a:ln w="9525" cap="flat" cmpd="sng">
            <a:solidFill>
              <a:schemeClr val="dk1"/>
            </a:solidFill>
            <a:prstDash val="solid"/>
            <a:headEnd type="none" w="med" len="med"/>
            <a:tailEnd type="none" w="med" len="med"/>
          </a:ln>
        </p:spPr>
      </p:sp>
      <p:sp>
        <p:nvSpPr>
          <p:cNvPr id="15372" name="Text Box 29"/>
          <p:cNvSpPr txBox="1"/>
          <p:nvPr/>
        </p:nvSpPr>
        <p:spPr>
          <a:xfrm>
            <a:off x="2554288" y="2133600"/>
            <a:ext cx="1038225"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zh-CN" altLang="en-US" sz="2000" b="1" dirty="0">
                <a:solidFill>
                  <a:srgbClr val="000000"/>
                </a:solidFill>
                <a:latin typeface="微软雅黑" panose="020B0503020204020204" pitchFamily="34" charset="-122"/>
                <a:ea typeface="微软雅黑" panose="020B0503020204020204" pitchFamily="34" charset="-122"/>
              </a:rPr>
              <a:t>路由器</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15373" name="Text Box 30"/>
          <p:cNvSpPr txBox="1"/>
          <p:nvPr/>
        </p:nvSpPr>
        <p:spPr>
          <a:xfrm>
            <a:off x="4425950" y="2825750"/>
            <a:ext cx="1390650"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30000"/>
              </a:lnSpc>
              <a:spcBef>
                <a:spcPct val="50000"/>
              </a:spcBef>
            </a:pPr>
            <a:r>
              <a:rPr lang="en-US" altLang="zh-CN"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NAT</a:t>
            </a:r>
            <a:r>
              <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设备</a:t>
            </a:r>
            <a:endParaRPr lang="zh-CN" altLang="en-US" sz="20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374" name="Text Box 31"/>
          <p:cNvSpPr txBox="1"/>
          <p:nvPr/>
        </p:nvSpPr>
        <p:spPr>
          <a:xfrm>
            <a:off x="8040688" y="3500438"/>
            <a:ext cx="687387" cy="429895"/>
          </a:xfrm>
          <a:prstGeom prst="rect">
            <a:avLst/>
          </a:prstGeom>
          <a:noFill/>
          <a:ln w="9525">
            <a:noFill/>
          </a:ln>
        </p:spPr>
        <p:txBody>
          <a:bodyPr>
            <a:spAutoFit/>
          </a:bodyPr>
          <a:p>
            <a:pPr>
              <a:lnSpc>
                <a:spcPct val="30000"/>
              </a:lnSpc>
              <a:spcBef>
                <a:spcPct val="50000"/>
              </a:spcBef>
            </a:pPr>
            <a:endParaRPr lang="en-US" altLang="zh-CN" sz="2000" b="1" dirty="0">
              <a:solidFill>
                <a:srgbClr val="C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C00000"/>
                </a:solidFill>
                <a:latin typeface="微软雅黑" panose="020B0503020204020204" pitchFamily="34" charset="-122"/>
                <a:ea typeface="微软雅黑" panose="020B0503020204020204" pitchFamily="34" charset="-122"/>
              </a:rPr>
              <a:t>PC1</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15375" name="Text Box 32"/>
          <p:cNvSpPr txBox="1"/>
          <p:nvPr/>
        </p:nvSpPr>
        <p:spPr>
          <a:xfrm>
            <a:off x="7175500" y="4005263"/>
            <a:ext cx="696913" cy="429895"/>
          </a:xfrm>
          <a:prstGeom prst="rect">
            <a:avLst/>
          </a:prstGeom>
          <a:noFill/>
          <a:ln w="9525">
            <a:noFill/>
          </a:ln>
        </p:spPr>
        <p:txBody>
          <a:bodyPr>
            <a:spAutoFit/>
          </a:bodyPr>
          <a:p>
            <a:pPr>
              <a:lnSpc>
                <a:spcPct val="30000"/>
              </a:lnSpc>
              <a:spcBef>
                <a:spcPct val="50000"/>
              </a:spcBef>
            </a:pPr>
            <a:endParaRPr lang="en-US" altLang="zh-CN" sz="2000" b="1" dirty="0">
              <a:solidFill>
                <a:srgbClr val="FFFFFF"/>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FFFFFF"/>
                </a:solidFill>
                <a:latin typeface="微软雅黑" panose="020B0503020204020204" pitchFamily="34" charset="-122"/>
                <a:ea typeface="微软雅黑" panose="020B0503020204020204" pitchFamily="34" charset="-122"/>
              </a:rPr>
              <a:t>PC2</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15376" name="Text Box 33"/>
          <p:cNvSpPr txBox="1"/>
          <p:nvPr/>
        </p:nvSpPr>
        <p:spPr>
          <a:xfrm>
            <a:off x="5472113" y="3997325"/>
            <a:ext cx="1123950" cy="675640"/>
          </a:xfrm>
          <a:prstGeom prst="rect">
            <a:avLst/>
          </a:prstGeom>
          <a:noFill/>
          <a:ln w="9525">
            <a:noFill/>
          </a:ln>
        </p:spPr>
        <p:txBody>
          <a:bodyPr>
            <a:spAutoFit/>
          </a:bodyPr>
          <a:p>
            <a:pPr>
              <a:lnSpc>
                <a:spcPct val="30000"/>
              </a:lnSpc>
              <a:spcBef>
                <a:spcPct val="50000"/>
              </a:spcBef>
            </a:pPr>
            <a:endParaRPr lang="en-US" altLang="zh-CN" sz="2000" b="1" dirty="0">
              <a:solidFill>
                <a:srgbClr val="FFFFFF"/>
              </a:solidFill>
              <a:latin typeface="微软雅黑" panose="020B0503020204020204" pitchFamily="34" charset="-122"/>
              <a:ea typeface="微软雅黑" panose="020B0503020204020204" pitchFamily="34" charset="-122"/>
            </a:endParaRPr>
          </a:p>
          <a:p>
            <a:pPr>
              <a:lnSpc>
                <a:spcPct val="30000"/>
              </a:lnSpc>
              <a:spcBef>
                <a:spcPct val="50000"/>
              </a:spcBef>
            </a:pPr>
            <a:endParaRPr lang="en-US" altLang="zh-CN" sz="2000" b="1" dirty="0">
              <a:solidFill>
                <a:srgbClr val="FFFFFF"/>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FFFFFF"/>
                </a:solidFill>
                <a:latin typeface="微软雅黑" panose="020B0503020204020204" pitchFamily="34" charset="-122"/>
                <a:ea typeface="微软雅黑" panose="020B0503020204020204" pitchFamily="34" charset="-122"/>
              </a:rPr>
              <a:t>PC3</a:t>
            </a:r>
            <a:endParaRPr lang="en-US" altLang="zh-CN" sz="2000" b="1" dirty="0">
              <a:solidFill>
                <a:srgbClr val="FFFFFF"/>
              </a:solidFill>
              <a:latin typeface="微软雅黑" panose="020B0503020204020204" pitchFamily="34" charset="-122"/>
              <a:ea typeface="微软雅黑" panose="020B0503020204020204" pitchFamily="34" charset="-122"/>
            </a:endParaRPr>
          </a:p>
        </p:txBody>
      </p:sp>
      <p:sp>
        <p:nvSpPr>
          <p:cNvPr id="15377" name="Text Box 35"/>
          <p:cNvSpPr txBox="1"/>
          <p:nvPr/>
        </p:nvSpPr>
        <p:spPr>
          <a:xfrm>
            <a:off x="5375275" y="3716338"/>
            <a:ext cx="2771775" cy="238125"/>
          </a:xfrm>
          <a:prstGeom prst="rect">
            <a:avLst/>
          </a:prstGeom>
          <a:noFill/>
          <a:ln w="9525">
            <a:noFill/>
          </a:ln>
        </p:spPr>
        <p:txBody>
          <a:bodyPr tIns="82800">
            <a:spAutoFit/>
          </a:bodyPr>
          <a:p>
            <a:pPr>
              <a:lnSpc>
                <a:spcPct val="30000"/>
              </a:lnSpc>
              <a:spcBef>
                <a:spcPct val="50000"/>
              </a:spcBef>
            </a:pPr>
            <a:r>
              <a:rPr lang="en-US" altLang="zh-CN" sz="2400" b="1" dirty="0">
                <a:solidFill>
                  <a:srgbClr val="FFFFFF"/>
                </a:solidFill>
                <a:latin typeface="微软雅黑" panose="020B0503020204020204" pitchFamily="34" charset="-122"/>
                <a:ea typeface="微软雅黑" panose="020B0503020204020204" pitchFamily="34" charset="-122"/>
              </a:rPr>
              <a:t>Inside Network</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sp>
        <p:nvSpPr>
          <p:cNvPr id="15378" name="Rectangle 37"/>
          <p:cNvSpPr/>
          <p:nvPr>
            <p:custDataLst>
              <p:tags r:id="rId26"/>
            </p:custDataLst>
          </p:nvPr>
        </p:nvSpPr>
        <p:spPr>
          <a:xfrm>
            <a:off x="4644390" y="3255010"/>
            <a:ext cx="828675" cy="186690"/>
          </a:xfrm>
          <a:prstGeom prst="rect">
            <a:avLst/>
          </a:prstGeom>
          <a:solidFill>
            <a:schemeClr val="accent2"/>
          </a:solidFill>
          <a:ln w="9525" cap="flat" cmpd="sng">
            <a:solidFill>
              <a:schemeClr val="dk1"/>
            </a:solidFill>
            <a:prstDash val="solid"/>
            <a:miter/>
            <a:headEnd type="none" w="med" len="med"/>
            <a:tailEnd type="none" w="med" len="med"/>
          </a:ln>
        </p:spPr>
        <p:txBody>
          <a:bodyPr wrap="square" anchor="ctr" anchorCtr="0">
            <a:noAutofit/>
          </a:bodyPr>
          <a:p>
            <a:pPr algn="ctr"/>
            <a:endParaRPr lang="zh-CN" altLang="en-US" sz="2400" b="1" dirty="0">
              <a:solidFill>
                <a:schemeClr val="dk1"/>
              </a:solidFill>
              <a:latin typeface="微软雅黑" panose="020B0503020204020204" pitchFamily="34" charset="-122"/>
              <a:ea typeface="微软雅黑" panose="020B0503020204020204" pitchFamily="34" charset="-122"/>
            </a:endParaRPr>
          </a:p>
        </p:txBody>
      </p:sp>
      <p:pic>
        <p:nvPicPr>
          <p:cNvPr id="15379" name="Picture 38"/>
          <p:cNvPicPr/>
          <p:nvPr/>
        </p:nvPicPr>
        <p:blipFill>
          <a:blip r:embed="rId27"/>
          <a:stretch>
            <a:fillRect/>
          </a:stretch>
        </p:blipFill>
        <p:spPr>
          <a:xfrm>
            <a:off x="4562475" y="1557338"/>
            <a:ext cx="2193925" cy="873125"/>
          </a:xfrm>
          <a:prstGeom prst="rect">
            <a:avLst/>
          </a:prstGeom>
          <a:noFill/>
          <a:ln w="9525">
            <a:noFill/>
          </a:ln>
        </p:spPr>
      </p:pic>
      <p:sp>
        <p:nvSpPr>
          <p:cNvPr id="15380" name="Text Box 15"/>
          <p:cNvSpPr txBox="1"/>
          <p:nvPr/>
        </p:nvSpPr>
        <p:spPr>
          <a:xfrm>
            <a:off x="5067935" y="1773555"/>
            <a:ext cx="1583690" cy="496570"/>
          </a:xfrm>
          <a:prstGeom prst="rect">
            <a:avLst/>
          </a:prstGeom>
          <a:noFill/>
          <a:ln w="9525">
            <a:noFill/>
          </a:ln>
        </p:spPr>
        <p:txBody>
          <a:bodyPr wrap="square">
            <a:spAutoFit/>
          </a:bodyPr>
          <a:p>
            <a:pPr>
              <a:lnSpc>
                <a:spcPct val="30000"/>
              </a:lnSpc>
              <a:spcBef>
                <a:spcPct val="50000"/>
              </a:spcBef>
            </a:pPr>
            <a:endParaRPr lang="en-US" altLang="zh-CN" sz="24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400" b="1" dirty="0">
                <a:solidFill>
                  <a:srgbClr val="000000"/>
                </a:solidFill>
                <a:latin typeface="微软雅黑" panose="020B0503020204020204" pitchFamily="34" charset="-122"/>
                <a:ea typeface="微软雅黑" panose="020B0503020204020204" pitchFamily="34" charset="-122"/>
              </a:rPr>
              <a:t>Internet</a:t>
            </a:r>
            <a:endParaRPr lang="en-US" altLang="zh-CN" sz="2400" b="1" dirty="0">
              <a:solidFill>
                <a:srgbClr val="000000"/>
              </a:solidFill>
              <a:latin typeface="微软雅黑" panose="020B0503020204020204" pitchFamily="34" charset="-122"/>
              <a:ea typeface="微软雅黑" panose="020B0503020204020204" pitchFamily="34" charset="-122"/>
            </a:endParaRPr>
          </a:p>
        </p:txBody>
      </p:sp>
      <p:cxnSp>
        <p:nvCxnSpPr>
          <p:cNvPr id="15381" name="AutoShape 59"/>
          <p:cNvCxnSpPr>
            <a:stCxn id="15363" idx="3"/>
            <a:endCxn id="15379" idx="1"/>
          </p:cNvCxnSpPr>
          <p:nvPr>
            <p:custDataLst>
              <p:tags r:id="rId28"/>
            </p:custDataLst>
          </p:nvPr>
        </p:nvCxnSpPr>
        <p:spPr>
          <a:xfrm flipV="1">
            <a:off x="3625850" y="1993900"/>
            <a:ext cx="936625" cy="796925"/>
          </a:xfrm>
          <a:prstGeom prst="bentConnector3">
            <a:avLst>
              <a:gd name="adj1" fmla="val 49917"/>
            </a:avLst>
          </a:prstGeom>
          <a:ln w="28575" cap="flat" cmpd="sng">
            <a:solidFill>
              <a:schemeClr val="dk1"/>
            </a:solidFill>
            <a:prstDash val="solid"/>
            <a:miter/>
            <a:headEnd type="triangle" w="med" len="med"/>
            <a:tailEnd type="triangle" w="med" len="med"/>
          </a:ln>
        </p:spPr>
      </p:cxnSp>
      <p:sp>
        <p:nvSpPr>
          <p:cNvPr id="15382" name="Text Box 61"/>
          <p:cNvSpPr txBox="1"/>
          <p:nvPr>
            <p:custDataLst>
              <p:tags r:id="rId29"/>
            </p:custDataLst>
          </p:nvPr>
        </p:nvSpPr>
        <p:spPr>
          <a:xfrm>
            <a:off x="2857500" y="458788"/>
            <a:ext cx="6248400" cy="583565"/>
          </a:xfrm>
          <a:prstGeom prst="rect">
            <a:avLst/>
          </a:prstGeom>
          <a:noFill/>
          <a:ln w="9525">
            <a:noFill/>
          </a:ln>
        </p:spPr>
        <p:txBody>
          <a:bodyPr>
            <a:spAutoFit/>
          </a:bodyPr>
          <a:p>
            <a:pPr eaLnBrk="1" hangingPunct="1">
              <a:spcBef>
                <a:spcPct val="50000"/>
              </a:spcBef>
            </a:pPr>
            <a:r>
              <a:rPr lang="en-US" altLang="zh-CN" sz="32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2.1.2 </a:t>
            </a:r>
            <a:r>
              <a:rPr lang="zh-CN" altLang="en-US" sz="32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网络地址转换基本原理 </a:t>
            </a:r>
            <a:endParaRPr lang="zh-CN" altLang="en-US" sz="32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383" name="Rectangle 63"/>
          <p:cNvSpPr/>
          <p:nvPr/>
        </p:nvSpPr>
        <p:spPr>
          <a:xfrm>
            <a:off x="2351088" y="5157788"/>
            <a:ext cx="7489825" cy="1198880"/>
          </a:xfrm>
          <a:prstGeom prst="rect">
            <a:avLst/>
          </a:prstGeom>
          <a:noFill/>
          <a:ln w="9525">
            <a:noFill/>
          </a:ln>
        </p:spPr>
        <p:txBody>
          <a:bodyPr>
            <a:spAutoFit/>
          </a:bodyPr>
          <a:p>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内网（企业网、校园网、政府网等）域使用私有地址空间，减少因特网地址占用；因特网（外网）使用因特网地址路由定位；在内外网边界上进行</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转换。</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384" name="Rectangle 65"/>
          <p:cNvSpPr/>
          <p:nvPr>
            <p:custDataLst>
              <p:tags r:id="rId30"/>
            </p:custDataLst>
          </p:nvPr>
        </p:nvSpPr>
        <p:spPr>
          <a:xfrm>
            <a:off x="4014629" y="1412875"/>
            <a:ext cx="1960880" cy="398780"/>
          </a:xfrm>
          <a:prstGeom prst="rect">
            <a:avLst/>
          </a:prstGeom>
          <a:solidFill>
            <a:schemeClr val="accent3"/>
          </a:solidFill>
          <a:ln w="9525">
            <a:noFill/>
          </a:ln>
        </p:spPr>
        <p:txBody>
          <a:bodyPr wrap="none">
            <a:spAutoFit/>
          </a:bodyPr>
          <a:p>
            <a:pPr algn="ctr"/>
            <a:r>
              <a:rPr lang="zh-CN" altLang="en-US" sz="2000" b="1" dirty="0">
                <a:solidFill>
                  <a:srgbClr val="FFFFFF"/>
                </a:solidFill>
                <a:latin typeface="微软雅黑" panose="020B0503020204020204" pitchFamily="34" charset="-122"/>
                <a:ea typeface="微软雅黑" panose="020B0503020204020204" pitchFamily="34" charset="-122"/>
              </a:rPr>
              <a:t>因特网地址空间</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5385" name="Rectangle 66"/>
          <p:cNvSpPr/>
          <p:nvPr>
            <p:custDataLst>
              <p:tags r:id="rId31"/>
            </p:custDataLst>
          </p:nvPr>
        </p:nvSpPr>
        <p:spPr>
          <a:xfrm>
            <a:off x="7325361" y="4365625"/>
            <a:ext cx="1706880" cy="398780"/>
          </a:xfrm>
          <a:prstGeom prst="rect">
            <a:avLst/>
          </a:prstGeom>
          <a:solidFill>
            <a:schemeClr val="accent4"/>
          </a:solidFill>
          <a:ln w="9525">
            <a:noFill/>
          </a:ln>
        </p:spPr>
        <p:txBody>
          <a:bodyPr wrap="none">
            <a:spAutoFit/>
          </a:bodyPr>
          <a:p>
            <a:pPr algn="ctr"/>
            <a:r>
              <a:rPr lang="zh-CN" altLang="en-US" sz="2000" b="1" dirty="0">
                <a:solidFill>
                  <a:srgbClr val="FFFFFF"/>
                </a:solidFill>
                <a:latin typeface="微软雅黑" panose="020B0503020204020204" pitchFamily="34" charset="-122"/>
                <a:ea typeface="微软雅黑" panose="020B0503020204020204" pitchFamily="34" charset="-122"/>
              </a:rPr>
              <a:t>私有地址空间</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pic>
        <p:nvPicPr>
          <p:cNvPr id="15386" name="Picture 67"/>
          <p:cNvPicPr/>
          <p:nvPr/>
        </p:nvPicPr>
        <p:blipFill>
          <a:blip r:embed="rId20"/>
          <a:stretch>
            <a:fillRect/>
          </a:stretch>
        </p:blipFill>
        <p:spPr>
          <a:xfrm>
            <a:off x="6527800" y="1341438"/>
            <a:ext cx="628650" cy="381000"/>
          </a:xfrm>
          <a:prstGeom prst="rect">
            <a:avLst/>
          </a:prstGeom>
          <a:noFill/>
          <a:ln w="12700">
            <a:noFill/>
          </a:ln>
        </p:spPr>
      </p:pic>
      <p:sp>
        <p:nvSpPr>
          <p:cNvPr id="15387" name="Text Box 68"/>
          <p:cNvSpPr txBox="1"/>
          <p:nvPr/>
        </p:nvSpPr>
        <p:spPr>
          <a:xfrm>
            <a:off x="7175500" y="1268413"/>
            <a:ext cx="1225550" cy="429895"/>
          </a:xfrm>
          <a:prstGeom prst="rect">
            <a:avLst/>
          </a:prstGeom>
          <a:noFill/>
          <a:ln w="9525">
            <a:noFill/>
          </a:ln>
        </p:spPr>
        <p:txBody>
          <a:bodyPr>
            <a:spAutoFit/>
          </a:bodyPr>
          <a:p>
            <a:pPr>
              <a:lnSpc>
                <a:spcPct val="30000"/>
              </a:lnSpc>
              <a:spcBef>
                <a:spcPct val="50000"/>
              </a:spcBef>
            </a:pPr>
            <a:endParaRPr lang="en-US" altLang="zh-CN" sz="20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2000" b="1" dirty="0">
                <a:solidFill>
                  <a:srgbClr val="000000"/>
                </a:solidFill>
                <a:latin typeface="微软雅黑" panose="020B0503020204020204" pitchFamily="34" charset="-122"/>
                <a:ea typeface="微软雅黑" panose="020B0503020204020204" pitchFamily="34" charset="-122"/>
              </a:rPr>
              <a:t>Server</a:t>
            </a:r>
            <a:endParaRPr lang="en-US" altLang="zh-CN" sz="2000" b="1" dirty="0">
              <a:solidFill>
                <a:srgbClr val="000000"/>
              </a:solidFill>
              <a:latin typeface="微软雅黑" panose="020B0503020204020204" pitchFamily="34" charset="-122"/>
              <a:ea typeface="微软雅黑" panose="020B0503020204020204" pitchFamily="34" charset="-122"/>
            </a:endParaRPr>
          </a:p>
        </p:txBody>
      </p:sp>
      <p:sp>
        <p:nvSpPr>
          <p:cNvPr id="15388" name="Text Box 69"/>
          <p:cNvSpPr txBox="1"/>
          <p:nvPr/>
        </p:nvSpPr>
        <p:spPr>
          <a:xfrm>
            <a:off x="6959600" y="1700530"/>
            <a:ext cx="2735580" cy="394970"/>
          </a:xfrm>
          <a:prstGeom prst="rect">
            <a:avLst/>
          </a:prstGeom>
          <a:noFill/>
          <a:ln w="9525">
            <a:noFill/>
          </a:ln>
        </p:spPr>
        <p:txBody>
          <a:bodyPr wrap="square">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30000"/>
              </a:lnSpc>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213.18.2.4</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全局地址</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389" name="Text Box 70"/>
          <p:cNvSpPr txBox="1"/>
          <p:nvPr/>
        </p:nvSpPr>
        <p:spPr>
          <a:xfrm>
            <a:off x="3648075" y="3357563"/>
            <a:ext cx="1512888" cy="394970"/>
          </a:xfrm>
          <a:prstGeom prst="rect">
            <a:avLst/>
          </a:prstGeom>
          <a:noFill/>
          <a:ln w="9525">
            <a:noFill/>
          </a:ln>
        </p:spPr>
        <p:txBody>
          <a:bodyPr>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rPr>
              <a:t>172.38.1.5</a:t>
            </a:r>
            <a:endParaRPr lang="en-US" altLang="zh-CN" sz="1800" b="1" dirty="0">
              <a:solidFill>
                <a:srgbClr val="000000"/>
              </a:solidFill>
              <a:latin typeface="微软雅黑" panose="020B0503020204020204" pitchFamily="34" charset="-122"/>
              <a:ea typeface="微软雅黑" panose="020B0503020204020204" pitchFamily="34" charset="-122"/>
            </a:endParaRPr>
          </a:p>
        </p:txBody>
      </p:sp>
      <p:sp>
        <p:nvSpPr>
          <p:cNvPr id="15390" name="Text Box 74"/>
          <p:cNvSpPr txBox="1"/>
          <p:nvPr/>
        </p:nvSpPr>
        <p:spPr>
          <a:xfrm>
            <a:off x="7967663" y="3213100"/>
            <a:ext cx="1584325" cy="394970"/>
          </a:xfrm>
          <a:prstGeom prst="rect">
            <a:avLst/>
          </a:prstGeom>
          <a:noFill/>
          <a:ln w="9525">
            <a:noFill/>
          </a:ln>
        </p:spPr>
        <p:txBody>
          <a:bodyPr>
            <a:spAutoFit/>
          </a:bodyPr>
          <a:p>
            <a:pPr>
              <a:lnSpc>
                <a:spcPct val="30000"/>
              </a:lnSpc>
              <a:spcBef>
                <a:spcPct val="50000"/>
              </a:spcBef>
            </a:pPr>
            <a:endParaRPr lang="en-US" altLang="zh-CN" sz="1800" b="1" dirty="0">
              <a:solidFill>
                <a:srgbClr val="000000"/>
              </a:solidFill>
              <a:latin typeface="微软雅黑" panose="020B0503020204020204" pitchFamily="34" charset="-122"/>
              <a:ea typeface="微软雅黑" panose="020B0503020204020204" pitchFamily="34" charset="-122"/>
            </a:endParaRPr>
          </a:p>
          <a:p>
            <a:pPr>
              <a:lnSpc>
                <a:spcPct val="30000"/>
              </a:lnSpc>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rPr>
              <a:t>192.168.0.3</a:t>
            </a:r>
            <a:endParaRPr lang="en-US" altLang="zh-CN" sz="1800" b="1" dirty="0">
              <a:solidFill>
                <a:srgbClr val="000000"/>
              </a:solidFill>
              <a:latin typeface="微软雅黑" panose="020B0503020204020204" pitchFamily="34" charset="-122"/>
              <a:ea typeface="微软雅黑" panose="020B0503020204020204" pitchFamily="34" charset="-122"/>
            </a:endParaRPr>
          </a:p>
        </p:txBody>
      </p:sp>
    </p:spTree>
    <p:custDataLst>
      <p:tags r:id="rId3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18434" name="Text Box 4"/>
          <p:cNvSpPr txBox="1"/>
          <p:nvPr>
            <p:custDataLst>
              <p:tags r:id="rId7"/>
            </p:custDataLst>
          </p:nvPr>
        </p:nvSpPr>
        <p:spPr>
          <a:xfrm>
            <a:off x="2782888" y="549275"/>
            <a:ext cx="6553200" cy="521970"/>
          </a:xfrm>
          <a:prstGeom prst="rect">
            <a:avLst/>
          </a:prstGeom>
          <a:noFill/>
          <a:ln w="9525">
            <a:noFill/>
          </a:ln>
        </p:spPr>
        <p:txBody>
          <a:bodyPr>
            <a:spAutoFit/>
          </a:bodyPr>
          <a:p>
            <a:pPr algn="ctr" eaLnBrk="1" hangingPunct="1">
              <a:spcBef>
                <a:spcPct val="50000"/>
              </a:spcBef>
            </a:pPr>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网络地址转换举例（</a:t>
            </a:r>
            <a:r>
              <a:rPr lang="en-US" altLang="zh-CN"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PC1</a:t>
            </a:r>
            <a:r>
              <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内外通信）</a:t>
            </a:r>
            <a:endParaRPr lang="zh-CN" altLang="en-US" sz="28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435" name="Rectangle 17"/>
          <p:cNvSpPr/>
          <p:nvPr>
            <p:custDataLst>
              <p:tags r:id="rId8"/>
            </p:custDataLst>
          </p:nvPr>
        </p:nvSpPr>
        <p:spPr>
          <a:xfrm>
            <a:off x="2567305" y="1268730"/>
            <a:ext cx="8006080" cy="1981200"/>
          </a:xfrm>
          <a:prstGeom prst="rect">
            <a:avLst/>
          </a:prstGeom>
          <a:solidFill>
            <a:srgbClr val="FFFFFF"/>
          </a:solidFill>
          <a:ln w="9525" cap="flat" cmpd="sng">
            <a:solidFill>
              <a:srgbClr val="000000"/>
            </a:solidFill>
            <a:prstDash val="solid"/>
            <a:miter/>
            <a:headEnd type="none" w="med" len="med"/>
            <a:tailEnd type="none" w="med" len="med"/>
          </a:ln>
        </p:spPr>
        <p:txBody>
          <a:bodyPr/>
          <a:p>
            <a:pPr algn="just" eaLnBrk="1" hangingPunct="1"/>
            <a:r>
              <a:rPr lang="en-US" altLang="zh-CN" sz="1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方 向         </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报字段       原</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             新</a:t>
            </a:r>
            <a:r>
              <a:rPr lang="en-US" altLang="zh-CN"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endPar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出              源</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       </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192.168.0.3             172.38.1.5 </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入            目的</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地址     </a:t>
            </a:r>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172.38.1.5              192.168.0.3</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lgn="just" eaLnBrk="1" hangingPunct="1"/>
            <a:r>
              <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0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436" name="Line 18"/>
          <p:cNvSpPr/>
          <p:nvPr/>
        </p:nvSpPr>
        <p:spPr>
          <a:xfrm flipH="1">
            <a:off x="3935413" y="1268413"/>
            <a:ext cx="0" cy="1981200"/>
          </a:xfrm>
          <a:prstGeom prst="line">
            <a:avLst/>
          </a:prstGeom>
          <a:ln w="9525" cap="flat" cmpd="sng">
            <a:solidFill>
              <a:srgbClr val="000000"/>
            </a:solidFill>
            <a:prstDash val="solid"/>
            <a:headEnd type="none" w="med" len="med"/>
            <a:tailEnd type="none" w="med" len="med"/>
          </a:ln>
        </p:spPr>
      </p:sp>
      <p:sp>
        <p:nvSpPr>
          <p:cNvPr id="18437" name="Line 19"/>
          <p:cNvSpPr/>
          <p:nvPr/>
        </p:nvSpPr>
        <p:spPr>
          <a:xfrm flipH="1">
            <a:off x="5664200" y="1268413"/>
            <a:ext cx="0" cy="1981200"/>
          </a:xfrm>
          <a:prstGeom prst="line">
            <a:avLst/>
          </a:prstGeom>
          <a:ln w="9525" cap="flat" cmpd="sng">
            <a:solidFill>
              <a:srgbClr val="000000"/>
            </a:solidFill>
            <a:prstDash val="solid"/>
            <a:headEnd type="none" w="med" len="med"/>
            <a:tailEnd type="none" w="med" len="med"/>
          </a:ln>
        </p:spPr>
      </p:sp>
      <p:sp>
        <p:nvSpPr>
          <p:cNvPr id="18438" name="Line 20"/>
          <p:cNvSpPr/>
          <p:nvPr/>
        </p:nvSpPr>
        <p:spPr>
          <a:xfrm>
            <a:off x="7464425" y="1268413"/>
            <a:ext cx="0" cy="1981200"/>
          </a:xfrm>
          <a:prstGeom prst="line">
            <a:avLst/>
          </a:prstGeom>
          <a:ln w="9525" cap="flat" cmpd="sng">
            <a:solidFill>
              <a:srgbClr val="000000"/>
            </a:solidFill>
            <a:prstDash val="solid"/>
            <a:headEnd type="none" w="med" len="med"/>
            <a:tailEnd type="none" w="med" len="med"/>
          </a:ln>
        </p:spPr>
      </p:sp>
      <p:sp>
        <p:nvSpPr>
          <p:cNvPr id="18445" name="Line 22"/>
          <p:cNvSpPr/>
          <p:nvPr/>
        </p:nvSpPr>
        <p:spPr>
          <a:xfrm>
            <a:off x="7247255" y="2132330"/>
            <a:ext cx="575945" cy="0"/>
          </a:xfrm>
          <a:prstGeom prst="line">
            <a:avLst/>
          </a:prstGeom>
          <a:ln w="28575" cap="flat" cmpd="sng">
            <a:solidFill>
              <a:srgbClr val="CC0000"/>
            </a:solidFill>
            <a:prstDash val="sysDot"/>
            <a:headEnd type="none" w="med" len="med"/>
            <a:tailEnd type="triangle" w="med" len="med"/>
          </a:ln>
        </p:spPr>
      </p:sp>
      <p:sp>
        <p:nvSpPr>
          <p:cNvPr id="18446" name="Text Box 23"/>
          <p:cNvSpPr txBox="1"/>
          <p:nvPr/>
        </p:nvSpPr>
        <p:spPr>
          <a:xfrm>
            <a:off x="7031355" y="1628775"/>
            <a:ext cx="1402080" cy="368300"/>
          </a:xfrm>
          <a:prstGeom prst="rect">
            <a:avLst/>
          </a:prstGeom>
          <a:noFill/>
          <a:ln w="9525">
            <a:noFill/>
          </a:ln>
        </p:spPr>
        <p:txBody>
          <a:bodyPr wrap="square">
            <a:spAutoFit/>
          </a:bodyPr>
          <a:p>
            <a:pPr algn="ctr">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转换</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443" name="Line 25"/>
          <p:cNvSpPr/>
          <p:nvPr/>
        </p:nvSpPr>
        <p:spPr>
          <a:xfrm>
            <a:off x="7247255" y="2924175"/>
            <a:ext cx="575945" cy="0"/>
          </a:xfrm>
          <a:prstGeom prst="line">
            <a:avLst/>
          </a:prstGeom>
          <a:ln w="28575" cap="flat" cmpd="sng">
            <a:solidFill>
              <a:srgbClr val="CC0000"/>
            </a:solidFill>
            <a:prstDash val="sysDot"/>
            <a:headEnd type="none" w="med" len="med"/>
            <a:tailEnd type="triangle" w="med" len="med"/>
          </a:ln>
        </p:spPr>
      </p:sp>
      <p:sp>
        <p:nvSpPr>
          <p:cNvPr id="18444" name="Text Box 26"/>
          <p:cNvSpPr txBox="1"/>
          <p:nvPr/>
        </p:nvSpPr>
        <p:spPr>
          <a:xfrm>
            <a:off x="7031355" y="2421255"/>
            <a:ext cx="1267460" cy="368300"/>
          </a:xfrm>
          <a:prstGeom prst="rect">
            <a:avLst/>
          </a:prstGeom>
          <a:noFill/>
          <a:ln w="9525">
            <a:noFill/>
          </a:ln>
        </p:spPr>
        <p:txBody>
          <a:bodyPr wrap="square">
            <a:spAutoFit/>
          </a:bodyPr>
          <a:p>
            <a:pPr algn="ctr">
              <a:spcBef>
                <a:spcPct val="50000"/>
              </a:spcBef>
            </a:pPr>
            <a:r>
              <a:rPr lang="en-US" altLang="zh-CN"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转换</a:t>
            </a:r>
            <a:endParaRPr lang="zh-CN" altLang="en-US" sz="1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7355" name="Rectangle 27"/>
          <p:cNvSpPr/>
          <p:nvPr/>
        </p:nvSpPr>
        <p:spPr>
          <a:xfrm>
            <a:off x="2566988" y="3573463"/>
            <a:ext cx="7489825" cy="829945"/>
          </a:xfrm>
          <a:prstGeom prst="rect">
            <a:avLst/>
          </a:prstGeom>
          <a:noFill/>
          <a:ln w="9525">
            <a:noFill/>
          </a:ln>
        </p:spPr>
        <p:txBody>
          <a:bodyPr>
            <a:spAutoFit/>
          </a:bodyPr>
          <a:p>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通常不是独立设备，而是路由器、防火墙和交换机中的内嵌功能。</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7356" name="Rectangle 28"/>
          <p:cNvSpPr/>
          <p:nvPr>
            <p:custDataLst>
              <p:tags r:id="rId9"/>
            </p:custDataLst>
          </p:nvPr>
        </p:nvSpPr>
        <p:spPr>
          <a:xfrm>
            <a:off x="2495550" y="4581525"/>
            <a:ext cx="7489825" cy="1568450"/>
          </a:xfrm>
          <a:prstGeom prst="rect">
            <a:avLst/>
          </a:prstGeom>
          <a:noFill/>
          <a:ln w="9525">
            <a:noFill/>
          </a:ln>
        </p:spPr>
        <p:txBody>
          <a:bodyPr>
            <a:spAutoFit/>
          </a:bodyPr>
          <a:p>
            <a:r>
              <a:rPr lang="zh-CN" altLang="en-US" sz="2400" b="1" dirty="0">
                <a:solidFill>
                  <a:schemeClr val="dk1"/>
                </a:solidFill>
                <a:latin typeface="微软雅黑" panose="020B0503020204020204" pitchFamily="34" charset="-122"/>
                <a:ea typeface="微软雅黑" panose="020B0503020204020204" pitchFamily="34" charset="-122"/>
              </a:rPr>
              <a:t>如果内部网络主要工作范围私有空间中（或只允许部分主机动态接入因特网），那么将较少使用因特网全局地址，通常相当部分的内网主机大部分时间在内部网中工作。</a:t>
            </a:r>
            <a:endParaRPr lang="zh-CN" altLang="en-US" sz="2400" b="1" dirty="0">
              <a:solidFill>
                <a:schemeClr val="dk1"/>
              </a:solidFill>
              <a:latin typeface="微软雅黑" panose="020B0503020204020204" pitchFamily="34" charset="-122"/>
              <a:ea typeface="微软雅黑" panose="020B0503020204020204" pitchFamily="34" charset="-122"/>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7355">
                                            <p:txEl>
                                              <p:charRg st="0" end="33"/>
                                            </p:txEl>
                                          </p:spTgt>
                                        </p:tgtEl>
                                        <p:attrNameLst>
                                          <p:attrName>style.visibility</p:attrName>
                                        </p:attrNameLst>
                                      </p:cBhvr>
                                      <p:to>
                                        <p:strVal val="visible"/>
                                      </p:to>
                                    </p:set>
                                    <p:animEffect transition="in" filter="wipe(down)">
                                      <p:cBhvr>
                                        <p:cTn id="7" dur="500"/>
                                        <p:tgtEl>
                                          <p:spTgt spid="227355">
                                            <p:txEl>
                                              <p:charRg st="0" end="3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7356"/>
                                        </p:tgtEl>
                                        <p:attrNameLst>
                                          <p:attrName>style.visibility</p:attrName>
                                        </p:attrNameLst>
                                      </p:cBhvr>
                                      <p:to>
                                        <p:strVal val="visible"/>
                                      </p:to>
                                    </p:set>
                                    <p:animEffect transition="in" filter="wipe(down)">
                                      <p:cBhvr>
                                        <p:cTn id="12" dur="500"/>
                                        <p:tgtEl>
                                          <p:spTgt spid="22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5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126" name="文本占位符 2125"/>
          <p:cNvSpPr/>
          <p:nvPr>
            <p:ph type="body" idx="4294967295"/>
            <p:custDataLst>
              <p:tags r:id="rId7"/>
            </p:custDataLst>
          </p:nvPr>
        </p:nvSpPr>
        <p:spPr/>
        <p:txBody>
          <a:bodyPr lIns="91423" tIns="45711" rIns="91423" bIns="45711"/>
          <a:p>
            <a:r>
              <a:rPr lang="zh-CN" altLang="en-US" sz="320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rPr>
              <a:t>访问控制列表</a:t>
            </a:r>
            <a:endParaRPr lang="zh-CN" altLang="en-US" sz="320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lvl="1"/>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访问列表是由</a:t>
            </a:r>
            <a:r>
              <a:rPr lang="en-US"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ACCESS-LIST</a:t>
            </a:r>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命令生成的，依据</a:t>
            </a:r>
            <a:r>
              <a:rPr lang="en-US"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数据包报头以及它承载的上层协议数据包头的格式定义了一定的规则，可以表示允许或者是禁止具有某些特征</a:t>
            </a:r>
            <a:r>
              <a:rPr lang="en-US" altLang="zh-CN"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包头数据可以描述的）的数据包，地址转换按照这样的规则判定哪些包是被允许转换或者禁止转换，这样可以禁止一些内部的主机访问外部网络，提高一些网络的安全性问题。</a:t>
            </a:r>
            <a:endParaRPr lang="zh-CN" altLang="en-US" sz="20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25" name="标题 2124"/>
          <p:cNvSpPr/>
          <p:nvPr>
            <p:custDataLst>
              <p:tags r:id="rId8"/>
            </p:custDataLst>
          </p:nvPr>
        </p:nvSpPr>
        <p:spPr>
          <a:xfrm>
            <a:off x="2855595" y="260350"/>
            <a:ext cx="7886700" cy="1325563"/>
          </a:xfrm>
          <a:prstGeom prst="rect">
            <a:avLst/>
          </a:prstGeom>
          <a:noFill/>
          <a:ln w="9525">
            <a:noFill/>
          </a:ln>
        </p:spPr>
        <p:txBody>
          <a:bodyPr lIns="91423" tIns="45711" rIns="91423" bIns="45711" anchor="ctr" anchorCtr="0"/>
          <a:lstStyle>
            <a:lvl1pPr algn="l" defTabSz="684530" rtl="0" eaLnBrk="0" fontAlgn="base" hangingPunct="0">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a:lstStyle>
          <a:p>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基本概念</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9"/>
    </p:custData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3" name="灯片编号占位符 2"/>
          <p:cNvSpPr/>
          <p:nvPr>
            <p:ph type="sldNum" sz="quarter" idx="12"/>
            <p:custDataLst>
              <p:tags r:id="rId7"/>
            </p:custDataLst>
          </p:nvPr>
        </p:nvSpPr>
        <p:spPr/>
        <p:txBody>
          <a:bodyPr/>
          <a:p>
            <a:pPr lvl="0" defTabSz="1066800" rtl="0" eaLnBrk="1" latinLnBrk="0" hangingPunct="1">
              <a:lnSpc>
                <a:spcPct val="100000"/>
              </a:lnSpc>
              <a:spcBef>
                <a:spcPct val="0"/>
              </a:spcBef>
              <a:spcAft>
                <a:spcPct val="0"/>
              </a:spcAft>
              <a:buClrTx/>
              <a:buSzPct val="100000"/>
            </a:pPr>
            <a:fld id="{9A0DB2DC-4C9A-4742-B13C-FB6460FD3503}" type="slidenum">
              <a:rPr lang="ru-RU" sz="770">
                <a:solidFill>
                  <a:schemeClr val="dk1">
                    <a:tint val="75000"/>
                  </a:schemeClr>
                </a:solidFill>
                <a:latin typeface="微软雅黑" panose="020B0503020204020204" pitchFamily="34" charset="-122"/>
                <a:ea typeface="微软雅黑" panose="020B0503020204020204" pitchFamily="34" charset="-122"/>
              </a:rPr>
            </a:fld>
            <a:endParaRPr lang="ru-RU" sz="770" u="none">
              <a:solidFill>
                <a:schemeClr val="dk1">
                  <a:tint val="75000"/>
                </a:schemeClr>
              </a:solidFill>
              <a:latin typeface="微软雅黑" panose="020B0503020204020204" pitchFamily="34" charset="-122"/>
              <a:ea typeface="微软雅黑" panose="020B0503020204020204" pitchFamily="34" charset="-122"/>
            </a:endParaRPr>
          </a:p>
        </p:txBody>
      </p:sp>
      <p:sp>
        <p:nvSpPr>
          <p:cNvPr id="2130" name="文本占位符 2129"/>
          <p:cNvSpPr/>
          <p:nvPr>
            <p:ph type="body" idx="4294967295"/>
            <p:custDataLst>
              <p:tags r:id="rId8"/>
            </p:custDataLst>
          </p:nvPr>
        </p:nvSpPr>
        <p:spPr/>
        <p:txBody>
          <a:bodyPr lIns="91423" tIns="45711" rIns="91423" bIns="45711"/>
          <a:p>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转换关联</a:t>
            </a:r>
            <a:endPar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转换关联就是将一个地址池和一个访问列表关联起来，这种关联指定了“具有某些特征的</a:t>
            </a:r>
            <a:r>
              <a:rPr lang="en-US" altLang="zh-CN"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报文”是使用“这样的地址池中的地址”，而另一些可能是使用另外一个地址池中的地址。在地址转换时，是根据这样的对应进行地址转换的：当一个内部网络的数据包文发往外部网络时，首先根据访问列表判定是否是允许的数据包，然后根据转换的关联找到与之相对应的地址池，就可以把源地址转换成这个地址池中的某一个地址，完成地址转换。   </a:t>
            </a:r>
            <a:endParaRPr lang="zh-CN" altLang="en-US" sz="24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29" name="标题 2128"/>
          <p:cNvSpPr/>
          <p:nvPr>
            <p:custDataLst>
              <p:tags r:id="rId9"/>
            </p:custDataLst>
          </p:nvPr>
        </p:nvSpPr>
        <p:spPr>
          <a:xfrm>
            <a:off x="2152650" y="365125"/>
            <a:ext cx="7886700" cy="1325563"/>
          </a:xfrm>
          <a:prstGeom prst="rect">
            <a:avLst/>
          </a:prstGeom>
          <a:noFill/>
          <a:ln w="9525">
            <a:noFill/>
          </a:ln>
        </p:spPr>
        <p:txBody>
          <a:bodyPr lIns="91423" tIns="45711" rIns="91423" bIns="45711" anchor="ctr" anchorCtr="0"/>
          <a:lstStyle>
            <a:lvl1pPr algn="l" defTabSz="684530" rtl="0" eaLnBrk="0" fontAlgn="base" hangingPunct="0">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a:lstStyle>
          <a:p>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基本概念</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3" name="灯片编号占位符 2"/>
          <p:cNvSpPr/>
          <p:nvPr>
            <p:ph type="sldNum" sz="quarter" idx="12"/>
            <p:custDataLst>
              <p:tags r:id="rId7"/>
            </p:custDataLst>
          </p:nvPr>
        </p:nvSpPr>
        <p:spPr/>
        <p:txBody>
          <a:bodyPr/>
          <a:p>
            <a:pPr lvl="0" defTabSz="1066800" rtl="0" eaLnBrk="1" latinLnBrk="0" hangingPunct="1">
              <a:lnSpc>
                <a:spcPct val="100000"/>
              </a:lnSpc>
              <a:spcBef>
                <a:spcPct val="0"/>
              </a:spcBef>
              <a:spcAft>
                <a:spcPct val="0"/>
              </a:spcAft>
              <a:buClrTx/>
              <a:buSzPct val="100000"/>
            </a:pPr>
            <a:fld id="{9A0DB2DC-4C9A-4742-B13C-FB6460FD3503}" type="slidenum">
              <a:rPr lang="ru-RU" sz="770">
                <a:solidFill>
                  <a:schemeClr val="dk1">
                    <a:tint val="75000"/>
                  </a:schemeClr>
                </a:solidFill>
                <a:latin typeface="微软雅黑" panose="020B0503020204020204" pitchFamily="34" charset="-122"/>
                <a:ea typeface="微软雅黑" panose="020B0503020204020204" pitchFamily="34" charset="-122"/>
              </a:rPr>
            </a:fld>
            <a:endParaRPr lang="ru-RU" sz="770" u="none">
              <a:solidFill>
                <a:schemeClr val="dk1">
                  <a:tint val="75000"/>
                </a:schemeClr>
              </a:solidFill>
              <a:latin typeface="微软雅黑" panose="020B0503020204020204" pitchFamily="34" charset="-122"/>
              <a:ea typeface="微软雅黑" panose="020B0503020204020204" pitchFamily="34" charset="-122"/>
            </a:endParaRPr>
          </a:p>
        </p:txBody>
      </p:sp>
      <p:sp>
        <p:nvSpPr>
          <p:cNvPr id="2134" name="文本占位符 2133"/>
          <p:cNvSpPr/>
          <p:nvPr>
            <p:ph type="body" idx="4294967295"/>
            <p:custDataLst>
              <p:tags r:id="rId8"/>
            </p:custDataLst>
          </p:nvPr>
        </p:nvSpPr>
        <p:spPr/>
        <p:txBody>
          <a:bodyPr lIns="91423" tIns="45711" rIns="91423" bIns="45711">
            <a:noAutofit/>
          </a:bodyPr>
          <a:p>
            <a:r>
              <a:rPr lang="zh-CN" altLang="en-US" sz="2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内部服务器映射表</a:t>
            </a:r>
            <a:endParaRPr lang="zh-CN" altLang="en-US" sz="28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lvl="1"/>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内部服务器映射表是由</a:t>
            </a:r>
            <a:r>
              <a:rPr lang="en-US" altLang="zh-CN"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 SERVER</a:t>
            </a:r>
            <a:r>
              <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命令配置的，允许用户依照自己的需要提供内部服务。在转换时，根据用户的配置查找外部数据包的目的地址，如果是访问内部的服务器，则转换成相应的内部服务器的目的地址和端口，达到访问内部服务器的目的。还原时对源地址进行查找，判断是否是从内部服务器出去的报文，如果是，将源地址转换成相应的外部地址。</a:t>
            </a:r>
            <a:endParaRPr lang="zh-CN" altLang="en-US" sz="280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33" name="标题 2132"/>
          <p:cNvSpPr/>
          <p:nvPr>
            <p:custDataLst>
              <p:tags r:id="rId9"/>
            </p:custDataLst>
          </p:nvPr>
        </p:nvSpPr>
        <p:spPr>
          <a:xfrm>
            <a:off x="2152650" y="365125"/>
            <a:ext cx="7886700" cy="1325563"/>
          </a:xfrm>
          <a:prstGeom prst="rect">
            <a:avLst/>
          </a:prstGeom>
          <a:noFill/>
          <a:ln w="9525">
            <a:noFill/>
          </a:ln>
        </p:spPr>
        <p:txBody>
          <a:bodyPr lIns="91423" tIns="45711" rIns="91423" bIns="45711" anchor="ctr" anchorCtr="0"/>
          <a:lstStyle>
            <a:lvl1pPr algn="l" defTabSz="684530" rtl="0" eaLnBrk="0" fontAlgn="base" hangingPunct="0">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4530" rtl="0" eaLnBrk="0" fontAlgn="base" hangingPunct="0">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6pPr>
            <a:lvl7pPr marL="9144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7pPr>
            <a:lvl8pPr marL="13716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8pPr>
            <a:lvl9pPr marL="1828800" algn="l" defTabSz="68453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9pPr>
          </a:lstStyle>
          <a:p>
            <a:r>
              <a:rPr lang="en-US" altLang="zh-CN">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基本概念</a:t>
            </a:r>
            <a:endParaRPr lang="zh-CN" altLang="en-US">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0"/>
    </p:custData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7" name="图片 5"/>
          <p:cNvPicPr/>
          <p:nvPr userDrawn="1">
            <p:custDataLst>
              <p:tags r:id="rId1"/>
            </p:custDataLst>
          </p:nvPr>
        </p:nvPicPr>
        <p:blipFill>
          <a:blip r:embed="rId2" r:link="rId3" cstate="email"/>
          <a:stretch>
            <a:fillRect/>
          </a:stretch>
        </p:blipFill>
        <p:spPr>
          <a:xfrm>
            <a:off x="1524000" y="0"/>
            <a:ext cx="540068" cy="503077"/>
          </a:xfrm>
          <a:prstGeom prst="rect">
            <a:avLst/>
          </a:prstGeom>
        </p:spPr>
      </p:pic>
      <p:pic>
        <p:nvPicPr>
          <p:cNvPr id="6" name="图片 7"/>
          <p:cNvPicPr/>
          <p:nvPr userDrawn="1">
            <p:custDataLst>
              <p:tags r:id="rId4"/>
            </p:custDataLst>
          </p:nvPr>
        </p:nvPicPr>
        <p:blipFill>
          <a:blip r:embed="rId5" r:link="rId6" cstate="email"/>
          <a:stretch>
            <a:fillRect/>
          </a:stretch>
        </p:blipFill>
        <p:spPr>
          <a:xfrm>
            <a:off x="10127932" y="0"/>
            <a:ext cx="540068" cy="434568"/>
          </a:xfrm>
          <a:prstGeom prst="rect">
            <a:avLst/>
          </a:prstGeom>
        </p:spPr>
      </p:pic>
      <p:sp>
        <p:nvSpPr>
          <p:cNvPr id="200846" name="Rectangle 142"/>
          <p:cNvSpPr/>
          <p:nvPr/>
        </p:nvSpPr>
        <p:spPr>
          <a:xfrm>
            <a:off x="1346200" y="1341755"/>
            <a:ext cx="8602980" cy="1568450"/>
          </a:xfrm>
          <a:prstGeom prst="rect">
            <a:avLst/>
          </a:prstGeom>
          <a:noFill/>
          <a:ln w="9525">
            <a:noFill/>
          </a:ln>
        </p:spPr>
        <p:txBody>
          <a:bodyPr wrap="square">
            <a:spAutoFit/>
          </a:bodyPr>
          <a:p>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在和外部因特网</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PC</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交互信息时，内部的局部（私有）地址必须通过</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转换为因特网全局地址。在</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中多个内部地址和外部因特网全局地址转换时，设备</a:t>
            </a:r>
            <a:r>
              <a:rPr lang="zh-CN" altLang="en-US"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就</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自动动态形成一张</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地址转换表，以此进行有效准确对应转换。</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0851" name="Rectangle 147"/>
          <p:cNvSpPr/>
          <p:nvPr>
            <p:custDataLst>
              <p:tags r:id="rId7"/>
            </p:custDataLst>
          </p:nvPr>
        </p:nvSpPr>
        <p:spPr>
          <a:xfrm>
            <a:off x="1524635" y="3070225"/>
            <a:ext cx="8424545" cy="829945"/>
          </a:xfrm>
          <a:prstGeom prst="rect">
            <a:avLst/>
          </a:prstGeom>
          <a:noFill/>
          <a:ln w="9525">
            <a:noFill/>
          </a:ln>
        </p:spPr>
        <p:txBody>
          <a:bodyPr wrap="square">
            <a:spAutoFit/>
          </a:bodyPr>
          <a:p>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问题：</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当</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IP</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数据包中的地址进行转换后，是否还要进行校验码重新计算和修改？</a:t>
            </a:r>
            <a:endPar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0852" name="Rectangle 148"/>
          <p:cNvSpPr/>
          <p:nvPr>
            <p:custDataLst>
              <p:tags r:id="rId8"/>
            </p:custDataLst>
          </p:nvPr>
        </p:nvSpPr>
        <p:spPr>
          <a:xfrm>
            <a:off x="2243138" y="4222750"/>
            <a:ext cx="7705725" cy="829945"/>
          </a:xfrm>
          <a:prstGeom prst="rect">
            <a:avLst/>
          </a:prstGeom>
          <a:noFill/>
          <a:ln w="9525">
            <a:noFill/>
          </a:ln>
        </p:spPr>
        <p:txBody>
          <a:bodyPr>
            <a:spAutoFit/>
          </a:bodyPr>
          <a:p>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问题</a:t>
            </a:r>
            <a:r>
              <a:rPr lang="en-US" altLang="zh-CN"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配置的一个全局地址，可否同时支持站内不同</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PC</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同时访问不同的因特网服务器？</a:t>
            </a:r>
            <a:endPar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0853" name="Rectangle 149"/>
          <p:cNvSpPr/>
          <p:nvPr>
            <p:custDataLst>
              <p:tags r:id="rId9"/>
            </p:custDataLst>
          </p:nvPr>
        </p:nvSpPr>
        <p:spPr>
          <a:xfrm>
            <a:off x="2316163" y="5446713"/>
            <a:ext cx="7702550" cy="829945"/>
          </a:xfrm>
          <a:prstGeom prst="rect">
            <a:avLst/>
          </a:prstGeom>
          <a:noFill/>
          <a:ln w="9525">
            <a:noFill/>
          </a:ln>
        </p:spPr>
        <p:txBody>
          <a:bodyPr>
            <a:spAutoFit/>
          </a:bodyPr>
          <a:p>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问题</a:t>
            </a:r>
            <a:r>
              <a:rPr lang="en-US" altLang="zh-CN"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NAT</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配置的一个全局地址，可否同时支持站内不同</a:t>
            </a:r>
            <a:r>
              <a:rPr lang="en-US" altLang="zh-CN"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PC</a:t>
            </a:r>
            <a:r>
              <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同时访问相同的因特网服务器？</a:t>
            </a:r>
            <a:endParaRPr lang="zh-CN" altLang="en-US" sz="2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七角星 1"/>
          <p:cNvSpPr/>
          <p:nvPr/>
        </p:nvSpPr>
        <p:spPr>
          <a:xfrm>
            <a:off x="9984105" y="3141345"/>
            <a:ext cx="936625" cy="791845"/>
          </a:xfrm>
          <a:prstGeom prst="star7">
            <a:avLst/>
          </a:prstGeom>
        </p:spPr>
        <p:style>
          <a:lnRef idx="0">
            <a:srgbClr val="FFFFFF"/>
          </a:lnRef>
          <a:fillRef idx="2">
            <a:schemeClr val="accent6"/>
          </a:fillRef>
          <a:effectRef idx="1">
            <a:schemeClr val="accent6"/>
          </a:effectRef>
          <a:fontRef idx="minor">
            <a:schemeClr val="lt1"/>
          </a:fontRef>
        </p:style>
        <p:txBody>
          <a:bodyPr rtlCol="0" anchor="ctr"/>
          <a:p>
            <a:pPr algn="ctr"/>
            <a:r>
              <a:rPr lang="zh-CN" altLang="en-US"/>
              <a:t>要</a:t>
            </a:r>
            <a:endParaRPr lang="zh-CN" altLang="en-US"/>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0846">
                                            <p:txEl>
                                              <p:charRg st="0" end="103"/>
                                            </p:txEl>
                                          </p:spTgt>
                                        </p:tgtEl>
                                        <p:attrNameLst>
                                          <p:attrName>style.visibility</p:attrName>
                                        </p:attrNameLst>
                                      </p:cBhvr>
                                      <p:to>
                                        <p:strVal val="visible"/>
                                      </p:to>
                                    </p:set>
                                    <p:animEffect transition="in" filter="blinds(horizontal)">
                                      <p:cBhvr>
                                        <p:cTn id="7" dur="500"/>
                                        <p:tgtEl>
                                          <p:spTgt spid="200846">
                                            <p:txEl>
                                              <p:charRg st="0" end="10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0851">
                                            <p:txEl>
                                              <p:charRg st="0" end="32"/>
                                            </p:txEl>
                                          </p:spTgt>
                                        </p:tgtEl>
                                        <p:attrNameLst>
                                          <p:attrName>style.visibility</p:attrName>
                                        </p:attrNameLst>
                                      </p:cBhvr>
                                      <p:to>
                                        <p:strVal val="visible"/>
                                      </p:to>
                                    </p:set>
                                    <p:animEffect transition="in" filter="blinds(horizontal)">
                                      <p:cBhvr>
                                        <p:cTn id="12" dur="500"/>
                                        <p:tgtEl>
                                          <p:spTgt spid="200851">
                                            <p:txEl>
                                              <p:charRg st="0" end="3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0852">
                                            <p:txEl>
                                              <p:charRg st="0" end="44"/>
                                            </p:txEl>
                                          </p:spTgt>
                                        </p:tgtEl>
                                        <p:attrNameLst>
                                          <p:attrName>style.visibility</p:attrName>
                                        </p:attrNameLst>
                                      </p:cBhvr>
                                      <p:to>
                                        <p:strVal val="visible"/>
                                      </p:to>
                                    </p:set>
                                    <p:animEffect transition="in" filter="blinds(horizontal)">
                                      <p:cBhvr>
                                        <p:cTn id="17" dur="500"/>
                                        <p:tgtEl>
                                          <p:spTgt spid="200852">
                                            <p:txEl>
                                              <p:charRg st="0" end="4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0853">
                                            <p:txEl>
                                              <p:charRg st="0" end="44"/>
                                            </p:txEl>
                                          </p:spTgt>
                                        </p:tgtEl>
                                        <p:attrNameLst>
                                          <p:attrName>style.visibility</p:attrName>
                                        </p:attrNameLst>
                                      </p:cBhvr>
                                      <p:to>
                                        <p:strVal val="visible"/>
                                      </p:to>
                                    </p:set>
                                    <p:animEffect transition="in" filter="blinds(horizontal)">
                                      <p:cBhvr>
                                        <p:cTn id="22" dur="500"/>
                                        <p:tgtEl>
                                          <p:spTgt spid="200853">
                                            <p:txEl>
                                              <p:charRg st="0" end="4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10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11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27"/>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TAG_VERSION" val="1.0"/>
  <p:tag name="KSO_WM_BEAUTIFY_FLAG" val="#wm#"/>
  <p:tag name="KSO_WM_TEMPLATE_CATEGORY" val="custom"/>
  <p:tag name="KSO_WM_TEMPLATE_INDEX" val="20204427"/>
  <p:tag name="KSO_WM_TEMPLATE_SUBCATEGORY" val="0"/>
  <p:tag name="KSO_WM_TEMPLATE_MASTER_TYPE" val="1"/>
  <p:tag name="KSO_WM_TEMPLATE_COLOR_TYPE" val="1"/>
  <p:tag name="KSO_WM_TEMPLATE_MASTER_THUMB_INDEX" val="12"/>
  <p:tag name="KSO_WM_TEMPLATE_THUMBS_INDEX" val="1、4、7、9、12、17、20、21、22、23、24、28、30、34、38"/>
</p:tagLst>
</file>

<file path=ppt/tags/tag1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5.xml><?xml version="1.0" encoding="utf-8"?>
<p:tagLst xmlns:p="http://schemas.openxmlformats.org/presentationml/2006/main">
  <p:tag name="KSO_WM_UNIT_ISCONTENTSTITLE" val="0"/>
  <p:tag name="KSO_WM_UNIT_NOCLEAR" val="0"/>
  <p:tag name="KSO_WM_UNIT_VALUE" val="7"/>
  <p:tag name="KSO_WM_UNIT_HIGHLIGHT" val="0"/>
  <p:tag name="KSO_WM_UNIT_COMPATIBLE" val="0"/>
  <p:tag name="KSO_WM_UNIT_DIAGRAM_ISNUMVISUAL" val="0"/>
  <p:tag name="KSO_WM_UNIT_DIAGRAM_ISREFERUNIT" val="0"/>
  <p:tag name="KSO_WM_UNIT_TYPE" val="a"/>
  <p:tag name="KSO_WM_UNIT_INDEX" val="1"/>
  <p:tag name="KSO_WM_UNIT_LAYERLEVEL" val="1"/>
  <p:tag name="KSO_WM_TAG_VERSION" val="1.0"/>
  <p:tag name="KSO_WM_BEAUTIFY_FLAG" val="#wm#"/>
  <p:tag name="KSO_WM_UNIT_PRESET_TEXT" val="数据分析总结"/>
  <p:tag name="KSO_WM_TEMPLATE_CATEGORY" val="custom"/>
  <p:tag name="KSO_WM_TEMPLATE_INDEX" val="20204427"/>
  <p:tag name="KSO_WM_UNIT_ID" val="custom20204427_1*a*1"/>
  <p:tag name="KSO_WM_UNIT_ISNUMDGMTITLE" val="0"/>
  <p:tag name="KSO_WM_UNIT_TEXT_FILL_FORE_SCHEMECOLOR_INDEX_BRIGHTNESS" val="0.15"/>
  <p:tag name="KSO_WM_UNIT_TEXT_FILL_FORE_SCHEMECOLOR_INDEX" val="13"/>
  <p:tag name="KSO_WM_UNIT_TEXT_FILL_TYPE" val="1"/>
</p:tagLst>
</file>

<file path=ppt/tags/tag146.xml><?xml version="1.0" encoding="utf-8"?>
<p:tagLst xmlns:p="http://schemas.openxmlformats.org/presentationml/2006/main">
  <p:tag name="KSO_WM_UNIT_ISCONTENTSTITLE" val="0"/>
  <p:tag name="KSO_WM_UNIT_NOCLEAR" val="0"/>
  <p:tag name="KSO_WM_UNIT_VALUE" val="25"/>
  <p:tag name="KSO_WM_UNIT_HIGHLIGHT" val="0"/>
  <p:tag name="KSO_WM_UNIT_COMPATIBLE" val="0"/>
  <p:tag name="KSO_WM_UNIT_DIAGRAM_ISNUMVISUAL" val="0"/>
  <p:tag name="KSO_WM_UNIT_DIAGRAM_ISREFERUNIT" val="0"/>
  <p:tag name="KSO_WM_UNIT_TYPE" val="b"/>
  <p:tag name="KSO_WM_UNIT_INDEX" val="1"/>
  <p:tag name="KSO_WM_UNIT_LAYERLEVEL" val="1"/>
  <p:tag name="KSO_WM_TAG_VERSION" val="1.0"/>
  <p:tag name="KSO_WM_BEAUTIFY_FLAG" val="#wm#"/>
  <p:tag name="KSO_WM_UNIT_PRESET_TEXT" val="单击此处输入你的副标题，文字是您思想的提炼。"/>
  <p:tag name="KSO_WM_TEMPLATE_CATEGORY" val="custom"/>
  <p:tag name="KSO_WM_TEMPLATE_INDEX" val="20204427"/>
  <p:tag name="KSO_WM_UNIT_ID" val="custom20204427_1*b*1"/>
  <p:tag name="KSO_WM_UNIT_ISNUMDGMTITLE" val="0"/>
  <p:tag name="KSO_WM_UNIT_TEXT_FILL_FORE_SCHEMECOLOR_INDEX_BRIGHTNESS" val="0.35"/>
  <p:tag name="KSO_WM_UNIT_TEXT_FILL_FORE_SCHEMECOLOR_INDEX" val="13"/>
  <p:tag name="KSO_WM_UNIT_TEXT_FILL_TYPE" val="1"/>
</p:tagLst>
</file>

<file path=ppt/tags/tag147.xml><?xml version="1.0" encoding="utf-8"?>
<p:tagLst xmlns:p="http://schemas.openxmlformats.org/presentationml/2006/main">
  <p:tag name="KSO_WM_BEAUTIFY_FLAG" val="#wm#"/>
  <p:tag name="KSO_WM_TEMPLATE_SUBCATEGORY" val="0"/>
  <p:tag name="KSO_WM_SLIDE_TYPE" val="title"/>
  <p:tag name="KSO_WM_SLIDE_SUBTYPE" val="pureTxt"/>
  <p:tag name="KSO_WM_SLIDE_ITEM_CNT" val="0"/>
  <p:tag name="KSO_WM_SLIDE_INDEX" val="1"/>
  <p:tag name="KSO_WM_TAG_VERSION" val="1.0"/>
  <p:tag name="KSO_WM_SLIDE_LAYOUT" val="a_b"/>
  <p:tag name="KSO_WM_SLIDE_LAYOUT_CNT" val="1_1"/>
  <p:tag name="KSO_WM_TEMPLATE_MASTER_TYPE" val="1"/>
  <p:tag name="KSO_WM_TEMPLATE_COLOR_TYPE" val="1"/>
  <p:tag name="KSO_WM_TEMPLATE_CATEGORY" val="custom"/>
  <p:tag name="KSO_WM_TEMPLATE_INDEX" val="20204427"/>
  <p:tag name="KSO_WM_SLIDE_ID" val="custom20204427_1"/>
  <p:tag name="KSO_WM_TEMPLATE_MASTER_THUMB_INDEX" val="12"/>
  <p:tag name="KSO_WM_TEMPLATE_THUMBS_INDEX" val="1、4、7、9、12、17、20、21、22、23、24、28、30、34、38"/>
</p:tagLst>
</file>

<file path=ppt/tags/tag14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4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SLIDE_BK_DARK_LIGHT" val="2"/>
  <p:tag name="KSO_WM_SLIDE_BACKGROUND_TYPE" val="general"/>
</p:tagLst>
</file>

<file path=ppt/tags/tag15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5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5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7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7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7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7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78.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179.xml><?xml version="1.0" encoding="utf-8"?>
<p:tagLst xmlns:p="http://schemas.openxmlformats.org/presentationml/2006/main">
  <p:tag name="KSO_WM_SLIDE_BK_DARK_LIGHT" val="2"/>
  <p:tag name="KSO_WM_SLIDE_BACKGROUND_TYPE" val="gener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SLIDE_BK_DARK_LIGHT" val="2"/>
  <p:tag name="KSO_WM_SLIDE_BACKGROUND_TYPE" val="general"/>
</p:tagLst>
</file>

<file path=ppt/tags/tag1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SLIDE_BK_DARK_LIGHT" val="2"/>
  <p:tag name="KSO_WM_SLIDE_BACKGROUND_TYPE" val="general"/>
</p:tagLst>
</file>

<file path=ppt/tags/tag19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9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SLIDE_BK_DARK_LIGHT" val="2"/>
  <p:tag name="KSO_WM_SLIDE_BACKGROUND_TYPE" val="general"/>
</p:tagLst>
</file>

<file path=ppt/tags/tag19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9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1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SLIDE_BK_DARK_LIGHT" val="2"/>
  <p:tag name="KSO_WM_SLIDE_BACKGROUND_TYPE" val="general"/>
</p:tagLst>
</file>

<file path=ppt/tags/tag2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0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8.xml><?xml version="1.0" encoding="utf-8"?>
<p:tagLst xmlns:p="http://schemas.openxmlformats.org/presentationml/2006/main">
  <p:tag name="KSO_WM_SLIDE_BK_DARK_LIGHT" val="2"/>
  <p:tag name="KSO_WM_SLIDE_BACKGROUND_TYPE" val="general"/>
</p:tagLst>
</file>

<file path=ppt/tags/tag20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SLIDE_BK_DARK_LIGHT" val="2"/>
  <p:tag name="KSO_WM_SLIDE_BACKGROUND_TYPE" val="general"/>
</p:tagLst>
</file>

<file path=ppt/tags/tag2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SLIDE_BK_DARK_LIGHT" val="2"/>
  <p:tag name="KSO_WM_SLIDE_BACKGROUND_TYPE" val="gener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2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4.xml><?xml version="1.0" encoding="utf-8"?>
<p:tagLst xmlns:p="http://schemas.openxmlformats.org/presentationml/2006/main">
  <p:tag name="KSO_WM_SLIDE_BK_DARK_LIGHT" val="2"/>
  <p:tag name="KSO_WM_SLIDE_BACKGROUND_TYPE" val="general"/>
</p:tagLst>
</file>

<file path=ppt/tags/tag22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2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SLIDE_BK_DARK_LIGHT" val="2"/>
  <p:tag name="KSO_WM_SLIDE_BACKGROUND_TYPE" val="general"/>
</p:tagLst>
</file>

<file path=ppt/tags/tag23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3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3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4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4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4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4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5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5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54.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255.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25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5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SLIDE_BK_DARK_LIGHT" val="2"/>
  <p:tag name="KSO_WM_SLIDE_BACKGROUND_TYPE" val="gener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6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4.xml><?xml version="1.0" encoding="utf-8"?>
<p:tagLst xmlns:p="http://schemas.openxmlformats.org/presentationml/2006/main">
  <p:tag name="KSO_WM_SLIDE_BK_DARK_LIGHT" val="2"/>
  <p:tag name="KSO_WM_SLIDE_BACKGROUND_TYPE" val="general"/>
</p:tagLst>
</file>

<file path=ppt/tags/tag26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6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8.xml><?xml version="1.0" encoding="utf-8"?>
<p:tagLst xmlns:p="http://schemas.openxmlformats.org/presentationml/2006/main">
  <p:tag name="KSO_WM_SLIDE_BK_DARK_LIGHT" val="2"/>
  <p:tag name="KSO_WM_SLIDE_BACKGROUND_TYPE" val="general"/>
</p:tagLst>
</file>

<file path=ppt/tags/tag26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SLIDE_BK_DARK_LIGHT" val="2"/>
  <p:tag name="KSO_WM_SLIDE_BACKGROUND_TYPE" val="general"/>
</p:tagLst>
</file>

<file path=ppt/tags/tag27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2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9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9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9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9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29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01.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30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0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304.xml><?xml version="1.0" encoding="utf-8"?>
<p:tagLst xmlns:p="http://schemas.openxmlformats.org/presentationml/2006/main">
  <p:tag name="KSO_WM_SLIDE_BK_DARK_LIGHT" val="2"/>
  <p:tag name="KSO_WM_SLIDE_BACKGROUND_TYPE" val="general"/>
</p:tagLst>
</file>

<file path=ppt/tags/tag30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8.xml><?xml version="1.0" encoding="utf-8"?>
<p:tagLst xmlns:p="http://schemas.openxmlformats.org/presentationml/2006/main">
  <p:tag name="KSO_WM_SLIDE_BK_DARK_LIGHT" val="2"/>
  <p:tag name="KSO_WM_SLIDE_BACKGROUND_TYPE" val="general"/>
</p:tagLst>
</file>

<file path=ppt/tags/tag30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3.xml><?xml version="1.0" encoding="utf-8"?>
<p:tagLst xmlns:p="http://schemas.openxmlformats.org/presentationml/2006/main">
  <p:tag name="KSO_WM_SLIDE_BK_DARK_LIGHT" val="2"/>
  <p:tag name="KSO_WM_SLIDE_BACKGROUND_TYPE" val="general"/>
</p:tagLst>
</file>

<file path=ppt/tags/tag31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8.xml><?xml version="1.0" encoding="utf-8"?>
<p:tagLst xmlns:p="http://schemas.openxmlformats.org/presentationml/2006/main">
  <p:tag name="KSO_WM_SLIDE_BK_DARK_LIGHT" val="2"/>
  <p:tag name="KSO_WM_SLIDE_BACKGROUND_TYPE" val="general"/>
</p:tagLst>
</file>

<file path=ppt/tags/tag31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2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2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3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3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3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3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3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3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2.xml><?xml version="1.0" encoding="utf-8"?>
<p:tagLst xmlns:p="http://schemas.openxmlformats.org/presentationml/2006/main">
  <p:tag name="KSO_WM_SLIDE_BK_DARK_LIGHT" val="2"/>
  <p:tag name="KSO_WM_SLIDE_BACKGROUND_TYPE" val="general"/>
</p:tagLst>
</file>

<file path=ppt/tags/tag35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5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6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6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6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6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6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6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6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7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7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9.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2.xml><?xml version="1.0" encoding="utf-8"?>
<p:tagLst xmlns:p="http://schemas.openxmlformats.org/presentationml/2006/main">
  <p:tag name="KSO_WM_SLIDE_BK_DARK_LIGHT" val="2"/>
  <p:tag name="KSO_WM_SLIDE_BACKGROUND_TYPE" val="general"/>
</p:tagLst>
</file>

<file path=ppt/tags/tag3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3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9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9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9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9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9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9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3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0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411.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4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4.xml><?xml version="1.0" encoding="utf-8"?>
<p:tagLst xmlns:p="http://schemas.openxmlformats.org/presentationml/2006/main">
  <p:tag name="KSO_WM_SLIDE_BK_DARK_LIGHT" val="2"/>
  <p:tag name="KSO_WM_SLIDE_BACKGROUND_TYPE" val="general"/>
</p:tagLst>
</file>

<file path=ppt/tags/tag41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1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1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1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1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2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3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3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3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3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3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36.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437.xml><?xml version="1.0" encoding="utf-8"?>
<p:tagLst xmlns:p="http://schemas.openxmlformats.org/presentationml/2006/main">
  <p:tag name="KSO_WM_UNIT_FILL_FORE_SCHEMECOLOR_INDEX_BRIGHTNESS" val="0"/>
  <p:tag name="KSO_WM_UNIT_FILL_FORE_SCHEMECOLOR_INDEX" val="8"/>
  <p:tag name="KSO_WM_UNIT_FILL_TYPE" val="1"/>
</p:tagLst>
</file>

<file path=ppt/tags/tag4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41.xml><?xml version="1.0" encoding="utf-8"?>
<p:tagLst xmlns:p="http://schemas.openxmlformats.org/presentationml/2006/main">
  <p:tag name="KSO_WM_SLIDE_BK_DARK_LIGHT" val="2"/>
  <p:tag name="KSO_WM_SLIDE_BACKGROUND_TYPE" val="general"/>
</p:tagLst>
</file>

<file path=ppt/tags/tag44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4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4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51.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5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5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5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5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5.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6"/>
  <p:tag name="KSO_WM_UNIT_TEXT_FILL_TYPE" val="1"/>
</p:tagLst>
</file>

<file path=ppt/tags/tag466.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46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68.xml><?xml version="1.0" encoding="utf-8"?>
<p:tagLst xmlns:p="http://schemas.openxmlformats.org/presentationml/2006/main">
  <p:tag name="KSO_WM_UNIT_TEXT_FILL_FORE_SCHEMECOLOR_INDEX_BRIGHTNESS" val="0"/>
  <p:tag name="KSO_WM_UNIT_TEXT_FILL_FORE_SCHEMECOLOR_INDEX" val="6"/>
  <p:tag name="KSO_WM_UNIT_TEXT_FILL_TYPE" val="1"/>
</p:tagLst>
</file>

<file path=ppt/tags/tag469.xml><?xml version="1.0" encoding="utf-8"?>
<p:tagLst xmlns:p="http://schemas.openxmlformats.org/presentationml/2006/main">
  <p:tag name="KSO_WM_SLIDE_BK_DARK_LIGHT" val="2"/>
  <p:tag name="KSO_WM_SLIDE_BACKGROUND_TYPE" val="general"/>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7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7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7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7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77.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7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79.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0.xml><?xml version="1.0" encoding="utf-8"?>
<p:tagLst xmlns:p="http://schemas.openxmlformats.org/presentationml/2006/main">
  <p:tag name="KSO_WM_SLIDE_BK_DARK_LIGHT" val="2"/>
  <p:tag name="KSO_WM_SLIDE_BACKGROUND_TYPE" val="general"/>
</p:tagLst>
</file>

<file path=ppt/tags/tag4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83.xml><?xml version="1.0" encoding="utf-8"?>
<p:tagLst xmlns:p="http://schemas.openxmlformats.org/presentationml/2006/main">
  <p:tag name="KSO_WM_SLIDE_BK_DARK_LIGHT" val="2"/>
  <p:tag name="KSO_WM_SLIDE_BACKGROUND_TYPE" val="general"/>
</p:tagLst>
</file>

<file path=ppt/tags/tag4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7.xml><?xml version="1.0" encoding="utf-8"?>
<p:tagLst xmlns:p="http://schemas.openxmlformats.org/presentationml/2006/main">
  <p:tag name="KSO_WM_SLIDE_BK_DARK_LIGHT" val="2"/>
  <p:tag name="KSO_WM_SLIDE_BACKGROUND_TYPE" val="general"/>
</p:tagLst>
</file>

<file path=ppt/tags/tag4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8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2.xml><?xml version="1.0" encoding="utf-8"?>
<p:tagLst xmlns:p="http://schemas.openxmlformats.org/presentationml/2006/main">
  <p:tag name="KSO_WM_SLIDE_BK_DARK_LIGHT" val="2"/>
  <p:tag name="KSO_WM_SLIDE_BACKGROUND_TYPE" val="general"/>
</p:tagLst>
</file>

<file path=ppt/tags/tag49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9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4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9.xml><?xml version="1.0" encoding="utf-8"?>
<p:tagLst xmlns:p="http://schemas.openxmlformats.org/presentationml/2006/main">
  <p:tag name="KSO_WM_SLIDE_BK_DARK_LIGHT" val="2"/>
  <p:tag name="KSO_WM_SLIDE_BACKGROUND_TYPE" val="gener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0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5.xml><?xml version="1.0" encoding="utf-8"?>
<p:tagLst xmlns:p="http://schemas.openxmlformats.org/presentationml/2006/main">
  <p:tag name="KSO_WM_SLIDE_BK_DARK_LIGHT" val="2"/>
  <p:tag name="KSO_WM_SLIDE_BACKGROUND_TYPE" val="general"/>
</p:tagLst>
</file>

<file path=ppt/tags/tag5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KSO_WM_UNIT_TYPE" val="i"/>
</p:tagLst>
</file>

<file path=ppt/tags/tag5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1.xml><?xml version="1.0" encoding="utf-8"?>
<p:tagLst xmlns:p="http://schemas.openxmlformats.org/presentationml/2006/main">
  <p:tag name="KSO_WM_SLIDE_BK_DARK_LIGHT" val="2"/>
  <p:tag name="KSO_WM_SLIDE_BACKGROUND_TYPE" val="general"/>
</p:tagLst>
</file>

<file path=ppt/tags/tag512.xml><?xml version="1.0" encoding="utf-8"?>
<p:tagLst xmlns:p="http://schemas.openxmlformats.org/presentationml/2006/main">
  <p:tag name="commondata" val="eyJoZGlkIjoiZDAzYzYzYWQ1ZGQ5ZGQ0MDZlZjg4ZTlkYjU1OTExMjUifQ=="/>
  <p:tag name="resource_record_key" val="{&quot;13&quot;:[20419695],&quot;65&quot;:[20204427]}"/>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4.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1"/>
  <p:tag name="KSO_WM_UNIT_ID" val="_13*i*1"/>
  <p:tag name="KSO_WM_UNIT_LAYERLEVEL" val="1"/>
  <p:tag name="KSO_WM_TAG_VERSION" val="1.0"/>
  <p:tag name="KSO_WM_BEAUTIFY_FLAG" val="#wm#"/>
  <p:tag name="KSO_WM_SLIDE_BK_DARK_LIGHT" val="2"/>
  <p:tag name="KSO_WM_UNIT_BK_DARK_LIGHT" val="2"/>
</p:tagLst>
</file>

<file path=ppt/tags/tag8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TYPE" val="i"/>
  <p:tag name="KSO_WM_UNIT_SUBTYPE" val="h"/>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NDEX" val="1"/>
  <p:tag name="KSO_WM_UNIT_ID" val="_14*i*1"/>
  <p:tag name="KSO_WM_UNIT_BK_DARK_LIGHT" val="2"/>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主题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s0oqbzx">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DF2F9"/>
      </a:dk2>
      <a:lt2>
        <a:srgbClr val="FFFFFF"/>
      </a:lt2>
      <a:accent1>
        <a:srgbClr val="257AC1"/>
      </a:accent1>
      <a:accent2>
        <a:srgbClr val="2761BF"/>
      </a:accent2>
      <a:accent3>
        <a:srgbClr val="179185"/>
      </a:accent3>
      <a:accent4>
        <a:srgbClr val="439230"/>
      </a:accent4>
      <a:accent5>
        <a:srgbClr val="B09E16"/>
      </a:accent5>
      <a:accent6>
        <a:srgbClr val="CA443A"/>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6968</Words>
  <Application>WPS 演示</Application>
  <PresentationFormat>全屏显示(4:3)</PresentationFormat>
  <Paragraphs>526</Paragraphs>
  <Slides>33</Slides>
  <Notes>1</Notes>
  <HiddenSlides>0</HiddenSlides>
  <MMClips>0</MMClips>
  <ScaleCrop>false</ScaleCrop>
  <HeadingPairs>
    <vt:vector size="8" baseType="variant">
      <vt:variant>
        <vt:lpstr>已用的字体</vt:lpstr>
      </vt:variant>
      <vt:variant>
        <vt:i4>8</vt:i4>
      </vt:variant>
      <vt:variant>
        <vt:lpstr>主题</vt:lpstr>
      </vt:variant>
      <vt:variant>
        <vt:i4>2</vt:i4>
      </vt:variant>
      <vt:variant>
        <vt:lpstr>嵌入 OLE 服务器</vt:lpstr>
      </vt:variant>
      <vt:variant>
        <vt:i4>13</vt:i4>
      </vt:variant>
      <vt:variant>
        <vt:lpstr>幻灯片标题</vt:lpstr>
      </vt:variant>
      <vt:variant>
        <vt:i4>33</vt:i4>
      </vt:variant>
    </vt:vector>
  </HeadingPairs>
  <TitlesOfParts>
    <vt:vector size="56" baseType="lpstr">
      <vt:lpstr>Arial</vt:lpstr>
      <vt:lpstr>宋体</vt:lpstr>
      <vt:lpstr>Wingdings</vt:lpstr>
      <vt:lpstr>微软雅黑</vt:lpstr>
      <vt:lpstr>汉仪旗黑-85S</vt:lpstr>
      <vt:lpstr>黑体</vt:lpstr>
      <vt:lpstr>Arial Unicode MS</vt:lpstr>
      <vt:lpstr>等线</vt:lpstr>
      <vt:lpstr>主题1</vt:lpstr>
      <vt:lpstr>1_Office 主题​​</vt:lpstr>
      <vt:lpstr>Visio.Drawing.11</vt:lpstr>
      <vt:lpstr>FLW3Drawing</vt:lpstr>
      <vt:lpstr>FLW3Drawing</vt:lpstr>
      <vt:lpstr>FLW3Drawing</vt:lpstr>
      <vt:lpstr>WordPro.Document</vt:lpstr>
      <vt:lpstr>FLW3Drawing</vt:lpstr>
      <vt:lpstr>FLW3Drawing</vt:lpstr>
      <vt:lpstr>FLW3Drawing</vt:lpstr>
      <vt:lpstr>FLW3Drawing</vt:lpstr>
      <vt:lpstr>FLW3Drawing</vt:lpstr>
      <vt:lpstr>FLW3Drawing</vt:lpstr>
      <vt:lpstr>FLW3Drawing</vt:lpstr>
      <vt:lpstr>FLW3Drawing</vt:lpstr>
      <vt:lpstr>第2章、互联网基础协议与技术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科研部</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范冰冰</dc:creator>
  <cp:lastModifiedBy>lenovo</cp:lastModifiedBy>
  <cp:revision>184</cp:revision>
  <dcterms:created xsi:type="dcterms:W3CDTF">2004-11-08T01:13:00Z</dcterms:created>
  <dcterms:modified xsi:type="dcterms:W3CDTF">2023-12-14T23:56:04Z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DBF1E7AE94B345BFB2C67DCFD33E8345_13</vt:lpwstr>
  </property>
</Properties>
</file>