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1.xml" ContentType="application/vnd.openxmlformats-officedocument.presentationml.notesSlide+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353" r:id="rId2"/>
    <p:sldId id="366" r:id="rId3"/>
    <p:sldId id="389" r:id="rId4"/>
    <p:sldId id="444" r:id="rId5"/>
    <p:sldId id="448" r:id="rId6"/>
    <p:sldId id="430" r:id="rId7"/>
    <p:sldId id="445" r:id="rId8"/>
    <p:sldId id="395" r:id="rId9"/>
    <p:sldId id="419" r:id="rId10"/>
    <p:sldId id="388" r:id="rId11"/>
    <p:sldId id="397" r:id="rId12"/>
    <p:sldId id="417" r:id="rId13"/>
    <p:sldId id="449" r:id="rId14"/>
    <p:sldId id="420" r:id="rId15"/>
    <p:sldId id="432" r:id="rId16"/>
    <p:sldId id="441" r:id="rId17"/>
    <p:sldId id="446" r:id="rId18"/>
    <p:sldId id="421" r:id="rId19"/>
    <p:sldId id="442" r:id="rId20"/>
    <p:sldId id="399" r:id="rId21"/>
    <p:sldId id="422" r:id="rId22"/>
    <p:sldId id="423" r:id="rId23"/>
    <p:sldId id="450" r:id="rId24"/>
    <p:sldId id="424" r:id="rId25"/>
    <p:sldId id="428" r:id="rId26"/>
    <p:sldId id="429" r:id="rId27"/>
    <p:sldId id="426" r:id="rId28"/>
    <p:sldId id="443" r:id="rId29"/>
    <p:sldId id="451" r:id="rId30"/>
    <p:sldId id="452" r:id="rId31"/>
    <p:sldId id="453" r:id="rId32"/>
    <p:sldId id="455" r:id="rId33"/>
    <p:sldId id="458" r:id="rId34"/>
    <p:sldId id="459" r:id="rId35"/>
    <p:sldId id="460" r:id="rId36"/>
    <p:sldId id="385" r:id="rId37"/>
  </p:sldIdLst>
  <p:sldSz cx="9144000" cy="6858000" type="screen4x3"/>
  <p:notesSz cx="6858000" cy="9144000"/>
  <p:defaultTextStyle>
    <a:defPPr>
      <a:defRPr lang="zh-CN"/>
    </a:defPPr>
    <a:lvl1pPr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nbb" initials="f" lastIdx="3" clrIdx="0"/>
  <p:cmAuthor id="2" name="User" initials="U" lastIdx="4" clrIdx="1"/>
  <p:cmAuthor id="3" name="Lenovo User" initials="" lastIdx="0" clrIdx="2"/>
  <p:cmAuthor id="4" name="范冰冰" initials="LU" lastIdx="1" clrIdx="3"/>
  <p:cmAuthor id="5" name="Fanbb" initials="F" lastIdx="4" clrIdx="4"/>
  <p:cmAuthor id="6" name="shen" initials="s" lastIdx="6" clrIdx="5">
    <p:extLst>
      <p:ext uri="{19B8F6BF-5375-455C-9EA6-DF929625EA0E}">
        <p15:presenceInfo xmlns:p15="http://schemas.microsoft.com/office/powerpoint/2012/main" userId="sh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CCFF99"/>
    <a:srgbClr val="CC0000"/>
    <a:srgbClr val="FF6699"/>
    <a:srgbClr val="FF3300"/>
    <a:srgbClr val="00FF99"/>
    <a:srgbClr val="66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78" autoAdjust="0"/>
    <p:restoredTop sz="90929"/>
  </p:normalViewPr>
  <p:slideViewPr>
    <p:cSldViewPr>
      <p:cViewPr varScale="1">
        <p:scale>
          <a:sx n="123" d="100"/>
          <a:sy n="123" d="100"/>
        </p:scale>
        <p:origin x="8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6" dt="2018-06-06T08:14:18.098" idx="1">
    <p:pos x="10" y="10"/>
    <p:text>有限移动性：笔记本电脑从家庭到办公室（可能无线或有限）。
移动性：移动汽车、高速运动车辆上的上网、电话。</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6" dt="2018-06-06T08:14:56.580" idx="2">
    <p:pos x="10" y="10"/>
    <p:text/>
    <p:extLst>
      <p:ext uri="{C676402C-5697-4E1C-873F-D02D1690AC5C}">
        <p15:threadingInfo xmlns:p15="http://schemas.microsoft.com/office/powerpoint/2012/main" timeZoneBias="-4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6" dt="2018-06-06T08:15:43.037" idx="3">
    <p:pos x="642" y="426"/>
    <p:text>ADHOC 移动自组织网络、传感器网络、无线Mesh网是各种（节点单跳、多跳、可移动情况）组合和演变。</p:text>
    <p:extLst>
      <p:ext uri="{C676402C-5697-4E1C-873F-D02D1690AC5C}">
        <p15:threadingInfo xmlns:p15="http://schemas.microsoft.com/office/powerpoint/2012/main" timeZoneBias="-4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6" dt="2018-06-06T09:15:01.960" idx="6">
    <p:pos x="10" y="10"/>
    <p:text>目前WLAN所包含的协议标准有：IEEE802.11b协议、IEEE802.11a协议、IEEE802.11g协议、IEEE802.11E 协议、IEEE802.11i协议、无线应用协议（WAP）。
WIFI就是一种无线联网的技术，是改善基于IEEE 802.11标准的无线网路产品之间的互通性，由Wi-Fi联盟(Wi-Fi Alliance)持有（早期是 无线局域网标准化组织WECA，2002年10月，改名为Wi-Fi Alliance）
事实上WIFI就是WLANA（无线局域网联盟）的一个商标，仅保障使用该商标商品间合作，因WIFI 主要采用802.11b协议，因此人们逐渐习惯用WIFI来称呼802.11b协议。WiFi的覆盖范围约合90米，WLAN最大（加天线）可以到5KM。</p:text>
    <p:extLst>
      <p:ext uri="{C676402C-5697-4E1C-873F-D02D1690AC5C}">
        <p15:threadingInfo xmlns:p15="http://schemas.microsoft.com/office/powerpoint/2012/main" timeZoneBias="-4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6" dt="2018-06-06T08:23:55.362" idx="4">
    <p:pos x="10" y="10"/>
    <p:text/>
    <p:extLst>
      <p:ext uri="{C676402C-5697-4E1C-873F-D02D1690AC5C}">
        <p15:threadingInfo xmlns:p15="http://schemas.microsoft.com/office/powerpoint/2012/main" timeZoneBias="-4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07-10-10T21:40:15.622" idx="3">
    <p:pos x="10" y="10"/>
    <p:text>在WLAN环境中如一边在发射信号，一边不间断检测有否有其它信号（碰撞） 代价高不现实；即便有碰撞功能，由于无线域的碰撞形式远比有线复杂，碰撞仍不可避免，所以WLAN 不采用CD方法。WLAN 允许在不碰撞（干扰）情况下，多站同时工作（不同总线网）。
</p:text>
  </p:cm>
</p:cmLst>
</file>

<file path=ppt/comments/comment7.xml><?xml version="1.0" encoding="utf-8"?>
<p:cmLst xmlns:a="http://schemas.openxmlformats.org/drawingml/2006/main" xmlns:r="http://schemas.openxmlformats.org/officeDocument/2006/relationships" xmlns:p="http://schemas.openxmlformats.org/presentationml/2006/main">
  <p:cm authorId="6" dt="2018-06-06T08:25:40.812" idx="5">
    <p:pos x="10" y="10"/>
    <p:text>由于无线链路限制在无线段，而实际帧传入路由器进入有线网络，而不是停留在AP上，所以，必须有地址3，但一般AP和路由在一个设备上。
无线传输还涉及AP关联、速度自适应、加密、重传等有线一般没有的问题。</p:text>
    <p:extLst>
      <p:ext uri="{C676402C-5697-4E1C-873F-D02D1690AC5C}">
        <p15:threadingInfo xmlns:p15="http://schemas.microsoft.com/office/powerpoint/2012/main" timeZoneBias="-4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2" dt="2009-10-12T00:20:09.032" idx="2">
    <p:pos x="0" y="1"/>
    <p:text>SSID：Service Set IDentifier服务集标识符
每个AP必须分配一个SSID和一个工作信道 </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09-10-12T00:20:09.032" idx="3">
    <p:pos x="0" y="1"/>
    <p:text>SSID：Service Set IDentifier服务集标识符
每个AP必须分配一个SSID和一个工作信道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70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b="0">
                <a:latin typeface="Times New Roman" panose="02020603050405020304" pitchFamily="18" charset="0"/>
              </a:defRPr>
            </a:lvl1pPr>
          </a:lstStyle>
          <a:p>
            <a:endParaRPr lang="en-US" altLang="zh-CN"/>
          </a:p>
        </p:txBody>
      </p:sp>
      <p:sp>
        <p:nvSpPr>
          <p:cNvPr id="2170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b="0">
                <a:latin typeface="Times New Roman" panose="02020603050405020304" pitchFamily="18" charset="0"/>
              </a:defRPr>
            </a:lvl1pPr>
          </a:lstStyle>
          <a:p>
            <a:endParaRPr lang="en-US" altLang="zh-CN"/>
          </a:p>
        </p:txBody>
      </p:sp>
      <p:sp>
        <p:nvSpPr>
          <p:cNvPr id="2170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70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2170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b="0">
                <a:latin typeface="Times New Roman" panose="02020603050405020304" pitchFamily="18" charset="0"/>
              </a:defRPr>
            </a:lvl1pPr>
          </a:lstStyle>
          <a:p>
            <a:endParaRPr lang="en-US" altLang="zh-CN"/>
          </a:p>
        </p:txBody>
      </p:sp>
      <p:sp>
        <p:nvSpPr>
          <p:cNvPr id="2170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b="0">
                <a:latin typeface="Times New Roman" panose="02020603050405020304" pitchFamily="18" charset="0"/>
              </a:defRPr>
            </a:lvl1pPr>
          </a:lstStyle>
          <a:p>
            <a:fld id="{9489D342-1C9B-445D-9B7C-0843A0175E0B}"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zh-CN" altLang="en-US" dirty="0" smtClean="0">
                <a:solidFill>
                  <a:srgbClr val="333333"/>
                </a:solidFill>
                <a:latin typeface="arial" panose="020B0604020202020204" pitchFamily="34" charset="0"/>
              </a:rPr>
              <a:t>选择并认定了</a:t>
            </a:r>
            <a:r>
              <a:rPr lang="en-US" altLang="zh-CN" dirty="0" smtClean="0">
                <a:solidFill>
                  <a:srgbClr val="333333"/>
                </a:solidFill>
                <a:latin typeface="arial" panose="020B0604020202020204" pitchFamily="34" charset="0"/>
              </a:rPr>
              <a:t>CSIRO</a:t>
            </a:r>
            <a:r>
              <a:rPr lang="zh-CN" altLang="en-US" dirty="0" smtClean="0">
                <a:solidFill>
                  <a:srgbClr val="333333"/>
                </a:solidFill>
                <a:latin typeface="arial" panose="020B0604020202020204" pitchFamily="34" charset="0"/>
              </a:rPr>
              <a:t>发明的无线网技术是世界上最好的无线网技术，因此</a:t>
            </a:r>
            <a:r>
              <a:rPr lang="en-US" altLang="zh-CN" dirty="0" smtClean="0">
                <a:solidFill>
                  <a:srgbClr val="333333"/>
                </a:solidFill>
                <a:latin typeface="arial" panose="020B0604020202020204" pitchFamily="34" charset="0"/>
              </a:rPr>
              <a:t>CSIRO</a:t>
            </a:r>
            <a:r>
              <a:rPr lang="zh-CN" altLang="en-US" dirty="0" smtClean="0">
                <a:solidFill>
                  <a:srgbClr val="333333"/>
                </a:solidFill>
                <a:latin typeface="arial" panose="020B0604020202020204" pitchFamily="34" charset="0"/>
              </a:rPr>
              <a:t>的无线网技术标准，就成为了</a:t>
            </a:r>
            <a:r>
              <a:rPr lang="en-US" altLang="zh-CN" dirty="0" smtClean="0">
                <a:solidFill>
                  <a:srgbClr val="333333"/>
                </a:solidFill>
                <a:latin typeface="arial" panose="020B0604020202020204" pitchFamily="34" charset="0"/>
              </a:rPr>
              <a:t>2010</a:t>
            </a:r>
            <a:r>
              <a:rPr lang="zh-CN" altLang="en-US" dirty="0" smtClean="0">
                <a:solidFill>
                  <a:srgbClr val="333333"/>
                </a:solidFill>
                <a:latin typeface="arial" panose="020B0604020202020204" pitchFamily="34" charset="0"/>
              </a:rPr>
              <a:t>年</a:t>
            </a:r>
            <a:r>
              <a:rPr lang="en-US" altLang="zh-CN" dirty="0" smtClean="0">
                <a:solidFill>
                  <a:srgbClr val="333333"/>
                </a:solidFill>
                <a:latin typeface="arial" panose="020B0604020202020204" pitchFamily="34" charset="0"/>
              </a:rPr>
              <a:t>Wi-Fi</a:t>
            </a:r>
            <a:r>
              <a:rPr lang="zh-CN" altLang="en-US" dirty="0" smtClean="0">
                <a:solidFill>
                  <a:srgbClr val="333333"/>
                </a:solidFill>
                <a:latin typeface="arial" panose="020B0604020202020204" pitchFamily="34" charset="0"/>
              </a:rPr>
              <a:t>的核心技术标准。</a:t>
            </a:r>
            <a:endParaRPr lang="zh-CN" alt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zh-CN"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zh-CN" dirty="0" smtClean="0"/>
              <a:t>IEEE</a:t>
            </a:r>
            <a:r>
              <a:rPr lang="zh-CN" altLang="en-US" dirty="0" smtClean="0"/>
              <a:t>曾请求澳洲政府放弃其无线网络专利，让世界免费使用</a:t>
            </a:r>
            <a:r>
              <a:rPr lang="en-US" altLang="zh-CN" dirty="0" smtClean="0"/>
              <a:t>Wi-Fi</a:t>
            </a:r>
            <a:r>
              <a:rPr lang="zh-CN" altLang="en-US" dirty="0" smtClean="0"/>
              <a:t>技术，但遭到拒绝。无线网络被澳洲媒体誉为澳洲有史以来最重要的科技发明，其发明人</a:t>
            </a:r>
            <a:r>
              <a:rPr lang="en-US" altLang="zh-CN" dirty="0" smtClean="0"/>
              <a:t>John O'Sullivan</a:t>
            </a:r>
            <a:r>
              <a:rPr lang="zh-CN" altLang="en-US" dirty="0" smtClean="0"/>
              <a:t>被澳洲媒体称为”</a:t>
            </a:r>
            <a:r>
              <a:rPr lang="en-US" altLang="zh-CN" dirty="0" smtClean="0"/>
              <a:t>Wi-Fi</a:t>
            </a:r>
            <a:r>
              <a:rPr lang="zh-CN" altLang="en-US" dirty="0" smtClean="0"/>
              <a:t>之父“并获得了澳洲的国家最高科学奖和全世界的众多赞誉，其中包括欧盟机构，欧洲专利局，</a:t>
            </a:r>
            <a:r>
              <a:rPr lang="en-US" altLang="zh-CN" dirty="0" smtClean="0"/>
              <a:t>European Patent Office</a:t>
            </a:r>
            <a:r>
              <a:rPr lang="zh-CN" altLang="en-US" dirty="0" smtClean="0"/>
              <a:t>（</a:t>
            </a:r>
            <a:r>
              <a:rPr lang="en-US" altLang="zh-CN" dirty="0" smtClean="0"/>
              <a:t>EPO</a:t>
            </a:r>
            <a:r>
              <a:rPr lang="zh-CN" altLang="en-US" dirty="0" smtClean="0"/>
              <a:t>）颁发的</a:t>
            </a:r>
            <a:r>
              <a:rPr lang="en-US" altLang="zh-CN" dirty="0" smtClean="0"/>
              <a:t>European Inventor Award 2012</a:t>
            </a:r>
            <a:r>
              <a:rPr lang="zh-CN" altLang="en-US" dirty="0" smtClean="0"/>
              <a:t>，即</a:t>
            </a:r>
            <a:r>
              <a:rPr lang="en-US" altLang="zh-CN" dirty="0" smtClean="0"/>
              <a:t>2012</a:t>
            </a:r>
            <a:r>
              <a:rPr lang="zh-CN" altLang="en-US" dirty="0" smtClean="0"/>
              <a:t>年欧洲发明者大奖。</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zh-CN" altLang="en-US" dirty="0" smtClean="0"/>
          </a:p>
          <a:p>
            <a:r>
              <a:rPr lang="en-US" altLang="zh-CN" dirty="0" smtClean="0"/>
              <a:t>WIFI </a:t>
            </a:r>
            <a:r>
              <a:rPr lang="zh-CN" altLang="en-US" dirty="0" smtClean="0"/>
              <a:t>主要采用</a:t>
            </a:r>
            <a:r>
              <a:rPr lang="en-US" altLang="zh-CN" dirty="0" smtClean="0"/>
              <a:t>802.11b</a:t>
            </a:r>
            <a:r>
              <a:rPr lang="zh-CN" altLang="en-US" dirty="0" smtClean="0"/>
              <a:t>协议，因此人们逐渐习惯用</a:t>
            </a:r>
            <a:r>
              <a:rPr lang="en-US" altLang="zh-CN" dirty="0" smtClean="0"/>
              <a:t>WIFI</a:t>
            </a:r>
            <a:r>
              <a:rPr lang="zh-CN" altLang="en-US" dirty="0" smtClean="0"/>
              <a:t>来称呼</a:t>
            </a:r>
            <a:r>
              <a:rPr lang="en-US" altLang="zh-CN" dirty="0" smtClean="0"/>
              <a:t>802.11b</a:t>
            </a:r>
            <a:r>
              <a:rPr lang="zh-CN" altLang="en-US" dirty="0" smtClean="0"/>
              <a:t>协议。</a:t>
            </a:r>
            <a:endParaRPr lang="en-US" altLang="zh-CN" dirty="0" smtClean="0"/>
          </a:p>
          <a:p>
            <a:endParaRPr lang="en-US" altLang="zh-CN" dirty="0" smtClean="0"/>
          </a:p>
          <a:p>
            <a:r>
              <a:rPr lang="en-US" altLang="zh-CN" dirty="0" err="1" smtClean="0"/>
              <a:t>WiFi</a:t>
            </a:r>
            <a:r>
              <a:rPr lang="zh-CN" altLang="en-US" dirty="0" smtClean="0"/>
              <a:t>的覆盖范围约合</a:t>
            </a:r>
            <a:r>
              <a:rPr lang="en-US" altLang="zh-CN" dirty="0" smtClean="0"/>
              <a:t>90</a:t>
            </a:r>
            <a:r>
              <a:rPr lang="zh-CN" altLang="en-US" dirty="0" smtClean="0"/>
              <a:t>米，</a:t>
            </a:r>
            <a:r>
              <a:rPr lang="en-US" altLang="zh-CN" dirty="0" smtClean="0"/>
              <a:t>WLAN</a:t>
            </a:r>
            <a:r>
              <a:rPr lang="zh-CN" altLang="en-US" dirty="0" smtClean="0"/>
              <a:t>最大（加天线）可以到</a:t>
            </a:r>
            <a:r>
              <a:rPr lang="en-US" altLang="zh-CN" dirty="0" smtClean="0"/>
              <a:t>5KM</a:t>
            </a:r>
            <a:r>
              <a:rPr lang="zh-CN" altLang="en-US" dirty="0" smtClean="0"/>
              <a:t>。</a:t>
            </a:r>
          </a:p>
          <a:p>
            <a:endParaRPr lang="zh-CN" altLang="en-US" dirty="0"/>
          </a:p>
        </p:txBody>
      </p:sp>
      <p:sp>
        <p:nvSpPr>
          <p:cNvPr id="4" name="灯片编号占位符 3"/>
          <p:cNvSpPr>
            <a:spLocks noGrp="1"/>
          </p:cNvSpPr>
          <p:nvPr>
            <p:ph type="sldNum" sz="quarter" idx="10"/>
          </p:nvPr>
        </p:nvSpPr>
        <p:spPr/>
        <p:txBody>
          <a:bodyPr/>
          <a:lstStyle/>
          <a:p>
            <a:fld id="{9489D342-1C9B-445D-9B7C-0843A0175E0B}" type="slidenum">
              <a:rPr lang="en-US" altLang="zh-CN" smtClean="0"/>
              <a:pPr/>
              <a:t>5</a:t>
            </a:fld>
            <a:endParaRPr lang="en-US" altLang="zh-CN"/>
          </a:p>
        </p:txBody>
      </p:sp>
    </p:spTree>
    <p:extLst>
      <p:ext uri="{BB962C8B-B14F-4D97-AF65-F5344CB8AC3E}">
        <p14:creationId xmlns:p14="http://schemas.microsoft.com/office/powerpoint/2010/main" val="3075100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FAD81B-1AF8-4057-A920-3D5FD046A5C8}" type="slidenum">
              <a:rPr lang="en-US" altLang="zh-CN"/>
              <a:pPr/>
              <a:t>14</a:t>
            </a:fld>
            <a:endParaRPr lang="en-US" altLang="zh-CN"/>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US" altLang="zh-CN"/>
          </a:p>
          <a:p>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2F7501-CA45-40AE-BF83-DAA0729801E1}" type="slidenum">
              <a:rPr lang="en-US" altLang="zh-CN"/>
              <a:pPr/>
              <a:t>15</a:t>
            </a:fld>
            <a:endParaRPr lang="en-US" altLang="zh-CN"/>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p:txBody>
          <a:bodyPr/>
          <a:lstStyle/>
          <a:p>
            <a:endParaRPr lang="en-US" altLang="zh-CN"/>
          </a:p>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489D342-1C9B-445D-9B7C-0843A0175E0B}" type="slidenum">
              <a:rPr lang="en-US" altLang="zh-CN" smtClean="0"/>
              <a:pPr/>
              <a:t>25</a:t>
            </a:fld>
            <a:endParaRPr lang="en-US" altLang="zh-CN"/>
          </a:p>
        </p:txBody>
      </p:sp>
    </p:spTree>
    <p:extLst>
      <p:ext uri="{BB962C8B-B14F-4D97-AF65-F5344CB8AC3E}">
        <p14:creationId xmlns:p14="http://schemas.microsoft.com/office/powerpoint/2010/main" val="1134966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dirty="0" smtClean="0">
                <a:latin typeface="Times New Roman" panose="02020603050405020304" pitchFamily="18" charset="0"/>
                <a:ea typeface="宋体" panose="02010600030101010101" pitchFamily="2" charset="-122"/>
              </a:rPr>
              <a:t>WIFI</a:t>
            </a:r>
            <a:r>
              <a:rPr lang="zh-CN" altLang="en-US" dirty="0" smtClean="0">
                <a:latin typeface="Times New Roman" panose="02020603050405020304" pitchFamily="18" charset="0"/>
                <a:ea typeface="宋体" panose="02010600030101010101" pitchFamily="2" charset="-122"/>
              </a:rPr>
              <a:t>5</a:t>
            </a:r>
            <a:r>
              <a:rPr lang="zh-CN" altLang="en-US" dirty="0" smtClean="0">
                <a:latin typeface="宋体" panose="02010600030101010101" pitchFamily="2" charset="-122"/>
                <a:ea typeface="宋体" panose="02010600030101010101" pitchFamily="2" charset="-122"/>
              </a:rPr>
              <a:t>的</a:t>
            </a:r>
            <a:r>
              <a:rPr lang="zh-CN" altLang="en-US" dirty="0" smtClean="0">
                <a:latin typeface="Times New Roman" panose="02020603050405020304" pitchFamily="18" charset="0"/>
                <a:ea typeface="宋体" panose="02010600030101010101" pitchFamily="2" charset="-122"/>
              </a:rPr>
              <a:t>MU-MIMO（多用户输入输出技术）</a:t>
            </a:r>
            <a:r>
              <a:rPr lang="zh-CN" altLang="en-US" dirty="0" smtClean="0">
                <a:latin typeface="宋体" panose="02010600030101010101" pitchFamily="2" charset="-122"/>
                <a:ea typeface="宋体" panose="02010600030101010101" pitchFamily="2" charset="-122"/>
              </a:rPr>
              <a:t>允许路由器一次与四个设备通信，而且只支持下行</a:t>
            </a:r>
            <a:r>
              <a:rPr lang="zh-CN" altLang="en-US" dirty="0" smtClean="0">
                <a:latin typeface="Times New Roman" panose="02020603050405020304" pitchFamily="18" charset="0"/>
                <a:ea typeface="宋体" panose="02010600030101010101" pitchFamily="2" charset="-122"/>
              </a:rPr>
              <a:t>MU-MIMO</a:t>
            </a:r>
            <a:r>
              <a:rPr lang="zh-CN" altLang="en-US" dirty="0" smtClean="0">
                <a:latin typeface="宋体" panose="02010600030101010101" pitchFamily="2" charset="-122"/>
                <a:ea typeface="宋体" panose="02010600030101010101" pitchFamily="2" charset="-122"/>
              </a:rPr>
              <a:t>，</a:t>
            </a:r>
            <a:r>
              <a:rPr lang="zh-CN" altLang="en-US" dirty="0" smtClean="0">
                <a:latin typeface="Times New Roman" panose="02020603050405020304" pitchFamily="18" charset="0"/>
                <a:ea typeface="宋体" panose="02010600030101010101" pitchFamily="2" charset="-122"/>
              </a:rPr>
              <a:t>W</a:t>
            </a:r>
            <a:r>
              <a:rPr lang="en-US" altLang="zh-CN" dirty="0" smtClean="0">
                <a:latin typeface="Times New Roman" panose="02020603050405020304" pitchFamily="18" charset="0"/>
                <a:ea typeface="宋体" panose="02010600030101010101" pitchFamily="2" charset="-122"/>
              </a:rPr>
              <a:t>IFI</a:t>
            </a:r>
            <a:r>
              <a:rPr lang="zh-CN" altLang="en-US" dirty="0" smtClean="0">
                <a:latin typeface="Times New Roman" panose="02020603050405020304" pitchFamily="18" charset="0"/>
                <a:ea typeface="宋体" panose="02010600030101010101" pitchFamily="2" charset="-122"/>
              </a:rPr>
              <a:t>6</a:t>
            </a:r>
            <a:r>
              <a:rPr lang="zh-CN" altLang="en-US" dirty="0" smtClean="0">
                <a:latin typeface="宋体" panose="02010600030101010101" pitchFamily="2" charset="-122"/>
                <a:ea typeface="宋体" panose="02010600030101010101" pitchFamily="2" charset="-122"/>
              </a:rPr>
              <a:t>将允许路由器一次与多达8个设备同时通信，且同时支持上下行</a:t>
            </a:r>
            <a:r>
              <a:rPr lang="zh-CN" altLang="en-US" dirty="0" smtClean="0">
                <a:latin typeface="Times New Roman" panose="02020603050405020304" pitchFamily="18" charset="0"/>
                <a:ea typeface="宋体" panose="02010600030101010101" pitchFamily="2" charset="-122"/>
              </a:rPr>
              <a:t>MU-MIMO</a:t>
            </a:r>
            <a:r>
              <a:rPr lang="zh-CN" altLang="en-US" dirty="0" smtClean="0">
                <a:latin typeface="宋体" panose="02010600030101010101" pitchFamily="2" charset="-122"/>
                <a:ea typeface="宋体" panose="02010600030101010101" pitchFamily="2" charset="-122"/>
              </a:rPr>
              <a:t>。</a:t>
            </a:r>
          </a:p>
          <a:p>
            <a:endParaRPr lang="zh-CN" altLang="en-US" dirty="0"/>
          </a:p>
        </p:txBody>
      </p:sp>
      <p:sp>
        <p:nvSpPr>
          <p:cNvPr id="4" name="灯片编号占位符 3"/>
          <p:cNvSpPr>
            <a:spLocks noGrp="1"/>
          </p:cNvSpPr>
          <p:nvPr>
            <p:ph type="sldNum" sz="quarter" idx="10"/>
          </p:nvPr>
        </p:nvSpPr>
        <p:spPr/>
        <p:txBody>
          <a:bodyPr/>
          <a:lstStyle/>
          <a:p>
            <a:pPr>
              <a:defRPr/>
            </a:pPr>
            <a:fld id="{9FB5E1AA-0E36-4359-B66C-F5B8B8B35D09}" type="slidenum">
              <a:rPr lang="en-US" altLang="zh-CN" smtClean="0"/>
              <a:pPr>
                <a:defRPr/>
              </a:pPr>
              <a:t>34</a:t>
            </a:fld>
            <a:endParaRPr lang="en-US" altLang="zh-CN"/>
          </a:p>
        </p:txBody>
      </p:sp>
    </p:spTree>
    <p:extLst>
      <p:ext uri="{BB962C8B-B14F-4D97-AF65-F5344CB8AC3E}">
        <p14:creationId xmlns:p14="http://schemas.microsoft.com/office/powerpoint/2010/main" val="4197708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zh-CN" altLang="en-US" smtClean="0"/>
              <a:t>单击以编辑母版副标题样式</a:t>
            </a:r>
            <a:endParaRPr lang="zh-CN" altLang="en-US"/>
          </a:p>
        </p:txBody>
      </p:sp>
      <p:sp>
        <p:nvSpPr>
          <p:cNvPr id="4" name="日期占位符 3">
            <a:extLst>
              <a:ext uri="{FF2B5EF4-FFF2-40B4-BE49-F238E27FC236}">
                <a16:creationId xmlns:a16="http://schemas.microsoft.com/office/drawing/2014/main" id="{40D2F5A0-00E5-4D39-B387-B5B40887C59B}"/>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41E95F19-0DB0-4ED2-80A6-3FAC2A6BDA62}"/>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42B1124B-042C-4320-95A6-79B09EFE5A5D}"/>
              </a:ext>
            </a:extLst>
          </p:cNvPr>
          <p:cNvSpPr>
            <a:spLocks noGrp="1"/>
          </p:cNvSpPr>
          <p:nvPr>
            <p:ph type="sldNum" sz="quarter" idx="12"/>
          </p:nvPr>
        </p:nvSpPr>
        <p:spPr/>
        <p:txBody>
          <a:bodyPr/>
          <a:lstStyle>
            <a:lvl1pPr>
              <a:defRPr/>
            </a:lvl1pPr>
          </a:lstStyle>
          <a:p>
            <a:fld id="{1C1CF0C1-ADF5-4E0D-9D55-39F926687D46}" type="slidenum">
              <a:rPr lang="en-US" altLang="zh-CN" smtClean="0"/>
              <a:pPr/>
              <a:t>‹#›</a:t>
            </a:fld>
            <a:endParaRPr lang="en-US" altLang="zh-CN"/>
          </a:p>
        </p:txBody>
      </p:sp>
    </p:spTree>
    <p:extLst>
      <p:ext uri="{BB962C8B-B14F-4D97-AF65-F5344CB8AC3E}">
        <p14:creationId xmlns:p14="http://schemas.microsoft.com/office/powerpoint/2010/main" val="95318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BF2713D-77C2-4E74-8C0A-178B19C82472}" type="slidenum">
              <a:rPr lang="en-US" altLang="zh-CN" smtClean="0"/>
              <a:pPr/>
              <a:t>‹#›</a:t>
            </a:fld>
            <a:endParaRPr lang="en-US" altLang="zh-CN"/>
          </a:p>
        </p:txBody>
      </p:sp>
    </p:spTree>
    <p:extLst>
      <p:ext uri="{BB962C8B-B14F-4D97-AF65-F5344CB8AC3E}">
        <p14:creationId xmlns:p14="http://schemas.microsoft.com/office/powerpoint/2010/main" val="121383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2" y="365125"/>
            <a:ext cx="5800725"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2306488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33413" y="76200"/>
            <a:ext cx="77724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350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5974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536743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图片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9725"/>
            <a:ext cx="8572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a:xfrm>
            <a:off x="971600" y="149621"/>
            <a:ext cx="7886700" cy="1325563"/>
          </a:xfrm>
        </p:spPr>
        <p:txBody>
          <a:body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7BE287AA-CABD-45B7-891F-9D86C111C1C7}"/>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B2A022B5-E6D1-421F-9529-3E074A7E6892}"/>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60045EA6-43C2-41FD-9CD2-3B645C2F93E9}"/>
              </a:ext>
            </a:extLst>
          </p:cNvPr>
          <p:cNvSpPr>
            <a:spLocks noGrp="1"/>
          </p:cNvSpPr>
          <p:nvPr>
            <p:ph type="sldNum" sz="quarter" idx="12"/>
          </p:nvPr>
        </p:nvSpPr>
        <p:spPr/>
        <p:txBody>
          <a:bodyPr/>
          <a:lstStyle>
            <a:lvl1pPr>
              <a:defRPr/>
            </a:lvl1pPr>
          </a:lstStyle>
          <a:p>
            <a:fld id="{DEF2A91C-33E2-45D8-911A-67CBCA1BC0AB}" type="slidenum">
              <a:rPr lang="en-US" altLang="zh-CN" smtClean="0"/>
              <a:pPr/>
              <a:t>‹#›</a:t>
            </a:fld>
            <a:endParaRPr lang="en-US" altLang="zh-CN"/>
          </a:p>
        </p:txBody>
      </p:sp>
    </p:spTree>
    <p:extLst>
      <p:ext uri="{BB962C8B-B14F-4D97-AF65-F5344CB8AC3E}">
        <p14:creationId xmlns:p14="http://schemas.microsoft.com/office/powerpoint/2010/main" val="9694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43"/>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8"/>
            <a:ext cx="7886700" cy="1500187"/>
          </a:xfrm>
        </p:spPr>
        <p:txBody>
          <a:bodyPr/>
          <a:lstStyle>
            <a:lvl1pPr marL="0" indent="0">
              <a:buNone/>
              <a:defRPr sz="1800">
                <a:solidFill>
                  <a:schemeClr val="tx1">
                    <a:tint val="75000"/>
                  </a:schemeClr>
                </a:solidFill>
              </a:defRPr>
            </a:lvl1pPr>
            <a:lvl2pPr marL="342891" indent="0">
              <a:buNone/>
              <a:defRPr sz="1500">
                <a:solidFill>
                  <a:schemeClr val="tx1">
                    <a:tint val="75000"/>
                  </a:schemeClr>
                </a:solidFill>
              </a:defRPr>
            </a:lvl2pPr>
            <a:lvl3pPr marL="685783" indent="0">
              <a:buNone/>
              <a:defRPr sz="1351">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zh-CN" altLang="en-US" smtClean="0"/>
              <a:t>编辑母版文本样式</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1EB189ED-3F41-4D5A-9C6B-1BC1131A527D}" type="slidenum">
              <a:rPr lang="en-US" altLang="zh-CN" smtClean="0"/>
              <a:pPr/>
              <a:t>‹#›</a:t>
            </a:fld>
            <a:endParaRPr lang="en-US" altLang="zh-CN"/>
          </a:p>
        </p:txBody>
      </p:sp>
    </p:spTree>
    <p:extLst>
      <p:ext uri="{BB962C8B-B14F-4D97-AF65-F5344CB8AC3E}">
        <p14:creationId xmlns:p14="http://schemas.microsoft.com/office/powerpoint/2010/main" val="410271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11B651F5-6ABD-4BC0-A186-B0A3CA97D5DE}" type="slidenum">
              <a:rPr lang="en-US" altLang="zh-CN" smtClean="0"/>
              <a:pPr/>
              <a:t>‹#›</a:t>
            </a:fld>
            <a:endParaRPr lang="en-US" altLang="zh-CN"/>
          </a:p>
        </p:txBody>
      </p:sp>
    </p:spTree>
    <p:extLst>
      <p:ext uri="{BB962C8B-B14F-4D97-AF65-F5344CB8AC3E}">
        <p14:creationId xmlns:p14="http://schemas.microsoft.com/office/powerpoint/2010/main" val="2810483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9"/>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2" y="1681163"/>
            <a:ext cx="3887391"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6" name="内容占位符 5"/>
          <p:cNvSpPr>
            <a:spLocks noGrp="1"/>
          </p:cNvSpPr>
          <p:nvPr>
            <p:ph sz="quarter" idx="4"/>
          </p:nvPr>
        </p:nvSpPr>
        <p:spPr>
          <a:xfrm>
            <a:off x="4629152" y="2505075"/>
            <a:ext cx="3887391"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8"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9"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94B93523-F9FC-49F7-A4EE-16E944783909}" type="slidenum">
              <a:rPr lang="en-US" altLang="zh-CN" smtClean="0"/>
              <a:pPr/>
              <a:t>‹#›</a:t>
            </a:fld>
            <a:endParaRPr lang="en-US" altLang="zh-CN"/>
          </a:p>
        </p:txBody>
      </p:sp>
    </p:spTree>
    <p:extLst>
      <p:ext uri="{BB962C8B-B14F-4D97-AF65-F5344CB8AC3E}">
        <p14:creationId xmlns:p14="http://schemas.microsoft.com/office/powerpoint/2010/main" val="256070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4"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5"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69A1DB84-29F7-4FDB-89E2-EE562B7C46FF}" type="slidenum">
              <a:rPr lang="en-US" altLang="zh-CN" smtClean="0"/>
              <a:pPr/>
              <a:t>‹#›</a:t>
            </a:fld>
            <a:endParaRPr lang="en-US" altLang="zh-CN"/>
          </a:p>
        </p:txBody>
      </p:sp>
    </p:spTree>
    <p:extLst>
      <p:ext uri="{BB962C8B-B14F-4D97-AF65-F5344CB8AC3E}">
        <p14:creationId xmlns:p14="http://schemas.microsoft.com/office/powerpoint/2010/main" val="231649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3"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4"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B7845221-6A3D-4CEA-ACAA-87618BABA8D0}" type="slidenum">
              <a:rPr lang="en-US" altLang="zh-CN" smtClean="0"/>
              <a:pPr/>
              <a:t>‹#›</a:t>
            </a:fld>
            <a:endParaRPr lang="en-US" altLang="zh-CN"/>
          </a:p>
        </p:txBody>
      </p:sp>
    </p:spTree>
    <p:extLst>
      <p:ext uri="{BB962C8B-B14F-4D97-AF65-F5344CB8AC3E}">
        <p14:creationId xmlns:p14="http://schemas.microsoft.com/office/powerpoint/2010/main" val="558692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7AFFBE11-4385-4DFD-8FF3-25A47C18F18C}" type="slidenum">
              <a:rPr lang="en-US" altLang="zh-CN" smtClean="0"/>
              <a:pPr/>
              <a:t>‹#›</a:t>
            </a:fld>
            <a:endParaRPr lang="en-US" altLang="zh-CN"/>
          </a:p>
        </p:txBody>
      </p:sp>
    </p:spTree>
    <p:extLst>
      <p:ext uri="{BB962C8B-B14F-4D97-AF65-F5344CB8AC3E}">
        <p14:creationId xmlns:p14="http://schemas.microsoft.com/office/powerpoint/2010/main" val="428272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30"/>
            <a:ext cx="4629150" cy="4873625"/>
          </a:xfrm>
        </p:spPr>
        <p:txBody>
          <a:bodyPr rtlCol="0">
            <a:normAutofit/>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D26CC266-EF59-487F-AF25-C37CA2F2CCC3}" type="slidenum">
              <a:rPr lang="en-US" altLang="zh-CN" smtClean="0"/>
              <a:pPr/>
              <a:t>‹#›</a:t>
            </a:fld>
            <a:endParaRPr lang="en-US" altLang="zh-CN"/>
          </a:p>
        </p:txBody>
      </p:sp>
    </p:spTree>
    <p:extLst>
      <p:ext uri="{BB962C8B-B14F-4D97-AF65-F5344CB8AC3E}">
        <p14:creationId xmlns:p14="http://schemas.microsoft.com/office/powerpoint/2010/main" val="3808211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 name="文本占位符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4018687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txStyles>
    <p:titleStyle>
      <a:lvl1pPr algn="l" defTabSz="684213" rtl="0" eaLnBrk="1" fontAlgn="base" hangingPunct="1">
        <a:lnSpc>
          <a:spcPct val="90000"/>
        </a:lnSpc>
        <a:spcBef>
          <a:spcPct val="0"/>
        </a:spcBef>
        <a:spcAft>
          <a:spcPct val="0"/>
        </a:spcAft>
        <a:defRPr sz="3300" kern="1200">
          <a:solidFill>
            <a:schemeClr val="tx1"/>
          </a:solidFill>
          <a:latin typeface="+mj-lt"/>
          <a:ea typeface="宋体" panose="02010600030101010101" pitchFamily="2" charset="-122"/>
          <a:cs typeface="+mj-cs"/>
        </a:defRPr>
      </a:lvl1pPr>
      <a:lvl2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2pPr>
      <a:lvl3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3pPr>
      <a:lvl4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4pPr>
      <a:lvl5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5pPr>
      <a:lvl6pPr marL="4572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6pPr>
      <a:lvl7pPr marL="9144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7pPr>
      <a:lvl8pPr marL="13716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8pPr>
      <a:lvl9pPr marL="18288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9pPr>
    </p:titleStyle>
    <p:bodyStyle>
      <a:lvl1pPr marL="169863" indent="-169863" algn="l" defTabSz="68421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宋体" panose="02010600030101010101" pitchFamily="2" charset="-122"/>
          <a:cs typeface="+mn-cs"/>
        </a:defRPr>
      </a:lvl1pPr>
      <a:lvl2pPr marL="512763" indent="-169863" algn="l" defTabSz="68421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宋体" panose="02010600030101010101" pitchFamily="2" charset="-122"/>
          <a:cs typeface="+mn-cs"/>
        </a:defRPr>
      </a:lvl2pPr>
      <a:lvl3pPr marL="855663" indent="-169863" algn="l" defTabSz="68421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宋体" panose="02010600030101010101" pitchFamily="2" charset="-122"/>
          <a:cs typeface="+mn-cs"/>
        </a:defRPr>
      </a:lvl3pPr>
      <a:lvl4pPr marL="11985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4pPr>
      <a:lvl5pPr marL="15414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zh-CN"/>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6.jpeg"/></Relationships>
</file>

<file path=ppt/slides/_rels/slide3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ext Box 2"/>
          <p:cNvSpPr txBox="1">
            <a:spLocks noChangeArrowheads="1"/>
          </p:cNvSpPr>
          <p:nvPr/>
        </p:nvSpPr>
        <p:spPr bwMode="auto">
          <a:xfrm>
            <a:off x="1187624" y="586458"/>
            <a:ext cx="6248400"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3200" dirty="0" smtClean="0">
                <a:latin typeface="Calibri" panose="020F0502020204030204" pitchFamily="34" charset="0"/>
                <a:ea typeface="微软雅黑" panose="020B0503020204020204" pitchFamily="34" charset="-122"/>
                <a:sym typeface="Calibri" panose="020F0502020204030204" pitchFamily="34" charset="0"/>
              </a:rPr>
              <a:t>新</a:t>
            </a: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a:t>
            </a:r>
            <a:r>
              <a:rPr lang="zh-CN" altLang="en-US" sz="3200" dirty="0" smtClean="0">
                <a:latin typeface="Calibri" panose="020F0502020204030204" pitchFamily="34" charset="0"/>
                <a:ea typeface="微软雅黑" panose="020B0503020204020204" pitchFamily="34" charset="-122"/>
                <a:sym typeface="Calibri" panose="020F0502020204030204" pitchFamily="34" charset="0"/>
              </a:rPr>
              <a:t>章</a:t>
            </a:r>
            <a:r>
              <a:rPr lang="zh-CN" altLang="en-US" sz="3200" dirty="0">
                <a:latin typeface="Calibri" panose="020F0502020204030204" pitchFamily="34" charset="0"/>
                <a:ea typeface="微软雅黑" panose="020B0503020204020204" pitchFamily="34" charset="-122"/>
                <a:sym typeface="Calibri" panose="020F0502020204030204" pitchFamily="34" charset="0"/>
              </a:rPr>
              <a:t>、无线局域网</a:t>
            </a:r>
            <a:r>
              <a:rPr lang="en-US" altLang="zh-CN" sz="3200" dirty="0">
                <a:latin typeface="Calibri" panose="020F0502020204030204" pitchFamily="34" charset="0"/>
                <a:ea typeface="微软雅黑" panose="020B0503020204020204" pitchFamily="34" charset="-122"/>
                <a:sym typeface="Calibri" panose="020F0502020204030204" pitchFamily="34" charset="0"/>
              </a:rPr>
              <a:t>WLAN</a:t>
            </a:r>
          </a:p>
        </p:txBody>
      </p:sp>
      <p:sp>
        <p:nvSpPr>
          <p:cNvPr id="121859" name="Text Box 3"/>
          <p:cNvSpPr txBox="1">
            <a:spLocks noChangeArrowheads="1"/>
          </p:cNvSpPr>
          <p:nvPr/>
        </p:nvSpPr>
        <p:spPr bwMode="auto">
          <a:xfrm>
            <a:off x="2035175" y="2747963"/>
            <a:ext cx="6248400" cy="64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1.2 </a:t>
            </a:r>
            <a:r>
              <a:rPr lang="en-US" altLang="zh-CN" sz="3200" dirty="0">
                <a:latin typeface="Calibri" panose="020F0502020204030204" pitchFamily="34" charset="0"/>
                <a:ea typeface="微软雅黑" panose="020B0503020204020204" pitchFamily="34" charset="-122"/>
                <a:sym typeface="Calibri" panose="020F0502020204030204" pitchFamily="34" charset="0"/>
              </a:rPr>
              <a:t>802.11</a:t>
            </a:r>
            <a:r>
              <a:rPr lang="zh-CN" altLang="en-US" sz="2800" dirty="0">
                <a:latin typeface="Calibri" panose="020F0502020204030204" pitchFamily="34" charset="0"/>
                <a:ea typeface="微软雅黑" panose="020B0503020204020204" pitchFamily="34" charset="-122"/>
                <a:sym typeface="Calibri" panose="020F0502020204030204" pitchFamily="34" charset="0"/>
              </a:rPr>
              <a:t>标准和体系结构 </a:t>
            </a:r>
          </a:p>
        </p:txBody>
      </p:sp>
      <p:sp>
        <p:nvSpPr>
          <p:cNvPr id="121860" name="Text Box 4"/>
          <p:cNvSpPr txBox="1">
            <a:spLocks noChangeArrowheads="1"/>
          </p:cNvSpPr>
          <p:nvPr/>
        </p:nvSpPr>
        <p:spPr bwMode="auto">
          <a:xfrm>
            <a:off x="2035175" y="3433763"/>
            <a:ext cx="5105400" cy="64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1.3 </a:t>
            </a:r>
            <a:r>
              <a:rPr lang="en-US" altLang="zh-CN" sz="2800" dirty="0">
                <a:latin typeface="Calibri" panose="020F0502020204030204" pitchFamily="34" charset="0"/>
                <a:ea typeface="微软雅黑" panose="020B0503020204020204" pitchFamily="34" charset="-122"/>
                <a:sym typeface="Calibri" panose="020F0502020204030204" pitchFamily="34" charset="0"/>
              </a:rPr>
              <a:t>WLAN</a:t>
            </a:r>
            <a:r>
              <a:rPr lang="zh-CN" altLang="en-US" sz="2800" dirty="0">
                <a:latin typeface="Calibri" panose="020F0502020204030204" pitchFamily="34" charset="0"/>
                <a:ea typeface="微软雅黑" panose="020B0503020204020204" pitchFamily="34" charset="-122"/>
                <a:sym typeface="Calibri" panose="020F0502020204030204" pitchFamily="34" charset="0"/>
              </a:rPr>
              <a:t>几种标准比较 </a:t>
            </a:r>
          </a:p>
        </p:txBody>
      </p:sp>
      <p:sp>
        <p:nvSpPr>
          <p:cNvPr id="121861" name="Text Box 5"/>
          <p:cNvSpPr txBox="1">
            <a:spLocks noChangeArrowheads="1"/>
          </p:cNvSpPr>
          <p:nvPr/>
        </p:nvSpPr>
        <p:spPr bwMode="auto">
          <a:xfrm>
            <a:off x="2035175" y="2062163"/>
            <a:ext cx="6248400"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1.1 </a:t>
            </a:r>
            <a:r>
              <a:rPr lang="en-US" altLang="zh-CN" sz="3200" dirty="0">
                <a:latin typeface="Calibri" panose="020F0502020204030204" pitchFamily="34" charset="0"/>
                <a:ea typeface="微软雅黑" panose="020B0503020204020204" pitchFamily="34" charset="-122"/>
                <a:sym typeface="Calibri" panose="020F0502020204030204" pitchFamily="34" charset="0"/>
              </a:rPr>
              <a:t>WLAN</a:t>
            </a:r>
            <a:r>
              <a:rPr lang="zh-CN" altLang="en-US" sz="3200" dirty="0">
                <a:latin typeface="Calibri" panose="020F0502020204030204" pitchFamily="34" charset="0"/>
                <a:ea typeface="微软雅黑" panose="020B0503020204020204" pitchFamily="34" charset="-122"/>
                <a:sym typeface="Calibri" panose="020F0502020204030204" pitchFamily="34" charset="0"/>
              </a:rPr>
              <a:t>概述 </a:t>
            </a:r>
          </a:p>
        </p:txBody>
      </p:sp>
      <p:sp>
        <p:nvSpPr>
          <p:cNvPr id="121865" name="Text Box 9"/>
          <p:cNvSpPr txBox="1">
            <a:spLocks noChangeArrowheads="1"/>
          </p:cNvSpPr>
          <p:nvPr/>
        </p:nvSpPr>
        <p:spPr bwMode="auto">
          <a:xfrm>
            <a:off x="2035175" y="4119563"/>
            <a:ext cx="5105400" cy="64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1.4 </a:t>
            </a:r>
            <a:r>
              <a:rPr lang="en-US" altLang="zh-CN" sz="2800" dirty="0">
                <a:latin typeface="Calibri" panose="020F0502020204030204" pitchFamily="34" charset="0"/>
                <a:ea typeface="微软雅黑" panose="020B0503020204020204" pitchFamily="34" charset="-122"/>
                <a:sym typeface="Calibri" panose="020F0502020204030204" pitchFamily="34" charset="0"/>
              </a:rPr>
              <a:t>WLAN</a:t>
            </a:r>
            <a:r>
              <a:rPr lang="zh-CN" altLang="en-US" sz="2800" dirty="0">
                <a:latin typeface="Calibri" panose="020F0502020204030204" pitchFamily="34" charset="0"/>
                <a:ea typeface="微软雅黑" panose="020B0503020204020204" pitchFamily="34" charset="-122"/>
                <a:sym typeface="Calibri" panose="020F0502020204030204" pitchFamily="34" charset="0"/>
              </a:rPr>
              <a:t>组网及应用</a:t>
            </a:r>
          </a:p>
        </p:txBody>
      </p:sp>
      <p:sp>
        <p:nvSpPr>
          <p:cNvPr id="121866" name="Text Box 10"/>
          <p:cNvSpPr txBox="1">
            <a:spLocks noChangeArrowheads="1"/>
          </p:cNvSpPr>
          <p:nvPr/>
        </p:nvSpPr>
        <p:spPr bwMode="auto">
          <a:xfrm>
            <a:off x="2051050" y="4797425"/>
            <a:ext cx="5105400" cy="64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1.1 </a:t>
            </a:r>
            <a:r>
              <a:rPr lang="zh-CN" altLang="en-US" sz="2800" dirty="0">
                <a:latin typeface="Calibri" panose="020F0502020204030204" pitchFamily="34" charset="0"/>
                <a:ea typeface="微软雅黑" panose="020B0503020204020204" pitchFamily="34" charset="-122"/>
                <a:sym typeface="Calibri" panose="020F0502020204030204" pitchFamily="34" charset="0"/>
              </a:rPr>
              <a:t>无线网络的发展</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222" name="Text Box 238"/>
          <p:cNvSpPr txBox="1">
            <a:spLocks noChangeArrowheads="1"/>
          </p:cNvSpPr>
          <p:nvPr/>
        </p:nvSpPr>
        <p:spPr bwMode="auto">
          <a:xfrm>
            <a:off x="1371600" y="533400"/>
            <a:ext cx="6248400" cy="64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1.2 </a:t>
            </a:r>
            <a:r>
              <a:rPr lang="en-US" altLang="zh-CN" sz="3200" dirty="0">
                <a:latin typeface="Calibri" panose="020F0502020204030204" pitchFamily="34" charset="0"/>
                <a:ea typeface="微软雅黑" panose="020B0503020204020204" pitchFamily="34" charset="-122"/>
                <a:sym typeface="Calibri" panose="020F0502020204030204" pitchFamily="34" charset="0"/>
              </a:rPr>
              <a:t>802.11</a:t>
            </a:r>
            <a:r>
              <a:rPr lang="zh-CN" altLang="en-US" sz="2800" dirty="0">
                <a:latin typeface="Calibri" panose="020F0502020204030204" pitchFamily="34" charset="0"/>
                <a:ea typeface="微软雅黑" panose="020B0503020204020204" pitchFamily="34" charset="-122"/>
                <a:sym typeface="Calibri" panose="020F0502020204030204" pitchFamily="34" charset="0"/>
              </a:rPr>
              <a:t>标准体系结构 </a:t>
            </a:r>
          </a:p>
        </p:txBody>
      </p:sp>
      <p:sp>
        <p:nvSpPr>
          <p:cNvPr id="170223" name="Text Box 239"/>
          <p:cNvSpPr txBox="1">
            <a:spLocks noChangeArrowheads="1"/>
          </p:cNvSpPr>
          <p:nvPr/>
        </p:nvSpPr>
        <p:spPr bwMode="auto">
          <a:xfrm>
            <a:off x="838200" y="1295400"/>
            <a:ext cx="74676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Calibri" panose="020F0502020204030204" pitchFamily="34" charset="0"/>
                <a:ea typeface="微软雅黑" panose="020B0503020204020204" pitchFamily="34" charset="-122"/>
                <a:sym typeface="Calibri" panose="020F0502020204030204" pitchFamily="34" charset="0"/>
              </a:rPr>
              <a:t>目前</a:t>
            </a:r>
            <a:r>
              <a:rPr lang="en-US" altLang="zh-CN">
                <a:latin typeface="Calibri" panose="020F0502020204030204" pitchFamily="34" charset="0"/>
                <a:ea typeface="微软雅黑" panose="020B0503020204020204" pitchFamily="34" charset="-122"/>
                <a:sym typeface="Calibri" panose="020F0502020204030204" pitchFamily="34" charset="0"/>
              </a:rPr>
              <a:t>WLAN</a:t>
            </a:r>
            <a:r>
              <a:rPr lang="zh-CN" altLang="en-US">
                <a:latin typeface="Calibri" panose="020F0502020204030204" pitchFamily="34" charset="0"/>
                <a:ea typeface="微软雅黑" panose="020B0503020204020204" pitchFamily="34" charset="-122"/>
                <a:sym typeface="Calibri" panose="020F0502020204030204" pitchFamily="34" charset="0"/>
              </a:rPr>
              <a:t>的</a:t>
            </a:r>
            <a:r>
              <a:rPr lang="en-US" altLang="zh-CN">
                <a:latin typeface="Calibri" panose="020F0502020204030204" pitchFamily="34" charset="0"/>
                <a:ea typeface="微软雅黑" panose="020B0503020204020204" pitchFamily="34" charset="-122"/>
                <a:sym typeface="Calibri" panose="020F0502020204030204" pitchFamily="34" charset="0"/>
              </a:rPr>
              <a:t>802.11</a:t>
            </a:r>
            <a:r>
              <a:rPr lang="zh-CN" altLang="en-US">
                <a:latin typeface="Calibri" panose="020F0502020204030204" pitchFamily="34" charset="0"/>
                <a:ea typeface="微软雅黑" panose="020B0503020204020204" pitchFamily="34" charset="-122"/>
                <a:sym typeface="Calibri" panose="020F0502020204030204" pitchFamily="34" charset="0"/>
              </a:rPr>
              <a:t>标准包括：</a:t>
            </a:r>
            <a:r>
              <a:rPr lang="en-US" altLang="zh-CN">
                <a:latin typeface="Calibri" panose="020F0502020204030204" pitchFamily="34" charset="0"/>
                <a:ea typeface="微软雅黑" panose="020B0503020204020204" pitchFamily="34" charset="-122"/>
                <a:sym typeface="Calibri" panose="020F0502020204030204" pitchFamily="34" charset="0"/>
              </a:rPr>
              <a:t>802.11, 802.11b, 802.11a, 802.11g </a:t>
            </a:r>
            <a:r>
              <a:rPr lang="zh-CN" altLang="en-US">
                <a:latin typeface="Calibri" panose="020F0502020204030204" pitchFamily="34" charset="0"/>
                <a:ea typeface="微软雅黑" panose="020B0503020204020204" pitchFamily="34" charset="-122"/>
                <a:sym typeface="Calibri" panose="020F0502020204030204" pitchFamily="34" charset="0"/>
              </a:rPr>
              <a:t>等</a:t>
            </a:r>
          </a:p>
        </p:txBody>
      </p:sp>
      <p:sp>
        <p:nvSpPr>
          <p:cNvPr id="170224" name="Text Box 240"/>
          <p:cNvSpPr txBox="1">
            <a:spLocks noChangeArrowheads="1"/>
          </p:cNvSpPr>
          <p:nvPr/>
        </p:nvSpPr>
        <p:spPr bwMode="auto">
          <a:xfrm>
            <a:off x="838200" y="2819400"/>
            <a:ext cx="40386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chemeClr val="tx2"/>
                </a:solidFill>
                <a:latin typeface="Calibri" panose="020F0502020204030204" pitchFamily="34" charset="0"/>
                <a:ea typeface="微软雅黑" panose="020B0503020204020204" pitchFamily="34" charset="-122"/>
                <a:sym typeface="Calibri" panose="020F0502020204030204" pitchFamily="34" charset="0"/>
              </a:rPr>
              <a:t>802.11</a:t>
            </a:r>
            <a:r>
              <a:rPr lang="zh-CN" altLang="en-US" dirty="0">
                <a:solidFill>
                  <a:schemeClr val="tx2"/>
                </a:solidFill>
                <a:latin typeface="Calibri" panose="020F0502020204030204" pitchFamily="34" charset="0"/>
                <a:ea typeface="微软雅黑" panose="020B0503020204020204" pitchFamily="34" charset="-122"/>
                <a:sym typeface="Calibri" panose="020F0502020204030204" pitchFamily="34" charset="0"/>
              </a:rPr>
              <a:t>标准层次结构：</a:t>
            </a:r>
          </a:p>
        </p:txBody>
      </p:sp>
      <p:sp>
        <p:nvSpPr>
          <p:cNvPr id="170225" name="Text Box 241"/>
          <p:cNvSpPr txBox="1">
            <a:spLocks noChangeArrowheads="1"/>
          </p:cNvSpPr>
          <p:nvPr/>
        </p:nvSpPr>
        <p:spPr bwMode="auto">
          <a:xfrm>
            <a:off x="838200" y="2209800"/>
            <a:ext cx="40386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1.2.1 </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802.11</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标准层次结构：</a:t>
            </a:r>
          </a:p>
        </p:txBody>
      </p:sp>
      <p:grpSp>
        <p:nvGrpSpPr>
          <p:cNvPr id="170243" name="Group 259"/>
          <p:cNvGrpSpPr>
            <a:grpSpLocks/>
          </p:cNvGrpSpPr>
          <p:nvPr/>
        </p:nvGrpSpPr>
        <p:grpSpPr bwMode="auto">
          <a:xfrm>
            <a:off x="1143000" y="5334000"/>
            <a:ext cx="6324600" cy="457200"/>
            <a:chOff x="720" y="3360"/>
            <a:chExt cx="3984" cy="288"/>
          </a:xfrm>
        </p:grpSpPr>
        <p:sp>
          <p:nvSpPr>
            <p:cNvPr id="170227" name="Rectangle 243"/>
            <p:cNvSpPr>
              <a:spLocks noChangeArrowheads="1"/>
            </p:cNvSpPr>
            <p:nvPr/>
          </p:nvSpPr>
          <p:spPr bwMode="auto">
            <a:xfrm>
              <a:off x="720" y="3360"/>
              <a:ext cx="1152"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2000">
                  <a:solidFill>
                    <a:srgbClr val="FF3300"/>
                  </a:solidFill>
                  <a:latin typeface="Calibri" panose="020F0502020204030204" pitchFamily="34" charset="0"/>
                  <a:ea typeface="微软雅黑" panose="020B0503020204020204" pitchFamily="34" charset="-122"/>
                  <a:sym typeface="Calibri" panose="020F0502020204030204" pitchFamily="34" charset="0"/>
                </a:rPr>
                <a:t>物理层</a:t>
              </a:r>
            </a:p>
          </p:txBody>
        </p:sp>
        <p:sp>
          <p:nvSpPr>
            <p:cNvPr id="170233" name="Rectangle 249"/>
            <p:cNvSpPr>
              <a:spLocks noChangeArrowheads="1"/>
            </p:cNvSpPr>
            <p:nvPr/>
          </p:nvSpPr>
          <p:spPr bwMode="auto">
            <a:xfrm>
              <a:off x="3552" y="3360"/>
              <a:ext cx="1152"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2000">
                  <a:solidFill>
                    <a:srgbClr val="FF3300"/>
                  </a:solidFill>
                  <a:latin typeface="Calibri" panose="020F0502020204030204" pitchFamily="34" charset="0"/>
                  <a:ea typeface="微软雅黑" panose="020B0503020204020204" pitchFamily="34" charset="-122"/>
                  <a:sym typeface="Calibri" panose="020F0502020204030204" pitchFamily="34" charset="0"/>
                </a:rPr>
                <a:t>物理层</a:t>
              </a:r>
            </a:p>
          </p:txBody>
        </p:sp>
        <p:sp>
          <p:nvSpPr>
            <p:cNvPr id="170239" name="Line 255"/>
            <p:cNvSpPr>
              <a:spLocks noChangeShapeType="1"/>
            </p:cNvSpPr>
            <p:nvPr/>
          </p:nvSpPr>
          <p:spPr bwMode="auto">
            <a:xfrm>
              <a:off x="2064" y="3504"/>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170244" name="Group 260"/>
          <p:cNvGrpSpPr>
            <a:grpSpLocks/>
          </p:cNvGrpSpPr>
          <p:nvPr/>
        </p:nvGrpSpPr>
        <p:grpSpPr bwMode="auto">
          <a:xfrm>
            <a:off x="1143000" y="4724400"/>
            <a:ext cx="6324600" cy="609600"/>
            <a:chOff x="720" y="2976"/>
            <a:chExt cx="3984" cy="384"/>
          </a:xfrm>
        </p:grpSpPr>
        <p:sp>
          <p:nvSpPr>
            <p:cNvPr id="170228" name="Rectangle 244"/>
            <p:cNvSpPr>
              <a:spLocks noChangeArrowheads="1"/>
            </p:cNvSpPr>
            <p:nvPr/>
          </p:nvSpPr>
          <p:spPr bwMode="auto">
            <a:xfrm>
              <a:off x="720" y="2976"/>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solidFill>
                    <a:srgbClr val="FF3300"/>
                  </a:solidFill>
                  <a:latin typeface="Calibri" panose="020F0502020204030204" pitchFamily="34" charset="0"/>
                  <a:ea typeface="微软雅黑" panose="020B0503020204020204" pitchFamily="34" charset="-122"/>
                  <a:sym typeface="Calibri" panose="020F0502020204030204" pitchFamily="34" charset="0"/>
                </a:rPr>
                <a:t>媒体访问</a:t>
              </a:r>
            </a:p>
            <a:p>
              <a:pPr algn="ctr" eaLnBrk="0" hangingPunct="0">
                <a:lnSpc>
                  <a:spcPct val="120000"/>
                </a:lnSpc>
              </a:pPr>
              <a:r>
                <a:rPr lang="zh-CN" altLang="en-US" sz="1800">
                  <a:solidFill>
                    <a:srgbClr val="FF3300"/>
                  </a:solidFill>
                  <a:latin typeface="Calibri" panose="020F0502020204030204" pitchFamily="34" charset="0"/>
                  <a:ea typeface="微软雅黑" panose="020B0503020204020204" pitchFamily="34" charset="-122"/>
                  <a:sym typeface="Calibri" panose="020F0502020204030204" pitchFamily="34" charset="0"/>
                </a:rPr>
                <a:t>控制子层（</a:t>
              </a:r>
              <a:r>
                <a:rPr lang="en-US" altLang="zh-CN" sz="1800">
                  <a:solidFill>
                    <a:srgbClr val="FF3300"/>
                  </a:solidFill>
                  <a:latin typeface="Calibri" panose="020F0502020204030204" pitchFamily="34" charset="0"/>
                  <a:ea typeface="微软雅黑" panose="020B0503020204020204" pitchFamily="34" charset="-122"/>
                  <a:sym typeface="Calibri" panose="020F0502020204030204" pitchFamily="34" charset="0"/>
                </a:rPr>
                <a:t>MAC</a:t>
              </a:r>
              <a:r>
                <a:rPr lang="zh-CN" altLang="en-US" sz="1800">
                  <a:latin typeface="Calibri" panose="020F0502020204030204" pitchFamily="34" charset="0"/>
                  <a:ea typeface="微软雅黑" panose="020B0503020204020204" pitchFamily="34" charset="-122"/>
                  <a:sym typeface="Calibri" panose="020F0502020204030204" pitchFamily="34" charset="0"/>
                </a:rPr>
                <a:t>）</a:t>
              </a:r>
            </a:p>
          </p:txBody>
        </p:sp>
        <p:sp>
          <p:nvSpPr>
            <p:cNvPr id="170234" name="Rectangle 250"/>
            <p:cNvSpPr>
              <a:spLocks noChangeArrowheads="1"/>
            </p:cNvSpPr>
            <p:nvPr/>
          </p:nvSpPr>
          <p:spPr bwMode="auto">
            <a:xfrm>
              <a:off x="3552" y="2976"/>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solidFill>
                    <a:srgbClr val="FF3300"/>
                  </a:solidFill>
                  <a:latin typeface="Calibri" panose="020F0502020204030204" pitchFamily="34" charset="0"/>
                  <a:ea typeface="微软雅黑" panose="020B0503020204020204" pitchFamily="34" charset="-122"/>
                  <a:sym typeface="Calibri" panose="020F0502020204030204" pitchFamily="34" charset="0"/>
                </a:rPr>
                <a:t>媒体访问</a:t>
              </a:r>
            </a:p>
            <a:p>
              <a:pPr algn="ctr" eaLnBrk="0" hangingPunct="0">
                <a:lnSpc>
                  <a:spcPct val="120000"/>
                </a:lnSpc>
              </a:pPr>
              <a:r>
                <a:rPr lang="zh-CN" altLang="en-US" sz="1800">
                  <a:solidFill>
                    <a:srgbClr val="FF3300"/>
                  </a:solidFill>
                  <a:latin typeface="Calibri" panose="020F0502020204030204" pitchFamily="34" charset="0"/>
                  <a:ea typeface="微软雅黑" panose="020B0503020204020204" pitchFamily="34" charset="-122"/>
                  <a:sym typeface="Calibri" panose="020F0502020204030204" pitchFamily="34" charset="0"/>
                </a:rPr>
                <a:t>控制子层（</a:t>
              </a:r>
              <a:r>
                <a:rPr lang="en-US" altLang="zh-CN" sz="1800">
                  <a:solidFill>
                    <a:srgbClr val="FF3300"/>
                  </a:solidFill>
                  <a:latin typeface="Calibri" panose="020F0502020204030204" pitchFamily="34" charset="0"/>
                  <a:ea typeface="微软雅黑" panose="020B0503020204020204" pitchFamily="34" charset="-122"/>
                  <a:sym typeface="Calibri" panose="020F0502020204030204" pitchFamily="34" charset="0"/>
                </a:rPr>
                <a:t>MAC</a:t>
              </a:r>
              <a:r>
                <a:rPr lang="zh-CN" altLang="en-US" sz="1800">
                  <a:solidFill>
                    <a:srgbClr val="FF3300"/>
                  </a:solidFill>
                  <a:latin typeface="Calibri" panose="020F0502020204030204" pitchFamily="34" charset="0"/>
                  <a:ea typeface="微软雅黑" panose="020B0503020204020204" pitchFamily="34" charset="-122"/>
                  <a:sym typeface="Calibri" panose="020F0502020204030204" pitchFamily="34" charset="0"/>
                </a:rPr>
                <a:t>）</a:t>
              </a:r>
            </a:p>
          </p:txBody>
        </p:sp>
        <p:sp>
          <p:nvSpPr>
            <p:cNvPr id="170240" name="Line 256"/>
            <p:cNvSpPr>
              <a:spLocks noChangeShapeType="1"/>
            </p:cNvSpPr>
            <p:nvPr/>
          </p:nvSpPr>
          <p:spPr bwMode="auto">
            <a:xfrm>
              <a:off x="2064" y="3168"/>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170245" name="Group 261"/>
          <p:cNvGrpSpPr>
            <a:grpSpLocks/>
          </p:cNvGrpSpPr>
          <p:nvPr/>
        </p:nvGrpSpPr>
        <p:grpSpPr bwMode="auto">
          <a:xfrm>
            <a:off x="1143000" y="3657600"/>
            <a:ext cx="6324600" cy="1066800"/>
            <a:chOff x="720" y="2304"/>
            <a:chExt cx="3984" cy="672"/>
          </a:xfrm>
        </p:grpSpPr>
        <p:sp>
          <p:nvSpPr>
            <p:cNvPr id="170229" name="Rectangle 245"/>
            <p:cNvSpPr>
              <a:spLocks noChangeArrowheads="1"/>
            </p:cNvSpPr>
            <p:nvPr/>
          </p:nvSpPr>
          <p:spPr bwMode="auto">
            <a:xfrm>
              <a:off x="720" y="2592"/>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逻辑链路</a:t>
              </a:r>
            </a:p>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控制子层（</a:t>
              </a:r>
              <a:r>
                <a:rPr lang="en-US" altLang="zh-CN" sz="1800">
                  <a:latin typeface="Calibri" panose="020F0502020204030204" pitchFamily="34" charset="0"/>
                  <a:ea typeface="微软雅黑" panose="020B0503020204020204" pitchFamily="34" charset="-122"/>
                  <a:sym typeface="Calibri" panose="020F0502020204030204" pitchFamily="34" charset="0"/>
                </a:rPr>
                <a:t>LLC</a:t>
              </a:r>
              <a:r>
                <a:rPr lang="zh-CN" altLang="en-US" sz="1800">
                  <a:latin typeface="Calibri" panose="020F0502020204030204" pitchFamily="34" charset="0"/>
                  <a:ea typeface="微软雅黑" panose="020B0503020204020204" pitchFamily="34" charset="-122"/>
                  <a:sym typeface="Calibri" panose="020F0502020204030204" pitchFamily="34" charset="0"/>
                </a:rPr>
                <a:t>）</a:t>
              </a:r>
            </a:p>
          </p:txBody>
        </p:sp>
        <p:sp>
          <p:nvSpPr>
            <p:cNvPr id="170230" name="Line 246"/>
            <p:cNvSpPr>
              <a:spLocks noChangeShapeType="1"/>
            </p:cNvSpPr>
            <p:nvPr/>
          </p:nvSpPr>
          <p:spPr bwMode="auto">
            <a:xfrm>
              <a:off x="720"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70231" name="Line 247"/>
            <p:cNvSpPr>
              <a:spLocks noChangeShapeType="1"/>
            </p:cNvSpPr>
            <p:nvPr/>
          </p:nvSpPr>
          <p:spPr bwMode="auto">
            <a:xfrm>
              <a:off x="1872"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70232" name="Text Box 248"/>
            <p:cNvSpPr txBox="1">
              <a:spLocks noChangeArrowheads="1"/>
            </p:cNvSpPr>
            <p:nvPr/>
          </p:nvSpPr>
          <p:spPr bwMode="auto">
            <a:xfrm>
              <a:off x="864" y="2304"/>
              <a:ext cx="864" cy="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其它高层</a:t>
              </a:r>
            </a:p>
          </p:txBody>
        </p:sp>
        <p:sp>
          <p:nvSpPr>
            <p:cNvPr id="170235" name="Rectangle 251"/>
            <p:cNvSpPr>
              <a:spLocks noChangeArrowheads="1"/>
            </p:cNvSpPr>
            <p:nvPr/>
          </p:nvSpPr>
          <p:spPr bwMode="auto">
            <a:xfrm>
              <a:off x="3552" y="2592"/>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逻辑链路</a:t>
              </a:r>
            </a:p>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控制子层（</a:t>
              </a:r>
              <a:r>
                <a:rPr lang="en-US" altLang="zh-CN" sz="1800">
                  <a:latin typeface="Calibri" panose="020F0502020204030204" pitchFamily="34" charset="0"/>
                  <a:ea typeface="微软雅黑" panose="020B0503020204020204" pitchFamily="34" charset="-122"/>
                  <a:sym typeface="Calibri" panose="020F0502020204030204" pitchFamily="34" charset="0"/>
                </a:rPr>
                <a:t>LLC</a:t>
              </a:r>
              <a:r>
                <a:rPr lang="zh-CN" altLang="en-US" sz="1800">
                  <a:latin typeface="Calibri" panose="020F0502020204030204" pitchFamily="34" charset="0"/>
                  <a:ea typeface="微软雅黑" panose="020B0503020204020204" pitchFamily="34" charset="-122"/>
                  <a:sym typeface="Calibri" panose="020F0502020204030204" pitchFamily="34" charset="0"/>
                </a:rPr>
                <a:t>）</a:t>
              </a:r>
            </a:p>
          </p:txBody>
        </p:sp>
        <p:sp>
          <p:nvSpPr>
            <p:cNvPr id="170236" name="Line 252"/>
            <p:cNvSpPr>
              <a:spLocks noChangeShapeType="1"/>
            </p:cNvSpPr>
            <p:nvPr/>
          </p:nvSpPr>
          <p:spPr bwMode="auto">
            <a:xfrm>
              <a:off x="3552"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70237" name="Line 253"/>
            <p:cNvSpPr>
              <a:spLocks noChangeShapeType="1"/>
            </p:cNvSpPr>
            <p:nvPr/>
          </p:nvSpPr>
          <p:spPr bwMode="auto">
            <a:xfrm>
              <a:off x="4704"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70238" name="Text Box 254"/>
            <p:cNvSpPr txBox="1">
              <a:spLocks noChangeArrowheads="1"/>
            </p:cNvSpPr>
            <p:nvPr/>
          </p:nvSpPr>
          <p:spPr bwMode="auto">
            <a:xfrm>
              <a:off x="3696" y="2304"/>
              <a:ext cx="864" cy="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其它高层</a:t>
              </a:r>
            </a:p>
          </p:txBody>
        </p:sp>
        <p:sp>
          <p:nvSpPr>
            <p:cNvPr id="170241" name="Line 257"/>
            <p:cNvSpPr>
              <a:spLocks noChangeShapeType="1"/>
            </p:cNvSpPr>
            <p:nvPr/>
          </p:nvSpPr>
          <p:spPr bwMode="auto">
            <a:xfrm>
              <a:off x="2064" y="2784"/>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sp>
        <p:nvSpPr>
          <p:cNvPr id="170242" name="Oval 258"/>
          <p:cNvSpPr>
            <a:spLocks noChangeArrowheads="1"/>
          </p:cNvSpPr>
          <p:nvPr/>
        </p:nvSpPr>
        <p:spPr bwMode="auto">
          <a:xfrm>
            <a:off x="3733800" y="4038600"/>
            <a:ext cx="1143000" cy="1828800"/>
          </a:xfrm>
          <a:prstGeom prst="ellipse">
            <a:avLst/>
          </a:prstGeom>
          <a:solidFill>
            <a:schemeClr val="accent1"/>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WLAN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0225"/>
                                        </p:tgtEl>
                                        <p:attrNameLst>
                                          <p:attrName>style.visibility</p:attrName>
                                        </p:attrNameLst>
                                      </p:cBhvr>
                                      <p:to>
                                        <p:strVal val="visible"/>
                                      </p:to>
                                    </p:set>
                                    <p:anim calcmode="lin" valueType="num">
                                      <p:cBhvr additive="base">
                                        <p:cTn id="7" dur="500" fill="hold"/>
                                        <p:tgtEl>
                                          <p:spTgt spid="170225"/>
                                        </p:tgtEl>
                                        <p:attrNameLst>
                                          <p:attrName>ppt_x</p:attrName>
                                        </p:attrNameLst>
                                      </p:cBhvr>
                                      <p:tavLst>
                                        <p:tav tm="0">
                                          <p:val>
                                            <p:strVal val="0-#ppt_w/2"/>
                                          </p:val>
                                        </p:tav>
                                        <p:tav tm="100000">
                                          <p:val>
                                            <p:strVal val="#ppt_x"/>
                                          </p:val>
                                        </p:tav>
                                      </p:tavLst>
                                    </p:anim>
                                    <p:anim calcmode="lin" valueType="num">
                                      <p:cBhvr additive="base">
                                        <p:cTn id="8" dur="500" fill="hold"/>
                                        <p:tgtEl>
                                          <p:spTgt spid="1702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0224"/>
                                        </p:tgtEl>
                                        <p:attrNameLst>
                                          <p:attrName>style.visibility</p:attrName>
                                        </p:attrNameLst>
                                      </p:cBhvr>
                                      <p:to>
                                        <p:strVal val="visible"/>
                                      </p:to>
                                    </p:set>
                                    <p:anim calcmode="lin" valueType="num">
                                      <p:cBhvr additive="base">
                                        <p:cTn id="13" dur="500" fill="hold"/>
                                        <p:tgtEl>
                                          <p:spTgt spid="170224"/>
                                        </p:tgtEl>
                                        <p:attrNameLst>
                                          <p:attrName>ppt_x</p:attrName>
                                        </p:attrNameLst>
                                      </p:cBhvr>
                                      <p:tavLst>
                                        <p:tav tm="0">
                                          <p:val>
                                            <p:strVal val="0-#ppt_w/2"/>
                                          </p:val>
                                        </p:tav>
                                        <p:tav tm="100000">
                                          <p:val>
                                            <p:strVal val="#ppt_x"/>
                                          </p:val>
                                        </p:tav>
                                      </p:tavLst>
                                    </p:anim>
                                    <p:anim calcmode="lin" valueType="num">
                                      <p:cBhvr additive="base">
                                        <p:cTn id="14" dur="500" fill="hold"/>
                                        <p:tgtEl>
                                          <p:spTgt spid="17022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70243"/>
                                        </p:tgtEl>
                                        <p:attrNameLst>
                                          <p:attrName>style.visibility</p:attrName>
                                        </p:attrNameLst>
                                      </p:cBhvr>
                                      <p:to>
                                        <p:strVal val="visible"/>
                                      </p:to>
                                    </p:set>
                                    <p:anim calcmode="lin" valueType="num">
                                      <p:cBhvr additive="base">
                                        <p:cTn id="19" dur="500" fill="hold"/>
                                        <p:tgtEl>
                                          <p:spTgt spid="170243"/>
                                        </p:tgtEl>
                                        <p:attrNameLst>
                                          <p:attrName>ppt_x</p:attrName>
                                        </p:attrNameLst>
                                      </p:cBhvr>
                                      <p:tavLst>
                                        <p:tav tm="0">
                                          <p:val>
                                            <p:strVal val="0-#ppt_w/2"/>
                                          </p:val>
                                        </p:tav>
                                        <p:tav tm="100000">
                                          <p:val>
                                            <p:strVal val="#ppt_x"/>
                                          </p:val>
                                        </p:tav>
                                      </p:tavLst>
                                    </p:anim>
                                    <p:anim calcmode="lin" valueType="num">
                                      <p:cBhvr additive="base">
                                        <p:cTn id="20" dur="500" fill="hold"/>
                                        <p:tgtEl>
                                          <p:spTgt spid="17024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70244"/>
                                        </p:tgtEl>
                                        <p:attrNameLst>
                                          <p:attrName>style.visibility</p:attrName>
                                        </p:attrNameLst>
                                      </p:cBhvr>
                                      <p:to>
                                        <p:strVal val="visible"/>
                                      </p:to>
                                    </p:set>
                                    <p:anim calcmode="lin" valueType="num">
                                      <p:cBhvr additive="base">
                                        <p:cTn id="25" dur="500" fill="hold"/>
                                        <p:tgtEl>
                                          <p:spTgt spid="170244"/>
                                        </p:tgtEl>
                                        <p:attrNameLst>
                                          <p:attrName>ppt_x</p:attrName>
                                        </p:attrNameLst>
                                      </p:cBhvr>
                                      <p:tavLst>
                                        <p:tav tm="0">
                                          <p:val>
                                            <p:strVal val="0-#ppt_w/2"/>
                                          </p:val>
                                        </p:tav>
                                        <p:tav tm="100000">
                                          <p:val>
                                            <p:strVal val="#ppt_x"/>
                                          </p:val>
                                        </p:tav>
                                      </p:tavLst>
                                    </p:anim>
                                    <p:anim calcmode="lin" valueType="num">
                                      <p:cBhvr additive="base">
                                        <p:cTn id="26" dur="500" fill="hold"/>
                                        <p:tgtEl>
                                          <p:spTgt spid="17024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70245"/>
                                        </p:tgtEl>
                                        <p:attrNameLst>
                                          <p:attrName>style.visibility</p:attrName>
                                        </p:attrNameLst>
                                      </p:cBhvr>
                                      <p:to>
                                        <p:strVal val="visible"/>
                                      </p:to>
                                    </p:set>
                                    <p:anim calcmode="lin" valueType="num">
                                      <p:cBhvr additive="base">
                                        <p:cTn id="31" dur="500" fill="hold"/>
                                        <p:tgtEl>
                                          <p:spTgt spid="170245"/>
                                        </p:tgtEl>
                                        <p:attrNameLst>
                                          <p:attrName>ppt_x</p:attrName>
                                        </p:attrNameLst>
                                      </p:cBhvr>
                                      <p:tavLst>
                                        <p:tav tm="0">
                                          <p:val>
                                            <p:strVal val="0-#ppt_w/2"/>
                                          </p:val>
                                        </p:tav>
                                        <p:tav tm="100000">
                                          <p:val>
                                            <p:strVal val="#ppt_x"/>
                                          </p:val>
                                        </p:tav>
                                      </p:tavLst>
                                    </p:anim>
                                    <p:anim calcmode="lin" valueType="num">
                                      <p:cBhvr additive="base">
                                        <p:cTn id="32" dur="500" fill="hold"/>
                                        <p:tgtEl>
                                          <p:spTgt spid="170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224" grpId="0" autoUpdateAnimBg="0"/>
      <p:bldP spid="17022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ChangeArrowheads="1"/>
          </p:cNvSpPr>
          <p:nvPr/>
        </p:nvSpPr>
        <p:spPr bwMode="auto">
          <a:xfrm>
            <a:off x="609600" y="1295400"/>
            <a:ext cx="8066856" cy="155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标准三种物理规范：红外线（</a:t>
            </a:r>
            <a:r>
              <a:rPr lang="en-US" altLang="zh-CN" dirty="0">
                <a:latin typeface="Calibri" panose="020F0502020204030204" pitchFamily="34" charset="0"/>
                <a:ea typeface="微软雅黑" panose="020B0503020204020204" pitchFamily="34" charset="-122"/>
                <a:sym typeface="Calibri" panose="020F0502020204030204" pitchFamily="34" charset="0"/>
              </a:rPr>
              <a:t>IR</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err="1">
                <a:latin typeface="Calibri" panose="020F0502020204030204" pitchFamily="34" charset="0"/>
                <a:ea typeface="微软雅黑" panose="020B0503020204020204" pitchFamily="34" charset="-122"/>
                <a:sym typeface="Calibri" panose="020F0502020204030204" pitchFamily="34" charset="0"/>
              </a:rPr>
              <a:t>Infared</a:t>
            </a:r>
            <a:r>
              <a:rPr lang="zh-CN" altLang="en-US" dirty="0">
                <a:latin typeface="Calibri" panose="020F0502020204030204" pitchFamily="34" charset="0"/>
                <a:ea typeface="微软雅黑" panose="020B0503020204020204" pitchFamily="34" charset="-122"/>
                <a:sym typeface="Calibri" panose="020F0502020204030204" pitchFamily="34" charset="0"/>
              </a:rPr>
              <a:t>） ，扩频（</a:t>
            </a:r>
            <a:r>
              <a:rPr lang="en-US" altLang="zh-CN" dirty="0" err="1">
                <a:latin typeface="Calibri" panose="020F0502020204030204" pitchFamily="34" charset="0"/>
                <a:ea typeface="微软雅黑" panose="020B0503020204020204" pitchFamily="34" charset="-122"/>
                <a:sym typeface="Calibri" panose="020F0502020204030204" pitchFamily="34" charset="0"/>
              </a:rPr>
              <a:t>SS,Spread</a:t>
            </a:r>
            <a:r>
              <a:rPr lang="en-US" altLang="zh-CN" dirty="0">
                <a:latin typeface="Calibri" panose="020F0502020204030204" pitchFamily="34" charset="0"/>
                <a:ea typeface="微软雅黑" panose="020B0503020204020204" pitchFamily="34" charset="-122"/>
                <a:sym typeface="Calibri" panose="020F0502020204030204" pitchFamily="34" charset="0"/>
              </a:rPr>
              <a:t> Spectrum</a:t>
            </a:r>
            <a:r>
              <a:rPr lang="zh-CN" altLang="en-US" dirty="0">
                <a:latin typeface="Calibri" panose="020F0502020204030204" pitchFamily="34" charset="0"/>
                <a:ea typeface="微软雅黑" panose="020B0503020204020204" pitchFamily="34" charset="-122"/>
                <a:sym typeface="Calibri" panose="020F0502020204030204" pitchFamily="34" charset="0"/>
              </a:rPr>
              <a:t>）包括直接序列扩频</a:t>
            </a:r>
            <a:r>
              <a:rPr lang="en-US" altLang="zh-CN" dirty="0">
                <a:latin typeface="Calibri" panose="020F0502020204030204" pitchFamily="34" charset="0"/>
                <a:ea typeface="微软雅黑" panose="020B0503020204020204" pitchFamily="34" charset="-122"/>
                <a:sym typeface="Calibri" panose="020F0502020204030204" pitchFamily="34" charset="0"/>
              </a:rPr>
              <a:t>DSSS</a:t>
            </a:r>
            <a:r>
              <a:rPr lang="zh-CN" altLang="en-US" dirty="0">
                <a:latin typeface="Calibri" panose="020F0502020204030204" pitchFamily="34" charset="0"/>
                <a:ea typeface="微软雅黑" panose="020B0503020204020204" pitchFamily="34" charset="-122"/>
                <a:sym typeface="Calibri" panose="020F0502020204030204" pitchFamily="34" charset="0"/>
              </a:rPr>
              <a:t>和跳频扩频</a:t>
            </a:r>
            <a:r>
              <a:rPr lang="en-US" altLang="zh-CN" dirty="0">
                <a:latin typeface="Calibri" panose="020F0502020204030204" pitchFamily="34" charset="0"/>
                <a:ea typeface="微软雅黑" panose="020B0503020204020204" pitchFamily="34" charset="-122"/>
                <a:sym typeface="Calibri" panose="020F0502020204030204" pitchFamily="34" charset="0"/>
              </a:rPr>
              <a:t>FHSS</a:t>
            </a:r>
            <a:r>
              <a:rPr lang="zh-CN" altLang="en-US" dirty="0">
                <a:latin typeface="Calibri" panose="020F0502020204030204" pitchFamily="34" charset="0"/>
                <a:ea typeface="微软雅黑" panose="020B0503020204020204" pitchFamily="34" charset="-122"/>
                <a:sym typeface="Calibri" panose="020F0502020204030204" pitchFamily="34" charset="0"/>
              </a:rPr>
              <a:t>，窄带（</a:t>
            </a:r>
            <a:r>
              <a:rPr lang="en-US" altLang="zh-CN" dirty="0" err="1">
                <a:latin typeface="Calibri" panose="020F0502020204030204" pitchFamily="34" charset="0"/>
                <a:ea typeface="微软雅黑" panose="020B0503020204020204" pitchFamily="34" charset="-122"/>
                <a:sym typeface="Calibri" panose="020F0502020204030204" pitchFamily="34" charset="0"/>
              </a:rPr>
              <a:t>NB,NarrowBand</a:t>
            </a:r>
            <a:r>
              <a:rPr lang="zh-CN" altLang="en-US" dirty="0">
                <a:latin typeface="Calibri" panose="020F0502020204030204" pitchFamily="34" charset="0"/>
                <a:ea typeface="微软雅黑" panose="020B0503020204020204" pitchFamily="34" charset="-122"/>
                <a:sym typeface="Calibri" panose="020F0502020204030204" pitchFamily="34" charset="0"/>
              </a:rPr>
              <a:t>）直接射频调制</a:t>
            </a:r>
            <a:r>
              <a:rPr lang="en-US" altLang="zh-CN" dirty="0">
                <a:latin typeface="Calibri" panose="020F0502020204030204" pitchFamily="34" charset="0"/>
                <a:ea typeface="微软雅黑" panose="020B0503020204020204" pitchFamily="34" charset="-122"/>
                <a:sym typeface="Calibri" panose="020F0502020204030204" pitchFamily="34" charset="0"/>
              </a:rPr>
              <a:t>RF.</a:t>
            </a:r>
          </a:p>
        </p:txBody>
      </p:sp>
      <p:sp>
        <p:nvSpPr>
          <p:cNvPr id="181254" name="Text Box 6"/>
          <p:cNvSpPr txBox="1">
            <a:spLocks noChangeArrowheads="1"/>
          </p:cNvSpPr>
          <p:nvPr/>
        </p:nvSpPr>
        <p:spPr bwMode="auto">
          <a:xfrm>
            <a:off x="838200" y="609600"/>
            <a:ext cx="52578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1</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、物理层规范</a:t>
            </a:r>
          </a:p>
        </p:txBody>
      </p:sp>
      <p:sp>
        <p:nvSpPr>
          <p:cNvPr id="181256" name="Rectangle 8"/>
          <p:cNvSpPr>
            <a:spLocks noChangeArrowheads="1"/>
          </p:cNvSpPr>
          <p:nvPr/>
        </p:nvSpPr>
        <p:spPr bwMode="auto">
          <a:xfrm>
            <a:off x="581794" y="2693426"/>
            <a:ext cx="7391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红外线</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，基本传输速率</a:t>
            </a:r>
            <a:r>
              <a:rPr lang="en-US" altLang="zh-CN" dirty="0">
                <a:latin typeface="Calibri" panose="020F0502020204030204" pitchFamily="34" charset="0"/>
                <a:ea typeface="微软雅黑" panose="020B0503020204020204" pitchFamily="34" charset="-122"/>
                <a:sym typeface="Calibri" panose="020F0502020204030204" pitchFamily="34" charset="0"/>
              </a:rPr>
              <a:t>1M</a:t>
            </a:r>
            <a:r>
              <a:rPr lang="zh-CN" altLang="en-US" dirty="0">
                <a:latin typeface="Calibri" panose="020F0502020204030204" pitchFamily="34" charset="0"/>
                <a:ea typeface="微软雅黑" panose="020B0503020204020204" pitchFamily="34" charset="-122"/>
                <a:sym typeface="Calibri" panose="020F0502020204030204" pitchFamily="34" charset="0"/>
              </a:rPr>
              <a:t>，包括散射和直射，较少用。</a:t>
            </a:r>
          </a:p>
        </p:txBody>
      </p:sp>
      <p:sp>
        <p:nvSpPr>
          <p:cNvPr id="7" name="Rectangle 7"/>
          <p:cNvSpPr>
            <a:spLocks noChangeArrowheads="1"/>
          </p:cNvSpPr>
          <p:nvPr/>
        </p:nvSpPr>
        <p:spPr bwMode="auto">
          <a:xfrm>
            <a:off x="570756" y="3607826"/>
            <a:ext cx="746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使用频段：建议自由频段</a:t>
            </a:r>
            <a:r>
              <a:rPr lang="en-US" altLang="zh-CN" dirty="0">
                <a:latin typeface="Calibri" panose="020F0502020204030204" pitchFamily="34" charset="0"/>
                <a:ea typeface="微软雅黑" panose="020B0503020204020204" pitchFamily="34" charset="-122"/>
                <a:sym typeface="Calibri" panose="020F0502020204030204" pitchFamily="34" charset="0"/>
              </a:rPr>
              <a:t>ISM</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900M</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2.4G,  </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1.7G</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我国也在开放自由频段</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2.4G~2.4831G</a:t>
            </a:r>
            <a:r>
              <a:rPr lang="zh-CN" altLang="en-US" dirty="0">
                <a:latin typeface="Calibri" panose="020F0502020204030204" pitchFamily="34" charset="0"/>
                <a:ea typeface="微软雅黑" panose="020B0503020204020204" pitchFamily="34" charset="-122"/>
                <a:sym typeface="Calibri" panose="020F0502020204030204" pitchFamily="34" charset="0"/>
              </a:rPr>
              <a:t>使用。</a:t>
            </a:r>
          </a:p>
        </p:txBody>
      </p:sp>
      <p:sp>
        <p:nvSpPr>
          <p:cNvPr id="8" name="Text Box 9"/>
          <p:cNvSpPr txBox="1">
            <a:spLocks noChangeArrowheads="1"/>
          </p:cNvSpPr>
          <p:nvPr/>
        </p:nvSpPr>
        <p:spPr bwMode="auto">
          <a:xfrm>
            <a:off x="895822" y="4497818"/>
            <a:ext cx="52578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2</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MAC</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层规范</a:t>
            </a:r>
          </a:p>
        </p:txBody>
      </p:sp>
      <p:sp>
        <p:nvSpPr>
          <p:cNvPr id="9" name="Text Box 11"/>
          <p:cNvSpPr txBox="1">
            <a:spLocks noChangeArrowheads="1"/>
          </p:cNvSpPr>
          <p:nvPr/>
        </p:nvSpPr>
        <p:spPr bwMode="auto">
          <a:xfrm>
            <a:off x="563538" y="5187124"/>
            <a:ext cx="7696200" cy="1421928"/>
          </a:xfrm>
          <a:prstGeom prst="rect">
            <a:avLst/>
          </a:prstGeom>
          <a:solidFill>
            <a:schemeClr val="bg1"/>
          </a:solidFill>
          <a:ln>
            <a:noFill/>
          </a:ln>
          <a:effectLst/>
        </p:spPr>
        <p:txBody>
          <a:bodyPr>
            <a:spAutoFit/>
          </a:bodyPr>
          <a:lstStyle/>
          <a:p>
            <a:pPr lvl="1">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支持两种媒体访问控制功能。</a:t>
            </a:r>
          </a:p>
          <a:p>
            <a:pPr lvl="1">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MAC</a:t>
            </a:r>
            <a:r>
              <a:rPr lang="zh-CN" altLang="en-US" dirty="0">
                <a:latin typeface="Calibri" panose="020F0502020204030204" pitchFamily="34" charset="0"/>
                <a:ea typeface="微软雅黑" panose="020B0503020204020204" pitchFamily="34" charset="-122"/>
                <a:sym typeface="Calibri" panose="020F0502020204030204" pitchFamily="34" charset="0"/>
              </a:rPr>
              <a:t>层媒体访问控制功能分为两个功能子层：分布协调功能（</a:t>
            </a:r>
            <a:r>
              <a:rPr lang="en-US" altLang="zh-CN" dirty="0">
                <a:latin typeface="Calibri" panose="020F0502020204030204" pitchFamily="34" charset="0"/>
                <a:ea typeface="微软雅黑" panose="020B0503020204020204" pitchFamily="34" charset="-122"/>
                <a:sym typeface="Calibri" panose="020F0502020204030204" pitchFamily="34" charset="0"/>
              </a:rPr>
              <a:t>DCF</a:t>
            </a:r>
            <a:r>
              <a:rPr lang="zh-CN" altLang="en-US" dirty="0">
                <a:latin typeface="Calibri" panose="020F0502020204030204" pitchFamily="34" charset="0"/>
                <a:ea typeface="微软雅黑" panose="020B0503020204020204" pitchFamily="34" charset="-122"/>
                <a:sym typeface="Calibri" panose="020F0502020204030204" pitchFamily="34" charset="0"/>
              </a:rPr>
              <a:t>）子层，点协调功能（</a:t>
            </a:r>
            <a:r>
              <a:rPr lang="en-US" altLang="zh-CN" dirty="0">
                <a:latin typeface="Calibri" panose="020F0502020204030204" pitchFamily="34" charset="0"/>
                <a:ea typeface="微软雅黑" panose="020B0503020204020204" pitchFamily="34" charset="-122"/>
                <a:sym typeface="Calibri" panose="020F0502020204030204" pitchFamily="34" charset="0"/>
              </a:rPr>
              <a:t>PCF</a:t>
            </a:r>
            <a:r>
              <a:rPr lang="zh-CN" altLang="en-US" dirty="0">
                <a:latin typeface="Calibri" panose="020F0502020204030204" pitchFamily="34" charset="0"/>
                <a:ea typeface="微软雅黑" panose="020B0503020204020204" pitchFamily="34" charset="-122"/>
                <a:sym typeface="Calibri" panose="020F0502020204030204" pitchFamily="34" charset="0"/>
              </a:rPr>
              <a:t>）子层。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1254"/>
                                        </p:tgtEl>
                                        <p:attrNameLst>
                                          <p:attrName>style.visibility</p:attrName>
                                        </p:attrNameLst>
                                      </p:cBhvr>
                                      <p:to>
                                        <p:strVal val="visible"/>
                                      </p:to>
                                    </p:set>
                                    <p:anim calcmode="lin" valueType="num">
                                      <p:cBhvr additive="base">
                                        <p:cTn id="7" dur="500" fill="hold"/>
                                        <p:tgtEl>
                                          <p:spTgt spid="181254"/>
                                        </p:tgtEl>
                                        <p:attrNameLst>
                                          <p:attrName>ppt_x</p:attrName>
                                        </p:attrNameLst>
                                      </p:cBhvr>
                                      <p:tavLst>
                                        <p:tav tm="0">
                                          <p:val>
                                            <p:strVal val="0-#ppt_w/2"/>
                                          </p:val>
                                        </p:tav>
                                        <p:tav tm="100000">
                                          <p:val>
                                            <p:strVal val="#ppt_x"/>
                                          </p:val>
                                        </p:tav>
                                      </p:tavLst>
                                    </p:anim>
                                    <p:anim calcmode="lin" valueType="num">
                                      <p:cBhvr additive="base">
                                        <p:cTn id="8" dur="500" fill="hold"/>
                                        <p:tgtEl>
                                          <p:spTgt spid="18125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1251"/>
                                        </p:tgtEl>
                                        <p:attrNameLst>
                                          <p:attrName>style.visibility</p:attrName>
                                        </p:attrNameLst>
                                      </p:cBhvr>
                                      <p:to>
                                        <p:strVal val="visible"/>
                                      </p:to>
                                    </p:set>
                                    <p:anim calcmode="lin" valueType="num">
                                      <p:cBhvr additive="base">
                                        <p:cTn id="13" dur="500" fill="hold"/>
                                        <p:tgtEl>
                                          <p:spTgt spid="181251"/>
                                        </p:tgtEl>
                                        <p:attrNameLst>
                                          <p:attrName>ppt_x</p:attrName>
                                        </p:attrNameLst>
                                      </p:cBhvr>
                                      <p:tavLst>
                                        <p:tav tm="0">
                                          <p:val>
                                            <p:strVal val="0-#ppt_w/2"/>
                                          </p:val>
                                        </p:tav>
                                        <p:tav tm="100000">
                                          <p:val>
                                            <p:strVal val="#ppt_x"/>
                                          </p:val>
                                        </p:tav>
                                      </p:tavLst>
                                    </p:anim>
                                    <p:anim calcmode="lin" valueType="num">
                                      <p:cBhvr additive="base">
                                        <p:cTn id="14" dur="500" fill="hold"/>
                                        <p:tgtEl>
                                          <p:spTgt spid="1812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1256"/>
                                        </p:tgtEl>
                                        <p:attrNameLst>
                                          <p:attrName>style.visibility</p:attrName>
                                        </p:attrNameLst>
                                      </p:cBhvr>
                                      <p:to>
                                        <p:strVal val="visible"/>
                                      </p:to>
                                    </p:set>
                                    <p:anim calcmode="lin" valueType="num">
                                      <p:cBhvr additive="base">
                                        <p:cTn id="19" dur="500" fill="hold"/>
                                        <p:tgtEl>
                                          <p:spTgt spid="181256"/>
                                        </p:tgtEl>
                                        <p:attrNameLst>
                                          <p:attrName>ppt_x</p:attrName>
                                        </p:attrNameLst>
                                      </p:cBhvr>
                                      <p:tavLst>
                                        <p:tav tm="0">
                                          <p:val>
                                            <p:strVal val="0-#ppt_w/2"/>
                                          </p:val>
                                        </p:tav>
                                        <p:tav tm="100000">
                                          <p:val>
                                            <p:strVal val="#ppt_x"/>
                                          </p:val>
                                        </p:tav>
                                      </p:tavLst>
                                    </p:anim>
                                    <p:anim calcmode="lin" valueType="num">
                                      <p:cBhvr additive="base">
                                        <p:cTn id="20" dur="500" fill="hold"/>
                                        <p:tgtEl>
                                          <p:spTgt spid="18125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autoUpdateAnimBg="0"/>
      <p:bldP spid="181254" grpId="0" autoUpdateAnimBg="0"/>
      <p:bldP spid="181256" grpId="0" autoUpdateAnimBg="0"/>
      <p:bldP spid="7" grpId="0" autoUpdateAnimBg="0"/>
      <p:bldP spid="8" grpId="0"/>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ChangeArrowheads="1"/>
          </p:cNvSpPr>
          <p:nvPr/>
        </p:nvSpPr>
        <p:spPr bwMode="auto">
          <a:xfrm>
            <a:off x="762000" y="4191000"/>
            <a:ext cx="7696200"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a:latin typeface="Calibri" panose="020F0502020204030204" pitchFamily="34" charset="0"/>
                <a:ea typeface="微软雅黑" panose="020B0503020204020204" pitchFamily="34" charset="-122"/>
                <a:sym typeface="Calibri" panose="020F0502020204030204" pitchFamily="34" charset="0"/>
              </a:rPr>
              <a:t>DCF</a:t>
            </a:r>
            <a:r>
              <a:rPr lang="zh-CN" altLang="en-US">
                <a:latin typeface="Calibri" panose="020F0502020204030204" pitchFamily="34" charset="0"/>
                <a:ea typeface="微软雅黑" panose="020B0503020204020204" pitchFamily="34" charset="-122"/>
                <a:sym typeface="Calibri" panose="020F0502020204030204" pitchFamily="34" charset="0"/>
              </a:rPr>
              <a:t>适用平等和突发的</a:t>
            </a:r>
            <a:r>
              <a:rPr lang="en-US" altLang="zh-CN">
                <a:latin typeface="Calibri" panose="020F0502020204030204" pitchFamily="34" charset="0"/>
                <a:ea typeface="微软雅黑" panose="020B0503020204020204" pitchFamily="34" charset="-122"/>
                <a:sym typeface="Calibri" panose="020F0502020204030204" pitchFamily="34" charset="0"/>
              </a:rPr>
              <a:t>WLAN</a:t>
            </a:r>
            <a:r>
              <a:rPr lang="zh-CN" altLang="en-US">
                <a:latin typeface="Calibri" panose="020F0502020204030204" pitchFamily="34" charset="0"/>
                <a:ea typeface="微软雅黑" panose="020B0503020204020204" pitchFamily="34" charset="-122"/>
                <a:sym typeface="Calibri" panose="020F0502020204030204" pitchFamily="34" charset="0"/>
              </a:rPr>
              <a:t>，即支持</a:t>
            </a:r>
            <a:r>
              <a:rPr lang="en-US" altLang="zh-CN">
                <a:latin typeface="Calibri" panose="020F0502020204030204" pitchFamily="34" charset="0"/>
                <a:ea typeface="微软雅黑" panose="020B0503020204020204" pitchFamily="34" charset="-122"/>
                <a:sym typeface="Calibri" panose="020F0502020204030204" pitchFamily="34" charset="0"/>
              </a:rPr>
              <a:t>CSMA/CA</a:t>
            </a:r>
            <a:r>
              <a:rPr lang="zh-CN" altLang="en-US">
                <a:latin typeface="Calibri" panose="020F0502020204030204" pitchFamily="34" charset="0"/>
                <a:ea typeface="微软雅黑" panose="020B0503020204020204" pitchFamily="34" charset="-122"/>
                <a:sym typeface="Calibri" panose="020F0502020204030204" pitchFamily="34" charset="0"/>
              </a:rPr>
              <a:t>（载波侦听多路访问</a:t>
            </a:r>
            <a:r>
              <a:rPr lang="en-US" altLang="zh-CN">
                <a:latin typeface="Calibri" panose="020F0502020204030204" pitchFamily="34" charset="0"/>
                <a:ea typeface="微软雅黑" panose="020B0503020204020204" pitchFamily="34" charset="-122"/>
                <a:sym typeface="Calibri" panose="020F0502020204030204" pitchFamily="34" charset="0"/>
              </a:rPr>
              <a:t>/</a:t>
            </a:r>
            <a:r>
              <a:rPr lang="zh-CN" altLang="en-US">
                <a:latin typeface="Calibri" panose="020F0502020204030204" pitchFamily="34" charset="0"/>
                <a:ea typeface="微软雅黑" panose="020B0503020204020204" pitchFamily="34" charset="-122"/>
                <a:sym typeface="Calibri" panose="020F0502020204030204" pitchFamily="34" charset="0"/>
              </a:rPr>
              <a:t>碰撞避免）无线媒体争用，是目前一般使用的方式。</a:t>
            </a:r>
            <a:r>
              <a:rPr lang="en-US" altLang="zh-CN">
                <a:latin typeface="Calibri" panose="020F0502020204030204" pitchFamily="34" charset="0"/>
                <a:ea typeface="微软雅黑" panose="020B0503020204020204" pitchFamily="34" charset="-122"/>
                <a:sym typeface="Calibri" panose="020F0502020204030204" pitchFamily="34" charset="0"/>
              </a:rPr>
              <a:t>PCF</a:t>
            </a:r>
            <a:r>
              <a:rPr lang="zh-CN" altLang="en-US">
                <a:latin typeface="Calibri" panose="020F0502020204030204" pitchFamily="34" charset="0"/>
                <a:ea typeface="微软雅黑" panose="020B0503020204020204" pitchFamily="34" charset="-122"/>
                <a:sym typeface="Calibri" panose="020F0502020204030204" pitchFamily="34" charset="0"/>
              </a:rPr>
              <a:t>支持无竞争业务，是一种协调各站访问的媒体访问机制。</a:t>
            </a:r>
          </a:p>
        </p:txBody>
      </p:sp>
      <p:sp>
        <p:nvSpPr>
          <p:cNvPr id="201736" name="Rectangle 8"/>
          <p:cNvSpPr>
            <a:spLocks noChangeArrowheads="1"/>
          </p:cNvSpPr>
          <p:nvPr/>
        </p:nvSpPr>
        <p:spPr bwMode="auto">
          <a:xfrm>
            <a:off x="5257800" y="2438400"/>
            <a:ext cx="1219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IR</a:t>
            </a:r>
          </a:p>
        </p:txBody>
      </p:sp>
      <p:sp>
        <p:nvSpPr>
          <p:cNvPr id="201737" name="Rectangle 9"/>
          <p:cNvSpPr>
            <a:spLocks noChangeArrowheads="1"/>
          </p:cNvSpPr>
          <p:nvPr/>
        </p:nvSpPr>
        <p:spPr bwMode="auto">
          <a:xfrm>
            <a:off x="2971800" y="1981200"/>
            <a:ext cx="35052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DCF</a:t>
            </a:r>
            <a:r>
              <a:rPr lang="zh-CN" altLang="en-US" sz="1800">
                <a:latin typeface="Calibri" panose="020F0502020204030204" pitchFamily="34" charset="0"/>
                <a:ea typeface="微软雅黑" panose="020B0503020204020204" pitchFamily="34" charset="-122"/>
                <a:sym typeface="Calibri" panose="020F0502020204030204" pitchFamily="34" charset="0"/>
              </a:rPr>
              <a:t>（</a:t>
            </a:r>
            <a:r>
              <a:rPr lang="en-US" altLang="zh-CN" sz="1800">
                <a:latin typeface="Calibri" panose="020F0502020204030204" pitchFamily="34" charset="0"/>
                <a:ea typeface="微软雅黑" panose="020B0503020204020204" pitchFamily="34" charset="-122"/>
                <a:sym typeface="Calibri" panose="020F0502020204030204" pitchFamily="34" charset="0"/>
              </a:rPr>
              <a:t>CSMA/</a:t>
            </a:r>
            <a:r>
              <a:rPr lang="en-US" altLang="zh-CN" sz="1800">
                <a:solidFill>
                  <a:srgbClr val="CC0000"/>
                </a:solidFill>
                <a:latin typeface="Calibri" panose="020F0502020204030204" pitchFamily="34" charset="0"/>
                <a:ea typeface="微软雅黑" panose="020B0503020204020204" pitchFamily="34" charset="-122"/>
                <a:sym typeface="Calibri" panose="020F0502020204030204" pitchFamily="34" charset="0"/>
              </a:rPr>
              <a:t>CA</a:t>
            </a:r>
            <a:r>
              <a:rPr lang="zh-CN" altLang="en-US" sz="1800">
                <a:latin typeface="Calibri" panose="020F0502020204030204" pitchFamily="34" charset="0"/>
                <a:ea typeface="微软雅黑" panose="020B0503020204020204" pitchFamily="34" charset="-122"/>
                <a:sym typeface="Calibri" panose="020F0502020204030204" pitchFamily="34" charset="0"/>
              </a:rPr>
              <a:t>）</a:t>
            </a:r>
          </a:p>
        </p:txBody>
      </p:sp>
      <p:sp>
        <p:nvSpPr>
          <p:cNvPr id="201740" name="Line 12"/>
          <p:cNvSpPr>
            <a:spLocks noChangeShapeType="1"/>
          </p:cNvSpPr>
          <p:nvPr/>
        </p:nvSpPr>
        <p:spPr bwMode="auto">
          <a:xfrm>
            <a:off x="5486400" y="12192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41" name="Text Box 13"/>
          <p:cNvSpPr txBox="1">
            <a:spLocks noChangeArrowheads="1"/>
          </p:cNvSpPr>
          <p:nvPr/>
        </p:nvSpPr>
        <p:spPr bwMode="auto">
          <a:xfrm>
            <a:off x="4800600" y="685800"/>
            <a:ext cx="1371600" cy="435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竞争业务</a:t>
            </a:r>
          </a:p>
        </p:txBody>
      </p:sp>
      <p:sp>
        <p:nvSpPr>
          <p:cNvPr id="201742" name="Rectangle 14"/>
          <p:cNvSpPr>
            <a:spLocks noChangeArrowheads="1"/>
          </p:cNvSpPr>
          <p:nvPr/>
        </p:nvSpPr>
        <p:spPr bwMode="auto">
          <a:xfrm>
            <a:off x="3886200" y="2438400"/>
            <a:ext cx="13716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SS</a:t>
            </a:r>
          </a:p>
        </p:txBody>
      </p:sp>
      <p:sp>
        <p:nvSpPr>
          <p:cNvPr id="201743" name="Rectangle 15"/>
          <p:cNvSpPr>
            <a:spLocks noChangeArrowheads="1"/>
          </p:cNvSpPr>
          <p:nvPr/>
        </p:nvSpPr>
        <p:spPr bwMode="auto">
          <a:xfrm>
            <a:off x="2971800" y="2438400"/>
            <a:ext cx="9144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RF</a:t>
            </a:r>
          </a:p>
        </p:txBody>
      </p:sp>
      <p:sp>
        <p:nvSpPr>
          <p:cNvPr id="201747" name="Line 19"/>
          <p:cNvSpPr>
            <a:spLocks noChangeShapeType="1"/>
          </p:cNvSpPr>
          <p:nvPr/>
        </p:nvSpPr>
        <p:spPr bwMode="auto">
          <a:xfrm flipH="1">
            <a:off x="2286000" y="2438400"/>
            <a:ext cx="685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49" name="Text Box 21"/>
          <p:cNvSpPr txBox="1">
            <a:spLocks noChangeArrowheads="1"/>
          </p:cNvSpPr>
          <p:nvPr/>
        </p:nvSpPr>
        <p:spPr bwMode="auto">
          <a:xfrm>
            <a:off x="1981200" y="2362200"/>
            <a:ext cx="1066800"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PHY</a:t>
            </a:r>
          </a:p>
        </p:txBody>
      </p:sp>
      <p:sp>
        <p:nvSpPr>
          <p:cNvPr id="201750" name="Text Box 22"/>
          <p:cNvSpPr txBox="1">
            <a:spLocks noChangeArrowheads="1"/>
          </p:cNvSpPr>
          <p:nvPr/>
        </p:nvSpPr>
        <p:spPr bwMode="auto">
          <a:xfrm>
            <a:off x="1828800" y="1828800"/>
            <a:ext cx="1066800"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MAC</a:t>
            </a:r>
          </a:p>
        </p:txBody>
      </p:sp>
      <p:grpSp>
        <p:nvGrpSpPr>
          <p:cNvPr id="201768" name="Group 40"/>
          <p:cNvGrpSpPr>
            <a:grpSpLocks/>
          </p:cNvGrpSpPr>
          <p:nvPr/>
        </p:nvGrpSpPr>
        <p:grpSpPr bwMode="auto">
          <a:xfrm>
            <a:off x="2286000" y="685800"/>
            <a:ext cx="2209800" cy="1295400"/>
            <a:chOff x="1440" y="1728"/>
            <a:chExt cx="1392" cy="816"/>
          </a:xfrm>
        </p:grpSpPr>
        <p:sp>
          <p:nvSpPr>
            <p:cNvPr id="201739" name="Line 11"/>
            <p:cNvSpPr>
              <a:spLocks noChangeShapeType="1"/>
            </p:cNvSpPr>
            <p:nvPr/>
          </p:nvSpPr>
          <p:spPr bwMode="auto">
            <a:xfrm>
              <a:off x="2256" y="1968"/>
              <a:ext cx="0"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44" name="Rectangle 16"/>
            <p:cNvSpPr>
              <a:spLocks noChangeArrowheads="1"/>
            </p:cNvSpPr>
            <p:nvPr/>
          </p:nvSpPr>
          <p:spPr bwMode="auto">
            <a:xfrm>
              <a:off x="1872" y="2208"/>
              <a:ext cx="720" cy="19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PCF</a:t>
              </a:r>
            </a:p>
          </p:txBody>
        </p:sp>
        <p:sp>
          <p:nvSpPr>
            <p:cNvPr id="201745" name="Text Box 17"/>
            <p:cNvSpPr txBox="1">
              <a:spLocks noChangeArrowheads="1"/>
            </p:cNvSpPr>
            <p:nvPr/>
          </p:nvSpPr>
          <p:spPr bwMode="auto">
            <a:xfrm>
              <a:off x="1776" y="1728"/>
              <a:ext cx="1056" cy="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无竞争业务</a:t>
              </a:r>
            </a:p>
          </p:txBody>
        </p:sp>
        <p:sp>
          <p:nvSpPr>
            <p:cNvPr id="201748" name="Line 20"/>
            <p:cNvSpPr>
              <a:spLocks noChangeShapeType="1"/>
            </p:cNvSpPr>
            <p:nvPr/>
          </p:nvSpPr>
          <p:spPr bwMode="auto">
            <a:xfrm flipH="1">
              <a:off x="1440" y="2208"/>
              <a:ext cx="43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51" name="Line 23"/>
            <p:cNvSpPr>
              <a:spLocks noChangeShapeType="1"/>
            </p:cNvSpPr>
            <p:nvPr/>
          </p:nvSpPr>
          <p:spPr bwMode="auto">
            <a:xfrm>
              <a:off x="2256" y="240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01766" name="Group 38"/>
          <p:cNvGrpSpPr>
            <a:grpSpLocks/>
          </p:cNvGrpSpPr>
          <p:nvPr/>
        </p:nvGrpSpPr>
        <p:grpSpPr bwMode="auto">
          <a:xfrm>
            <a:off x="1981200" y="2743200"/>
            <a:ext cx="1905000" cy="990600"/>
            <a:chOff x="1248" y="3024"/>
            <a:chExt cx="1200" cy="624"/>
          </a:xfrm>
        </p:grpSpPr>
        <p:sp>
          <p:nvSpPr>
            <p:cNvPr id="201746" name="Line 18"/>
            <p:cNvSpPr>
              <a:spLocks noChangeShapeType="1"/>
            </p:cNvSpPr>
            <p:nvPr/>
          </p:nvSpPr>
          <p:spPr bwMode="auto">
            <a:xfrm flipH="1">
              <a:off x="1440" y="3024"/>
              <a:ext cx="43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52" name="Rectangle 24"/>
            <p:cNvSpPr>
              <a:spLocks noChangeArrowheads="1"/>
            </p:cNvSpPr>
            <p:nvPr/>
          </p:nvSpPr>
          <p:spPr bwMode="auto">
            <a:xfrm>
              <a:off x="1248"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OFDM</a:t>
              </a:r>
            </a:p>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802.11a</a:t>
              </a:r>
            </a:p>
          </p:txBody>
        </p:sp>
        <p:sp>
          <p:nvSpPr>
            <p:cNvPr id="201759" name="Rectangle 31"/>
            <p:cNvSpPr>
              <a:spLocks noChangeArrowheads="1"/>
            </p:cNvSpPr>
            <p:nvPr/>
          </p:nvSpPr>
          <p:spPr bwMode="auto">
            <a:xfrm>
              <a:off x="1824"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OFDM</a:t>
              </a:r>
            </a:p>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802.11g</a:t>
              </a:r>
            </a:p>
          </p:txBody>
        </p:sp>
        <p:sp>
          <p:nvSpPr>
            <p:cNvPr id="201763" name="Line 35"/>
            <p:cNvSpPr>
              <a:spLocks noChangeShapeType="1"/>
            </p:cNvSpPr>
            <p:nvPr/>
          </p:nvSpPr>
          <p:spPr bwMode="auto">
            <a:xfrm flipH="1">
              <a:off x="1248" y="3024"/>
              <a:ext cx="624"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1764" name="Line 36"/>
            <p:cNvSpPr>
              <a:spLocks noChangeShapeType="1"/>
            </p:cNvSpPr>
            <p:nvPr/>
          </p:nvSpPr>
          <p:spPr bwMode="auto">
            <a:xfrm flipH="1">
              <a:off x="2400" y="3024"/>
              <a:ext cx="48"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01767" name="Group 39"/>
          <p:cNvGrpSpPr>
            <a:grpSpLocks/>
          </p:cNvGrpSpPr>
          <p:nvPr/>
        </p:nvGrpSpPr>
        <p:grpSpPr bwMode="auto">
          <a:xfrm>
            <a:off x="3810000" y="2743200"/>
            <a:ext cx="3200400" cy="990600"/>
            <a:chOff x="2400" y="3024"/>
            <a:chExt cx="2016" cy="624"/>
          </a:xfrm>
        </p:grpSpPr>
        <p:sp>
          <p:nvSpPr>
            <p:cNvPr id="201760" name="Rectangle 32"/>
            <p:cNvSpPr>
              <a:spLocks noChangeArrowheads="1"/>
            </p:cNvSpPr>
            <p:nvPr/>
          </p:nvSpPr>
          <p:spPr bwMode="auto">
            <a:xfrm>
              <a:off x="2400"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FHSS</a:t>
              </a:r>
            </a:p>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802.11</a:t>
              </a:r>
            </a:p>
          </p:txBody>
        </p:sp>
        <p:sp>
          <p:nvSpPr>
            <p:cNvPr id="201761" name="Rectangle 33"/>
            <p:cNvSpPr>
              <a:spLocks noChangeArrowheads="1"/>
            </p:cNvSpPr>
            <p:nvPr/>
          </p:nvSpPr>
          <p:spPr bwMode="auto">
            <a:xfrm>
              <a:off x="3696" y="3312"/>
              <a:ext cx="720"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HR/DSSSM</a:t>
              </a:r>
            </a:p>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802.11b</a:t>
              </a:r>
            </a:p>
          </p:txBody>
        </p:sp>
        <p:sp>
          <p:nvSpPr>
            <p:cNvPr id="201762" name="Rectangle 34"/>
            <p:cNvSpPr>
              <a:spLocks noChangeArrowheads="1"/>
            </p:cNvSpPr>
            <p:nvPr/>
          </p:nvSpPr>
          <p:spPr bwMode="auto">
            <a:xfrm>
              <a:off x="2976" y="3312"/>
              <a:ext cx="720"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DSSSM</a:t>
              </a:r>
            </a:p>
            <a:p>
              <a:pPr algn="ctr" eaLnBrk="0" hangingPunct="0">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802.11</a:t>
              </a:r>
            </a:p>
          </p:txBody>
        </p:sp>
        <p:sp>
          <p:nvSpPr>
            <p:cNvPr id="201765" name="Line 37"/>
            <p:cNvSpPr>
              <a:spLocks noChangeShapeType="1"/>
            </p:cNvSpPr>
            <p:nvPr/>
          </p:nvSpPr>
          <p:spPr bwMode="auto">
            <a:xfrm>
              <a:off x="3312" y="3024"/>
              <a:ext cx="1104"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sp>
        <p:nvSpPr>
          <p:cNvPr id="201769" name="Text Box 41"/>
          <p:cNvSpPr txBox="1">
            <a:spLocks noChangeArrowheads="1"/>
          </p:cNvSpPr>
          <p:nvPr/>
        </p:nvSpPr>
        <p:spPr bwMode="auto">
          <a:xfrm>
            <a:off x="2700338" y="5949950"/>
            <a:ext cx="352742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多路访问机制和协议？</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01766"/>
                                        </p:tgtEl>
                                        <p:attrNameLst>
                                          <p:attrName>style.visibility</p:attrName>
                                        </p:attrNameLst>
                                      </p:cBhvr>
                                      <p:to>
                                        <p:strVal val="visible"/>
                                      </p:to>
                                    </p:set>
                                    <p:anim calcmode="lin" valueType="num">
                                      <p:cBhvr additive="base">
                                        <p:cTn id="7" dur="500" fill="hold"/>
                                        <p:tgtEl>
                                          <p:spTgt spid="201766"/>
                                        </p:tgtEl>
                                        <p:attrNameLst>
                                          <p:attrName>ppt_x</p:attrName>
                                        </p:attrNameLst>
                                      </p:cBhvr>
                                      <p:tavLst>
                                        <p:tav tm="0">
                                          <p:val>
                                            <p:strVal val="0-#ppt_w/2"/>
                                          </p:val>
                                        </p:tav>
                                        <p:tav tm="100000">
                                          <p:val>
                                            <p:strVal val="#ppt_x"/>
                                          </p:val>
                                        </p:tav>
                                      </p:tavLst>
                                    </p:anim>
                                    <p:anim calcmode="lin" valueType="num">
                                      <p:cBhvr additive="base">
                                        <p:cTn id="8" dur="500" fill="hold"/>
                                        <p:tgtEl>
                                          <p:spTgt spid="20176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01767"/>
                                        </p:tgtEl>
                                        <p:attrNameLst>
                                          <p:attrName>style.visibility</p:attrName>
                                        </p:attrNameLst>
                                      </p:cBhvr>
                                      <p:to>
                                        <p:strVal val="visible"/>
                                      </p:to>
                                    </p:set>
                                    <p:anim calcmode="lin" valueType="num">
                                      <p:cBhvr additive="base">
                                        <p:cTn id="13" dur="500" fill="hold"/>
                                        <p:tgtEl>
                                          <p:spTgt spid="201767"/>
                                        </p:tgtEl>
                                        <p:attrNameLst>
                                          <p:attrName>ppt_x</p:attrName>
                                        </p:attrNameLst>
                                      </p:cBhvr>
                                      <p:tavLst>
                                        <p:tav tm="0">
                                          <p:val>
                                            <p:strVal val="0-#ppt_w/2"/>
                                          </p:val>
                                        </p:tav>
                                        <p:tav tm="100000">
                                          <p:val>
                                            <p:strVal val="#ppt_x"/>
                                          </p:val>
                                        </p:tav>
                                      </p:tavLst>
                                    </p:anim>
                                    <p:anim calcmode="lin" valueType="num">
                                      <p:cBhvr additive="base">
                                        <p:cTn id="14" dur="500" fill="hold"/>
                                        <p:tgtEl>
                                          <p:spTgt spid="20176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01768"/>
                                        </p:tgtEl>
                                        <p:attrNameLst>
                                          <p:attrName>style.visibility</p:attrName>
                                        </p:attrNameLst>
                                      </p:cBhvr>
                                      <p:to>
                                        <p:strVal val="visible"/>
                                      </p:to>
                                    </p:set>
                                    <p:anim calcmode="lin" valueType="num">
                                      <p:cBhvr additive="base">
                                        <p:cTn id="19" dur="500" fill="hold"/>
                                        <p:tgtEl>
                                          <p:spTgt spid="201768"/>
                                        </p:tgtEl>
                                        <p:attrNameLst>
                                          <p:attrName>ppt_x</p:attrName>
                                        </p:attrNameLst>
                                      </p:cBhvr>
                                      <p:tavLst>
                                        <p:tav tm="0">
                                          <p:val>
                                            <p:strVal val="0-#ppt_w/2"/>
                                          </p:val>
                                        </p:tav>
                                        <p:tav tm="100000">
                                          <p:val>
                                            <p:strVal val="#ppt_x"/>
                                          </p:val>
                                        </p:tav>
                                      </p:tavLst>
                                    </p:anim>
                                    <p:anim calcmode="lin" valueType="num">
                                      <p:cBhvr additive="base">
                                        <p:cTn id="20" dur="500" fill="hold"/>
                                        <p:tgtEl>
                                          <p:spTgt spid="2017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1730"/>
                                        </p:tgtEl>
                                        <p:attrNameLst>
                                          <p:attrName>style.visibility</p:attrName>
                                        </p:attrNameLst>
                                      </p:cBhvr>
                                      <p:to>
                                        <p:strVal val="visible"/>
                                      </p:to>
                                    </p:set>
                                    <p:anim calcmode="lin" valueType="num">
                                      <p:cBhvr additive="base">
                                        <p:cTn id="25" dur="500" fill="hold"/>
                                        <p:tgtEl>
                                          <p:spTgt spid="201730"/>
                                        </p:tgtEl>
                                        <p:attrNameLst>
                                          <p:attrName>ppt_x</p:attrName>
                                        </p:attrNameLst>
                                      </p:cBhvr>
                                      <p:tavLst>
                                        <p:tav tm="0">
                                          <p:val>
                                            <p:strVal val="0-#ppt_w/2"/>
                                          </p:val>
                                        </p:tav>
                                        <p:tav tm="100000">
                                          <p:val>
                                            <p:strVal val="#ppt_x"/>
                                          </p:val>
                                        </p:tav>
                                      </p:tavLst>
                                    </p:anim>
                                    <p:anim calcmode="lin" valueType="num">
                                      <p:cBhvr additive="base">
                                        <p:cTn id="26" dur="500" fill="hold"/>
                                        <p:tgtEl>
                                          <p:spTgt spid="2017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628800"/>
            <a:ext cx="7992888" cy="1569660"/>
          </a:xfrm>
          <a:prstGeom prst="rect">
            <a:avLst/>
          </a:prstGeom>
        </p:spPr>
        <p:txBody>
          <a:bodyPr wrap="square">
            <a:spAutoFit/>
          </a:bodyPr>
          <a:lstStyle/>
          <a:p>
            <a:r>
              <a:rPr lang="zh-CN" altLang="en-US" dirty="0">
                <a:latin typeface="Calibri" panose="020F0502020204030204" pitchFamily="34" charset="0"/>
                <a:ea typeface="微软雅黑" panose="020B0503020204020204" pitchFamily="34" charset="-122"/>
                <a:sym typeface="Calibri" panose="020F0502020204030204" pitchFamily="34" charset="0"/>
              </a:rPr>
              <a:t>多路访问协议：多个信号通过或访问媒介（铜线、光纤、磁盘或空气等）的协调方法和协议，宽泛讲有：信道划分（如TDM、CDMA、频分多址），轮流访问和随机访问（以太网）。</a:t>
            </a:r>
          </a:p>
        </p:txBody>
      </p:sp>
    </p:spTree>
    <p:extLst>
      <p:ext uri="{BB962C8B-B14F-4D97-AF65-F5344CB8AC3E}">
        <p14:creationId xmlns:p14="http://schemas.microsoft.com/office/powerpoint/2010/main" val="648962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539750" y="404813"/>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1.2.2 </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CSMA/CA</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和退避算法</a:t>
            </a:r>
          </a:p>
        </p:txBody>
      </p:sp>
      <p:sp>
        <p:nvSpPr>
          <p:cNvPr id="204803" name="Rectangle 3"/>
          <p:cNvSpPr>
            <a:spLocks noChangeArrowheads="1"/>
          </p:cNvSpPr>
          <p:nvPr/>
        </p:nvSpPr>
        <p:spPr bwMode="auto">
          <a:xfrm>
            <a:off x="539750" y="1097757"/>
            <a:ext cx="7567613" cy="12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CSMA/</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CA</a:t>
            </a:r>
            <a:r>
              <a:rPr lang="zh-CN" altLang="en-US" dirty="0">
                <a:latin typeface="Calibri" panose="020F0502020204030204" pitchFamily="34" charset="0"/>
                <a:ea typeface="微软雅黑" panose="020B0503020204020204" pitchFamily="34" charset="-122"/>
                <a:sym typeface="Calibri" panose="020F0502020204030204" pitchFamily="34" charset="0"/>
              </a:rPr>
              <a:t>和</a:t>
            </a:r>
            <a:r>
              <a:rPr lang="en-US" altLang="zh-CN" dirty="0">
                <a:latin typeface="Calibri" panose="020F0502020204030204" pitchFamily="34" charset="0"/>
                <a:ea typeface="微软雅黑" panose="020B0503020204020204" pitchFamily="34" charset="-122"/>
                <a:sym typeface="Calibri" panose="020F0502020204030204" pitchFamily="34" charset="0"/>
              </a:rPr>
              <a:t>CSMA/</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CD</a:t>
            </a:r>
            <a:r>
              <a:rPr lang="zh-CN" altLang="en-US" dirty="0">
                <a:latin typeface="Calibri" panose="020F0502020204030204" pitchFamily="34" charset="0"/>
                <a:ea typeface="微软雅黑" panose="020B0503020204020204" pitchFamily="34" charset="-122"/>
                <a:sym typeface="Calibri" panose="020F0502020204030204" pitchFamily="34" charset="0"/>
              </a:rPr>
              <a:t>差别，在空间中对碰撞检测是困难的，采用帧间隔（</a:t>
            </a:r>
            <a:r>
              <a:rPr lang="en-US" altLang="zh-CN" dirty="0">
                <a:latin typeface="Calibri" panose="020F0502020204030204" pitchFamily="34" charset="0"/>
                <a:ea typeface="微软雅黑" panose="020B0503020204020204" pitchFamily="34" charset="-122"/>
                <a:sym typeface="Calibri" panose="020F0502020204030204" pitchFamily="34" charset="0"/>
              </a:rPr>
              <a:t>IFS</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err="1">
                <a:latin typeface="Calibri" panose="020F0502020204030204" pitchFamily="34" charset="0"/>
                <a:ea typeface="微软雅黑" panose="020B0503020204020204" pitchFamily="34" charset="-122"/>
                <a:sym typeface="Calibri" panose="020F0502020204030204" pitchFamily="34" charset="0"/>
              </a:rPr>
              <a:t>Interframe</a:t>
            </a:r>
            <a:r>
              <a:rPr lang="en-US" altLang="zh-CN" dirty="0">
                <a:latin typeface="Calibri" panose="020F0502020204030204" pitchFamily="34" charset="0"/>
                <a:ea typeface="微软雅黑" panose="020B0503020204020204" pitchFamily="34" charset="-122"/>
                <a:sym typeface="Calibri" panose="020F0502020204030204" pitchFamily="34" charset="0"/>
              </a:rPr>
              <a:t> Space</a:t>
            </a:r>
            <a:r>
              <a:rPr lang="zh-CN" altLang="en-US" dirty="0">
                <a:latin typeface="Calibri" panose="020F0502020204030204" pitchFamily="34" charset="0"/>
                <a:ea typeface="微软雅黑" panose="020B0503020204020204" pitchFamily="34" charset="-122"/>
                <a:sym typeface="Calibri" panose="020F0502020204030204" pitchFamily="34" charset="0"/>
              </a:rPr>
              <a:t>）延时算法进行避免碰撞。</a:t>
            </a:r>
          </a:p>
        </p:txBody>
      </p:sp>
      <p:sp>
        <p:nvSpPr>
          <p:cNvPr id="204810" name="Rectangle 10"/>
          <p:cNvSpPr>
            <a:spLocks noChangeArrowheads="1"/>
          </p:cNvSpPr>
          <p:nvPr/>
        </p:nvSpPr>
        <p:spPr bwMode="auto">
          <a:xfrm>
            <a:off x="539750" y="2548732"/>
            <a:ext cx="7567613" cy="12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规定，无线源站在发送完一帧以后，要停顿一个</a:t>
            </a:r>
            <a:r>
              <a:rPr lang="en-US" altLang="zh-CN" dirty="0">
                <a:latin typeface="Calibri" panose="020F0502020204030204" pitchFamily="34" charset="0"/>
                <a:ea typeface="微软雅黑" panose="020B0503020204020204" pitchFamily="34" charset="-122"/>
                <a:sym typeface="Calibri" panose="020F0502020204030204" pitchFamily="34" charset="0"/>
              </a:rPr>
              <a:t>IFS</a:t>
            </a:r>
            <a:r>
              <a:rPr lang="zh-CN" altLang="en-US" dirty="0">
                <a:latin typeface="Calibri" panose="020F0502020204030204" pitchFamily="34" charset="0"/>
                <a:ea typeface="微软雅黑" panose="020B0503020204020204" pitchFamily="34" charset="-122"/>
                <a:sym typeface="Calibri" panose="020F0502020204030204" pitchFamily="34" charset="0"/>
              </a:rPr>
              <a:t>，才能再发送。停顿 </a:t>
            </a:r>
            <a:r>
              <a:rPr lang="en-US" altLang="zh-CN" dirty="0">
                <a:latin typeface="Calibri" panose="020F0502020204030204" pitchFamily="34" charset="0"/>
                <a:ea typeface="微软雅黑" panose="020B0503020204020204" pitchFamily="34" charset="-122"/>
                <a:sym typeface="Calibri" panose="020F0502020204030204" pitchFamily="34" charset="0"/>
              </a:rPr>
              <a:t>IFS</a:t>
            </a:r>
            <a:r>
              <a:rPr lang="zh-CN" altLang="en-US" dirty="0">
                <a:latin typeface="Calibri" panose="020F0502020204030204" pitchFamily="34" charset="0"/>
                <a:ea typeface="微软雅黑" panose="020B0503020204020204" pitchFamily="34" charset="-122"/>
                <a:sym typeface="Calibri" panose="020F0502020204030204" pitchFamily="34" charset="0"/>
              </a:rPr>
              <a:t>间隔取决于不同类型（高优先的短，低优先长）</a:t>
            </a:r>
          </a:p>
        </p:txBody>
      </p:sp>
      <p:sp>
        <p:nvSpPr>
          <p:cNvPr id="2" name="矩形 1"/>
          <p:cNvSpPr/>
          <p:nvPr/>
        </p:nvSpPr>
        <p:spPr>
          <a:xfrm>
            <a:off x="35496" y="4013796"/>
            <a:ext cx="9145016" cy="1323439"/>
          </a:xfrm>
          <a:prstGeom prst="rect">
            <a:avLst/>
          </a:prstGeom>
        </p:spPr>
        <p:txBody>
          <a:bodyPr wrap="square">
            <a:spAutoFit/>
          </a:bodyPr>
          <a:lstStyle/>
          <a:p>
            <a:r>
              <a:rPr lang="en-US" altLang="zh-CN" sz="2000" dirty="0">
                <a:latin typeface="Calibri" panose="020F0502020204030204" pitchFamily="34" charset="0"/>
                <a:ea typeface="微软雅黑" panose="020B0503020204020204" pitchFamily="34" charset="-122"/>
                <a:sym typeface="Calibri" panose="020F0502020204030204" pitchFamily="34" charset="0"/>
              </a:rPr>
              <a:t>CSMA/CD(Carrier Sense Multiple Access with Collision </a:t>
            </a:r>
            <a:r>
              <a:rPr lang="en-US" altLang="zh-CN" sz="2000" dirty="0" smtClean="0">
                <a:latin typeface="Calibri" panose="020F0502020204030204" pitchFamily="34" charset="0"/>
                <a:ea typeface="微软雅黑" panose="020B0503020204020204" pitchFamily="34" charset="-122"/>
                <a:sym typeface="Calibri" panose="020F0502020204030204" pitchFamily="34" charset="0"/>
              </a:rPr>
              <a:t>Detection</a:t>
            </a:r>
            <a:r>
              <a:rPr lang="zh-CN" altLang="en-US" sz="2000" dirty="0" smtClean="0">
                <a:latin typeface="Calibri" panose="020F0502020204030204" pitchFamily="34" charset="0"/>
                <a:ea typeface="微软雅黑" panose="020B0503020204020204" pitchFamily="34" charset="-122"/>
                <a:sym typeface="Calibri" panose="020F0502020204030204" pitchFamily="34" charset="0"/>
              </a:rPr>
              <a:t>载波</a:t>
            </a:r>
            <a:r>
              <a:rPr lang="zh-CN" altLang="en-US" sz="2000" dirty="0">
                <a:latin typeface="Calibri" panose="020F0502020204030204" pitchFamily="34" charset="0"/>
                <a:ea typeface="微软雅黑" panose="020B0503020204020204" pitchFamily="34" charset="-122"/>
                <a:sym typeface="Calibri" panose="020F0502020204030204" pitchFamily="34" charset="0"/>
              </a:rPr>
              <a:t>侦听多路访问／</a:t>
            </a:r>
            <a:r>
              <a:rPr lang="zh-CN" altLang="en-US" sz="2000" dirty="0" smtClean="0">
                <a:latin typeface="Calibri" panose="020F0502020204030204" pitchFamily="34" charset="0"/>
                <a:ea typeface="微软雅黑" panose="020B0503020204020204" pitchFamily="34" charset="-122"/>
                <a:sym typeface="Calibri" panose="020F0502020204030204" pitchFamily="34" charset="0"/>
              </a:rPr>
              <a:t>冲突</a:t>
            </a:r>
            <a:r>
              <a:rPr lang="zh-CN" altLang="en-US" sz="2000" dirty="0">
                <a:latin typeface="Calibri" panose="020F0502020204030204" pitchFamily="34" charset="0"/>
                <a:ea typeface="微软雅黑" panose="020B0503020204020204" pitchFamily="34" charset="-122"/>
                <a:sym typeface="Calibri" panose="020F0502020204030204" pitchFamily="34" charset="0"/>
              </a:rPr>
              <a:t>检测</a:t>
            </a:r>
            <a:r>
              <a:rPr lang="en-US" altLang="zh-CN" sz="2000"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sz="2000" dirty="0" smtClean="0">
                <a:latin typeface="Calibri" panose="020F0502020204030204" pitchFamily="34" charset="0"/>
                <a:ea typeface="微软雅黑" panose="020B0503020204020204" pitchFamily="34" charset="-122"/>
                <a:sym typeface="Calibri" panose="020F0502020204030204" pitchFamily="34" charset="0"/>
              </a:rPr>
              <a:t>协议解决</a:t>
            </a:r>
            <a:r>
              <a:rPr lang="zh-CN" altLang="en-US" sz="2000" dirty="0">
                <a:latin typeface="Calibri" panose="020F0502020204030204" pitchFamily="34" charset="0"/>
                <a:ea typeface="微软雅黑" panose="020B0503020204020204" pitchFamily="34" charset="-122"/>
                <a:sym typeface="Calibri" panose="020F0502020204030204" pitchFamily="34" charset="0"/>
              </a:rPr>
              <a:t>了在</a:t>
            </a:r>
            <a:r>
              <a:rPr lang="en-US" altLang="zh-CN" sz="2000" dirty="0">
                <a:latin typeface="Calibri" panose="020F0502020204030204" pitchFamily="34" charset="0"/>
                <a:ea typeface="微软雅黑" panose="020B0503020204020204" pitchFamily="34" charset="-122"/>
                <a:sym typeface="Calibri" panose="020F0502020204030204" pitchFamily="34" charset="0"/>
              </a:rPr>
              <a:t>Ethernet</a:t>
            </a:r>
            <a:r>
              <a:rPr lang="zh-CN" altLang="en-US" sz="2000" dirty="0">
                <a:latin typeface="Calibri" panose="020F0502020204030204" pitchFamily="34" charset="0"/>
                <a:ea typeface="微软雅黑" panose="020B0503020204020204" pitchFamily="34" charset="-122"/>
                <a:sym typeface="Calibri" panose="020F0502020204030204" pitchFamily="34" charset="0"/>
              </a:rPr>
              <a:t>上的各个工作站如何在线缆上进行传输的问题，利用它检测和避免当两个或两个以上的网络设备需要进行数据传送时网络上的冲突。</a:t>
            </a:r>
          </a:p>
        </p:txBody>
      </p:sp>
      <p:sp>
        <p:nvSpPr>
          <p:cNvPr id="3" name="矩形 2"/>
          <p:cNvSpPr/>
          <p:nvPr/>
        </p:nvSpPr>
        <p:spPr>
          <a:xfrm>
            <a:off x="35496" y="5491183"/>
            <a:ext cx="8856984" cy="1015663"/>
          </a:xfrm>
          <a:prstGeom prst="rect">
            <a:avLst/>
          </a:prstGeom>
        </p:spPr>
        <p:txBody>
          <a:bodyPr wrap="square">
            <a:spAutoFit/>
          </a:bodyPr>
          <a:lstStyle/>
          <a:p>
            <a:r>
              <a:rPr lang="en-US" altLang="zh-CN" sz="2000"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CSMA/CA(</a:t>
            </a:r>
            <a:r>
              <a:rPr lang="en-US" altLang="zh-CN" sz="2000" dirty="0">
                <a:latin typeface="Calibri" panose="020F0502020204030204" pitchFamily="34" charset="0"/>
                <a:ea typeface="微软雅黑" panose="020B0503020204020204" pitchFamily="34" charset="-122"/>
                <a:sym typeface="Calibri" panose="020F0502020204030204" pitchFamily="34" charset="0"/>
              </a:rPr>
              <a:t>Carrier Sense Multiple Access with Collision </a:t>
            </a:r>
            <a:r>
              <a:rPr lang="en-US" altLang="zh-CN" sz="2000" dirty="0" smtClean="0">
                <a:latin typeface="Calibri" panose="020F0502020204030204" pitchFamily="34" charset="0"/>
                <a:ea typeface="微软雅黑" panose="020B0503020204020204" pitchFamily="34" charset="-122"/>
                <a:sym typeface="Calibri" panose="020F0502020204030204" pitchFamily="34" charset="0"/>
              </a:rPr>
              <a:t>Avoidance</a:t>
            </a:r>
            <a:r>
              <a:rPr lang="zh-CN" altLang="en-US" sz="2000" dirty="0">
                <a:latin typeface="Calibri" panose="020F0502020204030204" pitchFamily="34" charset="0"/>
                <a:ea typeface="微软雅黑" panose="020B0503020204020204" pitchFamily="34" charset="-122"/>
                <a:sym typeface="Calibri" panose="020F0502020204030204" pitchFamily="34" charset="0"/>
              </a:rPr>
              <a:t>载波侦听多路访问／冲突避免</a:t>
            </a:r>
            <a:r>
              <a:rPr lang="en-US" altLang="zh-CN" sz="2000"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a:t>
            </a:r>
            <a:r>
              <a:rPr lang="zh-CN" altLang="en-US" sz="2000"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a:t>
            </a:r>
            <a:r>
              <a:rPr lang="zh-CN" altLang="en-US" sz="2000" dirty="0">
                <a:solidFill>
                  <a:srgbClr val="333333"/>
                </a:solidFill>
                <a:latin typeface="Calibri" panose="020F0502020204030204" pitchFamily="34" charset="0"/>
                <a:ea typeface="微软雅黑" panose="020B0503020204020204" pitchFamily="34" charset="-122"/>
                <a:sym typeface="Calibri" panose="020F0502020204030204" pitchFamily="34" charset="0"/>
              </a:rPr>
              <a:t>带有冲突避免的载波监听多路访问，发送包的同时不能检测到信道上有无冲突，只能尽量“避免”</a:t>
            </a:r>
            <a:endParaRPr lang="zh-CN" altLang="en-US" sz="2000" dirty="0">
              <a:latin typeface="Calibri" panose="020F0502020204030204" pitchFamily="34" charset="0"/>
              <a:ea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02"/>
                                        </p:tgtEl>
                                        <p:attrNameLst>
                                          <p:attrName>style.visibility</p:attrName>
                                        </p:attrNameLst>
                                      </p:cBhvr>
                                      <p:to>
                                        <p:strVal val="visible"/>
                                      </p:to>
                                    </p:set>
                                    <p:anim calcmode="lin" valueType="num">
                                      <p:cBhvr additive="base">
                                        <p:cTn id="7" dur="500" fill="hold"/>
                                        <p:tgtEl>
                                          <p:spTgt spid="204802"/>
                                        </p:tgtEl>
                                        <p:attrNameLst>
                                          <p:attrName>ppt_x</p:attrName>
                                        </p:attrNameLst>
                                      </p:cBhvr>
                                      <p:tavLst>
                                        <p:tav tm="0">
                                          <p:val>
                                            <p:strVal val="0-#ppt_w/2"/>
                                          </p:val>
                                        </p:tav>
                                        <p:tav tm="100000">
                                          <p:val>
                                            <p:strVal val="#ppt_x"/>
                                          </p:val>
                                        </p:tav>
                                      </p:tavLst>
                                    </p:anim>
                                    <p:anim calcmode="lin" valueType="num">
                                      <p:cBhvr additive="base">
                                        <p:cTn id="8" dur="500" fill="hold"/>
                                        <p:tgtEl>
                                          <p:spTgt spid="20480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03"/>
                                        </p:tgtEl>
                                        <p:attrNameLst>
                                          <p:attrName>style.visibility</p:attrName>
                                        </p:attrNameLst>
                                      </p:cBhvr>
                                      <p:to>
                                        <p:strVal val="visible"/>
                                      </p:to>
                                    </p:set>
                                    <p:anim calcmode="lin" valueType="num">
                                      <p:cBhvr additive="base">
                                        <p:cTn id="13" dur="500" fill="hold"/>
                                        <p:tgtEl>
                                          <p:spTgt spid="204803"/>
                                        </p:tgtEl>
                                        <p:attrNameLst>
                                          <p:attrName>ppt_x</p:attrName>
                                        </p:attrNameLst>
                                      </p:cBhvr>
                                      <p:tavLst>
                                        <p:tav tm="0">
                                          <p:val>
                                            <p:strVal val="0-#ppt_w/2"/>
                                          </p:val>
                                        </p:tav>
                                        <p:tav tm="100000">
                                          <p:val>
                                            <p:strVal val="#ppt_x"/>
                                          </p:val>
                                        </p:tav>
                                      </p:tavLst>
                                    </p:anim>
                                    <p:anim calcmode="lin" valueType="num">
                                      <p:cBhvr additive="base">
                                        <p:cTn id="14" dur="500" fill="hold"/>
                                        <p:tgtEl>
                                          <p:spTgt spid="20480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04810"/>
                                        </p:tgtEl>
                                        <p:attrNameLst>
                                          <p:attrName>style.visibility</p:attrName>
                                        </p:attrNameLst>
                                      </p:cBhvr>
                                      <p:to>
                                        <p:strVal val="visible"/>
                                      </p:to>
                                    </p:set>
                                    <p:anim calcmode="lin" valueType="num">
                                      <p:cBhvr additive="base">
                                        <p:cTn id="26" dur="500" fill="hold"/>
                                        <p:tgtEl>
                                          <p:spTgt spid="204810"/>
                                        </p:tgtEl>
                                        <p:attrNameLst>
                                          <p:attrName>ppt_x</p:attrName>
                                        </p:attrNameLst>
                                      </p:cBhvr>
                                      <p:tavLst>
                                        <p:tav tm="0">
                                          <p:val>
                                            <p:strVal val="0-#ppt_w/2"/>
                                          </p:val>
                                        </p:tav>
                                        <p:tav tm="100000">
                                          <p:val>
                                            <p:strVal val="#ppt_x"/>
                                          </p:val>
                                        </p:tav>
                                      </p:tavLst>
                                    </p:anim>
                                    <p:anim calcmode="lin" valueType="num">
                                      <p:cBhvr additive="base">
                                        <p:cTn id="27" dur="500" fill="hold"/>
                                        <p:tgtEl>
                                          <p:spTgt spid="204810"/>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anim calcmode="lin" valueType="num">
                                      <p:cBhvr>
                                        <p:cTn id="33" dur="1000" fill="hold"/>
                                        <p:tgtEl>
                                          <p:spTgt spid="3"/>
                                        </p:tgtEl>
                                        <p:attrNameLst>
                                          <p:attrName>ppt_x</p:attrName>
                                        </p:attrNameLst>
                                      </p:cBhvr>
                                      <p:tavLst>
                                        <p:tav tm="0">
                                          <p:val>
                                            <p:strVal val="#ppt_x"/>
                                          </p:val>
                                        </p:tav>
                                        <p:tav tm="100000">
                                          <p:val>
                                            <p:strVal val="#ppt_x"/>
                                          </p:val>
                                        </p:tav>
                                      </p:tavLst>
                                    </p:anim>
                                    <p:anim calcmode="lin" valueType="num">
                                      <p:cBhvr>
                                        <p:cTn id="3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P spid="204803" grpId="0" autoUpdateAnimBg="0"/>
      <p:bldP spid="204810" grpId="0" autoUpdateAnimBg="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4" name="Rectangle 8"/>
          <p:cNvSpPr>
            <a:spLocks noChangeArrowheads="1"/>
          </p:cNvSpPr>
          <p:nvPr/>
        </p:nvSpPr>
        <p:spPr bwMode="auto">
          <a:xfrm>
            <a:off x="0" y="4298984"/>
            <a:ext cx="8964488"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latin typeface="Calibri" panose="020F0502020204030204" pitchFamily="34" charset="0"/>
                <a:ea typeface="微软雅黑" panose="020B0503020204020204" pitchFamily="34" charset="-122"/>
                <a:sym typeface="Calibri" panose="020F0502020204030204" pitchFamily="34" charset="0"/>
              </a:rPr>
              <a:t>3</a:t>
            </a:r>
            <a:r>
              <a:rPr lang="zh-CN" altLang="en-US" sz="2000" dirty="0">
                <a:latin typeface="Calibri" panose="020F0502020204030204" pitchFamily="34" charset="0"/>
                <a:ea typeface="微软雅黑" panose="020B0503020204020204" pitchFamily="34" charset="-122"/>
                <a:sym typeface="Calibri" panose="020F0502020204030204" pitchFamily="34" charset="0"/>
              </a:rPr>
              <a:t>、一旦检测信道空闲，继续检测一个</a:t>
            </a:r>
            <a:r>
              <a:rPr lang="en-US" altLang="zh-CN" sz="2000" dirty="0">
                <a:latin typeface="Calibri" panose="020F0502020204030204" pitchFamily="34" charset="0"/>
                <a:ea typeface="微软雅黑" panose="020B0503020204020204" pitchFamily="34" charset="-122"/>
                <a:sym typeface="Calibri" panose="020F0502020204030204" pitchFamily="34" charset="0"/>
              </a:rPr>
              <a:t>IFS</a:t>
            </a:r>
            <a:r>
              <a:rPr lang="zh-CN" altLang="en-US" sz="2000" dirty="0">
                <a:latin typeface="Calibri" panose="020F0502020204030204" pitchFamily="34" charset="0"/>
                <a:ea typeface="微软雅黑" panose="020B0503020204020204" pitchFamily="34" charset="-122"/>
                <a:sym typeface="Calibri" panose="020F0502020204030204" pitchFamily="34" charset="0"/>
              </a:rPr>
              <a:t>时间，如仍空闲，站点按照二进制指数退避算法计算并延时（ </a:t>
            </a:r>
            <a:r>
              <a:rPr lang="en-US" altLang="zh-CN" sz="2000" dirty="0">
                <a:latin typeface="Calibri" panose="020F0502020204030204" pitchFamily="34" charset="0"/>
                <a:ea typeface="微软雅黑" panose="020B0503020204020204" pitchFamily="34" charset="-122"/>
                <a:sym typeface="Calibri" panose="020F0502020204030204" pitchFamily="34" charset="0"/>
              </a:rPr>
              <a:t>IFS</a:t>
            </a:r>
            <a:r>
              <a:rPr lang="zh-CN" altLang="en-US" sz="2000" dirty="0">
                <a:latin typeface="Calibri" panose="020F0502020204030204" pitchFamily="34" charset="0"/>
                <a:ea typeface="微软雅黑" panose="020B0503020204020204" pitchFamily="34" charset="-122"/>
                <a:sym typeface="Calibri" panose="020F0502020204030204" pitchFamily="34" charset="0"/>
              </a:rPr>
              <a:t>整数倍），继续监测还是空，可发送帧。退避算法是避免</a:t>
            </a:r>
            <a:r>
              <a:rPr lang="zh-CN" altLang="en-US" sz="2000" dirty="0">
                <a:solidFill>
                  <a:srgbClr val="CC0000"/>
                </a:solidFill>
                <a:latin typeface="Calibri" panose="020F0502020204030204" pitchFamily="34" charset="0"/>
                <a:ea typeface="微软雅黑" panose="020B0503020204020204" pitchFamily="34" charset="-122"/>
                <a:sym typeface="Calibri" panose="020F0502020204030204" pitchFamily="34" charset="0"/>
              </a:rPr>
              <a:t>几个站点</a:t>
            </a:r>
            <a:r>
              <a:rPr lang="zh-CN" altLang="en-US" sz="2000" dirty="0">
                <a:latin typeface="Calibri" panose="020F0502020204030204" pitchFamily="34" charset="0"/>
                <a:ea typeface="微软雅黑" panose="020B0503020204020204" pitchFamily="34" charset="-122"/>
                <a:sym typeface="Calibri" panose="020F0502020204030204" pitchFamily="34" charset="0"/>
              </a:rPr>
              <a:t>同时发送数据产生碰撞。但数据发送前，先发请求</a:t>
            </a:r>
            <a:r>
              <a:rPr lang="en-US" altLang="zh-CN" sz="2000" dirty="0">
                <a:latin typeface="Calibri" panose="020F0502020204030204" pitchFamily="34" charset="0"/>
                <a:ea typeface="微软雅黑" panose="020B0503020204020204" pitchFamily="34" charset="-122"/>
                <a:sym typeface="Calibri" panose="020F0502020204030204" pitchFamily="34" charset="0"/>
              </a:rPr>
              <a:t>RTS</a:t>
            </a:r>
            <a:r>
              <a:rPr lang="zh-CN" altLang="en-US" sz="2000" dirty="0">
                <a:latin typeface="Calibri" panose="020F0502020204030204" pitchFamily="34" charset="0"/>
                <a:ea typeface="微软雅黑" panose="020B0503020204020204" pitchFamily="34" charset="-122"/>
                <a:sym typeface="Calibri" panose="020F0502020204030204" pitchFamily="34" charset="0"/>
              </a:rPr>
              <a:t>和得到确认</a:t>
            </a:r>
            <a:r>
              <a:rPr lang="en-US" altLang="zh-CN" sz="2000" dirty="0">
                <a:latin typeface="Calibri" panose="020F0502020204030204" pitchFamily="34" charset="0"/>
                <a:ea typeface="微软雅黑" panose="020B0503020204020204" pitchFamily="34" charset="-122"/>
                <a:sym typeface="Calibri" panose="020F0502020204030204" pitchFamily="34" charset="0"/>
              </a:rPr>
              <a:t>CTS</a:t>
            </a:r>
            <a:r>
              <a:rPr lang="zh-CN" altLang="en-US" sz="2000" dirty="0">
                <a:latin typeface="Calibri" panose="020F0502020204030204" pitchFamily="34" charset="0"/>
                <a:ea typeface="微软雅黑" panose="020B0503020204020204" pitchFamily="34" charset="-122"/>
                <a:sym typeface="Calibri" panose="020F0502020204030204" pitchFamily="34" charset="0"/>
              </a:rPr>
              <a:t>。</a:t>
            </a:r>
          </a:p>
        </p:txBody>
      </p:sp>
      <p:sp>
        <p:nvSpPr>
          <p:cNvPr id="219145" name="Rectangle 9"/>
          <p:cNvSpPr>
            <a:spLocks noChangeArrowheads="1"/>
          </p:cNvSpPr>
          <p:nvPr/>
        </p:nvSpPr>
        <p:spPr bwMode="auto">
          <a:xfrm>
            <a:off x="3349421" y="608200"/>
            <a:ext cx="994183" cy="401264"/>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发第</a:t>
            </a:r>
            <a:r>
              <a:rPr lang="en-US" altLang="zh-CN" sz="1800">
                <a:latin typeface="Calibri" panose="020F0502020204030204" pitchFamily="34" charset="0"/>
                <a:ea typeface="微软雅黑" panose="020B0503020204020204" pitchFamily="34" charset="-122"/>
                <a:sym typeface="Calibri" panose="020F0502020204030204" pitchFamily="34" charset="0"/>
              </a:rPr>
              <a:t>1</a:t>
            </a:r>
            <a:r>
              <a:rPr lang="zh-CN" altLang="en-US" sz="1800">
                <a:latin typeface="Calibri" panose="020F0502020204030204" pitchFamily="34" charset="0"/>
                <a:ea typeface="微软雅黑" panose="020B0503020204020204" pitchFamily="34" charset="-122"/>
                <a:sym typeface="Calibri" panose="020F0502020204030204" pitchFamily="34" charset="0"/>
              </a:rPr>
              <a:t>帧</a:t>
            </a:r>
          </a:p>
        </p:txBody>
      </p:sp>
      <p:sp>
        <p:nvSpPr>
          <p:cNvPr id="219146" name="Line 10"/>
          <p:cNvSpPr>
            <a:spLocks noChangeShapeType="1"/>
          </p:cNvSpPr>
          <p:nvPr/>
        </p:nvSpPr>
        <p:spPr bwMode="auto">
          <a:xfrm>
            <a:off x="2559050" y="0"/>
            <a:ext cx="0" cy="18446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47" name="Line 11"/>
          <p:cNvSpPr>
            <a:spLocks noChangeShapeType="1"/>
          </p:cNvSpPr>
          <p:nvPr/>
        </p:nvSpPr>
        <p:spPr bwMode="auto">
          <a:xfrm>
            <a:off x="1622425" y="981075"/>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48" name="Line 12"/>
          <p:cNvSpPr>
            <a:spLocks noChangeShapeType="1"/>
          </p:cNvSpPr>
          <p:nvPr/>
        </p:nvSpPr>
        <p:spPr bwMode="auto">
          <a:xfrm>
            <a:off x="1622425" y="1773238"/>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49" name="Line 13"/>
          <p:cNvSpPr>
            <a:spLocks noChangeShapeType="1"/>
          </p:cNvSpPr>
          <p:nvPr/>
        </p:nvSpPr>
        <p:spPr bwMode="auto">
          <a:xfrm>
            <a:off x="1693863" y="2708275"/>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50" name="Rectangle 14"/>
          <p:cNvSpPr>
            <a:spLocks noChangeArrowheads="1"/>
          </p:cNvSpPr>
          <p:nvPr/>
        </p:nvSpPr>
        <p:spPr bwMode="auto">
          <a:xfrm>
            <a:off x="383891" y="601334"/>
            <a:ext cx="846707" cy="435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源站</a:t>
            </a:r>
            <a:r>
              <a:rPr lang="en-US" altLang="zh-CN" sz="2000">
                <a:latin typeface="Calibri" panose="020F0502020204030204" pitchFamily="34" charset="0"/>
                <a:ea typeface="微软雅黑" panose="020B0503020204020204" pitchFamily="34" charset="-122"/>
                <a:sym typeface="Calibri" panose="020F0502020204030204" pitchFamily="34" charset="0"/>
              </a:rPr>
              <a:t>A</a:t>
            </a:r>
          </a:p>
        </p:txBody>
      </p:sp>
      <p:sp>
        <p:nvSpPr>
          <p:cNvPr id="219151" name="Rectangle 15"/>
          <p:cNvSpPr>
            <a:spLocks noChangeArrowheads="1"/>
          </p:cNvSpPr>
          <p:nvPr/>
        </p:nvSpPr>
        <p:spPr bwMode="auto">
          <a:xfrm>
            <a:off x="259666" y="1537959"/>
            <a:ext cx="1093568" cy="435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目的站</a:t>
            </a:r>
            <a:r>
              <a:rPr lang="en-US" altLang="zh-CN" sz="2000">
                <a:latin typeface="Calibri" panose="020F0502020204030204" pitchFamily="34" charset="0"/>
                <a:ea typeface="微软雅黑" panose="020B0503020204020204" pitchFamily="34" charset="-122"/>
                <a:sym typeface="Calibri" panose="020F0502020204030204" pitchFamily="34" charset="0"/>
              </a:rPr>
              <a:t>B</a:t>
            </a:r>
          </a:p>
        </p:txBody>
      </p:sp>
      <p:sp>
        <p:nvSpPr>
          <p:cNvPr id="219152" name="Rectangle 16"/>
          <p:cNvSpPr>
            <a:spLocks noChangeArrowheads="1"/>
          </p:cNvSpPr>
          <p:nvPr/>
        </p:nvSpPr>
        <p:spPr bwMode="auto">
          <a:xfrm>
            <a:off x="261268" y="2459980"/>
            <a:ext cx="10903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其他站</a:t>
            </a:r>
            <a:r>
              <a:rPr lang="en-US" altLang="zh-CN" sz="2000">
                <a:latin typeface="Calibri" panose="020F0502020204030204" pitchFamily="34" charset="0"/>
                <a:ea typeface="微软雅黑" panose="020B0503020204020204" pitchFamily="34" charset="-122"/>
                <a:sym typeface="Calibri" panose="020F0502020204030204" pitchFamily="34" charset="0"/>
              </a:rPr>
              <a:t>C</a:t>
            </a:r>
          </a:p>
        </p:txBody>
      </p:sp>
      <p:sp>
        <p:nvSpPr>
          <p:cNvPr id="219153" name="Line 17"/>
          <p:cNvSpPr>
            <a:spLocks noChangeShapeType="1"/>
          </p:cNvSpPr>
          <p:nvPr/>
        </p:nvSpPr>
        <p:spPr bwMode="auto">
          <a:xfrm flipV="1">
            <a:off x="3567113" y="26368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54" name="Rectangle 18"/>
          <p:cNvSpPr>
            <a:spLocks noChangeArrowheads="1"/>
          </p:cNvSpPr>
          <p:nvPr/>
        </p:nvSpPr>
        <p:spPr bwMode="auto">
          <a:xfrm>
            <a:off x="1484352" y="617725"/>
            <a:ext cx="1107996" cy="401264"/>
          </a:xfrm>
          <a:prstGeom prst="rect">
            <a:avLst/>
          </a:prstGeom>
          <a:solidFill>
            <a:srgbClr val="FF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信道空闲</a:t>
            </a:r>
          </a:p>
        </p:txBody>
      </p:sp>
      <p:sp>
        <p:nvSpPr>
          <p:cNvPr id="219157" name="Line 21"/>
          <p:cNvSpPr>
            <a:spLocks noChangeShapeType="1"/>
          </p:cNvSpPr>
          <p:nvPr/>
        </p:nvSpPr>
        <p:spPr bwMode="auto">
          <a:xfrm>
            <a:off x="3349625" y="0"/>
            <a:ext cx="0" cy="26368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58" name="Rectangle 22"/>
          <p:cNvSpPr>
            <a:spLocks noChangeArrowheads="1"/>
          </p:cNvSpPr>
          <p:nvPr/>
        </p:nvSpPr>
        <p:spPr bwMode="auto">
          <a:xfrm>
            <a:off x="4499588" y="602796"/>
            <a:ext cx="503599" cy="402546"/>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IFS </a:t>
            </a:r>
          </a:p>
        </p:txBody>
      </p:sp>
      <p:sp>
        <p:nvSpPr>
          <p:cNvPr id="219159" name="Rectangle 23"/>
          <p:cNvSpPr>
            <a:spLocks noChangeArrowheads="1"/>
          </p:cNvSpPr>
          <p:nvPr/>
        </p:nvSpPr>
        <p:spPr bwMode="auto">
          <a:xfrm>
            <a:off x="5091113" y="1399722"/>
            <a:ext cx="563562" cy="40254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ACK</a:t>
            </a:r>
          </a:p>
        </p:txBody>
      </p:sp>
      <p:sp>
        <p:nvSpPr>
          <p:cNvPr id="219160" name="Line 24"/>
          <p:cNvSpPr>
            <a:spLocks noChangeShapeType="1"/>
          </p:cNvSpPr>
          <p:nvPr/>
        </p:nvSpPr>
        <p:spPr bwMode="auto">
          <a:xfrm>
            <a:off x="5078413" y="476250"/>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61" name="Line 25"/>
          <p:cNvSpPr>
            <a:spLocks noChangeShapeType="1"/>
          </p:cNvSpPr>
          <p:nvPr/>
        </p:nvSpPr>
        <p:spPr bwMode="auto">
          <a:xfrm>
            <a:off x="4357688" y="476250"/>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62" name="Rectangle 26"/>
          <p:cNvSpPr>
            <a:spLocks noChangeArrowheads="1"/>
          </p:cNvSpPr>
          <p:nvPr/>
        </p:nvSpPr>
        <p:spPr bwMode="auto">
          <a:xfrm>
            <a:off x="2629513" y="602796"/>
            <a:ext cx="503599" cy="402546"/>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IFS </a:t>
            </a:r>
          </a:p>
        </p:txBody>
      </p:sp>
      <p:sp>
        <p:nvSpPr>
          <p:cNvPr id="219163" name="Rectangle 27"/>
          <p:cNvSpPr>
            <a:spLocks noChangeArrowheads="1"/>
          </p:cNvSpPr>
          <p:nvPr/>
        </p:nvSpPr>
        <p:spPr bwMode="auto">
          <a:xfrm>
            <a:off x="5723550" y="2331584"/>
            <a:ext cx="503599" cy="402546"/>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IFS </a:t>
            </a:r>
          </a:p>
        </p:txBody>
      </p:sp>
      <p:sp>
        <p:nvSpPr>
          <p:cNvPr id="219164" name="Rectangle 28"/>
          <p:cNvSpPr>
            <a:spLocks noChangeArrowheads="1"/>
          </p:cNvSpPr>
          <p:nvPr/>
        </p:nvSpPr>
        <p:spPr bwMode="auto">
          <a:xfrm>
            <a:off x="2768169" y="1179700"/>
            <a:ext cx="877163" cy="40126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帧待发</a:t>
            </a:r>
          </a:p>
        </p:txBody>
      </p:sp>
      <p:sp>
        <p:nvSpPr>
          <p:cNvPr id="219165" name="Rectangle 29"/>
          <p:cNvSpPr>
            <a:spLocks noChangeArrowheads="1"/>
          </p:cNvSpPr>
          <p:nvPr/>
        </p:nvSpPr>
        <p:spPr bwMode="auto">
          <a:xfrm>
            <a:off x="3349625" y="2336987"/>
            <a:ext cx="2305050" cy="40126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遇媒体忙（推迟） </a:t>
            </a:r>
          </a:p>
        </p:txBody>
      </p:sp>
      <p:sp>
        <p:nvSpPr>
          <p:cNvPr id="219166" name="Line 30"/>
          <p:cNvSpPr>
            <a:spLocks noChangeShapeType="1"/>
          </p:cNvSpPr>
          <p:nvPr/>
        </p:nvSpPr>
        <p:spPr bwMode="auto">
          <a:xfrm>
            <a:off x="5654675" y="1412875"/>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67" name="Line 31"/>
          <p:cNvSpPr>
            <a:spLocks noChangeShapeType="1"/>
          </p:cNvSpPr>
          <p:nvPr/>
        </p:nvSpPr>
        <p:spPr bwMode="auto">
          <a:xfrm>
            <a:off x="6302375" y="1484313"/>
            <a:ext cx="0" cy="12969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9170" name="Rectangle 34"/>
          <p:cNvSpPr>
            <a:spLocks noChangeArrowheads="1"/>
          </p:cNvSpPr>
          <p:nvPr/>
        </p:nvSpPr>
        <p:spPr bwMode="auto">
          <a:xfrm>
            <a:off x="6302375" y="2336987"/>
            <a:ext cx="1152525" cy="40126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争用窗口</a:t>
            </a:r>
          </a:p>
        </p:txBody>
      </p:sp>
      <p:sp>
        <p:nvSpPr>
          <p:cNvPr id="219171" name="Rectangle 35"/>
          <p:cNvSpPr>
            <a:spLocks noChangeArrowheads="1"/>
          </p:cNvSpPr>
          <p:nvPr/>
        </p:nvSpPr>
        <p:spPr bwMode="auto">
          <a:xfrm>
            <a:off x="6013450" y="1827400"/>
            <a:ext cx="1817688" cy="4012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N*IFS</a:t>
            </a:r>
            <a:r>
              <a:rPr lang="zh-CN" altLang="en-US" sz="1800">
                <a:latin typeface="Calibri" panose="020F0502020204030204" pitchFamily="34" charset="0"/>
                <a:ea typeface="微软雅黑" panose="020B0503020204020204" pitchFamily="34" charset="-122"/>
                <a:sym typeface="Calibri" panose="020F0502020204030204" pitchFamily="34" charset="0"/>
              </a:rPr>
              <a:t>等待发送</a:t>
            </a:r>
          </a:p>
        </p:txBody>
      </p:sp>
      <p:sp>
        <p:nvSpPr>
          <p:cNvPr id="219172" name="Rectangle 36"/>
          <p:cNvSpPr>
            <a:spLocks noChangeArrowheads="1"/>
          </p:cNvSpPr>
          <p:nvPr/>
        </p:nvSpPr>
        <p:spPr bwMode="auto">
          <a:xfrm>
            <a:off x="7518007" y="2325253"/>
            <a:ext cx="869149" cy="424732"/>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 </a:t>
            </a:r>
            <a:r>
              <a:rPr lang="zh-CN" altLang="en-US" sz="1800">
                <a:latin typeface="Calibri" panose="020F0502020204030204" pitchFamily="34" charset="0"/>
                <a:ea typeface="微软雅黑" panose="020B0503020204020204" pitchFamily="34" charset="-122"/>
                <a:sym typeface="Calibri" panose="020F0502020204030204" pitchFamily="34" charset="0"/>
              </a:rPr>
              <a:t>发</a:t>
            </a:r>
            <a:r>
              <a:rPr lang="en-US" altLang="zh-CN" sz="1800">
                <a:latin typeface="Calibri" panose="020F0502020204030204" pitchFamily="34" charset="0"/>
                <a:ea typeface="微软雅黑" panose="020B0503020204020204" pitchFamily="34" charset="-122"/>
                <a:sym typeface="Calibri" panose="020F0502020204030204" pitchFamily="34" charset="0"/>
              </a:rPr>
              <a:t>1</a:t>
            </a:r>
            <a:r>
              <a:rPr lang="zh-CN" altLang="en-US" sz="1800">
                <a:latin typeface="Calibri" panose="020F0502020204030204" pitchFamily="34" charset="0"/>
                <a:ea typeface="微软雅黑" panose="020B0503020204020204" pitchFamily="34" charset="-122"/>
                <a:sym typeface="Calibri" panose="020F0502020204030204" pitchFamily="34" charset="0"/>
              </a:rPr>
              <a:t>帧 </a:t>
            </a:r>
          </a:p>
        </p:txBody>
      </p:sp>
      <p:sp>
        <p:nvSpPr>
          <p:cNvPr id="219174" name="Rectangle 38"/>
          <p:cNvSpPr>
            <a:spLocks noChangeArrowheads="1"/>
          </p:cNvSpPr>
          <p:nvPr/>
        </p:nvSpPr>
        <p:spPr bwMode="auto">
          <a:xfrm>
            <a:off x="0" y="5760277"/>
            <a:ext cx="8964488"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latin typeface="Calibri" panose="020F0502020204030204" pitchFamily="34" charset="0"/>
                <a:ea typeface="微软雅黑" panose="020B0503020204020204" pitchFamily="34" charset="-122"/>
                <a:sym typeface="Calibri" panose="020F0502020204030204" pitchFamily="34" charset="0"/>
              </a:rPr>
              <a:t>4</a:t>
            </a:r>
            <a:r>
              <a:rPr lang="zh-CN" altLang="en-US" sz="2000" dirty="0">
                <a:latin typeface="Calibri" panose="020F0502020204030204" pitchFamily="34" charset="0"/>
                <a:ea typeface="微软雅黑" panose="020B0503020204020204" pitchFamily="34" charset="-122"/>
                <a:sym typeface="Calibri" panose="020F0502020204030204" pitchFamily="34" charset="0"/>
              </a:rPr>
              <a:t>、为了验证发送是否正确接收，在正确接收到发送帧后，接收站必须回复一个专门的应答帧</a:t>
            </a:r>
            <a:r>
              <a:rPr lang="en-US" altLang="zh-CN" sz="2000" dirty="0">
                <a:latin typeface="Calibri" panose="020F0502020204030204" pitchFamily="34" charset="0"/>
                <a:ea typeface="微软雅黑" panose="020B0503020204020204" pitchFamily="34" charset="-122"/>
                <a:sym typeface="Calibri" panose="020F0502020204030204" pitchFamily="34" charset="0"/>
              </a:rPr>
              <a:t>ACK</a:t>
            </a:r>
            <a:r>
              <a:rPr lang="zh-CN" altLang="en-US" sz="2000" dirty="0">
                <a:latin typeface="Calibri" panose="020F0502020204030204" pitchFamily="34" charset="0"/>
                <a:ea typeface="微软雅黑" panose="020B0503020204020204" pitchFamily="34" charset="-122"/>
                <a:sym typeface="Calibri" panose="020F0502020204030204" pitchFamily="34" charset="0"/>
              </a:rPr>
              <a:t>，以确认。</a:t>
            </a:r>
          </a:p>
        </p:txBody>
      </p:sp>
      <p:sp>
        <p:nvSpPr>
          <p:cNvPr id="219175" name="Rectangle 39"/>
          <p:cNvSpPr>
            <a:spLocks noChangeArrowheads="1"/>
          </p:cNvSpPr>
          <p:nvPr/>
        </p:nvSpPr>
        <p:spPr bwMode="auto">
          <a:xfrm>
            <a:off x="2340660" y="2691000"/>
            <a:ext cx="646331" cy="401264"/>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检测</a:t>
            </a:r>
          </a:p>
        </p:txBody>
      </p:sp>
      <p:sp>
        <p:nvSpPr>
          <p:cNvPr id="219176" name="Rectangle 40"/>
          <p:cNvSpPr>
            <a:spLocks noChangeArrowheads="1"/>
          </p:cNvSpPr>
          <p:nvPr/>
        </p:nvSpPr>
        <p:spPr bwMode="auto">
          <a:xfrm>
            <a:off x="5077510" y="2475100"/>
            <a:ext cx="646331" cy="401264"/>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检测</a:t>
            </a:r>
          </a:p>
        </p:txBody>
      </p:sp>
      <p:sp>
        <p:nvSpPr>
          <p:cNvPr id="219177" name="Rectangle 41"/>
          <p:cNvSpPr>
            <a:spLocks noChangeArrowheads="1"/>
          </p:cNvSpPr>
          <p:nvPr/>
        </p:nvSpPr>
        <p:spPr bwMode="auto">
          <a:xfrm>
            <a:off x="5437550" y="2823728"/>
            <a:ext cx="877163" cy="424732"/>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帧待发</a:t>
            </a:r>
          </a:p>
        </p:txBody>
      </p:sp>
      <p:sp>
        <p:nvSpPr>
          <p:cNvPr id="219178" name="Rectangle 42"/>
          <p:cNvSpPr>
            <a:spLocks noChangeArrowheads="1"/>
          </p:cNvSpPr>
          <p:nvPr/>
        </p:nvSpPr>
        <p:spPr bwMode="auto">
          <a:xfrm>
            <a:off x="3564622" y="2619562"/>
            <a:ext cx="646331" cy="401264"/>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检测</a:t>
            </a:r>
          </a:p>
        </p:txBody>
      </p:sp>
      <p:sp>
        <p:nvSpPr>
          <p:cNvPr id="32" name="Rectangle 4"/>
          <p:cNvSpPr>
            <a:spLocks noChangeArrowheads="1"/>
          </p:cNvSpPr>
          <p:nvPr/>
        </p:nvSpPr>
        <p:spPr bwMode="auto">
          <a:xfrm>
            <a:off x="594073" y="3144782"/>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latin typeface="Calibri" panose="020F0502020204030204" pitchFamily="34" charset="0"/>
                <a:ea typeface="微软雅黑" panose="020B0503020204020204" pitchFamily="34" charset="-122"/>
                <a:sym typeface="Calibri" panose="020F0502020204030204" pitchFamily="34" charset="0"/>
              </a:rPr>
              <a:t>CSMA/CA</a:t>
            </a:r>
            <a:r>
              <a:rPr lang="zh-CN" altLang="en-US" sz="2000" dirty="0">
                <a:latin typeface="Calibri" panose="020F0502020204030204" pitchFamily="34" charset="0"/>
                <a:ea typeface="微软雅黑" panose="020B0503020204020204" pitchFamily="34" charset="-122"/>
                <a:sym typeface="Calibri" panose="020F0502020204030204" pitchFamily="34" charset="0"/>
              </a:rPr>
              <a:t>基本工作原理：</a:t>
            </a:r>
          </a:p>
        </p:txBody>
      </p:sp>
      <p:sp>
        <p:nvSpPr>
          <p:cNvPr id="33" name="Rectangle 5"/>
          <p:cNvSpPr>
            <a:spLocks noChangeArrowheads="1"/>
          </p:cNvSpPr>
          <p:nvPr/>
        </p:nvSpPr>
        <p:spPr bwMode="auto">
          <a:xfrm>
            <a:off x="0" y="354642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latin typeface="Calibri" panose="020F0502020204030204" pitchFamily="34" charset="0"/>
                <a:ea typeface="微软雅黑" panose="020B0503020204020204" pitchFamily="34" charset="-122"/>
                <a:sym typeface="Calibri" panose="020F0502020204030204" pitchFamily="34" charset="0"/>
              </a:rPr>
              <a:t>1</a:t>
            </a:r>
            <a:r>
              <a:rPr lang="zh-CN" altLang="en-US" sz="2000" dirty="0">
                <a:latin typeface="Calibri" panose="020F0502020204030204" pitchFamily="34" charset="0"/>
                <a:ea typeface="微软雅黑" panose="020B0503020204020204" pitchFamily="34" charset="-122"/>
                <a:sym typeface="Calibri" panose="020F0502020204030204" pitchFamily="34" charset="0"/>
              </a:rPr>
              <a:t>、待发送站点监测信道状况，如监测信道忙，继续监听信道状况，直至空闲；</a:t>
            </a:r>
          </a:p>
        </p:txBody>
      </p:sp>
      <p:sp>
        <p:nvSpPr>
          <p:cNvPr id="34" name="Rectangle 6"/>
          <p:cNvSpPr>
            <a:spLocks noChangeArrowheads="1"/>
          </p:cNvSpPr>
          <p:nvPr/>
        </p:nvSpPr>
        <p:spPr bwMode="auto">
          <a:xfrm>
            <a:off x="0" y="3958024"/>
            <a:ext cx="9577064"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latin typeface="Calibri" panose="020F0502020204030204" pitchFamily="34" charset="0"/>
                <a:ea typeface="微软雅黑" panose="020B0503020204020204" pitchFamily="34" charset="-122"/>
                <a:sym typeface="Calibri" panose="020F0502020204030204" pitchFamily="34" charset="0"/>
              </a:rPr>
              <a:t>2</a:t>
            </a:r>
            <a:r>
              <a:rPr lang="zh-CN" altLang="en-US" sz="2000" dirty="0">
                <a:latin typeface="Calibri" panose="020F0502020204030204" pitchFamily="34" charset="0"/>
                <a:ea typeface="微软雅黑" panose="020B0503020204020204" pitchFamily="34" charset="-122"/>
                <a:sym typeface="Calibri" panose="020F0502020204030204" pitchFamily="34" charset="0"/>
              </a:rPr>
              <a:t>、如空闲，继续监听一个</a:t>
            </a:r>
            <a:r>
              <a:rPr lang="en-US" altLang="zh-CN" sz="2000" dirty="0">
                <a:latin typeface="Calibri" panose="020F0502020204030204" pitchFamily="34" charset="0"/>
                <a:ea typeface="微软雅黑" panose="020B0503020204020204" pitchFamily="34" charset="-122"/>
                <a:sym typeface="Calibri" panose="020F0502020204030204" pitchFamily="34" charset="0"/>
              </a:rPr>
              <a:t>IFS </a:t>
            </a:r>
            <a:r>
              <a:rPr lang="zh-CN" altLang="en-US" sz="2000" dirty="0">
                <a:latin typeface="Calibri" panose="020F0502020204030204" pitchFamily="34" charset="0"/>
                <a:ea typeface="微软雅黑" panose="020B0503020204020204" pitchFamily="34" charset="-122"/>
                <a:sym typeface="Calibri" panose="020F0502020204030204" pitchFamily="34" charset="0"/>
              </a:rPr>
              <a:t>，仍空闲进入待发送状态；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0-#ppt_w/2"/>
                                          </p:val>
                                        </p:tav>
                                        <p:tav tm="100000">
                                          <p:val>
                                            <p:strVal val="#ppt_x"/>
                                          </p:val>
                                        </p:tav>
                                      </p:tavLst>
                                    </p:anim>
                                    <p:anim calcmode="lin" valueType="num">
                                      <p:cBhvr additive="base">
                                        <p:cTn id="8" dur="500" fill="hold"/>
                                        <p:tgtEl>
                                          <p:spTgt spid="32"/>
                                        </p:tgtEl>
                                        <p:attrNameLst>
                                          <p:attrName>ppt_y</p:attrName>
                                        </p:attrNameLst>
                                      </p:cBhvr>
                                      <p:tavLst>
                                        <p:tav tm="0">
                                          <p:val>
                                            <p:strVal val="#ppt_y"/>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33">
                                            <p:txEl>
                                              <p:pRg st="0" end="0"/>
                                            </p:txEl>
                                          </p:spTgt>
                                        </p:tgtEl>
                                        <p:attrNameLst>
                                          <p:attrName>style.visibility</p:attrName>
                                        </p:attrNameLst>
                                      </p:cBhvr>
                                      <p:to>
                                        <p:strVal val="visible"/>
                                      </p:to>
                                    </p:set>
                                    <p:animEffect transition="in" filter="fade">
                                      <p:cBhvr>
                                        <p:cTn id="11" dur="1000"/>
                                        <p:tgtEl>
                                          <p:spTgt spid="33">
                                            <p:txEl>
                                              <p:pRg st="0" end="0"/>
                                            </p:txEl>
                                          </p:spTgt>
                                        </p:tgtEl>
                                      </p:cBhvr>
                                    </p:animEffect>
                                    <p:anim calcmode="lin" valueType="num">
                                      <p:cBhvr>
                                        <p:cTn id="12" dur="10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4">
                                            <p:txEl>
                                              <p:pRg st="0" end="0"/>
                                            </p:txEl>
                                          </p:spTgt>
                                        </p:tgtEl>
                                        <p:attrNameLst>
                                          <p:attrName>style.visibility</p:attrName>
                                        </p:attrNameLst>
                                      </p:cBhvr>
                                      <p:to>
                                        <p:strVal val="visible"/>
                                      </p:to>
                                    </p:set>
                                    <p:animEffect transition="in" filter="fade">
                                      <p:cBhvr>
                                        <p:cTn id="18" dur="1000"/>
                                        <p:tgtEl>
                                          <p:spTgt spid="34">
                                            <p:txEl>
                                              <p:pRg st="0" end="0"/>
                                            </p:txEl>
                                          </p:spTgt>
                                        </p:tgtEl>
                                      </p:cBhvr>
                                    </p:animEffect>
                                    <p:anim calcmode="lin" valueType="num">
                                      <p:cBhvr>
                                        <p:cTn id="19" dur="10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19144">
                                            <p:txEl>
                                              <p:pRg st="0" end="0"/>
                                            </p:txEl>
                                          </p:spTgt>
                                        </p:tgtEl>
                                        <p:attrNameLst>
                                          <p:attrName>style.visibility</p:attrName>
                                        </p:attrNameLst>
                                      </p:cBhvr>
                                      <p:to>
                                        <p:strVal val="visible"/>
                                      </p:to>
                                    </p:set>
                                    <p:animEffect transition="in" filter="fade">
                                      <p:cBhvr>
                                        <p:cTn id="25" dur="1000"/>
                                        <p:tgtEl>
                                          <p:spTgt spid="219144">
                                            <p:txEl>
                                              <p:pRg st="0" end="0"/>
                                            </p:txEl>
                                          </p:spTgt>
                                        </p:tgtEl>
                                      </p:cBhvr>
                                    </p:animEffect>
                                    <p:anim calcmode="lin" valueType="num">
                                      <p:cBhvr>
                                        <p:cTn id="26" dur="1000" fill="hold"/>
                                        <p:tgtEl>
                                          <p:spTgt spid="219144">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2191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19174">
                                            <p:txEl>
                                              <p:pRg st="0" end="0"/>
                                            </p:txEl>
                                          </p:spTgt>
                                        </p:tgtEl>
                                        <p:attrNameLst>
                                          <p:attrName>style.visibility</p:attrName>
                                        </p:attrNameLst>
                                      </p:cBhvr>
                                      <p:to>
                                        <p:strVal val="visible"/>
                                      </p:to>
                                    </p:set>
                                    <p:animEffect transition="in" filter="fade">
                                      <p:cBhvr>
                                        <p:cTn id="32" dur="1000"/>
                                        <p:tgtEl>
                                          <p:spTgt spid="219174">
                                            <p:txEl>
                                              <p:pRg st="0" end="0"/>
                                            </p:txEl>
                                          </p:spTgt>
                                        </p:tgtEl>
                                      </p:cBhvr>
                                    </p:animEffect>
                                    <p:anim calcmode="lin" valueType="num">
                                      <p:cBhvr>
                                        <p:cTn id="33" dur="1000" fill="hold"/>
                                        <p:tgtEl>
                                          <p:spTgt spid="219174">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21917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4" grpId="0" build="p"/>
      <p:bldP spid="219174" grpId="0" build="p"/>
      <p:bldP spid="32" grpId="0" autoUpdateAnimBg="0"/>
      <p:bldP spid="33" grpId="0" build="p"/>
      <p:bldP spid="3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ChangeArrowheads="1"/>
          </p:cNvSpPr>
          <p:nvPr/>
        </p:nvSpPr>
        <p:spPr bwMode="auto">
          <a:xfrm>
            <a:off x="224121" y="2241263"/>
            <a:ext cx="7632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 CSMA/CA</a:t>
            </a:r>
            <a:r>
              <a:rPr lang="zh-CN" altLang="en-US" dirty="0">
                <a:latin typeface="Calibri" panose="020F0502020204030204" pitchFamily="34" charset="0"/>
                <a:ea typeface="微软雅黑" panose="020B0503020204020204" pitchFamily="34" charset="-122"/>
                <a:sym typeface="Calibri" panose="020F0502020204030204" pitchFamily="34" charset="0"/>
              </a:rPr>
              <a:t>是同区域多站点竞争发送机制，虽然退避算法大大减少碰撞概率，但还是可能存在同时发送，出现碰撞的可能，即碰撞仍不可避免。</a:t>
            </a:r>
          </a:p>
        </p:txBody>
      </p:sp>
      <p:sp>
        <p:nvSpPr>
          <p:cNvPr id="229381" name="Rectangle 5"/>
          <p:cNvSpPr>
            <a:spLocks noChangeArrowheads="1"/>
          </p:cNvSpPr>
          <p:nvPr/>
        </p:nvSpPr>
        <p:spPr bwMode="auto">
          <a:xfrm>
            <a:off x="179661" y="3834779"/>
            <a:ext cx="8640960" cy="172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在</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空间媒体环境中如一边在发射信号，一边不间断检测有否有其它信号（碰撞）发生，实现的代价高而不现实；即出现碰撞后，由于无线域的碰撞形式远比有线复杂，所以</a:t>
            </a:r>
            <a:r>
              <a:rPr lang="en-US" altLang="zh-CN" dirty="0">
                <a:latin typeface="Calibri" panose="020F0502020204030204" pitchFamily="34" charset="0"/>
                <a:ea typeface="微软雅黑" panose="020B0503020204020204" pitchFamily="34" charset="-122"/>
                <a:sym typeface="Calibri" panose="020F0502020204030204" pitchFamily="34" charset="0"/>
              </a:rPr>
              <a:t>WLAN </a:t>
            </a:r>
            <a:r>
              <a:rPr lang="zh-CN" altLang="en-US" dirty="0">
                <a:latin typeface="Calibri" panose="020F0502020204030204" pitchFamily="34" charset="0"/>
                <a:ea typeface="微软雅黑" panose="020B0503020204020204" pitchFamily="34" charset="-122"/>
                <a:sym typeface="Calibri" panose="020F0502020204030204" pitchFamily="34" charset="0"/>
              </a:rPr>
              <a:t>不采用</a:t>
            </a:r>
            <a:r>
              <a:rPr lang="en-US" altLang="zh-CN" dirty="0">
                <a:latin typeface="Calibri" panose="020F0502020204030204" pitchFamily="34" charset="0"/>
                <a:ea typeface="微软雅黑" panose="020B0503020204020204" pitchFamily="34" charset="-122"/>
                <a:sym typeface="Calibri" panose="020F0502020204030204" pitchFamily="34" charset="0"/>
              </a:rPr>
              <a:t>CD</a:t>
            </a:r>
            <a:r>
              <a:rPr lang="zh-CN" altLang="en-US" dirty="0">
                <a:latin typeface="Calibri" panose="020F0502020204030204" pitchFamily="34" charset="0"/>
                <a:ea typeface="微软雅黑" panose="020B0503020204020204" pitchFamily="34" charset="-122"/>
                <a:sym typeface="Calibri" panose="020F0502020204030204" pitchFamily="34" charset="0"/>
              </a:rPr>
              <a:t>方法。</a:t>
            </a:r>
          </a:p>
        </p:txBody>
      </p:sp>
      <p:sp>
        <p:nvSpPr>
          <p:cNvPr id="229383" name="Rectangle 7"/>
          <p:cNvSpPr>
            <a:spLocks noChangeArrowheads="1"/>
          </p:cNvSpPr>
          <p:nvPr/>
        </p:nvSpPr>
        <p:spPr bwMode="auto">
          <a:xfrm>
            <a:off x="179660" y="5571926"/>
            <a:ext cx="8568803"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同区域中，允许在不碰撞（不干扰）情况下，多站同时工作（不同总线网）。</a:t>
            </a: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340958"/>
            <a:ext cx="3397060" cy="1678389"/>
          </a:xfrm>
          <a:prstGeom prst="rect">
            <a:avLst/>
          </a:prstGeom>
        </p:spPr>
      </p:pic>
      <p:sp>
        <p:nvSpPr>
          <p:cNvPr id="3" name="矩形 2"/>
          <p:cNvSpPr/>
          <p:nvPr/>
        </p:nvSpPr>
        <p:spPr>
          <a:xfrm>
            <a:off x="3720588" y="1230665"/>
            <a:ext cx="5735091" cy="461665"/>
          </a:xfrm>
          <a:prstGeom prst="rect">
            <a:avLst/>
          </a:prstGeom>
        </p:spPr>
        <p:txBody>
          <a:bodyPr wrap="square">
            <a:spAutoFit/>
          </a:bodyPr>
          <a:lstStyle/>
          <a:p>
            <a:r>
              <a:rPr lang="zh-CN" altLang="en-US" dirty="0">
                <a:solidFill>
                  <a:schemeClr val="accent1">
                    <a:lumMod val="50000"/>
                  </a:schemeClr>
                </a:solidFill>
                <a:latin typeface="Calibri" panose="020F0502020204030204" pitchFamily="34" charset="0"/>
                <a:ea typeface="微软雅黑" panose="020B0503020204020204" pitchFamily="34" charset="-122"/>
                <a:sym typeface="Calibri" panose="020F0502020204030204" pitchFamily="34" charset="0"/>
              </a:rPr>
              <a:t>无线网络中存在隐蔽站与暴露站的问题</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9380"/>
                                        </p:tgtEl>
                                        <p:attrNameLst>
                                          <p:attrName>style.visibility</p:attrName>
                                        </p:attrNameLst>
                                      </p:cBhvr>
                                      <p:to>
                                        <p:strVal val="visible"/>
                                      </p:to>
                                    </p:set>
                                    <p:anim calcmode="lin" valueType="num">
                                      <p:cBhvr additive="base">
                                        <p:cTn id="7" dur="500" fill="hold"/>
                                        <p:tgtEl>
                                          <p:spTgt spid="229380"/>
                                        </p:tgtEl>
                                        <p:attrNameLst>
                                          <p:attrName>ppt_x</p:attrName>
                                        </p:attrNameLst>
                                      </p:cBhvr>
                                      <p:tavLst>
                                        <p:tav tm="0">
                                          <p:val>
                                            <p:strVal val="0-#ppt_w/2"/>
                                          </p:val>
                                        </p:tav>
                                        <p:tav tm="100000">
                                          <p:val>
                                            <p:strVal val="#ppt_x"/>
                                          </p:val>
                                        </p:tav>
                                      </p:tavLst>
                                    </p:anim>
                                    <p:anim calcmode="lin" valueType="num">
                                      <p:cBhvr additive="base">
                                        <p:cTn id="8" dur="500" fill="hold"/>
                                        <p:tgtEl>
                                          <p:spTgt spid="2293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9381"/>
                                        </p:tgtEl>
                                        <p:attrNameLst>
                                          <p:attrName>style.visibility</p:attrName>
                                        </p:attrNameLst>
                                      </p:cBhvr>
                                      <p:to>
                                        <p:strVal val="visible"/>
                                      </p:to>
                                    </p:set>
                                    <p:anim calcmode="lin" valueType="num">
                                      <p:cBhvr additive="base">
                                        <p:cTn id="13" dur="500" fill="hold"/>
                                        <p:tgtEl>
                                          <p:spTgt spid="229381"/>
                                        </p:tgtEl>
                                        <p:attrNameLst>
                                          <p:attrName>ppt_x</p:attrName>
                                        </p:attrNameLst>
                                      </p:cBhvr>
                                      <p:tavLst>
                                        <p:tav tm="0">
                                          <p:val>
                                            <p:strVal val="0-#ppt_w/2"/>
                                          </p:val>
                                        </p:tav>
                                        <p:tav tm="100000">
                                          <p:val>
                                            <p:strVal val="#ppt_x"/>
                                          </p:val>
                                        </p:tav>
                                      </p:tavLst>
                                    </p:anim>
                                    <p:anim calcmode="lin" valueType="num">
                                      <p:cBhvr additive="base">
                                        <p:cTn id="14" dur="500" fill="hold"/>
                                        <p:tgtEl>
                                          <p:spTgt spid="2293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9383"/>
                                        </p:tgtEl>
                                        <p:attrNameLst>
                                          <p:attrName>style.visibility</p:attrName>
                                        </p:attrNameLst>
                                      </p:cBhvr>
                                      <p:to>
                                        <p:strVal val="visible"/>
                                      </p:to>
                                    </p:set>
                                    <p:anim calcmode="lin" valueType="num">
                                      <p:cBhvr additive="base">
                                        <p:cTn id="19" dur="500" fill="hold"/>
                                        <p:tgtEl>
                                          <p:spTgt spid="229383"/>
                                        </p:tgtEl>
                                        <p:attrNameLst>
                                          <p:attrName>ppt_x</p:attrName>
                                        </p:attrNameLst>
                                      </p:cBhvr>
                                      <p:tavLst>
                                        <p:tav tm="0">
                                          <p:val>
                                            <p:strVal val="0-#ppt_w/2"/>
                                          </p:val>
                                        </p:tav>
                                        <p:tav tm="100000">
                                          <p:val>
                                            <p:strVal val="#ppt_x"/>
                                          </p:val>
                                        </p:tav>
                                      </p:tavLst>
                                    </p:anim>
                                    <p:anim calcmode="lin" valueType="num">
                                      <p:cBhvr additive="base">
                                        <p:cTn id="20" dur="500" fill="hold"/>
                                        <p:tgtEl>
                                          <p:spTgt spid="22938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0" grpId="0" autoUpdateAnimBg="0"/>
      <p:bldP spid="229381" grpId="0" autoUpdateAnimBg="0"/>
      <p:bldP spid="229383" grpId="0" autoUpdateAnimBg="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188" y="2568577"/>
            <a:ext cx="7848600" cy="4873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5573" name="Group 53"/>
          <p:cNvGrpSpPr>
            <a:grpSpLocks/>
          </p:cNvGrpSpPr>
          <p:nvPr/>
        </p:nvGrpSpPr>
        <p:grpSpPr bwMode="auto">
          <a:xfrm>
            <a:off x="395288" y="981075"/>
            <a:ext cx="8207375" cy="2085977"/>
            <a:chOff x="295" y="799"/>
            <a:chExt cx="5170" cy="1314"/>
          </a:xfrm>
        </p:grpSpPr>
        <p:sp>
          <p:nvSpPr>
            <p:cNvPr id="235527" name="Text Box 7"/>
            <p:cNvSpPr txBox="1">
              <a:spLocks noChangeArrowheads="1"/>
            </p:cNvSpPr>
            <p:nvPr/>
          </p:nvSpPr>
          <p:spPr bwMode="auto">
            <a:xfrm>
              <a:off x="295" y="1071"/>
              <a:ext cx="590" cy="27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帧控制</a:t>
              </a:r>
            </a:p>
          </p:txBody>
        </p:sp>
        <p:sp>
          <p:nvSpPr>
            <p:cNvPr id="235528" name="Text Box 8"/>
            <p:cNvSpPr txBox="1">
              <a:spLocks noChangeArrowheads="1"/>
            </p:cNvSpPr>
            <p:nvPr/>
          </p:nvSpPr>
          <p:spPr bwMode="auto">
            <a:xfrm>
              <a:off x="885" y="1071"/>
              <a:ext cx="590" cy="274"/>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持续期</a:t>
              </a:r>
            </a:p>
          </p:txBody>
        </p:sp>
        <p:sp>
          <p:nvSpPr>
            <p:cNvPr id="235529" name="Text Box 9"/>
            <p:cNvSpPr txBox="1">
              <a:spLocks noChangeArrowheads="1"/>
            </p:cNvSpPr>
            <p:nvPr/>
          </p:nvSpPr>
          <p:spPr bwMode="auto">
            <a:xfrm>
              <a:off x="1475" y="1071"/>
              <a:ext cx="498" cy="274"/>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地址</a:t>
              </a:r>
              <a:r>
                <a:rPr lang="en-US" altLang="zh-CN" sz="2000">
                  <a:latin typeface="Calibri" panose="020F0502020204030204" pitchFamily="34" charset="0"/>
                  <a:ea typeface="微软雅黑" panose="020B0503020204020204" pitchFamily="34" charset="-122"/>
                  <a:sym typeface="Calibri" panose="020F0502020204030204" pitchFamily="34" charset="0"/>
                </a:rPr>
                <a:t>1</a:t>
              </a:r>
            </a:p>
          </p:txBody>
        </p:sp>
        <p:sp>
          <p:nvSpPr>
            <p:cNvPr id="235530" name="Text Box 10"/>
            <p:cNvSpPr txBox="1">
              <a:spLocks noChangeArrowheads="1"/>
            </p:cNvSpPr>
            <p:nvPr/>
          </p:nvSpPr>
          <p:spPr bwMode="auto">
            <a:xfrm>
              <a:off x="1973" y="1071"/>
              <a:ext cx="498" cy="274"/>
            </a:xfrm>
            <a:prstGeom prst="rect">
              <a:avLst/>
            </a:prstGeom>
            <a:solidFill>
              <a:srgbClr val="66FF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地址</a:t>
              </a:r>
              <a:r>
                <a:rPr lang="en-US" altLang="zh-CN" sz="2000">
                  <a:latin typeface="Calibri" panose="020F0502020204030204" pitchFamily="34" charset="0"/>
                  <a:ea typeface="微软雅黑" panose="020B0503020204020204" pitchFamily="34" charset="-122"/>
                  <a:sym typeface="Calibri" panose="020F0502020204030204" pitchFamily="34" charset="0"/>
                </a:rPr>
                <a:t>2</a:t>
              </a:r>
            </a:p>
          </p:txBody>
        </p:sp>
        <p:sp>
          <p:nvSpPr>
            <p:cNvPr id="235531" name="Text Box 11"/>
            <p:cNvSpPr txBox="1">
              <a:spLocks noChangeArrowheads="1"/>
            </p:cNvSpPr>
            <p:nvPr/>
          </p:nvSpPr>
          <p:spPr bwMode="auto">
            <a:xfrm>
              <a:off x="2472" y="1071"/>
              <a:ext cx="498" cy="274"/>
            </a:xfrm>
            <a:prstGeom prst="rect">
              <a:avLst/>
            </a:prstGeom>
            <a:solidFill>
              <a:srgbClr val="66FF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地址</a:t>
              </a:r>
              <a:r>
                <a:rPr lang="en-US" altLang="zh-CN" sz="2000">
                  <a:latin typeface="Calibri" panose="020F0502020204030204" pitchFamily="34" charset="0"/>
                  <a:ea typeface="微软雅黑" panose="020B0503020204020204" pitchFamily="34" charset="-122"/>
                  <a:sym typeface="Calibri" panose="020F0502020204030204" pitchFamily="34" charset="0"/>
                </a:rPr>
                <a:t>3</a:t>
              </a:r>
            </a:p>
          </p:txBody>
        </p:sp>
        <p:sp>
          <p:nvSpPr>
            <p:cNvPr id="235532" name="Text Box 12"/>
            <p:cNvSpPr txBox="1">
              <a:spLocks noChangeArrowheads="1"/>
            </p:cNvSpPr>
            <p:nvPr/>
          </p:nvSpPr>
          <p:spPr bwMode="auto">
            <a:xfrm>
              <a:off x="2971" y="1071"/>
              <a:ext cx="726" cy="27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序号控制</a:t>
              </a:r>
            </a:p>
          </p:txBody>
        </p:sp>
        <p:sp>
          <p:nvSpPr>
            <p:cNvPr id="235533" name="Text Box 13"/>
            <p:cNvSpPr txBox="1">
              <a:spLocks noChangeArrowheads="1"/>
            </p:cNvSpPr>
            <p:nvPr/>
          </p:nvSpPr>
          <p:spPr bwMode="auto">
            <a:xfrm>
              <a:off x="3697" y="1071"/>
              <a:ext cx="498" cy="274"/>
            </a:xfrm>
            <a:prstGeom prst="rect">
              <a:avLst/>
            </a:prstGeom>
            <a:solidFill>
              <a:srgbClr val="00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地址</a:t>
              </a:r>
              <a:r>
                <a:rPr lang="en-US" altLang="zh-CN" sz="2000">
                  <a:latin typeface="Calibri" panose="020F0502020204030204" pitchFamily="34" charset="0"/>
                  <a:ea typeface="微软雅黑" panose="020B0503020204020204" pitchFamily="34" charset="-122"/>
                  <a:sym typeface="Calibri" panose="020F0502020204030204" pitchFamily="34" charset="0"/>
                </a:rPr>
                <a:t>4</a:t>
              </a:r>
            </a:p>
          </p:txBody>
        </p:sp>
        <p:sp>
          <p:nvSpPr>
            <p:cNvPr id="235534" name="Text Box 14"/>
            <p:cNvSpPr txBox="1">
              <a:spLocks noChangeArrowheads="1"/>
            </p:cNvSpPr>
            <p:nvPr/>
          </p:nvSpPr>
          <p:spPr bwMode="auto">
            <a:xfrm>
              <a:off x="4196" y="1071"/>
              <a:ext cx="771" cy="274"/>
            </a:xfrm>
            <a:prstGeom prst="rect">
              <a:avLst/>
            </a:prstGeom>
            <a:solidFill>
              <a:srgbClr val="FF3300"/>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有效载荷</a:t>
              </a:r>
            </a:p>
          </p:txBody>
        </p:sp>
        <p:sp>
          <p:nvSpPr>
            <p:cNvPr id="235535" name="Text Box 15"/>
            <p:cNvSpPr txBox="1">
              <a:spLocks noChangeArrowheads="1"/>
            </p:cNvSpPr>
            <p:nvPr/>
          </p:nvSpPr>
          <p:spPr bwMode="auto">
            <a:xfrm>
              <a:off x="4967" y="1071"/>
              <a:ext cx="498" cy="2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CRC</a:t>
              </a:r>
            </a:p>
          </p:txBody>
        </p:sp>
        <p:sp>
          <p:nvSpPr>
            <p:cNvPr id="235536" name="Text Box 16"/>
            <p:cNvSpPr txBox="1">
              <a:spLocks noChangeArrowheads="1"/>
            </p:cNvSpPr>
            <p:nvPr/>
          </p:nvSpPr>
          <p:spPr bwMode="auto">
            <a:xfrm>
              <a:off x="385"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2B</a:t>
              </a:r>
            </a:p>
          </p:txBody>
        </p:sp>
        <p:sp>
          <p:nvSpPr>
            <p:cNvPr id="235537" name="Text Box 17"/>
            <p:cNvSpPr txBox="1">
              <a:spLocks noChangeArrowheads="1"/>
            </p:cNvSpPr>
            <p:nvPr/>
          </p:nvSpPr>
          <p:spPr bwMode="auto">
            <a:xfrm>
              <a:off x="975"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2B</a:t>
              </a:r>
            </a:p>
          </p:txBody>
        </p:sp>
        <p:sp>
          <p:nvSpPr>
            <p:cNvPr id="235538" name="Text Box 18"/>
            <p:cNvSpPr txBox="1">
              <a:spLocks noChangeArrowheads="1"/>
            </p:cNvSpPr>
            <p:nvPr/>
          </p:nvSpPr>
          <p:spPr bwMode="auto">
            <a:xfrm>
              <a:off x="1565"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6B</a:t>
              </a:r>
            </a:p>
          </p:txBody>
        </p:sp>
        <p:sp>
          <p:nvSpPr>
            <p:cNvPr id="235539" name="Text Box 19"/>
            <p:cNvSpPr txBox="1">
              <a:spLocks noChangeArrowheads="1"/>
            </p:cNvSpPr>
            <p:nvPr/>
          </p:nvSpPr>
          <p:spPr bwMode="auto">
            <a:xfrm>
              <a:off x="2018"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6B</a:t>
              </a:r>
            </a:p>
          </p:txBody>
        </p:sp>
        <p:sp>
          <p:nvSpPr>
            <p:cNvPr id="235540" name="Text Box 20"/>
            <p:cNvSpPr txBox="1">
              <a:spLocks noChangeArrowheads="1"/>
            </p:cNvSpPr>
            <p:nvPr/>
          </p:nvSpPr>
          <p:spPr bwMode="auto">
            <a:xfrm>
              <a:off x="2562"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6B</a:t>
              </a:r>
            </a:p>
          </p:txBody>
        </p:sp>
        <p:sp>
          <p:nvSpPr>
            <p:cNvPr id="235541" name="Text Box 21"/>
            <p:cNvSpPr txBox="1">
              <a:spLocks noChangeArrowheads="1"/>
            </p:cNvSpPr>
            <p:nvPr/>
          </p:nvSpPr>
          <p:spPr bwMode="auto">
            <a:xfrm>
              <a:off x="3107"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2B</a:t>
              </a:r>
            </a:p>
          </p:txBody>
        </p:sp>
        <p:sp>
          <p:nvSpPr>
            <p:cNvPr id="235542" name="Text Box 22"/>
            <p:cNvSpPr txBox="1">
              <a:spLocks noChangeArrowheads="1"/>
            </p:cNvSpPr>
            <p:nvPr/>
          </p:nvSpPr>
          <p:spPr bwMode="auto">
            <a:xfrm>
              <a:off x="3787"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6B</a:t>
              </a:r>
            </a:p>
          </p:txBody>
        </p:sp>
        <p:sp>
          <p:nvSpPr>
            <p:cNvPr id="235543" name="Text Box 23"/>
            <p:cNvSpPr txBox="1">
              <a:spLocks noChangeArrowheads="1"/>
            </p:cNvSpPr>
            <p:nvPr/>
          </p:nvSpPr>
          <p:spPr bwMode="auto">
            <a:xfrm>
              <a:off x="4241" y="799"/>
              <a:ext cx="680"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0-2312B</a:t>
              </a:r>
            </a:p>
          </p:txBody>
        </p:sp>
        <p:sp>
          <p:nvSpPr>
            <p:cNvPr id="235544" name="Text Box 24"/>
            <p:cNvSpPr txBox="1">
              <a:spLocks noChangeArrowheads="1"/>
            </p:cNvSpPr>
            <p:nvPr/>
          </p:nvSpPr>
          <p:spPr bwMode="auto">
            <a:xfrm>
              <a:off x="5057" y="799"/>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4B</a:t>
              </a:r>
            </a:p>
          </p:txBody>
        </p:sp>
        <p:sp>
          <p:nvSpPr>
            <p:cNvPr id="235545" name="Text Box 25"/>
            <p:cNvSpPr txBox="1">
              <a:spLocks noChangeArrowheads="1"/>
            </p:cNvSpPr>
            <p:nvPr/>
          </p:nvSpPr>
          <p:spPr bwMode="auto">
            <a:xfrm>
              <a:off x="431" y="1797"/>
              <a:ext cx="590" cy="3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协议版本</a:t>
              </a:r>
            </a:p>
          </p:txBody>
        </p:sp>
        <p:sp>
          <p:nvSpPr>
            <p:cNvPr id="235546" name="Text Box 26"/>
            <p:cNvSpPr txBox="1">
              <a:spLocks noChangeArrowheads="1"/>
            </p:cNvSpPr>
            <p:nvPr/>
          </p:nvSpPr>
          <p:spPr bwMode="auto">
            <a:xfrm>
              <a:off x="1021" y="1797"/>
              <a:ext cx="362" cy="315"/>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类型</a:t>
              </a:r>
            </a:p>
          </p:txBody>
        </p:sp>
        <p:sp>
          <p:nvSpPr>
            <p:cNvPr id="235547" name="Text Box 27"/>
            <p:cNvSpPr txBox="1">
              <a:spLocks noChangeArrowheads="1"/>
            </p:cNvSpPr>
            <p:nvPr/>
          </p:nvSpPr>
          <p:spPr bwMode="auto">
            <a:xfrm>
              <a:off x="1383" y="1797"/>
              <a:ext cx="363" cy="315"/>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子类</a:t>
              </a:r>
            </a:p>
          </p:txBody>
        </p:sp>
        <p:sp>
          <p:nvSpPr>
            <p:cNvPr id="235548" name="Text Box 28"/>
            <p:cNvSpPr txBox="1">
              <a:spLocks noChangeArrowheads="1"/>
            </p:cNvSpPr>
            <p:nvPr/>
          </p:nvSpPr>
          <p:spPr bwMode="auto">
            <a:xfrm>
              <a:off x="1746" y="1797"/>
              <a:ext cx="363" cy="29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1800" dirty="0">
                  <a:latin typeface="Calibri" panose="020F0502020204030204" pitchFamily="34" charset="0"/>
                  <a:ea typeface="微软雅黑" panose="020B0503020204020204" pitchFamily="34" charset="-122"/>
                  <a:sym typeface="Calibri" panose="020F0502020204030204" pitchFamily="34" charset="0"/>
                </a:rPr>
                <a:t>到</a:t>
              </a:r>
              <a:r>
                <a:rPr lang="en-US" altLang="zh-CN" sz="1800" dirty="0">
                  <a:latin typeface="Calibri" panose="020F0502020204030204" pitchFamily="34" charset="0"/>
                  <a:ea typeface="微软雅黑" panose="020B0503020204020204" pitchFamily="34" charset="-122"/>
                  <a:sym typeface="Calibri" panose="020F0502020204030204" pitchFamily="34" charset="0"/>
                </a:rPr>
                <a:t>AP</a:t>
              </a:r>
            </a:p>
          </p:txBody>
        </p:sp>
        <p:sp>
          <p:nvSpPr>
            <p:cNvPr id="235549" name="Text Box 29"/>
            <p:cNvSpPr txBox="1">
              <a:spLocks noChangeArrowheads="1"/>
            </p:cNvSpPr>
            <p:nvPr/>
          </p:nvSpPr>
          <p:spPr bwMode="auto">
            <a:xfrm>
              <a:off x="2109" y="1797"/>
              <a:ext cx="363" cy="29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1800" dirty="0">
                  <a:latin typeface="Calibri" panose="020F0502020204030204" pitchFamily="34" charset="0"/>
                  <a:ea typeface="微软雅黑" panose="020B0503020204020204" pitchFamily="34" charset="-122"/>
                  <a:sym typeface="Calibri" panose="020F0502020204030204" pitchFamily="34" charset="0"/>
                </a:rPr>
                <a:t>从</a:t>
              </a:r>
              <a:r>
                <a:rPr lang="en-US" altLang="zh-CN" sz="1800" dirty="0">
                  <a:latin typeface="Calibri" panose="020F0502020204030204" pitchFamily="34" charset="0"/>
                  <a:ea typeface="微软雅黑" panose="020B0503020204020204" pitchFamily="34" charset="-122"/>
                  <a:sym typeface="Calibri" panose="020F0502020204030204" pitchFamily="34" charset="0"/>
                </a:rPr>
                <a:t>AP</a:t>
              </a:r>
            </a:p>
          </p:txBody>
        </p:sp>
        <p:sp>
          <p:nvSpPr>
            <p:cNvPr id="235550" name="Text Box 30"/>
            <p:cNvSpPr txBox="1">
              <a:spLocks noChangeArrowheads="1"/>
            </p:cNvSpPr>
            <p:nvPr/>
          </p:nvSpPr>
          <p:spPr bwMode="auto">
            <a:xfrm>
              <a:off x="3061" y="1797"/>
              <a:ext cx="363" cy="315"/>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重试</a:t>
              </a:r>
            </a:p>
          </p:txBody>
        </p:sp>
        <p:sp>
          <p:nvSpPr>
            <p:cNvPr id="235551" name="Text Box 31"/>
            <p:cNvSpPr txBox="1">
              <a:spLocks noChangeArrowheads="1"/>
            </p:cNvSpPr>
            <p:nvPr/>
          </p:nvSpPr>
          <p:spPr bwMode="auto">
            <a:xfrm>
              <a:off x="3424" y="1797"/>
              <a:ext cx="590" cy="31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功率管理</a:t>
              </a:r>
            </a:p>
          </p:txBody>
        </p:sp>
        <p:sp>
          <p:nvSpPr>
            <p:cNvPr id="235553" name="Text Box 33"/>
            <p:cNvSpPr txBox="1">
              <a:spLocks noChangeArrowheads="1"/>
            </p:cNvSpPr>
            <p:nvPr/>
          </p:nvSpPr>
          <p:spPr bwMode="auto">
            <a:xfrm>
              <a:off x="4967" y="1797"/>
              <a:ext cx="408" cy="3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Rsvd</a:t>
              </a:r>
            </a:p>
          </p:txBody>
        </p:sp>
        <p:sp>
          <p:nvSpPr>
            <p:cNvPr id="235554" name="Text Box 34"/>
            <p:cNvSpPr txBox="1">
              <a:spLocks noChangeArrowheads="1"/>
            </p:cNvSpPr>
            <p:nvPr/>
          </p:nvSpPr>
          <p:spPr bwMode="auto">
            <a:xfrm>
              <a:off x="566"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2b</a:t>
              </a:r>
            </a:p>
          </p:txBody>
        </p:sp>
        <p:sp>
          <p:nvSpPr>
            <p:cNvPr id="235555" name="Text Box 35"/>
            <p:cNvSpPr txBox="1">
              <a:spLocks noChangeArrowheads="1"/>
            </p:cNvSpPr>
            <p:nvPr/>
          </p:nvSpPr>
          <p:spPr bwMode="auto">
            <a:xfrm>
              <a:off x="1066"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2b</a:t>
              </a:r>
            </a:p>
          </p:txBody>
        </p:sp>
        <p:sp>
          <p:nvSpPr>
            <p:cNvPr id="235556" name="Text Box 36"/>
            <p:cNvSpPr txBox="1">
              <a:spLocks noChangeArrowheads="1"/>
            </p:cNvSpPr>
            <p:nvPr/>
          </p:nvSpPr>
          <p:spPr bwMode="auto">
            <a:xfrm>
              <a:off x="1474"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4b</a:t>
              </a:r>
            </a:p>
          </p:txBody>
        </p:sp>
        <p:sp>
          <p:nvSpPr>
            <p:cNvPr id="235557" name="Text Box 37"/>
            <p:cNvSpPr txBox="1">
              <a:spLocks noChangeArrowheads="1"/>
            </p:cNvSpPr>
            <p:nvPr/>
          </p:nvSpPr>
          <p:spPr bwMode="auto">
            <a:xfrm>
              <a:off x="1837"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58" name="Text Box 38"/>
            <p:cNvSpPr txBox="1">
              <a:spLocks noChangeArrowheads="1"/>
            </p:cNvSpPr>
            <p:nvPr/>
          </p:nvSpPr>
          <p:spPr bwMode="auto">
            <a:xfrm>
              <a:off x="2517"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59" name="Text Box 39"/>
            <p:cNvSpPr txBox="1">
              <a:spLocks noChangeArrowheads="1"/>
            </p:cNvSpPr>
            <p:nvPr/>
          </p:nvSpPr>
          <p:spPr bwMode="auto">
            <a:xfrm>
              <a:off x="3061"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0" name="Text Box 40"/>
            <p:cNvSpPr txBox="1">
              <a:spLocks noChangeArrowheads="1"/>
            </p:cNvSpPr>
            <p:nvPr/>
          </p:nvSpPr>
          <p:spPr bwMode="auto">
            <a:xfrm>
              <a:off x="3560"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1" name="Text Box 41"/>
            <p:cNvSpPr txBox="1">
              <a:spLocks noChangeArrowheads="1"/>
            </p:cNvSpPr>
            <p:nvPr/>
          </p:nvSpPr>
          <p:spPr bwMode="auto">
            <a:xfrm>
              <a:off x="4105" y="1525"/>
              <a:ext cx="3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2" name="Text Box 42"/>
            <p:cNvSpPr txBox="1">
              <a:spLocks noChangeArrowheads="1"/>
            </p:cNvSpPr>
            <p:nvPr/>
          </p:nvSpPr>
          <p:spPr bwMode="auto">
            <a:xfrm>
              <a:off x="4967"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3" name="Text Box 43"/>
            <p:cNvSpPr txBox="1">
              <a:spLocks noChangeArrowheads="1"/>
            </p:cNvSpPr>
            <p:nvPr/>
          </p:nvSpPr>
          <p:spPr bwMode="auto">
            <a:xfrm>
              <a:off x="2154"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4" name="Text Box 44"/>
            <p:cNvSpPr txBox="1">
              <a:spLocks noChangeArrowheads="1"/>
            </p:cNvSpPr>
            <p:nvPr/>
          </p:nvSpPr>
          <p:spPr bwMode="auto">
            <a:xfrm>
              <a:off x="2472" y="1797"/>
              <a:ext cx="589" cy="3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更多标识</a:t>
              </a:r>
            </a:p>
          </p:txBody>
        </p:sp>
        <p:sp>
          <p:nvSpPr>
            <p:cNvPr id="235565" name="Text Box 45"/>
            <p:cNvSpPr txBox="1">
              <a:spLocks noChangeArrowheads="1"/>
            </p:cNvSpPr>
            <p:nvPr/>
          </p:nvSpPr>
          <p:spPr bwMode="auto">
            <a:xfrm>
              <a:off x="4014" y="1797"/>
              <a:ext cx="634" cy="31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更多数据</a:t>
              </a:r>
            </a:p>
          </p:txBody>
        </p:sp>
        <p:sp>
          <p:nvSpPr>
            <p:cNvPr id="235566" name="Text Box 46"/>
            <p:cNvSpPr txBox="1">
              <a:spLocks noChangeArrowheads="1"/>
            </p:cNvSpPr>
            <p:nvPr/>
          </p:nvSpPr>
          <p:spPr bwMode="auto">
            <a:xfrm>
              <a:off x="4649" y="1797"/>
              <a:ext cx="316" cy="316"/>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WEP</a:t>
              </a:r>
            </a:p>
          </p:txBody>
        </p:sp>
        <p:sp>
          <p:nvSpPr>
            <p:cNvPr id="235567" name="Text Box 47"/>
            <p:cNvSpPr txBox="1">
              <a:spLocks noChangeArrowheads="1"/>
            </p:cNvSpPr>
            <p:nvPr/>
          </p:nvSpPr>
          <p:spPr bwMode="auto">
            <a:xfrm>
              <a:off x="4649" y="1525"/>
              <a:ext cx="318"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1b</a:t>
              </a:r>
            </a:p>
          </p:txBody>
        </p:sp>
        <p:sp>
          <p:nvSpPr>
            <p:cNvPr id="235568" name="Line 48"/>
            <p:cNvSpPr>
              <a:spLocks noChangeShapeType="1"/>
            </p:cNvSpPr>
            <p:nvPr/>
          </p:nvSpPr>
          <p:spPr bwMode="auto">
            <a:xfrm>
              <a:off x="295" y="1298"/>
              <a:ext cx="13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5569" name="Line 49"/>
            <p:cNvSpPr>
              <a:spLocks noChangeShapeType="1"/>
            </p:cNvSpPr>
            <p:nvPr/>
          </p:nvSpPr>
          <p:spPr bwMode="auto">
            <a:xfrm>
              <a:off x="884" y="1343"/>
              <a:ext cx="4491"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sp>
        <p:nvSpPr>
          <p:cNvPr id="235570" name="Rectangle 50"/>
          <p:cNvSpPr>
            <a:spLocks noChangeArrowheads="1"/>
          </p:cNvSpPr>
          <p:nvPr/>
        </p:nvSpPr>
        <p:spPr bwMode="auto">
          <a:xfrm>
            <a:off x="468313" y="404813"/>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nSpc>
                <a:spcPct val="120000"/>
              </a:lnSpc>
              <a:buFont typeface="Wingdings" panose="05000000000000000000" pitchFamily="2" charset="2"/>
              <a:buNone/>
            </a:pPr>
            <a:r>
              <a:rPr lang="en-US" altLang="zh-CN"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1.2.3  </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802.11</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帧结构和特点</a:t>
            </a:r>
          </a:p>
        </p:txBody>
      </p:sp>
      <p:sp>
        <p:nvSpPr>
          <p:cNvPr id="235571" name="Rectangle 51"/>
          <p:cNvSpPr>
            <a:spLocks noChangeArrowheads="1"/>
          </p:cNvSpPr>
          <p:nvPr/>
        </p:nvSpPr>
        <p:spPr bwMode="auto">
          <a:xfrm>
            <a:off x="468313" y="3377404"/>
            <a:ext cx="777716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最大特点</a:t>
            </a:r>
            <a:r>
              <a:rPr lang="en-US" altLang="zh-CN" dirty="0">
                <a:latin typeface="Calibri" panose="020F0502020204030204" pitchFamily="34" charset="0"/>
                <a:ea typeface="微软雅黑" panose="020B0503020204020204" pitchFamily="34" charset="-122"/>
                <a:sym typeface="Calibri" panose="020F0502020204030204" pitchFamily="34" charset="0"/>
              </a:rPr>
              <a:t>4</a:t>
            </a:r>
            <a:r>
              <a:rPr lang="zh-CN" altLang="en-US" dirty="0">
                <a:latin typeface="Calibri" panose="020F0502020204030204" pitchFamily="34" charset="0"/>
                <a:ea typeface="微软雅黑" panose="020B0503020204020204" pitchFamily="34" charset="-122"/>
                <a:sym typeface="Calibri" panose="020F0502020204030204" pitchFamily="34" charset="0"/>
              </a:rPr>
              <a:t>个地址，除了地址</a:t>
            </a:r>
            <a:r>
              <a:rPr lang="en-US" altLang="zh-CN" dirty="0">
                <a:latin typeface="Calibri" panose="020F0502020204030204" pitchFamily="34" charset="0"/>
                <a:ea typeface="微软雅黑" panose="020B0503020204020204" pitchFamily="34" charset="-122"/>
                <a:sym typeface="Calibri" panose="020F0502020204030204" pitchFamily="34" charset="0"/>
              </a:rPr>
              <a:t>1-2</a:t>
            </a:r>
            <a:r>
              <a:rPr lang="zh-CN" altLang="en-US" dirty="0">
                <a:latin typeface="Calibri" panose="020F0502020204030204" pitchFamily="34" charset="0"/>
                <a:ea typeface="微软雅黑" panose="020B0503020204020204" pitchFamily="34" charset="-122"/>
                <a:sym typeface="Calibri" panose="020F0502020204030204" pitchFamily="34" charset="0"/>
              </a:rPr>
              <a:t>是传统源</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目的地址（但和</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有关），地址</a:t>
            </a:r>
            <a:r>
              <a:rPr lang="en-US" altLang="zh-CN" dirty="0">
                <a:latin typeface="Calibri" panose="020F0502020204030204" pitchFamily="34" charset="0"/>
                <a:ea typeface="微软雅黑" panose="020B0503020204020204" pitchFamily="34" charset="-122"/>
                <a:sym typeface="Calibri" panose="020F0502020204030204" pitchFamily="34" charset="0"/>
              </a:rPr>
              <a:t>3</a:t>
            </a:r>
            <a:r>
              <a:rPr lang="zh-CN" altLang="en-US" dirty="0">
                <a:latin typeface="Calibri" panose="020F0502020204030204" pitchFamily="34" charset="0"/>
                <a:ea typeface="微软雅黑" panose="020B0503020204020204" pitchFamily="34" charset="-122"/>
                <a:sym typeface="Calibri" panose="020F0502020204030204" pitchFamily="34" charset="0"/>
              </a:rPr>
              <a:t>是</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接入路由器的</a:t>
            </a:r>
            <a:r>
              <a:rPr lang="en-US" altLang="zh-CN" dirty="0">
                <a:latin typeface="Calibri" panose="020F0502020204030204" pitchFamily="34" charset="0"/>
                <a:ea typeface="微软雅黑" panose="020B0503020204020204" pitchFamily="34" charset="-122"/>
                <a:sym typeface="Calibri" panose="020F0502020204030204" pitchFamily="34" charset="0"/>
              </a:rPr>
              <a:t>MAC</a:t>
            </a:r>
            <a:r>
              <a:rPr lang="zh-CN" altLang="en-US" dirty="0">
                <a:latin typeface="Calibri" panose="020F0502020204030204" pitchFamily="34" charset="0"/>
                <a:ea typeface="微软雅黑" panose="020B0503020204020204" pitchFamily="34" charset="-122"/>
                <a:sym typeface="Calibri" panose="020F0502020204030204" pitchFamily="34" charset="0"/>
              </a:rPr>
              <a:t>地址，完成</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有线</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无线转换；地址</a:t>
            </a:r>
            <a:r>
              <a:rPr lang="en-US" altLang="zh-CN" dirty="0">
                <a:latin typeface="Calibri" panose="020F0502020204030204" pitchFamily="34" charset="0"/>
                <a:ea typeface="微软雅黑" panose="020B0503020204020204" pitchFamily="34" charset="-122"/>
                <a:sym typeface="Calibri" panose="020F0502020204030204" pitchFamily="34" charset="0"/>
              </a:rPr>
              <a:t>4</a:t>
            </a:r>
            <a:r>
              <a:rPr lang="zh-CN" altLang="en-US" dirty="0">
                <a:latin typeface="Calibri" panose="020F0502020204030204" pitchFamily="34" charset="0"/>
                <a:ea typeface="微软雅黑" panose="020B0503020204020204" pitchFamily="34" charset="-122"/>
                <a:sym typeface="Calibri" panose="020F0502020204030204" pitchFamily="34" charset="0"/>
              </a:rPr>
              <a:t>是</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自组织模式中相互转发时使用（一般不常用）。</a:t>
            </a:r>
          </a:p>
        </p:txBody>
      </p:sp>
      <p:sp>
        <p:nvSpPr>
          <p:cNvPr id="235572" name="Rectangle 52"/>
          <p:cNvSpPr>
            <a:spLocks noChangeArrowheads="1"/>
          </p:cNvSpPr>
          <p:nvPr/>
        </p:nvSpPr>
        <p:spPr bwMode="auto">
          <a:xfrm>
            <a:off x="395288" y="5064124"/>
            <a:ext cx="8352730" cy="165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序号控制：类似</a:t>
            </a:r>
            <a:r>
              <a:rPr lang="en-US" altLang="zh-CN" dirty="0">
                <a:latin typeface="Calibri" panose="020F0502020204030204" pitchFamily="34" charset="0"/>
                <a:ea typeface="微软雅黑" panose="020B0503020204020204" pitchFamily="34" charset="-122"/>
                <a:sym typeface="Calibri" panose="020F0502020204030204" pitchFamily="34" charset="0"/>
              </a:rPr>
              <a:t>TCP</a:t>
            </a:r>
            <a:r>
              <a:rPr lang="zh-CN" altLang="en-US" dirty="0">
                <a:latin typeface="Calibri" panose="020F0502020204030204" pitchFamily="34" charset="0"/>
                <a:ea typeface="微软雅黑" panose="020B0503020204020204" pitchFamily="34" charset="-122"/>
                <a:sym typeface="Calibri" panose="020F0502020204030204" pitchFamily="34" charset="0"/>
              </a:rPr>
              <a:t>序号，丢失重传时辨认。持续期：持续时间长度（包括：数据、请求</a:t>
            </a:r>
            <a:r>
              <a:rPr lang="en-US" altLang="zh-CN" dirty="0">
                <a:latin typeface="Calibri" panose="020F0502020204030204" pitchFamily="34" charset="0"/>
                <a:ea typeface="微软雅黑" panose="020B0503020204020204" pitchFamily="34" charset="-122"/>
                <a:sym typeface="Calibri" panose="020F0502020204030204" pitchFamily="34" charset="0"/>
              </a:rPr>
              <a:t>RTS</a:t>
            </a:r>
            <a:r>
              <a:rPr lang="zh-CN" altLang="en-US" dirty="0">
                <a:latin typeface="Calibri" panose="020F0502020204030204" pitchFamily="34" charset="0"/>
                <a:ea typeface="微软雅黑" panose="020B0503020204020204" pitchFamily="34" charset="-122"/>
                <a:sym typeface="Calibri" panose="020F0502020204030204" pitchFamily="34" charset="0"/>
              </a:rPr>
              <a:t>、确认</a:t>
            </a:r>
            <a:r>
              <a:rPr lang="en-US" altLang="zh-CN" dirty="0">
                <a:latin typeface="Calibri" panose="020F0502020204030204" pitchFamily="34" charset="0"/>
                <a:ea typeface="微软雅黑" panose="020B0503020204020204" pitchFamily="34" charset="-122"/>
                <a:sym typeface="Calibri" panose="020F0502020204030204" pitchFamily="34" charset="0"/>
              </a:rPr>
              <a:t>CTS</a:t>
            </a:r>
            <a:r>
              <a:rPr lang="zh-CN" altLang="en-US" dirty="0">
                <a:latin typeface="Calibri" panose="020F0502020204030204" pitchFamily="34" charset="0"/>
                <a:ea typeface="微软雅黑" panose="020B0503020204020204" pitchFamily="34" charset="-122"/>
                <a:sym typeface="Calibri" panose="020F0502020204030204" pitchFamily="34" charset="0"/>
              </a:rPr>
              <a:t>帧）。</a:t>
            </a:r>
          </a:p>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类型</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子类：区分关联、</a:t>
            </a:r>
            <a:r>
              <a:rPr lang="en-US" altLang="zh-CN" dirty="0">
                <a:latin typeface="Calibri" panose="020F0502020204030204" pitchFamily="34" charset="0"/>
                <a:ea typeface="微软雅黑" panose="020B0503020204020204" pitchFamily="34" charset="-122"/>
                <a:sym typeface="Calibri" panose="020F0502020204030204" pitchFamily="34" charset="0"/>
              </a:rPr>
              <a:t>RTS</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CTS</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ACK</a:t>
            </a:r>
            <a:r>
              <a:rPr lang="zh-CN" altLang="en-US" dirty="0">
                <a:latin typeface="Calibri" panose="020F0502020204030204" pitchFamily="34" charset="0"/>
                <a:ea typeface="微软雅黑" panose="020B0503020204020204" pitchFamily="34" charset="-122"/>
                <a:sym typeface="Calibri" panose="020F0502020204030204" pitchFamily="34" charset="0"/>
              </a:rPr>
              <a:t>和数据帧；</a:t>
            </a:r>
            <a:r>
              <a:rPr lang="en-US" altLang="zh-CN" dirty="0">
                <a:latin typeface="Calibri" panose="020F0502020204030204" pitchFamily="34" charset="0"/>
                <a:ea typeface="微软雅黑" panose="020B0503020204020204" pitchFamily="34" charset="-122"/>
                <a:sym typeface="Calibri" panose="020F0502020204030204" pitchFamily="34" charset="0"/>
              </a:rPr>
              <a:t>WEP</a:t>
            </a:r>
            <a:r>
              <a:rPr lang="zh-CN" altLang="en-US" dirty="0">
                <a:latin typeface="Calibri" panose="020F0502020204030204" pitchFamily="34" charset="0"/>
                <a:ea typeface="微软雅黑" panose="020B0503020204020204" pitchFamily="34" charset="-122"/>
                <a:sym typeface="Calibri" panose="020F0502020204030204" pitchFamily="34" charset="0"/>
              </a:rPr>
              <a:t>：是否加密；重试：是否重传帧</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3</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种帧类型）</a:t>
            </a:r>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71"/>
                                        </p:tgtEl>
                                        <p:attrNameLst>
                                          <p:attrName>style.visibility</p:attrName>
                                        </p:attrNameLst>
                                      </p:cBhvr>
                                      <p:to>
                                        <p:strVal val="visible"/>
                                      </p:to>
                                    </p:set>
                                    <p:anim calcmode="lin" valueType="num">
                                      <p:cBhvr additive="base">
                                        <p:cTn id="7" dur="500" fill="hold"/>
                                        <p:tgtEl>
                                          <p:spTgt spid="235571"/>
                                        </p:tgtEl>
                                        <p:attrNameLst>
                                          <p:attrName>ppt_x</p:attrName>
                                        </p:attrNameLst>
                                      </p:cBhvr>
                                      <p:tavLst>
                                        <p:tav tm="0">
                                          <p:val>
                                            <p:strVal val="0-#ppt_w/2"/>
                                          </p:val>
                                        </p:tav>
                                        <p:tav tm="100000">
                                          <p:val>
                                            <p:strVal val="#ppt_x"/>
                                          </p:val>
                                        </p:tav>
                                      </p:tavLst>
                                    </p:anim>
                                    <p:anim calcmode="lin" valueType="num">
                                      <p:cBhvr additive="base">
                                        <p:cTn id="8" dur="500" fill="hold"/>
                                        <p:tgtEl>
                                          <p:spTgt spid="2355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72"/>
                                        </p:tgtEl>
                                        <p:attrNameLst>
                                          <p:attrName>style.visibility</p:attrName>
                                        </p:attrNameLst>
                                      </p:cBhvr>
                                      <p:to>
                                        <p:strVal val="visible"/>
                                      </p:to>
                                    </p:set>
                                    <p:anim calcmode="lin" valueType="num">
                                      <p:cBhvr additive="base">
                                        <p:cTn id="13" dur="500" fill="hold"/>
                                        <p:tgtEl>
                                          <p:spTgt spid="235572"/>
                                        </p:tgtEl>
                                        <p:attrNameLst>
                                          <p:attrName>ppt_x</p:attrName>
                                        </p:attrNameLst>
                                      </p:cBhvr>
                                      <p:tavLst>
                                        <p:tav tm="0">
                                          <p:val>
                                            <p:strVal val="0-#ppt_w/2"/>
                                          </p:val>
                                        </p:tav>
                                        <p:tav tm="100000">
                                          <p:val>
                                            <p:strVal val="#ppt_x"/>
                                          </p:val>
                                        </p:tav>
                                      </p:tavLst>
                                    </p:anim>
                                    <p:anim calcmode="lin" valueType="num">
                                      <p:cBhvr additive="base">
                                        <p:cTn id="14" dur="500" fill="hold"/>
                                        <p:tgtEl>
                                          <p:spTgt spid="2355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1" grpId="0" autoUpdateAnimBg="0"/>
      <p:bldP spid="235572"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ChangeArrowheads="1"/>
          </p:cNvSpPr>
          <p:nvPr/>
        </p:nvSpPr>
        <p:spPr bwMode="auto">
          <a:xfrm>
            <a:off x="611188" y="1088232"/>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AutoNum type="arabicPeriod"/>
            </a:pPr>
            <a:r>
              <a:rPr lang="en-US" altLang="zh-CN">
                <a:latin typeface="Calibri" panose="020F0502020204030204" pitchFamily="34" charset="0"/>
                <a:ea typeface="微软雅黑" panose="020B0503020204020204" pitchFamily="34" charset="-122"/>
                <a:sym typeface="Calibri" panose="020F0502020204030204" pitchFamily="34" charset="0"/>
              </a:rPr>
              <a:t> </a:t>
            </a:r>
            <a:r>
              <a:rPr lang="zh-CN" altLang="en-US">
                <a:latin typeface="Calibri" panose="020F0502020204030204" pitchFamily="34" charset="0"/>
                <a:ea typeface="微软雅黑" panose="020B0503020204020204" pitchFamily="34" charset="-122"/>
                <a:sym typeface="Calibri" panose="020F0502020204030204" pitchFamily="34" charset="0"/>
              </a:rPr>
              <a:t>漫游功能</a:t>
            </a:r>
          </a:p>
        </p:txBody>
      </p:sp>
      <p:sp>
        <p:nvSpPr>
          <p:cNvPr id="205827" name="Rectangle 3"/>
          <p:cNvSpPr>
            <a:spLocks noChangeArrowheads="1"/>
          </p:cNvSpPr>
          <p:nvPr/>
        </p:nvSpPr>
        <p:spPr bwMode="auto">
          <a:xfrm>
            <a:off x="525462" y="1595042"/>
            <a:ext cx="8223002"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发送站进入多</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访问接入点的覆盖区域，发送站自动选择信号条件最好的</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访问接入点；并在移动中，脱离当前访问点，重新连接切换到其它访问点。基本类同</a:t>
            </a:r>
            <a:r>
              <a:rPr lang="en-US" altLang="zh-CN" dirty="0">
                <a:latin typeface="Calibri" panose="020F0502020204030204" pitchFamily="34" charset="0"/>
                <a:ea typeface="微软雅黑" panose="020B0503020204020204" pitchFamily="34" charset="-122"/>
                <a:sym typeface="Calibri" panose="020F0502020204030204" pitchFamily="34" charset="0"/>
              </a:rPr>
              <a:t>GSM</a:t>
            </a:r>
            <a:r>
              <a:rPr lang="zh-CN" altLang="en-US" dirty="0">
                <a:latin typeface="Calibri" panose="020F0502020204030204" pitchFamily="34" charset="0"/>
                <a:ea typeface="微软雅黑" panose="020B0503020204020204" pitchFamily="34" charset="-122"/>
                <a:sym typeface="Calibri" panose="020F0502020204030204" pitchFamily="34" charset="0"/>
              </a:rPr>
              <a:t>的越区切换思想，但不能实现</a:t>
            </a:r>
            <a:r>
              <a:rPr lang="en-US" altLang="zh-CN" dirty="0">
                <a:latin typeface="Calibri" panose="020F0502020204030204" pitchFamily="34" charset="0"/>
                <a:ea typeface="微软雅黑" panose="020B0503020204020204" pitchFamily="34" charset="-122"/>
                <a:sym typeface="Calibri" panose="020F0502020204030204" pitchFamily="34" charset="0"/>
              </a:rPr>
              <a:t>GSM</a:t>
            </a:r>
            <a:r>
              <a:rPr lang="zh-CN" altLang="en-US" dirty="0">
                <a:latin typeface="Calibri" panose="020F0502020204030204" pitchFamily="34" charset="0"/>
                <a:ea typeface="微软雅黑" panose="020B0503020204020204" pitchFamily="34" charset="-122"/>
                <a:sym typeface="Calibri" panose="020F0502020204030204" pitchFamily="34" charset="0"/>
              </a:rPr>
              <a:t>大漫游功能 </a:t>
            </a:r>
          </a:p>
        </p:txBody>
      </p:sp>
      <p:sp>
        <p:nvSpPr>
          <p:cNvPr id="205828" name="Rectangle 4"/>
          <p:cNvSpPr>
            <a:spLocks noChangeArrowheads="1"/>
          </p:cNvSpPr>
          <p:nvPr/>
        </p:nvSpPr>
        <p:spPr bwMode="auto">
          <a:xfrm>
            <a:off x="611188" y="3321052"/>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2.  </a:t>
            </a:r>
            <a:r>
              <a:rPr lang="zh-CN" altLang="en-US" dirty="0">
                <a:latin typeface="Calibri" panose="020F0502020204030204" pitchFamily="34" charset="0"/>
                <a:ea typeface="微软雅黑" panose="020B0503020204020204" pitchFamily="34" charset="-122"/>
                <a:sym typeface="Calibri" panose="020F0502020204030204" pitchFamily="34" charset="0"/>
              </a:rPr>
              <a:t>信道和关联</a:t>
            </a:r>
          </a:p>
        </p:txBody>
      </p:sp>
      <p:sp>
        <p:nvSpPr>
          <p:cNvPr id="205829" name="Rectangle 5"/>
          <p:cNvSpPr>
            <a:spLocks noChangeArrowheads="1"/>
          </p:cNvSpPr>
          <p:nvPr/>
        </p:nvSpPr>
        <p:spPr bwMode="auto">
          <a:xfrm>
            <a:off x="611188" y="3750865"/>
            <a:ext cx="828064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服务标识符</a:t>
            </a:r>
            <a:r>
              <a:rPr lang="en-US" altLang="zh-CN" dirty="0">
                <a:latin typeface="Calibri" panose="020F0502020204030204" pitchFamily="34" charset="0"/>
                <a:ea typeface="微软雅黑" panose="020B0503020204020204" pitchFamily="34" charset="-122"/>
                <a:sym typeface="Calibri" panose="020F0502020204030204" pitchFamily="34" charset="0"/>
              </a:rPr>
              <a:t>SSID(Service Set </a:t>
            </a:r>
            <a:r>
              <a:rPr lang="en-US" altLang="zh-CN" dirty="0" err="1">
                <a:latin typeface="Calibri" panose="020F0502020204030204" pitchFamily="34" charset="0"/>
                <a:ea typeface="微软雅黑" panose="020B0503020204020204" pitchFamily="34" charset="-122"/>
                <a:sym typeface="Calibri" panose="020F0502020204030204" pitchFamily="34" charset="0"/>
              </a:rPr>
              <a:t>IDentifier</a:t>
            </a:r>
            <a:r>
              <a:rPr lang="zh-CN" altLang="en-US" dirty="0">
                <a:latin typeface="Calibri" panose="020F0502020204030204" pitchFamily="34" charset="0"/>
                <a:ea typeface="微软雅黑" panose="020B0503020204020204" pitchFamily="34" charset="-122"/>
                <a:sym typeface="Calibri" panose="020F0502020204030204" pitchFamily="34" charset="0"/>
              </a:rPr>
              <a:t>服务集标识符</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区分各个不同</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，某区域</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覆盖存在时，显示和识别不同</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，并分配信道（共</a:t>
            </a:r>
            <a:r>
              <a:rPr lang="en-US" altLang="zh-CN" dirty="0">
                <a:latin typeface="Calibri" panose="020F0502020204030204" pitchFamily="34" charset="0"/>
                <a:ea typeface="微软雅黑" panose="020B0503020204020204" pitchFamily="34" charset="-122"/>
                <a:sym typeface="Calibri" panose="020F0502020204030204" pitchFamily="34" charset="0"/>
              </a:rPr>
              <a:t>11</a:t>
            </a:r>
            <a:r>
              <a:rPr lang="zh-CN" altLang="en-US" dirty="0">
                <a:latin typeface="Calibri" panose="020F0502020204030204" pitchFamily="34" charset="0"/>
                <a:ea typeface="微软雅黑" panose="020B0503020204020204" pitchFamily="34" charset="-122"/>
                <a:sym typeface="Calibri" panose="020F0502020204030204" pitchFamily="34" charset="0"/>
              </a:rPr>
              <a:t>个）。</a:t>
            </a:r>
          </a:p>
        </p:txBody>
      </p:sp>
      <p:sp>
        <p:nvSpPr>
          <p:cNvPr id="205832" name="Comment 8"/>
          <p:cNvSpPr>
            <a:spLocks noChangeArrowheads="1"/>
          </p:cNvSpPr>
          <p:nvPr/>
        </p:nvSpPr>
        <p:spPr bwMode="auto">
          <a:xfrm>
            <a:off x="7020272" y="1111031"/>
            <a:ext cx="1828800" cy="366895"/>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a:extLst>
            <a:ext uri="{53640926-AAD7-44D8-BBD7-CCE9431645EC}">
              <a14:shadowObscured xmlns:a14="http://schemas.microsoft.com/office/drawing/2010/main" val="1"/>
            </a:ext>
          </a:extLst>
        </p:spPr>
        <p:txBody>
          <a:bodyPr>
            <a:spAutoFit/>
          </a:bodyPr>
          <a:lstStyle/>
          <a:p>
            <a:pPr eaLnBrk="0" hangingPunct="0">
              <a:lnSpc>
                <a:spcPct val="120000"/>
              </a:lnSpc>
            </a:pPr>
            <a:r>
              <a:rPr lang="zh-CN" altLang="en-US" sz="1600" dirty="0" smtClean="0">
                <a:solidFill>
                  <a:srgbClr val="000000"/>
                </a:solidFill>
                <a:latin typeface="Calibri" panose="020F0502020204030204" pitchFamily="34" charset="0"/>
                <a:ea typeface="微软雅黑" panose="020B0503020204020204" pitchFamily="34" charset="-122"/>
                <a:sym typeface="Calibri" panose="020F0502020204030204" pitchFamily="34" charset="0"/>
              </a:rPr>
              <a:t>什么</a:t>
            </a:r>
            <a:r>
              <a:rPr lang="zh-CN" altLang="en-US" sz="1600" dirty="0">
                <a:solidFill>
                  <a:srgbClr val="000000"/>
                </a:solidFill>
                <a:latin typeface="Calibri" panose="020F0502020204030204" pitchFamily="34" charset="0"/>
                <a:ea typeface="微软雅黑" panose="020B0503020204020204" pitchFamily="34" charset="-122"/>
                <a:sym typeface="Calibri" panose="020F0502020204030204" pitchFamily="34" charset="0"/>
              </a:rPr>
              <a:t>是访问点？</a:t>
            </a:r>
          </a:p>
        </p:txBody>
      </p:sp>
      <p:sp>
        <p:nvSpPr>
          <p:cNvPr id="205834" name="Text Box 10"/>
          <p:cNvSpPr txBox="1">
            <a:spLocks noChangeArrowheads="1"/>
          </p:cNvSpPr>
          <p:nvPr/>
        </p:nvSpPr>
        <p:spPr bwMode="auto">
          <a:xfrm>
            <a:off x="684213" y="333375"/>
            <a:ext cx="40386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1.2.4 </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802.11</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标准其他问题：</a:t>
            </a:r>
          </a:p>
        </p:txBody>
      </p:sp>
      <p:sp>
        <p:nvSpPr>
          <p:cNvPr id="205837" name="Rectangle 13"/>
          <p:cNvSpPr>
            <a:spLocks noChangeArrowheads="1"/>
          </p:cNvSpPr>
          <p:nvPr/>
        </p:nvSpPr>
        <p:spPr bwMode="auto">
          <a:xfrm>
            <a:off x="638275" y="5044278"/>
            <a:ext cx="7848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latin typeface="Calibri" panose="020F0502020204030204" pitchFamily="34" charset="0"/>
                <a:ea typeface="微软雅黑" panose="020B0503020204020204" pitchFamily="34" charset="-122"/>
                <a:sym typeface="Calibri" panose="020F0502020204030204" pitchFamily="34" charset="0"/>
              </a:rPr>
              <a:t>关联：无线站点在</a:t>
            </a:r>
            <a:r>
              <a:rPr lang="en-US" altLang="zh-CN" dirty="0" err="1">
                <a:solidFill>
                  <a:srgbClr val="CC0000"/>
                </a:solidFill>
                <a:latin typeface="Calibri" panose="020F0502020204030204" pitchFamily="34" charset="0"/>
                <a:ea typeface="微软雅黑" panose="020B0503020204020204" pitchFamily="34" charset="-122"/>
                <a:sym typeface="Calibri" panose="020F0502020204030204" pitchFamily="34" charset="0"/>
              </a:rPr>
              <a:t>WiFi</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丛林</a:t>
            </a:r>
            <a:r>
              <a:rPr lang="zh-CN" altLang="en-US" dirty="0">
                <a:latin typeface="Calibri" panose="020F0502020204030204" pitchFamily="34" charset="0"/>
                <a:ea typeface="微软雅黑" panose="020B0503020204020204" pitchFamily="34" charset="-122"/>
                <a:sym typeface="Calibri" panose="020F0502020204030204" pitchFamily="34" charset="0"/>
              </a:rPr>
              <a:t>中，确定加入那个</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。一般</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通过周期发送信标帧（含</a:t>
            </a:r>
            <a:r>
              <a:rPr lang="en-US" altLang="zh-CN" dirty="0">
                <a:latin typeface="Calibri" panose="020F0502020204030204" pitchFamily="34" charset="0"/>
                <a:ea typeface="微软雅黑" panose="020B0503020204020204" pitchFamily="34" charset="-122"/>
                <a:sym typeface="Calibri" panose="020F0502020204030204" pitchFamily="34" charset="0"/>
              </a:rPr>
              <a:t>SSID</a:t>
            </a:r>
            <a:r>
              <a:rPr lang="zh-CN" altLang="en-US" dirty="0">
                <a:latin typeface="Calibri" panose="020F0502020204030204" pitchFamily="34" charset="0"/>
                <a:ea typeface="微软雅黑" panose="020B0503020204020204" pitchFamily="34" charset="-122"/>
                <a:sym typeface="Calibri" panose="020F0502020204030204" pitchFamily="34" charset="0"/>
              </a:rPr>
              <a:t>和</a:t>
            </a:r>
            <a:r>
              <a:rPr lang="en-US" altLang="zh-CN" dirty="0">
                <a:latin typeface="Calibri" panose="020F0502020204030204" pitchFamily="34" charset="0"/>
                <a:ea typeface="微软雅黑" panose="020B0503020204020204" pitchFamily="34" charset="-122"/>
                <a:sym typeface="Calibri" panose="020F0502020204030204" pitchFamily="34" charset="0"/>
              </a:rPr>
              <a:t>MAC)</a:t>
            </a:r>
            <a:r>
              <a:rPr lang="zh-CN" altLang="en-US" dirty="0">
                <a:latin typeface="Calibri" panose="020F0502020204030204" pitchFamily="34" charset="0"/>
                <a:ea typeface="微软雅黑" panose="020B0503020204020204" pitchFamily="34" charset="-122"/>
                <a:sym typeface="Calibri" panose="020F0502020204030204" pitchFamily="34" charset="0"/>
              </a:rPr>
              <a:t>，无线站点扫描后进行关联创建（认证接入方式）；也可以通过无线站点主动广播发送请求帧完成。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826"/>
                                        </p:tgtEl>
                                        <p:attrNameLst>
                                          <p:attrName>style.visibility</p:attrName>
                                        </p:attrNameLst>
                                      </p:cBhvr>
                                      <p:to>
                                        <p:strVal val="visible"/>
                                      </p:to>
                                    </p:set>
                                    <p:anim calcmode="lin" valueType="num">
                                      <p:cBhvr additive="base">
                                        <p:cTn id="7" dur="500" fill="hold"/>
                                        <p:tgtEl>
                                          <p:spTgt spid="205826"/>
                                        </p:tgtEl>
                                        <p:attrNameLst>
                                          <p:attrName>ppt_x</p:attrName>
                                        </p:attrNameLst>
                                      </p:cBhvr>
                                      <p:tavLst>
                                        <p:tav tm="0">
                                          <p:val>
                                            <p:strVal val="0-#ppt_w/2"/>
                                          </p:val>
                                        </p:tav>
                                        <p:tav tm="100000">
                                          <p:val>
                                            <p:strVal val="#ppt_x"/>
                                          </p:val>
                                        </p:tav>
                                      </p:tavLst>
                                    </p:anim>
                                    <p:anim calcmode="lin" valueType="num">
                                      <p:cBhvr additive="base">
                                        <p:cTn id="8" dur="500" fill="hold"/>
                                        <p:tgtEl>
                                          <p:spTgt spid="2058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827"/>
                                        </p:tgtEl>
                                        <p:attrNameLst>
                                          <p:attrName>style.visibility</p:attrName>
                                        </p:attrNameLst>
                                      </p:cBhvr>
                                      <p:to>
                                        <p:strVal val="visible"/>
                                      </p:to>
                                    </p:set>
                                    <p:anim calcmode="lin" valueType="num">
                                      <p:cBhvr additive="base">
                                        <p:cTn id="13" dur="500" fill="hold"/>
                                        <p:tgtEl>
                                          <p:spTgt spid="205827"/>
                                        </p:tgtEl>
                                        <p:attrNameLst>
                                          <p:attrName>ppt_x</p:attrName>
                                        </p:attrNameLst>
                                      </p:cBhvr>
                                      <p:tavLst>
                                        <p:tav tm="0">
                                          <p:val>
                                            <p:strVal val="0-#ppt_w/2"/>
                                          </p:val>
                                        </p:tav>
                                        <p:tav tm="100000">
                                          <p:val>
                                            <p:strVal val="#ppt_x"/>
                                          </p:val>
                                        </p:tav>
                                      </p:tavLst>
                                    </p:anim>
                                    <p:anim calcmode="lin" valueType="num">
                                      <p:cBhvr additive="base">
                                        <p:cTn id="14" dur="500" fill="hold"/>
                                        <p:tgtEl>
                                          <p:spTgt spid="2058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828"/>
                                        </p:tgtEl>
                                        <p:attrNameLst>
                                          <p:attrName>style.visibility</p:attrName>
                                        </p:attrNameLst>
                                      </p:cBhvr>
                                      <p:to>
                                        <p:strVal val="visible"/>
                                      </p:to>
                                    </p:set>
                                    <p:anim calcmode="lin" valueType="num">
                                      <p:cBhvr additive="base">
                                        <p:cTn id="19" dur="500" fill="hold"/>
                                        <p:tgtEl>
                                          <p:spTgt spid="205828"/>
                                        </p:tgtEl>
                                        <p:attrNameLst>
                                          <p:attrName>ppt_x</p:attrName>
                                        </p:attrNameLst>
                                      </p:cBhvr>
                                      <p:tavLst>
                                        <p:tav tm="0">
                                          <p:val>
                                            <p:strVal val="0-#ppt_w/2"/>
                                          </p:val>
                                        </p:tav>
                                        <p:tav tm="100000">
                                          <p:val>
                                            <p:strVal val="#ppt_x"/>
                                          </p:val>
                                        </p:tav>
                                      </p:tavLst>
                                    </p:anim>
                                    <p:anim calcmode="lin" valueType="num">
                                      <p:cBhvr additive="base">
                                        <p:cTn id="20" dur="500" fill="hold"/>
                                        <p:tgtEl>
                                          <p:spTgt spid="20582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5829"/>
                                        </p:tgtEl>
                                        <p:attrNameLst>
                                          <p:attrName>style.visibility</p:attrName>
                                        </p:attrNameLst>
                                      </p:cBhvr>
                                      <p:to>
                                        <p:strVal val="visible"/>
                                      </p:to>
                                    </p:set>
                                    <p:anim calcmode="lin" valueType="num">
                                      <p:cBhvr additive="base">
                                        <p:cTn id="25" dur="500" fill="hold"/>
                                        <p:tgtEl>
                                          <p:spTgt spid="205829"/>
                                        </p:tgtEl>
                                        <p:attrNameLst>
                                          <p:attrName>ppt_x</p:attrName>
                                        </p:attrNameLst>
                                      </p:cBhvr>
                                      <p:tavLst>
                                        <p:tav tm="0">
                                          <p:val>
                                            <p:strVal val="0-#ppt_w/2"/>
                                          </p:val>
                                        </p:tav>
                                        <p:tav tm="100000">
                                          <p:val>
                                            <p:strVal val="#ppt_x"/>
                                          </p:val>
                                        </p:tav>
                                      </p:tavLst>
                                    </p:anim>
                                    <p:anim calcmode="lin" valueType="num">
                                      <p:cBhvr additive="base">
                                        <p:cTn id="26" dur="500" fill="hold"/>
                                        <p:tgtEl>
                                          <p:spTgt spid="20582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5834"/>
                                        </p:tgtEl>
                                        <p:attrNameLst>
                                          <p:attrName>style.visibility</p:attrName>
                                        </p:attrNameLst>
                                      </p:cBhvr>
                                      <p:to>
                                        <p:strVal val="visible"/>
                                      </p:to>
                                    </p:set>
                                    <p:anim calcmode="lin" valueType="num">
                                      <p:cBhvr additive="base">
                                        <p:cTn id="31" dur="500" fill="hold"/>
                                        <p:tgtEl>
                                          <p:spTgt spid="205834"/>
                                        </p:tgtEl>
                                        <p:attrNameLst>
                                          <p:attrName>ppt_x</p:attrName>
                                        </p:attrNameLst>
                                      </p:cBhvr>
                                      <p:tavLst>
                                        <p:tav tm="0">
                                          <p:val>
                                            <p:strVal val="0-#ppt_w/2"/>
                                          </p:val>
                                        </p:tav>
                                        <p:tav tm="100000">
                                          <p:val>
                                            <p:strVal val="#ppt_x"/>
                                          </p:val>
                                        </p:tav>
                                      </p:tavLst>
                                    </p:anim>
                                    <p:anim calcmode="lin" valueType="num">
                                      <p:cBhvr additive="base">
                                        <p:cTn id="32" dur="500" fill="hold"/>
                                        <p:tgtEl>
                                          <p:spTgt spid="20583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5837"/>
                                        </p:tgtEl>
                                        <p:attrNameLst>
                                          <p:attrName>style.visibility</p:attrName>
                                        </p:attrNameLst>
                                      </p:cBhvr>
                                      <p:to>
                                        <p:strVal val="visible"/>
                                      </p:to>
                                    </p:set>
                                    <p:anim calcmode="lin" valueType="num">
                                      <p:cBhvr additive="base">
                                        <p:cTn id="37" dur="500" fill="hold"/>
                                        <p:tgtEl>
                                          <p:spTgt spid="205837"/>
                                        </p:tgtEl>
                                        <p:attrNameLst>
                                          <p:attrName>ppt_x</p:attrName>
                                        </p:attrNameLst>
                                      </p:cBhvr>
                                      <p:tavLst>
                                        <p:tav tm="0">
                                          <p:val>
                                            <p:strVal val="0-#ppt_w/2"/>
                                          </p:val>
                                        </p:tav>
                                        <p:tav tm="100000">
                                          <p:val>
                                            <p:strVal val="#ppt_x"/>
                                          </p:val>
                                        </p:tav>
                                      </p:tavLst>
                                    </p:anim>
                                    <p:anim calcmode="lin" valueType="num">
                                      <p:cBhvr additive="base">
                                        <p:cTn id="38" dur="500" fill="hold"/>
                                        <p:tgtEl>
                                          <p:spTgt spid="2058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6" grpId="0" autoUpdateAnimBg="0"/>
      <p:bldP spid="205827" grpId="0" autoUpdateAnimBg="0"/>
      <p:bldP spid="205828" grpId="0" autoUpdateAnimBg="0"/>
      <p:bldP spid="205829" grpId="0" autoUpdateAnimBg="0"/>
      <p:bldP spid="205834" grpId="0" autoUpdateAnimBg="0"/>
      <p:bldP spid="20583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6" name="Rectangle 6"/>
          <p:cNvSpPr>
            <a:spLocks noChangeArrowheads="1"/>
          </p:cNvSpPr>
          <p:nvPr/>
        </p:nvSpPr>
        <p:spPr bwMode="auto">
          <a:xfrm>
            <a:off x="684213" y="3357563"/>
            <a:ext cx="7920037"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链路加密：</a:t>
            </a:r>
            <a:r>
              <a:rPr lang="zh-CN" altLang="en-US">
                <a:latin typeface="Calibri" panose="020F0502020204030204" pitchFamily="34" charset="0"/>
                <a:ea typeface="微软雅黑" panose="020B0503020204020204" pitchFamily="34" charset="-122"/>
                <a:sym typeface="Calibri" panose="020F0502020204030204" pitchFamily="34" charset="0"/>
              </a:rPr>
              <a:t>连线等价保密</a:t>
            </a:r>
            <a:r>
              <a:rPr lang="en-US" altLang="zh-CN">
                <a:latin typeface="Calibri" panose="020F0502020204030204" pitchFamily="34" charset="0"/>
                <a:ea typeface="微软雅黑" panose="020B0503020204020204" pitchFamily="34" charset="-122"/>
                <a:sym typeface="Calibri" panose="020F0502020204030204" pitchFamily="34" charset="0"/>
              </a:rPr>
              <a:t>WEP</a:t>
            </a:r>
            <a:r>
              <a:rPr lang="zh-CN" altLang="en-US">
                <a:latin typeface="Calibri" panose="020F0502020204030204" pitchFamily="34" charset="0"/>
                <a:ea typeface="微软雅黑" panose="020B0503020204020204" pitchFamily="34" charset="-122"/>
                <a:sym typeface="Calibri" panose="020F0502020204030204" pitchFamily="34" charset="0"/>
              </a:rPr>
              <a:t>（</a:t>
            </a:r>
            <a:r>
              <a:rPr lang="en-US" altLang="zh-CN">
                <a:latin typeface="Calibri" panose="020F0502020204030204" pitchFamily="34" charset="0"/>
                <a:ea typeface="微软雅黑" panose="020B0503020204020204" pitchFamily="34" charset="-122"/>
                <a:sym typeface="Calibri" panose="020F0502020204030204" pitchFamily="34" charset="0"/>
              </a:rPr>
              <a:t>Wired Equivalent Privacy)</a:t>
            </a:r>
            <a:r>
              <a:rPr lang="zh-CN" altLang="en-US">
                <a:latin typeface="Calibri" panose="020F0502020204030204" pitchFamily="34" charset="0"/>
                <a:ea typeface="微软雅黑" panose="020B0503020204020204" pitchFamily="34" charset="-122"/>
                <a:sym typeface="Calibri" panose="020F0502020204030204" pitchFamily="34" charset="0"/>
              </a:rPr>
              <a:t>，提供</a:t>
            </a:r>
            <a:r>
              <a:rPr lang="en-US" altLang="zh-CN">
                <a:latin typeface="Calibri" panose="020F0502020204030204" pitchFamily="34" charset="0"/>
                <a:ea typeface="微软雅黑" panose="020B0503020204020204" pitchFamily="34" charset="-122"/>
                <a:sym typeface="Calibri" panose="020F0502020204030204" pitchFamily="34" charset="0"/>
              </a:rPr>
              <a:t>RC4</a:t>
            </a:r>
            <a:r>
              <a:rPr lang="zh-CN" altLang="en-US">
                <a:latin typeface="Calibri" panose="020F0502020204030204" pitchFamily="34" charset="0"/>
                <a:ea typeface="微软雅黑" panose="020B0503020204020204" pitchFamily="34" charset="-122"/>
                <a:sym typeface="Calibri" panose="020F0502020204030204" pitchFamily="34" charset="0"/>
              </a:rPr>
              <a:t>对称加密技术。</a:t>
            </a:r>
            <a:r>
              <a:rPr lang="en-US" altLang="zh-CN">
                <a:latin typeface="Calibri" panose="020F0502020204030204" pitchFamily="34" charset="0"/>
                <a:ea typeface="微软雅黑" panose="020B0503020204020204" pitchFamily="34" charset="-122"/>
                <a:sym typeface="Calibri" panose="020F0502020204030204" pitchFamily="34" charset="0"/>
              </a:rPr>
              <a:t>IEEE802.11b</a:t>
            </a:r>
            <a:r>
              <a:rPr lang="zh-CN" altLang="en-US">
                <a:latin typeface="Calibri" panose="020F0502020204030204" pitchFamily="34" charset="0"/>
                <a:ea typeface="微软雅黑" panose="020B0503020204020204" pitchFamily="34" charset="-122"/>
                <a:sym typeface="Calibri" panose="020F0502020204030204" pitchFamily="34" charset="0"/>
              </a:rPr>
              <a:t>采用</a:t>
            </a:r>
            <a:r>
              <a:rPr lang="en-US" altLang="zh-CN">
                <a:latin typeface="Calibri" panose="020F0502020204030204" pitchFamily="34" charset="0"/>
                <a:ea typeface="微软雅黑" panose="020B0503020204020204" pitchFamily="34" charset="-122"/>
                <a:sym typeface="Calibri" panose="020F0502020204030204" pitchFamily="34" charset="0"/>
              </a:rPr>
              <a:t>40</a:t>
            </a:r>
            <a:r>
              <a:rPr lang="zh-CN" altLang="en-US">
                <a:latin typeface="Calibri" panose="020F0502020204030204" pitchFamily="34" charset="0"/>
                <a:ea typeface="微软雅黑" panose="020B0503020204020204" pitchFamily="34" charset="-122"/>
                <a:sym typeface="Calibri" panose="020F0502020204030204" pitchFamily="34" charset="0"/>
              </a:rPr>
              <a:t>位长密钥。</a:t>
            </a:r>
          </a:p>
          <a:p>
            <a:pPr lvl="1" algn="just">
              <a:lnSpc>
                <a:spcPct val="120000"/>
              </a:lnSpc>
              <a:buFont typeface="Wingdings" panose="05000000000000000000" pitchFamily="2" charset="2"/>
              <a:buNone/>
            </a:pP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访问点接入认证</a:t>
            </a:r>
            <a:r>
              <a:rPr lang="en-US" altLang="zh-CN">
                <a:solidFill>
                  <a:srgbClr val="CC0000"/>
                </a:solidFill>
                <a:latin typeface="Calibri" panose="020F0502020204030204" pitchFamily="34" charset="0"/>
                <a:ea typeface="微软雅黑" panose="020B0503020204020204" pitchFamily="34" charset="-122"/>
                <a:sym typeface="Calibri" panose="020F0502020204030204" pitchFamily="34" charset="0"/>
              </a:rPr>
              <a:t>SSID</a:t>
            </a: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zh-CN" altLang="en-US">
                <a:latin typeface="Calibri" panose="020F0502020204030204" pitchFamily="34" charset="0"/>
                <a:ea typeface="微软雅黑" panose="020B0503020204020204" pitchFamily="34" charset="-122"/>
                <a:sym typeface="Calibri" panose="020F0502020204030204" pitchFamily="34" charset="0"/>
              </a:rPr>
              <a:t>每个访问点配置</a:t>
            </a:r>
            <a:r>
              <a:rPr lang="en-US" altLang="zh-CN">
                <a:latin typeface="Calibri" panose="020F0502020204030204" pitchFamily="34" charset="0"/>
                <a:ea typeface="微软雅黑" panose="020B0503020204020204" pitchFamily="34" charset="-122"/>
                <a:sym typeface="Calibri" panose="020F0502020204030204" pitchFamily="34" charset="0"/>
              </a:rPr>
              <a:t>SSID</a:t>
            </a:r>
            <a:r>
              <a:rPr lang="zh-CN" altLang="en-US">
                <a:latin typeface="Calibri" panose="020F0502020204030204" pitchFamily="34" charset="0"/>
                <a:ea typeface="微软雅黑" panose="020B0503020204020204" pitchFamily="34" charset="-122"/>
                <a:sym typeface="Calibri" panose="020F0502020204030204" pitchFamily="34" charset="0"/>
              </a:rPr>
              <a:t>，端站不知道</a:t>
            </a:r>
            <a:r>
              <a:rPr lang="en-US" altLang="zh-CN">
                <a:latin typeface="Calibri" panose="020F0502020204030204" pitchFamily="34" charset="0"/>
                <a:ea typeface="微软雅黑" panose="020B0503020204020204" pitchFamily="34" charset="-122"/>
                <a:sym typeface="Calibri" panose="020F0502020204030204" pitchFamily="34" charset="0"/>
              </a:rPr>
              <a:t>SSID</a:t>
            </a:r>
            <a:r>
              <a:rPr lang="zh-CN" altLang="en-US">
                <a:latin typeface="Calibri" panose="020F0502020204030204" pitchFamily="34" charset="0"/>
                <a:ea typeface="微软雅黑" panose="020B0503020204020204" pitchFamily="34" charset="-122"/>
                <a:sym typeface="Calibri" panose="020F0502020204030204" pitchFamily="34" charset="0"/>
              </a:rPr>
              <a:t>能否接入。也可采用</a:t>
            </a:r>
            <a:r>
              <a:rPr lang="en-US" altLang="zh-CN">
                <a:latin typeface="Calibri" panose="020F0502020204030204" pitchFamily="34" charset="0"/>
                <a:ea typeface="微软雅黑" panose="020B0503020204020204" pitchFamily="34" charset="-122"/>
                <a:sym typeface="Calibri" panose="020F0502020204030204" pitchFamily="34" charset="0"/>
              </a:rPr>
              <a:t>IEEE802.1x</a:t>
            </a:r>
            <a:r>
              <a:rPr lang="zh-CN" altLang="en-US">
                <a:latin typeface="Calibri" panose="020F0502020204030204" pitchFamily="34" charset="0"/>
                <a:ea typeface="微软雅黑" panose="020B0503020204020204" pitchFamily="34" charset="-122"/>
                <a:sym typeface="Calibri" panose="020F0502020204030204" pitchFamily="34" charset="0"/>
              </a:rPr>
              <a:t>接入认证标准。</a:t>
            </a:r>
          </a:p>
          <a:p>
            <a:pPr lvl="1" algn="just">
              <a:lnSpc>
                <a:spcPct val="120000"/>
              </a:lnSpc>
              <a:buFont typeface="Wingdings" panose="05000000000000000000" pitchFamily="2" charset="2"/>
              <a:buNone/>
            </a:pPr>
            <a:r>
              <a:rPr lang="en-US" altLang="zh-CN">
                <a:solidFill>
                  <a:srgbClr val="CC0000"/>
                </a:solidFill>
                <a:latin typeface="Calibri" panose="020F0502020204030204" pitchFamily="34" charset="0"/>
                <a:ea typeface="微软雅黑" panose="020B0503020204020204" pitchFamily="34" charset="-122"/>
                <a:sym typeface="Calibri" panose="020F0502020204030204" pitchFamily="34" charset="0"/>
              </a:rPr>
              <a:t>MAC</a:t>
            </a: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地址过滤：</a:t>
            </a:r>
            <a:r>
              <a:rPr lang="zh-CN" altLang="en-US">
                <a:latin typeface="Calibri" panose="020F0502020204030204" pitchFamily="34" charset="0"/>
                <a:ea typeface="微软雅黑" panose="020B0503020204020204" pitchFamily="34" charset="-122"/>
                <a:sym typeface="Calibri" panose="020F0502020204030204" pitchFamily="34" charset="0"/>
              </a:rPr>
              <a:t>访问点保存合法用户基于</a:t>
            </a:r>
            <a:r>
              <a:rPr lang="en-US" altLang="zh-CN">
                <a:latin typeface="Calibri" panose="020F0502020204030204" pitchFamily="34" charset="0"/>
                <a:ea typeface="微软雅黑" panose="020B0503020204020204" pitchFamily="34" charset="-122"/>
                <a:sym typeface="Calibri" panose="020F0502020204030204" pitchFamily="34" charset="0"/>
              </a:rPr>
              <a:t>MAC</a:t>
            </a:r>
            <a:r>
              <a:rPr lang="zh-CN" altLang="en-US">
                <a:latin typeface="Calibri" panose="020F0502020204030204" pitchFamily="34" charset="0"/>
                <a:ea typeface="微软雅黑" panose="020B0503020204020204" pitchFamily="34" charset="-122"/>
                <a:sym typeface="Calibri" panose="020F0502020204030204" pitchFamily="34" charset="0"/>
              </a:rPr>
              <a:t>地址访问控制表。</a:t>
            </a:r>
          </a:p>
        </p:txBody>
      </p:sp>
      <p:sp>
        <p:nvSpPr>
          <p:cNvPr id="230408" name="Rectangle 8"/>
          <p:cNvSpPr>
            <a:spLocks noChangeArrowheads="1"/>
          </p:cNvSpPr>
          <p:nvPr/>
        </p:nvSpPr>
        <p:spPr bwMode="auto">
          <a:xfrm>
            <a:off x="755650" y="2782888"/>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a:latin typeface="Calibri" panose="020F0502020204030204" pitchFamily="34" charset="0"/>
                <a:ea typeface="微软雅黑" panose="020B0503020204020204" pitchFamily="34" charset="-122"/>
                <a:sym typeface="Calibri" panose="020F0502020204030204" pitchFamily="34" charset="0"/>
              </a:rPr>
              <a:t>4. </a:t>
            </a:r>
            <a:r>
              <a:rPr lang="zh-CN" altLang="en-US">
                <a:latin typeface="Calibri" panose="020F0502020204030204" pitchFamily="34" charset="0"/>
                <a:ea typeface="微软雅黑" panose="020B0503020204020204" pitchFamily="34" charset="-122"/>
                <a:sym typeface="Calibri" panose="020F0502020204030204" pitchFamily="34" charset="0"/>
              </a:rPr>
              <a:t>安全机制</a:t>
            </a:r>
          </a:p>
        </p:txBody>
      </p:sp>
      <p:sp>
        <p:nvSpPr>
          <p:cNvPr id="230409" name="Rectangle 9"/>
          <p:cNvSpPr>
            <a:spLocks noChangeArrowheads="1"/>
          </p:cNvSpPr>
          <p:nvPr/>
        </p:nvSpPr>
        <p:spPr bwMode="auto">
          <a:xfrm>
            <a:off x="684213" y="655960"/>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latin typeface="Calibri" panose="020F0502020204030204" pitchFamily="34" charset="0"/>
                <a:ea typeface="微软雅黑" panose="020B0503020204020204" pitchFamily="34" charset="-122"/>
                <a:sym typeface="Calibri" panose="020F0502020204030204" pitchFamily="34" charset="0"/>
              </a:rPr>
              <a:t>3.  </a:t>
            </a:r>
            <a:r>
              <a:rPr lang="zh-CN" altLang="en-US" dirty="0">
                <a:latin typeface="Calibri" panose="020F0502020204030204" pitchFamily="34" charset="0"/>
                <a:ea typeface="微软雅黑" panose="020B0503020204020204" pitchFamily="34" charset="-122"/>
                <a:sym typeface="Calibri" panose="020F0502020204030204" pitchFamily="34" charset="0"/>
              </a:rPr>
              <a:t>信息帧重整</a:t>
            </a:r>
          </a:p>
        </p:txBody>
      </p:sp>
      <p:sp>
        <p:nvSpPr>
          <p:cNvPr id="230410" name="Rectangle 10"/>
          <p:cNvSpPr>
            <a:spLocks noChangeArrowheads="1"/>
          </p:cNvSpPr>
          <p:nvPr/>
        </p:nvSpPr>
        <p:spPr bwMode="auto">
          <a:xfrm>
            <a:off x="684213" y="1270000"/>
            <a:ext cx="7777162"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a:latin typeface="Calibri" panose="020F0502020204030204" pitchFamily="34" charset="0"/>
                <a:ea typeface="微软雅黑" panose="020B0503020204020204" pitchFamily="34" charset="-122"/>
                <a:sym typeface="Calibri" panose="020F0502020204030204" pitchFamily="34" charset="0"/>
              </a:rPr>
              <a:t>在干扰情况下，帧错误接收（无 </a:t>
            </a:r>
            <a:r>
              <a:rPr lang="en-US" altLang="zh-CN">
                <a:latin typeface="Calibri" panose="020F0502020204030204" pitchFamily="34" charset="0"/>
                <a:ea typeface="微软雅黑" panose="020B0503020204020204" pitchFamily="34" charset="-122"/>
                <a:sym typeface="Calibri" panose="020F0502020204030204" pitchFamily="34" charset="0"/>
              </a:rPr>
              <a:t>ACK</a:t>
            </a:r>
            <a:r>
              <a:rPr lang="zh-CN" altLang="en-US">
                <a:latin typeface="Calibri" panose="020F0502020204030204" pitchFamily="34" charset="0"/>
                <a:ea typeface="微软雅黑" panose="020B0503020204020204" pitchFamily="34" charset="-122"/>
                <a:sym typeface="Calibri" panose="020F0502020204030204" pitchFamily="34" charset="0"/>
              </a:rPr>
              <a:t>）导致重发，为了提高发送可靠性，自适应重发机制把不断把长帧变成短帧发送，减少干扰概率。</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0408"/>
                                        </p:tgtEl>
                                        <p:attrNameLst>
                                          <p:attrName>style.visibility</p:attrName>
                                        </p:attrNameLst>
                                      </p:cBhvr>
                                      <p:to>
                                        <p:strVal val="visible"/>
                                      </p:to>
                                    </p:set>
                                    <p:anim calcmode="lin" valueType="num">
                                      <p:cBhvr additive="base">
                                        <p:cTn id="7" dur="500" fill="hold"/>
                                        <p:tgtEl>
                                          <p:spTgt spid="230408"/>
                                        </p:tgtEl>
                                        <p:attrNameLst>
                                          <p:attrName>ppt_x</p:attrName>
                                        </p:attrNameLst>
                                      </p:cBhvr>
                                      <p:tavLst>
                                        <p:tav tm="0">
                                          <p:val>
                                            <p:strVal val="0-#ppt_w/2"/>
                                          </p:val>
                                        </p:tav>
                                        <p:tav tm="100000">
                                          <p:val>
                                            <p:strVal val="#ppt_x"/>
                                          </p:val>
                                        </p:tav>
                                      </p:tavLst>
                                    </p:anim>
                                    <p:anim calcmode="lin" valueType="num">
                                      <p:cBhvr additive="base">
                                        <p:cTn id="8" dur="500" fill="hold"/>
                                        <p:tgtEl>
                                          <p:spTgt spid="23040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0406"/>
                                        </p:tgtEl>
                                        <p:attrNameLst>
                                          <p:attrName>style.visibility</p:attrName>
                                        </p:attrNameLst>
                                      </p:cBhvr>
                                      <p:to>
                                        <p:strVal val="visible"/>
                                      </p:to>
                                    </p:set>
                                    <p:anim calcmode="lin" valueType="num">
                                      <p:cBhvr additive="base">
                                        <p:cTn id="13" dur="500" fill="hold"/>
                                        <p:tgtEl>
                                          <p:spTgt spid="230406"/>
                                        </p:tgtEl>
                                        <p:attrNameLst>
                                          <p:attrName>ppt_x</p:attrName>
                                        </p:attrNameLst>
                                      </p:cBhvr>
                                      <p:tavLst>
                                        <p:tav tm="0">
                                          <p:val>
                                            <p:strVal val="0-#ppt_w/2"/>
                                          </p:val>
                                        </p:tav>
                                        <p:tav tm="100000">
                                          <p:val>
                                            <p:strVal val="#ppt_x"/>
                                          </p:val>
                                        </p:tav>
                                      </p:tavLst>
                                    </p:anim>
                                    <p:anim calcmode="lin" valueType="num">
                                      <p:cBhvr additive="base">
                                        <p:cTn id="14" dur="500" fill="hold"/>
                                        <p:tgtEl>
                                          <p:spTgt spid="23040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0409"/>
                                        </p:tgtEl>
                                        <p:attrNameLst>
                                          <p:attrName>style.visibility</p:attrName>
                                        </p:attrNameLst>
                                      </p:cBhvr>
                                      <p:to>
                                        <p:strVal val="visible"/>
                                      </p:to>
                                    </p:set>
                                    <p:anim calcmode="lin" valueType="num">
                                      <p:cBhvr additive="base">
                                        <p:cTn id="19" dur="500" fill="hold"/>
                                        <p:tgtEl>
                                          <p:spTgt spid="230409"/>
                                        </p:tgtEl>
                                        <p:attrNameLst>
                                          <p:attrName>ppt_x</p:attrName>
                                        </p:attrNameLst>
                                      </p:cBhvr>
                                      <p:tavLst>
                                        <p:tav tm="0">
                                          <p:val>
                                            <p:strVal val="0-#ppt_w/2"/>
                                          </p:val>
                                        </p:tav>
                                        <p:tav tm="100000">
                                          <p:val>
                                            <p:strVal val="#ppt_x"/>
                                          </p:val>
                                        </p:tav>
                                      </p:tavLst>
                                    </p:anim>
                                    <p:anim calcmode="lin" valueType="num">
                                      <p:cBhvr additive="base">
                                        <p:cTn id="20" dur="500" fill="hold"/>
                                        <p:tgtEl>
                                          <p:spTgt spid="23040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0410"/>
                                        </p:tgtEl>
                                        <p:attrNameLst>
                                          <p:attrName>style.visibility</p:attrName>
                                        </p:attrNameLst>
                                      </p:cBhvr>
                                      <p:to>
                                        <p:strVal val="visible"/>
                                      </p:to>
                                    </p:set>
                                    <p:anim calcmode="lin" valueType="num">
                                      <p:cBhvr additive="base">
                                        <p:cTn id="25" dur="500" fill="hold"/>
                                        <p:tgtEl>
                                          <p:spTgt spid="230410"/>
                                        </p:tgtEl>
                                        <p:attrNameLst>
                                          <p:attrName>ppt_x</p:attrName>
                                        </p:attrNameLst>
                                      </p:cBhvr>
                                      <p:tavLst>
                                        <p:tav tm="0">
                                          <p:val>
                                            <p:strVal val="0-#ppt_w/2"/>
                                          </p:val>
                                        </p:tav>
                                        <p:tav tm="100000">
                                          <p:val>
                                            <p:strVal val="#ppt_x"/>
                                          </p:val>
                                        </p:tav>
                                      </p:tavLst>
                                    </p:anim>
                                    <p:anim calcmode="lin" valueType="num">
                                      <p:cBhvr additive="base">
                                        <p:cTn id="26" dur="500" fill="hold"/>
                                        <p:tgtEl>
                                          <p:spTgt spid="2304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6" grpId="0" autoUpdateAnimBg="0"/>
      <p:bldP spid="230408" grpId="0" autoUpdateAnimBg="0"/>
      <p:bldP spid="230409" grpId="0" autoUpdateAnimBg="0"/>
      <p:bldP spid="23041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ext Box 2"/>
          <p:cNvSpPr txBox="1">
            <a:spLocks noChangeArrowheads="1"/>
          </p:cNvSpPr>
          <p:nvPr/>
        </p:nvSpPr>
        <p:spPr bwMode="auto">
          <a:xfrm>
            <a:off x="1066800" y="457200"/>
            <a:ext cx="6248400"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3200" dirty="0" smtClean="0">
                <a:latin typeface="Calibri" panose="020F0502020204030204" pitchFamily="34" charset="0"/>
                <a:ea typeface="微软雅黑" panose="020B0503020204020204" pitchFamily="34" charset="-122"/>
                <a:sym typeface="Calibri" panose="020F0502020204030204" pitchFamily="34" charset="0"/>
              </a:rPr>
              <a:t>第</a:t>
            </a: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a:t>
            </a:r>
            <a:r>
              <a:rPr lang="zh-CN" altLang="en-US" sz="3200" dirty="0" smtClean="0">
                <a:latin typeface="Calibri" panose="020F0502020204030204" pitchFamily="34" charset="0"/>
                <a:ea typeface="微软雅黑" panose="020B0503020204020204" pitchFamily="34" charset="-122"/>
                <a:sym typeface="Calibri" panose="020F0502020204030204" pitchFamily="34" charset="0"/>
              </a:rPr>
              <a:t>章</a:t>
            </a:r>
            <a:r>
              <a:rPr lang="zh-CN" altLang="en-US" sz="3200" dirty="0">
                <a:latin typeface="Calibri" panose="020F0502020204030204" pitchFamily="34" charset="0"/>
                <a:ea typeface="微软雅黑" panose="020B0503020204020204" pitchFamily="34" charset="-122"/>
                <a:sym typeface="Calibri" panose="020F0502020204030204" pitchFamily="34" charset="0"/>
              </a:rPr>
              <a:t>：重点与难点</a:t>
            </a:r>
          </a:p>
        </p:txBody>
      </p:sp>
      <p:sp>
        <p:nvSpPr>
          <p:cNvPr id="145412" name="Text Box 4"/>
          <p:cNvSpPr txBox="1">
            <a:spLocks noChangeArrowheads="1"/>
          </p:cNvSpPr>
          <p:nvPr/>
        </p:nvSpPr>
        <p:spPr bwMode="auto">
          <a:xfrm>
            <a:off x="2037259" y="1556792"/>
            <a:ext cx="5259288" cy="2899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sz="2800" dirty="0">
                <a:latin typeface="Calibri" panose="020F0502020204030204" pitchFamily="34" charset="0"/>
                <a:ea typeface="微软雅黑" panose="020B0503020204020204" pitchFamily="34" charset="-122"/>
                <a:sym typeface="Calibri" panose="020F0502020204030204" pitchFamily="34" charset="0"/>
              </a:rPr>
              <a:t>重点理解和掌握：</a:t>
            </a:r>
          </a:p>
          <a:p>
            <a:pPr>
              <a:lnSpc>
                <a:spcPct val="120000"/>
              </a:lnSpc>
            </a:pPr>
            <a:r>
              <a:rPr lang="en-US" altLang="zh-CN" sz="2800" dirty="0">
                <a:latin typeface="Calibri" panose="020F0502020204030204" pitchFamily="34" charset="0"/>
                <a:ea typeface="微软雅黑" panose="020B0503020204020204" pitchFamily="34" charset="-122"/>
                <a:sym typeface="Calibri" panose="020F0502020204030204" pitchFamily="34" charset="0"/>
              </a:rPr>
              <a:t>1</a:t>
            </a:r>
            <a:r>
              <a:rPr lang="zh-CN" altLang="en-US" sz="2800" dirty="0">
                <a:latin typeface="Calibri" panose="020F0502020204030204" pitchFamily="34" charset="0"/>
                <a:ea typeface="微软雅黑" panose="020B0503020204020204" pitchFamily="34" charset="-122"/>
                <a:sym typeface="Calibri" panose="020F0502020204030204" pitchFamily="34" charset="0"/>
              </a:rPr>
              <a:t>、</a:t>
            </a:r>
            <a:r>
              <a:rPr lang="en-US" altLang="zh-CN" sz="2800" dirty="0">
                <a:latin typeface="Calibri" panose="020F0502020204030204" pitchFamily="34" charset="0"/>
                <a:ea typeface="微软雅黑" panose="020B0503020204020204" pitchFamily="34" charset="-122"/>
                <a:sym typeface="Calibri" panose="020F0502020204030204" pitchFamily="34" charset="0"/>
              </a:rPr>
              <a:t>802.11</a:t>
            </a:r>
            <a:r>
              <a:rPr lang="zh-CN" altLang="en-US" sz="2800" dirty="0">
                <a:latin typeface="Calibri" panose="020F0502020204030204" pitchFamily="34" charset="0"/>
                <a:ea typeface="微软雅黑" panose="020B0503020204020204" pitchFamily="34" charset="-122"/>
                <a:sym typeface="Calibri" panose="020F0502020204030204" pitchFamily="34" charset="0"/>
              </a:rPr>
              <a:t>标准体系结构</a:t>
            </a:r>
            <a:r>
              <a:rPr lang="zh-CN" altLang="en-US" sz="3200" dirty="0">
                <a:latin typeface="Calibri" panose="020F0502020204030204" pitchFamily="34" charset="0"/>
                <a:ea typeface="微软雅黑" panose="020B0503020204020204" pitchFamily="34" charset="-122"/>
                <a:sym typeface="Calibri" panose="020F0502020204030204" pitchFamily="34" charset="0"/>
              </a:rPr>
              <a:t> </a:t>
            </a:r>
            <a:endParaRPr lang="zh-CN" altLang="en-US" sz="2800" dirty="0">
              <a:latin typeface="Calibri" panose="020F0502020204030204" pitchFamily="34" charset="0"/>
              <a:ea typeface="微软雅黑" panose="020B0503020204020204" pitchFamily="34" charset="-122"/>
              <a:sym typeface="Calibri" panose="020F0502020204030204" pitchFamily="34" charset="0"/>
            </a:endParaRPr>
          </a:p>
          <a:p>
            <a:pPr>
              <a:lnSpc>
                <a:spcPct val="120000"/>
              </a:lnSpc>
            </a:pPr>
            <a:r>
              <a:rPr lang="en-US" altLang="zh-CN" sz="2800" dirty="0">
                <a:latin typeface="Calibri" panose="020F0502020204030204" pitchFamily="34" charset="0"/>
                <a:ea typeface="微软雅黑" panose="020B0503020204020204" pitchFamily="34" charset="-122"/>
                <a:sym typeface="Calibri" panose="020F0502020204030204" pitchFamily="34" charset="0"/>
              </a:rPr>
              <a:t>2</a:t>
            </a:r>
            <a:r>
              <a:rPr lang="zh-CN" altLang="en-US" sz="2800" dirty="0">
                <a:latin typeface="Calibri" panose="020F0502020204030204" pitchFamily="34" charset="0"/>
                <a:ea typeface="微软雅黑" panose="020B0503020204020204" pitchFamily="34" charset="-122"/>
                <a:sym typeface="Calibri" panose="020F0502020204030204" pitchFamily="34" charset="0"/>
              </a:rPr>
              <a:t>、</a:t>
            </a:r>
            <a:r>
              <a:rPr lang="en-US" altLang="zh-CN" sz="2800" dirty="0">
                <a:latin typeface="Calibri" panose="020F0502020204030204" pitchFamily="34" charset="0"/>
                <a:ea typeface="微软雅黑" panose="020B0503020204020204" pitchFamily="34" charset="-122"/>
                <a:sym typeface="Calibri" panose="020F0502020204030204" pitchFamily="34" charset="0"/>
              </a:rPr>
              <a:t>CSMA/CA</a:t>
            </a:r>
            <a:r>
              <a:rPr lang="zh-CN" altLang="en-US" sz="2800" dirty="0">
                <a:latin typeface="Calibri" panose="020F0502020204030204" pitchFamily="34" charset="0"/>
                <a:ea typeface="微软雅黑" panose="020B0503020204020204" pitchFamily="34" charset="-122"/>
                <a:sym typeface="Calibri" panose="020F0502020204030204" pitchFamily="34" charset="0"/>
              </a:rPr>
              <a:t>和退避算法</a:t>
            </a:r>
          </a:p>
          <a:p>
            <a:pPr>
              <a:lnSpc>
                <a:spcPct val="120000"/>
              </a:lnSpc>
            </a:pPr>
            <a:r>
              <a:rPr lang="en-US" altLang="zh-CN" sz="2800" dirty="0">
                <a:latin typeface="Calibri" panose="020F0502020204030204" pitchFamily="34" charset="0"/>
                <a:ea typeface="微软雅黑" panose="020B0503020204020204" pitchFamily="34" charset="-122"/>
                <a:sym typeface="Calibri" panose="020F0502020204030204" pitchFamily="34" charset="0"/>
              </a:rPr>
              <a:t>3</a:t>
            </a:r>
            <a:r>
              <a:rPr lang="zh-CN" altLang="en-US" sz="2800" dirty="0">
                <a:latin typeface="Calibri" panose="020F0502020204030204" pitchFamily="34" charset="0"/>
                <a:ea typeface="微软雅黑" panose="020B0503020204020204" pitchFamily="34" charset="-122"/>
                <a:sym typeface="Calibri" panose="020F0502020204030204" pitchFamily="34" charset="0"/>
              </a:rPr>
              <a:t>、无线局域网主要功能和性能</a:t>
            </a:r>
            <a:r>
              <a:rPr lang="zh-CN" altLang="en-US" sz="3200" dirty="0">
                <a:latin typeface="Calibri" panose="020F0502020204030204" pitchFamily="34" charset="0"/>
                <a:ea typeface="微软雅黑" panose="020B0503020204020204" pitchFamily="34" charset="-122"/>
                <a:sym typeface="Calibri" panose="020F0502020204030204" pitchFamily="34" charset="0"/>
              </a:rPr>
              <a:t> </a:t>
            </a:r>
            <a:endParaRPr lang="zh-CN" altLang="en-US" sz="2800" dirty="0">
              <a:latin typeface="Calibri" panose="020F0502020204030204" pitchFamily="34" charset="0"/>
              <a:ea typeface="微软雅黑" panose="020B0503020204020204" pitchFamily="34" charset="-122"/>
              <a:sym typeface="Calibri" panose="020F0502020204030204" pitchFamily="34" charset="0"/>
            </a:endParaRPr>
          </a:p>
          <a:p>
            <a:pPr>
              <a:lnSpc>
                <a:spcPct val="120000"/>
              </a:lnSpc>
            </a:pPr>
            <a:r>
              <a:rPr lang="en-US" altLang="zh-CN" sz="2800" dirty="0">
                <a:latin typeface="Calibri" panose="020F0502020204030204" pitchFamily="34" charset="0"/>
                <a:ea typeface="微软雅黑" panose="020B0503020204020204" pitchFamily="34" charset="-122"/>
                <a:sym typeface="Calibri" panose="020F0502020204030204" pitchFamily="34" charset="0"/>
              </a:rPr>
              <a:t>4</a:t>
            </a:r>
            <a:r>
              <a:rPr lang="zh-CN" altLang="en-US" sz="2800" dirty="0">
                <a:latin typeface="Calibri" panose="020F0502020204030204" pitchFamily="34" charset="0"/>
                <a:ea typeface="微软雅黑" panose="020B0503020204020204" pitchFamily="34" charset="-122"/>
                <a:sym typeface="Calibri" panose="020F0502020204030204" pitchFamily="34" charset="0"/>
              </a:rPr>
              <a:t>、无线局域网典型应用</a:t>
            </a:r>
            <a:r>
              <a:rPr lang="zh-CN" altLang="en-US" sz="3200" dirty="0">
                <a:latin typeface="Calibri" panose="020F0502020204030204" pitchFamily="34" charset="0"/>
                <a:ea typeface="微软雅黑" panose="020B0503020204020204" pitchFamily="34" charset="-122"/>
                <a:sym typeface="Calibri" panose="020F0502020204030204" pitchFamily="34" charset="0"/>
              </a:rPr>
              <a:t> </a:t>
            </a:r>
          </a:p>
        </p:txBody>
      </p:sp>
      <p:sp>
        <p:nvSpPr>
          <p:cNvPr id="145413" name="Text Box 5"/>
          <p:cNvSpPr txBox="1">
            <a:spLocks noChangeArrowheads="1"/>
          </p:cNvSpPr>
          <p:nvPr/>
        </p:nvSpPr>
        <p:spPr bwMode="auto">
          <a:xfrm>
            <a:off x="1979712" y="4725144"/>
            <a:ext cx="518728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主要了解：</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1</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发展背景和目前标准</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2</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标准三种物理层规范</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5" name="Rectangle 9"/>
          <p:cNvSpPr>
            <a:spLocks noChangeArrowheads="1"/>
          </p:cNvSpPr>
          <p:nvPr/>
        </p:nvSpPr>
        <p:spPr bwMode="auto">
          <a:xfrm>
            <a:off x="348072" y="3356992"/>
            <a:ext cx="8295456"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smtClean="0">
                <a:latin typeface="Calibri" panose="020F0502020204030204" pitchFamily="34" charset="0"/>
                <a:ea typeface="微软雅黑" panose="020B0503020204020204" pitchFamily="34" charset="-122"/>
                <a:sym typeface="Calibri" panose="020F0502020204030204" pitchFamily="34" charset="0"/>
              </a:rPr>
              <a:t>产品</a:t>
            </a:r>
            <a:r>
              <a:rPr lang="zh-CN" altLang="en-US" dirty="0">
                <a:latin typeface="Calibri" panose="020F0502020204030204" pitchFamily="34" charset="0"/>
                <a:ea typeface="微软雅黑" panose="020B0503020204020204" pitchFamily="34" charset="-122"/>
                <a:sym typeface="Calibri" panose="020F0502020204030204" pitchFamily="34" charset="0"/>
              </a:rPr>
              <a:t>比较： </a:t>
            </a:r>
            <a:endParaRPr lang="en-US" altLang="zh-CN" dirty="0" smtClean="0">
              <a:latin typeface="Calibri" panose="020F0502020204030204" pitchFamily="34" charset="0"/>
              <a:ea typeface="微软雅黑" panose="020B0503020204020204" pitchFamily="34" charset="-122"/>
              <a:sym typeface="Calibri" panose="020F0502020204030204" pitchFamily="34" charset="0"/>
            </a:endParaRPr>
          </a:p>
          <a:p>
            <a:pPr marL="533400" lvl="1" indent="-342900" algn="just">
              <a:lnSpc>
                <a:spcPct val="120000"/>
              </a:lnSpc>
              <a:buFont typeface="Arial" panose="020B0604020202020204" pitchFamily="34" charset="0"/>
              <a:buChar char="•"/>
            </a:pPr>
            <a:r>
              <a:rPr lang="en-US" altLang="zh-CN" dirty="0" smtClean="0">
                <a:latin typeface="Calibri" panose="020F0502020204030204" pitchFamily="34" charset="0"/>
                <a:ea typeface="微软雅黑" panose="020B0503020204020204" pitchFamily="34" charset="-122"/>
                <a:sym typeface="Calibri" panose="020F0502020204030204" pitchFamily="34" charset="0"/>
              </a:rPr>
              <a:t>802.11b</a:t>
            </a:r>
            <a:r>
              <a:rPr lang="zh-CN" altLang="en-US" dirty="0">
                <a:latin typeface="Calibri" panose="020F0502020204030204" pitchFamily="34" charset="0"/>
                <a:ea typeface="微软雅黑" panose="020B0503020204020204" pitchFamily="34" charset="-122"/>
                <a:sym typeface="Calibri" panose="020F0502020204030204" pitchFamily="34" charset="0"/>
              </a:rPr>
              <a:t>是</a:t>
            </a:r>
            <a:r>
              <a:rPr lang="en-US" altLang="zh-CN" dirty="0">
                <a:latin typeface="Calibri" panose="020F0502020204030204" pitchFamily="34" charset="0"/>
                <a:ea typeface="微软雅黑" panose="020B0503020204020204" pitchFamily="34" charset="-122"/>
                <a:sym typeface="Calibri" panose="020F0502020204030204" pitchFamily="34" charset="0"/>
              </a:rPr>
              <a:t>2000</a:t>
            </a:r>
            <a:r>
              <a:rPr lang="zh-CN" altLang="en-US" dirty="0">
                <a:latin typeface="Calibri" panose="020F0502020204030204" pitchFamily="34" charset="0"/>
                <a:ea typeface="微软雅黑" panose="020B0503020204020204" pitchFamily="34" charset="-122"/>
                <a:sym typeface="Calibri" panose="020F0502020204030204" pitchFamily="34" charset="0"/>
              </a:rPr>
              <a:t>年产品</a:t>
            </a:r>
            <a:r>
              <a:rPr lang="en-US" altLang="zh-CN" dirty="0">
                <a:latin typeface="Calibri" panose="020F0502020204030204" pitchFamily="34" charset="0"/>
                <a:ea typeface="微软雅黑" panose="020B0503020204020204" pitchFamily="34" charset="-122"/>
                <a:sym typeface="Calibri" panose="020F0502020204030204" pitchFamily="34" charset="0"/>
              </a:rPr>
              <a:t>, DSSS</a:t>
            </a:r>
            <a:r>
              <a:rPr lang="zh-CN" altLang="en-US" dirty="0">
                <a:latin typeface="Calibri" panose="020F0502020204030204" pitchFamily="34" charset="0"/>
                <a:ea typeface="微软雅黑" panose="020B0503020204020204" pitchFamily="34" charset="-122"/>
                <a:sym typeface="Calibri" panose="020F0502020204030204" pitchFamily="34" charset="0"/>
              </a:rPr>
              <a:t>技术，简单实用，目前最常用的技术</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endParaRPr lang="en-US" altLang="zh-CN" dirty="0" smtClean="0">
              <a:latin typeface="Calibri" panose="020F0502020204030204" pitchFamily="34" charset="0"/>
              <a:ea typeface="微软雅黑" panose="020B0503020204020204" pitchFamily="34" charset="-122"/>
              <a:sym typeface="Calibri" panose="020F0502020204030204" pitchFamily="34" charset="0"/>
            </a:endParaRPr>
          </a:p>
          <a:p>
            <a:pPr marL="533400" lvl="1" indent="-342900" algn="just">
              <a:lnSpc>
                <a:spcPct val="120000"/>
              </a:lnSpc>
              <a:buFont typeface="Arial" panose="020B0604020202020204" pitchFamily="34" charset="0"/>
              <a:buChar char="•"/>
            </a:pPr>
            <a:r>
              <a:rPr lang="en-US" altLang="zh-CN" dirty="0" smtClean="0">
                <a:latin typeface="Calibri" panose="020F0502020204030204" pitchFamily="34" charset="0"/>
                <a:ea typeface="微软雅黑" panose="020B0503020204020204" pitchFamily="34" charset="-122"/>
                <a:sym typeface="Calibri" panose="020F0502020204030204" pitchFamily="34" charset="0"/>
              </a:rPr>
              <a:t>802.11a </a:t>
            </a:r>
            <a:r>
              <a:rPr lang="en-US" altLang="zh-CN" dirty="0">
                <a:latin typeface="Calibri" panose="020F0502020204030204" pitchFamily="34" charset="0"/>
                <a:ea typeface="微软雅黑" panose="020B0503020204020204" pitchFamily="34" charset="-122"/>
                <a:sym typeface="Calibri" panose="020F0502020204030204" pitchFamily="34" charset="0"/>
              </a:rPr>
              <a:t>2002</a:t>
            </a:r>
            <a:r>
              <a:rPr lang="zh-CN" altLang="en-US" dirty="0">
                <a:latin typeface="Calibri" panose="020F0502020204030204" pitchFamily="34" charset="0"/>
                <a:ea typeface="微软雅黑" panose="020B0503020204020204" pitchFamily="34" charset="-122"/>
                <a:sym typeface="Calibri" panose="020F0502020204030204" pitchFamily="34" charset="0"/>
              </a:rPr>
              <a:t>年推出</a:t>
            </a:r>
            <a:r>
              <a:rPr lang="en-US" altLang="zh-CN" dirty="0">
                <a:latin typeface="Calibri" panose="020F0502020204030204" pitchFamily="34" charset="0"/>
                <a:ea typeface="微软雅黑" panose="020B0503020204020204" pitchFamily="34" charset="-122"/>
                <a:sym typeface="Calibri" panose="020F0502020204030204" pitchFamily="34" charset="0"/>
              </a:rPr>
              <a:t>, </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14M</a:t>
            </a:r>
            <a:r>
              <a:rPr lang="zh-CN" altLang="en-US" dirty="0">
                <a:latin typeface="Calibri" panose="020F0502020204030204" pitchFamily="34" charset="0"/>
                <a:ea typeface="微软雅黑" panose="020B0503020204020204" pitchFamily="34" charset="-122"/>
                <a:sym typeface="Calibri" panose="020F0502020204030204" pitchFamily="34" charset="0"/>
              </a:rPr>
              <a:t>速率，但传输范围小</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endParaRPr lang="en-US" altLang="zh-CN" dirty="0" smtClean="0">
              <a:latin typeface="Calibri" panose="020F0502020204030204" pitchFamily="34" charset="0"/>
              <a:ea typeface="微软雅黑" panose="020B0503020204020204" pitchFamily="34" charset="-122"/>
              <a:sym typeface="Calibri" panose="020F0502020204030204" pitchFamily="34" charset="0"/>
            </a:endParaRPr>
          </a:p>
          <a:p>
            <a:pPr marL="533400" lvl="1" indent="-342900" algn="just">
              <a:lnSpc>
                <a:spcPct val="120000"/>
              </a:lnSpc>
              <a:buFont typeface="Arial" panose="020B0604020202020204" pitchFamily="34" charset="0"/>
              <a:buChar char="•"/>
            </a:pPr>
            <a:r>
              <a:rPr lang="en-US" altLang="zh-CN" dirty="0" smtClean="0">
                <a:latin typeface="Calibri" panose="020F0502020204030204" pitchFamily="34" charset="0"/>
                <a:ea typeface="微软雅黑" panose="020B0503020204020204" pitchFamily="34" charset="-122"/>
                <a:sym typeface="Calibri" panose="020F0502020204030204" pitchFamily="34" charset="0"/>
              </a:rPr>
              <a:t>802.11g </a:t>
            </a:r>
            <a:r>
              <a:rPr lang="en-US" altLang="zh-CN" dirty="0">
                <a:latin typeface="Calibri" panose="020F0502020204030204" pitchFamily="34" charset="0"/>
                <a:ea typeface="微软雅黑" panose="020B0503020204020204" pitchFamily="34" charset="-122"/>
                <a:sym typeface="Calibri" panose="020F0502020204030204" pitchFamily="34" charset="0"/>
              </a:rPr>
              <a:t>2003</a:t>
            </a:r>
            <a:r>
              <a:rPr lang="zh-CN" altLang="en-US" dirty="0">
                <a:latin typeface="Calibri" panose="020F0502020204030204" pitchFamily="34" charset="0"/>
                <a:ea typeface="微软雅黑" panose="020B0503020204020204" pitchFamily="34" charset="-122"/>
                <a:sym typeface="Calibri" panose="020F0502020204030204" pitchFamily="34" charset="0"/>
              </a:rPr>
              <a:t>年推出，主要改善</a:t>
            </a:r>
            <a:r>
              <a:rPr lang="en-US" altLang="zh-CN" dirty="0">
                <a:latin typeface="Calibri" panose="020F0502020204030204" pitchFamily="34" charset="0"/>
                <a:ea typeface="微软雅黑" panose="020B0503020204020204" pitchFamily="34" charset="-122"/>
                <a:sym typeface="Calibri" panose="020F0502020204030204" pitchFamily="34" charset="0"/>
              </a:rPr>
              <a:t>802.11a</a:t>
            </a:r>
            <a:r>
              <a:rPr lang="zh-CN" altLang="en-US" dirty="0">
                <a:latin typeface="Calibri" panose="020F0502020204030204" pitchFamily="34" charset="0"/>
                <a:ea typeface="微软雅黑" panose="020B0503020204020204" pitchFamily="34" charset="-122"/>
                <a:sym typeface="Calibri" panose="020F0502020204030204" pitchFamily="34" charset="0"/>
              </a:rPr>
              <a:t>问题。</a:t>
            </a:r>
            <a:r>
              <a:rPr lang="en-US" altLang="zh-CN" sz="2000" dirty="0">
                <a:latin typeface="Calibri" panose="020F0502020204030204" pitchFamily="34" charset="0"/>
                <a:ea typeface="微软雅黑" panose="020B0503020204020204" pitchFamily="34" charset="-122"/>
                <a:sym typeface="Calibri" panose="020F0502020204030204" pitchFamily="34" charset="0"/>
              </a:rPr>
              <a:t>HiperLAN2</a:t>
            </a:r>
            <a:r>
              <a:rPr lang="zh-CN" altLang="en-US" sz="2000" dirty="0">
                <a:latin typeface="Calibri" panose="020F0502020204030204" pitchFamily="34" charset="0"/>
                <a:ea typeface="微软雅黑" panose="020B0503020204020204" pitchFamily="34" charset="-122"/>
                <a:sym typeface="Calibri" panose="020F0502020204030204" pitchFamily="34" charset="0"/>
              </a:rPr>
              <a:t>采用</a:t>
            </a:r>
            <a:r>
              <a:rPr lang="en-US" altLang="zh-CN" dirty="0">
                <a:latin typeface="Calibri" panose="020F0502020204030204" pitchFamily="34" charset="0"/>
                <a:ea typeface="微软雅黑" panose="020B0503020204020204" pitchFamily="34" charset="-122"/>
                <a:sym typeface="Calibri" panose="020F0502020204030204" pitchFamily="34" charset="0"/>
              </a:rPr>
              <a:t>802.11a</a:t>
            </a:r>
            <a:r>
              <a:rPr lang="zh-CN" altLang="en-US" dirty="0">
                <a:latin typeface="Calibri" panose="020F0502020204030204" pitchFamily="34" charset="0"/>
                <a:ea typeface="微软雅黑" panose="020B0503020204020204" pitchFamily="34" charset="-122"/>
                <a:sym typeface="Calibri" panose="020F0502020204030204" pitchFamily="34" charset="0"/>
              </a:rPr>
              <a:t>同类技术，但性能更好，在欧洲更受推崇，在美国也有一定市场，并面向下一代移动通信宽带互联。</a:t>
            </a:r>
          </a:p>
        </p:txBody>
      </p:sp>
      <p:sp>
        <p:nvSpPr>
          <p:cNvPr id="183306" name="Text Box 10"/>
          <p:cNvSpPr txBox="1">
            <a:spLocks noChangeArrowheads="1"/>
          </p:cNvSpPr>
          <p:nvPr/>
        </p:nvSpPr>
        <p:spPr bwMode="auto">
          <a:xfrm>
            <a:off x="1295400" y="381000"/>
            <a:ext cx="6248400"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1.3 </a:t>
            </a:r>
            <a:r>
              <a:rPr lang="zh-CN" altLang="en-US" sz="3200" dirty="0">
                <a:latin typeface="Calibri" panose="020F0502020204030204" pitchFamily="34" charset="0"/>
                <a:ea typeface="微软雅黑" panose="020B0503020204020204" pitchFamily="34" charset="-122"/>
                <a:sym typeface="Calibri" panose="020F0502020204030204" pitchFamily="34" charset="0"/>
              </a:rPr>
              <a:t>无线局域网的性能比较</a:t>
            </a:r>
            <a:r>
              <a:rPr lang="zh-CN" altLang="en-US" sz="2800" dirty="0">
                <a:latin typeface="Calibri" panose="020F0502020204030204" pitchFamily="34" charset="0"/>
                <a:ea typeface="微软雅黑" panose="020B0503020204020204" pitchFamily="34" charset="-122"/>
                <a:sym typeface="Calibri" panose="020F0502020204030204" pitchFamily="34" charset="0"/>
              </a:rPr>
              <a:t> </a:t>
            </a:r>
          </a:p>
        </p:txBody>
      </p:sp>
      <p:sp>
        <p:nvSpPr>
          <p:cNvPr id="183307" name="Rectangle 11"/>
          <p:cNvSpPr>
            <a:spLocks noChangeArrowheads="1"/>
          </p:cNvSpPr>
          <p:nvPr/>
        </p:nvSpPr>
        <p:spPr bwMode="auto">
          <a:xfrm>
            <a:off x="609600" y="14478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en-US" altLang="zh-CN" sz="1800" dirty="0">
                <a:latin typeface="Calibri" panose="020F0502020204030204" pitchFamily="34" charset="0"/>
                <a:ea typeface="微软雅黑" panose="020B0503020204020204" pitchFamily="34" charset="-122"/>
                <a:sym typeface="Calibri" panose="020F0502020204030204" pitchFamily="34" charset="0"/>
              </a:rPr>
              <a:t>         </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         </a:t>
            </a:r>
            <a:r>
              <a:rPr lang="en-US" altLang="zh-CN" sz="1800" dirty="0">
                <a:latin typeface="Calibri" panose="020F0502020204030204" pitchFamily="34" charset="0"/>
                <a:ea typeface="微软雅黑" panose="020B0503020204020204" pitchFamily="34" charset="-122"/>
                <a:sym typeface="Calibri" panose="020F0502020204030204" pitchFamily="34" charset="0"/>
              </a:rPr>
              <a:t>802.11b    802.11a     802.11g       </a:t>
            </a:r>
            <a:r>
              <a:rPr lang="en-US" altLang="zh-CN" sz="1800" dirty="0" err="1">
                <a:latin typeface="Calibri" panose="020F0502020204030204" pitchFamily="34" charset="0"/>
                <a:ea typeface="微软雅黑" panose="020B0503020204020204" pitchFamily="34" charset="-122"/>
                <a:sym typeface="Calibri" panose="020F0502020204030204" pitchFamily="34" charset="0"/>
              </a:rPr>
              <a:t>HomeRF</a:t>
            </a:r>
            <a:r>
              <a:rPr lang="en-US" altLang="zh-CN" sz="1800" dirty="0">
                <a:latin typeface="Calibri" panose="020F0502020204030204" pitchFamily="34" charset="0"/>
                <a:ea typeface="微软雅黑" panose="020B0503020204020204" pitchFamily="34" charset="-122"/>
                <a:sym typeface="Calibri" panose="020F0502020204030204" pitchFamily="34" charset="0"/>
              </a:rPr>
              <a:t>    HiperLAN2</a:t>
            </a:r>
          </a:p>
        </p:txBody>
      </p:sp>
      <p:sp>
        <p:nvSpPr>
          <p:cNvPr id="183309" name="Rectangle 13"/>
          <p:cNvSpPr>
            <a:spLocks noChangeArrowheads="1"/>
          </p:cNvSpPr>
          <p:nvPr/>
        </p:nvSpPr>
        <p:spPr bwMode="auto">
          <a:xfrm>
            <a:off x="609600" y="19050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dirty="0">
                <a:latin typeface="Calibri" panose="020F0502020204030204" pitchFamily="34" charset="0"/>
                <a:ea typeface="微软雅黑" panose="020B0503020204020204" pitchFamily="34" charset="-122"/>
                <a:sym typeface="Calibri" panose="020F0502020204030204" pitchFamily="34" charset="0"/>
              </a:rPr>
              <a:t>传输速率</a:t>
            </a:r>
            <a:r>
              <a:rPr lang="zh-CN" altLang="en-US" sz="1800" dirty="0">
                <a:latin typeface="Calibri" panose="020F0502020204030204" pitchFamily="34" charset="0"/>
                <a:ea typeface="微软雅黑" panose="020B0503020204020204" pitchFamily="34" charset="-122"/>
                <a:sym typeface="Calibri" panose="020F0502020204030204" pitchFamily="34" charset="0"/>
              </a:rPr>
              <a:t>    </a:t>
            </a:r>
            <a:r>
              <a:rPr lang="en-US" altLang="zh-CN" sz="1800" dirty="0">
                <a:latin typeface="Calibri" panose="020F0502020204030204" pitchFamily="34" charset="0"/>
                <a:ea typeface="微软雅黑" panose="020B0503020204020204" pitchFamily="34" charset="-122"/>
                <a:sym typeface="Calibri" panose="020F0502020204030204" pitchFamily="34" charset="0"/>
              </a:rPr>
              <a:t>11Mbps     </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14Mbps      </a:t>
            </a:r>
            <a:r>
              <a:rPr lang="en-US" altLang="zh-CN" sz="1800" dirty="0" err="1" smtClean="0">
                <a:latin typeface="Calibri" panose="020F0502020204030204" pitchFamily="34" charset="0"/>
                <a:ea typeface="微软雅黑" panose="020B0503020204020204" pitchFamily="34" charset="-122"/>
                <a:sym typeface="Calibri" panose="020F0502020204030204" pitchFamily="34" charset="0"/>
              </a:rPr>
              <a:t>14Mbps</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       </a:t>
            </a:r>
            <a:r>
              <a:rPr lang="en-US" altLang="zh-CN" sz="1800" dirty="0">
                <a:latin typeface="Calibri" panose="020F0502020204030204" pitchFamily="34" charset="0"/>
                <a:ea typeface="微软雅黑" panose="020B0503020204020204" pitchFamily="34" charset="-122"/>
                <a:sym typeface="Calibri" panose="020F0502020204030204" pitchFamily="34" charset="0"/>
              </a:rPr>
              <a:t>10Mbps     </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14Mbps</a:t>
            </a:r>
            <a:endParaRPr lang="en-US" altLang="zh-CN" sz="1800" dirty="0">
              <a:latin typeface="Calibri" panose="020F0502020204030204" pitchFamily="34" charset="0"/>
              <a:ea typeface="微软雅黑" panose="020B0503020204020204" pitchFamily="34" charset="-122"/>
              <a:sym typeface="Calibri" panose="020F0502020204030204" pitchFamily="34" charset="0"/>
            </a:endParaRPr>
          </a:p>
        </p:txBody>
      </p:sp>
      <p:sp>
        <p:nvSpPr>
          <p:cNvPr id="183310" name="Rectangle 14"/>
          <p:cNvSpPr>
            <a:spLocks noChangeArrowheads="1"/>
          </p:cNvSpPr>
          <p:nvPr/>
        </p:nvSpPr>
        <p:spPr bwMode="auto">
          <a:xfrm>
            <a:off x="609600" y="23622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dirty="0">
                <a:latin typeface="Calibri" panose="020F0502020204030204" pitchFamily="34" charset="0"/>
                <a:ea typeface="微软雅黑" panose="020B0503020204020204" pitchFamily="34" charset="-122"/>
                <a:sym typeface="Calibri" panose="020F0502020204030204" pitchFamily="34" charset="0"/>
              </a:rPr>
              <a:t>传输距离</a:t>
            </a:r>
            <a:r>
              <a:rPr lang="en-US" altLang="zh-CN" sz="1600" dirty="0">
                <a:latin typeface="Calibri" panose="020F0502020204030204" pitchFamily="34" charset="0"/>
                <a:ea typeface="微软雅黑" panose="020B0503020204020204" pitchFamily="34" charset="-122"/>
                <a:sym typeface="Calibri" panose="020F0502020204030204" pitchFamily="34" charset="0"/>
              </a:rPr>
              <a:t>Max </a:t>
            </a:r>
            <a:r>
              <a:rPr lang="en-US" altLang="zh-CN" sz="1800" dirty="0">
                <a:latin typeface="Calibri" panose="020F0502020204030204" pitchFamily="34" charset="0"/>
                <a:ea typeface="微软雅黑" panose="020B0503020204020204" pitchFamily="34" charset="-122"/>
                <a:sym typeface="Calibri" panose="020F0502020204030204" pitchFamily="34" charset="0"/>
              </a:rPr>
              <a:t>100M       80M         </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110M          10M        </a:t>
            </a:r>
            <a:r>
              <a:rPr lang="en-US" altLang="zh-CN" sz="1800" dirty="0">
                <a:latin typeface="Calibri" panose="020F0502020204030204" pitchFamily="34" charset="0"/>
                <a:ea typeface="微软雅黑" panose="020B0503020204020204" pitchFamily="34" charset="-122"/>
                <a:sym typeface="Calibri" panose="020F0502020204030204" pitchFamily="34" charset="0"/>
              </a:rPr>
              <a:t>80M</a:t>
            </a:r>
          </a:p>
        </p:txBody>
      </p:sp>
      <p:sp>
        <p:nvSpPr>
          <p:cNvPr id="183311" name="Rectangle 15"/>
          <p:cNvSpPr>
            <a:spLocks noChangeArrowheads="1"/>
          </p:cNvSpPr>
          <p:nvPr/>
        </p:nvSpPr>
        <p:spPr bwMode="auto">
          <a:xfrm>
            <a:off x="609600" y="27432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a:latin typeface="Calibri" panose="020F0502020204030204" pitchFamily="34" charset="0"/>
                <a:ea typeface="微软雅黑" panose="020B0503020204020204" pitchFamily="34" charset="-122"/>
                <a:sym typeface="Calibri" panose="020F0502020204030204" pitchFamily="34" charset="0"/>
              </a:rPr>
              <a:t>应用范围</a:t>
            </a:r>
            <a:r>
              <a:rPr lang="zh-CN" altLang="en-US" sz="1800">
                <a:latin typeface="Calibri" panose="020F0502020204030204" pitchFamily="34" charset="0"/>
                <a:ea typeface="微软雅黑" panose="020B0503020204020204" pitchFamily="34" charset="-122"/>
                <a:sym typeface="Calibri" panose="020F0502020204030204" pitchFamily="34" charset="0"/>
              </a:rPr>
              <a:t>   </a:t>
            </a:r>
            <a:r>
              <a:rPr lang="zh-CN" altLang="en-US" sz="1600">
                <a:latin typeface="Calibri" panose="020F0502020204030204" pitchFamily="34" charset="0"/>
                <a:ea typeface="微软雅黑" panose="020B0503020204020204" pitchFamily="34" charset="-122"/>
                <a:sym typeface="Calibri" panose="020F0502020204030204" pitchFamily="34" charset="0"/>
              </a:rPr>
              <a:t>数据图象   数据图象视频  数据图象视频</a:t>
            </a:r>
            <a:r>
              <a:rPr lang="zh-CN" altLang="en-US" sz="1800">
                <a:latin typeface="Calibri" panose="020F0502020204030204" pitchFamily="34" charset="0"/>
                <a:ea typeface="微软雅黑" panose="020B0503020204020204" pitchFamily="34" charset="-122"/>
                <a:sym typeface="Calibri" panose="020F0502020204030204" pitchFamily="34" charset="0"/>
              </a:rPr>
              <a:t>  </a:t>
            </a:r>
            <a:r>
              <a:rPr lang="zh-CN" altLang="en-US" sz="1600">
                <a:latin typeface="Calibri" panose="020F0502020204030204" pitchFamily="34" charset="0"/>
                <a:ea typeface="微软雅黑" panose="020B0503020204020204" pitchFamily="34" charset="-122"/>
                <a:sym typeface="Calibri" panose="020F0502020204030204" pitchFamily="34" charset="0"/>
              </a:rPr>
              <a:t>家庭办公连网   </a:t>
            </a:r>
            <a:r>
              <a:rPr lang="en-US" altLang="zh-CN" sz="1600">
                <a:latin typeface="Calibri" panose="020F0502020204030204" pitchFamily="34" charset="0"/>
                <a:ea typeface="微软雅黑" panose="020B0503020204020204" pitchFamily="34" charset="-122"/>
                <a:sym typeface="Calibri" panose="020F0502020204030204" pitchFamily="34" charset="0"/>
              </a:rPr>
              <a:t>LAN 4G</a:t>
            </a:r>
            <a:r>
              <a:rPr lang="en-US" altLang="zh-CN" sz="1800">
                <a:latin typeface="Calibri" panose="020F0502020204030204" pitchFamily="34" charset="0"/>
                <a:ea typeface="微软雅黑" panose="020B0503020204020204" pitchFamily="34" charset="-122"/>
                <a:sym typeface="Calibri" panose="020F0502020204030204" pitchFamily="34"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ChangeArrowheads="1"/>
          </p:cNvSpPr>
          <p:nvPr/>
        </p:nvSpPr>
        <p:spPr bwMode="auto">
          <a:xfrm>
            <a:off x="680120" y="1196752"/>
            <a:ext cx="8140352"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实际传输速率：</a:t>
            </a:r>
          </a:p>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由于媒体访问和物理层开销，</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有效信息传输率</a:t>
            </a:r>
            <a:r>
              <a:rPr lang="zh-CN" altLang="en-US" dirty="0">
                <a:latin typeface="Calibri" panose="020F0502020204030204" pitchFamily="34" charset="0"/>
                <a:ea typeface="微软雅黑" panose="020B0503020204020204" pitchFamily="34" charset="-122"/>
                <a:sym typeface="Calibri" panose="020F0502020204030204" pitchFamily="34" charset="0"/>
              </a:rPr>
              <a:t>只有</a:t>
            </a:r>
            <a:r>
              <a:rPr lang="en-US" altLang="zh-CN" dirty="0">
                <a:latin typeface="Calibri" panose="020F0502020204030204" pitchFamily="34" charset="0"/>
                <a:ea typeface="微软雅黑" panose="020B0503020204020204" pitchFamily="34" charset="-122"/>
                <a:sym typeface="Calibri" panose="020F0502020204030204" pitchFamily="34" charset="0"/>
              </a:rPr>
              <a:t>40%</a:t>
            </a:r>
            <a:r>
              <a:rPr lang="zh-CN" altLang="en-US" dirty="0">
                <a:latin typeface="Calibri" panose="020F0502020204030204" pitchFamily="34" charset="0"/>
                <a:ea typeface="微软雅黑" panose="020B0503020204020204" pitchFamily="34" charset="-122"/>
                <a:sym typeface="Calibri" panose="020F0502020204030204" pitchFamily="34" charset="0"/>
              </a:rPr>
              <a:t>，如考虑干扰重传，实际效率更低；如</a:t>
            </a:r>
            <a:r>
              <a:rPr lang="en-US" altLang="zh-CN" dirty="0">
                <a:latin typeface="Calibri" panose="020F0502020204030204" pitchFamily="34" charset="0"/>
                <a:ea typeface="微软雅黑" panose="020B0503020204020204" pitchFamily="34" charset="-122"/>
                <a:sym typeface="Calibri" panose="020F0502020204030204" pitchFamily="34" charset="0"/>
              </a:rPr>
              <a:t>802.11b</a:t>
            </a:r>
            <a:r>
              <a:rPr lang="zh-CN" altLang="en-US" dirty="0">
                <a:latin typeface="Calibri" panose="020F0502020204030204" pitchFamily="34" charset="0"/>
                <a:ea typeface="微软雅黑" panose="020B0503020204020204" pitchFamily="34" charset="-122"/>
                <a:sym typeface="Calibri" panose="020F0502020204030204" pitchFamily="34" charset="0"/>
              </a:rPr>
              <a:t>实际有效信息传输率</a:t>
            </a:r>
            <a:r>
              <a:rPr lang="en-US" altLang="zh-CN" dirty="0">
                <a:latin typeface="Calibri" panose="020F0502020204030204" pitchFamily="34" charset="0"/>
                <a:ea typeface="微软雅黑" panose="020B0503020204020204" pitchFamily="34" charset="-122"/>
                <a:sym typeface="Calibri" panose="020F0502020204030204" pitchFamily="34" charset="0"/>
              </a:rPr>
              <a:t>2M</a:t>
            </a:r>
            <a:r>
              <a:rPr lang="zh-CN" altLang="en-US" dirty="0">
                <a:latin typeface="Calibri" panose="020F0502020204030204" pitchFamily="34" charset="0"/>
                <a:ea typeface="微软雅黑" panose="020B0503020204020204" pitchFamily="34" charset="-122"/>
                <a:sym typeface="Calibri" panose="020F0502020204030204" pitchFamily="34" charset="0"/>
              </a:rPr>
              <a:t>左右； </a:t>
            </a:r>
            <a:r>
              <a:rPr lang="en-US" altLang="zh-CN" dirty="0">
                <a:latin typeface="Calibri" panose="020F0502020204030204" pitchFamily="34" charset="0"/>
                <a:ea typeface="微软雅黑" panose="020B0503020204020204" pitchFamily="34" charset="-122"/>
                <a:sym typeface="Calibri" panose="020F0502020204030204" pitchFamily="34" charset="0"/>
              </a:rPr>
              <a:t>802.11b</a:t>
            </a:r>
            <a:r>
              <a:rPr lang="zh-CN" altLang="en-US" dirty="0">
                <a:latin typeface="Calibri" panose="020F0502020204030204" pitchFamily="34" charset="0"/>
                <a:ea typeface="微软雅黑" panose="020B0503020204020204" pitchFamily="34" charset="-122"/>
                <a:sym typeface="Calibri" panose="020F0502020204030204" pitchFamily="34" charset="0"/>
              </a:rPr>
              <a:t>有：</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1/2/1.1/11M </a:t>
            </a:r>
            <a:r>
              <a:rPr lang="en-US" altLang="zh-CN" dirty="0">
                <a:latin typeface="Calibri" panose="020F0502020204030204" pitchFamily="34" charset="0"/>
                <a:ea typeface="微软雅黑" panose="020B0503020204020204" pitchFamily="34" charset="-122"/>
                <a:sym typeface="Calibri" panose="020F0502020204030204" pitchFamily="34" charset="0"/>
              </a:rPr>
              <a:t>4</a:t>
            </a:r>
            <a:r>
              <a:rPr lang="zh-CN" altLang="en-US" dirty="0">
                <a:latin typeface="Calibri" panose="020F0502020204030204" pitchFamily="34" charset="0"/>
                <a:ea typeface="微软雅黑" panose="020B0503020204020204" pitchFamily="34" charset="-122"/>
                <a:sym typeface="Calibri" panose="020F0502020204030204" pitchFamily="34" charset="0"/>
              </a:rPr>
              <a:t>档，根据条件自动降低速率； </a:t>
            </a:r>
            <a:r>
              <a:rPr lang="en-US" altLang="zh-CN" dirty="0">
                <a:latin typeface="Calibri" panose="020F0502020204030204" pitchFamily="34" charset="0"/>
                <a:ea typeface="微软雅黑" panose="020B0503020204020204" pitchFamily="34" charset="-122"/>
                <a:sym typeface="Calibri" panose="020F0502020204030204" pitchFamily="34" charset="0"/>
              </a:rPr>
              <a:t>802.11a</a:t>
            </a:r>
            <a:r>
              <a:rPr lang="zh-CN" altLang="en-US" dirty="0">
                <a:latin typeface="Calibri" panose="020F0502020204030204" pitchFamily="34" charset="0"/>
                <a:ea typeface="微软雅黑" panose="020B0503020204020204" pitchFamily="34" charset="-122"/>
                <a:sym typeface="Calibri" panose="020F0502020204030204" pitchFamily="34" charset="0"/>
              </a:rPr>
              <a:t>； </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6/9/12/18/24/36/48/14M </a:t>
            </a:r>
            <a:r>
              <a:rPr lang="en-US" altLang="zh-CN" dirty="0">
                <a:latin typeface="Calibri" panose="020F0502020204030204" pitchFamily="34" charset="0"/>
                <a:ea typeface="微软雅黑" panose="020B0503020204020204" pitchFamily="34" charset="-122"/>
                <a:sym typeface="Calibri" panose="020F0502020204030204" pitchFamily="34" charset="0"/>
              </a:rPr>
              <a:t>8</a:t>
            </a:r>
            <a:r>
              <a:rPr lang="zh-CN" altLang="en-US" dirty="0">
                <a:latin typeface="Calibri" panose="020F0502020204030204" pitchFamily="34" charset="0"/>
                <a:ea typeface="微软雅黑" panose="020B0503020204020204" pitchFamily="34" charset="-122"/>
                <a:sym typeface="Calibri" panose="020F0502020204030204" pitchFamily="34" charset="0"/>
              </a:rPr>
              <a:t>档。</a:t>
            </a:r>
          </a:p>
        </p:txBody>
      </p:sp>
      <p:sp>
        <p:nvSpPr>
          <p:cNvPr id="206852" name="Rectangle 4"/>
          <p:cNvSpPr>
            <a:spLocks noChangeArrowheads="1"/>
          </p:cNvSpPr>
          <p:nvPr/>
        </p:nvSpPr>
        <p:spPr bwMode="auto">
          <a:xfrm>
            <a:off x="680120" y="3861048"/>
            <a:ext cx="8068344" cy="288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实际传输距离和安全：</a:t>
            </a:r>
          </a:p>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 </a:t>
            </a:r>
            <a:r>
              <a:rPr lang="en-US" altLang="zh-CN" dirty="0">
                <a:latin typeface="Calibri" panose="020F0502020204030204" pitchFamily="34" charset="0"/>
                <a:ea typeface="微软雅黑" panose="020B0503020204020204" pitchFamily="34" charset="-122"/>
                <a:sym typeface="Calibri" panose="020F0502020204030204" pitchFamily="34" charset="0"/>
              </a:rPr>
              <a:t>802.11a </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14Mbps </a:t>
            </a:r>
            <a:r>
              <a:rPr lang="zh-CN" altLang="en-US" dirty="0">
                <a:latin typeface="Calibri" panose="020F0502020204030204" pitchFamily="34" charset="0"/>
                <a:ea typeface="微软雅黑" panose="020B0503020204020204" pitchFamily="34" charset="-122"/>
                <a:sym typeface="Calibri" panose="020F0502020204030204" pitchFamily="34" charset="0"/>
              </a:rPr>
              <a:t>实际只能在</a:t>
            </a:r>
            <a:r>
              <a:rPr lang="en-US" altLang="zh-CN" dirty="0">
                <a:latin typeface="Calibri" panose="020F0502020204030204" pitchFamily="34" charset="0"/>
                <a:ea typeface="微软雅黑" panose="020B0503020204020204" pitchFamily="34" charset="-122"/>
                <a:sym typeface="Calibri" panose="020F0502020204030204" pitchFamily="34" charset="0"/>
              </a:rPr>
              <a:t>10M</a:t>
            </a:r>
            <a:r>
              <a:rPr lang="zh-CN" altLang="en-US" dirty="0">
                <a:latin typeface="Calibri" panose="020F0502020204030204" pitchFamily="34" charset="0"/>
                <a:ea typeface="微软雅黑" panose="020B0503020204020204" pitchFamily="34" charset="-122"/>
                <a:sym typeface="Calibri" panose="020F0502020204030204" pitchFamily="34" charset="0"/>
              </a:rPr>
              <a:t>范围内；</a:t>
            </a:r>
            <a:r>
              <a:rPr lang="en-US" altLang="zh-CN" dirty="0">
                <a:latin typeface="Calibri" panose="020F0502020204030204" pitchFamily="34" charset="0"/>
                <a:ea typeface="微软雅黑" panose="020B0503020204020204" pitchFamily="34" charset="-122"/>
                <a:sym typeface="Calibri" panose="020F0502020204030204" pitchFamily="34" charset="0"/>
              </a:rPr>
              <a:t>80M</a:t>
            </a:r>
            <a:r>
              <a:rPr lang="zh-CN" altLang="en-US" dirty="0">
                <a:latin typeface="Calibri" panose="020F0502020204030204" pitchFamily="34" charset="0"/>
                <a:ea typeface="微软雅黑" panose="020B0503020204020204" pitchFamily="34" charset="-122"/>
                <a:sym typeface="Calibri" panose="020F0502020204030204" pitchFamily="34" charset="0"/>
              </a:rPr>
              <a:t>时，只有</a:t>
            </a:r>
            <a:r>
              <a:rPr lang="en-US" altLang="zh-CN" dirty="0">
                <a:latin typeface="Calibri" panose="020F0502020204030204" pitchFamily="34" charset="0"/>
                <a:ea typeface="微软雅黑" panose="020B0503020204020204" pitchFamily="34" charset="-122"/>
                <a:sym typeface="Calibri" panose="020F0502020204030204" pitchFamily="34" charset="0"/>
              </a:rPr>
              <a:t>10Mbps</a:t>
            </a:r>
            <a:r>
              <a:rPr lang="zh-CN" altLang="en-US" dirty="0">
                <a:latin typeface="Calibri" panose="020F0502020204030204" pitchFamily="34" charset="0"/>
                <a:ea typeface="微软雅黑" panose="020B0503020204020204" pitchFamily="34" charset="-122"/>
                <a:sym typeface="Calibri" panose="020F0502020204030204" pitchFamily="34" charset="0"/>
              </a:rPr>
              <a:t>。但</a:t>
            </a:r>
            <a:r>
              <a:rPr lang="en-US" altLang="zh-CN" dirty="0">
                <a:latin typeface="Calibri" panose="020F0502020204030204" pitchFamily="34" charset="0"/>
                <a:ea typeface="微软雅黑" panose="020B0503020204020204" pitchFamily="34" charset="-122"/>
                <a:sym typeface="Calibri" panose="020F0502020204030204" pitchFamily="34" charset="0"/>
              </a:rPr>
              <a:t>802.11g</a:t>
            </a:r>
            <a:r>
              <a:rPr lang="zh-CN" altLang="en-US" dirty="0">
                <a:latin typeface="Calibri" panose="020F0502020204030204" pitchFamily="34" charset="0"/>
                <a:ea typeface="微软雅黑" panose="020B0503020204020204" pitchFamily="34" charset="-122"/>
                <a:sym typeface="Calibri" panose="020F0502020204030204" pitchFamily="34" charset="0"/>
              </a:rPr>
              <a:t>相对较好。 实际最大距离只是保持连接、和最小速率的范围，而且受实际环境影响，有相当大变化。</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传输距离实际和发射功率</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安全性平衡（不大于</a:t>
            </a:r>
            <a:r>
              <a:rPr lang="en-US" altLang="zh-CN" dirty="0">
                <a:latin typeface="Calibri" panose="020F0502020204030204" pitchFamily="34" charset="0"/>
                <a:ea typeface="微软雅黑" panose="020B0503020204020204" pitchFamily="34" charset="-122"/>
                <a:sym typeface="Calibri" panose="020F0502020204030204" pitchFamily="34" charset="0"/>
              </a:rPr>
              <a:t>100</a:t>
            </a:r>
            <a:r>
              <a:rPr lang="zh-CN" altLang="en-US" dirty="0">
                <a:latin typeface="Calibri" panose="020F0502020204030204" pitchFamily="34" charset="0"/>
                <a:ea typeface="微软雅黑" panose="020B0503020204020204" pitchFamily="34" charset="-122"/>
                <a:sym typeface="Calibri" panose="020F0502020204030204" pitchFamily="34" charset="0"/>
              </a:rPr>
              <a:t>毫瓦，实际发射功率约</a:t>
            </a:r>
            <a:r>
              <a:rPr lang="en-US" altLang="zh-CN" dirty="0">
                <a:latin typeface="Calibri" panose="020F0502020204030204" pitchFamily="34" charset="0"/>
                <a:ea typeface="微软雅黑" panose="020B0503020204020204" pitchFamily="34" charset="-122"/>
                <a:sym typeface="Calibri" panose="020F0502020204030204" pitchFamily="34" charset="0"/>
              </a:rPr>
              <a:t>60~70</a:t>
            </a:r>
            <a:r>
              <a:rPr lang="zh-CN" altLang="en-US" dirty="0">
                <a:latin typeface="Calibri" panose="020F0502020204030204" pitchFamily="34" charset="0"/>
                <a:ea typeface="微软雅黑" panose="020B0503020204020204" pitchFamily="34" charset="-122"/>
                <a:sym typeface="Calibri" panose="020F0502020204030204" pitchFamily="34" charset="0"/>
              </a:rPr>
              <a:t>毫瓦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850"/>
                                        </p:tgtEl>
                                        <p:attrNameLst>
                                          <p:attrName>style.visibility</p:attrName>
                                        </p:attrNameLst>
                                      </p:cBhvr>
                                      <p:to>
                                        <p:strVal val="visible"/>
                                      </p:to>
                                    </p:set>
                                    <p:anim calcmode="lin" valueType="num">
                                      <p:cBhvr additive="base">
                                        <p:cTn id="7" dur="500" fill="hold"/>
                                        <p:tgtEl>
                                          <p:spTgt spid="206850"/>
                                        </p:tgtEl>
                                        <p:attrNameLst>
                                          <p:attrName>ppt_x</p:attrName>
                                        </p:attrNameLst>
                                      </p:cBhvr>
                                      <p:tavLst>
                                        <p:tav tm="0">
                                          <p:val>
                                            <p:strVal val="0-#ppt_w/2"/>
                                          </p:val>
                                        </p:tav>
                                        <p:tav tm="100000">
                                          <p:val>
                                            <p:strVal val="#ppt_x"/>
                                          </p:val>
                                        </p:tav>
                                      </p:tavLst>
                                    </p:anim>
                                    <p:anim calcmode="lin" valueType="num">
                                      <p:cBhvr additive="base">
                                        <p:cTn id="8" dur="500" fill="hold"/>
                                        <p:tgtEl>
                                          <p:spTgt spid="2068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852"/>
                                        </p:tgtEl>
                                        <p:attrNameLst>
                                          <p:attrName>style.visibility</p:attrName>
                                        </p:attrNameLst>
                                      </p:cBhvr>
                                      <p:to>
                                        <p:strVal val="visible"/>
                                      </p:to>
                                    </p:set>
                                    <p:anim calcmode="lin" valueType="num">
                                      <p:cBhvr additive="base">
                                        <p:cTn id="13" dur="500" fill="hold"/>
                                        <p:tgtEl>
                                          <p:spTgt spid="206852"/>
                                        </p:tgtEl>
                                        <p:attrNameLst>
                                          <p:attrName>ppt_x</p:attrName>
                                        </p:attrNameLst>
                                      </p:cBhvr>
                                      <p:tavLst>
                                        <p:tav tm="0">
                                          <p:val>
                                            <p:strVal val="0-#ppt_w/2"/>
                                          </p:val>
                                        </p:tav>
                                        <p:tav tm="100000">
                                          <p:val>
                                            <p:strVal val="#ppt_x"/>
                                          </p:val>
                                        </p:tav>
                                      </p:tavLst>
                                    </p:anim>
                                    <p:anim calcmode="lin" valueType="num">
                                      <p:cBhvr additive="base">
                                        <p:cTn id="14" dur="500" fill="hold"/>
                                        <p:tgtEl>
                                          <p:spTgt spid="2068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autoUpdateAnimBg="0"/>
      <p:bldP spid="206852"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ChangeArrowheads="1"/>
          </p:cNvSpPr>
          <p:nvPr/>
        </p:nvSpPr>
        <p:spPr bwMode="auto">
          <a:xfrm>
            <a:off x="400894" y="1340768"/>
            <a:ext cx="8424936" cy="208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目前</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标准使用</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2.4G/1G</a:t>
            </a:r>
            <a:r>
              <a:rPr lang="zh-CN" altLang="en-US" dirty="0">
                <a:latin typeface="Calibri" panose="020F0502020204030204" pitchFamily="34" charset="0"/>
                <a:ea typeface="微软雅黑" panose="020B0503020204020204" pitchFamily="34" charset="-122"/>
                <a:sym typeface="Calibri" panose="020F0502020204030204" pitchFamily="34" charset="0"/>
              </a:rPr>
              <a:t>两个频段， </a:t>
            </a:r>
            <a:r>
              <a:rPr lang="en-US" altLang="zh-CN" dirty="0">
                <a:latin typeface="Calibri" panose="020F0502020204030204" pitchFamily="34" charset="0"/>
                <a:ea typeface="微软雅黑" panose="020B0503020204020204" pitchFamily="34" charset="-122"/>
                <a:sym typeface="Calibri" panose="020F0502020204030204" pitchFamily="34" charset="0"/>
              </a:rPr>
              <a:t>2.4G</a:t>
            </a:r>
            <a:r>
              <a:rPr lang="zh-CN" altLang="en-US" dirty="0">
                <a:latin typeface="Calibri" panose="020F0502020204030204" pitchFamily="34" charset="0"/>
                <a:ea typeface="微软雅黑" panose="020B0503020204020204" pitchFamily="34" charset="-122"/>
                <a:sym typeface="Calibri" panose="020F0502020204030204" pitchFamily="34" charset="0"/>
              </a:rPr>
              <a:t>干扰大，频点少（</a:t>
            </a:r>
            <a:r>
              <a:rPr lang="en-US" altLang="zh-CN" dirty="0">
                <a:latin typeface="Calibri" panose="020F0502020204030204" pitchFamily="34" charset="0"/>
                <a:ea typeface="微软雅黑" panose="020B0503020204020204" pitchFamily="34" charset="-122"/>
                <a:sym typeface="Calibri" panose="020F0502020204030204" pitchFamily="34" charset="0"/>
              </a:rPr>
              <a:t>3</a:t>
            </a:r>
            <a:r>
              <a:rPr lang="zh-CN" altLang="en-US" dirty="0">
                <a:latin typeface="Calibri" panose="020F0502020204030204" pitchFamily="34" charset="0"/>
                <a:ea typeface="微软雅黑" panose="020B0503020204020204" pitchFamily="34" charset="-122"/>
                <a:sym typeface="Calibri" panose="020F0502020204030204" pitchFamily="34" charset="0"/>
              </a:rPr>
              <a:t>个频道），但传输距离稍大； </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1G</a:t>
            </a:r>
            <a:r>
              <a:rPr lang="zh-CN" altLang="en-US" dirty="0">
                <a:latin typeface="Calibri" panose="020F0502020204030204" pitchFamily="34" charset="0"/>
                <a:ea typeface="微软雅黑" panose="020B0503020204020204" pitchFamily="34" charset="-122"/>
                <a:sym typeface="Calibri" panose="020F0502020204030204" pitchFamily="34" charset="0"/>
              </a:rPr>
              <a:t>干扰小，频点多（</a:t>
            </a:r>
            <a:r>
              <a:rPr lang="en-US" altLang="zh-CN" dirty="0">
                <a:latin typeface="Calibri" panose="020F0502020204030204" pitchFamily="34" charset="0"/>
                <a:ea typeface="微软雅黑" panose="020B0503020204020204" pitchFamily="34" charset="-122"/>
                <a:sym typeface="Calibri" panose="020F0502020204030204" pitchFamily="34" charset="0"/>
              </a:rPr>
              <a:t>10</a:t>
            </a:r>
            <a:r>
              <a:rPr lang="zh-CN" altLang="en-US" dirty="0">
                <a:latin typeface="Calibri" panose="020F0502020204030204" pitchFamily="34" charset="0"/>
                <a:ea typeface="微软雅黑" panose="020B0503020204020204" pitchFamily="34" charset="-122"/>
                <a:sym typeface="Calibri" panose="020F0502020204030204" pitchFamily="34" charset="0"/>
              </a:rPr>
              <a:t>多个频道），传输距离略小。传输距离一般最大</a:t>
            </a:r>
            <a:r>
              <a:rPr lang="en-US" altLang="zh-CN" dirty="0">
                <a:latin typeface="Calibri" panose="020F0502020204030204" pitchFamily="34" charset="0"/>
                <a:ea typeface="微软雅黑" panose="020B0503020204020204" pitchFamily="34" charset="-122"/>
                <a:sym typeface="Calibri" panose="020F0502020204030204" pitchFamily="34" charset="0"/>
              </a:rPr>
              <a:t>100M</a:t>
            </a:r>
            <a:r>
              <a:rPr lang="zh-CN" altLang="en-US" dirty="0">
                <a:latin typeface="Calibri" panose="020F0502020204030204" pitchFamily="34" charset="0"/>
                <a:ea typeface="微软雅黑" panose="020B0503020204020204" pitchFamily="34" charset="-122"/>
                <a:sym typeface="Calibri" panose="020F0502020204030204" pitchFamily="34" charset="0"/>
              </a:rPr>
              <a:t>左右，除频点外也取决调制方式，</a:t>
            </a:r>
            <a:r>
              <a:rPr lang="en-US" altLang="zh-CN" dirty="0">
                <a:latin typeface="Calibri" panose="020F0502020204030204" pitchFamily="34" charset="0"/>
                <a:ea typeface="微软雅黑" panose="020B0503020204020204" pitchFamily="34" charset="-122"/>
                <a:sym typeface="Calibri" panose="020F0502020204030204" pitchFamily="34" charset="0"/>
              </a:rPr>
              <a:t>OFDM</a:t>
            </a:r>
            <a:r>
              <a:rPr lang="zh-CN" altLang="en-US" dirty="0">
                <a:latin typeface="Calibri" panose="020F0502020204030204" pitchFamily="34" charset="0"/>
                <a:ea typeface="微软雅黑" panose="020B0503020204020204" pitchFamily="34" charset="-122"/>
                <a:sym typeface="Calibri" panose="020F0502020204030204" pitchFamily="34" charset="0"/>
              </a:rPr>
              <a:t>稍大（最大</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110M</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
        <p:nvSpPr>
          <p:cNvPr id="207875" name="Rectangle 3"/>
          <p:cNvSpPr>
            <a:spLocks noChangeArrowheads="1"/>
          </p:cNvSpPr>
          <p:nvPr/>
        </p:nvSpPr>
        <p:spPr bwMode="auto">
          <a:xfrm>
            <a:off x="1042988" y="404813"/>
            <a:ext cx="360045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频点和兼容性</a:t>
            </a:r>
          </a:p>
        </p:txBody>
      </p:sp>
      <p:sp>
        <p:nvSpPr>
          <p:cNvPr id="207876" name="Rectangle 4"/>
          <p:cNvSpPr>
            <a:spLocks noChangeArrowheads="1"/>
          </p:cNvSpPr>
          <p:nvPr/>
        </p:nvSpPr>
        <p:spPr bwMode="auto">
          <a:xfrm>
            <a:off x="539552" y="3213100"/>
            <a:ext cx="8352928"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不同频段、不同标准</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产品存在兼容性问题：如</a:t>
            </a:r>
            <a:r>
              <a:rPr lang="en-US" altLang="zh-CN" dirty="0">
                <a:latin typeface="Calibri" panose="020F0502020204030204" pitchFamily="34" charset="0"/>
                <a:ea typeface="微软雅黑" panose="020B0503020204020204" pitchFamily="34" charset="-122"/>
                <a:sym typeface="Calibri" panose="020F0502020204030204" pitchFamily="34" charset="0"/>
              </a:rPr>
              <a:t>802.11b</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2.4G)</a:t>
            </a:r>
            <a:r>
              <a:rPr lang="zh-CN" altLang="en-US" dirty="0">
                <a:latin typeface="Calibri" panose="020F0502020204030204" pitchFamily="34" charset="0"/>
                <a:ea typeface="微软雅黑" panose="020B0503020204020204" pitchFamily="34" charset="-122"/>
                <a:sym typeface="Calibri" panose="020F0502020204030204" pitchFamily="34" charset="0"/>
              </a:rPr>
              <a:t>和</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802.11a(1G</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不兼容，不同频段，不同调制解调方式</a:t>
            </a:r>
          </a:p>
        </p:txBody>
      </p:sp>
      <p:sp>
        <p:nvSpPr>
          <p:cNvPr id="207877" name="Rectangle 5"/>
          <p:cNvSpPr>
            <a:spLocks noChangeArrowheads="1"/>
          </p:cNvSpPr>
          <p:nvPr/>
        </p:nvSpPr>
        <p:spPr bwMode="auto">
          <a:xfrm>
            <a:off x="395536" y="4581525"/>
            <a:ext cx="8496944"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为克服兼容性</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距离问题推出的</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802.11g</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OFDM/DSSS 2.4G)</a:t>
            </a:r>
            <a:r>
              <a:rPr lang="zh-CN" altLang="en-US" dirty="0">
                <a:latin typeface="Calibri" panose="020F0502020204030204" pitchFamily="34" charset="0"/>
                <a:ea typeface="微软雅黑" panose="020B0503020204020204" pitchFamily="34" charset="-122"/>
                <a:sym typeface="Calibri" panose="020F0502020204030204" pitchFamily="34" charset="0"/>
              </a:rPr>
              <a:t>和</a:t>
            </a:r>
            <a:r>
              <a:rPr lang="en-US" altLang="zh-CN" dirty="0">
                <a:latin typeface="Calibri" panose="020F0502020204030204" pitchFamily="34" charset="0"/>
                <a:ea typeface="微软雅黑" panose="020B0503020204020204" pitchFamily="34" charset="-122"/>
                <a:sym typeface="Calibri" panose="020F0502020204030204" pitchFamily="34" charset="0"/>
              </a:rPr>
              <a:t>802.11b</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2.4G)</a:t>
            </a:r>
            <a:r>
              <a:rPr lang="zh-CN" altLang="en-US" dirty="0">
                <a:latin typeface="Calibri" panose="020F0502020204030204" pitchFamily="34" charset="0"/>
                <a:ea typeface="微软雅黑" panose="020B0503020204020204" pitchFamily="34" charset="-122"/>
                <a:sym typeface="Calibri" panose="020F0502020204030204" pitchFamily="34" charset="0"/>
              </a:rPr>
              <a:t>有较好兼容性。</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874"/>
                                        </p:tgtEl>
                                        <p:attrNameLst>
                                          <p:attrName>style.visibility</p:attrName>
                                        </p:attrNameLst>
                                      </p:cBhvr>
                                      <p:to>
                                        <p:strVal val="visible"/>
                                      </p:to>
                                    </p:set>
                                    <p:anim calcmode="lin" valueType="num">
                                      <p:cBhvr additive="base">
                                        <p:cTn id="7" dur="500" fill="hold"/>
                                        <p:tgtEl>
                                          <p:spTgt spid="207874"/>
                                        </p:tgtEl>
                                        <p:attrNameLst>
                                          <p:attrName>ppt_x</p:attrName>
                                        </p:attrNameLst>
                                      </p:cBhvr>
                                      <p:tavLst>
                                        <p:tav tm="0">
                                          <p:val>
                                            <p:strVal val="0-#ppt_w/2"/>
                                          </p:val>
                                        </p:tav>
                                        <p:tav tm="100000">
                                          <p:val>
                                            <p:strVal val="#ppt_x"/>
                                          </p:val>
                                        </p:tav>
                                      </p:tavLst>
                                    </p:anim>
                                    <p:anim calcmode="lin" valueType="num">
                                      <p:cBhvr additive="base">
                                        <p:cTn id="8" dur="500" fill="hold"/>
                                        <p:tgtEl>
                                          <p:spTgt spid="2078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876"/>
                                        </p:tgtEl>
                                        <p:attrNameLst>
                                          <p:attrName>style.visibility</p:attrName>
                                        </p:attrNameLst>
                                      </p:cBhvr>
                                      <p:to>
                                        <p:strVal val="visible"/>
                                      </p:to>
                                    </p:set>
                                    <p:anim calcmode="lin" valueType="num">
                                      <p:cBhvr additive="base">
                                        <p:cTn id="13" dur="500" fill="hold"/>
                                        <p:tgtEl>
                                          <p:spTgt spid="207876"/>
                                        </p:tgtEl>
                                        <p:attrNameLst>
                                          <p:attrName>ppt_x</p:attrName>
                                        </p:attrNameLst>
                                      </p:cBhvr>
                                      <p:tavLst>
                                        <p:tav tm="0">
                                          <p:val>
                                            <p:strVal val="0-#ppt_w/2"/>
                                          </p:val>
                                        </p:tav>
                                        <p:tav tm="100000">
                                          <p:val>
                                            <p:strVal val="#ppt_x"/>
                                          </p:val>
                                        </p:tav>
                                      </p:tavLst>
                                    </p:anim>
                                    <p:anim calcmode="lin" valueType="num">
                                      <p:cBhvr additive="base">
                                        <p:cTn id="14" dur="500" fill="hold"/>
                                        <p:tgtEl>
                                          <p:spTgt spid="20787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877"/>
                                        </p:tgtEl>
                                        <p:attrNameLst>
                                          <p:attrName>style.visibility</p:attrName>
                                        </p:attrNameLst>
                                      </p:cBhvr>
                                      <p:to>
                                        <p:strVal val="visible"/>
                                      </p:to>
                                    </p:set>
                                    <p:anim calcmode="lin" valueType="num">
                                      <p:cBhvr additive="base">
                                        <p:cTn id="19" dur="500" fill="hold"/>
                                        <p:tgtEl>
                                          <p:spTgt spid="207877"/>
                                        </p:tgtEl>
                                        <p:attrNameLst>
                                          <p:attrName>ppt_x</p:attrName>
                                        </p:attrNameLst>
                                      </p:cBhvr>
                                      <p:tavLst>
                                        <p:tav tm="0">
                                          <p:val>
                                            <p:strVal val="0-#ppt_w/2"/>
                                          </p:val>
                                        </p:tav>
                                        <p:tav tm="100000">
                                          <p:val>
                                            <p:strVal val="#ppt_x"/>
                                          </p:val>
                                        </p:tav>
                                      </p:tavLst>
                                    </p:anim>
                                    <p:anim calcmode="lin" valueType="num">
                                      <p:cBhvr additive="base">
                                        <p:cTn id="20" dur="500" fill="hold"/>
                                        <p:tgtEl>
                                          <p:spTgt spid="2078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autoUpdateAnimBg="0"/>
      <p:bldP spid="207876" grpId="0" autoUpdateAnimBg="0"/>
      <p:bldP spid="20787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755576" y="1268760"/>
            <a:ext cx="8165704" cy="4536503"/>
          </a:xfrm>
          <a:prstGeom prst="rect">
            <a:avLst/>
          </a:prstGeom>
        </p:spPr>
      </p:pic>
    </p:spTree>
    <p:extLst>
      <p:ext uri="{BB962C8B-B14F-4D97-AF65-F5344CB8AC3E}">
        <p14:creationId xmlns:p14="http://schemas.microsoft.com/office/powerpoint/2010/main" val="9226083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23" name="Oval 27"/>
          <p:cNvSpPr>
            <a:spLocks noChangeArrowheads="1"/>
          </p:cNvSpPr>
          <p:nvPr/>
        </p:nvSpPr>
        <p:spPr bwMode="auto">
          <a:xfrm>
            <a:off x="2667000" y="3581400"/>
            <a:ext cx="3200400" cy="2590800"/>
          </a:xfrm>
          <a:prstGeom prst="ellipse">
            <a:avLst/>
          </a:prstGeom>
          <a:solidFill>
            <a:srgbClr val="CCE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08898" name="Text Box 2"/>
          <p:cNvSpPr txBox="1">
            <a:spLocks noChangeArrowheads="1"/>
          </p:cNvSpPr>
          <p:nvPr/>
        </p:nvSpPr>
        <p:spPr bwMode="auto">
          <a:xfrm>
            <a:off x="1219200" y="457200"/>
            <a:ext cx="6248400"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1.4 </a:t>
            </a:r>
            <a:r>
              <a:rPr lang="zh-CN" altLang="en-US" sz="3200" dirty="0">
                <a:latin typeface="Calibri" panose="020F0502020204030204" pitchFamily="34" charset="0"/>
                <a:ea typeface="微软雅黑" panose="020B0503020204020204" pitchFamily="34" charset="-122"/>
                <a:sym typeface="Calibri" panose="020F0502020204030204" pitchFamily="34" charset="0"/>
              </a:rPr>
              <a:t>无线局域网组网和应用</a:t>
            </a:r>
          </a:p>
        </p:txBody>
      </p:sp>
      <p:sp>
        <p:nvSpPr>
          <p:cNvPr id="208900" name="Text Box 4"/>
          <p:cNvSpPr txBox="1">
            <a:spLocks noChangeArrowheads="1"/>
          </p:cNvSpPr>
          <p:nvPr/>
        </p:nvSpPr>
        <p:spPr bwMode="auto">
          <a:xfrm>
            <a:off x="323528" y="2133600"/>
            <a:ext cx="8424936"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对等方式：</a:t>
            </a:r>
            <a:r>
              <a:rPr lang="zh-CN" altLang="en-US" dirty="0">
                <a:latin typeface="Calibri" panose="020F0502020204030204" pitchFamily="34" charset="0"/>
                <a:ea typeface="微软雅黑" panose="020B0503020204020204" pitchFamily="34" charset="-122"/>
                <a:sym typeface="Calibri" panose="020F0502020204030204" pitchFamily="34" charset="0"/>
              </a:rPr>
              <a:t>具有无线网卡的笔迹本或台式机所构成主机对等的局域网，网络不设置访问点，但可以相互定位并承诺是网络一部分。适用临时小范围、几台机组网。</a:t>
            </a:r>
          </a:p>
        </p:txBody>
      </p:sp>
      <p:sp>
        <p:nvSpPr>
          <p:cNvPr id="208903" name="Text Box 7"/>
          <p:cNvSpPr txBox="1">
            <a:spLocks noChangeArrowheads="1"/>
          </p:cNvSpPr>
          <p:nvPr/>
        </p:nvSpPr>
        <p:spPr bwMode="auto">
          <a:xfrm>
            <a:off x="838200" y="1371600"/>
            <a:ext cx="6902152" cy="572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sz="2800" dirty="0" smtClean="0">
                <a:solidFill>
                  <a:schemeClr val="tx2"/>
                </a:solidFill>
                <a:latin typeface="Calibri" panose="020F0502020204030204" pitchFamily="34" charset="0"/>
                <a:ea typeface="微软雅黑" panose="020B0503020204020204" pitchFamily="34" charset="-122"/>
                <a:sym typeface="Calibri" panose="020F0502020204030204" pitchFamily="34" charset="0"/>
              </a:rPr>
              <a:t>1.4.1</a:t>
            </a:r>
            <a:r>
              <a:rPr lang="zh-CN" altLang="en-US"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室内</a:t>
            </a:r>
            <a:r>
              <a:rPr lang="en-US" altLang="zh-CN"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WLAN</a:t>
            </a:r>
            <a:r>
              <a:rPr lang="zh-CN" altLang="en-US"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组网结构</a:t>
            </a:r>
          </a:p>
        </p:txBody>
      </p:sp>
      <p:grpSp>
        <p:nvGrpSpPr>
          <p:cNvPr id="208922" name="Group 26"/>
          <p:cNvGrpSpPr>
            <a:grpSpLocks/>
          </p:cNvGrpSpPr>
          <p:nvPr/>
        </p:nvGrpSpPr>
        <p:grpSpPr bwMode="auto">
          <a:xfrm>
            <a:off x="2743200" y="3805240"/>
            <a:ext cx="2987675" cy="2001839"/>
            <a:chOff x="1728" y="2397"/>
            <a:chExt cx="1882" cy="1261"/>
          </a:xfrm>
        </p:grpSpPr>
        <p:grpSp>
          <p:nvGrpSpPr>
            <p:cNvPr id="208904" name="Group 8"/>
            <p:cNvGrpSpPr>
              <a:grpSpLocks/>
            </p:cNvGrpSpPr>
            <p:nvPr/>
          </p:nvGrpSpPr>
          <p:grpSpPr bwMode="auto">
            <a:xfrm>
              <a:off x="1728" y="3261"/>
              <a:ext cx="250" cy="253"/>
              <a:chOff x="4128" y="2256"/>
              <a:chExt cx="346" cy="395"/>
            </a:xfrm>
          </p:grpSpPr>
          <p:pic>
            <p:nvPicPr>
              <p:cNvPr id="208905" name="Picture 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06" name="Text Box 10"/>
              <p:cNvSpPr txBox="1">
                <a:spLocks noChangeArrowheads="1"/>
              </p:cNvSpPr>
              <p:nvPr/>
            </p:nvSpPr>
            <p:spPr bwMode="auto">
              <a:xfrm>
                <a:off x="4176" y="2256"/>
                <a:ext cx="270"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B</a:t>
                </a:r>
              </a:p>
            </p:txBody>
          </p:sp>
        </p:grpSp>
        <p:grpSp>
          <p:nvGrpSpPr>
            <p:cNvPr id="208907" name="Group 11"/>
            <p:cNvGrpSpPr>
              <a:grpSpLocks/>
            </p:cNvGrpSpPr>
            <p:nvPr/>
          </p:nvGrpSpPr>
          <p:grpSpPr bwMode="auto">
            <a:xfrm>
              <a:off x="3360" y="2589"/>
              <a:ext cx="250" cy="253"/>
              <a:chOff x="4128" y="2256"/>
              <a:chExt cx="346" cy="395"/>
            </a:xfrm>
          </p:grpSpPr>
          <p:pic>
            <p:nvPicPr>
              <p:cNvPr id="208908" name="Picture 1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09" name="Text Box 13"/>
              <p:cNvSpPr txBox="1">
                <a:spLocks noChangeArrowheads="1"/>
              </p:cNvSpPr>
              <p:nvPr/>
            </p:nvSpPr>
            <p:spPr bwMode="auto">
              <a:xfrm>
                <a:off x="4176" y="2256"/>
                <a:ext cx="277"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A</a:t>
                </a:r>
              </a:p>
            </p:txBody>
          </p:sp>
        </p:grpSp>
        <p:grpSp>
          <p:nvGrpSpPr>
            <p:cNvPr id="208910" name="Group 14"/>
            <p:cNvGrpSpPr>
              <a:grpSpLocks/>
            </p:cNvGrpSpPr>
            <p:nvPr/>
          </p:nvGrpSpPr>
          <p:grpSpPr bwMode="auto">
            <a:xfrm>
              <a:off x="2113" y="2397"/>
              <a:ext cx="250" cy="253"/>
              <a:chOff x="4128" y="2256"/>
              <a:chExt cx="346" cy="395"/>
            </a:xfrm>
          </p:grpSpPr>
          <p:pic>
            <p:nvPicPr>
              <p:cNvPr id="208911" name="Picture 1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12" name="Text Box 16"/>
              <p:cNvSpPr txBox="1">
                <a:spLocks noChangeArrowheads="1"/>
              </p:cNvSpPr>
              <p:nvPr/>
            </p:nvSpPr>
            <p:spPr bwMode="auto">
              <a:xfrm>
                <a:off x="4176" y="2256"/>
                <a:ext cx="269"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C</a:t>
                </a:r>
              </a:p>
            </p:txBody>
          </p:sp>
        </p:grpSp>
        <p:grpSp>
          <p:nvGrpSpPr>
            <p:cNvPr id="208913" name="Group 17"/>
            <p:cNvGrpSpPr>
              <a:grpSpLocks/>
            </p:cNvGrpSpPr>
            <p:nvPr/>
          </p:nvGrpSpPr>
          <p:grpSpPr bwMode="auto">
            <a:xfrm>
              <a:off x="3120" y="3405"/>
              <a:ext cx="250" cy="253"/>
              <a:chOff x="4128" y="2256"/>
              <a:chExt cx="346" cy="395"/>
            </a:xfrm>
          </p:grpSpPr>
          <p:pic>
            <p:nvPicPr>
              <p:cNvPr id="208914" name="Picture 1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15" name="Text Box 19"/>
              <p:cNvSpPr txBox="1">
                <a:spLocks noChangeArrowheads="1"/>
              </p:cNvSpPr>
              <p:nvPr/>
            </p:nvSpPr>
            <p:spPr bwMode="auto">
              <a:xfrm>
                <a:off x="4176" y="2256"/>
                <a:ext cx="285"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D</a:t>
                </a:r>
              </a:p>
            </p:txBody>
          </p:sp>
        </p:grpSp>
        <p:cxnSp>
          <p:nvCxnSpPr>
            <p:cNvPr id="208916" name="AutoShape 20"/>
            <p:cNvCxnSpPr>
              <a:cxnSpLocks noChangeShapeType="1"/>
            </p:cNvCxnSpPr>
            <p:nvPr/>
          </p:nvCxnSpPr>
          <p:spPr bwMode="auto">
            <a:xfrm flipV="1">
              <a:off x="2160" y="2784"/>
              <a:ext cx="1056" cy="528"/>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7" name="AutoShape 21"/>
            <p:cNvCxnSpPr>
              <a:cxnSpLocks noChangeShapeType="1"/>
            </p:cNvCxnSpPr>
            <p:nvPr/>
          </p:nvCxnSpPr>
          <p:spPr bwMode="auto">
            <a:xfrm>
              <a:off x="2064" y="3456"/>
              <a:ext cx="960" cy="144"/>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8" name="AutoShape 22"/>
            <p:cNvCxnSpPr>
              <a:cxnSpLocks noChangeShapeType="1"/>
              <a:endCxn id="208914" idx="1"/>
            </p:cNvCxnSpPr>
            <p:nvPr/>
          </p:nvCxnSpPr>
          <p:spPr bwMode="auto">
            <a:xfrm>
              <a:off x="2352" y="2880"/>
              <a:ext cx="768" cy="648"/>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9" name="AutoShape 23"/>
            <p:cNvCxnSpPr>
              <a:cxnSpLocks noChangeShapeType="1"/>
            </p:cNvCxnSpPr>
            <p:nvPr/>
          </p:nvCxnSpPr>
          <p:spPr bwMode="auto">
            <a:xfrm rot="16200000">
              <a:off x="3120" y="2976"/>
              <a:ext cx="480" cy="288"/>
            </a:xfrm>
            <a:prstGeom prst="curvedConnector3">
              <a:avLst>
                <a:gd name="adj1" fmla="val 50000"/>
              </a:avLst>
            </a:prstGeom>
            <a:noFill/>
            <a:ln w="28575">
              <a:solidFill>
                <a:schemeClr val="accent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20" name="AutoShape 24"/>
            <p:cNvCxnSpPr>
              <a:cxnSpLocks noChangeShapeType="1"/>
            </p:cNvCxnSpPr>
            <p:nvPr/>
          </p:nvCxnSpPr>
          <p:spPr bwMode="auto">
            <a:xfrm rot="16200000">
              <a:off x="1776" y="2832"/>
              <a:ext cx="480" cy="288"/>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21" name="AutoShape 25"/>
            <p:cNvCxnSpPr>
              <a:cxnSpLocks noChangeShapeType="1"/>
            </p:cNvCxnSpPr>
            <p:nvPr/>
          </p:nvCxnSpPr>
          <p:spPr bwMode="auto">
            <a:xfrm>
              <a:off x="2400" y="2400"/>
              <a:ext cx="912" cy="240"/>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08924" name="AutoShape 28"/>
          <p:cNvSpPr>
            <a:spLocks noChangeArrowheads="1"/>
          </p:cNvSpPr>
          <p:nvPr/>
        </p:nvSpPr>
        <p:spPr bwMode="auto">
          <a:xfrm>
            <a:off x="6400800" y="4038600"/>
            <a:ext cx="1219200" cy="457200"/>
          </a:xfrm>
          <a:prstGeom prst="wedgeRectCallout">
            <a:avLst>
              <a:gd name="adj1" fmla="val -95833"/>
              <a:gd name="adj2" fmla="val 201042"/>
            </a:avLst>
          </a:prstGeom>
          <a:solidFill>
            <a:srgbClr val="FF33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BSS</a:t>
            </a:r>
          </a:p>
        </p:txBody>
      </p:sp>
      <p:sp>
        <p:nvSpPr>
          <p:cNvPr id="208925" name="AutoShape 29"/>
          <p:cNvSpPr>
            <a:spLocks noChangeArrowheads="1"/>
          </p:cNvSpPr>
          <p:nvPr/>
        </p:nvSpPr>
        <p:spPr bwMode="auto">
          <a:xfrm>
            <a:off x="1219200" y="3657600"/>
            <a:ext cx="1295400" cy="457200"/>
          </a:xfrm>
          <a:prstGeom prst="wedgeRectCallout">
            <a:avLst>
              <a:gd name="adj1" fmla="val 77329"/>
              <a:gd name="adj2" fmla="val 127778"/>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覆盖范围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8903"/>
                                        </p:tgtEl>
                                        <p:attrNameLst>
                                          <p:attrName>style.visibility</p:attrName>
                                        </p:attrNameLst>
                                      </p:cBhvr>
                                      <p:to>
                                        <p:strVal val="visible"/>
                                      </p:to>
                                    </p:set>
                                    <p:anim calcmode="lin" valueType="num">
                                      <p:cBhvr additive="base">
                                        <p:cTn id="7" dur="500" fill="hold"/>
                                        <p:tgtEl>
                                          <p:spTgt spid="208903"/>
                                        </p:tgtEl>
                                        <p:attrNameLst>
                                          <p:attrName>ppt_x</p:attrName>
                                        </p:attrNameLst>
                                      </p:cBhvr>
                                      <p:tavLst>
                                        <p:tav tm="0">
                                          <p:val>
                                            <p:strVal val="0-#ppt_w/2"/>
                                          </p:val>
                                        </p:tav>
                                        <p:tav tm="100000">
                                          <p:val>
                                            <p:strVal val="#ppt_x"/>
                                          </p:val>
                                        </p:tav>
                                      </p:tavLst>
                                    </p:anim>
                                    <p:anim calcmode="lin" valueType="num">
                                      <p:cBhvr additive="base">
                                        <p:cTn id="8" dur="500" fill="hold"/>
                                        <p:tgtEl>
                                          <p:spTgt spid="20890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8900"/>
                                        </p:tgtEl>
                                        <p:attrNameLst>
                                          <p:attrName>style.visibility</p:attrName>
                                        </p:attrNameLst>
                                      </p:cBhvr>
                                      <p:to>
                                        <p:strVal val="visible"/>
                                      </p:to>
                                    </p:set>
                                    <p:anim calcmode="lin" valueType="num">
                                      <p:cBhvr additive="base">
                                        <p:cTn id="13" dur="500" fill="hold"/>
                                        <p:tgtEl>
                                          <p:spTgt spid="208900"/>
                                        </p:tgtEl>
                                        <p:attrNameLst>
                                          <p:attrName>ppt_x</p:attrName>
                                        </p:attrNameLst>
                                      </p:cBhvr>
                                      <p:tavLst>
                                        <p:tav tm="0">
                                          <p:val>
                                            <p:strVal val="0-#ppt_w/2"/>
                                          </p:val>
                                        </p:tav>
                                        <p:tav tm="100000">
                                          <p:val>
                                            <p:strVal val="#ppt_x"/>
                                          </p:val>
                                        </p:tav>
                                      </p:tavLst>
                                    </p:anim>
                                    <p:anim calcmode="lin" valueType="num">
                                      <p:cBhvr additive="base">
                                        <p:cTn id="14" dur="500" fill="hold"/>
                                        <p:tgtEl>
                                          <p:spTgt spid="20890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08922"/>
                                        </p:tgtEl>
                                        <p:attrNameLst>
                                          <p:attrName>style.visibility</p:attrName>
                                        </p:attrNameLst>
                                      </p:cBhvr>
                                      <p:to>
                                        <p:strVal val="visible"/>
                                      </p:to>
                                    </p:set>
                                    <p:anim calcmode="lin" valueType="num">
                                      <p:cBhvr additive="base">
                                        <p:cTn id="19" dur="500" fill="hold"/>
                                        <p:tgtEl>
                                          <p:spTgt spid="208922"/>
                                        </p:tgtEl>
                                        <p:attrNameLst>
                                          <p:attrName>ppt_x</p:attrName>
                                        </p:attrNameLst>
                                      </p:cBhvr>
                                      <p:tavLst>
                                        <p:tav tm="0">
                                          <p:val>
                                            <p:strVal val="0-#ppt_w/2"/>
                                          </p:val>
                                        </p:tav>
                                        <p:tav tm="100000">
                                          <p:val>
                                            <p:strVal val="#ppt_x"/>
                                          </p:val>
                                        </p:tav>
                                      </p:tavLst>
                                    </p:anim>
                                    <p:anim calcmode="lin" valueType="num">
                                      <p:cBhvr additive="base">
                                        <p:cTn id="20" dur="500" fill="hold"/>
                                        <p:tgtEl>
                                          <p:spTgt spid="20892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208923"/>
                                        </p:tgtEl>
                                        <p:attrNameLst>
                                          <p:attrName>style.visibility</p:attrName>
                                        </p:attrNameLst>
                                      </p:cBhvr>
                                      <p:to>
                                        <p:strVal val="visible"/>
                                      </p:to>
                                    </p:set>
                                    <p:anim calcmode="lin" valueType="num">
                                      <p:cBhvr additive="base">
                                        <p:cTn id="25" dur="500" fill="hold"/>
                                        <p:tgtEl>
                                          <p:spTgt spid="208923"/>
                                        </p:tgtEl>
                                        <p:attrNameLst>
                                          <p:attrName>ppt_x</p:attrName>
                                        </p:attrNameLst>
                                      </p:cBhvr>
                                      <p:tavLst>
                                        <p:tav tm="0">
                                          <p:val>
                                            <p:strVal val="0-#ppt_w/2"/>
                                          </p:val>
                                        </p:tav>
                                        <p:tav tm="100000">
                                          <p:val>
                                            <p:strVal val="#ppt_x"/>
                                          </p:val>
                                        </p:tav>
                                      </p:tavLst>
                                    </p:anim>
                                    <p:anim calcmode="lin" valueType="num">
                                      <p:cBhvr additive="base">
                                        <p:cTn id="26" dur="500" fill="hold"/>
                                        <p:tgtEl>
                                          <p:spTgt spid="20892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8925"/>
                                        </p:tgtEl>
                                        <p:attrNameLst>
                                          <p:attrName>style.visibility</p:attrName>
                                        </p:attrNameLst>
                                      </p:cBhvr>
                                      <p:to>
                                        <p:strVal val="visible"/>
                                      </p:to>
                                    </p:set>
                                    <p:anim calcmode="lin" valueType="num">
                                      <p:cBhvr additive="base">
                                        <p:cTn id="31" dur="500" fill="hold"/>
                                        <p:tgtEl>
                                          <p:spTgt spid="208925"/>
                                        </p:tgtEl>
                                        <p:attrNameLst>
                                          <p:attrName>ppt_x</p:attrName>
                                        </p:attrNameLst>
                                      </p:cBhvr>
                                      <p:tavLst>
                                        <p:tav tm="0">
                                          <p:val>
                                            <p:strVal val="0-#ppt_w/2"/>
                                          </p:val>
                                        </p:tav>
                                        <p:tav tm="100000">
                                          <p:val>
                                            <p:strVal val="#ppt_x"/>
                                          </p:val>
                                        </p:tav>
                                      </p:tavLst>
                                    </p:anim>
                                    <p:anim calcmode="lin" valueType="num">
                                      <p:cBhvr additive="base">
                                        <p:cTn id="32" dur="500" fill="hold"/>
                                        <p:tgtEl>
                                          <p:spTgt spid="20892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8924"/>
                                        </p:tgtEl>
                                        <p:attrNameLst>
                                          <p:attrName>style.visibility</p:attrName>
                                        </p:attrNameLst>
                                      </p:cBhvr>
                                      <p:to>
                                        <p:strVal val="visible"/>
                                      </p:to>
                                    </p:set>
                                    <p:anim calcmode="lin" valueType="num">
                                      <p:cBhvr additive="base">
                                        <p:cTn id="37" dur="500" fill="hold"/>
                                        <p:tgtEl>
                                          <p:spTgt spid="208924"/>
                                        </p:tgtEl>
                                        <p:attrNameLst>
                                          <p:attrName>ppt_x</p:attrName>
                                        </p:attrNameLst>
                                      </p:cBhvr>
                                      <p:tavLst>
                                        <p:tav tm="0">
                                          <p:val>
                                            <p:strVal val="0-#ppt_w/2"/>
                                          </p:val>
                                        </p:tav>
                                        <p:tav tm="100000">
                                          <p:val>
                                            <p:strVal val="#ppt_x"/>
                                          </p:val>
                                        </p:tav>
                                      </p:tavLst>
                                    </p:anim>
                                    <p:anim calcmode="lin" valueType="num">
                                      <p:cBhvr additive="base">
                                        <p:cTn id="38" dur="500" fill="hold"/>
                                        <p:tgtEl>
                                          <p:spTgt spid="2089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autoUpdateAnimBg="0"/>
      <p:bldP spid="208903" grpId="0" autoUpdateAnimBg="0"/>
      <p:bldP spid="208924" grpId="0" animBg="1" autoUpdateAnimBg="0"/>
      <p:bldP spid="208925"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020" name="Oval 28"/>
          <p:cNvSpPr>
            <a:spLocks noChangeArrowheads="1"/>
          </p:cNvSpPr>
          <p:nvPr/>
        </p:nvSpPr>
        <p:spPr bwMode="auto">
          <a:xfrm>
            <a:off x="2636317" y="3771453"/>
            <a:ext cx="3352800" cy="2590800"/>
          </a:xfrm>
          <a:prstGeom prst="ellipse">
            <a:avLst/>
          </a:prstGeom>
          <a:solidFill>
            <a:srgbClr val="CCEC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2998" name="Text Box 6"/>
          <p:cNvSpPr txBox="1">
            <a:spLocks noChangeArrowheads="1"/>
          </p:cNvSpPr>
          <p:nvPr/>
        </p:nvSpPr>
        <p:spPr bwMode="auto">
          <a:xfrm>
            <a:off x="479996" y="1160937"/>
            <a:ext cx="864120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访问</a:t>
            </a:r>
            <a:r>
              <a:rPr lang="zh-CN" altLang="en-US"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方式</a:t>
            </a:r>
            <a:r>
              <a:rPr lang="en-US" altLang="zh-CN"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(Infrastructure mode)</a:t>
            </a:r>
            <a:r>
              <a:rPr lang="zh-CN" altLang="en-US"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基于局域网和设置</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Access Point </a:t>
            </a:r>
            <a:r>
              <a:rPr lang="zh-CN" altLang="en-US" dirty="0">
                <a:latin typeface="Calibri" panose="020F0502020204030204" pitchFamily="34" charset="0"/>
                <a:ea typeface="微软雅黑" panose="020B0503020204020204" pitchFamily="34" charset="-122"/>
                <a:sym typeface="Calibri" panose="020F0502020204030204" pitchFamily="34" charset="0"/>
              </a:rPr>
              <a:t>访问接入点）的无线局域网环境， </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是无线中央基站。此时范围内站点间连接可以直连（不通过</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），但非范围内站点通过</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连接。通常</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与有线局域网连接，是</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接入延伸，是目前室内</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最常用的基本模式。</a:t>
            </a:r>
          </a:p>
        </p:txBody>
      </p:sp>
      <p:grpSp>
        <p:nvGrpSpPr>
          <p:cNvPr id="213040" name="Group 48"/>
          <p:cNvGrpSpPr>
            <a:grpSpLocks/>
          </p:cNvGrpSpPr>
          <p:nvPr/>
        </p:nvGrpSpPr>
        <p:grpSpPr bwMode="auto">
          <a:xfrm>
            <a:off x="2917304" y="4025456"/>
            <a:ext cx="2987675" cy="2078039"/>
            <a:chOff x="1680" y="1581"/>
            <a:chExt cx="1882" cy="1309"/>
          </a:xfrm>
        </p:grpSpPr>
        <p:grpSp>
          <p:nvGrpSpPr>
            <p:cNvPr id="213001" name="Group 9"/>
            <p:cNvGrpSpPr>
              <a:grpSpLocks/>
            </p:cNvGrpSpPr>
            <p:nvPr/>
          </p:nvGrpSpPr>
          <p:grpSpPr bwMode="auto">
            <a:xfrm>
              <a:off x="1680" y="2589"/>
              <a:ext cx="250" cy="253"/>
              <a:chOff x="4128" y="2256"/>
              <a:chExt cx="346" cy="395"/>
            </a:xfrm>
          </p:grpSpPr>
          <p:pic>
            <p:nvPicPr>
              <p:cNvPr id="213002" name="Picture 1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3" name="Text Box 11"/>
              <p:cNvSpPr txBox="1">
                <a:spLocks noChangeArrowheads="1"/>
              </p:cNvSpPr>
              <p:nvPr/>
            </p:nvSpPr>
            <p:spPr bwMode="auto">
              <a:xfrm>
                <a:off x="4176" y="2256"/>
                <a:ext cx="270"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B</a:t>
                </a:r>
              </a:p>
            </p:txBody>
          </p:sp>
        </p:grpSp>
        <p:grpSp>
          <p:nvGrpSpPr>
            <p:cNvPr id="213004" name="Group 12"/>
            <p:cNvGrpSpPr>
              <a:grpSpLocks/>
            </p:cNvGrpSpPr>
            <p:nvPr/>
          </p:nvGrpSpPr>
          <p:grpSpPr bwMode="auto">
            <a:xfrm>
              <a:off x="3312" y="1917"/>
              <a:ext cx="250" cy="253"/>
              <a:chOff x="4128" y="2256"/>
              <a:chExt cx="346" cy="395"/>
            </a:xfrm>
          </p:grpSpPr>
          <p:pic>
            <p:nvPicPr>
              <p:cNvPr id="213005" name="Picture 1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6" name="Text Box 14"/>
              <p:cNvSpPr txBox="1">
                <a:spLocks noChangeArrowheads="1"/>
              </p:cNvSpPr>
              <p:nvPr/>
            </p:nvSpPr>
            <p:spPr bwMode="auto">
              <a:xfrm>
                <a:off x="4176" y="2256"/>
                <a:ext cx="277"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A</a:t>
                </a:r>
              </a:p>
            </p:txBody>
          </p:sp>
        </p:grpSp>
        <p:grpSp>
          <p:nvGrpSpPr>
            <p:cNvPr id="213007" name="Group 15"/>
            <p:cNvGrpSpPr>
              <a:grpSpLocks/>
            </p:cNvGrpSpPr>
            <p:nvPr/>
          </p:nvGrpSpPr>
          <p:grpSpPr bwMode="auto">
            <a:xfrm>
              <a:off x="1969" y="1581"/>
              <a:ext cx="250" cy="253"/>
              <a:chOff x="4128" y="2256"/>
              <a:chExt cx="346" cy="395"/>
            </a:xfrm>
          </p:grpSpPr>
          <p:pic>
            <p:nvPicPr>
              <p:cNvPr id="213008" name="Picture 1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9" name="Text Box 17"/>
              <p:cNvSpPr txBox="1">
                <a:spLocks noChangeArrowheads="1"/>
              </p:cNvSpPr>
              <p:nvPr/>
            </p:nvSpPr>
            <p:spPr bwMode="auto">
              <a:xfrm>
                <a:off x="4176" y="2256"/>
                <a:ext cx="269"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C</a:t>
                </a:r>
              </a:p>
            </p:txBody>
          </p:sp>
        </p:grpSp>
        <p:grpSp>
          <p:nvGrpSpPr>
            <p:cNvPr id="213010" name="Group 18"/>
            <p:cNvGrpSpPr>
              <a:grpSpLocks/>
            </p:cNvGrpSpPr>
            <p:nvPr/>
          </p:nvGrpSpPr>
          <p:grpSpPr bwMode="auto">
            <a:xfrm>
              <a:off x="2976" y="2637"/>
              <a:ext cx="250" cy="253"/>
              <a:chOff x="4128" y="2256"/>
              <a:chExt cx="346" cy="395"/>
            </a:xfrm>
          </p:grpSpPr>
          <p:pic>
            <p:nvPicPr>
              <p:cNvPr id="213011" name="Picture 1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12" name="Text Box 20"/>
              <p:cNvSpPr txBox="1">
                <a:spLocks noChangeArrowheads="1"/>
              </p:cNvSpPr>
              <p:nvPr/>
            </p:nvSpPr>
            <p:spPr bwMode="auto">
              <a:xfrm>
                <a:off x="4176" y="2256"/>
                <a:ext cx="285"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D</a:t>
                </a:r>
              </a:p>
            </p:txBody>
          </p:sp>
        </p:grpSp>
        <p:cxnSp>
          <p:nvCxnSpPr>
            <p:cNvPr id="213013" name="AutoShape 21"/>
            <p:cNvCxnSpPr>
              <a:cxnSpLocks noChangeShapeType="1"/>
              <a:stCxn id="213019" idx="3"/>
              <a:endCxn id="213005" idx="1"/>
            </p:cNvCxnSpPr>
            <p:nvPr/>
          </p:nvCxnSpPr>
          <p:spPr bwMode="auto">
            <a:xfrm flipV="1">
              <a:off x="2736" y="2040"/>
              <a:ext cx="576" cy="264"/>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4" name="AutoShape 22"/>
            <p:cNvCxnSpPr>
              <a:cxnSpLocks noChangeShapeType="1"/>
            </p:cNvCxnSpPr>
            <p:nvPr/>
          </p:nvCxnSpPr>
          <p:spPr bwMode="auto">
            <a:xfrm>
              <a:off x="2592" y="2448"/>
              <a:ext cx="384" cy="240"/>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7" name="AutoShape 25"/>
            <p:cNvCxnSpPr>
              <a:cxnSpLocks noChangeShapeType="1"/>
            </p:cNvCxnSpPr>
            <p:nvPr/>
          </p:nvCxnSpPr>
          <p:spPr bwMode="auto">
            <a:xfrm flipV="1">
              <a:off x="1824" y="2304"/>
              <a:ext cx="480" cy="240"/>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8" name="AutoShape 26"/>
            <p:cNvCxnSpPr>
              <a:cxnSpLocks noChangeShapeType="1"/>
            </p:cNvCxnSpPr>
            <p:nvPr/>
          </p:nvCxnSpPr>
          <p:spPr bwMode="auto">
            <a:xfrm>
              <a:off x="2112" y="1824"/>
              <a:ext cx="480" cy="288"/>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13019" name="Rectangle 27"/>
            <p:cNvSpPr>
              <a:spLocks noChangeArrowheads="1"/>
            </p:cNvSpPr>
            <p:nvPr/>
          </p:nvSpPr>
          <p:spPr bwMode="auto">
            <a:xfrm>
              <a:off x="2352" y="2160"/>
              <a:ext cx="384"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sp>
        <p:nvSpPr>
          <p:cNvPr id="213043" name="AutoShape 51"/>
          <p:cNvSpPr>
            <a:spLocks noChangeArrowheads="1"/>
          </p:cNvSpPr>
          <p:nvPr/>
        </p:nvSpPr>
        <p:spPr bwMode="auto">
          <a:xfrm>
            <a:off x="1164704" y="4411216"/>
            <a:ext cx="1295400" cy="457200"/>
          </a:xfrm>
          <a:prstGeom prst="wedgeRectCallout">
            <a:avLst>
              <a:gd name="adj1" fmla="val 77329"/>
              <a:gd name="adj2" fmla="val 127778"/>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覆盖范围</a:t>
            </a:r>
          </a:p>
        </p:txBody>
      </p:sp>
      <p:sp>
        <p:nvSpPr>
          <p:cNvPr id="213045" name="AutoShape 53"/>
          <p:cNvSpPr>
            <a:spLocks noChangeArrowheads="1"/>
          </p:cNvSpPr>
          <p:nvPr/>
        </p:nvSpPr>
        <p:spPr bwMode="auto">
          <a:xfrm>
            <a:off x="5508104" y="3573016"/>
            <a:ext cx="1219200" cy="457200"/>
          </a:xfrm>
          <a:prstGeom prst="wedgeRectCallout">
            <a:avLst>
              <a:gd name="adj1" fmla="val -95833"/>
              <a:gd name="adj2" fmla="val 201042"/>
            </a:avLst>
          </a:prstGeom>
          <a:solidFill>
            <a:srgbClr val="6699FF"/>
          </a:solidFill>
          <a:ln w="9525">
            <a:solidFill>
              <a:srgbClr val="CCFF9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BSS</a:t>
            </a:r>
          </a:p>
        </p:txBody>
      </p:sp>
      <p:cxnSp>
        <p:nvCxnSpPr>
          <p:cNvPr id="213046" name="AutoShape 54"/>
          <p:cNvCxnSpPr>
            <a:cxnSpLocks noChangeShapeType="1"/>
            <a:stCxn id="213005" idx="2"/>
            <a:endCxn id="213012" idx="3"/>
          </p:cNvCxnSpPr>
          <p:nvPr/>
        </p:nvCxnSpPr>
        <p:spPr bwMode="auto">
          <a:xfrm rot="5400000">
            <a:off x="5049838" y="5245971"/>
            <a:ext cx="963535" cy="349874"/>
          </a:xfrm>
          <a:prstGeom prst="curvedConnector2">
            <a:avLst/>
          </a:prstGeom>
          <a:noFill/>
          <a:ln w="28575">
            <a:solidFill>
              <a:srgbClr val="CC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13047" name="AutoShape 55"/>
          <p:cNvSpPr>
            <a:spLocks noChangeArrowheads="1"/>
          </p:cNvSpPr>
          <p:nvPr/>
        </p:nvSpPr>
        <p:spPr bwMode="auto">
          <a:xfrm>
            <a:off x="6117704" y="5325616"/>
            <a:ext cx="1219200" cy="381000"/>
          </a:xfrm>
          <a:prstGeom prst="wedgeRectCallout">
            <a:avLst>
              <a:gd name="adj1" fmla="val -105597"/>
              <a:gd name="adj2" fmla="val 30833"/>
            </a:avLst>
          </a:prstGeom>
          <a:solidFill>
            <a:srgbClr val="FF3300"/>
          </a:solidFill>
          <a:ln w="9525">
            <a:solidFill>
              <a:srgbClr val="CCFF9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直接连接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13040"/>
                                        </p:tgtEl>
                                        <p:attrNameLst>
                                          <p:attrName>style.visibility</p:attrName>
                                        </p:attrNameLst>
                                      </p:cBhvr>
                                      <p:to>
                                        <p:strVal val="visible"/>
                                      </p:to>
                                    </p:set>
                                    <p:anim calcmode="lin" valueType="num">
                                      <p:cBhvr additive="base">
                                        <p:cTn id="7" dur="500" fill="hold"/>
                                        <p:tgtEl>
                                          <p:spTgt spid="213040"/>
                                        </p:tgtEl>
                                        <p:attrNameLst>
                                          <p:attrName>ppt_x</p:attrName>
                                        </p:attrNameLst>
                                      </p:cBhvr>
                                      <p:tavLst>
                                        <p:tav tm="0">
                                          <p:val>
                                            <p:strVal val="0-#ppt_w/2"/>
                                          </p:val>
                                        </p:tav>
                                        <p:tav tm="100000">
                                          <p:val>
                                            <p:strVal val="#ppt_x"/>
                                          </p:val>
                                        </p:tav>
                                      </p:tavLst>
                                    </p:anim>
                                    <p:anim calcmode="lin" valueType="num">
                                      <p:cBhvr additive="base">
                                        <p:cTn id="8" dur="500" fill="hold"/>
                                        <p:tgtEl>
                                          <p:spTgt spid="21304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13046"/>
                                        </p:tgtEl>
                                        <p:attrNameLst>
                                          <p:attrName>style.visibility</p:attrName>
                                        </p:attrNameLst>
                                      </p:cBhvr>
                                      <p:to>
                                        <p:strVal val="visible"/>
                                      </p:to>
                                    </p:set>
                                    <p:anim calcmode="lin" valueType="num">
                                      <p:cBhvr additive="base">
                                        <p:cTn id="13" dur="500" fill="hold"/>
                                        <p:tgtEl>
                                          <p:spTgt spid="213046"/>
                                        </p:tgtEl>
                                        <p:attrNameLst>
                                          <p:attrName>ppt_x</p:attrName>
                                        </p:attrNameLst>
                                      </p:cBhvr>
                                      <p:tavLst>
                                        <p:tav tm="0">
                                          <p:val>
                                            <p:strVal val="0-#ppt_w/2"/>
                                          </p:val>
                                        </p:tav>
                                        <p:tav tm="100000">
                                          <p:val>
                                            <p:strVal val="#ppt_x"/>
                                          </p:val>
                                        </p:tav>
                                      </p:tavLst>
                                    </p:anim>
                                    <p:anim calcmode="lin" valueType="num">
                                      <p:cBhvr additive="base">
                                        <p:cTn id="14" dur="500" fill="hold"/>
                                        <p:tgtEl>
                                          <p:spTgt spid="2130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3020"/>
                                        </p:tgtEl>
                                        <p:attrNameLst>
                                          <p:attrName>style.visibility</p:attrName>
                                        </p:attrNameLst>
                                      </p:cBhvr>
                                      <p:to>
                                        <p:strVal val="visible"/>
                                      </p:to>
                                    </p:set>
                                    <p:anim calcmode="lin" valueType="num">
                                      <p:cBhvr additive="base">
                                        <p:cTn id="19" dur="500" fill="hold"/>
                                        <p:tgtEl>
                                          <p:spTgt spid="213020"/>
                                        </p:tgtEl>
                                        <p:attrNameLst>
                                          <p:attrName>ppt_x</p:attrName>
                                        </p:attrNameLst>
                                      </p:cBhvr>
                                      <p:tavLst>
                                        <p:tav tm="0">
                                          <p:val>
                                            <p:strVal val="0-#ppt_w/2"/>
                                          </p:val>
                                        </p:tav>
                                        <p:tav tm="100000">
                                          <p:val>
                                            <p:strVal val="#ppt_x"/>
                                          </p:val>
                                        </p:tav>
                                      </p:tavLst>
                                    </p:anim>
                                    <p:anim calcmode="lin" valueType="num">
                                      <p:cBhvr additive="base">
                                        <p:cTn id="20" dur="500" fill="hold"/>
                                        <p:tgtEl>
                                          <p:spTgt spid="21302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3043"/>
                                        </p:tgtEl>
                                        <p:attrNameLst>
                                          <p:attrName>style.visibility</p:attrName>
                                        </p:attrNameLst>
                                      </p:cBhvr>
                                      <p:to>
                                        <p:strVal val="visible"/>
                                      </p:to>
                                    </p:set>
                                    <p:anim calcmode="lin" valueType="num">
                                      <p:cBhvr additive="base">
                                        <p:cTn id="25" dur="500" fill="hold"/>
                                        <p:tgtEl>
                                          <p:spTgt spid="213043"/>
                                        </p:tgtEl>
                                        <p:attrNameLst>
                                          <p:attrName>ppt_x</p:attrName>
                                        </p:attrNameLst>
                                      </p:cBhvr>
                                      <p:tavLst>
                                        <p:tav tm="0">
                                          <p:val>
                                            <p:strVal val="0-#ppt_w/2"/>
                                          </p:val>
                                        </p:tav>
                                        <p:tav tm="100000">
                                          <p:val>
                                            <p:strVal val="#ppt_x"/>
                                          </p:val>
                                        </p:tav>
                                      </p:tavLst>
                                    </p:anim>
                                    <p:anim calcmode="lin" valueType="num">
                                      <p:cBhvr additive="base">
                                        <p:cTn id="26" dur="500" fill="hold"/>
                                        <p:tgtEl>
                                          <p:spTgt spid="21304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2998"/>
                                        </p:tgtEl>
                                        <p:attrNameLst>
                                          <p:attrName>style.visibility</p:attrName>
                                        </p:attrNameLst>
                                      </p:cBhvr>
                                      <p:to>
                                        <p:strVal val="visible"/>
                                      </p:to>
                                    </p:set>
                                    <p:anim calcmode="lin" valueType="num">
                                      <p:cBhvr additive="base">
                                        <p:cTn id="31" dur="500" fill="hold"/>
                                        <p:tgtEl>
                                          <p:spTgt spid="212998"/>
                                        </p:tgtEl>
                                        <p:attrNameLst>
                                          <p:attrName>ppt_x</p:attrName>
                                        </p:attrNameLst>
                                      </p:cBhvr>
                                      <p:tavLst>
                                        <p:tav tm="0">
                                          <p:val>
                                            <p:strVal val="0-#ppt_w/2"/>
                                          </p:val>
                                        </p:tav>
                                        <p:tav tm="100000">
                                          <p:val>
                                            <p:strVal val="#ppt_x"/>
                                          </p:val>
                                        </p:tav>
                                      </p:tavLst>
                                    </p:anim>
                                    <p:anim calcmode="lin" valueType="num">
                                      <p:cBhvr additive="base">
                                        <p:cTn id="32" dur="500" fill="hold"/>
                                        <p:tgtEl>
                                          <p:spTgt spid="21299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3045"/>
                                        </p:tgtEl>
                                        <p:attrNameLst>
                                          <p:attrName>style.visibility</p:attrName>
                                        </p:attrNameLst>
                                      </p:cBhvr>
                                      <p:to>
                                        <p:strVal val="visible"/>
                                      </p:to>
                                    </p:set>
                                    <p:anim calcmode="lin" valueType="num">
                                      <p:cBhvr additive="base">
                                        <p:cTn id="37" dur="500" fill="hold"/>
                                        <p:tgtEl>
                                          <p:spTgt spid="213045"/>
                                        </p:tgtEl>
                                        <p:attrNameLst>
                                          <p:attrName>ppt_x</p:attrName>
                                        </p:attrNameLst>
                                      </p:cBhvr>
                                      <p:tavLst>
                                        <p:tav tm="0">
                                          <p:val>
                                            <p:strVal val="0-#ppt_w/2"/>
                                          </p:val>
                                        </p:tav>
                                        <p:tav tm="100000">
                                          <p:val>
                                            <p:strVal val="#ppt_x"/>
                                          </p:val>
                                        </p:tav>
                                      </p:tavLst>
                                    </p:anim>
                                    <p:anim calcmode="lin" valueType="num">
                                      <p:cBhvr additive="base">
                                        <p:cTn id="38" dur="500" fill="hold"/>
                                        <p:tgtEl>
                                          <p:spTgt spid="21304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3047"/>
                                        </p:tgtEl>
                                        <p:attrNameLst>
                                          <p:attrName>style.visibility</p:attrName>
                                        </p:attrNameLst>
                                      </p:cBhvr>
                                      <p:to>
                                        <p:strVal val="visible"/>
                                      </p:to>
                                    </p:set>
                                    <p:anim calcmode="lin" valueType="num">
                                      <p:cBhvr additive="base">
                                        <p:cTn id="43" dur="500" fill="hold"/>
                                        <p:tgtEl>
                                          <p:spTgt spid="213047"/>
                                        </p:tgtEl>
                                        <p:attrNameLst>
                                          <p:attrName>ppt_x</p:attrName>
                                        </p:attrNameLst>
                                      </p:cBhvr>
                                      <p:tavLst>
                                        <p:tav tm="0">
                                          <p:val>
                                            <p:strVal val="0-#ppt_w/2"/>
                                          </p:val>
                                        </p:tav>
                                        <p:tav tm="100000">
                                          <p:val>
                                            <p:strVal val="#ppt_x"/>
                                          </p:val>
                                        </p:tav>
                                      </p:tavLst>
                                    </p:anim>
                                    <p:anim calcmode="lin" valueType="num">
                                      <p:cBhvr additive="base">
                                        <p:cTn id="44" dur="500" fill="hold"/>
                                        <p:tgtEl>
                                          <p:spTgt spid="2130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8" grpId="0" autoUpdateAnimBg="0"/>
      <p:bldP spid="213043" grpId="0" animBg="1" autoUpdateAnimBg="0"/>
      <p:bldP spid="213045" grpId="0" animBg="1" autoUpdateAnimBg="0"/>
      <p:bldP spid="213047"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25" name="Text Box 9"/>
          <p:cNvSpPr txBox="1">
            <a:spLocks noChangeArrowheads="1"/>
          </p:cNvSpPr>
          <p:nvPr/>
        </p:nvSpPr>
        <p:spPr bwMode="auto">
          <a:xfrm>
            <a:off x="611560" y="2852936"/>
            <a:ext cx="72390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扩展服务集</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ESS</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Extended Service Set)</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 </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定义由</a:t>
            </a:r>
            <a:r>
              <a:rPr lang="en-US" altLang="zh-CN" dirty="0">
                <a:latin typeface="Calibri" panose="020F0502020204030204" pitchFamily="34" charset="0"/>
                <a:ea typeface="微软雅黑" panose="020B0503020204020204" pitchFamily="34" charset="-122"/>
                <a:sym typeface="Calibri" panose="020F0502020204030204" pitchFamily="34" charset="0"/>
              </a:rPr>
              <a:t>2</a:t>
            </a:r>
            <a:r>
              <a:rPr lang="zh-CN" altLang="en-US" dirty="0">
                <a:latin typeface="Calibri" panose="020F0502020204030204" pitchFamily="34" charset="0"/>
                <a:ea typeface="微软雅黑" panose="020B0503020204020204" pitchFamily="34" charset="-122"/>
                <a:sym typeface="Calibri" panose="020F0502020204030204" pitchFamily="34" charset="0"/>
              </a:rPr>
              <a:t>或多个</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的</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构成的</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系统。</a:t>
            </a:r>
          </a:p>
        </p:txBody>
      </p:sp>
      <p:sp>
        <p:nvSpPr>
          <p:cNvPr id="214026" name="Text Box 10"/>
          <p:cNvSpPr txBox="1">
            <a:spLocks noChangeArrowheads="1"/>
          </p:cNvSpPr>
          <p:nvPr/>
        </p:nvSpPr>
        <p:spPr bwMode="auto">
          <a:xfrm>
            <a:off x="467544" y="5229225"/>
            <a:ext cx="72390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WLAN</a:t>
            </a:r>
            <a:r>
              <a:rPr lang="zh-CN" altLang="en-US">
                <a:latin typeface="Calibri" panose="020F0502020204030204" pitchFamily="34" charset="0"/>
                <a:ea typeface="微软雅黑" panose="020B0503020204020204" pitchFamily="34" charset="-122"/>
                <a:sym typeface="Calibri" panose="020F0502020204030204" pitchFamily="34" charset="0"/>
              </a:rPr>
              <a:t>中的站点可以是移动的，在一个</a:t>
            </a:r>
            <a:r>
              <a:rPr lang="en-US" altLang="zh-CN">
                <a:latin typeface="Calibri" panose="020F0502020204030204" pitchFamily="34" charset="0"/>
                <a:ea typeface="微软雅黑" panose="020B0503020204020204" pitchFamily="34" charset="-122"/>
                <a:sym typeface="Calibri" panose="020F0502020204030204" pitchFamily="34" charset="0"/>
              </a:rPr>
              <a:t>ESS</a:t>
            </a:r>
            <a:r>
              <a:rPr lang="zh-CN" altLang="en-US">
                <a:latin typeface="Calibri" panose="020F0502020204030204" pitchFamily="34" charset="0"/>
                <a:ea typeface="微软雅黑" panose="020B0503020204020204" pitchFamily="34" charset="-122"/>
                <a:sym typeface="Calibri" panose="020F0502020204030204" pitchFamily="34" charset="0"/>
              </a:rPr>
              <a:t>中移动站点可以从一个</a:t>
            </a:r>
            <a:r>
              <a:rPr lang="en-US" altLang="zh-CN">
                <a:latin typeface="Calibri" panose="020F0502020204030204" pitchFamily="34" charset="0"/>
                <a:ea typeface="微软雅黑" panose="020B0503020204020204" pitchFamily="34" charset="-122"/>
                <a:sym typeface="Calibri" panose="020F0502020204030204" pitchFamily="34" charset="0"/>
              </a:rPr>
              <a:t>BSS</a:t>
            </a:r>
            <a:r>
              <a:rPr lang="zh-CN" altLang="en-US">
                <a:latin typeface="Calibri" panose="020F0502020204030204" pitchFamily="34" charset="0"/>
                <a:ea typeface="微软雅黑" panose="020B0503020204020204" pitchFamily="34" charset="-122"/>
                <a:sym typeface="Calibri" panose="020F0502020204030204" pitchFamily="34" charset="0"/>
              </a:rPr>
              <a:t>漫游到另一</a:t>
            </a:r>
            <a:r>
              <a:rPr lang="en-US" altLang="zh-CN">
                <a:latin typeface="Calibri" panose="020F0502020204030204" pitchFamily="34" charset="0"/>
                <a:ea typeface="微软雅黑" panose="020B0503020204020204" pitchFamily="34" charset="-122"/>
                <a:sym typeface="Calibri" panose="020F0502020204030204" pitchFamily="34" charset="0"/>
              </a:rPr>
              <a:t>BSS</a:t>
            </a:r>
            <a:r>
              <a:rPr lang="zh-CN" altLang="en-US">
                <a:latin typeface="Calibri" panose="020F0502020204030204" pitchFamily="34" charset="0"/>
                <a:ea typeface="微软雅黑" panose="020B0503020204020204" pitchFamily="34" charset="-122"/>
                <a:sym typeface="Calibri" panose="020F0502020204030204" pitchFamily="34" charset="0"/>
              </a:rPr>
              <a:t>；一个</a:t>
            </a:r>
            <a:r>
              <a:rPr lang="en-US" altLang="zh-CN">
                <a:latin typeface="Calibri" panose="020F0502020204030204" pitchFamily="34" charset="0"/>
                <a:ea typeface="微软雅黑" panose="020B0503020204020204" pitchFamily="34" charset="-122"/>
                <a:sym typeface="Calibri" panose="020F0502020204030204" pitchFamily="34" charset="0"/>
              </a:rPr>
              <a:t>ESS</a:t>
            </a:r>
            <a:r>
              <a:rPr lang="zh-CN" altLang="en-US">
                <a:latin typeface="Calibri" panose="020F0502020204030204" pitchFamily="34" charset="0"/>
                <a:ea typeface="微软雅黑" panose="020B0503020204020204" pitchFamily="34" charset="-122"/>
                <a:sym typeface="Calibri" panose="020F0502020204030204" pitchFamily="34" charset="0"/>
              </a:rPr>
              <a:t>的移动站点可以漫游到另一</a:t>
            </a:r>
            <a:r>
              <a:rPr lang="en-US" altLang="zh-CN">
                <a:latin typeface="Calibri" panose="020F0502020204030204" pitchFamily="34" charset="0"/>
                <a:ea typeface="微软雅黑" panose="020B0503020204020204" pitchFamily="34" charset="-122"/>
                <a:sym typeface="Calibri" panose="020F0502020204030204" pitchFamily="34" charset="0"/>
              </a:rPr>
              <a:t>ESS</a:t>
            </a:r>
            <a:r>
              <a:rPr lang="zh-CN" altLang="en-US">
                <a:latin typeface="Calibri" panose="020F0502020204030204" pitchFamily="34" charset="0"/>
                <a:ea typeface="微软雅黑" panose="020B0503020204020204" pitchFamily="34" charset="-122"/>
                <a:sym typeface="Calibri" panose="020F0502020204030204" pitchFamily="34" charset="0"/>
              </a:rPr>
              <a:t>。</a:t>
            </a:r>
          </a:p>
        </p:txBody>
      </p:sp>
      <p:sp>
        <p:nvSpPr>
          <p:cNvPr id="214027" name="Text Box 11"/>
          <p:cNvSpPr txBox="1">
            <a:spLocks noChangeArrowheads="1"/>
          </p:cNvSpPr>
          <p:nvPr/>
        </p:nvSpPr>
        <p:spPr bwMode="auto">
          <a:xfrm>
            <a:off x="611560" y="4076898"/>
            <a:ext cx="72390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Calibri" panose="020F0502020204030204" pitchFamily="34" charset="0"/>
                <a:ea typeface="微软雅黑" panose="020B0503020204020204" pitchFamily="34" charset="-122"/>
                <a:sym typeface="Calibri" panose="020F0502020204030204" pitchFamily="34" charset="0"/>
              </a:rPr>
              <a:t>当一个</a:t>
            </a:r>
            <a:r>
              <a:rPr lang="en-US" altLang="zh-CN">
                <a:latin typeface="Calibri" panose="020F0502020204030204" pitchFamily="34" charset="0"/>
                <a:ea typeface="微软雅黑" panose="020B0503020204020204" pitchFamily="34" charset="-122"/>
                <a:sym typeface="Calibri" panose="020F0502020204030204" pitchFamily="34" charset="0"/>
              </a:rPr>
              <a:t>BSS</a:t>
            </a:r>
            <a:r>
              <a:rPr lang="zh-CN" altLang="en-US">
                <a:latin typeface="Calibri" panose="020F0502020204030204" pitchFamily="34" charset="0"/>
                <a:ea typeface="微软雅黑" panose="020B0503020204020204" pitchFamily="34" charset="-122"/>
                <a:sym typeface="Calibri" panose="020F0502020204030204" pitchFamily="34" charset="0"/>
              </a:rPr>
              <a:t>中固定站点和另一个</a:t>
            </a:r>
            <a:r>
              <a:rPr lang="en-US" altLang="zh-CN">
                <a:latin typeface="Calibri" panose="020F0502020204030204" pitchFamily="34" charset="0"/>
                <a:ea typeface="微软雅黑" panose="020B0503020204020204" pitchFamily="34" charset="-122"/>
                <a:sym typeface="Calibri" panose="020F0502020204030204" pitchFamily="34" charset="0"/>
              </a:rPr>
              <a:t>BSS</a:t>
            </a:r>
            <a:r>
              <a:rPr lang="zh-CN" altLang="en-US">
                <a:latin typeface="Calibri" panose="020F0502020204030204" pitchFamily="34" charset="0"/>
                <a:ea typeface="微软雅黑" panose="020B0503020204020204" pitchFamily="34" charset="-122"/>
                <a:sym typeface="Calibri" panose="020F0502020204030204" pitchFamily="34" charset="0"/>
              </a:rPr>
              <a:t>的站点通信时通过</a:t>
            </a:r>
            <a:r>
              <a:rPr lang="en-US" altLang="zh-CN">
                <a:latin typeface="Calibri" panose="020F0502020204030204" pitchFamily="34" charset="0"/>
                <a:ea typeface="微软雅黑" panose="020B0503020204020204" pitchFamily="34" charset="-122"/>
                <a:sym typeface="Calibri" panose="020F0502020204030204" pitchFamily="34" charset="0"/>
              </a:rPr>
              <a:t>AP</a:t>
            </a:r>
            <a:r>
              <a:rPr lang="zh-CN" altLang="en-US">
                <a:latin typeface="Calibri" panose="020F0502020204030204" pitchFamily="34" charset="0"/>
                <a:ea typeface="微软雅黑" panose="020B0503020204020204" pitchFamily="34" charset="-122"/>
                <a:sym typeface="Calibri" panose="020F0502020204030204" pitchFamily="34" charset="0"/>
              </a:rPr>
              <a:t>，就是</a:t>
            </a:r>
            <a:r>
              <a:rPr lang="en-US" altLang="zh-CN">
                <a:latin typeface="Calibri" panose="020F0502020204030204" pitchFamily="34" charset="0"/>
                <a:ea typeface="微软雅黑" panose="020B0503020204020204" pitchFamily="34" charset="-122"/>
                <a:sym typeface="Calibri" panose="020F0502020204030204" pitchFamily="34" charset="0"/>
              </a:rPr>
              <a:t>ESS</a:t>
            </a:r>
            <a:r>
              <a:rPr lang="zh-CN" altLang="en-US">
                <a:latin typeface="Calibri" panose="020F0502020204030204" pitchFamily="34" charset="0"/>
                <a:ea typeface="微软雅黑" panose="020B0503020204020204" pitchFamily="34" charset="-122"/>
                <a:sym typeface="Calibri" panose="020F0502020204030204" pitchFamily="34" charset="0"/>
              </a:rPr>
              <a:t>系统。</a:t>
            </a:r>
          </a:p>
        </p:txBody>
      </p:sp>
      <p:sp>
        <p:nvSpPr>
          <p:cNvPr id="5" name="Text Box 52"/>
          <p:cNvSpPr txBox="1">
            <a:spLocks noChangeArrowheads="1"/>
          </p:cNvSpPr>
          <p:nvPr/>
        </p:nvSpPr>
        <p:spPr bwMode="auto">
          <a:xfrm>
            <a:off x="179512" y="1226343"/>
            <a:ext cx="9036496"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基本服务集</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BSS</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Basic Service Set)</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 </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定义对一个对等网络或设置一个</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的无线局域网为</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是</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的基本积木块。</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覆盖的地理区域为</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基本服务区</a:t>
            </a:r>
            <a:r>
              <a:rPr lang="en-US" altLang="zh-CN" dirty="0">
                <a:latin typeface="Calibri" panose="020F0502020204030204" pitchFamily="34" charset="0"/>
                <a:ea typeface="微软雅黑" panose="020B0503020204020204" pitchFamily="34" charset="-122"/>
                <a:sym typeface="Calibri" panose="020F0502020204030204" pitchFamily="34" charset="0"/>
              </a:rPr>
              <a:t>BSA</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Basic Service Area)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4025"/>
                                        </p:tgtEl>
                                        <p:attrNameLst>
                                          <p:attrName>style.visibility</p:attrName>
                                        </p:attrNameLst>
                                      </p:cBhvr>
                                      <p:to>
                                        <p:strVal val="visible"/>
                                      </p:to>
                                    </p:set>
                                    <p:anim calcmode="lin" valueType="num">
                                      <p:cBhvr additive="base">
                                        <p:cTn id="7" dur="500" fill="hold"/>
                                        <p:tgtEl>
                                          <p:spTgt spid="214025"/>
                                        </p:tgtEl>
                                        <p:attrNameLst>
                                          <p:attrName>ppt_x</p:attrName>
                                        </p:attrNameLst>
                                      </p:cBhvr>
                                      <p:tavLst>
                                        <p:tav tm="0">
                                          <p:val>
                                            <p:strVal val="0-#ppt_w/2"/>
                                          </p:val>
                                        </p:tav>
                                        <p:tav tm="100000">
                                          <p:val>
                                            <p:strVal val="#ppt_x"/>
                                          </p:val>
                                        </p:tav>
                                      </p:tavLst>
                                    </p:anim>
                                    <p:anim calcmode="lin" valueType="num">
                                      <p:cBhvr additive="base">
                                        <p:cTn id="8" dur="500" fill="hold"/>
                                        <p:tgtEl>
                                          <p:spTgt spid="2140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4027"/>
                                        </p:tgtEl>
                                        <p:attrNameLst>
                                          <p:attrName>style.visibility</p:attrName>
                                        </p:attrNameLst>
                                      </p:cBhvr>
                                      <p:to>
                                        <p:strVal val="visible"/>
                                      </p:to>
                                    </p:set>
                                    <p:anim calcmode="lin" valueType="num">
                                      <p:cBhvr additive="base">
                                        <p:cTn id="13" dur="500" fill="hold"/>
                                        <p:tgtEl>
                                          <p:spTgt spid="214027"/>
                                        </p:tgtEl>
                                        <p:attrNameLst>
                                          <p:attrName>ppt_x</p:attrName>
                                        </p:attrNameLst>
                                      </p:cBhvr>
                                      <p:tavLst>
                                        <p:tav tm="0">
                                          <p:val>
                                            <p:strVal val="0-#ppt_w/2"/>
                                          </p:val>
                                        </p:tav>
                                        <p:tav tm="100000">
                                          <p:val>
                                            <p:strVal val="#ppt_x"/>
                                          </p:val>
                                        </p:tav>
                                      </p:tavLst>
                                    </p:anim>
                                    <p:anim calcmode="lin" valueType="num">
                                      <p:cBhvr additive="base">
                                        <p:cTn id="14" dur="500" fill="hold"/>
                                        <p:tgtEl>
                                          <p:spTgt spid="2140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4026"/>
                                        </p:tgtEl>
                                        <p:attrNameLst>
                                          <p:attrName>style.visibility</p:attrName>
                                        </p:attrNameLst>
                                      </p:cBhvr>
                                      <p:to>
                                        <p:strVal val="visible"/>
                                      </p:to>
                                    </p:set>
                                    <p:anim calcmode="lin" valueType="num">
                                      <p:cBhvr additive="base">
                                        <p:cTn id="19" dur="500" fill="hold"/>
                                        <p:tgtEl>
                                          <p:spTgt spid="214026"/>
                                        </p:tgtEl>
                                        <p:attrNameLst>
                                          <p:attrName>ppt_x</p:attrName>
                                        </p:attrNameLst>
                                      </p:cBhvr>
                                      <p:tavLst>
                                        <p:tav tm="0">
                                          <p:val>
                                            <p:strVal val="0-#ppt_w/2"/>
                                          </p:val>
                                        </p:tav>
                                        <p:tav tm="100000">
                                          <p:val>
                                            <p:strVal val="#ppt_x"/>
                                          </p:val>
                                        </p:tav>
                                      </p:tavLst>
                                    </p:anim>
                                    <p:anim calcmode="lin" valueType="num">
                                      <p:cBhvr additive="base">
                                        <p:cTn id="20" dur="500" fill="hold"/>
                                        <p:tgtEl>
                                          <p:spTgt spid="21402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0-#ppt_w/2"/>
                                          </p:val>
                                        </p:tav>
                                        <p:tav tm="100000">
                                          <p:val>
                                            <p:strVal val="#ppt_x"/>
                                          </p:val>
                                        </p:tav>
                                      </p:tavLst>
                                    </p:anim>
                                    <p:anim calcmode="lin" valueType="num">
                                      <p:cBhvr additive="base">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5" grpId="0" autoUpdateAnimBg="0"/>
      <p:bldP spid="214026" grpId="0" autoUpdateAnimBg="0"/>
      <p:bldP spid="214027" grpId="0" autoUpdateAnimBg="0"/>
      <p:bldP spid="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8" name="Text Box 4"/>
          <p:cNvSpPr txBox="1">
            <a:spLocks noChangeArrowheads="1"/>
          </p:cNvSpPr>
          <p:nvPr/>
        </p:nvSpPr>
        <p:spPr bwMode="auto">
          <a:xfrm>
            <a:off x="990600" y="1295400"/>
            <a:ext cx="7829872"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点对点方式：</a:t>
            </a:r>
            <a:r>
              <a:rPr lang="zh-CN" altLang="en-US" dirty="0">
                <a:latin typeface="Calibri" panose="020F0502020204030204" pitchFamily="34" charset="0"/>
                <a:ea typeface="微软雅黑" panose="020B0503020204020204" pitchFamily="34" charset="-122"/>
                <a:sym typeface="Calibri" panose="020F0502020204030204" pitchFamily="34" charset="0"/>
              </a:rPr>
              <a:t>早期局域网的连接，选用</a:t>
            </a:r>
            <a:r>
              <a:rPr lang="en-US" altLang="zh-CN" dirty="0">
                <a:latin typeface="Calibri" panose="020F0502020204030204" pitchFamily="34" charset="0"/>
                <a:ea typeface="微软雅黑" panose="020B0503020204020204" pitchFamily="34" charset="-122"/>
                <a:sym typeface="Calibri" panose="020F0502020204030204" pitchFamily="34" charset="0"/>
              </a:rPr>
              <a:t>DSSS</a:t>
            </a:r>
            <a:r>
              <a:rPr lang="zh-CN" altLang="en-US" dirty="0">
                <a:latin typeface="Calibri" panose="020F0502020204030204" pitchFamily="34" charset="0"/>
                <a:ea typeface="微软雅黑" panose="020B0503020204020204" pitchFamily="34" charset="-122"/>
                <a:sym typeface="Calibri" panose="020F0502020204030204" pitchFamily="34" charset="0"/>
              </a:rPr>
              <a:t>直扩产品，</a:t>
            </a:r>
            <a:r>
              <a:rPr lang="en-US" altLang="zh-CN" dirty="0">
                <a:latin typeface="Calibri" panose="020F0502020204030204" pitchFamily="34" charset="0"/>
                <a:ea typeface="微软雅黑" panose="020B0503020204020204" pitchFamily="34" charset="-122"/>
                <a:sym typeface="Calibri" panose="020F0502020204030204" pitchFamily="34" charset="0"/>
              </a:rPr>
              <a:t>11M</a:t>
            </a:r>
            <a:r>
              <a:rPr lang="zh-CN" altLang="en-US" dirty="0">
                <a:latin typeface="Calibri" panose="020F0502020204030204" pitchFamily="34" charset="0"/>
                <a:ea typeface="微软雅黑" panose="020B0503020204020204" pitchFamily="34" charset="-122"/>
                <a:sym typeface="Calibri" panose="020F0502020204030204" pitchFamily="34" charset="0"/>
              </a:rPr>
              <a:t>带宽。解决受地理原理无法连接骨干或</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
        <p:nvSpPr>
          <p:cNvPr id="210950" name="Text Box 6"/>
          <p:cNvSpPr txBox="1">
            <a:spLocks noChangeArrowheads="1"/>
          </p:cNvSpPr>
          <p:nvPr/>
        </p:nvSpPr>
        <p:spPr bwMode="auto">
          <a:xfrm>
            <a:off x="990600" y="2362200"/>
            <a:ext cx="74676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圆区网方式：</a:t>
            </a:r>
            <a:r>
              <a:rPr lang="zh-CN" altLang="en-US" dirty="0">
                <a:latin typeface="Calibri" panose="020F0502020204030204" pitchFamily="34" charset="0"/>
                <a:ea typeface="微软雅黑" panose="020B0503020204020204" pitchFamily="34" charset="-122"/>
                <a:sym typeface="Calibri" panose="020F0502020204030204" pitchFamily="34" charset="0"/>
              </a:rPr>
              <a:t>主干以太网和室外多个</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100M</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1000M</a:t>
            </a:r>
            <a:r>
              <a:rPr lang="zh-CN" altLang="en-US" dirty="0">
                <a:latin typeface="Calibri" panose="020F0502020204030204" pitchFamily="34" charset="0"/>
                <a:ea typeface="微软雅黑" panose="020B0503020204020204" pitchFamily="34" charset="-122"/>
                <a:sym typeface="Calibri" panose="020F0502020204030204" pitchFamily="34" charset="0"/>
              </a:rPr>
              <a:t>）组网，覆盖圆区方式，此时</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通常连接到有线</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上。</a:t>
            </a:r>
          </a:p>
        </p:txBody>
      </p:sp>
      <p:sp>
        <p:nvSpPr>
          <p:cNvPr id="210951" name="Text Box 7"/>
          <p:cNvSpPr txBox="1">
            <a:spLocks noChangeArrowheads="1"/>
          </p:cNvSpPr>
          <p:nvPr/>
        </p:nvSpPr>
        <p:spPr bwMode="auto">
          <a:xfrm>
            <a:off x="914400" y="533400"/>
            <a:ext cx="3581400" cy="572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dirty="0" smtClean="0">
                <a:solidFill>
                  <a:schemeClr val="tx2"/>
                </a:solidFill>
                <a:latin typeface="Calibri" panose="020F0502020204030204" pitchFamily="34" charset="0"/>
                <a:ea typeface="微软雅黑" panose="020B0503020204020204" pitchFamily="34" charset="-122"/>
                <a:sym typeface="Calibri" panose="020F0502020204030204" pitchFamily="34" charset="0"/>
              </a:rPr>
              <a:t>1.4.2 </a:t>
            </a:r>
            <a:r>
              <a:rPr lang="zh-CN" altLang="en-US"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室外</a:t>
            </a:r>
            <a:r>
              <a:rPr lang="en-US" altLang="zh-CN"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WLAN</a:t>
            </a:r>
            <a:r>
              <a:rPr lang="zh-CN" altLang="en-US" sz="2800" dirty="0">
                <a:solidFill>
                  <a:schemeClr val="tx2"/>
                </a:solidFill>
                <a:latin typeface="Calibri" panose="020F0502020204030204" pitchFamily="34" charset="0"/>
                <a:ea typeface="微软雅黑" panose="020B0503020204020204" pitchFamily="34" charset="-122"/>
                <a:sym typeface="Calibri" panose="020F0502020204030204" pitchFamily="34" charset="0"/>
              </a:rPr>
              <a:t>组网</a:t>
            </a:r>
          </a:p>
        </p:txBody>
      </p:sp>
      <p:grpSp>
        <p:nvGrpSpPr>
          <p:cNvPr id="211006" name="Group 62"/>
          <p:cNvGrpSpPr>
            <a:grpSpLocks/>
          </p:cNvGrpSpPr>
          <p:nvPr/>
        </p:nvGrpSpPr>
        <p:grpSpPr bwMode="auto">
          <a:xfrm>
            <a:off x="1524000" y="3733801"/>
            <a:ext cx="2073275" cy="1760538"/>
            <a:chOff x="960" y="2352"/>
            <a:chExt cx="1306" cy="1109"/>
          </a:xfrm>
        </p:grpSpPr>
        <p:sp>
          <p:nvSpPr>
            <p:cNvPr id="210954" name="Oval 10"/>
            <p:cNvSpPr>
              <a:spLocks noChangeArrowheads="1"/>
            </p:cNvSpPr>
            <p:nvPr/>
          </p:nvSpPr>
          <p:spPr bwMode="auto">
            <a:xfrm>
              <a:off x="960" y="2352"/>
              <a:ext cx="1296" cy="1104"/>
            </a:xfrm>
            <a:prstGeom prst="ellipse">
              <a:avLst/>
            </a:prstGeom>
            <a:solidFill>
              <a:srgbClr val="CCECFF">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10956" name="Group 12"/>
            <p:cNvGrpSpPr>
              <a:grpSpLocks/>
            </p:cNvGrpSpPr>
            <p:nvPr/>
          </p:nvGrpSpPr>
          <p:grpSpPr bwMode="auto">
            <a:xfrm>
              <a:off x="1584" y="3207"/>
              <a:ext cx="250" cy="254"/>
              <a:chOff x="4128" y="2240"/>
              <a:chExt cx="346" cy="396"/>
            </a:xfrm>
          </p:grpSpPr>
          <p:pic>
            <p:nvPicPr>
              <p:cNvPr id="210957" name="Picture 13"/>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58" name="Text Box 14"/>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10959" name="Group 15"/>
            <p:cNvGrpSpPr>
              <a:grpSpLocks/>
            </p:cNvGrpSpPr>
            <p:nvPr/>
          </p:nvGrpSpPr>
          <p:grpSpPr bwMode="auto">
            <a:xfrm>
              <a:off x="1104" y="2535"/>
              <a:ext cx="250" cy="254"/>
              <a:chOff x="4128" y="2240"/>
              <a:chExt cx="346" cy="396"/>
            </a:xfrm>
          </p:grpSpPr>
          <p:pic>
            <p:nvPicPr>
              <p:cNvPr id="210960" name="Picture 1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1" name="Text Box 17"/>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10962" name="Group 18"/>
            <p:cNvGrpSpPr>
              <a:grpSpLocks/>
            </p:cNvGrpSpPr>
            <p:nvPr/>
          </p:nvGrpSpPr>
          <p:grpSpPr bwMode="auto">
            <a:xfrm>
              <a:off x="1056" y="3015"/>
              <a:ext cx="250" cy="254"/>
              <a:chOff x="4128" y="2240"/>
              <a:chExt cx="346" cy="396"/>
            </a:xfrm>
          </p:grpSpPr>
          <p:pic>
            <p:nvPicPr>
              <p:cNvPr id="210963" name="Picture 1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4" name="Text Box 20"/>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10965" name="Group 21"/>
            <p:cNvGrpSpPr>
              <a:grpSpLocks/>
            </p:cNvGrpSpPr>
            <p:nvPr/>
          </p:nvGrpSpPr>
          <p:grpSpPr bwMode="auto">
            <a:xfrm>
              <a:off x="1824" y="2391"/>
              <a:ext cx="250" cy="254"/>
              <a:chOff x="4128" y="2240"/>
              <a:chExt cx="346" cy="396"/>
            </a:xfrm>
          </p:grpSpPr>
          <p:pic>
            <p:nvPicPr>
              <p:cNvPr id="210966" name="Picture 2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7" name="Text Box 23"/>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10972" name="Rectangle 28"/>
            <p:cNvSpPr>
              <a:spLocks noChangeArrowheads="1"/>
            </p:cNvSpPr>
            <p:nvPr/>
          </p:nvSpPr>
          <p:spPr bwMode="auto">
            <a:xfrm>
              <a:off x="15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10978" name="Group 34"/>
            <p:cNvGrpSpPr>
              <a:grpSpLocks/>
            </p:cNvGrpSpPr>
            <p:nvPr/>
          </p:nvGrpSpPr>
          <p:grpSpPr bwMode="auto">
            <a:xfrm>
              <a:off x="2016" y="2737"/>
              <a:ext cx="250" cy="254"/>
              <a:chOff x="4128" y="2240"/>
              <a:chExt cx="346" cy="396"/>
            </a:xfrm>
          </p:grpSpPr>
          <p:pic>
            <p:nvPicPr>
              <p:cNvPr id="210979" name="Picture 3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0" name="Text Box 36"/>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grpSp>
        <p:nvGrpSpPr>
          <p:cNvPr id="211007" name="Group 63"/>
          <p:cNvGrpSpPr>
            <a:grpSpLocks/>
          </p:cNvGrpSpPr>
          <p:nvPr/>
        </p:nvGrpSpPr>
        <p:grpSpPr bwMode="auto">
          <a:xfrm>
            <a:off x="3124200" y="3733800"/>
            <a:ext cx="2073275" cy="1752600"/>
            <a:chOff x="1968" y="2352"/>
            <a:chExt cx="1306" cy="1104"/>
          </a:xfrm>
        </p:grpSpPr>
        <p:sp>
          <p:nvSpPr>
            <p:cNvPr id="210974" name="Oval 30"/>
            <p:cNvSpPr>
              <a:spLocks noChangeArrowheads="1"/>
            </p:cNvSpPr>
            <p:nvPr/>
          </p:nvSpPr>
          <p:spPr bwMode="auto">
            <a:xfrm>
              <a:off x="1968" y="2352"/>
              <a:ext cx="1296" cy="1104"/>
            </a:xfrm>
            <a:prstGeom prst="ellipse">
              <a:avLst/>
            </a:prstGeom>
            <a:solidFill>
              <a:srgbClr val="FFFF66"/>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10981" name="Group 37"/>
            <p:cNvGrpSpPr>
              <a:grpSpLocks/>
            </p:cNvGrpSpPr>
            <p:nvPr/>
          </p:nvGrpSpPr>
          <p:grpSpPr bwMode="auto">
            <a:xfrm>
              <a:off x="2208" y="3111"/>
              <a:ext cx="250" cy="254"/>
              <a:chOff x="4128" y="2240"/>
              <a:chExt cx="346" cy="396"/>
            </a:xfrm>
          </p:grpSpPr>
          <p:pic>
            <p:nvPicPr>
              <p:cNvPr id="210982" name="Picture 3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3" name="Text Box 39"/>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10987" name="Rectangle 43"/>
            <p:cNvSpPr>
              <a:spLocks noChangeArrowheads="1"/>
            </p:cNvSpPr>
            <p:nvPr/>
          </p:nvSpPr>
          <p:spPr bwMode="auto">
            <a:xfrm>
              <a:off x="2544"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10984" name="Group 40"/>
            <p:cNvGrpSpPr>
              <a:grpSpLocks/>
            </p:cNvGrpSpPr>
            <p:nvPr/>
          </p:nvGrpSpPr>
          <p:grpSpPr bwMode="auto">
            <a:xfrm>
              <a:off x="3024" y="2785"/>
              <a:ext cx="250" cy="254"/>
              <a:chOff x="4128" y="2240"/>
              <a:chExt cx="346" cy="396"/>
            </a:xfrm>
          </p:grpSpPr>
          <p:pic>
            <p:nvPicPr>
              <p:cNvPr id="210985" name="Picture 4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6" name="Text Box 42"/>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grpSp>
        <p:nvGrpSpPr>
          <p:cNvPr id="211008" name="Group 64"/>
          <p:cNvGrpSpPr>
            <a:grpSpLocks/>
          </p:cNvGrpSpPr>
          <p:nvPr/>
        </p:nvGrpSpPr>
        <p:grpSpPr bwMode="auto">
          <a:xfrm>
            <a:off x="5334000" y="3733800"/>
            <a:ext cx="2057400" cy="1752600"/>
            <a:chOff x="3360" y="2352"/>
            <a:chExt cx="1296" cy="1104"/>
          </a:xfrm>
        </p:grpSpPr>
        <p:sp>
          <p:nvSpPr>
            <p:cNvPr id="210988" name="Oval 44"/>
            <p:cNvSpPr>
              <a:spLocks noChangeArrowheads="1"/>
            </p:cNvSpPr>
            <p:nvPr/>
          </p:nvSpPr>
          <p:spPr bwMode="auto">
            <a:xfrm>
              <a:off x="3360" y="2352"/>
              <a:ext cx="1296" cy="1104"/>
            </a:xfrm>
            <a:prstGeom prst="ellipse">
              <a:avLst/>
            </a:prstGeom>
            <a:solidFill>
              <a:srgbClr val="FFCCCC">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10989" name="Group 45"/>
            <p:cNvGrpSpPr>
              <a:grpSpLocks/>
            </p:cNvGrpSpPr>
            <p:nvPr/>
          </p:nvGrpSpPr>
          <p:grpSpPr bwMode="auto">
            <a:xfrm>
              <a:off x="3600" y="2449"/>
              <a:ext cx="250" cy="254"/>
              <a:chOff x="4128" y="2240"/>
              <a:chExt cx="346" cy="396"/>
            </a:xfrm>
          </p:grpSpPr>
          <p:pic>
            <p:nvPicPr>
              <p:cNvPr id="210990" name="Picture 4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91" name="Text Box 47"/>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10992" name="Group 48"/>
            <p:cNvGrpSpPr>
              <a:grpSpLocks/>
            </p:cNvGrpSpPr>
            <p:nvPr/>
          </p:nvGrpSpPr>
          <p:grpSpPr bwMode="auto">
            <a:xfrm>
              <a:off x="3888" y="3169"/>
              <a:ext cx="250" cy="254"/>
              <a:chOff x="4128" y="2240"/>
              <a:chExt cx="346" cy="396"/>
            </a:xfrm>
          </p:grpSpPr>
          <p:pic>
            <p:nvPicPr>
              <p:cNvPr id="210993" name="Picture 4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94" name="Text Box 50"/>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10995" name="Rectangle 51"/>
            <p:cNvSpPr>
              <a:spLocks noChangeArrowheads="1"/>
            </p:cNvSpPr>
            <p:nvPr/>
          </p:nvSpPr>
          <p:spPr bwMode="auto">
            <a:xfrm>
              <a:off x="39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11001" name="Group 57"/>
            <p:cNvGrpSpPr>
              <a:grpSpLocks/>
            </p:cNvGrpSpPr>
            <p:nvPr/>
          </p:nvGrpSpPr>
          <p:grpSpPr bwMode="auto">
            <a:xfrm>
              <a:off x="4320" y="2689"/>
              <a:ext cx="250" cy="254"/>
              <a:chOff x="4128" y="2240"/>
              <a:chExt cx="346" cy="396"/>
            </a:xfrm>
          </p:grpSpPr>
          <p:pic>
            <p:nvPicPr>
              <p:cNvPr id="211002" name="Picture 5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1003" name="Text Box 59"/>
              <p:cNvSpPr txBox="1">
                <a:spLocks noChangeArrowheads="1"/>
              </p:cNvSpPr>
              <p:nvPr/>
            </p:nvSpPr>
            <p:spPr bwMode="auto">
              <a:xfrm>
                <a:off x="4176" y="2240"/>
                <a:ext cx="161" cy="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grpSp>
        <p:nvGrpSpPr>
          <p:cNvPr id="211005" name="Group 61"/>
          <p:cNvGrpSpPr>
            <a:grpSpLocks/>
          </p:cNvGrpSpPr>
          <p:nvPr/>
        </p:nvGrpSpPr>
        <p:grpSpPr bwMode="auto">
          <a:xfrm>
            <a:off x="2667000" y="4724400"/>
            <a:ext cx="4495800" cy="1524000"/>
            <a:chOff x="1680" y="2832"/>
            <a:chExt cx="2832" cy="960"/>
          </a:xfrm>
        </p:grpSpPr>
        <p:sp>
          <p:nvSpPr>
            <p:cNvPr id="210996" name="Line 52"/>
            <p:cNvSpPr>
              <a:spLocks noChangeShapeType="1"/>
            </p:cNvSpPr>
            <p:nvPr/>
          </p:nvSpPr>
          <p:spPr bwMode="auto">
            <a:xfrm>
              <a:off x="2016" y="3504"/>
              <a:ext cx="1344"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1000" name="AutoShape 56"/>
            <p:cNvSpPr>
              <a:spLocks noChangeArrowheads="1"/>
            </p:cNvSpPr>
            <p:nvPr/>
          </p:nvSpPr>
          <p:spPr bwMode="auto">
            <a:xfrm>
              <a:off x="3408" y="3552"/>
              <a:ext cx="1104" cy="240"/>
            </a:xfrm>
            <a:prstGeom prst="wedgeRectCallout">
              <a:avLst>
                <a:gd name="adj1" fmla="val -89583"/>
                <a:gd name="adj2" fmla="val -57500"/>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分布式</a:t>
              </a:r>
              <a:r>
                <a:rPr lang="en-US" altLang="zh-CN" sz="1800">
                  <a:latin typeface="Calibri" panose="020F0502020204030204" pitchFamily="34" charset="0"/>
                  <a:ea typeface="微软雅黑" panose="020B0503020204020204" pitchFamily="34" charset="-122"/>
                  <a:sym typeface="Calibri" panose="020F0502020204030204" pitchFamily="34" charset="0"/>
                </a:rPr>
                <a:t>WLAN</a:t>
              </a:r>
            </a:p>
          </p:txBody>
        </p:sp>
        <p:sp>
          <p:nvSpPr>
            <p:cNvPr id="210998" name="Line 54"/>
            <p:cNvSpPr>
              <a:spLocks noChangeShapeType="1"/>
            </p:cNvSpPr>
            <p:nvPr/>
          </p:nvSpPr>
          <p:spPr bwMode="auto">
            <a:xfrm>
              <a:off x="2688" y="2832"/>
              <a:ext cx="0"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0999" name="Line 55"/>
            <p:cNvSpPr>
              <a:spLocks noChangeShapeType="1"/>
            </p:cNvSpPr>
            <p:nvPr/>
          </p:nvSpPr>
          <p:spPr bwMode="auto">
            <a:xfrm flipH="1">
              <a:off x="3168" y="2832"/>
              <a:ext cx="864"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10997" name="Line 53"/>
            <p:cNvSpPr>
              <a:spLocks noChangeShapeType="1"/>
            </p:cNvSpPr>
            <p:nvPr/>
          </p:nvSpPr>
          <p:spPr bwMode="auto">
            <a:xfrm>
              <a:off x="1680" y="2832"/>
              <a:ext cx="576"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0948"/>
                                        </p:tgtEl>
                                        <p:attrNameLst>
                                          <p:attrName>style.visibility</p:attrName>
                                        </p:attrNameLst>
                                      </p:cBhvr>
                                      <p:to>
                                        <p:strVal val="visible"/>
                                      </p:to>
                                    </p:set>
                                    <p:anim calcmode="lin" valueType="num">
                                      <p:cBhvr additive="base">
                                        <p:cTn id="7" dur="500" fill="hold"/>
                                        <p:tgtEl>
                                          <p:spTgt spid="210948"/>
                                        </p:tgtEl>
                                        <p:attrNameLst>
                                          <p:attrName>ppt_x</p:attrName>
                                        </p:attrNameLst>
                                      </p:cBhvr>
                                      <p:tavLst>
                                        <p:tav tm="0">
                                          <p:val>
                                            <p:strVal val="0-#ppt_w/2"/>
                                          </p:val>
                                        </p:tav>
                                        <p:tav tm="100000">
                                          <p:val>
                                            <p:strVal val="#ppt_x"/>
                                          </p:val>
                                        </p:tav>
                                      </p:tavLst>
                                    </p:anim>
                                    <p:anim calcmode="lin" valueType="num">
                                      <p:cBhvr additive="base">
                                        <p:cTn id="8" dur="500" fill="hold"/>
                                        <p:tgtEl>
                                          <p:spTgt spid="2109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0950"/>
                                        </p:tgtEl>
                                        <p:attrNameLst>
                                          <p:attrName>style.visibility</p:attrName>
                                        </p:attrNameLst>
                                      </p:cBhvr>
                                      <p:to>
                                        <p:strVal val="visible"/>
                                      </p:to>
                                    </p:set>
                                    <p:anim calcmode="lin" valueType="num">
                                      <p:cBhvr additive="base">
                                        <p:cTn id="13" dur="500" fill="hold"/>
                                        <p:tgtEl>
                                          <p:spTgt spid="210950"/>
                                        </p:tgtEl>
                                        <p:attrNameLst>
                                          <p:attrName>ppt_x</p:attrName>
                                        </p:attrNameLst>
                                      </p:cBhvr>
                                      <p:tavLst>
                                        <p:tav tm="0">
                                          <p:val>
                                            <p:strVal val="0-#ppt_w/2"/>
                                          </p:val>
                                        </p:tav>
                                        <p:tav tm="100000">
                                          <p:val>
                                            <p:strVal val="#ppt_x"/>
                                          </p:val>
                                        </p:tav>
                                      </p:tavLst>
                                    </p:anim>
                                    <p:anim calcmode="lin" valueType="num">
                                      <p:cBhvr additive="base">
                                        <p:cTn id="14" dur="500" fill="hold"/>
                                        <p:tgtEl>
                                          <p:spTgt spid="21095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1006"/>
                                        </p:tgtEl>
                                        <p:attrNameLst>
                                          <p:attrName>style.visibility</p:attrName>
                                        </p:attrNameLst>
                                      </p:cBhvr>
                                      <p:to>
                                        <p:strVal val="visible"/>
                                      </p:to>
                                    </p:set>
                                    <p:anim calcmode="lin" valueType="num">
                                      <p:cBhvr additive="base">
                                        <p:cTn id="19" dur="500" fill="hold"/>
                                        <p:tgtEl>
                                          <p:spTgt spid="211006"/>
                                        </p:tgtEl>
                                        <p:attrNameLst>
                                          <p:attrName>ppt_x</p:attrName>
                                        </p:attrNameLst>
                                      </p:cBhvr>
                                      <p:tavLst>
                                        <p:tav tm="0">
                                          <p:val>
                                            <p:strVal val="0-#ppt_w/2"/>
                                          </p:val>
                                        </p:tav>
                                        <p:tav tm="100000">
                                          <p:val>
                                            <p:strVal val="#ppt_x"/>
                                          </p:val>
                                        </p:tav>
                                      </p:tavLst>
                                    </p:anim>
                                    <p:anim calcmode="lin" valueType="num">
                                      <p:cBhvr additive="base">
                                        <p:cTn id="20" dur="500" fill="hold"/>
                                        <p:tgtEl>
                                          <p:spTgt spid="21100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211007"/>
                                        </p:tgtEl>
                                        <p:attrNameLst>
                                          <p:attrName>style.visibility</p:attrName>
                                        </p:attrNameLst>
                                      </p:cBhvr>
                                      <p:to>
                                        <p:strVal val="visible"/>
                                      </p:to>
                                    </p:set>
                                    <p:anim calcmode="lin" valueType="num">
                                      <p:cBhvr additive="base">
                                        <p:cTn id="25" dur="500" fill="hold"/>
                                        <p:tgtEl>
                                          <p:spTgt spid="211007"/>
                                        </p:tgtEl>
                                        <p:attrNameLst>
                                          <p:attrName>ppt_x</p:attrName>
                                        </p:attrNameLst>
                                      </p:cBhvr>
                                      <p:tavLst>
                                        <p:tav tm="0">
                                          <p:val>
                                            <p:strVal val="0-#ppt_w/2"/>
                                          </p:val>
                                        </p:tav>
                                        <p:tav tm="100000">
                                          <p:val>
                                            <p:strVal val="#ppt_x"/>
                                          </p:val>
                                        </p:tav>
                                      </p:tavLst>
                                    </p:anim>
                                    <p:anim calcmode="lin" valueType="num">
                                      <p:cBhvr additive="base">
                                        <p:cTn id="26" dur="500" fill="hold"/>
                                        <p:tgtEl>
                                          <p:spTgt spid="21100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11008"/>
                                        </p:tgtEl>
                                        <p:attrNameLst>
                                          <p:attrName>style.visibility</p:attrName>
                                        </p:attrNameLst>
                                      </p:cBhvr>
                                      <p:to>
                                        <p:strVal val="visible"/>
                                      </p:to>
                                    </p:set>
                                    <p:anim calcmode="lin" valueType="num">
                                      <p:cBhvr additive="base">
                                        <p:cTn id="31" dur="500" fill="hold"/>
                                        <p:tgtEl>
                                          <p:spTgt spid="211008"/>
                                        </p:tgtEl>
                                        <p:attrNameLst>
                                          <p:attrName>ppt_x</p:attrName>
                                        </p:attrNameLst>
                                      </p:cBhvr>
                                      <p:tavLst>
                                        <p:tav tm="0">
                                          <p:val>
                                            <p:strVal val="0-#ppt_w/2"/>
                                          </p:val>
                                        </p:tav>
                                        <p:tav tm="100000">
                                          <p:val>
                                            <p:strVal val="#ppt_x"/>
                                          </p:val>
                                        </p:tav>
                                      </p:tavLst>
                                    </p:anim>
                                    <p:anim calcmode="lin" valueType="num">
                                      <p:cBhvr additive="base">
                                        <p:cTn id="32" dur="500" fill="hold"/>
                                        <p:tgtEl>
                                          <p:spTgt spid="21100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11005"/>
                                        </p:tgtEl>
                                        <p:attrNameLst>
                                          <p:attrName>style.visibility</p:attrName>
                                        </p:attrNameLst>
                                      </p:cBhvr>
                                      <p:to>
                                        <p:strVal val="visible"/>
                                      </p:to>
                                    </p:set>
                                    <p:anim calcmode="lin" valueType="num">
                                      <p:cBhvr additive="base">
                                        <p:cTn id="37" dur="500" fill="hold"/>
                                        <p:tgtEl>
                                          <p:spTgt spid="211005"/>
                                        </p:tgtEl>
                                        <p:attrNameLst>
                                          <p:attrName>ppt_x</p:attrName>
                                        </p:attrNameLst>
                                      </p:cBhvr>
                                      <p:tavLst>
                                        <p:tav tm="0">
                                          <p:val>
                                            <p:strVal val="0-#ppt_w/2"/>
                                          </p:val>
                                        </p:tav>
                                        <p:tav tm="100000">
                                          <p:val>
                                            <p:strVal val="#ppt_x"/>
                                          </p:val>
                                        </p:tav>
                                      </p:tavLst>
                                    </p:anim>
                                    <p:anim calcmode="lin" valueType="num">
                                      <p:cBhvr additive="base">
                                        <p:cTn id="38" dur="500" fill="hold"/>
                                        <p:tgtEl>
                                          <p:spTgt spid="2110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autoUpdateAnimBg="0"/>
      <p:bldP spid="210950"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1476" name="Picture 52" descr="j01577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3140075"/>
            <a:ext cx="1584325" cy="1584325"/>
          </a:xfrm>
          <a:prstGeom prst="rect">
            <a:avLst/>
          </a:prstGeom>
          <a:noFill/>
          <a:extLst>
            <a:ext uri="{909E8E84-426E-40DD-AFC4-6F175D3DCCD1}">
              <a14:hiddenFill xmlns:a14="http://schemas.microsoft.com/office/drawing/2010/main">
                <a:solidFill>
                  <a:srgbClr val="FFFFFF"/>
                </a:solidFill>
              </a14:hiddenFill>
            </a:ext>
          </a:extLst>
        </p:spPr>
      </p:pic>
      <p:grpSp>
        <p:nvGrpSpPr>
          <p:cNvPr id="231447" name="Group 23"/>
          <p:cNvGrpSpPr>
            <a:grpSpLocks/>
          </p:cNvGrpSpPr>
          <p:nvPr/>
        </p:nvGrpSpPr>
        <p:grpSpPr bwMode="auto">
          <a:xfrm>
            <a:off x="4932363" y="2708275"/>
            <a:ext cx="2073275" cy="1393825"/>
            <a:chOff x="1968" y="2352"/>
            <a:chExt cx="1306" cy="1104"/>
          </a:xfrm>
        </p:grpSpPr>
        <p:sp>
          <p:nvSpPr>
            <p:cNvPr id="231448" name="Oval 24"/>
            <p:cNvSpPr>
              <a:spLocks noChangeArrowheads="1"/>
            </p:cNvSpPr>
            <p:nvPr/>
          </p:nvSpPr>
          <p:spPr bwMode="auto">
            <a:xfrm>
              <a:off x="1968" y="2352"/>
              <a:ext cx="1296" cy="1104"/>
            </a:xfrm>
            <a:prstGeom prst="ellipse">
              <a:avLst/>
            </a:prstGeom>
            <a:solidFill>
              <a:srgbClr val="FFFF66"/>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1449" name="Group 25"/>
            <p:cNvGrpSpPr>
              <a:grpSpLocks/>
            </p:cNvGrpSpPr>
            <p:nvPr/>
          </p:nvGrpSpPr>
          <p:grpSpPr bwMode="auto">
            <a:xfrm>
              <a:off x="2208" y="3111"/>
              <a:ext cx="250" cy="319"/>
              <a:chOff x="4128" y="2240"/>
              <a:chExt cx="346" cy="498"/>
            </a:xfrm>
          </p:grpSpPr>
          <p:pic>
            <p:nvPicPr>
              <p:cNvPr id="231450" name="Picture 2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51" name="Text Box 27"/>
              <p:cNvSpPr txBox="1">
                <a:spLocks noChangeArrowheads="1"/>
              </p:cNvSpPr>
              <p:nvPr/>
            </p:nvSpPr>
            <p:spPr bwMode="auto">
              <a:xfrm>
                <a:off x="4176" y="2240"/>
                <a:ext cx="161" cy="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31452" name="Rectangle 28"/>
            <p:cNvSpPr>
              <a:spLocks noChangeArrowheads="1"/>
            </p:cNvSpPr>
            <p:nvPr/>
          </p:nvSpPr>
          <p:spPr bwMode="auto">
            <a:xfrm>
              <a:off x="2544"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31453" name="Group 29"/>
            <p:cNvGrpSpPr>
              <a:grpSpLocks/>
            </p:cNvGrpSpPr>
            <p:nvPr/>
          </p:nvGrpSpPr>
          <p:grpSpPr bwMode="auto">
            <a:xfrm>
              <a:off x="3024" y="2781"/>
              <a:ext cx="250" cy="319"/>
              <a:chOff x="4128" y="2240"/>
              <a:chExt cx="346" cy="498"/>
            </a:xfrm>
          </p:grpSpPr>
          <p:pic>
            <p:nvPicPr>
              <p:cNvPr id="231454" name="Picture 3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55" name="Text Box 31"/>
              <p:cNvSpPr txBox="1">
                <a:spLocks noChangeArrowheads="1"/>
              </p:cNvSpPr>
              <p:nvPr/>
            </p:nvSpPr>
            <p:spPr bwMode="auto">
              <a:xfrm>
                <a:off x="4176" y="2240"/>
                <a:ext cx="161" cy="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grpSp>
        <p:nvGrpSpPr>
          <p:cNvPr id="231456" name="Group 32"/>
          <p:cNvGrpSpPr>
            <a:grpSpLocks/>
          </p:cNvGrpSpPr>
          <p:nvPr/>
        </p:nvGrpSpPr>
        <p:grpSpPr bwMode="auto">
          <a:xfrm>
            <a:off x="5724525" y="4581524"/>
            <a:ext cx="2057400" cy="1381294"/>
            <a:chOff x="3360" y="2352"/>
            <a:chExt cx="1296" cy="1155"/>
          </a:xfrm>
        </p:grpSpPr>
        <p:sp>
          <p:nvSpPr>
            <p:cNvPr id="231457" name="Oval 33"/>
            <p:cNvSpPr>
              <a:spLocks noChangeArrowheads="1"/>
            </p:cNvSpPr>
            <p:nvPr/>
          </p:nvSpPr>
          <p:spPr bwMode="auto">
            <a:xfrm>
              <a:off x="3360" y="2352"/>
              <a:ext cx="1296" cy="1104"/>
            </a:xfrm>
            <a:prstGeom prst="ellipse">
              <a:avLst/>
            </a:prstGeom>
            <a:solidFill>
              <a:srgbClr val="FFCCCC">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1458" name="Group 34"/>
            <p:cNvGrpSpPr>
              <a:grpSpLocks/>
            </p:cNvGrpSpPr>
            <p:nvPr/>
          </p:nvGrpSpPr>
          <p:grpSpPr bwMode="auto">
            <a:xfrm>
              <a:off x="3600" y="2449"/>
              <a:ext cx="250" cy="337"/>
              <a:chOff x="4128" y="2240"/>
              <a:chExt cx="346" cy="525"/>
            </a:xfrm>
          </p:grpSpPr>
          <p:pic>
            <p:nvPicPr>
              <p:cNvPr id="231459" name="Picture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0" name="Text Box 36"/>
              <p:cNvSpPr txBox="1">
                <a:spLocks noChangeArrowheads="1"/>
              </p:cNvSpPr>
              <p:nvPr/>
            </p:nvSpPr>
            <p:spPr bwMode="auto">
              <a:xfrm>
                <a:off x="4176" y="2240"/>
                <a:ext cx="161" cy="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461" name="Group 37"/>
            <p:cNvGrpSpPr>
              <a:grpSpLocks/>
            </p:cNvGrpSpPr>
            <p:nvPr/>
          </p:nvGrpSpPr>
          <p:grpSpPr bwMode="auto">
            <a:xfrm>
              <a:off x="3888" y="3170"/>
              <a:ext cx="250" cy="337"/>
              <a:chOff x="4128" y="2240"/>
              <a:chExt cx="346" cy="525"/>
            </a:xfrm>
          </p:grpSpPr>
          <p:pic>
            <p:nvPicPr>
              <p:cNvPr id="231462" name="Picture 3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3" name="Text Box 39"/>
              <p:cNvSpPr txBox="1">
                <a:spLocks noChangeArrowheads="1"/>
              </p:cNvSpPr>
              <p:nvPr/>
            </p:nvSpPr>
            <p:spPr bwMode="auto">
              <a:xfrm>
                <a:off x="4176" y="2240"/>
                <a:ext cx="161" cy="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31464" name="Rectangle 40"/>
            <p:cNvSpPr>
              <a:spLocks noChangeArrowheads="1"/>
            </p:cNvSpPr>
            <p:nvPr/>
          </p:nvSpPr>
          <p:spPr bwMode="auto">
            <a:xfrm>
              <a:off x="39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31465" name="Group 41"/>
            <p:cNvGrpSpPr>
              <a:grpSpLocks/>
            </p:cNvGrpSpPr>
            <p:nvPr/>
          </p:nvGrpSpPr>
          <p:grpSpPr bwMode="auto">
            <a:xfrm>
              <a:off x="4320" y="2689"/>
              <a:ext cx="250" cy="337"/>
              <a:chOff x="4128" y="2240"/>
              <a:chExt cx="346" cy="525"/>
            </a:xfrm>
          </p:grpSpPr>
          <p:pic>
            <p:nvPicPr>
              <p:cNvPr id="231466" name="Picture 4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7" name="Text Box 43"/>
              <p:cNvSpPr txBox="1">
                <a:spLocks noChangeArrowheads="1"/>
              </p:cNvSpPr>
              <p:nvPr/>
            </p:nvSpPr>
            <p:spPr bwMode="auto">
              <a:xfrm>
                <a:off x="4176" y="2240"/>
                <a:ext cx="161" cy="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sp>
        <p:nvSpPr>
          <p:cNvPr id="231471" name="Line 47"/>
          <p:cNvSpPr>
            <a:spLocks noChangeShapeType="1"/>
          </p:cNvSpPr>
          <p:nvPr/>
        </p:nvSpPr>
        <p:spPr bwMode="auto">
          <a:xfrm>
            <a:off x="2411413" y="3357563"/>
            <a:ext cx="1728787" cy="230346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1472" name="Line 48"/>
          <p:cNvSpPr>
            <a:spLocks noChangeShapeType="1"/>
          </p:cNvSpPr>
          <p:nvPr/>
        </p:nvSpPr>
        <p:spPr bwMode="auto">
          <a:xfrm flipH="1">
            <a:off x="2627313" y="3068638"/>
            <a:ext cx="2808287" cy="21590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1474" name="Text Box 50"/>
          <p:cNvSpPr txBox="1">
            <a:spLocks noChangeArrowheads="1"/>
          </p:cNvSpPr>
          <p:nvPr/>
        </p:nvSpPr>
        <p:spPr bwMode="auto">
          <a:xfrm>
            <a:off x="827088" y="549275"/>
            <a:ext cx="4449762"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点对多点区域覆盖方式：</a:t>
            </a:r>
          </a:p>
        </p:txBody>
      </p:sp>
      <p:sp>
        <p:nvSpPr>
          <p:cNvPr id="231475" name="Text Box 51"/>
          <p:cNvSpPr txBox="1">
            <a:spLocks noChangeArrowheads="1"/>
          </p:cNvSpPr>
          <p:nvPr/>
        </p:nvSpPr>
        <p:spPr bwMode="auto">
          <a:xfrm>
            <a:off x="755650" y="1341438"/>
            <a:ext cx="73152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Calibri" panose="020F0502020204030204" pitchFamily="34" charset="0"/>
                <a:ea typeface="微软雅黑" panose="020B0503020204020204" pitchFamily="34" charset="-122"/>
                <a:sym typeface="Calibri" panose="020F0502020204030204" pitchFamily="34" charset="0"/>
              </a:rPr>
              <a:t>较大型区域多个站点与中心站点的连接方式，中心站需要多路复用的无线链路设备，形成覆盖较大区域的小型无线接入网（如无线城市某区域、乡村）。</a:t>
            </a:r>
          </a:p>
        </p:txBody>
      </p:sp>
      <p:sp>
        <p:nvSpPr>
          <p:cNvPr id="231477" name="Line 53"/>
          <p:cNvSpPr>
            <a:spLocks noChangeShapeType="1"/>
          </p:cNvSpPr>
          <p:nvPr/>
        </p:nvSpPr>
        <p:spPr bwMode="auto">
          <a:xfrm flipH="1" flipV="1">
            <a:off x="2627313" y="3429000"/>
            <a:ext cx="3600450" cy="1655763"/>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1478" name="Line 54"/>
          <p:cNvSpPr>
            <a:spLocks noChangeShapeType="1"/>
          </p:cNvSpPr>
          <p:nvPr/>
        </p:nvSpPr>
        <p:spPr bwMode="auto">
          <a:xfrm flipH="1">
            <a:off x="2051050" y="4581525"/>
            <a:ext cx="288925" cy="360363"/>
          </a:xfrm>
          <a:prstGeom prst="line">
            <a:avLst/>
          </a:prstGeom>
          <a:noFill/>
          <a:ln w="28575">
            <a:solidFill>
              <a:schemeClr val="tx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1479" name="Group 55"/>
          <p:cNvGrpSpPr>
            <a:grpSpLocks/>
          </p:cNvGrpSpPr>
          <p:nvPr/>
        </p:nvGrpSpPr>
        <p:grpSpPr bwMode="auto">
          <a:xfrm>
            <a:off x="3276600" y="5300664"/>
            <a:ext cx="2073275" cy="1387673"/>
            <a:chOff x="960" y="2352"/>
            <a:chExt cx="1306" cy="1200"/>
          </a:xfrm>
        </p:grpSpPr>
        <p:sp>
          <p:nvSpPr>
            <p:cNvPr id="231480" name="Oval 56"/>
            <p:cNvSpPr>
              <a:spLocks noChangeArrowheads="1"/>
            </p:cNvSpPr>
            <p:nvPr/>
          </p:nvSpPr>
          <p:spPr bwMode="auto">
            <a:xfrm>
              <a:off x="960" y="2352"/>
              <a:ext cx="1296" cy="1104"/>
            </a:xfrm>
            <a:prstGeom prst="ellipse">
              <a:avLst/>
            </a:prstGeom>
            <a:solidFill>
              <a:srgbClr val="CCECFF">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1481" name="Group 57"/>
            <p:cNvGrpSpPr>
              <a:grpSpLocks/>
            </p:cNvGrpSpPr>
            <p:nvPr/>
          </p:nvGrpSpPr>
          <p:grpSpPr bwMode="auto">
            <a:xfrm>
              <a:off x="1584" y="3204"/>
              <a:ext cx="250" cy="348"/>
              <a:chOff x="4128" y="2240"/>
              <a:chExt cx="346" cy="544"/>
            </a:xfrm>
          </p:grpSpPr>
          <p:pic>
            <p:nvPicPr>
              <p:cNvPr id="231482" name="Picture 5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3" name="Text Box 59"/>
              <p:cNvSpPr txBox="1">
                <a:spLocks noChangeArrowheads="1"/>
              </p:cNvSpPr>
              <p:nvPr/>
            </p:nvSpPr>
            <p:spPr bwMode="auto">
              <a:xfrm>
                <a:off x="4176" y="2240"/>
                <a:ext cx="161"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484" name="Group 60"/>
            <p:cNvGrpSpPr>
              <a:grpSpLocks/>
            </p:cNvGrpSpPr>
            <p:nvPr/>
          </p:nvGrpSpPr>
          <p:grpSpPr bwMode="auto">
            <a:xfrm>
              <a:off x="1104" y="2532"/>
              <a:ext cx="250" cy="348"/>
              <a:chOff x="4128" y="2240"/>
              <a:chExt cx="346" cy="544"/>
            </a:xfrm>
          </p:grpSpPr>
          <p:pic>
            <p:nvPicPr>
              <p:cNvPr id="231485" name="Picture 6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6" name="Text Box 62"/>
              <p:cNvSpPr txBox="1">
                <a:spLocks noChangeArrowheads="1"/>
              </p:cNvSpPr>
              <p:nvPr/>
            </p:nvSpPr>
            <p:spPr bwMode="auto">
              <a:xfrm>
                <a:off x="4176" y="2240"/>
                <a:ext cx="161"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487" name="Group 63"/>
            <p:cNvGrpSpPr>
              <a:grpSpLocks/>
            </p:cNvGrpSpPr>
            <p:nvPr/>
          </p:nvGrpSpPr>
          <p:grpSpPr bwMode="auto">
            <a:xfrm>
              <a:off x="1056" y="3012"/>
              <a:ext cx="250" cy="348"/>
              <a:chOff x="4128" y="2240"/>
              <a:chExt cx="346" cy="544"/>
            </a:xfrm>
          </p:grpSpPr>
          <p:pic>
            <p:nvPicPr>
              <p:cNvPr id="231488" name="Picture 6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9" name="Text Box 65"/>
              <p:cNvSpPr txBox="1">
                <a:spLocks noChangeArrowheads="1"/>
              </p:cNvSpPr>
              <p:nvPr/>
            </p:nvSpPr>
            <p:spPr bwMode="auto">
              <a:xfrm>
                <a:off x="4176" y="2240"/>
                <a:ext cx="161"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490" name="Group 66"/>
            <p:cNvGrpSpPr>
              <a:grpSpLocks/>
            </p:cNvGrpSpPr>
            <p:nvPr/>
          </p:nvGrpSpPr>
          <p:grpSpPr bwMode="auto">
            <a:xfrm>
              <a:off x="1824" y="2388"/>
              <a:ext cx="250" cy="348"/>
              <a:chOff x="4128" y="2240"/>
              <a:chExt cx="346" cy="544"/>
            </a:xfrm>
          </p:grpSpPr>
          <p:pic>
            <p:nvPicPr>
              <p:cNvPr id="231491" name="Picture 6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92" name="Text Box 68"/>
              <p:cNvSpPr txBox="1">
                <a:spLocks noChangeArrowheads="1"/>
              </p:cNvSpPr>
              <p:nvPr/>
            </p:nvSpPr>
            <p:spPr bwMode="auto">
              <a:xfrm>
                <a:off x="4176" y="2240"/>
                <a:ext cx="161"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31493" name="Rectangle 69"/>
            <p:cNvSpPr>
              <a:spLocks noChangeArrowheads="1"/>
            </p:cNvSpPr>
            <p:nvPr/>
          </p:nvSpPr>
          <p:spPr bwMode="auto">
            <a:xfrm>
              <a:off x="15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31494" name="Group 70"/>
            <p:cNvGrpSpPr>
              <a:grpSpLocks/>
            </p:cNvGrpSpPr>
            <p:nvPr/>
          </p:nvGrpSpPr>
          <p:grpSpPr bwMode="auto">
            <a:xfrm>
              <a:off x="2016" y="2734"/>
              <a:ext cx="250" cy="348"/>
              <a:chOff x="4128" y="2240"/>
              <a:chExt cx="346" cy="544"/>
            </a:xfrm>
          </p:grpSpPr>
          <p:pic>
            <p:nvPicPr>
              <p:cNvPr id="231495" name="Picture 7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96" name="Text Box 72"/>
              <p:cNvSpPr txBox="1">
                <a:spLocks noChangeArrowheads="1"/>
              </p:cNvSpPr>
              <p:nvPr/>
            </p:nvSpPr>
            <p:spPr bwMode="auto">
              <a:xfrm>
                <a:off x="4176" y="2240"/>
                <a:ext cx="161"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grpSp>
        <p:nvGrpSpPr>
          <p:cNvPr id="231497" name="Group 73"/>
          <p:cNvGrpSpPr>
            <a:grpSpLocks/>
          </p:cNvGrpSpPr>
          <p:nvPr/>
        </p:nvGrpSpPr>
        <p:grpSpPr bwMode="auto">
          <a:xfrm>
            <a:off x="3419475" y="3789364"/>
            <a:ext cx="2073275" cy="1387673"/>
            <a:chOff x="960" y="2352"/>
            <a:chExt cx="1306" cy="1200"/>
          </a:xfrm>
        </p:grpSpPr>
        <p:sp>
          <p:nvSpPr>
            <p:cNvPr id="231498" name="Oval 74"/>
            <p:cNvSpPr>
              <a:spLocks noChangeArrowheads="1"/>
            </p:cNvSpPr>
            <p:nvPr/>
          </p:nvSpPr>
          <p:spPr bwMode="auto">
            <a:xfrm>
              <a:off x="960" y="2352"/>
              <a:ext cx="1296" cy="1104"/>
            </a:xfrm>
            <a:prstGeom prst="ellipse">
              <a:avLst/>
            </a:prstGeom>
            <a:solidFill>
              <a:schemeClr val="hlink">
                <a:alpha val="50000"/>
              </a:scheme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231499" name="Group 75"/>
            <p:cNvGrpSpPr>
              <a:grpSpLocks/>
            </p:cNvGrpSpPr>
            <p:nvPr/>
          </p:nvGrpSpPr>
          <p:grpSpPr bwMode="auto">
            <a:xfrm>
              <a:off x="1584" y="3204"/>
              <a:ext cx="250" cy="348"/>
              <a:chOff x="4128" y="2240"/>
              <a:chExt cx="346" cy="544"/>
            </a:xfrm>
          </p:grpSpPr>
          <p:pic>
            <p:nvPicPr>
              <p:cNvPr id="231500" name="Picture 7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1" name="Text Box 77"/>
              <p:cNvSpPr txBox="1">
                <a:spLocks noChangeArrowheads="1"/>
              </p:cNvSpPr>
              <p:nvPr/>
            </p:nvSpPr>
            <p:spPr bwMode="auto">
              <a:xfrm>
                <a:off x="4176" y="2240"/>
                <a:ext cx="161" cy="54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502" name="Group 78"/>
            <p:cNvGrpSpPr>
              <a:grpSpLocks/>
            </p:cNvGrpSpPr>
            <p:nvPr/>
          </p:nvGrpSpPr>
          <p:grpSpPr bwMode="auto">
            <a:xfrm>
              <a:off x="1104" y="2532"/>
              <a:ext cx="250" cy="348"/>
              <a:chOff x="4128" y="2240"/>
              <a:chExt cx="346" cy="544"/>
            </a:xfrm>
          </p:grpSpPr>
          <p:pic>
            <p:nvPicPr>
              <p:cNvPr id="231503" name="Picture 7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4" name="Text Box 80"/>
              <p:cNvSpPr txBox="1">
                <a:spLocks noChangeArrowheads="1"/>
              </p:cNvSpPr>
              <p:nvPr/>
            </p:nvSpPr>
            <p:spPr bwMode="auto">
              <a:xfrm>
                <a:off x="4176" y="2240"/>
                <a:ext cx="161" cy="54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505" name="Group 81"/>
            <p:cNvGrpSpPr>
              <a:grpSpLocks/>
            </p:cNvGrpSpPr>
            <p:nvPr/>
          </p:nvGrpSpPr>
          <p:grpSpPr bwMode="auto">
            <a:xfrm>
              <a:off x="1056" y="3012"/>
              <a:ext cx="250" cy="348"/>
              <a:chOff x="4128" y="2240"/>
              <a:chExt cx="346" cy="544"/>
            </a:xfrm>
          </p:grpSpPr>
          <p:pic>
            <p:nvPicPr>
              <p:cNvPr id="231506" name="Picture 8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7" name="Text Box 83"/>
              <p:cNvSpPr txBox="1">
                <a:spLocks noChangeArrowheads="1"/>
              </p:cNvSpPr>
              <p:nvPr/>
            </p:nvSpPr>
            <p:spPr bwMode="auto">
              <a:xfrm>
                <a:off x="4176" y="2240"/>
                <a:ext cx="161" cy="54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nvGrpSpPr>
            <p:cNvPr id="231508" name="Group 84"/>
            <p:cNvGrpSpPr>
              <a:grpSpLocks/>
            </p:cNvGrpSpPr>
            <p:nvPr/>
          </p:nvGrpSpPr>
          <p:grpSpPr bwMode="auto">
            <a:xfrm>
              <a:off x="1824" y="2388"/>
              <a:ext cx="250" cy="348"/>
              <a:chOff x="4128" y="2240"/>
              <a:chExt cx="346" cy="544"/>
            </a:xfrm>
          </p:grpSpPr>
          <p:pic>
            <p:nvPicPr>
              <p:cNvPr id="231509" name="Picture 8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10" name="Text Box 86"/>
              <p:cNvSpPr txBox="1">
                <a:spLocks noChangeArrowheads="1"/>
              </p:cNvSpPr>
              <p:nvPr/>
            </p:nvSpPr>
            <p:spPr bwMode="auto">
              <a:xfrm>
                <a:off x="4176" y="2240"/>
                <a:ext cx="161" cy="54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sp>
          <p:nvSpPr>
            <p:cNvPr id="231511" name="Rectangle 87"/>
            <p:cNvSpPr>
              <a:spLocks noChangeArrowheads="1"/>
            </p:cNvSpPr>
            <p:nvPr/>
          </p:nvSpPr>
          <p:spPr bwMode="auto">
            <a:xfrm>
              <a:off x="1536" y="2736"/>
              <a:ext cx="288" cy="24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231512" name="Group 88"/>
            <p:cNvGrpSpPr>
              <a:grpSpLocks/>
            </p:cNvGrpSpPr>
            <p:nvPr/>
          </p:nvGrpSpPr>
          <p:grpSpPr bwMode="auto">
            <a:xfrm>
              <a:off x="2016" y="2734"/>
              <a:ext cx="250" cy="348"/>
              <a:chOff x="4128" y="2240"/>
              <a:chExt cx="346" cy="544"/>
            </a:xfrm>
          </p:grpSpPr>
          <p:pic>
            <p:nvPicPr>
              <p:cNvPr id="231513" name="Picture 8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14" name="Text Box 90"/>
              <p:cNvSpPr txBox="1">
                <a:spLocks noChangeArrowheads="1"/>
              </p:cNvSpPr>
              <p:nvPr/>
            </p:nvSpPr>
            <p:spPr bwMode="auto">
              <a:xfrm>
                <a:off x="4176" y="2240"/>
                <a:ext cx="161" cy="54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sp>
        <p:nvSpPr>
          <p:cNvPr id="231515" name="Text Box 91"/>
          <p:cNvSpPr txBox="1">
            <a:spLocks noChangeArrowheads="1"/>
          </p:cNvSpPr>
          <p:nvPr/>
        </p:nvSpPr>
        <p:spPr bwMode="auto">
          <a:xfrm>
            <a:off x="1116013" y="4941888"/>
            <a:ext cx="180022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a:latin typeface="Calibri" panose="020F0502020204030204" pitchFamily="34" charset="0"/>
                <a:ea typeface="微软雅黑" panose="020B0503020204020204" pitchFamily="34" charset="-122"/>
                <a:sym typeface="Calibri" panose="020F0502020204030204" pitchFamily="34" charset="0"/>
              </a:rPr>
              <a:t>光纤主干网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31447"/>
                                        </p:tgtEl>
                                        <p:attrNameLst>
                                          <p:attrName>style.visibility</p:attrName>
                                        </p:attrNameLst>
                                      </p:cBhvr>
                                      <p:to>
                                        <p:strVal val="visible"/>
                                      </p:to>
                                    </p:set>
                                    <p:anim calcmode="lin" valueType="num">
                                      <p:cBhvr additive="base">
                                        <p:cTn id="7" dur="500" fill="hold"/>
                                        <p:tgtEl>
                                          <p:spTgt spid="231447"/>
                                        </p:tgtEl>
                                        <p:attrNameLst>
                                          <p:attrName>ppt_x</p:attrName>
                                        </p:attrNameLst>
                                      </p:cBhvr>
                                      <p:tavLst>
                                        <p:tav tm="0">
                                          <p:val>
                                            <p:strVal val="0-#ppt_w/2"/>
                                          </p:val>
                                        </p:tav>
                                        <p:tav tm="100000">
                                          <p:val>
                                            <p:strVal val="#ppt_x"/>
                                          </p:val>
                                        </p:tav>
                                      </p:tavLst>
                                    </p:anim>
                                    <p:anim calcmode="lin" valueType="num">
                                      <p:cBhvr additive="base">
                                        <p:cTn id="8" dur="500" fill="hold"/>
                                        <p:tgtEl>
                                          <p:spTgt spid="2314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31456"/>
                                        </p:tgtEl>
                                        <p:attrNameLst>
                                          <p:attrName>style.visibility</p:attrName>
                                        </p:attrNameLst>
                                      </p:cBhvr>
                                      <p:to>
                                        <p:strVal val="visible"/>
                                      </p:to>
                                    </p:set>
                                    <p:anim calcmode="lin" valueType="num">
                                      <p:cBhvr additive="base">
                                        <p:cTn id="13" dur="500" fill="hold"/>
                                        <p:tgtEl>
                                          <p:spTgt spid="231456"/>
                                        </p:tgtEl>
                                        <p:attrNameLst>
                                          <p:attrName>ppt_x</p:attrName>
                                        </p:attrNameLst>
                                      </p:cBhvr>
                                      <p:tavLst>
                                        <p:tav tm="0">
                                          <p:val>
                                            <p:strVal val="0-#ppt_w/2"/>
                                          </p:val>
                                        </p:tav>
                                        <p:tav tm="100000">
                                          <p:val>
                                            <p:strVal val="#ppt_x"/>
                                          </p:val>
                                        </p:tav>
                                      </p:tavLst>
                                    </p:anim>
                                    <p:anim calcmode="lin" valueType="num">
                                      <p:cBhvr additive="base">
                                        <p:cTn id="14" dur="500" fill="hold"/>
                                        <p:tgtEl>
                                          <p:spTgt spid="23145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1474"/>
                                        </p:tgtEl>
                                        <p:attrNameLst>
                                          <p:attrName>style.visibility</p:attrName>
                                        </p:attrNameLst>
                                      </p:cBhvr>
                                      <p:to>
                                        <p:strVal val="visible"/>
                                      </p:to>
                                    </p:set>
                                    <p:anim calcmode="lin" valueType="num">
                                      <p:cBhvr additive="base">
                                        <p:cTn id="19" dur="500" fill="hold"/>
                                        <p:tgtEl>
                                          <p:spTgt spid="231474"/>
                                        </p:tgtEl>
                                        <p:attrNameLst>
                                          <p:attrName>ppt_x</p:attrName>
                                        </p:attrNameLst>
                                      </p:cBhvr>
                                      <p:tavLst>
                                        <p:tav tm="0">
                                          <p:val>
                                            <p:strVal val="0-#ppt_w/2"/>
                                          </p:val>
                                        </p:tav>
                                        <p:tav tm="100000">
                                          <p:val>
                                            <p:strVal val="#ppt_x"/>
                                          </p:val>
                                        </p:tav>
                                      </p:tavLst>
                                    </p:anim>
                                    <p:anim calcmode="lin" valueType="num">
                                      <p:cBhvr additive="base">
                                        <p:cTn id="20" dur="500" fill="hold"/>
                                        <p:tgtEl>
                                          <p:spTgt spid="23147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1475"/>
                                        </p:tgtEl>
                                        <p:attrNameLst>
                                          <p:attrName>style.visibility</p:attrName>
                                        </p:attrNameLst>
                                      </p:cBhvr>
                                      <p:to>
                                        <p:strVal val="visible"/>
                                      </p:to>
                                    </p:set>
                                    <p:anim calcmode="lin" valueType="num">
                                      <p:cBhvr additive="base">
                                        <p:cTn id="25" dur="500" fill="hold"/>
                                        <p:tgtEl>
                                          <p:spTgt spid="231475"/>
                                        </p:tgtEl>
                                        <p:attrNameLst>
                                          <p:attrName>ppt_x</p:attrName>
                                        </p:attrNameLst>
                                      </p:cBhvr>
                                      <p:tavLst>
                                        <p:tav tm="0">
                                          <p:val>
                                            <p:strVal val="0-#ppt_w/2"/>
                                          </p:val>
                                        </p:tav>
                                        <p:tav tm="100000">
                                          <p:val>
                                            <p:strVal val="#ppt_x"/>
                                          </p:val>
                                        </p:tav>
                                      </p:tavLst>
                                    </p:anim>
                                    <p:anim calcmode="lin" valueType="num">
                                      <p:cBhvr additive="base">
                                        <p:cTn id="26" dur="500" fill="hold"/>
                                        <p:tgtEl>
                                          <p:spTgt spid="23147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31479"/>
                                        </p:tgtEl>
                                        <p:attrNameLst>
                                          <p:attrName>style.visibility</p:attrName>
                                        </p:attrNameLst>
                                      </p:cBhvr>
                                      <p:to>
                                        <p:strVal val="visible"/>
                                      </p:to>
                                    </p:set>
                                    <p:anim calcmode="lin" valueType="num">
                                      <p:cBhvr additive="base">
                                        <p:cTn id="31" dur="500" fill="hold"/>
                                        <p:tgtEl>
                                          <p:spTgt spid="231479"/>
                                        </p:tgtEl>
                                        <p:attrNameLst>
                                          <p:attrName>ppt_x</p:attrName>
                                        </p:attrNameLst>
                                      </p:cBhvr>
                                      <p:tavLst>
                                        <p:tav tm="0">
                                          <p:val>
                                            <p:strVal val="0-#ppt_w/2"/>
                                          </p:val>
                                        </p:tav>
                                        <p:tav tm="100000">
                                          <p:val>
                                            <p:strVal val="#ppt_x"/>
                                          </p:val>
                                        </p:tav>
                                      </p:tavLst>
                                    </p:anim>
                                    <p:anim calcmode="lin" valueType="num">
                                      <p:cBhvr additive="base">
                                        <p:cTn id="32" dur="500" fill="hold"/>
                                        <p:tgtEl>
                                          <p:spTgt spid="23147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31497"/>
                                        </p:tgtEl>
                                        <p:attrNameLst>
                                          <p:attrName>style.visibility</p:attrName>
                                        </p:attrNameLst>
                                      </p:cBhvr>
                                      <p:to>
                                        <p:strVal val="visible"/>
                                      </p:to>
                                    </p:set>
                                    <p:anim calcmode="lin" valueType="num">
                                      <p:cBhvr additive="base">
                                        <p:cTn id="37" dur="500" fill="hold"/>
                                        <p:tgtEl>
                                          <p:spTgt spid="231497"/>
                                        </p:tgtEl>
                                        <p:attrNameLst>
                                          <p:attrName>ppt_x</p:attrName>
                                        </p:attrNameLst>
                                      </p:cBhvr>
                                      <p:tavLst>
                                        <p:tav tm="0">
                                          <p:val>
                                            <p:strVal val="0-#ppt_w/2"/>
                                          </p:val>
                                        </p:tav>
                                        <p:tav tm="100000">
                                          <p:val>
                                            <p:strVal val="#ppt_x"/>
                                          </p:val>
                                        </p:tav>
                                      </p:tavLst>
                                    </p:anim>
                                    <p:anim calcmode="lin" valueType="num">
                                      <p:cBhvr additive="base">
                                        <p:cTn id="38" dur="500" fill="hold"/>
                                        <p:tgtEl>
                                          <p:spTgt spid="2314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74" grpId="0" autoUpdateAnimBg="0"/>
      <p:bldP spid="231475"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txBox="1">
            <a:spLocks/>
          </p:cNvSpPr>
          <p:nvPr/>
        </p:nvSpPr>
        <p:spPr>
          <a:xfrm>
            <a:off x="883196" y="476672"/>
            <a:ext cx="8229600" cy="1143000"/>
          </a:xfrm>
          <a:prstGeom prst="rect">
            <a:avLst/>
          </a:prstGeom>
        </p:spPr>
        <p:txBody>
          <a:bodyPr/>
          <a:lstStyle>
            <a:lvl1pPr algn="l" defTabSz="684213" rtl="0" eaLnBrk="1" fontAlgn="base" hangingPunct="1">
              <a:lnSpc>
                <a:spcPct val="90000"/>
              </a:lnSpc>
              <a:spcBef>
                <a:spcPct val="0"/>
              </a:spcBef>
              <a:spcAft>
                <a:spcPct val="0"/>
              </a:spcAft>
              <a:defRPr sz="3300" kern="1200">
                <a:solidFill>
                  <a:schemeClr val="tx1"/>
                </a:solidFill>
                <a:latin typeface="+mj-lt"/>
                <a:ea typeface="宋体" panose="02010600030101010101" pitchFamily="2" charset="-122"/>
                <a:cs typeface="+mj-cs"/>
              </a:defRPr>
            </a:lvl1pPr>
            <a:lvl2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2pPr>
            <a:lvl3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3pPr>
            <a:lvl4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4pPr>
            <a:lvl5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5pPr>
            <a:lvl6pPr marL="4572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6pPr>
            <a:lvl7pPr marL="9144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7pPr>
            <a:lvl8pPr marL="13716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8pPr>
            <a:lvl9pPr marL="18288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9pPr>
          </a:lstStyle>
          <a:p>
            <a:r>
              <a:rPr lang="en-US" altLang="zh-CN" dirty="0" smtClean="0">
                <a:latin typeface="Calibri" panose="020F0502020204030204" pitchFamily="34" charset="0"/>
                <a:ea typeface="微软雅黑" panose="020B0503020204020204" pitchFamily="34" charset="-122"/>
                <a:sym typeface="Calibri" panose="020F0502020204030204" pitchFamily="34" charset="0"/>
              </a:rPr>
              <a:t>1.4.3</a:t>
            </a:r>
            <a:r>
              <a:rPr lang="zh-CN" altLang="zh-CN" dirty="0" smtClean="0">
                <a:latin typeface="Calibri" panose="020F0502020204030204" pitchFamily="34" charset="0"/>
                <a:ea typeface="微软雅黑" panose="020B0503020204020204" pitchFamily="34" charset="-122"/>
                <a:sym typeface="Calibri" panose="020F0502020204030204" pitchFamily="34" charset="0"/>
              </a:rPr>
              <a:t>无线局域网安全</a:t>
            </a:r>
            <a:endParaRPr lang="zh-CN" altLang="en-US" dirty="0" smtClean="0">
              <a:latin typeface="Calibri" panose="020F0502020204030204" pitchFamily="34" charset="0"/>
              <a:ea typeface="微软雅黑" panose="020B0503020204020204" pitchFamily="34" charset="-122"/>
              <a:sym typeface="Calibri" panose="020F0502020204030204" pitchFamily="34" charset="0"/>
            </a:endParaRPr>
          </a:p>
        </p:txBody>
      </p:sp>
      <p:sp>
        <p:nvSpPr>
          <p:cNvPr id="3" name="内容占位符 2"/>
          <p:cNvSpPr txBox="1">
            <a:spLocks/>
          </p:cNvSpPr>
          <p:nvPr/>
        </p:nvSpPr>
        <p:spPr>
          <a:xfrm>
            <a:off x="395536" y="1700808"/>
            <a:ext cx="8229600" cy="4525963"/>
          </a:xfrm>
          <a:prstGeom prst="rect">
            <a:avLst/>
          </a:prstGeom>
        </p:spPr>
        <p:txBody>
          <a:bodyPr/>
          <a:lstStyle>
            <a:lvl1pPr marL="169863" indent="-169863" algn="l" defTabSz="68421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宋体" panose="02010600030101010101" pitchFamily="2" charset="-122"/>
                <a:cs typeface="+mn-cs"/>
              </a:defRPr>
            </a:lvl1pPr>
            <a:lvl2pPr marL="512763" indent="-169863" algn="l" defTabSz="68421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宋体" panose="02010600030101010101" pitchFamily="2" charset="-122"/>
                <a:cs typeface="+mn-cs"/>
              </a:defRPr>
            </a:lvl2pPr>
            <a:lvl3pPr marL="855663" indent="-169863" algn="l" defTabSz="68421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宋体" panose="02010600030101010101" pitchFamily="2" charset="-122"/>
                <a:cs typeface="+mn-cs"/>
              </a:defRPr>
            </a:lvl3pPr>
            <a:lvl4pPr marL="11985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4pPr>
            <a:lvl5pPr marL="15414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a:lstStyle>
          <a:p>
            <a:pPr marL="0" indent="0">
              <a:buNone/>
            </a:pP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1.</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使用各种先进的身份认证措施，防止未经授权用户的接入</a:t>
            </a:r>
            <a:endParaRPr lang="en-US" altLang="zh-CN" sz="2800" dirty="0" smtClean="0">
              <a:latin typeface="Calibri" panose="020F0502020204030204" pitchFamily="34" charset="0"/>
              <a:ea typeface="微软雅黑" panose="020B0503020204020204" pitchFamily="34" charset="-122"/>
              <a:sym typeface="Calibri" panose="020F0502020204030204" pitchFamily="34" charset="0"/>
            </a:endParaRPr>
          </a:p>
          <a:p>
            <a:pPr marL="0" indent="0">
              <a:buNone/>
            </a:pP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2.</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利用</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MAC</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阻止未经授权的接入</a:t>
            </a:r>
          </a:p>
          <a:p>
            <a:pPr marL="0" indent="0">
              <a:buNone/>
            </a:pP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3.</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使用先进的加密技术，使得非法用户即使截取无线链路中的数据也无法破译基本的</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WEP</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加密。</a:t>
            </a:r>
          </a:p>
          <a:p>
            <a:pPr marL="0" indent="0">
              <a:buNone/>
            </a:pP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4.</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利用对</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AP</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的合法性验证以及定期进行站点审查，防止非法</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AP</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的接入</a:t>
            </a:r>
          </a:p>
          <a:p>
            <a:pPr marL="0" indent="0">
              <a:buNone/>
            </a:pP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5.</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利用</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ESSID</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sz="2800" dirty="0" smtClean="0">
                <a:latin typeface="Calibri" panose="020F0502020204030204" pitchFamily="34" charset="0"/>
                <a:ea typeface="微软雅黑" panose="020B0503020204020204" pitchFamily="34" charset="-122"/>
                <a:sym typeface="Calibri" panose="020F0502020204030204" pitchFamily="34" charset="0"/>
              </a:rPr>
              <a:t>MAC</a:t>
            </a:r>
            <a:r>
              <a:rPr lang="zh-CN" altLang="zh-CN" sz="2800" dirty="0" smtClean="0">
                <a:latin typeface="Calibri" panose="020F0502020204030204" pitchFamily="34" charset="0"/>
                <a:ea typeface="微软雅黑" panose="020B0503020204020204" pitchFamily="34" charset="-122"/>
                <a:sym typeface="Calibri" panose="020F0502020204030204" pitchFamily="34" charset="0"/>
              </a:rPr>
              <a:t>限制防止未经授权的跨部门使用</a:t>
            </a:r>
          </a:p>
          <a:p>
            <a:pPr marL="0" indent="0">
              <a:buNone/>
            </a:pPr>
            <a:endParaRPr lang="zh-CN" altLang="en-US" dirty="0" smtClean="0">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486108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251" name="Oval 243"/>
          <p:cNvSpPr>
            <a:spLocks noChangeArrowheads="1"/>
          </p:cNvSpPr>
          <p:nvPr/>
        </p:nvSpPr>
        <p:spPr bwMode="auto">
          <a:xfrm>
            <a:off x="2627313" y="4729016"/>
            <a:ext cx="3455987" cy="711493"/>
          </a:xfrm>
          <a:prstGeom prst="ellipse">
            <a:avLst/>
          </a:prstGeom>
          <a:solidFill>
            <a:srgbClr val="FFCCFF"/>
          </a:solidFill>
          <a:ln w="9525">
            <a:solidFill>
              <a:srgbClr val="CCFF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71197" name="Text Box 189"/>
          <p:cNvSpPr txBox="1">
            <a:spLocks noChangeArrowheads="1"/>
          </p:cNvSpPr>
          <p:nvPr/>
        </p:nvSpPr>
        <p:spPr bwMode="auto">
          <a:xfrm>
            <a:off x="1547813" y="404813"/>
            <a:ext cx="6030912" cy="641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Calibri" panose="020F0502020204030204" pitchFamily="34" charset="0"/>
                <a:ea typeface="微软雅黑" panose="020B0503020204020204" pitchFamily="34" charset="-122"/>
                <a:sym typeface="Calibri" panose="020F0502020204030204" pitchFamily="34" charset="0"/>
              </a:rPr>
              <a:t>1.1 </a:t>
            </a:r>
            <a:r>
              <a:rPr lang="zh-CN" altLang="en-US" sz="3200" dirty="0">
                <a:latin typeface="Calibri" panose="020F0502020204030204" pitchFamily="34" charset="0"/>
                <a:ea typeface="微软雅黑" panose="020B0503020204020204" pitchFamily="34" charset="-122"/>
                <a:sym typeface="Calibri" panose="020F0502020204030204" pitchFamily="34" charset="0"/>
              </a:rPr>
              <a:t>无线网络和</a:t>
            </a:r>
            <a:r>
              <a:rPr lang="en-US" altLang="zh-CN" sz="3200" dirty="0">
                <a:latin typeface="Calibri" panose="020F0502020204030204" pitchFamily="34" charset="0"/>
                <a:ea typeface="微软雅黑" panose="020B0503020204020204" pitchFamily="34" charset="-122"/>
                <a:sym typeface="Calibri" panose="020F0502020204030204" pitchFamily="34" charset="0"/>
              </a:rPr>
              <a:t>WLAN</a:t>
            </a:r>
            <a:r>
              <a:rPr lang="zh-CN" altLang="en-US" sz="3200" dirty="0">
                <a:latin typeface="Calibri" panose="020F0502020204030204" pitchFamily="34" charset="0"/>
                <a:ea typeface="微软雅黑" panose="020B0503020204020204" pitchFamily="34" charset="-122"/>
                <a:sym typeface="Calibri" panose="020F0502020204030204" pitchFamily="34" charset="0"/>
              </a:rPr>
              <a:t>概述 </a:t>
            </a:r>
          </a:p>
        </p:txBody>
      </p:sp>
      <p:sp>
        <p:nvSpPr>
          <p:cNvPr id="171199" name="Text Box 191"/>
          <p:cNvSpPr txBox="1">
            <a:spLocks noChangeArrowheads="1"/>
          </p:cNvSpPr>
          <p:nvPr/>
        </p:nvSpPr>
        <p:spPr bwMode="auto">
          <a:xfrm>
            <a:off x="538163" y="1239838"/>
            <a:ext cx="799465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dirty="0">
              <a:latin typeface="Calibri" panose="020F0502020204030204" pitchFamily="34" charset="0"/>
              <a:ea typeface="微软雅黑" panose="020B0503020204020204" pitchFamily="34" charset="-122"/>
              <a:sym typeface="Calibri" panose="020F0502020204030204" pitchFamily="34" charset="0"/>
            </a:endParaRPr>
          </a:p>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移动、轻便、灵活和可靠的通信和计算环境是人类网络追求高境界！无线和移动性网络。</a:t>
            </a:r>
          </a:p>
        </p:txBody>
      </p:sp>
      <p:sp>
        <p:nvSpPr>
          <p:cNvPr id="171208" name="Text Box 200"/>
          <p:cNvSpPr txBox="1">
            <a:spLocks noChangeArrowheads="1"/>
          </p:cNvSpPr>
          <p:nvPr/>
        </p:nvSpPr>
        <p:spPr bwMode="auto">
          <a:xfrm>
            <a:off x="611188" y="2997200"/>
            <a:ext cx="8209284"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概念：无线链路、无线设备、基站、覆盖范围、移动网络、移动性</a:t>
            </a:r>
          </a:p>
        </p:txBody>
      </p:sp>
      <p:grpSp>
        <p:nvGrpSpPr>
          <p:cNvPr id="171223" name="Group 215"/>
          <p:cNvGrpSpPr>
            <a:grpSpLocks/>
          </p:cNvGrpSpPr>
          <p:nvPr/>
        </p:nvGrpSpPr>
        <p:grpSpPr bwMode="auto">
          <a:xfrm>
            <a:off x="3111500" y="5745163"/>
            <a:ext cx="396875" cy="402393"/>
            <a:chOff x="4128" y="2256"/>
            <a:chExt cx="346" cy="395"/>
          </a:xfrm>
        </p:grpSpPr>
        <p:pic>
          <p:nvPicPr>
            <p:cNvPr id="171224" name="Picture 21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225" name="Text Box 217"/>
            <p:cNvSpPr txBox="1">
              <a:spLocks noChangeArrowheads="1"/>
            </p:cNvSpPr>
            <p:nvPr/>
          </p:nvSpPr>
          <p:spPr bwMode="auto">
            <a:xfrm>
              <a:off x="4176" y="2256"/>
              <a:ext cx="270"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B</a:t>
              </a:r>
            </a:p>
          </p:txBody>
        </p:sp>
      </p:grpSp>
      <p:grpSp>
        <p:nvGrpSpPr>
          <p:cNvPr id="171232" name="Group 224"/>
          <p:cNvGrpSpPr>
            <a:grpSpLocks/>
          </p:cNvGrpSpPr>
          <p:nvPr/>
        </p:nvGrpSpPr>
        <p:grpSpPr bwMode="auto">
          <a:xfrm>
            <a:off x="5168906" y="5821363"/>
            <a:ext cx="396786" cy="402393"/>
            <a:chOff x="4128" y="2256"/>
            <a:chExt cx="346" cy="395"/>
          </a:xfrm>
        </p:grpSpPr>
        <p:pic>
          <p:nvPicPr>
            <p:cNvPr id="171233" name="Picture 22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234" name="Text Box 226"/>
            <p:cNvSpPr txBox="1">
              <a:spLocks noChangeArrowheads="1"/>
            </p:cNvSpPr>
            <p:nvPr/>
          </p:nvSpPr>
          <p:spPr bwMode="auto">
            <a:xfrm>
              <a:off x="4176" y="2256"/>
              <a:ext cx="285" cy="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Calibri" panose="020F0502020204030204" pitchFamily="34" charset="0"/>
                  <a:ea typeface="微软雅黑" panose="020B0503020204020204" pitchFamily="34" charset="-122"/>
                  <a:sym typeface="Calibri" panose="020F0502020204030204" pitchFamily="34" charset="0"/>
                </a:rPr>
                <a:t>D</a:t>
              </a:r>
            </a:p>
          </p:txBody>
        </p:sp>
      </p:grpSp>
      <p:cxnSp>
        <p:nvCxnSpPr>
          <p:cNvPr id="171235" name="AutoShape 227"/>
          <p:cNvCxnSpPr>
            <a:cxnSpLocks noChangeShapeType="1"/>
            <a:stCxn id="171239" idx="3"/>
          </p:cNvCxnSpPr>
          <p:nvPr/>
        </p:nvCxnSpPr>
        <p:spPr bwMode="auto">
          <a:xfrm flipV="1">
            <a:off x="5003800" y="4868863"/>
            <a:ext cx="914400" cy="419100"/>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6" name="AutoShape 228"/>
          <p:cNvCxnSpPr>
            <a:cxnSpLocks noChangeShapeType="1"/>
          </p:cNvCxnSpPr>
          <p:nvPr/>
        </p:nvCxnSpPr>
        <p:spPr bwMode="auto">
          <a:xfrm>
            <a:off x="4559300" y="5516563"/>
            <a:ext cx="609600" cy="381000"/>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7" name="AutoShape 229"/>
          <p:cNvCxnSpPr>
            <a:cxnSpLocks noChangeShapeType="1"/>
          </p:cNvCxnSpPr>
          <p:nvPr/>
        </p:nvCxnSpPr>
        <p:spPr bwMode="auto">
          <a:xfrm flipV="1">
            <a:off x="3340100" y="5287963"/>
            <a:ext cx="762000" cy="381000"/>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8" name="AutoShape 230"/>
          <p:cNvCxnSpPr>
            <a:cxnSpLocks noChangeShapeType="1"/>
          </p:cNvCxnSpPr>
          <p:nvPr/>
        </p:nvCxnSpPr>
        <p:spPr bwMode="auto">
          <a:xfrm>
            <a:off x="3797300" y="4525963"/>
            <a:ext cx="762000" cy="457200"/>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1239" name="Rectangle 231"/>
          <p:cNvSpPr>
            <a:spLocks noChangeArrowheads="1"/>
          </p:cNvSpPr>
          <p:nvPr/>
        </p:nvSpPr>
        <p:spPr bwMode="auto">
          <a:xfrm>
            <a:off x="3851275" y="5059363"/>
            <a:ext cx="1152525"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a:latin typeface="Calibri" panose="020F0502020204030204" pitchFamily="34" charset="0"/>
                <a:ea typeface="微软雅黑" panose="020B0503020204020204" pitchFamily="34" charset="-122"/>
                <a:sym typeface="Calibri" panose="020F0502020204030204" pitchFamily="34" charset="0"/>
              </a:rPr>
              <a:t>基站</a:t>
            </a:r>
            <a:r>
              <a:rPr lang="en-US" altLang="zh-CN">
                <a:latin typeface="Calibri" panose="020F0502020204030204" pitchFamily="34" charset="0"/>
                <a:ea typeface="微软雅黑" panose="020B0503020204020204" pitchFamily="34" charset="-122"/>
                <a:sym typeface="Calibri" panose="020F0502020204030204" pitchFamily="34" charset="0"/>
              </a:rPr>
              <a:t>/AP</a:t>
            </a:r>
          </a:p>
        </p:txBody>
      </p:sp>
      <p:grpSp>
        <p:nvGrpSpPr>
          <p:cNvPr id="171245" name="Group 237"/>
          <p:cNvGrpSpPr>
            <a:grpSpLocks/>
          </p:cNvGrpSpPr>
          <p:nvPr/>
        </p:nvGrpSpPr>
        <p:grpSpPr bwMode="auto">
          <a:xfrm>
            <a:off x="2822575" y="4073525"/>
            <a:ext cx="846138" cy="611188"/>
            <a:chOff x="1655" y="2387"/>
            <a:chExt cx="533" cy="385"/>
          </a:xfrm>
        </p:grpSpPr>
        <p:pic>
          <p:nvPicPr>
            <p:cNvPr id="171242" name="Picture 11" descr="d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42993">
              <a:off x="1655" y="2387"/>
              <a:ext cx="533" cy="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244" name="Line 236"/>
            <p:cNvSpPr>
              <a:spLocks noChangeShapeType="1"/>
            </p:cNvSpPr>
            <p:nvPr/>
          </p:nvSpPr>
          <p:spPr bwMode="auto">
            <a:xfrm>
              <a:off x="1973" y="2478"/>
              <a:ext cx="181" cy="0"/>
            </a:xfrm>
            <a:prstGeom prst="line">
              <a:avLst/>
            </a:prstGeom>
            <a:noFill/>
            <a:ln w="3810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pic>
        <p:nvPicPr>
          <p:cNvPr id="171246" name="Picture 15" descr="shouji"/>
          <p:cNvPicPr>
            <a:picLocks noChangeAspect="1" noChangeArrowheads="1"/>
          </p:cNvPicPr>
          <p:nvPr/>
        </p:nvPicPr>
        <p:blipFill>
          <a:blip r:embed="rId4">
            <a:extLst>
              <a:ext uri="{28A0092B-C50C-407E-A947-70E740481C1C}">
                <a14:useLocalDpi xmlns:a14="http://schemas.microsoft.com/office/drawing/2010/main" val="0"/>
              </a:ext>
            </a:extLst>
          </a:blip>
          <a:srcRect l="74765" t="19383" b="63980"/>
          <a:stretch>
            <a:fillRect/>
          </a:stretch>
        </p:blipFill>
        <p:spPr bwMode="auto">
          <a:xfrm>
            <a:off x="5703888" y="4289425"/>
            <a:ext cx="850900"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248" name="Text Box 240"/>
          <p:cNvSpPr txBox="1">
            <a:spLocks noChangeArrowheads="1"/>
          </p:cNvSpPr>
          <p:nvPr/>
        </p:nvSpPr>
        <p:spPr bwMode="auto">
          <a:xfrm>
            <a:off x="4067175" y="4292600"/>
            <a:ext cx="1368425" cy="435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无线链路</a:t>
            </a:r>
          </a:p>
        </p:txBody>
      </p:sp>
      <p:sp>
        <p:nvSpPr>
          <p:cNvPr id="171249" name="Text Box 241"/>
          <p:cNvSpPr txBox="1">
            <a:spLocks noChangeArrowheads="1"/>
          </p:cNvSpPr>
          <p:nvPr/>
        </p:nvSpPr>
        <p:spPr bwMode="auto">
          <a:xfrm>
            <a:off x="1692275" y="4724400"/>
            <a:ext cx="1368425"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有限移动性</a:t>
            </a:r>
          </a:p>
        </p:txBody>
      </p:sp>
      <p:sp>
        <p:nvSpPr>
          <p:cNvPr id="171250" name="Text Box 242"/>
          <p:cNvSpPr txBox="1">
            <a:spLocks noChangeArrowheads="1"/>
          </p:cNvSpPr>
          <p:nvPr/>
        </p:nvSpPr>
        <p:spPr bwMode="auto">
          <a:xfrm>
            <a:off x="6011863" y="4941888"/>
            <a:ext cx="1152525"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移动性</a:t>
            </a:r>
          </a:p>
        </p:txBody>
      </p:sp>
      <p:sp>
        <p:nvSpPr>
          <p:cNvPr id="171252" name="Text Box 244"/>
          <p:cNvSpPr txBox="1">
            <a:spLocks noChangeArrowheads="1"/>
          </p:cNvSpPr>
          <p:nvPr/>
        </p:nvSpPr>
        <p:spPr bwMode="auto">
          <a:xfrm>
            <a:off x="3779838" y="5876925"/>
            <a:ext cx="1152525"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覆盖区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1199"/>
                                        </p:tgtEl>
                                        <p:attrNameLst>
                                          <p:attrName>style.visibility</p:attrName>
                                        </p:attrNameLst>
                                      </p:cBhvr>
                                      <p:to>
                                        <p:strVal val="visible"/>
                                      </p:to>
                                    </p:set>
                                    <p:anim calcmode="lin" valueType="num">
                                      <p:cBhvr additive="base">
                                        <p:cTn id="7" dur="500" fill="hold"/>
                                        <p:tgtEl>
                                          <p:spTgt spid="171199"/>
                                        </p:tgtEl>
                                        <p:attrNameLst>
                                          <p:attrName>ppt_x</p:attrName>
                                        </p:attrNameLst>
                                      </p:cBhvr>
                                      <p:tavLst>
                                        <p:tav tm="0">
                                          <p:val>
                                            <p:strVal val="0-#ppt_w/2"/>
                                          </p:val>
                                        </p:tav>
                                        <p:tav tm="100000">
                                          <p:val>
                                            <p:strVal val="#ppt_x"/>
                                          </p:val>
                                        </p:tav>
                                      </p:tavLst>
                                    </p:anim>
                                    <p:anim calcmode="lin" valueType="num">
                                      <p:cBhvr additive="base">
                                        <p:cTn id="8" dur="500" fill="hold"/>
                                        <p:tgtEl>
                                          <p:spTgt spid="1711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1208"/>
                                        </p:tgtEl>
                                        <p:attrNameLst>
                                          <p:attrName>style.visibility</p:attrName>
                                        </p:attrNameLst>
                                      </p:cBhvr>
                                      <p:to>
                                        <p:strVal val="visible"/>
                                      </p:to>
                                    </p:set>
                                    <p:anim calcmode="lin" valueType="num">
                                      <p:cBhvr additive="base">
                                        <p:cTn id="13" dur="500" fill="hold"/>
                                        <p:tgtEl>
                                          <p:spTgt spid="171208"/>
                                        </p:tgtEl>
                                        <p:attrNameLst>
                                          <p:attrName>ppt_x</p:attrName>
                                        </p:attrNameLst>
                                      </p:cBhvr>
                                      <p:tavLst>
                                        <p:tav tm="0">
                                          <p:val>
                                            <p:strVal val="0-#ppt_w/2"/>
                                          </p:val>
                                        </p:tav>
                                        <p:tav tm="100000">
                                          <p:val>
                                            <p:strVal val="#ppt_x"/>
                                          </p:val>
                                        </p:tav>
                                      </p:tavLst>
                                    </p:anim>
                                    <p:anim calcmode="lin" valueType="num">
                                      <p:cBhvr additive="base">
                                        <p:cTn id="14" dur="500" fill="hold"/>
                                        <p:tgtEl>
                                          <p:spTgt spid="1712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199" grpId="0" autoUpdateAnimBg="0"/>
      <p:bldP spid="171208"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组合 5"/>
          <p:cNvGrpSpPr>
            <a:grpSpLocks/>
          </p:cNvGrpSpPr>
          <p:nvPr/>
        </p:nvGrpSpPr>
        <p:grpSpPr bwMode="auto">
          <a:xfrm>
            <a:off x="513160" y="1970485"/>
            <a:ext cx="8162925" cy="2870597"/>
            <a:chOff x="908960" y="997235"/>
            <a:chExt cx="10374080" cy="4863529"/>
          </a:xfrm>
        </p:grpSpPr>
        <p:sp>
          <p:nvSpPr>
            <p:cNvPr id="13" name="矩形 12"/>
            <p:cNvSpPr/>
            <p:nvPr/>
          </p:nvSpPr>
          <p:spPr>
            <a:xfrm>
              <a:off x="908960" y="997235"/>
              <a:ext cx="10374080" cy="4863529"/>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cs typeface="+mn-ea"/>
                <a:sym typeface="Calibri" panose="020F0502020204030204" pitchFamily="34" charset="0"/>
              </a:endParaRPr>
            </a:p>
          </p:txBody>
        </p:sp>
        <p:sp>
          <p:nvSpPr>
            <p:cNvPr id="14" name="矩形 13"/>
            <p:cNvSpPr/>
            <p:nvPr/>
          </p:nvSpPr>
          <p:spPr>
            <a:xfrm>
              <a:off x="1355335" y="1255440"/>
              <a:ext cx="9484354" cy="4347119"/>
            </a:xfrm>
            <a:prstGeom prst="rect">
              <a:avLst/>
            </a:prstGeom>
            <a:solidFill>
              <a:schemeClr val="bg1">
                <a:alpha val="50000"/>
              </a:schemeClr>
            </a:solidFill>
            <a:ln>
              <a:solidFill>
                <a:srgbClr val="B1B3C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cs typeface="+mn-ea"/>
                <a:sym typeface="Calibri" panose="020F0502020204030204" pitchFamily="34" charset="0"/>
              </a:endParaRPr>
            </a:p>
          </p:txBody>
        </p:sp>
      </p:grpSp>
      <p:sp>
        <p:nvSpPr>
          <p:cNvPr id="4" name="Shape 74"/>
          <p:cNvSpPr txBox="1"/>
          <p:nvPr/>
        </p:nvSpPr>
        <p:spPr>
          <a:xfrm>
            <a:off x="2268141" y="2619376"/>
            <a:ext cx="4824139" cy="917972"/>
          </a:xfrm>
          <a:prstGeom prst="rect">
            <a:avLst/>
          </a:prstGeom>
          <a:ln w="3175">
            <a:miter lim="400000"/>
          </a:ln>
        </p:spPr>
        <p:txBody>
          <a:bodyPr lIns="28575" tIns="28575" rIns="28575" bIns="28575">
            <a:normAutofit/>
          </a:bodyPr>
          <a:lstStyle>
            <a:lvl1pPr marL="0" marR="0" indent="0" algn="l" defTabSz="825500" rtl="0" latinLnBrk="0">
              <a:lnSpc>
                <a:spcPct val="100000"/>
              </a:lnSpc>
              <a:spcBef>
                <a:spcPts val="0"/>
              </a:spcBef>
              <a:spcAft>
                <a:spcPts val="0"/>
              </a:spcAft>
              <a:buClrTx/>
              <a:buSzTx/>
              <a:buFontTx/>
              <a:buNone/>
              <a:defRPr sz="8400" b="0" i="0" u="none" strike="noStrike" cap="none" spc="0" baseline="0">
                <a:ln>
                  <a:noFill/>
                </a:ln>
                <a:solidFill>
                  <a:srgbClr val="FFFFFF"/>
                </a:solidFill>
                <a:uFillTx/>
                <a:latin typeface="Roboto Bold"/>
                <a:ea typeface="Roboto Bold"/>
                <a:cs typeface="Roboto Bold"/>
                <a:sym typeface="Roboto Bold"/>
              </a:defRPr>
            </a:lvl1pPr>
            <a:lvl2pPr marL="0" marR="0" indent="2286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2pPr>
            <a:lvl3pPr marL="0" marR="0" indent="4572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3pPr>
            <a:lvl4pPr marL="0" marR="0" indent="6858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4pPr>
            <a:lvl5pPr marL="0" marR="0" indent="9144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5pPr>
            <a:lvl6pPr marL="0" marR="0" indent="11430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6pPr>
            <a:lvl7pPr marL="0" marR="0" indent="13716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7pPr>
            <a:lvl8pPr marL="0" marR="0" indent="16002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8pPr>
            <a:lvl9pPr marL="0" marR="0" indent="1828800" algn="l" defTabSz="825500" rtl="0" latinLnBrk="0">
              <a:lnSpc>
                <a:spcPct val="100000"/>
              </a:lnSpc>
              <a:spcBef>
                <a:spcPts val="0"/>
              </a:spcBef>
              <a:spcAft>
                <a:spcPts val="0"/>
              </a:spcAft>
              <a:buClrTx/>
              <a:buSzTx/>
              <a:buFontTx/>
              <a:buNone/>
              <a:defRPr sz="2400" b="0" i="0" u="none" strike="noStrike" cap="none" spc="0" baseline="0">
                <a:ln>
                  <a:noFill/>
                </a:ln>
                <a:solidFill>
                  <a:srgbClr val="525860"/>
                </a:solidFill>
                <a:uFillTx/>
                <a:latin typeface="+mj-lt"/>
                <a:ea typeface="+mj-ea"/>
                <a:cs typeface="+mj-cs"/>
                <a:sym typeface="Roboto Regular"/>
              </a:defRPr>
            </a:lvl9pPr>
          </a:lstStyle>
          <a:p>
            <a:pPr fontAlgn="auto">
              <a:defRPr/>
            </a:pPr>
            <a:r>
              <a:rPr lang="en-US" altLang="zh-CN" sz="3750" b="1" kern="0" dirty="0" smtClean="0">
                <a:solidFill>
                  <a:srgbClr val="0070C0"/>
                </a:solidFill>
                <a:effectLst>
                  <a:outerShdw blurRad="38100" dist="38100" dir="2700000" algn="tl">
                    <a:srgbClr val="000000">
                      <a:alpha val="43137"/>
                    </a:srgbClr>
                  </a:outerShdw>
                </a:effectLst>
                <a:latin typeface="Calibri" panose="020F0502020204030204" pitchFamily="34" charset="0"/>
                <a:ea typeface="微软雅黑" panose="020B0503020204020204" pitchFamily="34" charset="-122"/>
                <a:sym typeface="Calibri" panose="020F0502020204030204" pitchFamily="34" charset="0"/>
              </a:rPr>
              <a:t>5.6 WiFi6</a:t>
            </a:r>
            <a:r>
              <a:rPr lang="zh-CN" altLang="en-US" sz="3750" b="1" kern="0" dirty="0">
                <a:solidFill>
                  <a:srgbClr val="0070C0"/>
                </a:solidFill>
                <a:effectLst>
                  <a:outerShdw blurRad="38100" dist="38100" dir="2700000" algn="tl">
                    <a:srgbClr val="000000">
                      <a:alpha val="43137"/>
                    </a:srgbClr>
                  </a:outerShdw>
                </a:effectLst>
                <a:latin typeface="Calibri" panose="020F0502020204030204" pitchFamily="34" charset="0"/>
                <a:ea typeface="微软雅黑" panose="020B0503020204020204" pitchFamily="34" charset="-122"/>
                <a:sym typeface="Calibri" panose="020F0502020204030204" pitchFamily="34" charset="0"/>
              </a:rPr>
              <a:t>技术</a:t>
            </a:r>
          </a:p>
        </p:txBody>
      </p:sp>
      <p:grpSp>
        <p:nvGrpSpPr>
          <p:cNvPr id="23557" name="组合 15"/>
          <p:cNvGrpSpPr>
            <a:grpSpLocks/>
          </p:cNvGrpSpPr>
          <p:nvPr/>
        </p:nvGrpSpPr>
        <p:grpSpPr bwMode="auto">
          <a:xfrm>
            <a:off x="2341960" y="3656410"/>
            <a:ext cx="4035028" cy="313134"/>
            <a:chOff x="1811867" y="3185013"/>
            <a:chExt cx="4035239" cy="416455"/>
          </a:xfrm>
        </p:grpSpPr>
        <p:sp>
          <p:nvSpPr>
            <p:cNvPr id="7" name="圆角矩形 16"/>
            <p:cNvSpPr/>
            <p:nvPr/>
          </p:nvSpPr>
          <p:spPr bwMode="auto">
            <a:xfrm>
              <a:off x="1835696" y="3213522"/>
              <a:ext cx="4011410" cy="387946"/>
            </a:xfrm>
            <a:prstGeom prst="roundRect">
              <a:avLst>
                <a:gd name="adj" fmla="val 42270"/>
              </a:avLst>
            </a:prstGeom>
            <a:solidFill>
              <a:schemeClr val="tx1">
                <a:lumMod val="50000"/>
                <a:lumOff val="50000"/>
              </a:schemeClr>
            </a:solidFill>
            <a:ln>
              <a:noFill/>
            </a:ln>
            <a:effectLst>
              <a:innerShdw blurRad="63500" dist="127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grpSp>
          <p:nvGrpSpPr>
            <p:cNvPr id="6" name="组合 106"/>
            <p:cNvGrpSpPr/>
            <p:nvPr/>
          </p:nvGrpSpPr>
          <p:grpSpPr bwMode="auto">
            <a:xfrm>
              <a:off x="1811867" y="3185013"/>
              <a:ext cx="559645" cy="416455"/>
              <a:chOff x="899592" y="2377261"/>
              <a:chExt cx="720079" cy="574619"/>
            </a:xfrm>
            <a:effectLst>
              <a:outerShdw blurRad="50800" dist="38100" dir="2700000" algn="tl" rotWithShape="0">
                <a:prstClr val="black">
                  <a:alpha val="40000"/>
                </a:prstClr>
              </a:outerShdw>
            </a:effectLst>
          </p:grpSpPr>
          <p:sp>
            <p:nvSpPr>
              <p:cNvPr id="9" name="圆角矩形 18"/>
              <p:cNvSpPr/>
              <p:nvPr/>
            </p:nvSpPr>
            <p:spPr>
              <a:xfrm>
                <a:off x="899592" y="2377261"/>
                <a:ext cx="720079" cy="574619"/>
              </a:xfrm>
              <a:prstGeom prst="roundRect">
                <a:avLst>
                  <a:gd name="adj" fmla="val 42270"/>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solidFill>
                    <a:srgbClr val="C00000"/>
                  </a:solidFill>
                  <a:latin typeface="Calibri" panose="020F0502020204030204" pitchFamily="34" charset="0"/>
                  <a:ea typeface="微软雅黑" panose="020B0503020204020204" pitchFamily="34" charset="-122"/>
                  <a:sym typeface="Calibri" panose="020F0502020204030204" pitchFamily="34" charset="0"/>
                </a:endParaRPr>
              </a:p>
            </p:txBody>
          </p:sp>
          <p:sp>
            <p:nvSpPr>
              <p:cNvPr id="10" name="圆角矩形 19"/>
              <p:cNvSpPr/>
              <p:nvPr/>
            </p:nvSpPr>
            <p:spPr>
              <a:xfrm>
                <a:off x="920239" y="2397813"/>
                <a:ext cx="681257" cy="533517"/>
              </a:xfrm>
              <a:prstGeom prst="roundRect">
                <a:avLst>
                  <a:gd name="adj" fmla="val 42270"/>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solidFill>
                    <a:srgbClr val="C00000"/>
                  </a:solidFill>
                  <a:latin typeface="Calibri" panose="020F0502020204030204" pitchFamily="34" charset="0"/>
                  <a:ea typeface="微软雅黑" panose="020B0503020204020204" pitchFamily="34" charset="-122"/>
                  <a:sym typeface="Calibri" panose="020F0502020204030204" pitchFamily="34" charset="0"/>
                </a:endParaRPr>
              </a:p>
            </p:txBody>
          </p:sp>
        </p:grpSp>
      </p:grpSp>
      <p:pic>
        <p:nvPicPr>
          <p:cNvPr id="23559" name="图片 1" descr="timg[2]"/>
          <p:cNvPicPr>
            <a:picLocks noChangeAspect="1"/>
          </p:cNvPicPr>
          <p:nvPr/>
        </p:nvPicPr>
        <p:blipFill>
          <a:blip r:embed="rId3" cstate="print">
            <a:extLst>
              <a:ext uri="{28A0092B-C50C-407E-A947-70E740481C1C}">
                <a14:useLocalDpi xmlns:a14="http://schemas.microsoft.com/office/drawing/2010/main" val="0"/>
              </a:ext>
            </a:extLst>
          </a:blip>
          <a:srcRect l="12332" t="22002" r="10564" b="20120"/>
          <a:stretch>
            <a:fillRect/>
          </a:stretch>
        </p:blipFill>
        <p:spPr bwMode="auto">
          <a:xfrm>
            <a:off x="5700713" y="2619375"/>
            <a:ext cx="1046560" cy="589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3" name="内容占位符 2"/>
          <p:cNvSpPr>
            <a:spLocks noGrp="1"/>
          </p:cNvSpPr>
          <p:nvPr>
            <p:ph idx="1"/>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Tree>
    <p:custDataLst>
      <p:tags r:id="rId1"/>
    </p:custDataLst>
    <p:extLst>
      <p:ext uri="{BB962C8B-B14F-4D97-AF65-F5344CB8AC3E}">
        <p14:creationId xmlns:p14="http://schemas.microsoft.com/office/powerpoint/2010/main" val="30337589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5" hidden="1"/>
          <p:cNvSpPr txBox="1">
            <a:spLocks noChangeArrowheads="1"/>
          </p:cNvSpPr>
          <p:nvPr/>
        </p:nvSpPr>
        <p:spPr bwMode="auto">
          <a:xfrm>
            <a:off x="1939529" y="2322910"/>
            <a:ext cx="19431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5603" name="矩形 6" hidden="1"/>
          <p:cNvSpPr>
            <a:spLocks noChangeArrowheads="1"/>
          </p:cNvSpPr>
          <p:nvPr/>
        </p:nvSpPr>
        <p:spPr bwMode="auto">
          <a:xfrm>
            <a:off x="1939528" y="3126581"/>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5604" name="矩形 7" hidden="1"/>
          <p:cNvSpPr>
            <a:spLocks noChangeArrowheads="1"/>
          </p:cNvSpPr>
          <p:nvPr/>
        </p:nvSpPr>
        <p:spPr bwMode="auto">
          <a:xfrm>
            <a:off x="2010966" y="4037410"/>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5605" name="矩形 8" hidden="1"/>
          <p:cNvSpPr>
            <a:spLocks noChangeArrowheads="1"/>
          </p:cNvSpPr>
          <p:nvPr/>
        </p:nvSpPr>
        <p:spPr bwMode="auto">
          <a:xfrm>
            <a:off x="2010966" y="5001817"/>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5606" name="矩形 6"/>
          <p:cNvSpPr>
            <a:spLocks noChangeArrowheads="1"/>
          </p:cNvSpPr>
          <p:nvPr/>
        </p:nvSpPr>
        <p:spPr bwMode="auto">
          <a:xfrm>
            <a:off x="357187" y="1071562"/>
            <a:ext cx="148951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2100">
                <a:latin typeface="Calibri" panose="020F0502020204030204" pitchFamily="34" charset="0"/>
                <a:sym typeface="Calibri" panose="020F0502020204030204" pitchFamily="34" charset="0"/>
              </a:rPr>
              <a:t>WIFI</a:t>
            </a:r>
            <a:r>
              <a:rPr lang="zh-CN" altLang="en-US" sz="2100">
                <a:latin typeface="Calibri" panose="020F0502020204030204" pitchFamily="34" charset="0"/>
                <a:sym typeface="Calibri" panose="020F0502020204030204" pitchFamily="34" charset="0"/>
              </a:rPr>
              <a:t>的发展</a:t>
            </a:r>
          </a:p>
        </p:txBody>
      </p:sp>
      <p:sp>
        <p:nvSpPr>
          <p:cNvPr id="25607" name="矩形 12"/>
          <p:cNvSpPr>
            <a:spLocks noChangeArrowheads="1"/>
          </p:cNvSpPr>
          <p:nvPr/>
        </p:nvSpPr>
        <p:spPr bwMode="auto">
          <a:xfrm>
            <a:off x="2895601" y="1951435"/>
            <a:ext cx="1143262"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a:t>
            </a:r>
            <a:r>
              <a:rPr lang="en-US" altLang="zh-CN" sz="1500">
                <a:latin typeface="Calibri" panose="020F0502020204030204" pitchFamily="34" charset="0"/>
                <a:sym typeface="Calibri" panose="020F0502020204030204" pitchFamily="34" charset="0"/>
              </a:rPr>
              <a:t>g</a:t>
            </a:r>
          </a:p>
        </p:txBody>
      </p:sp>
      <p:sp>
        <p:nvSpPr>
          <p:cNvPr id="25608" name="矩形 13"/>
          <p:cNvSpPr>
            <a:spLocks noChangeArrowheads="1"/>
          </p:cNvSpPr>
          <p:nvPr/>
        </p:nvSpPr>
        <p:spPr bwMode="auto">
          <a:xfrm>
            <a:off x="4000500" y="4574382"/>
            <a:ext cx="115448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a:t>
            </a:r>
            <a:r>
              <a:rPr lang="en-US" altLang="zh-CN" sz="1500">
                <a:latin typeface="Calibri" panose="020F0502020204030204" pitchFamily="34" charset="0"/>
                <a:sym typeface="Calibri" panose="020F0502020204030204" pitchFamily="34" charset="0"/>
              </a:rPr>
              <a:t>n</a:t>
            </a:r>
          </a:p>
        </p:txBody>
      </p:sp>
      <p:sp>
        <p:nvSpPr>
          <p:cNvPr id="25609" name="矩形 14"/>
          <p:cNvSpPr>
            <a:spLocks noChangeArrowheads="1"/>
          </p:cNvSpPr>
          <p:nvPr/>
        </p:nvSpPr>
        <p:spPr bwMode="auto">
          <a:xfrm>
            <a:off x="1462087" y="4574382"/>
            <a:ext cx="114486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a:t>
            </a:r>
            <a:r>
              <a:rPr lang="en-US" altLang="zh-CN" sz="1500">
                <a:latin typeface="Calibri" panose="020F0502020204030204" pitchFamily="34" charset="0"/>
                <a:sym typeface="Calibri" panose="020F0502020204030204" pitchFamily="34" charset="0"/>
              </a:rPr>
              <a:t>a</a:t>
            </a:r>
          </a:p>
        </p:txBody>
      </p:sp>
      <p:sp>
        <p:nvSpPr>
          <p:cNvPr id="25610" name="矩形 15"/>
          <p:cNvSpPr>
            <a:spLocks noChangeArrowheads="1"/>
          </p:cNvSpPr>
          <p:nvPr/>
        </p:nvSpPr>
        <p:spPr bwMode="auto">
          <a:xfrm>
            <a:off x="486966" y="1952625"/>
            <a:ext cx="1966913"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IEEE802.11b</a:t>
            </a:r>
          </a:p>
        </p:txBody>
      </p:sp>
      <p:sp>
        <p:nvSpPr>
          <p:cNvPr id="39" name="AutoShape 58"/>
          <p:cNvSpPr>
            <a:spLocks noChangeArrowheads="1"/>
          </p:cNvSpPr>
          <p:nvPr/>
        </p:nvSpPr>
        <p:spPr bwMode="auto">
          <a:xfrm>
            <a:off x="304800" y="2753916"/>
            <a:ext cx="8533210" cy="1350169"/>
          </a:xfrm>
          <a:prstGeom prst="rightArrow">
            <a:avLst>
              <a:gd name="adj1" fmla="val 46843"/>
              <a:gd name="adj2" fmla="val 58283"/>
            </a:avLst>
          </a:prstGeom>
          <a:solidFill>
            <a:srgbClr val="57B5F3"/>
          </a:solidFill>
          <a:ln w="19050">
            <a:solidFill>
              <a:srgbClr val="FFFFFF"/>
            </a:solidFill>
            <a:miter lim="800000"/>
          </a:ln>
          <a:effectLst/>
        </p:spPr>
        <p:txBody>
          <a:bodyPr wrap="none" anchor="ctr"/>
          <a:lstStyle>
            <a:lvl1pPr eaLnBrk="0" hangingPunct="0">
              <a:spcBef>
                <a:spcPct val="20000"/>
              </a:spcBef>
              <a:buChar char="•"/>
              <a:defRPr sz="2800">
                <a:solidFill>
                  <a:schemeClr val="tx1"/>
                </a:solidFill>
                <a:latin typeface="Arial" panose="020B0604020202020204" pitchFamily="34" charset="0"/>
              </a:defRPr>
            </a:lvl1pPr>
            <a:lvl2pPr marL="742950" indent="-285750" eaLnBrk="0" hangingPunct="0">
              <a:spcBef>
                <a:spcPct val="20000"/>
              </a:spcBef>
              <a:buChar char="–"/>
              <a:defRPr sz="2400" b="1">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685800" eaLnBrk="1" fontAlgn="auto" latinLnBrk="1" hangingPunct="1">
              <a:spcBef>
                <a:spcPct val="0"/>
              </a:spcBef>
              <a:spcAft>
                <a:spcPts val="0"/>
              </a:spcAft>
              <a:buNone/>
              <a:defRPr/>
            </a:pPr>
            <a:endParaRPr lang="zh-CN" altLang="en-US" sz="1350" b="1" kern="0">
              <a:solidFill>
                <a:srgbClr val="000000"/>
              </a:solidFill>
              <a:latin typeface="Calibri" panose="020F0502020204030204" pitchFamily="34" charset="0"/>
              <a:ea typeface="微软雅黑" panose="020B0503020204020204" pitchFamily="34" charset="-122"/>
              <a:sym typeface="Calibri" panose="020F0502020204030204" pitchFamily="34" charset="0"/>
            </a:endParaRPr>
          </a:p>
        </p:txBody>
      </p:sp>
      <p:sp>
        <p:nvSpPr>
          <p:cNvPr id="25612" name="Line 80"/>
          <p:cNvSpPr>
            <a:spLocks noChangeShapeType="1"/>
          </p:cNvSpPr>
          <p:nvPr/>
        </p:nvSpPr>
        <p:spPr bwMode="auto">
          <a:xfrm flipV="1">
            <a:off x="1282304" y="2228850"/>
            <a:ext cx="0" cy="1026319"/>
          </a:xfrm>
          <a:prstGeom prst="line">
            <a:avLst/>
          </a:prstGeom>
          <a:noFill/>
          <a:ln w="19050" cap="rnd">
            <a:solidFill>
              <a:srgbClr val="333333"/>
            </a:solidFill>
            <a:prstDash val="sysDot"/>
            <a:round/>
            <a:headEnd type="oval" w="med" len="med"/>
            <a:tailEn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3" name="Line 81"/>
          <p:cNvSpPr>
            <a:spLocks noChangeShapeType="1"/>
          </p:cNvSpPr>
          <p:nvPr/>
        </p:nvSpPr>
        <p:spPr bwMode="auto">
          <a:xfrm flipV="1">
            <a:off x="3633788" y="2228850"/>
            <a:ext cx="0" cy="1026319"/>
          </a:xfrm>
          <a:prstGeom prst="line">
            <a:avLst/>
          </a:prstGeom>
          <a:noFill/>
          <a:ln w="19050" cap="rnd">
            <a:solidFill>
              <a:srgbClr val="333333"/>
            </a:solidFill>
            <a:prstDash val="sysDot"/>
            <a:round/>
            <a:headEnd type="oval" w="med" len="med"/>
            <a:tailEn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4" name="Line 82"/>
          <p:cNvSpPr>
            <a:spLocks noChangeShapeType="1"/>
          </p:cNvSpPr>
          <p:nvPr/>
        </p:nvSpPr>
        <p:spPr bwMode="auto">
          <a:xfrm flipV="1">
            <a:off x="6020991" y="2228850"/>
            <a:ext cx="0" cy="1026319"/>
          </a:xfrm>
          <a:prstGeom prst="line">
            <a:avLst/>
          </a:prstGeom>
          <a:noFill/>
          <a:ln w="19050" cap="rnd">
            <a:solidFill>
              <a:srgbClr val="333333"/>
            </a:solidFill>
            <a:prstDash val="sysDot"/>
            <a:round/>
            <a:headEnd type="oval" w="med" len="med"/>
            <a:tailEn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5" name="Line 83"/>
          <p:cNvSpPr>
            <a:spLocks noChangeShapeType="1"/>
          </p:cNvSpPr>
          <p:nvPr/>
        </p:nvSpPr>
        <p:spPr bwMode="auto">
          <a:xfrm flipV="1">
            <a:off x="4572000" y="3629026"/>
            <a:ext cx="0" cy="945356"/>
          </a:xfrm>
          <a:prstGeom prst="line">
            <a:avLst/>
          </a:prstGeom>
          <a:noFill/>
          <a:ln w="19050" cap="rnd">
            <a:solidFill>
              <a:srgbClr val="333333"/>
            </a:solidFill>
            <a:prstDash val="sysDot"/>
            <a:round/>
            <a:headEnd/>
            <a:tailEnd type="oval" w="med" len="me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6" name="Line 99"/>
          <p:cNvSpPr>
            <a:spLocks noChangeShapeType="1"/>
          </p:cNvSpPr>
          <p:nvPr/>
        </p:nvSpPr>
        <p:spPr bwMode="auto">
          <a:xfrm flipV="1">
            <a:off x="2286000" y="3629026"/>
            <a:ext cx="0" cy="945356"/>
          </a:xfrm>
          <a:prstGeom prst="line">
            <a:avLst/>
          </a:prstGeom>
          <a:noFill/>
          <a:ln w="19050" cap="rnd">
            <a:solidFill>
              <a:srgbClr val="333333"/>
            </a:solidFill>
            <a:prstDash val="sysDot"/>
            <a:round/>
            <a:headEnd/>
            <a:tailEnd type="oval" w="med" len="me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7" name="矩形 12"/>
          <p:cNvSpPr>
            <a:spLocks noChangeArrowheads="1"/>
          </p:cNvSpPr>
          <p:nvPr/>
        </p:nvSpPr>
        <p:spPr bwMode="auto">
          <a:xfrm>
            <a:off x="5224462" y="1952625"/>
            <a:ext cx="122661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a:t>
            </a:r>
            <a:r>
              <a:rPr lang="en-US" altLang="zh-CN" sz="1500">
                <a:latin typeface="Calibri" panose="020F0502020204030204" pitchFamily="34" charset="0"/>
                <a:sym typeface="Calibri" panose="020F0502020204030204" pitchFamily="34" charset="0"/>
              </a:rPr>
              <a:t>ac</a:t>
            </a:r>
          </a:p>
        </p:txBody>
      </p:sp>
      <p:sp>
        <p:nvSpPr>
          <p:cNvPr id="25618" name="Line 83"/>
          <p:cNvSpPr>
            <a:spLocks noChangeShapeType="1"/>
          </p:cNvSpPr>
          <p:nvPr/>
        </p:nvSpPr>
        <p:spPr bwMode="auto">
          <a:xfrm flipV="1">
            <a:off x="6938963" y="3629026"/>
            <a:ext cx="0" cy="945356"/>
          </a:xfrm>
          <a:prstGeom prst="line">
            <a:avLst/>
          </a:prstGeom>
          <a:noFill/>
          <a:ln w="19050" cap="rnd">
            <a:solidFill>
              <a:srgbClr val="333333"/>
            </a:solidFill>
            <a:prstDash val="sysDot"/>
            <a:round/>
            <a:headEnd/>
            <a:tailEnd type="oval" w="med" len="med"/>
          </a:ln>
          <a:extLst>
            <a:ext uri="{909E8E84-426E-40DD-AFC4-6F175D3DCCD1}">
              <a14:hiddenFill xmlns:a14="http://schemas.microsoft.com/office/drawing/2010/main">
                <a:noFill/>
              </a14:hiddenFill>
            </a:ext>
          </a:extLst>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5619" name="矩形 12"/>
          <p:cNvSpPr>
            <a:spLocks noChangeArrowheads="1"/>
          </p:cNvSpPr>
          <p:nvPr/>
        </p:nvSpPr>
        <p:spPr bwMode="auto">
          <a:xfrm>
            <a:off x="6142435" y="4574382"/>
            <a:ext cx="1226426"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1500">
                <a:latin typeface="Calibri" panose="020F0502020204030204" pitchFamily="34" charset="0"/>
                <a:sym typeface="Calibri" panose="020F0502020204030204" pitchFamily="34" charset="0"/>
              </a:rPr>
              <a:t>IEEE802.11</a:t>
            </a:r>
            <a:r>
              <a:rPr lang="en-US" altLang="zh-CN" sz="1500">
                <a:latin typeface="Calibri" panose="020F0502020204030204" pitchFamily="34" charset="0"/>
                <a:sym typeface="Calibri" panose="020F0502020204030204" pitchFamily="34" charset="0"/>
              </a:rPr>
              <a:t>ax</a:t>
            </a:r>
          </a:p>
        </p:txBody>
      </p:sp>
      <p:sp>
        <p:nvSpPr>
          <p:cNvPr id="25620" name="文本框 5"/>
          <p:cNvSpPr txBox="1">
            <a:spLocks noChangeArrowheads="1"/>
          </p:cNvSpPr>
          <p:nvPr/>
        </p:nvSpPr>
        <p:spPr bwMode="auto">
          <a:xfrm>
            <a:off x="6262688" y="4874419"/>
            <a:ext cx="19097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2019</a:t>
            </a:r>
            <a:r>
              <a:rPr lang="zh-CN" altLang="en-US" dirty="0">
                <a:latin typeface="Calibri" panose="020F0502020204030204" pitchFamily="34" charset="0"/>
                <a:sym typeface="Calibri" panose="020F0502020204030204" pitchFamily="34" charset="0"/>
              </a:rPr>
              <a:t>年发布   </a:t>
            </a:r>
            <a:endParaRPr lang="en-US" altLang="zh-CN" dirty="0">
              <a:latin typeface="Calibri" panose="020F0502020204030204" pitchFamily="34" charset="0"/>
              <a:sym typeface="Calibri" panose="020F0502020204030204" pitchFamily="34" charset="0"/>
            </a:endParaRPr>
          </a:p>
        </p:txBody>
      </p:sp>
      <p:sp>
        <p:nvSpPr>
          <p:cNvPr id="25621" name="文本框 7"/>
          <p:cNvSpPr txBox="1">
            <a:spLocks noChangeArrowheads="1"/>
          </p:cNvSpPr>
          <p:nvPr/>
        </p:nvSpPr>
        <p:spPr bwMode="auto">
          <a:xfrm>
            <a:off x="5346701" y="1676252"/>
            <a:ext cx="220875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2014</a:t>
            </a:r>
            <a:r>
              <a:rPr lang="zh-CN" altLang="en-US" dirty="0">
                <a:latin typeface="Calibri" panose="020F0502020204030204" pitchFamily="34" charset="0"/>
                <a:sym typeface="Calibri" panose="020F0502020204030204" pitchFamily="34" charset="0"/>
              </a:rPr>
              <a:t>年发布</a:t>
            </a:r>
            <a:endParaRPr lang="en-US" altLang="zh-CN" dirty="0">
              <a:latin typeface="Calibri" panose="020F0502020204030204" pitchFamily="34" charset="0"/>
              <a:sym typeface="Calibri" panose="020F0502020204030204" pitchFamily="34" charset="0"/>
            </a:endParaRPr>
          </a:p>
        </p:txBody>
      </p:sp>
      <p:sp>
        <p:nvSpPr>
          <p:cNvPr id="25622" name="文本框 8"/>
          <p:cNvSpPr txBox="1">
            <a:spLocks noChangeArrowheads="1"/>
          </p:cNvSpPr>
          <p:nvPr/>
        </p:nvSpPr>
        <p:spPr bwMode="auto">
          <a:xfrm>
            <a:off x="505943" y="1720602"/>
            <a:ext cx="25705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1999</a:t>
            </a:r>
            <a:r>
              <a:rPr lang="zh-CN" altLang="en-US" dirty="0">
                <a:latin typeface="Calibri" panose="020F0502020204030204" pitchFamily="34" charset="0"/>
                <a:sym typeface="Calibri" panose="020F0502020204030204" pitchFamily="34" charset="0"/>
              </a:rPr>
              <a:t>年发布</a:t>
            </a:r>
          </a:p>
        </p:txBody>
      </p:sp>
      <p:sp>
        <p:nvSpPr>
          <p:cNvPr id="25623" name="文本框 9"/>
          <p:cNvSpPr txBox="1">
            <a:spLocks noChangeArrowheads="1"/>
          </p:cNvSpPr>
          <p:nvPr/>
        </p:nvSpPr>
        <p:spPr bwMode="auto">
          <a:xfrm>
            <a:off x="4067175" y="4874419"/>
            <a:ext cx="18729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2009</a:t>
            </a:r>
            <a:r>
              <a:rPr lang="zh-CN" altLang="en-US" dirty="0">
                <a:latin typeface="Calibri" panose="020F0502020204030204" pitchFamily="34" charset="0"/>
                <a:sym typeface="Calibri" panose="020F0502020204030204" pitchFamily="34" charset="0"/>
              </a:rPr>
              <a:t>年发布</a:t>
            </a:r>
          </a:p>
        </p:txBody>
      </p:sp>
      <p:sp>
        <p:nvSpPr>
          <p:cNvPr id="25624" name="文本框 10"/>
          <p:cNvSpPr txBox="1">
            <a:spLocks noChangeArrowheads="1"/>
          </p:cNvSpPr>
          <p:nvPr/>
        </p:nvSpPr>
        <p:spPr bwMode="auto">
          <a:xfrm>
            <a:off x="3005419" y="1652884"/>
            <a:ext cx="19559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2003</a:t>
            </a:r>
            <a:r>
              <a:rPr lang="zh-CN" altLang="en-US" dirty="0">
                <a:latin typeface="Calibri" panose="020F0502020204030204" pitchFamily="34" charset="0"/>
                <a:sym typeface="Calibri" panose="020F0502020204030204" pitchFamily="34" charset="0"/>
              </a:rPr>
              <a:t>年发布</a:t>
            </a:r>
          </a:p>
        </p:txBody>
      </p:sp>
      <p:sp>
        <p:nvSpPr>
          <p:cNvPr id="25625" name="文本框 11"/>
          <p:cNvSpPr txBox="1">
            <a:spLocks noChangeArrowheads="1"/>
          </p:cNvSpPr>
          <p:nvPr/>
        </p:nvSpPr>
        <p:spPr bwMode="auto">
          <a:xfrm>
            <a:off x="1543050" y="4874419"/>
            <a:ext cx="195738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dirty="0">
                <a:latin typeface="Calibri" panose="020F0502020204030204" pitchFamily="34" charset="0"/>
                <a:sym typeface="Calibri" panose="020F0502020204030204" pitchFamily="34" charset="0"/>
              </a:rPr>
              <a:t>1999</a:t>
            </a:r>
            <a:r>
              <a:rPr lang="zh-CN" altLang="en-US" dirty="0">
                <a:latin typeface="Calibri" panose="020F0502020204030204" pitchFamily="34" charset="0"/>
                <a:sym typeface="Calibri" panose="020F0502020204030204" pitchFamily="34" charset="0"/>
              </a:rPr>
              <a:t>年获批</a:t>
            </a:r>
            <a:r>
              <a:rPr lang="en-US" altLang="zh-CN" dirty="0">
                <a:latin typeface="Calibri" panose="020F0502020204030204" pitchFamily="34" charset="0"/>
                <a:sym typeface="Calibri" panose="020F0502020204030204" pitchFamily="34" charset="0"/>
              </a:rPr>
              <a:t>802.11b</a:t>
            </a:r>
            <a:r>
              <a:rPr lang="zh-CN" altLang="en-US" dirty="0">
                <a:latin typeface="Calibri" panose="020F0502020204030204" pitchFamily="34" charset="0"/>
                <a:sym typeface="Calibri" panose="020F0502020204030204" pitchFamily="34" charset="0"/>
              </a:rPr>
              <a:t>的修订标准</a:t>
            </a:r>
          </a:p>
        </p:txBody>
      </p:sp>
      <p:sp>
        <p:nvSpPr>
          <p:cNvPr id="2" name="标题 1"/>
          <p:cNvSpPr>
            <a:spLocks noGrp="1"/>
          </p:cNvSpPr>
          <p:nvPr>
            <p:ph type="title"/>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318935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5" hidden="1"/>
          <p:cNvSpPr txBox="1">
            <a:spLocks noChangeArrowheads="1"/>
          </p:cNvSpPr>
          <p:nvPr/>
        </p:nvSpPr>
        <p:spPr bwMode="auto">
          <a:xfrm>
            <a:off x="1939529" y="2322910"/>
            <a:ext cx="19431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7651" name="矩形 6" hidden="1"/>
          <p:cNvSpPr>
            <a:spLocks noChangeArrowheads="1"/>
          </p:cNvSpPr>
          <p:nvPr/>
        </p:nvSpPr>
        <p:spPr bwMode="auto">
          <a:xfrm>
            <a:off x="1939528" y="3126581"/>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7652" name="矩形 7" hidden="1"/>
          <p:cNvSpPr>
            <a:spLocks noChangeArrowheads="1"/>
          </p:cNvSpPr>
          <p:nvPr/>
        </p:nvSpPr>
        <p:spPr bwMode="auto">
          <a:xfrm>
            <a:off x="2010966" y="4037410"/>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27653" name="矩形 8" hidden="1"/>
          <p:cNvSpPr>
            <a:spLocks noChangeArrowheads="1"/>
          </p:cNvSpPr>
          <p:nvPr/>
        </p:nvSpPr>
        <p:spPr bwMode="auto">
          <a:xfrm>
            <a:off x="2010966" y="5001817"/>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11" name="平行四边形 10"/>
          <p:cNvSpPr/>
          <p:nvPr/>
        </p:nvSpPr>
        <p:spPr>
          <a:xfrm>
            <a:off x="1341835" y="2326481"/>
            <a:ext cx="1420415" cy="890588"/>
          </a:xfrm>
          <a:prstGeom prst="parallelogram">
            <a:avLst>
              <a:gd name="adj" fmla="val 52253"/>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2" name="平行四边形 11"/>
          <p:cNvSpPr/>
          <p:nvPr/>
        </p:nvSpPr>
        <p:spPr>
          <a:xfrm>
            <a:off x="1828800" y="2771775"/>
            <a:ext cx="1419225" cy="890588"/>
          </a:xfrm>
          <a:prstGeom prst="parallelogram">
            <a:avLst>
              <a:gd name="adj" fmla="val 52253"/>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3" name="平行四边形 12"/>
          <p:cNvSpPr/>
          <p:nvPr/>
        </p:nvSpPr>
        <p:spPr>
          <a:xfrm>
            <a:off x="2306242" y="3217069"/>
            <a:ext cx="1421606" cy="891779"/>
          </a:xfrm>
          <a:prstGeom prst="parallelogram">
            <a:avLst>
              <a:gd name="adj" fmla="val 52253"/>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14" name="平行四边形 13"/>
          <p:cNvSpPr/>
          <p:nvPr/>
        </p:nvSpPr>
        <p:spPr>
          <a:xfrm>
            <a:off x="2796779" y="3662362"/>
            <a:ext cx="1419225" cy="891779"/>
          </a:xfrm>
          <a:prstGeom prst="parallelogram">
            <a:avLst>
              <a:gd name="adj" fmla="val 52253"/>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pic>
        <p:nvPicPr>
          <p:cNvPr id="27658"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713185" y="2700337"/>
            <a:ext cx="7792640"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9"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785813" y="3146822"/>
            <a:ext cx="7791450" cy="70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0"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1252538" y="2733675"/>
            <a:ext cx="2914650" cy="3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1"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857250" y="3592116"/>
            <a:ext cx="7792641" cy="70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2"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994173" y="4482703"/>
            <a:ext cx="7792640"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3"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675085" y="2255044"/>
            <a:ext cx="7792640" cy="7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4" name="Picture 3"/>
          <p:cNvPicPr>
            <a:picLocks noChangeAspect="1"/>
          </p:cNvPicPr>
          <p:nvPr/>
        </p:nvPicPr>
        <p:blipFill>
          <a:blip r:embed="rId2">
            <a:extLst>
              <a:ext uri="{28A0092B-C50C-407E-A947-70E740481C1C}">
                <a14:useLocalDpi xmlns:a14="http://schemas.microsoft.com/office/drawing/2010/main" val="0"/>
              </a:ext>
            </a:extLst>
          </a:blip>
          <a:srcRect l="7205" r="2766" b="57680"/>
          <a:stretch>
            <a:fillRect/>
          </a:stretch>
        </p:blipFill>
        <p:spPr bwMode="auto">
          <a:xfrm>
            <a:off x="822723" y="2290763"/>
            <a:ext cx="2915840" cy="3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65" name="矩形 12"/>
          <p:cNvSpPr>
            <a:spLocks noChangeArrowheads="1"/>
          </p:cNvSpPr>
          <p:nvPr/>
        </p:nvSpPr>
        <p:spPr bwMode="auto">
          <a:xfrm>
            <a:off x="2999185" y="2362200"/>
            <a:ext cx="274947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dirty="0">
                <a:latin typeface="Calibri" panose="020F0502020204030204" pitchFamily="34" charset="0"/>
                <a:sym typeface="Calibri" panose="020F0502020204030204" pitchFamily="34" charset="0"/>
              </a:rPr>
              <a:t>同时与更多的设备通信</a:t>
            </a:r>
          </a:p>
        </p:txBody>
      </p:sp>
      <p:sp>
        <p:nvSpPr>
          <p:cNvPr id="27666" name="矩形 13"/>
          <p:cNvSpPr>
            <a:spLocks noChangeArrowheads="1"/>
          </p:cNvSpPr>
          <p:nvPr/>
        </p:nvSpPr>
        <p:spPr bwMode="auto">
          <a:xfrm>
            <a:off x="4785122" y="3808810"/>
            <a:ext cx="146706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a:latin typeface="Calibri" panose="020F0502020204030204" pitchFamily="34" charset="0"/>
                <a:sym typeface="Calibri" panose="020F0502020204030204" pitchFamily="34" charset="0"/>
              </a:rPr>
              <a:t>更高的速度</a:t>
            </a:r>
          </a:p>
        </p:txBody>
      </p:sp>
      <p:sp>
        <p:nvSpPr>
          <p:cNvPr id="27667" name="矩形 14"/>
          <p:cNvSpPr>
            <a:spLocks noChangeArrowheads="1"/>
          </p:cNvSpPr>
          <p:nvPr/>
        </p:nvSpPr>
        <p:spPr bwMode="auto">
          <a:xfrm>
            <a:off x="4285060" y="3273029"/>
            <a:ext cx="146706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a:latin typeface="Calibri" panose="020F0502020204030204" pitchFamily="34" charset="0"/>
                <a:sym typeface="Calibri" panose="020F0502020204030204" pitchFamily="34" charset="0"/>
              </a:rPr>
              <a:t>更低的延时</a:t>
            </a:r>
          </a:p>
        </p:txBody>
      </p:sp>
      <p:sp>
        <p:nvSpPr>
          <p:cNvPr id="27668" name="矩形 15"/>
          <p:cNvSpPr>
            <a:spLocks noChangeArrowheads="1"/>
          </p:cNvSpPr>
          <p:nvPr/>
        </p:nvSpPr>
        <p:spPr bwMode="auto">
          <a:xfrm>
            <a:off x="3570685" y="2834879"/>
            <a:ext cx="249299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a:latin typeface="Calibri" panose="020F0502020204030204" pitchFamily="34" charset="0"/>
                <a:sym typeface="Calibri" panose="020F0502020204030204" pitchFamily="34" charset="0"/>
              </a:rPr>
              <a:t>更大密度的设备部署</a:t>
            </a:r>
          </a:p>
        </p:txBody>
      </p:sp>
      <p:sp>
        <p:nvSpPr>
          <p:cNvPr id="27669" name="文本框 2"/>
          <p:cNvSpPr txBox="1">
            <a:spLocks noChangeArrowheads="1"/>
          </p:cNvSpPr>
          <p:nvPr/>
        </p:nvSpPr>
        <p:spPr bwMode="auto">
          <a:xfrm>
            <a:off x="5276850" y="4108848"/>
            <a:ext cx="117157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1500">
                <a:latin typeface="Calibri" panose="020F0502020204030204" pitchFamily="34" charset="0"/>
                <a:sym typeface="Calibri" panose="020F0502020204030204" pitchFamily="34" charset="0"/>
              </a:rPr>
              <a:t>......</a:t>
            </a:r>
          </a:p>
        </p:txBody>
      </p:sp>
      <p:sp>
        <p:nvSpPr>
          <p:cNvPr id="27670" name="文本框 3"/>
          <p:cNvSpPr txBox="1">
            <a:spLocks noChangeArrowheads="1"/>
          </p:cNvSpPr>
          <p:nvPr/>
        </p:nvSpPr>
        <p:spPr bwMode="auto">
          <a:xfrm>
            <a:off x="148829" y="1204912"/>
            <a:ext cx="38076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2400" dirty="0">
                <a:latin typeface="Calibri" panose="020F0502020204030204" pitchFamily="34" charset="0"/>
                <a:sym typeface="Calibri" panose="020F0502020204030204" pitchFamily="34" charset="0"/>
              </a:rPr>
              <a:t> </a:t>
            </a:r>
            <a:r>
              <a:rPr lang="zh-CN" altLang="en-US" sz="2400" dirty="0">
                <a:latin typeface="Calibri" panose="020F0502020204030204" pitchFamily="34" charset="0"/>
                <a:sym typeface="Calibri" panose="020F0502020204030204" pitchFamily="34" charset="0"/>
              </a:rPr>
              <a:t>WiFi6</a:t>
            </a:r>
            <a:r>
              <a:rPr lang="zh-CN" altLang="en-US" sz="2400" dirty="0" smtClean="0">
                <a:latin typeface="Calibri" panose="020F0502020204030204" pitchFamily="34" charset="0"/>
                <a:sym typeface="Calibri" panose="020F0502020204030204" pitchFamily="34" charset="0"/>
              </a:rPr>
              <a:t>技术特点：</a:t>
            </a:r>
            <a:endParaRPr lang="zh-CN" altLang="en-US" sz="2400" dirty="0">
              <a:latin typeface="Calibri" panose="020F0502020204030204" pitchFamily="34" charset="0"/>
              <a:sym typeface="Calibri" panose="020F0502020204030204" pitchFamily="34" charset="0"/>
            </a:endParaRPr>
          </a:p>
        </p:txBody>
      </p:sp>
      <p:sp>
        <p:nvSpPr>
          <p:cNvPr id="2" name="标题 1"/>
          <p:cNvSpPr>
            <a:spLocks noGrp="1"/>
          </p:cNvSpPr>
          <p:nvPr>
            <p:ph type="title"/>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629882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组合 10"/>
          <p:cNvGrpSpPr>
            <a:grpSpLocks/>
          </p:cNvGrpSpPr>
          <p:nvPr/>
        </p:nvGrpSpPr>
        <p:grpSpPr bwMode="auto">
          <a:xfrm>
            <a:off x="594122" y="1810942"/>
            <a:ext cx="7991475" cy="3562274"/>
            <a:chOff x="415925" y="1392685"/>
            <a:chExt cx="9074150" cy="4298503"/>
          </a:xfrm>
        </p:grpSpPr>
        <p:grpSp>
          <p:nvGrpSpPr>
            <p:cNvPr id="30731" name="组合 1"/>
            <p:cNvGrpSpPr>
              <a:grpSpLocks/>
            </p:cNvGrpSpPr>
            <p:nvPr/>
          </p:nvGrpSpPr>
          <p:grpSpPr bwMode="auto">
            <a:xfrm>
              <a:off x="1850802" y="2303564"/>
              <a:ext cx="6256442" cy="763622"/>
              <a:chOff x="1758191" y="2303564"/>
              <a:chExt cx="6256442" cy="763622"/>
            </a:xfrm>
          </p:grpSpPr>
          <p:cxnSp>
            <p:nvCxnSpPr>
              <p:cNvPr id="38" name="直接箭头连接符 2"/>
              <p:cNvCxnSpPr/>
              <p:nvPr/>
            </p:nvCxnSpPr>
            <p:spPr>
              <a:xfrm>
                <a:off x="4887428" y="2668719"/>
                <a:ext cx="0" cy="398309"/>
              </a:xfrm>
              <a:prstGeom prst="straightConnector1">
                <a:avLst/>
              </a:prstGeom>
              <a:ln>
                <a:solidFill>
                  <a:srgbClr val="646464"/>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直接箭头连接符 3"/>
              <p:cNvCxnSpPr/>
              <p:nvPr/>
            </p:nvCxnSpPr>
            <p:spPr>
              <a:xfrm>
                <a:off x="1757711" y="2302850"/>
                <a:ext cx="0" cy="764178"/>
              </a:xfrm>
              <a:prstGeom prst="straightConnector1">
                <a:avLst/>
              </a:prstGeom>
              <a:ln>
                <a:solidFill>
                  <a:srgbClr val="646464"/>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直接箭头连接符 4"/>
              <p:cNvCxnSpPr/>
              <p:nvPr/>
            </p:nvCxnSpPr>
            <p:spPr>
              <a:xfrm>
                <a:off x="8014440" y="2668719"/>
                <a:ext cx="0" cy="398309"/>
              </a:xfrm>
              <a:prstGeom prst="straightConnector1">
                <a:avLst/>
              </a:prstGeom>
              <a:ln>
                <a:solidFill>
                  <a:srgbClr val="646464"/>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直接连接符 5"/>
              <p:cNvCxnSpPr/>
              <p:nvPr/>
            </p:nvCxnSpPr>
            <p:spPr>
              <a:xfrm>
                <a:off x="1757711" y="2668719"/>
                <a:ext cx="6256729" cy="0"/>
              </a:xfrm>
              <a:prstGeom prst="line">
                <a:avLst/>
              </a:prstGeom>
              <a:ln>
                <a:solidFill>
                  <a:srgbClr val="646464"/>
                </a:solidFill>
              </a:ln>
            </p:spPr>
            <p:style>
              <a:lnRef idx="1">
                <a:schemeClr val="accent1"/>
              </a:lnRef>
              <a:fillRef idx="0">
                <a:schemeClr val="accent1"/>
              </a:fillRef>
              <a:effectRef idx="0">
                <a:schemeClr val="accent1"/>
              </a:effectRef>
              <a:fontRef idx="minor">
                <a:schemeClr val="tx1"/>
              </a:fontRef>
            </p:style>
          </p:cxnSp>
        </p:grpSp>
        <p:sp>
          <p:nvSpPr>
            <p:cNvPr id="13" name="AutoShape 2"/>
            <p:cNvSpPr>
              <a:spLocks noChangeArrowheads="1"/>
            </p:cNvSpPr>
            <p:nvPr/>
          </p:nvSpPr>
          <p:spPr bwMode="auto">
            <a:xfrm>
              <a:off x="415925" y="3067028"/>
              <a:ext cx="2870146" cy="2624160"/>
            </a:xfrm>
            <a:prstGeom prst="roundRect">
              <a:avLst>
                <a:gd name="adj" fmla="val 894"/>
              </a:avLst>
            </a:prstGeom>
            <a:solidFill>
              <a:srgbClr val="57B5F3"/>
            </a:solidFill>
            <a:ln w="9525" algn="ctr">
              <a:solidFill>
                <a:schemeClr val="accent4">
                  <a:lumMod val="60000"/>
                  <a:lumOff val="40000"/>
                </a:schemeClr>
              </a:solidFill>
              <a:round/>
            </a:ln>
            <a:effectLst>
              <a:outerShdw blurRad="50800" dist="38100" dir="5400000" algn="t" rotWithShape="0">
                <a:prstClr val="black">
                  <a:alpha val="40000"/>
                </a:prstClr>
              </a:outerShdw>
            </a:effectLst>
          </p:spPr>
          <p:txBody>
            <a:bodyPr wrap="none" anchor="ctr"/>
            <a:lstStyle/>
            <a:p>
              <a:pPr algn="ctr" defTabSz="685800">
                <a:lnSpc>
                  <a:spcPct val="150000"/>
                </a:lnSpc>
                <a:buClr>
                  <a:schemeClr val="accent1"/>
                </a:buClr>
                <a:defRPr/>
              </a:pPr>
              <a:endParaRPr lang="zh-CN" altLang="zh-CN" sz="2400">
                <a:latin typeface="Calibri" panose="020F0502020204030204" pitchFamily="34" charset="0"/>
                <a:ea typeface="微软雅黑" panose="020B0503020204020204" pitchFamily="34" charset="-122"/>
                <a:cs typeface="Arial" panose="020B0604020202020204" pitchFamily="34" charset="0"/>
                <a:sym typeface="Calibri" panose="020F0502020204030204" pitchFamily="34" charset="0"/>
              </a:endParaRPr>
            </a:p>
          </p:txBody>
        </p:sp>
        <p:sp>
          <p:nvSpPr>
            <p:cNvPr id="14" name="AutoShape 4"/>
            <p:cNvSpPr>
              <a:spLocks noChangeArrowheads="1"/>
            </p:cNvSpPr>
            <p:nvPr/>
          </p:nvSpPr>
          <p:spPr bwMode="auto">
            <a:xfrm>
              <a:off x="3494268" y="3067028"/>
              <a:ext cx="2871498" cy="2624160"/>
            </a:xfrm>
            <a:prstGeom prst="roundRect">
              <a:avLst>
                <a:gd name="adj" fmla="val 894"/>
              </a:avLst>
            </a:prstGeom>
            <a:solidFill>
              <a:srgbClr val="57B5F3"/>
            </a:solidFill>
            <a:ln w="9525" algn="ctr">
              <a:solidFill>
                <a:schemeClr val="accent4">
                  <a:lumMod val="60000"/>
                  <a:lumOff val="40000"/>
                </a:schemeClr>
              </a:solidFill>
              <a:round/>
            </a:ln>
            <a:effectLst>
              <a:outerShdw blurRad="50800" dist="38100" dir="5400000" algn="t" rotWithShape="0">
                <a:prstClr val="black">
                  <a:alpha val="40000"/>
                </a:prstClr>
              </a:outerShdw>
            </a:effectLst>
          </p:spPr>
          <p:txBody>
            <a:bodyPr wrap="none" anchor="ctr"/>
            <a:lstStyle/>
            <a:p>
              <a:pPr algn="ctr" defTabSz="685800">
                <a:lnSpc>
                  <a:spcPct val="150000"/>
                </a:lnSpc>
                <a:buClr>
                  <a:schemeClr val="accent1"/>
                </a:buClr>
                <a:defRPr/>
              </a:pPr>
              <a:endParaRPr lang="zh-CN" altLang="zh-CN" sz="2400">
                <a:latin typeface="Calibri" panose="020F0502020204030204" pitchFamily="34" charset="0"/>
                <a:ea typeface="微软雅黑" panose="020B0503020204020204" pitchFamily="34" charset="-122"/>
                <a:cs typeface="Arial" panose="020B0604020202020204" pitchFamily="34" charset="0"/>
                <a:sym typeface="Calibri" panose="020F0502020204030204" pitchFamily="34" charset="0"/>
              </a:endParaRPr>
            </a:p>
          </p:txBody>
        </p:sp>
        <p:sp>
          <p:nvSpPr>
            <p:cNvPr id="15" name="AutoShape 6"/>
            <p:cNvSpPr>
              <a:spLocks noChangeArrowheads="1"/>
            </p:cNvSpPr>
            <p:nvPr/>
          </p:nvSpPr>
          <p:spPr bwMode="auto">
            <a:xfrm>
              <a:off x="6573963" y="3067028"/>
              <a:ext cx="2916112" cy="2624160"/>
            </a:xfrm>
            <a:prstGeom prst="roundRect">
              <a:avLst>
                <a:gd name="adj" fmla="val 894"/>
              </a:avLst>
            </a:prstGeom>
            <a:solidFill>
              <a:srgbClr val="57B5F3"/>
            </a:solidFill>
            <a:ln w="9525" algn="ctr">
              <a:solidFill>
                <a:schemeClr val="accent4">
                  <a:lumMod val="60000"/>
                  <a:lumOff val="40000"/>
                </a:schemeClr>
              </a:solidFill>
              <a:round/>
            </a:ln>
            <a:effectLst>
              <a:outerShdw blurRad="50800" dist="38100" dir="5400000" algn="t" rotWithShape="0">
                <a:prstClr val="black">
                  <a:alpha val="40000"/>
                </a:prstClr>
              </a:outerShdw>
            </a:effectLst>
          </p:spPr>
          <p:txBody>
            <a:bodyPr wrap="none" anchor="ctr"/>
            <a:lstStyle/>
            <a:p>
              <a:pPr algn="ctr" defTabSz="685800">
                <a:lnSpc>
                  <a:spcPct val="150000"/>
                </a:lnSpc>
                <a:buClr>
                  <a:schemeClr val="accent1"/>
                </a:buClr>
                <a:defRPr/>
              </a:pPr>
              <a:endParaRPr lang="zh-CN" altLang="zh-CN" sz="2400">
                <a:latin typeface="Calibri" panose="020F0502020204030204" pitchFamily="34" charset="0"/>
                <a:ea typeface="微软雅黑" panose="020B0503020204020204" pitchFamily="34" charset="-122"/>
                <a:cs typeface="Arial" panose="020B0604020202020204" pitchFamily="34" charset="0"/>
                <a:sym typeface="Calibri" panose="020F0502020204030204" pitchFamily="34" charset="0"/>
              </a:endParaRPr>
            </a:p>
          </p:txBody>
        </p:sp>
        <p:sp>
          <p:nvSpPr>
            <p:cNvPr id="30735" name="Rectangle 16"/>
            <p:cNvSpPr>
              <a:spLocks noChangeArrowheads="1"/>
            </p:cNvSpPr>
            <p:nvPr/>
          </p:nvSpPr>
          <p:spPr bwMode="auto">
            <a:xfrm>
              <a:off x="670246" y="3341829"/>
              <a:ext cx="1130697" cy="1130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endParaRPr lang="zh-CN" altLang="en-US" sz="2400">
                <a:latin typeface="Calibri" panose="020F0502020204030204" pitchFamily="34" charset="0"/>
                <a:sym typeface="Calibri" panose="020F0502020204030204" pitchFamily="34" charset="0"/>
              </a:endParaRPr>
            </a:p>
          </p:txBody>
        </p:sp>
        <p:sp>
          <p:nvSpPr>
            <p:cNvPr id="30736" name="Rectangle 17"/>
            <p:cNvSpPr>
              <a:spLocks noChangeArrowheads="1"/>
            </p:cNvSpPr>
            <p:nvPr/>
          </p:nvSpPr>
          <p:spPr bwMode="auto">
            <a:xfrm>
              <a:off x="3766266" y="3361477"/>
              <a:ext cx="1111048" cy="1111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endParaRPr lang="zh-CN" altLang="en-US" sz="2400">
                <a:latin typeface="Calibri" panose="020F0502020204030204" pitchFamily="34" charset="0"/>
                <a:sym typeface="Calibri" panose="020F0502020204030204" pitchFamily="34" charset="0"/>
              </a:endParaRPr>
            </a:p>
          </p:txBody>
        </p:sp>
        <p:sp>
          <p:nvSpPr>
            <p:cNvPr id="30737" name="Rectangle 18"/>
            <p:cNvSpPr>
              <a:spLocks noChangeArrowheads="1"/>
            </p:cNvSpPr>
            <p:nvPr/>
          </p:nvSpPr>
          <p:spPr bwMode="auto">
            <a:xfrm>
              <a:off x="6800687" y="3361477"/>
              <a:ext cx="1111048" cy="1111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endParaRPr lang="zh-CN" altLang="en-US" sz="2400">
                <a:latin typeface="Calibri" panose="020F0502020204030204" pitchFamily="34" charset="0"/>
                <a:sym typeface="Calibri" panose="020F0502020204030204" pitchFamily="34" charset="0"/>
              </a:endParaRPr>
            </a:p>
          </p:txBody>
        </p:sp>
        <p:sp>
          <p:nvSpPr>
            <p:cNvPr id="21" name="AutoShape 23"/>
            <p:cNvSpPr>
              <a:spLocks noChangeArrowheads="1"/>
            </p:cNvSpPr>
            <p:nvPr/>
          </p:nvSpPr>
          <p:spPr bwMode="auto">
            <a:xfrm>
              <a:off x="2520879" y="1473788"/>
              <a:ext cx="6725849" cy="778597"/>
            </a:xfrm>
            <a:prstGeom prst="roundRect">
              <a:avLst>
                <a:gd name="adj" fmla="val 10250"/>
              </a:avLst>
            </a:prstGeom>
            <a:solidFill>
              <a:srgbClr val="57B5F3"/>
            </a:solidFill>
            <a:ln w="9525" algn="ctr">
              <a:solidFill>
                <a:schemeClr val="accent4">
                  <a:lumMod val="60000"/>
                  <a:lumOff val="40000"/>
                </a:schemeClr>
              </a:solidFill>
              <a:round/>
            </a:ln>
            <a:effectLst>
              <a:outerShdw blurRad="50800" dist="38100" dir="5400000" algn="t" rotWithShape="0">
                <a:prstClr val="black">
                  <a:alpha val="40000"/>
                </a:prstClr>
              </a:outerShdw>
            </a:effectLst>
          </p:spPr>
          <p:txBody>
            <a:bodyPr wrap="none" anchor="ctr"/>
            <a:lstStyle/>
            <a:p>
              <a:pPr algn="ctr" defTabSz="685800">
                <a:lnSpc>
                  <a:spcPct val="150000"/>
                </a:lnSpc>
                <a:buClr>
                  <a:schemeClr val="accent1"/>
                </a:buClr>
                <a:defRPr/>
              </a:pPr>
              <a:endParaRPr lang="zh-CN" altLang="en-US" sz="2400">
                <a:latin typeface="Calibri" panose="020F0502020204030204" pitchFamily="34" charset="0"/>
                <a:ea typeface="微软雅黑" panose="020B0503020204020204" pitchFamily="34" charset="-122"/>
                <a:cs typeface="Arial" panose="020B0604020202020204" pitchFamily="34" charset="0"/>
                <a:sym typeface="Calibri" panose="020F0502020204030204" pitchFamily="34" charset="0"/>
              </a:endParaRPr>
            </a:p>
          </p:txBody>
        </p:sp>
        <p:sp>
          <p:nvSpPr>
            <p:cNvPr id="22" name="AutoShape 24"/>
            <p:cNvSpPr>
              <a:spLocks noChangeArrowheads="1"/>
            </p:cNvSpPr>
            <p:nvPr/>
          </p:nvSpPr>
          <p:spPr bwMode="auto">
            <a:xfrm>
              <a:off x="675495" y="1392685"/>
              <a:ext cx="2172550" cy="940805"/>
            </a:xfrm>
            <a:prstGeom prst="roundRect">
              <a:avLst>
                <a:gd name="adj" fmla="val 7287"/>
              </a:avLst>
            </a:prstGeom>
            <a:solidFill>
              <a:srgbClr val="57B5F3"/>
            </a:solidFill>
            <a:ln w="9525" algn="ctr">
              <a:noFill/>
              <a:miter lim="800000"/>
            </a:ln>
            <a:effectLst>
              <a:outerShdw blurRad="50800" dist="38100" dir="5400000" algn="t" rotWithShape="0">
                <a:prstClr val="black">
                  <a:alpha val="40000"/>
                </a:prstClr>
              </a:outerShdw>
            </a:effectLst>
          </p:spPr>
          <p:txBody>
            <a:bodyPr wrap="none" anchor="ctr"/>
            <a:lstStyle/>
            <a:p>
              <a:pPr algn="ctr" defTabSz="685800">
                <a:defRPr/>
              </a:pPr>
              <a:endParaRPr lang="zh-CN" altLang="zh-CN" sz="2400" b="1">
                <a:solidFill>
                  <a:srgbClr val="FFFFFF"/>
                </a:solidFill>
                <a:effectLst>
                  <a:outerShdw blurRad="38100" dist="38100" dir="2700000" algn="tl">
                    <a:srgbClr val="000000">
                      <a:alpha val="43137"/>
                    </a:srgbClr>
                  </a:outerShdw>
                </a:effectLst>
                <a:latin typeface="Calibri" panose="020F0502020204030204" pitchFamily="34" charset="0"/>
                <a:ea typeface="微软雅黑" panose="020B0503020204020204" pitchFamily="34" charset="-122"/>
                <a:cs typeface="Arial" panose="020B0604020202020204" pitchFamily="34" charset="0"/>
                <a:sym typeface="Calibri" panose="020F0502020204030204" pitchFamily="34" charset="0"/>
              </a:endParaRPr>
            </a:p>
          </p:txBody>
        </p:sp>
      </p:grpSp>
      <p:sp>
        <p:nvSpPr>
          <p:cNvPr id="30723" name="TextBox 5" hidden="1"/>
          <p:cNvSpPr txBox="1">
            <a:spLocks noChangeArrowheads="1"/>
          </p:cNvSpPr>
          <p:nvPr/>
        </p:nvSpPr>
        <p:spPr bwMode="auto">
          <a:xfrm>
            <a:off x="1939529" y="2322910"/>
            <a:ext cx="19431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0724" name="矩形 6" hidden="1"/>
          <p:cNvSpPr>
            <a:spLocks noChangeArrowheads="1"/>
          </p:cNvSpPr>
          <p:nvPr/>
        </p:nvSpPr>
        <p:spPr bwMode="auto">
          <a:xfrm>
            <a:off x="1939528" y="3126581"/>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0725" name="矩形 7" hidden="1"/>
          <p:cNvSpPr>
            <a:spLocks noChangeArrowheads="1"/>
          </p:cNvSpPr>
          <p:nvPr/>
        </p:nvSpPr>
        <p:spPr bwMode="auto">
          <a:xfrm>
            <a:off x="2010966" y="4037410"/>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0726" name="矩形 8" hidden="1"/>
          <p:cNvSpPr>
            <a:spLocks noChangeArrowheads="1"/>
          </p:cNvSpPr>
          <p:nvPr/>
        </p:nvSpPr>
        <p:spPr bwMode="auto">
          <a:xfrm>
            <a:off x="2010966" y="5001817"/>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0727" name="矩形 12"/>
          <p:cNvSpPr>
            <a:spLocks noChangeArrowheads="1"/>
          </p:cNvSpPr>
          <p:nvPr/>
        </p:nvSpPr>
        <p:spPr bwMode="auto">
          <a:xfrm>
            <a:off x="787003" y="3344886"/>
            <a:ext cx="2140743"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1400" dirty="0">
                <a:latin typeface="Calibri" panose="020F0502020204030204" pitchFamily="34" charset="0"/>
                <a:sym typeface="Calibri" panose="020F0502020204030204" pitchFamily="34" charset="0"/>
              </a:rPr>
              <a:t> </a:t>
            </a:r>
            <a:r>
              <a:rPr lang="zh-CN" altLang="en-US" sz="2000" dirty="0">
                <a:latin typeface="Calibri" panose="020F0502020204030204" pitchFamily="34" charset="0"/>
                <a:sym typeface="Calibri" panose="020F0502020204030204" pitchFamily="34" charset="0"/>
              </a:rPr>
              <a:t>WiFi 6的最高速率可达9.6Gbps，也就是说理论传输速度达到了1.2GB/s的传输速度。</a:t>
            </a:r>
          </a:p>
        </p:txBody>
      </p:sp>
      <p:sp>
        <p:nvSpPr>
          <p:cNvPr id="30728" name="矩形 13"/>
          <p:cNvSpPr>
            <a:spLocks noChangeArrowheads="1"/>
          </p:cNvSpPr>
          <p:nvPr/>
        </p:nvSpPr>
        <p:spPr bwMode="auto">
          <a:xfrm>
            <a:off x="5954130" y="3370695"/>
            <a:ext cx="2724521"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dirty="0">
                <a:latin typeface="Calibri" panose="020F0502020204030204" pitchFamily="34" charset="0"/>
                <a:sym typeface="Calibri" panose="020F0502020204030204" pitchFamily="34" charset="0"/>
              </a:rPr>
              <a:t>WiFi 6扩展了覆盖范围，未来也利于其从室内走向室外，这是为未来部署园区物联网、智慧城市等铺路。</a:t>
            </a:r>
          </a:p>
        </p:txBody>
      </p:sp>
      <p:sp>
        <p:nvSpPr>
          <p:cNvPr id="30729" name="矩形 14"/>
          <p:cNvSpPr>
            <a:spLocks noChangeArrowheads="1"/>
          </p:cNvSpPr>
          <p:nvPr/>
        </p:nvSpPr>
        <p:spPr bwMode="auto">
          <a:xfrm>
            <a:off x="3266500" y="3213451"/>
            <a:ext cx="2513408"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dirty="0">
                <a:latin typeface="Calibri" panose="020F0502020204030204" pitchFamily="34" charset="0"/>
                <a:sym typeface="Calibri" panose="020F0502020204030204" pitchFamily="34" charset="0"/>
              </a:rPr>
              <a:t>多个终端可同时并行传输，不必排队等待、相互竞争，从而提升效率和降低时延，更好地支持家庭的门铃、冰箱、灯泡等多种设备的无线接入。</a:t>
            </a:r>
          </a:p>
          <a:p>
            <a:endParaRPr lang="zh-CN" altLang="en-US" sz="2000" dirty="0">
              <a:latin typeface="Calibri" panose="020F0502020204030204" pitchFamily="34" charset="0"/>
              <a:sym typeface="Calibri" panose="020F0502020204030204" pitchFamily="34" charset="0"/>
            </a:endParaRPr>
          </a:p>
        </p:txBody>
      </p:sp>
      <p:sp>
        <p:nvSpPr>
          <p:cNvPr id="30730" name="矩形 15"/>
          <p:cNvSpPr>
            <a:spLocks noChangeArrowheads="1"/>
          </p:cNvSpPr>
          <p:nvPr/>
        </p:nvSpPr>
        <p:spPr bwMode="auto">
          <a:xfrm>
            <a:off x="3305175" y="1972866"/>
            <a:ext cx="40112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pPr eaLnBrk="0" hangingPunct="0">
              <a:spcBef>
                <a:spcPct val="20000"/>
              </a:spcBef>
            </a:pPr>
            <a:r>
              <a:rPr lang="zh-CN" altLang="en-US" sz="2400" dirty="0">
                <a:latin typeface="Calibri" panose="020F0502020204030204" pitchFamily="34" charset="0"/>
                <a:sym typeface="Calibri" panose="020F0502020204030204" pitchFamily="34" charset="0"/>
              </a:rPr>
              <a:t>WiFi</a:t>
            </a:r>
            <a:r>
              <a:rPr lang="zh-CN" altLang="en-US" sz="2400" dirty="0" smtClean="0">
                <a:latin typeface="Calibri" panose="020F0502020204030204" pitchFamily="34" charset="0"/>
                <a:sym typeface="Calibri" panose="020F0502020204030204" pitchFamily="34" charset="0"/>
              </a:rPr>
              <a:t>6比较WiFi5</a:t>
            </a:r>
            <a:endParaRPr lang="zh-CN" altLang="en-US" sz="2400" dirty="0">
              <a:latin typeface="Calibri" panose="020F0502020204030204" pitchFamily="34" charset="0"/>
              <a:sym typeface="Calibri" panose="020F0502020204030204" pitchFamily="34" charset="0"/>
            </a:endParaRPr>
          </a:p>
        </p:txBody>
      </p:sp>
      <p:sp>
        <p:nvSpPr>
          <p:cNvPr id="2" name="标题 1"/>
          <p:cNvSpPr>
            <a:spLocks noGrp="1"/>
          </p:cNvSpPr>
          <p:nvPr>
            <p:ph type="title"/>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41750822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5" hidden="1"/>
          <p:cNvSpPr txBox="1">
            <a:spLocks noChangeArrowheads="1"/>
          </p:cNvSpPr>
          <p:nvPr/>
        </p:nvSpPr>
        <p:spPr bwMode="auto">
          <a:xfrm>
            <a:off x="1939529" y="2322910"/>
            <a:ext cx="19431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1747" name="矩形 6" hidden="1"/>
          <p:cNvSpPr>
            <a:spLocks noChangeArrowheads="1"/>
          </p:cNvSpPr>
          <p:nvPr/>
        </p:nvSpPr>
        <p:spPr bwMode="auto">
          <a:xfrm>
            <a:off x="1939528" y="3126581"/>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1748" name="矩形 7" hidden="1"/>
          <p:cNvSpPr>
            <a:spLocks noChangeArrowheads="1"/>
          </p:cNvSpPr>
          <p:nvPr/>
        </p:nvSpPr>
        <p:spPr bwMode="auto">
          <a:xfrm>
            <a:off x="2010966" y="4037410"/>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1749" name="矩形 8" hidden="1"/>
          <p:cNvSpPr>
            <a:spLocks noChangeArrowheads="1"/>
          </p:cNvSpPr>
          <p:nvPr/>
        </p:nvSpPr>
        <p:spPr bwMode="auto">
          <a:xfrm>
            <a:off x="2010966" y="5001817"/>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31750" name="矩形 6"/>
          <p:cNvSpPr>
            <a:spLocks noChangeArrowheads="1"/>
          </p:cNvSpPr>
          <p:nvPr/>
        </p:nvSpPr>
        <p:spPr bwMode="auto">
          <a:xfrm>
            <a:off x="971600" y="526256"/>
            <a:ext cx="31502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800" dirty="0">
                <a:latin typeface="Calibri" panose="020F0502020204030204" pitchFamily="34" charset="0"/>
                <a:sym typeface="Calibri" panose="020F0502020204030204" pitchFamily="34" charset="0"/>
              </a:rPr>
              <a:t>wifi6采用的新技术</a:t>
            </a:r>
          </a:p>
        </p:txBody>
      </p:sp>
      <p:sp>
        <p:nvSpPr>
          <p:cNvPr id="12" name="椭圆 11"/>
          <p:cNvSpPr/>
          <p:nvPr/>
        </p:nvSpPr>
        <p:spPr>
          <a:xfrm>
            <a:off x="3432573" y="2110979"/>
            <a:ext cx="2744390" cy="2059781"/>
          </a:xfrm>
          <a:prstGeom prst="ellipse">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cxnSp>
        <p:nvCxnSpPr>
          <p:cNvPr id="13" name="直接连接符 12"/>
          <p:cNvCxnSpPr>
            <a:stCxn id="12" idx="7"/>
            <a:endCxn id="14" idx="3"/>
          </p:cNvCxnSpPr>
          <p:nvPr/>
        </p:nvCxnSpPr>
        <p:spPr>
          <a:xfrm flipV="1">
            <a:off x="5775723" y="2213372"/>
            <a:ext cx="234553" cy="198834"/>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a:stCxn id="12" idx="1"/>
            <a:endCxn id="16" idx="5"/>
          </p:cNvCxnSpPr>
          <p:nvPr/>
        </p:nvCxnSpPr>
        <p:spPr>
          <a:xfrm flipH="1" flipV="1">
            <a:off x="3708798" y="2334817"/>
            <a:ext cx="125015" cy="7739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3286125" y="2018110"/>
            <a:ext cx="495300" cy="371475"/>
          </a:xfrm>
          <a:prstGeom prst="ellipse">
            <a:avLst/>
          </a:prstGeom>
          <a:solidFill>
            <a:srgbClr val="57B5F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cxnSp>
        <p:nvCxnSpPr>
          <p:cNvPr id="17" name="直接连接符 16"/>
          <p:cNvCxnSpPr>
            <a:stCxn id="12" idx="2"/>
            <a:endCxn id="18" idx="6"/>
          </p:cNvCxnSpPr>
          <p:nvPr/>
        </p:nvCxnSpPr>
        <p:spPr>
          <a:xfrm flipH="1" flipV="1">
            <a:off x="3239692" y="3132535"/>
            <a:ext cx="192881" cy="8334"/>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a:stCxn id="12" idx="5"/>
            <a:endCxn id="31765" idx="0"/>
          </p:cNvCxnSpPr>
          <p:nvPr/>
        </p:nvCxnSpPr>
        <p:spPr>
          <a:xfrm>
            <a:off x="5775056" y="3869112"/>
            <a:ext cx="85433" cy="892535"/>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a:stCxn id="12" idx="3"/>
            <a:endCxn id="22" idx="7"/>
          </p:cNvCxnSpPr>
          <p:nvPr/>
        </p:nvCxnSpPr>
        <p:spPr>
          <a:xfrm flipH="1">
            <a:off x="3424238" y="3868342"/>
            <a:ext cx="409575" cy="307181"/>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a:stCxn id="12" idx="6"/>
            <a:endCxn id="22" idx="7"/>
          </p:cNvCxnSpPr>
          <p:nvPr/>
        </p:nvCxnSpPr>
        <p:spPr>
          <a:xfrm flipV="1">
            <a:off x="6176962" y="3140869"/>
            <a:ext cx="596504"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1764" name="矩形 12"/>
          <p:cNvSpPr>
            <a:spLocks noChangeArrowheads="1"/>
          </p:cNvSpPr>
          <p:nvPr/>
        </p:nvSpPr>
        <p:spPr bwMode="auto">
          <a:xfrm>
            <a:off x="6771084" y="2415364"/>
            <a:ext cx="2278857" cy="1323439"/>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dirty="0">
                <a:latin typeface="Calibri" panose="020F0502020204030204" pitchFamily="34" charset="0"/>
                <a:sym typeface="Calibri" panose="020F0502020204030204" pitchFamily="34" charset="0"/>
              </a:rPr>
              <a:t>更高阶的调制方式（1024-QAM</a:t>
            </a:r>
            <a:r>
              <a:rPr lang="zh-CN" altLang="en-US" sz="2000" dirty="0" smtClean="0">
                <a:latin typeface="Calibri" panose="020F0502020204030204" pitchFamily="34" charset="0"/>
                <a:sym typeface="Calibri" panose="020F0502020204030204" pitchFamily="34" charset="0"/>
              </a:rPr>
              <a:t>）</a:t>
            </a:r>
            <a:r>
              <a:rPr lang="zh-CN" altLang="en-US" sz="2000" dirty="0">
                <a:latin typeface="Calibri" panose="020F0502020204030204" pitchFamily="34" charset="0"/>
                <a:sym typeface="Calibri" panose="020F0502020204030204" pitchFamily="34" charset="0"/>
              </a:rPr>
              <a:t>最大连接</a:t>
            </a:r>
            <a:r>
              <a:rPr lang="zh-CN" altLang="en-US" sz="2000" dirty="0" smtClean="0">
                <a:latin typeface="Calibri" panose="020F0502020204030204" pitchFamily="34" charset="0"/>
                <a:sym typeface="Calibri" panose="020F0502020204030204" pitchFamily="34" charset="0"/>
              </a:rPr>
              <a:t>速率9</a:t>
            </a:r>
            <a:r>
              <a:rPr lang="zh-CN" altLang="en-US" sz="2000" dirty="0">
                <a:latin typeface="Calibri" panose="020F0502020204030204" pitchFamily="34" charset="0"/>
                <a:sym typeface="Calibri" panose="020F0502020204030204" pitchFamily="34" charset="0"/>
              </a:rPr>
              <a:t>.6 Gbps左右</a:t>
            </a:r>
          </a:p>
        </p:txBody>
      </p:sp>
      <p:sp>
        <p:nvSpPr>
          <p:cNvPr id="31765" name="矩形 13"/>
          <p:cNvSpPr>
            <a:spLocks noChangeArrowheads="1"/>
          </p:cNvSpPr>
          <p:nvPr/>
        </p:nvSpPr>
        <p:spPr bwMode="auto">
          <a:xfrm>
            <a:off x="4988295" y="4761647"/>
            <a:ext cx="1744388" cy="461665"/>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BSS Coloring</a:t>
            </a:r>
          </a:p>
        </p:txBody>
      </p:sp>
      <p:sp>
        <p:nvSpPr>
          <p:cNvPr id="31766" name="矩形 14"/>
          <p:cNvSpPr>
            <a:spLocks noChangeArrowheads="1"/>
          </p:cNvSpPr>
          <p:nvPr/>
        </p:nvSpPr>
        <p:spPr bwMode="auto">
          <a:xfrm>
            <a:off x="1801365" y="4170023"/>
            <a:ext cx="1638300" cy="1200329"/>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dirty="0">
                <a:latin typeface="Calibri" panose="020F0502020204030204" pitchFamily="34" charset="0"/>
                <a:sym typeface="Calibri" panose="020F0502020204030204" pitchFamily="34" charset="0"/>
              </a:rPr>
              <a:t>更好的节电管理技术TWT</a:t>
            </a:r>
          </a:p>
        </p:txBody>
      </p:sp>
      <p:sp>
        <p:nvSpPr>
          <p:cNvPr id="31767" name="矩形 15"/>
          <p:cNvSpPr>
            <a:spLocks noChangeArrowheads="1"/>
          </p:cNvSpPr>
          <p:nvPr/>
        </p:nvSpPr>
        <p:spPr bwMode="auto">
          <a:xfrm>
            <a:off x="528886" y="2782669"/>
            <a:ext cx="2686993" cy="707886"/>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000" dirty="0">
                <a:latin typeface="Calibri" panose="020F0502020204030204" pitchFamily="34" charset="0"/>
                <a:sym typeface="Calibri" panose="020F0502020204030204" pitchFamily="34" charset="0"/>
              </a:rPr>
              <a:t>支持多用户传输技术MU-MIMO和OFDMA</a:t>
            </a:r>
          </a:p>
        </p:txBody>
      </p:sp>
      <p:sp>
        <p:nvSpPr>
          <p:cNvPr id="31768" name="矩形 15"/>
          <p:cNvSpPr>
            <a:spLocks noChangeArrowheads="1"/>
          </p:cNvSpPr>
          <p:nvPr/>
        </p:nvSpPr>
        <p:spPr bwMode="auto">
          <a:xfrm>
            <a:off x="3743325" y="2890838"/>
            <a:ext cx="169148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2700">
                <a:latin typeface="Calibri" panose="020F0502020204030204" pitchFamily="34" charset="0"/>
                <a:sym typeface="Calibri" panose="020F0502020204030204" pitchFamily="34" charset="0"/>
              </a:rPr>
              <a:t>WIFI6</a:t>
            </a:r>
            <a:r>
              <a:rPr lang="zh-CN" altLang="en-US" sz="2700">
                <a:latin typeface="Calibri" panose="020F0502020204030204" pitchFamily="34" charset="0"/>
                <a:sym typeface="Calibri" panose="020F0502020204030204" pitchFamily="34" charset="0"/>
              </a:rPr>
              <a:t>技术</a:t>
            </a:r>
          </a:p>
        </p:txBody>
      </p:sp>
      <p:sp>
        <p:nvSpPr>
          <p:cNvPr id="31769" name="文本框 1"/>
          <p:cNvSpPr txBox="1">
            <a:spLocks noChangeArrowheads="1"/>
          </p:cNvSpPr>
          <p:nvPr/>
        </p:nvSpPr>
        <p:spPr bwMode="auto">
          <a:xfrm>
            <a:off x="5986249" y="1799213"/>
            <a:ext cx="2882204" cy="461665"/>
          </a:xfrm>
          <a:prstGeom prst="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更多的子载波数量</a:t>
            </a:r>
          </a:p>
        </p:txBody>
      </p:sp>
      <p:sp>
        <p:nvSpPr>
          <p:cNvPr id="31770" name="文本框 2"/>
          <p:cNvSpPr txBox="1">
            <a:spLocks noChangeArrowheads="1"/>
          </p:cNvSpPr>
          <p:nvPr/>
        </p:nvSpPr>
        <p:spPr bwMode="auto">
          <a:xfrm>
            <a:off x="3215879" y="2005013"/>
            <a:ext cx="8262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a:latin typeface="Calibri" panose="020F0502020204030204" pitchFamily="34" charset="0"/>
                <a:sym typeface="Calibri" panose="020F0502020204030204" pitchFamily="34" charset="0"/>
              </a:rPr>
              <a:t>......</a:t>
            </a:r>
          </a:p>
        </p:txBody>
      </p:sp>
      <p:sp>
        <p:nvSpPr>
          <p:cNvPr id="2" name="矩形 1"/>
          <p:cNvSpPr/>
          <p:nvPr/>
        </p:nvSpPr>
        <p:spPr>
          <a:xfrm>
            <a:off x="611561" y="3435001"/>
            <a:ext cx="2339102" cy="461665"/>
          </a:xfrm>
          <a:prstGeom prst="rect">
            <a:avLst/>
          </a:prstGeom>
        </p:spPr>
        <p:txBody>
          <a:bodyPr wrap="none">
            <a:spAutoFit/>
          </a:bodyPr>
          <a:lstStyle/>
          <a:p>
            <a:r>
              <a:rPr lang="zh-CN" altLang="en-US" dirty="0">
                <a:latin typeface="Calibri" panose="020F0502020204030204" pitchFamily="34" charset="0"/>
                <a:ea typeface="微软雅黑" panose="020B0503020204020204" pitchFamily="34" charset="-122"/>
                <a:sym typeface="Calibri" panose="020F0502020204030204" pitchFamily="34" charset="0"/>
              </a:rPr>
              <a:t>多用户多进多出</a:t>
            </a:r>
          </a:p>
        </p:txBody>
      </p:sp>
      <p:sp>
        <p:nvSpPr>
          <p:cNvPr id="3" name="矩形 2"/>
          <p:cNvSpPr/>
          <p:nvPr/>
        </p:nvSpPr>
        <p:spPr>
          <a:xfrm>
            <a:off x="580298" y="3719655"/>
            <a:ext cx="1723549" cy="400110"/>
          </a:xfrm>
          <a:prstGeom prst="rect">
            <a:avLst/>
          </a:prstGeom>
        </p:spPr>
        <p:txBody>
          <a:bodyPr wrap="none">
            <a:spAutoFit/>
          </a:bodyPr>
          <a:lstStyle/>
          <a:p>
            <a:r>
              <a:rPr lang="zh-CN" altLang="en-US" sz="2000" dirty="0">
                <a:latin typeface="Calibri" panose="020F0502020204030204" pitchFamily="34" charset="0"/>
                <a:ea typeface="微软雅黑" panose="020B0503020204020204" pitchFamily="34" charset="-122"/>
                <a:sym typeface="Calibri" panose="020F0502020204030204" pitchFamily="34" charset="0"/>
              </a:rPr>
              <a:t>正交频分多址</a:t>
            </a:r>
          </a:p>
        </p:txBody>
      </p:sp>
      <p:pic>
        <p:nvPicPr>
          <p:cNvPr id="29" name="图片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969" y="1423835"/>
            <a:ext cx="3189451" cy="112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图片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99992" y="365604"/>
            <a:ext cx="4495896" cy="1378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图片 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698126" y="5205559"/>
            <a:ext cx="4239291" cy="1448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261603" y="5362792"/>
            <a:ext cx="2978090" cy="707886"/>
          </a:xfrm>
          <a:prstGeom prst="rect">
            <a:avLst/>
          </a:prstGeom>
        </p:spPr>
        <p:txBody>
          <a:bodyPr wrap="square">
            <a:spAutoFit/>
          </a:bodyPr>
          <a:lstStyle/>
          <a:p>
            <a:r>
              <a:rPr lang="zh-CN" altLang="en-US" sz="2000" dirty="0" smtClean="0">
                <a:latin typeface="Calibri" panose="020F0502020204030204" pitchFamily="34" charset="0"/>
                <a:ea typeface="微软雅黑" panose="020B0503020204020204" pitchFamily="34" charset="-122"/>
                <a:sym typeface="Calibri" panose="020F0502020204030204" pitchFamily="34" charset="0"/>
              </a:rPr>
              <a:t>（Target</a:t>
            </a:r>
            <a:r>
              <a:rPr lang="zh-CN" altLang="en-US" sz="2000" dirty="0">
                <a:latin typeface="Calibri" panose="020F0502020204030204" pitchFamily="34" charset="0"/>
                <a:ea typeface="微软雅黑" panose="020B0503020204020204" pitchFamily="34" charset="-122"/>
                <a:sym typeface="Calibri" panose="020F0502020204030204" pitchFamily="34" charset="0"/>
              </a:rPr>
              <a:t> Wakeup Time</a:t>
            </a:r>
            <a:r>
              <a:rPr lang="en-US" altLang="zh-CN" sz="2000" dirty="0">
                <a:latin typeface="Calibri" panose="020F0502020204030204" pitchFamily="34" charset="0"/>
                <a:ea typeface="微软雅黑" panose="020B0503020204020204" pitchFamily="34" charset="-122"/>
                <a:sym typeface="Calibri" panose="020F0502020204030204" pitchFamily="34" charset="0"/>
              </a:rPr>
              <a:t>)</a:t>
            </a:r>
            <a:r>
              <a:rPr lang="zh-CN" altLang="en-US" sz="2000" dirty="0">
                <a:latin typeface="Calibri" panose="020F0502020204030204" pitchFamily="34" charset="0"/>
                <a:ea typeface="微软雅黑" panose="020B0503020204020204" pitchFamily="34" charset="-122"/>
                <a:sym typeface="Calibri" panose="020F0502020204030204" pitchFamily="34" charset="0"/>
              </a:rPr>
              <a:t>目标唤醒时间</a:t>
            </a:r>
          </a:p>
        </p:txBody>
      </p:sp>
      <p:pic>
        <p:nvPicPr>
          <p:cNvPr id="34" name="图片 3"/>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60489" y="3648035"/>
            <a:ext cx="3133724" cy="1103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8059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down)">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wipe(down)">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down)">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down)">
                                      <p:cBhvr>
                                        <p:cTn id="2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Box 5" hidden="1"/>
          <p:cNvSpPr txBox="1">
            <a:spLocks noChangeArrowheads="1"/>
          </p:cNvSpPr>
          <p:nvPr/>
        </p:nvSpPr>
        <p:spPr bwMode="auto">
          <a:xfrm>
            <a:off x="1939529" y="2322910"/>
            <a:ext cx="19431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45059" name="矩形 6" hidden="1"/>
          <p:cNvSpPr>
            <a:spLocks noChangeArrowheads="1"/>
          </p:cNvSpPr>
          <p:nvPr/>
        </p:nvSpPr>
        <p:spPr bwMode="auto">
          <a:xfrm>
            <a:off x="1939528" y="3126581"/>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45060" name="矩形 7" hidden="1"/>
          <p:cNvSpPr>
            <a:spLocks noChangeArrowheads="1"/>
          </p:cNvSpPr>
          <p:nvPr/>
        </p:nvSpPr>
        <p:spPr bwMode="auto">
          <a:xfrm>
            <a:off x="2010966" y="4037410"/>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45061" name="矩形 8" hidden="1"/>
          <p:cNvSpPr>
            <a:spLocks noChangeArrowheads="1"/>
          </p:cNvSpPr>
          <p:nvPr/>
        </p:nvSpPr>
        <p:spPr bwMode="auto">
          <a:xfrm>
            <a:off x="2010966" y="5001817"/>
            <a:ext cx="14716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a:latin typeface="Calibri" panose="020F0502020204030204" pitchFamily="34" charset="0"/>
                <a:sym typeface="Calibri" panose="020F0502020204030204" pitchFamily="34" charset="0"/>
              </a:rPr>
              <a:t>点击添加文本</a:t>
            </a:r>
          </a:p>
        </p:txBody>
      </p:sp>
      <p:sp>
        <p:nvSpPr>
          <p:cNvPr id="45062" name="矩形 6"/>
          <p:cNvSpPr>
            <a:spLocks noChangeArrowheads="1"/>
          </p:cNvSpPr>
          <p:nvPr/>
        </p:nvSpPr>
        <p:spPr bwMode="auto">
          <a:xfrm>
            <a:off x="888349" y="638418"/>
            <a:ext cx="192232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zh-CN" altLang="en-US" sz="2100" dirty="0">
                <a:latin typeface="Calibri" panose="020F0502020204030204" pitchFamily="34" charset="0"/>
                <a:sym typeface="Calibri" panose="020F0502020204030204" pitchFamily="34" charset="0"/>
              </a:rPr>
              <a:t>当</a:t>
            </a:r>
            <a:r>
              <a:rPr lang="en-US" altLang="zh-CN" sz="2100" dirty="0">
                <a:latin typeface="Calibri" panose="020F0502020204030204" pitchFamily="34" charset="0"/>
                <a:sym typeface="Calibri" panose="020F0502020204030204" pitchFamily="34" charset="0"/>
              </a:rPr>
              <a:t>WiFi6</a:t>
            </a:r>
            <a:r>
              <a:rPr lang="zh-CN" altLang="en-US" sz="2100" dirty="0">
                <a:latin typeface="Calibri" panose="020F0502020204030204" pitchFamily="34" charset="0"/>
                <a:sym typeface="Calibri" panose="020F0502020204030204" pitchFamily="34" charset="0"/>
              </a:rPr>
              <a:t>遇到</a:t>
            </a:r>
            <a:r>
              <a:rPr lang="en-US" altLang="zh-CN" sz="2100" dirty="0">
                <a:latin typeface="Calibri" panose="020F0502020204030204" pitchFamily="34" charset="0"/>
                <a:sym typeface="Calibri" panose="020F0502020204030204" pitchFamily="34" charset="0"/>
              </a:rPr>
              <a:t>5G</a:t>
            </a:r>
            <a:endParaRPr lang="zh-CN" altLang="en-US" sz="2100" dirty="0">
              <a:latin typeface="Calibri" panose="020F0502020204030204" pitchFamily="34" charset="0"/>
              <a:sym typeface="Calibri" panose="020F0502020204030204" pitchFamily="34" charset="0"/>
            </a:endParaRPr>
          </a:p>
        </p:txBody>
      </p:sp>
      <p:sp>
        <p:nvSpPr>
          <p:cNvPr id="25" name="圆角矩形 24"/>
          <p:cNvSpPr>
            <a:spLocks noChangeArrowheads="1"/>
          </p:cNvSpPr>
          <p:nvPr/>
        </p:nvSpPr>
        <p:spPr bwMode="auto">
          <a:xfrm>
            <a:off x="1142976" y="1858233"/>
            <a:ext cx="2950828" cy="1272927"/>
          </a:xfrm>
          <a:prstGeom prst="roundRect">
            <a:avLst>
              <a:gd name="adj" fmla="val 3280"/>
            </a:avLst>
          </a:prstGeom>
          <a:solidFill>
            <a:srgbClr val="57B5F3"/>
          </a:solidFill>
          <a:ln w="9525">
            <a:gradFill flip="none" rotWithShape="1">
              <a:gsLst>
                <a:gs pos="0">
                  <a:srgbClr val="D2CE9E"/>
                </a:gs>
                <a:gs pos="100000">
                  <a:schemeClr val="bg1">
                    <a:lumMod val="85000"/>
                  </a:schemeClr>
                </a:gs>
              </a:gsLst>
              <a:lin ang="108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6" name="AutoShape 73"/>
          <p:cNvSpPr>
            <a:spLocks noChangeArrowheads="1"/>
          </p:cNvSpPr>
          <p:nvPr/>
        </p:nvSpPr>
        <p:spPr bwMode="auto">
          <a:xfrm rot="2700000">
            <a:off x="3710603" y="2311622"/>
            <a:ext cx="865281" cy="1483779"/>
          </a:xfrm>
          <a:prstGeom prst="rightArrow">
            <a:avLst>
              <a:gd name="adj1" fmla="val 70389"/>
              <a:gd name="adj2" fmla="val 63769"/>
            </a:avLst>
          </a:prstGeom>
          <a:solidFill>
            <a:srgbClr val="757985"/>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19050" h="44450"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lnSpc>
                <a:spcPct val="150000"/>
              </a:lnSpc>
              <a:defRPr/>
            </a:pPr>
            <a:endParaRPr lang="zh-CN" altLang="zh-CN" sz="1050" dirty="0">
              <a:solidFill>
                <a:srgbClr val="D2CE9E"/>
              </a:solidFill>
              <a:latin typeface="Calibri" panose="020F0502020204030204" pitchFamily="34" charset="0"/>
              <a:ea typeface="微软雅黑" panose="020B0503020204020204" pitchFamily="34" charset="-122"/>
              <a:sym typeface="Calibri" panose="020F0502020204030204" pitchFamily="34" charset="0"/>
            </a:endParaRPr>
          </a:p>
        </p:txBody>
      </p:sp>
      <p:sp>
        <p:nvSpPr>
          <p:cNvPr id="27" name="圆角矩形 26"/>
          <p:cNvSpPr>
            <a:spLocks noChangeArrowheads="1"/>
          </p:cNvSpPr>
          <p:nvPr/>
        </p:nvSpPr>
        <p:spPr bwMode="auto">
          <a:xfrm>
            <a:off x="5223273" y="3815954"/>
            <a:ext cx="2949178" cy="1273969"/>
          </a:xfrm>
          <a:prstGeom prst="roundRect">
            <a:avLst>
              <a:gd name="adj" fmla="val 3280"/>
            </a:avLst>
          </a:prstGeom>
          <a:solidFill>
            <a:srgbClr val="57B5F3"/>
          </a:solidFill>
          <a:ln w="9525">
            <a:solidFill>
              <a:srgbClr val="CB99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8" name="AutoShape 69"/>
          <p:cNvSpPr>
            <a:spLocks noChangeArrowheads="1"/>
          </p:cNvSpPr>
          <p:nvPr/>
        </p:nvSpPr>
        <p:spPr bwMode="auto">
          <a:xfrm rot="2700000" flipH="1">
            <a:off x="4871848" y="3197100"/>
            <a:ext cx="864152" cy="1485612"/>
          </a:xfrm>
          <a:prstGeom prst="rightArrow">
            <a:avLst>
              <a:gd name="adj1" fmla="val 70389"/>
              <a:gd name="adj2" fmla="val 64583"/>
            </a:avLst>
          </a:prstGeom>
          <a:solidFill>
            <a:schemeClr val="tx1">
              <a:lumMod val="65000"/>
              <a:lumOff val="3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19050" h="44450" prst="angle"/>
          </a:sp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defTabSz="685800">
              <a:lnSpc>
                <a:spcPct val="150000"/>
              </a:lnSpc>
              <a:defRPr/>
            </a:pPr>
            <a:endParaRPr lang="zh-CN" altLang="zh-CN" dirty="0">
              <a:latin typeface="Calibri" panose="020F0502020204030204" pitchFamily="34" charset="0"/>
              <a:ea typeface="微软雅黑" panose="020B0503020204020204" pitchFamily="34" charset="-122"/>
              <a:sym typeface="Calibri" panose="020F0502020204030204" pitchFamily="34" charset="0"/>
            </a:endParaRPr>
          </a:p>
        </p:txBody>
      </p:sp>
      <p:cxnSp>
        <p:nvCxnSpPr>
          <p:cNvPr id="45069" name="直接连接符 109"/>
          <p:cNvCxnSpPr>
            <a:cxnSpLocks noChangeAspect="1"/>
          </p:cNvCxnSpPr>
          <p:nvPr/>
        </p:nvCxnSpPr>
        <p:spPr bwMode="auto">
          <a:xfrm rot="5400000">
            <a:off x="3315295" y="1565077"/>
            <a:ext cx="2832497" cy="3776663"/>
          </a:xfrm>
          <a:prstGeom prst="line">
            <a:avLst/>
          </a:prstGeom>
          <a:noFill/>
          <a:ln w="25400">
            <a:solidFill>
              <a:schemeClr val="tx1"/>
            </a:solidFill>
            <a:prstDash val="sysDot"/>
            <a:round/>
            <a:headEnd/>
            <a:tailEnd/>
          </a:ln>
          <a:extLst>
            <a:ext uri="{909E8E84-426E-40DD-AFC4-6F175D3DCCD1}">
              <a14:hiddenFill xmlns:a14="http://schemas.microsoft.com/office/drawing/2010/main">
                <a:noFill/>
              </a14:hiddenFill>
            </a:ext>
          </a:extLst>
        </p:spPr>
      </p:cxnSp>
      <p:sp>
        <p:nvSpPr>
          <p:cNvPr id="30" name="椭圆 29"/>
          <p:cNvSpPr/>
          <p:nvPr/>
        </p:nvSpPr>
        <p:spPr>
          <a:xfrm>
            <a:off x="5094685" y="3767137"/>
            <a:ext cx="1048940" cy="787004"/>
          </a:xfrm>
          <a:prstGeom prst="ellipse">
            <a:avLst/>
          </a:prstGeom>
          <a:solidFill>
            <a:schemeClr val="bg1"/>
          </a:solidFill>
          <a:ln w="133350">
            <a:solidFill>
              <a:schemeClr val="tx1">
                <a:lumMod val="65000"/>
                <a:lumOff val="35000"/>
              </a:schemeClr>
            </a:solidFill>
          </a:ln>
          <a:effectLst>
            <a:outerShdw blurRad="50800" dist="50800" dir="5400000" algn="ctr" rotWithShape="0">
              <a:srgbClr val="000000">
                <a:alpha val="68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31" name="椭圆 30"/>
          <p:cNvSpPr/>
          <p:nvPr/>
        </p:nvSpPr>
        <p:spPr>
          <a:xfrm>
            <a:off x="3143250" y="2303860"/>
            <a:ext cx="1048941" cy="787003"/>
          </a:xfrm>
          <a:prstGeom prst="ellipse">
            <a:avLst/>
          </a:prstGeom>
          <a:solidFill>
            <a:schemeClr val="bg1"/>
          </a:solidFill>
          <a:ln w="133350">
            <a:solidFill>
              <a:srgbClr val="757985"/>
            </a:solidFill>
          </a:ln>
          <a:effectLst>
            <a:outerShdw blurRad="50800" dist="50800" dir="5400000" algn="ctr" rotWithShape="0">
              <a:srgbClr val="000000">
                <a:alpha val="68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a:defRPr/>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45072" name="矩形 13"/>
          <p:cNvSpPr>
            <a:spLocks noChangeArrowheads="1"/>
          </p:cNvSpPr>
          <p:nvPr/>
        </p:nvSpPr>
        <p:spPr bwMode="auto">
          <a:xfrm>
            <a:off x="6235304" y="4200526"/>
            <a:ext cx="12522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3600">
                <a:latin typeface="Calibri" panose="020F0502020204030204" pitchFamily="34" charset="0"/>
                <a:sym typeface="Calibri" panose="020F0502020204030204" pitchFamily="34" charset="0"/>
              </a:rPr>
              <a:t>WiFi6</a:t>
            </a:r>
          </a:p>
        </p:txBody>
      </p:sp>
      <p:sp>
        <p:nvSpPr>
          <p:cNvPr id="45073" name="矩形 14"/>
          <p:cNvSpPr>
            <a:spLocks noChangeArrowheads="1"/>
          </p:cNvSpPr>
          <p:nvPr/>
        </p:nvSpPr>
        <p:spPr bwMode="auto">
          <a:xfrm>
            <a:off x="1646635" y="2113360"/>
            <a:ext cx="774571"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6pPr>
            <a:lvl7pPr marL="29718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7pPr>
            <a:lvl8pPr marL="34290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8pPr>
            <a:lvl9pPr marL="3886200" indent="-228600" defTabSz="912813" fontAlgn="base">
              <a:spcBef>
                <a:spcPct val="0"/>
              </a:spcBef>
              <a:spcAft>
                <a:spcPct val="0"/>
              </a:spcAft>
              <a:defRPr>
                <a:solidFill>
                  <a:schemeClr val="tx1"/>
                </a:solidFill>
                <a:latin typeface="Segoe UI" panose="020B0502040204020203" pitchFamily="34" charset="0"/>
                <a:ea typeface="微软雅黑" panose="020B0503020204020204" pitchFamily="34" charset="-122"/>
              </a:defRPr>
            </a:lvl9pPr>
          </a:lstStyle>
          <a:p>
            <a:r>
              <a:rPr lang="en-US" altLang="zh-CN" sz="4050">
                <a:latin typeface="Calibri" panose="020F0502020204030204" pitchFamily="34" charset="0"/>
                <a:sym typeface="Calibri" panose="020F0502020204030204" pitchFamily="34" charset="0"/>
              </a:rPr>
              <a:t>5G</a:t>
            </a:r>
          </a:p>
        </p:txBody>
      </p:sp>
      <p:pic>
        <p:nvPicPr>
          <p:cNvPr id="45074" name="图片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24050" y="3902869"/>
            <a:ext cx="139065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p>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sp>
        <p:nvSpPr>
          <p:cNvPr id="3" name="内容占位符 2"/>
          <p:cNvSpPr>
            <a:spLocks noGrp="1"/>
          </p:cNvSpPr>
          <p:nvPr>
            <p:ph idx="1"/>
          </p:nvPr>
        </p:nvSpPr>
        <p:spPr/>
        <p:txBody>
          <a:bodyPr/>
          <a:lstStyle/>
          <a:p>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31580109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ChangeArrowheads="1"/>
          </p:cNvSpPr>
          <p:nvPr/>
        </p:nvSpPr>
        <p:spPr bwMode="auto">
          <a:xfrm>
            <a:off x="755576" y="692696"/>
            <a:ext cx="7834312" cy="4481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思考题：</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1</a:t>
            </a:r>
            <a:r>
              <a:rPr lang="zh-CN" altLang="en-US" dirty="0">
                <a:latin typeface="Calibri" panose="020F0502020204030204" pitchFamily="34" charset="0"/>
                <a:ea typeface="微软雅黑" panose="020B0503020204020204" pitchFamily="34" charset="-122"/>
                <a:sym typeface="Calibri" panose="020F0502020204030204" pitchFamily="34" charset="0"/>
              </a:rPr>
              <a:t>、无线局域网使用的访问方法是什么，</a:t>
            </a:r>
            <a:r>
              <a:rPr lang="en-US" altLang="zh-CN" dirty="0">
                <a:latin typeface="Calibri" panose="020F0502020204030204" pitchFamily="34" charset="0"/>
                <a:ea typeface="微软雅黑" panose="020B0503020204020204" pitchFamily="34" charset="-122"/>
                <a:sym typeface="Calibri" panose="020F0502020204030204" pitchFamily="34" charset="0"/>
              </a:rPr>
              <a:t>CSMA/CA</a:t>
            </a:r>
            <a:r>
              <a:rPr lang="zh-CN" altLang="en-US" dirty="0">
                <a:latin typeface="Calibri" panose="020F0502020204030204" pitchFamily="34" charset="0"/>
                <a:ea typeface="微软雅黑" panose="020B0503020204020204" pitchFamily="34" charset="-122"/>
                <a:sym typeface="Calibri" panose="020F0502020204030204" pitchFamily="34" charset="0"/>
              </a:rPr>
              <a:t>和 </a:t>
            </a:r>
            <a:r>
              <a:rPr lang="en-US" altLang="zh-CN" dirty="0">
                <a:latin typeface="Calibri" panose="020F0502020204030204" pitchFamily="34" charset="0"/>
                <a:ea typeface="微软雅黑" panose="020B0503020204020204" pitchFamily="34" charset="-122"/>
                <a:sym typeface="Calibri" panose="020F0502020204030204" pitchFamily="34" charset="0"/>
              </a:rPr>
              <a:t>CSMA/CD</a:t>
            </a:r>
            <a:r>
              <a:rPr lang="zh-CN" altLang="en-US" dirty="0">
                <a:latin typeface="Calibri" panose="020F0502020204030204" pitchFamily="34" charset="0"/>
                <a:ea typeface="微软雅黑" panose="020B0503020204020204" pitchFamily="34" charset="-122"/>
                <a:sym typeface="Calibri" panose="020F0502020204030204" pitchFamily="34" charset="0"/>
              </a:rPr>
              <a:t>异同 。</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2</a:t>
            </a:r>
            <a:r>
              <a:rPr lang="zh-CN" altLang="en-US" dirty="0">
                <a:latin typeface="Calibri" panose="020F0502020204030204" pitchFamily="34" charset="0"/>
                <a:ea typeface="微软雅黑" panose="020B0503020204020204" pitchFamily="34" charset="-122"/>
                <a:sym typeface="Calibri" panose="020F0502020204030204" pitchFamily="34" charset="0"/>
              </a:rPr>
              <a:t>、由于</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中</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的物理层标准构造。</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3</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BSS</a:t>
            </a:r>
            <a:r>
              <a:rPr lang="zh-CN" altLang="en-US" dirty="0">
                <a:latin typeface="Calibri" panose="020F0502020204030204" pitchFamily="34" charset="0"/>
                <a:ea typeface="微软雅黑" panose="020B0503020204020204" pitchFamily="34" charset="-122"/>
                <a:sym typeface="Calibri" panose="020F0502020204030204" pitchFamily="34" charset="0"/>
              </a:rPr>
              <a:t>与</a:t>
            </a:r>
            <a:r>
              <a:rPr lang="en-US" altLang="zh-CN" dirty="0">
                <a:latin typeface="Calibri" panose="020F0502020204030204" pitchFamily="34" charset="0"/>
                <a:ea typeface="微软雅黑" panose="020B0503020204020204" pitchFamily="34" charset="-122"/>
                <a:sym typeface="Calibri" panose="020F0502020204030204" pitchFamily="34" charset="0"/>
              </a:rPr>
              <a:t>ESS</a:t>
            </a:r>
            <a:r>
              <a:rPr lang="zh-CN" altLang="en-US" dirty="0">
                <a:latin typeface="Calibri" panose="020F0502020204030204" pitchFamily="34" charset="0"/>
                <a:ea typeface="微软雅黑" panose="020B0503020204020204" pitchFamily="34" charset="-122"/>
                <a:sym typeface="Calibri" panose="020F0502020204030204" pitchFamily="34" charset="0"/>
              </a:rPr>
              <a:t>的基本区别？</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4</a:t>
            </a:r>
            <a:r>
              <a:rPr lang="zh-CN" altLang="en-US" dirty="0">
                <a:latin typeface="Calibri" panose="020F0502020204030204" pitchFamily="34" charset="0"/>
                <a:ea typeface="微软雅黑" panose="020B0503020204020204" pitchFamily="34" charset="-122"/>
                <a:sym typeface="Calibri" panose="020F0502020204030204" pitchFamily="34" charset="0"/>
              </a:rPr>
              <a:t>、无线网络思考的基本要素，怎样理解移动性。</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5</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讨论</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中三种类型的移动。</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6</a:t>
            </a:r>
            <a:r>
              <a:rPr lang="zh-CN" altLang="en-US" dirty="0">
                <a:latin typeface="Calibri" panose="020F0502020204030204" pitchFamily="34" charset="0"/>
                <a:ea typeface="微软雅黑" panose="020B0503020204020204" pitchFamily="34" charset="-122"/>
                <a:sym typeface="Calibri" panose="020F0502020204030204" pitchFamily="34" charset="0"/>
              </a:rPr>
              <a:t>、什么是</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接入的关联？</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7</a:t>
            </a:r>
            <a:r>
              <a:rPr lang="zh-CN" altLang="en-US" dirty="0">
                <a:latin typeface="Calibri" panose="020F0502020204030204" pitchFamily="34" charset="0"/>
                <a:ea typeface="微软雅黑" panose="020B0503020204020204" pitchFamily="34" charset="-122"/>
                <a:sym typeface="Calibri" panose="020F0502020204030204" pitchFamily="34" charset="0"/>
              </a:rPr>
              <a:t>、为什么无线以太网</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帧结构的地址和有线不同。</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8</a:t>
            </a:r>
            <a:r>
              <a:rPr lang="zh-CN" altLang="en-US" dirty="0">
                <a:latin typeface="Calibri" panose="020F0502020204030204" pitchFamily="34" charset="0"/>
                <a:ea typeface="微软雅黑" panose="020B0503020204020204" pitchFamily="34" charset="-122"/>
                <a:sym typeface="Calibri" panose="020F0502020204030204" pitchFamily="34" charset="0"/>
              </a:rPr>
              <a:t>、什么是多路访问机制，常见方式有哪些？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6915"/>
                                        </p:tgtEl>
                                        <p:attrNameLst>
                                          <p:attrName>style.visibility</p:attrName>
                                        </p:attrNameLst>
                                      </p:cBhvr>
                                      <p:to>
                                        <p:strVal val="visible"/>
                                      </p:to>
                                    </p:set>
                                    <p:anim calcmode="lin" valueType="num">
                                      <p:cBhvr additive="base">
                                        <p:cTn id="7" dur="500" fill="hold"/>
                                        <p:tgtEl>
                                          <p:spTgt spid="166915"/>
                                        </p:tgtEl>
                                        <p:attrNameLst>
                                          <p:attrName>ppt_x</p:attrName>
                                        </p:attrNameLst>
                                      </p:cBhvr>
                                      <p:tavLst>
                                        <p:tav tm="0">
                                          <p:val>
                                            <p:strVal val="0-#ppt_w/2"/>
                                          </p:val>
                                        </p:tav>
                                        <p:tav tm="100000">
                                          <p:val>
                                            <p:strVal val="#ppt_x"/>
                                          </p:val>
                                        </p:tav>
                                      </p:tavLst>
                                    </p:anim>
                                    <p:anim calcmode="lin" valueType="num">
                                      <p:cBhvr additive="base">
                                        <p:cTn id="8" dur="500" fill="hold"/>
                                        <p:tgtEl>
                                          <p:spTgt spid="1669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Text Box 3"/>
          <p:cNvSpPr txBox="1">
            <a:spLocks noChangeArrowheads="1"/>
          </p:cNvSpPr>
          <p:nvPr/>
        </p:nvSpPr>
        <p:spPr bwMode="auto">
          <a:xfrm>
            <a:off x="683568" y="2276252"/>
            <a:ext cx="799465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移动网络通常建设大量无线蜂窝基站（或</a:t>
            </a:r>
            <a:r>
              <a:rPr lang="en-US" altLang="zh-CN" dirty="0">
                <a:latin typeface="Calibri" panose="020F0502020204030204" pitchFamily="34" charset="0"/>
                <a:ea typeface="微软雅黑" panose="020B0503020204020204" pitchFamily="34" charset="-122"/>
                <a:sym typeface="Calibri" panose="020F0502020204030204" pitchFamily="34" charset="0"/>
              </a:rPr>
              <a:t>AP</a:t>
            </a:r>
            <a:r>
              <a:rPr lang="zh-CN" altLang="en-US" dirty="0">
                <a:latin typeface="Calibri" panose="020F0502020204030204" pitchFamily="34" charset="0"/>
                <a:ea typeface="微软雅黑" panose="020B0503020204020204" pitchFamily="34" charset="-122"/>
                <a:sym typeface="Calibri" panose="020F0502020204030204" pitchFamily="34" charset="0"/>
              </a:rPr>
              <a:t>，通常</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固定的</a:t>
            </a:r>
            <a:r>
              <a:rPr lang="zh-CN" altLang="en-US" dirty="0">
                <a:latin typeface="Calibri" panose="020F0502020204030204" pitchFamily="34" charset="0"/>
                <a:ea typeface="微软雅黑" panose="020B0503020204020204" pitchFamily="34" charset="-122"/>
                <a:sym typeface="Calibri" panose="020F0502020204030204" pitchFamily="34" charset="0"/>
              </a:rPr>
              <a:t>）进行的无线覆盖，移动用户在覆盖区通过</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无线方式接入网络（</a:t>
            </a:r>
            <a:r>
              <a:rPr lang="zh-CN" altLang="en-US" dirty="0">
                <a:latin typeface="Calibri" panose="020F0502020204030204" pitchFamily="34" charset="0"/>
                <a:ea typeface="微软雅黑" panose="020B0503020204020204" pitchFamily="34" charset="-122"/>
                <a:sym typeface="Calibri" panose="020F0502020204030204" pitchFamily="34" charset="0"/>
              </a:rPr>
              <a:t>网络边缘、接入网，非核心网</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
        <p:nvSpPr>
          <p:cNvPr id="232452" name="Text Box 4"/>
          <p:cNvSpPr txBox="1">
            <a:spLocks noChangeArrowheads="1"/>
          </p:cNvSpPr>
          <p:nvPr/>
        </p:nvSpPr>
        <p:spPr bwMode="auto">
          <a:xfrm>
            <a:off x="683568" y="1196752"/>
            <a:ext cx="7921625"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无线通信技术经历：无线电报、点对点对讲、卫星通信、</a:t>
            </a:r>
            <a:r>
              <a:rPr lang="en-US" altLang="zh-CN" dirty="0">
                <a:latin typeface="Calibri" panose="020F0502020204030204" pitchFamily="34" charset="0"/>
                <a:ea typeface="微软雅黑" panose="020B0503020204020204" pitchFamily="34" charset="-122"/>
                <a:sym typeface="Calibri" panose="020F0502020204030204" pitchFamily="34" charset="0"/>
              </a:rPr>
              <a:t>GSM \ 2G</a:t>
            </a:r>
            <a:r>
              <a:rPr lang="zh-CN" altLang="en-US" dirty="0">
                <a:latin typeface="Calibri" panose="020F0502020204030204" pitchFamily="34" charset="0"/>
                <a:ea typeface="微软雅黑" panose="020B0503020204020204" pitchFamily="34" charset="-122"/>
                <a:sym typeface="Calibri" panose="020F0502020204030204" pitchFamily="34" charset="0"/>
              </a:rPr>
              <a:t>、蓝牙、</a:t>
            </a:r>
            <a:r>
              <a:rPr lang="en-US" altLang="zh-CN" dirty="0">
                <a:latin typeface="Calibri" panose="020F0502020204030204" pitchFamily="34" charset="0"/>
                <a:ea typeface="微软雅黑" panose="020B0503020204020204" pitchFamily="34" charset="-122"/>
                <a:sym typeface="Calibri" panose="020F0502020204030204" pitchFamily="34" charset="0"/>
              </a:rPr>
              <a:t>WLAN </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3G/4G……</a:t>
            </a:r>
          </a:p>
        </p:txBody>
      </p:sp>
      <p:sp>
        <p:nvSpPr>
          <p:cNvPr id="232453" name="Text Box 5"/>
          <p:cNvSpPr txBox="1">
            <a:spLocks noChangeArrowheads="1"/>
          </p:cNvSpPr>
          <p:nvPr/>
        </p:nvSpPr>
        <p:spPr bwMode="auto">
          <a:xfrm>
            <a:off x="683568" y="4220939"/>
            <a:ext cx="76200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WIFI (Wireless Fidelity)</a:t>
            </a:r>
            <a:r>
              <a:rPr lang="zh-CN" altLang="en-US" dirty="0">
                <a:latin typeface="Calibri" panose="020F0502020204030204" pitchFamily="34" charset="0"/>
                <a:ea typeface="微软雅黑" panose="020B0503020204020204" pitchFamily="34" charset="-122"/>
                <a:sym typeface="Calibri" panose="020F0502020204030204" pitchFamily="34" charset="0"/>
              </a:rPr>
              <a:t>随处看见</a:t>
            </a:r>
            <a:r>
              <a:rPr lang="en-US" altLang="zh-CN" dirty="0">
                <a:latin typeface="Calibri" panose="020F0502020204030204" pitchFamily="34" charset="0"/>
                <a:ea typeface="微软雅黑" panose="020B0503020204020204" pitchFamily="34" charset="-122"/>
                <a:sym typeface="Calibri" panose="020F0502020204030204" pitchFamily="34" charset="0"/>
              </a:rPr>
              <a:t>. </a:t>
            </a:r>
          </a:p>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以及其它无线接入方式和有线</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（光纤</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、双绞线</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），共同组成互补覆盖的以太网络新形式。</a:t>
            </a:r>
          </a:p>
        </p:txBody>
      </p:sp>
      <p:sp>
        <p:nvSpPr>
          <p:cNvPr id="232454" name="Text Box 6"/>
          <p:cNvSpPr txBox="1">
            <a:spLocks noChangeArrowheads="1"/>
          </p:cNvSpPr>
          <p:nvPr/>
        </p:nvSpPr>
        <p:spPr bwMode="auto">
          <a:xfrm>
            <a:off x="683568" y="5805264"/>
            <a:ext cx="76200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3G</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4G</a:t>
            </a:r>
            <a:r>
              <a:rPr lang="zh-CN" altLang="en-US" dirty="0">
                <a:latin typeface="Calibri" panose="020F0502020204030204" pitchFamily="34" charset="0"/>
                <a:ea typeface="微软雅黑" panose="020B0503020204020204" pitchFamily="34" charset="-122"/>
                <a:sym typeface="Calibri" panose="020F0502020204030204" pitchFamily="34" charset="0"/>
              </a:rPr>
              <a:t>移动通信网，构成快速发展的</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移动互联网的基础。</a:t>
            </a:r>
          </a:p>
        </p:txBody>
      </p:sp>
      <p:sp>
        <p:nvSpPr>
          <p:cNvPr id="232455" name="Text Box 7"/>
          <p:cNvSpPr txBox="1">
            <a:spLocks noChangeArrowheads="1"/>
          </p:cNvSpPr>
          <p:nvPr/>
        </p:nvSpPr>
        <p:spPr bwMode="auto">
          <a:xfrm>
            <a:off x="660583" y="485301"/>
            <a:ext cx="3673475" cy="572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800" dirty="0">
                <a:solidFill>
                  <a:srgbClr val="CC0000"/>
                </a:solidFill>
                <a:latin typeface="Calibri" panose="020F0502020204030204" pitchFamily="34" charset="0"/>
                <a:ea typeface="微软雅黑" panose="020B0503020204020204" pitchFamily="34" charset="-122"/>
                <a:sym typeface="Calibri" panose="020F0502020204030204" pitchFamily="34" charset="0"/>
              </a:rPr>
              <a:t>WIFI</a:t>
            </a:r>
            <a:r>
              <a:rPr lang="zh-CN" altLang="en-US" sz="2800" dirty="0">
                <a:solidFill>
                  <a:srgbClr val="CC0000"/>
                </a:solidFill>
                <a:latin typeface="Calibri" panose="020F0502020204030204" pitchFamily="34" charset="0"/>
                <a:ea typeface="微软雅黑" panose="020B0503020204020204" pitchFamily="34" charset="-122"/>
                <a:sym typeface="Calibri" panose="020F0502020204030204" pitchFamily="34" charset="0"/>
              </a:rPr>
              <a:t>和</a:t>
            </a:r>
            <a:r>
              <a:rPr lang="en-US" altLang="zh-CN" sz="2800" dirty="0">
                <a:solidFill>
                  <a:srgbClr val="CC0000"/>
                </a:solidFill>
                <a:latin typeface="Calibri" panose="020F0502020204030204" pitchFamily="34" charset="0"/>
                <a:ea typeface="微软雅黑" panose="020B0503020204020204" pitchFamily="34" charset="-122"/>
                <a:sym typeface="Calibri" panose="020F0502020204030204" pitchFamily="34" charset="0"/>
              </a:rPr>
              <a:t>WLAN</a:t>
            </a:r>
            <a:r>
              <a:rPr lang="zh-CN" altLang="en-US" sz="2800" dirty="0">
                <a:solidFill>
                  <a:srgbClr val="CC0000"/>
                </a:solidFill>
                <a:latin typeface="Calibri" panose="020F0502020204030204" pitchFamily="34" charset="0"/>
                <a:ea typeface="微软雅黑" panose="020B0503020204020204" pitchFamily="34" charset="-122"/>
                <a:sym typeface="Calibri" panose="020F0502020204030204" pitchFamily="34" charset="0"/>
              </a:rPr>
              <a:t>差别？</a:t>
            </a:r>
          </a:p>
        </p:txBody>
      </p:sp>
      <p:sp>
        <p:nvSpPr>
          <p:cNvPr id="232457" name="Text Box 9"/>
          <p:cNvSpPr txBox="1">
            <a:spLocks noChangeArrowheads="1"/>
          </p:cNvSpPr>
          <p:nvPr/>
        </p:nvSpPr>
        <p:spPr bwMode="auto">
          <a:xfrm>
            <a:off x="683568" y="3644677"/>
            <a:ext cx="792162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无固定基站无线网络：自组织网络</a:t>
            </a:r>
            <a:r>
              <a:rPr lang="en-US" altLang="zh-CN" dirty="0">
                <a:latin typeface="Calibri" panose="020F0502020204030204" pitchFamily="34" charset="0"/>
                <a:ea typeface="微软雅黑" panose="020B0503020204020204" pitchFamily="34" charset="-122"/>
                <a:sym typeface="Calibri" panose="020F0502020204030204" pitchFamily="34" charset="0"/>
              </a:rPr>
              <a:t>ad hoc network</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2452"/>
                                        </p:tgtEl>
                                        <p:attrNameLst>
                                          <p:attrName>style.visibility</p:attrName>
                                        </p:attrNameLst>
                                      </p:cBhvr>
                                      <p:to>
                                        <p:strVal val="visible"/>
                                      </p:to>
                                    </p:set>
                                    <p:anim calcmode="lin" valueType="num">
                                      <p:cBhvr additive="base">
                                        <p:cTn id="7" dur="500" fill="hold"/>
                                        <p:tgtEl>
                                          <p:spTgt spid="232452"/>
                                        </p:tgtEl>
                                        <p:attrNameLst>
                                          <p:attrName>ppt_x</p:attrName>
                                        </p:attrNameLst>
                                      </p:cBhvr>
                                      <p:tavLst>
                                        <p:tav tm="0">
                                          <p:val>
                                            <p:strVal val="0-#ppt_w/2"/>
                                          </p:val>
                                        </p:tav>
                                        <p:tav tm="100000">
                                          <p:val>
                                            <p:strVal val="#ppt_x"/>
                                          </p:val>
                                        </p:tav>
                                      </p:tavLst>
                                    </p:anim>
                                    <p:anim calcmode="lin" valueType="num">
                                      <p:cBhvr additive="base">
                                        <p:cTn id="8" dur="500" fill="hold"/>
                                        <p:tgtEl>
                                          <p:spTgt spid="23245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2451"/>
                                        </p:tgtEl>
                                        <p:attrNameLst>
                                          <p:attrName>style.visibility</p:attrName>
                                        </p:attrNameLst>
                                      </p:cBhvr>
                                      <p:to>
                                        <p:strVal val="visible"/>
                                      </p:to>
                                    </p:set>
                                    <p:anim calcmode="lin" valueType="num">
                                      <p:cBhvr additive="base">
                                        <p:cTn id="13" dur="500" fill="hold"/>
                                        <p:tgtEl>
                                          <p:spTgt spid="232451"/>
                                        </p:tgtEl>
                                        <p:attrNameLst>
                                          <p:attrName>ppt_x</p:attrName>
                                        </p:attrNameLst>
                                      </p:cBhvr>
                                      <p:tavLst>
                                        <p:tav tm="0">
                                          <p:val>
                                            <p:strVal val="0-#ppt_w/2"/>
                                          </p:val>
                                        </p:tav>
                                        <p:tav tm="100000">
                                          <p:val>
                                            <p:strVal val="#ppt_x"/>
                                          </p:val>
                                        </p:tav>
                                      </p:tavLst>
                                    </p:anim>
                                    <p:anim calcmode="lin" valueType="num">
                                      <p:cBhvr additive="base">
                                        <p:cTn id="14" dur="500" fill="hold"/>
                                        <p:tgtEl>
                                          <p:spTgt spid="2324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2457"/>
                                        </p:tgtEl>
                                        <p:attrNameLst>
                                          <p:attrName>style.visibility</p:attrName>
                                        </p:attrNameLst>
                                      </p:cBhvr>
                                      <p:to>
                                        <p:strVal val="visible"/>
                                      </p:to>
                                    </p:set>
                                    <p:anim calcmode="lin" valueType="num">
                                      <p:cBhvr additive="base">
                                        <p:cTn id="19" dur="500" fill="hold"/>
                                        <p:tgtEl>
                                          <p:spTgt spid="232457"/>
                                        </p:tgtEl>
                                        <p:attrNameLst>
                                          <p:attrName>ppt_x</p:attrName>
                                        </p:attrNameLst>
                                      </p:cBhvr>
                                      <p:tavLst>
                                        <p:tav tm="0">
                                          <p:val>
                                            <p:strVal val="0-#ppt_w/2"/>
                                          </p:val>
                                        </p:tav>
                                        <p:tav tm="100000">
                                          <p:val>
                                            <p:strVal val="#ppt_x"/>
                                          </p:val>
                                        </p:tav>
                                      </p:tavLst>
                                    </p:anim>
                                    <p:anim calcmode="lin" valueType="num">
                                      <p:cBhvr additive="base">
                                        <p:cTn id="20" dur="500" fill="hold"/>
                                        <p:tgtEl>
                                          <p:spTgt spid="23245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2453"/>
                                        </p:tgtEl>
                                        <p:attrNameLst>
                                          <p:attrName>style.visibility</p:attrName>
                                        </p:attrNameLst>
                                      </p:cBhvr>
                                      <p:to>
                                        <p:strVal val="visible"/>
                                      </p:to>
                                    </p:set>
                                    <p:anim calcmode="lin" valueType="num">
                                      <p:cBhvr additive="base">
                                        <p:cTn id="25" dur="500" fill="hold"/>
                                        <p:tgtEl>
                                          <p:spTgt spid="232453"/>
                                        </p:tgtEl>
                                        <p:attrNameLst>
                                          <p:attrName>ppt_x</p:attrName>
                                        </p:attrNameLst>
                                      </p:cBhvr>
                                      <p:tavLst>
                                        <p:tav tm="0">
                                          <p:val>
                                            <p:strVal val="0-#ppt_w/2"/>
                                          </p:val>
                                        </p:tav>
                                        <p:tav tm="100000">
                                          <p:val>
                                            <p:strVal val="#ppt_x"/>
                                          </p:val>
                                        </p:tav>
                                      </p:tavLst>
                                    </p:anim>
                                    <p:anim calcmode="lin" valueType="num">
                                      <p:cBhvr additive="base">
                                        <p:cTn id="26" dur="500" fill="hold"/>
                                        <p:tgtEl>
                                          <p:spTgt spid="23245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2454"/>
                                        </p:tgtEl>
                                        <p:attrNameLst>
                                          <p:attrName>style.visibility</p:attrName>
                                        </p:attrNameLst>
                                      </p:cBhvr>
                                      <p:to>
                                        <p:strVal val="visible"/>
                                      </p:to>
                                    </p:set>
                                    <p:anim calcmode="lin" valueType="num">
                                      <p:cBhvr additive="base">
                                        <p:cTn id="31" dur="500" fill="hold"/>
                                        <p:tgtEl>
                                          <p:spTgt spid="232454"/>
                                        </p:tgtEl>
                                        <p:attrNameLst>
                                          <p:attrName>ppt_x</p:attrName>
                                        </p:attrNameLst>
                                      </p:cBhvr>
                                      <p:tavLst>
                                        <p:tav tm="0">
                                          <p:val>
                                            <p:strVal val="0-#ppt_w/2"/>
                                          </p:val>
                                        </p:tav>
                                        <p:tav tm="100000">
                                          <p:val>
                                            <p:strVal val="#ppt_x"/>
                                          </p:val>
                                        </p:tav>
                                      </p:tavLst>
                                    </p:anim>
                                    <p:anim calcmode="lin" valueType="num">
                                      <p:cBhvr additive="base">
                                        <p:cTn id="32" dur="500" fill="hold"/>
                                        <p:tgtEl>
                                          <p:spTgt spid="232454"/>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2455"/>
                                        </p:tgtEl>
                                        <p:attrNameLst>
                                          <p:attrName>style.visibility</p:attrName>
                                        </p:attrNameLst>
                                      </p:cBhvr>
                                      <p:to>
                                        <p:strVal val="visible"/>
                                      </p:to>
                                    </p:set>
                                    <p:anim calcmode="lin" valueType="num">
                                      <p:cBhvr additive="base">
                                        <p:cTn id="37" dur="500" fill="hold"/>
                                        <p:tgtEl>
                                          <p:spTgt spid="232455"/>
                                        </p:tgtEl>
                                        <p:attrNameLst>
                                          <p:attrName>ppt_x</p:attrName>
                                        </p:attrNameLst>
                                      </p:cBhvr>
                                      <p:tavLst>
                                        <p:tav tm="0">
                                          <p:val>
                                            <p:strVal val="0-#ppt_w/2"/>
                                          </p:val>
                                        </p:tav>
                                        <p:tav tm="100000">
                                          <p:val>
                                            <p:strVal val="#ppt_x"/>
                                          </p:val>
                                        </p:tav>
                                      </p:tavLst>
                                    </p:anim>
                                    <p:anim calcmode="lin" valueType="num">
                                      <p:cBhvr additive="base">
                                        <p:cTn id="38" dur="500" fill="hold"/>
                                        <p:tgtEl>
                                          <p:spTgt spid="2324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autoUpdateAnimBg="0"/>
      <p:bldP spid="232452" grpId="0" autoUpdateAnimBg="0"/>
      <p:bldP spid="232453" grpId="0" autoUpdateAnimBg="0"/>
      <p:bldP spid="232454" grpId="0" autoUpdateAnimBg="0"/>
      <p:bldP spid="232455" grpId="0" autoUpdateAnimBg="0"/>
      <p:bldP spid="23245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76958" y="1208634"/>
            <a:ext cx="8443514" cy="1569660"/>
          </a:xfrm>
          <a:prstGeom prst="rect">
            <a:avLst/>
          </a:prstGeom>
        </p:spPr>
        <p:txBody>
          <a:bodyPr wrap="square">
            <a:spAutoFit/>
          </a:bodyPr>
          <a:lstStyle/>
          <a:p>
            <a:r>
              <a:rPr lang="en-US" altLang="zh-CN" dirty="0" smtClean="0">
                <a:latin typeface="Calibri" panose="020F0502020204030204" pitchFamily="34" charset="0"/>
                <a:ea typeface="微软雅黑" panose="020B0503020204020204" pitchFamily="34" charset="-122"/>
                <a:sym typeface="Calibri" panose="020F0502020204030204" pitchFamily="34" charset="0"/>
              </a:rPr>
              <a:t>WIFI</a:t>
            </a:r>
            <a:r>
              <a:rPr lang="zh-CN" altLang="en-US" dirty="0">
                <a:latin typeface="Calibri" panose="020F0502020204030204" pitchFamily="34" charset="0"/>
                <a:ea typeface="微软雅黑" panose="020B0503020204020204" pitchFamily="34" charset="-122"/>
                <a:sym typeface="Calibri" panose="020F0502020204030204" pitchFamily="34" charset="0"/>
              </a:rPr>
              <a:t>就是一种无线联网的技术</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，又称WIFI</a:t>
            </a:r>
            <a:r>
              <a:rPr lang="zh-CN" altLang="en-US" dirty="0">
                <a:latin typeface="Calibri" panose="020F0502020204030204" pitchFamily="34" charset="0"/>
                <a:ea typeface="微软雅黑" panose="020B0503020204020204" pitchFamily="34" charset="-122"/>
                <a:sym typeface="Calibri" panose="020F0502020204030204" pitchFamily="34" charset="0"/>
              </a:rPr>
              <a:t>/wifi/Wi-Fi无线保真，</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是</a:t>
            </a:r>
            <a:r>
              <a:rPr lang="zh-CN" altLang="en-US" dirty="0">
                <a:latin typeface="Calibri" panose="020F0502020204030204" pitchFamily="34" charset="0"/>
                <a:ea typeface="微软雅黑" panose="020B0503020204020204" pitchFamily="34" charset="-122"/>
                <a:sym typeface="Calibri" panose="020F0502020204030204" pitchFamily="34" charset="0"/>
              </a:rPr>
              <a:t>改善基于</a:t>
            </a:r>
            <a:r>
              <a:rPr lang="en-US" altLang="zh-CN" dirty="0">
                <a:latin typeface="Calibri" panose="020F0502020204030204" pitchFamily="34" charset="0"/>
                <a:ea typeface="微软雅黑" panose="020B0503020204020204" pitchFamily="34" charset="-122"/>
                <a:sym typeface="Calibri" panose="020F0502020204030204" pitchFamily="34" charset="0"/>
              </a:rPr>
              <a:t>IEEE 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标准的无线网路产品之间的互通性，由</a:t>
            </a:r>
            <a:r>
              <a:rPr lang="en-US" altLang="zh-CN" dirty="0">
                <a:latin typeface="Calibri" panose="020F0502020204030204" pitchFamily="34" charset="0"/>
                <a:ea typeface="微软雅黑" panose="020B0503020204020204" pitchFamily="34" charset="-122"/>
                <a:sym typeface="Calibri" panose="020F0502020204030204" pitchFamily="34" charset="0"/>
              </a:rPr>
              <a:t>Wi-Fi</a:t>
            </a:r>
            <a:r>
              <a:rPr lang="zh-CN" altLang="en-US" dirty="0">
                <a:latin typeface="Calibri" panose="020F0502020204030204" pitchFamily="34" charset="0"/>
                <a:ea typeface="微软雅黑" panose="020B0503020204020204" pitchFamily="34" charset="-122"/>
                <a:sym typeface="Calibri" panose="020F0502020204030204" pitchFamily="34" charset="0"/>
              </a:rPr>
              <a:t>联盟</a:t>
            </a:r>
            <a:r>
              <a:rPr lang="en-US" altLang="zh-CN" dirty="0">
                <a:latin typeface="Calibri" panose="020F0502020204030204" pitchFamily="34" charset="0"/>
                <a:ea typeface="微软雅黑" panose="020B0503020204020204" pitchFamily="34" charset="-122"/>
                <a:sym typeface="Calibri" panose="020F0502020204030204" pitchFamily="34" charset="0"/>
              </a:rPr>
              <a:t>(Wi-Fi Alliance)</a:t>
            </a:r>
            <a:r>
              <a:rPr lang="zh-CN" altLang="en-US" dirty="0">
                <a:latin typeface="Calibri" panose="020F0502020204030204" pitchFamily="34" charset="0"/>
                <a:ea typeface="微软雅黑" panose="020B0503020204020204" pitchFamily="34" charset="-122"/>
                <a:sym typeface="Calibri" panose="020F0502020204030204" pitchFamily="34" charset="0"/>
              </a:rPr>
              <a:t>持有（早期</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是无线</a:t>
            </a:r>
            <a:r>
              <a:rPr lang="zh-CN" altLang="en-US" dirty="0">
                <a:latin typeface="Calibri" panose="020F0502020204030204" pitchFamily="34" charset="0"/>
                <a:ea typeface="微软雅黑" panose="020B0503020204020204" pitchFamily="34" charset="-122"/>
                <a:sym typeface="Calibri" panose="020F0502020204030204" pitchFamily="34" charset="0"/>
              </a:rPr>
              <a:t>局域网标准化组织</a:t>
            </a:r>
            <a:r>
              <a:rPr lang="en-US" altLang="zh-CN" dirty="0">
                <a:latin typeface="Calibri" panose="020F0502020204030204" pitchFamily="34" charset="0"/>
                <a:ea typeface="微软雅黑" panose="020B0503020204020204" pitchFamily="34" charset="-122"/>
                <a:sym typeface="Calibri" panose="020F0502020204030204" pitchFamily="34" charset="0"/>
              </a:rPr>
              <a:t>WECA</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2002</a:t>
            </a:r>
            <a:r>
              <a:rPr lang="zh-CN" altLang="en-US" dirty="0">
                <a:latin typeface="Calibri" panose="020F0502020204030204" pitchFamily="34" charset="0"/>
                <a:ea typeface="微软雅黑" panose="020B0503020204020204" pitchFamily="34" charset="-122"/>
                <a:sym typeface="Calibri" panose="020F0502020204030204" pitchFamily="34" charset="0"/>
              </a:rPr>
              <a:t>年</a:t>
            </a:r>
            <a:r>
              <a:rPr lang="en-US" altLang="zh-CN" dirty="0">
                <a:latin typeface="Calibri" panose="020F0502020204030204" pitchFamily="34" charset="0"/>
                <a:ea typeface="微软雅黑" panose="020B0503020204020204" pitchFamily="34" charset="-122"/>
                <a:sym typeface="Calibri" panose="020F0502020204030204" pitchFamily="34" charset="0"/>
              </a:rPr>
              <a:t>10</a:t>
            </a:r>
            <a:r>
              <a:rPr lang="zh-CN" altLang="en-US" dirty="0">
                <a:latin typeface="Calibri" panose="020F0502020204030204" pitchFamily="34" charset="0"/>
                <a:ea typeface="微软雅黑" panose="020B0503020204020204" pitchFamily="34" charset="-122"/>
                <a:sym typeface="Calibri" panose="020F0502020204030204" pitchFamily="34" charset="0"/>
              </a:rPr>
              <a:t>月，改名为</a:t>
            </a:r>
            <a:r>
              <a:rPr lang="en-US" altLang="zh-CN" dirty="0">
                <a:latin typeface="Calibri" panose="020F0502020204030204" pitchFamily="34" charset="0"/>
                <a:ea typeface="微软雅黑" panose="020B0503020204020204" pitchFamily="34" charset="-122"/>
                <a:sym typeface="Calibri" panose="020F0502020204030204" pitchFamily="34" charset="0"/>
              </a:rPr>
              <a:t>Wi-Fi Alliance</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260648"/>
            <a:ext cx="967011" cy="967011"/>
          </a:xfrm>
          <a:prstGeom prst="rect">
            <a:avLst/>
          </a:prstGeom>
        </p:spPr>
      </p:pic>
      <p:sp>
        <p:nvSpPr>
          <p:cNvPr id="4" name="矩形 3"/>
          <p:cNvSpPr/>
          <p:nvPr/>
        </p:nvSpPr>
        <p:spPr>
          <a:xfrm>
            <a:off x="282427" y="2852936"/>
            <a:ext cx="8352928" cy="1200329"/>
          </a:xfrm>
          <a:prstGeom prst="rect">
            <a:avLst/>
          </a:prstGeom>
        </p:spPr>
        <p:txBody>
          <a:bodyPr wrap="square">
            <a:spAutoFit/>
          </a:bodyPr>
          <a:lstStyle/>
          <a:p>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无线网络是</a:t>
            </a:r>
            <a:r>
              <a:rPr lang="en-US" altLang="zh-CN" dirty="0">
                <a:solidFill>
                  <a:srgbClr val="136EC2"/>
                </a:solidFill>
                <a:latin typeface="Calibri" panose="020F0502020204030204" pitchFamily="34" charset="0"/>
                <a:ea typeface="微软雅黑" panose="020B0503020204020204" pitchFamily="34" charset="-122"/>
                <a:sym typeface="Calibri" panose="020F0502020204030204" pitchFamily="34" charset="0"/>
              </a:rPr>
              <a:t>IEEE</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定义的无线网技术，在</a:t>
            </a:r>
            <a:r>
              <a:rPr lang="en-US" altLang="zh-CN" dirty="0">
                <a:solidFill>
                  <a:srgbClr val="333333"/>
                </a:solidFill>
                <a:latin typeface="Calibri" panose="020F0502020204030204" pitchFamily="34" charset="0"/>
                <a:ea typeface="微软雅黑" panose="020B0503020204020204" pitchFamily="34" charset="-122"/>
                <a:sym typeface="Calibri" panose="020F0502020204030204" pitchFamily="34" charset="0"/>
              </a:rPr>
              <a:t>1999</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年</a:t>
            </a:r>
            <a:r>
              <a:rPr lang="en-US" altLang="zh-CN" dirty="0">
                <a:solidFill>
                  <a:srgbClr val="333333"/>
                </a:solidFill>
                <a:latin typeface="Calibri" panose="020F0502020204030204" pitchFamily="34" charset="0"/>
                <a:ea typeface="微软雅黑" panose="020B0503020204020204" pitchFamily="34" charset="-122"/>
                <a:sym typeface="Calibri" panose="020F0502020204030204" pitchFamily="34" charset="0"/>
              </a:rPr>
              <a:t>IEEE</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官方定义</a:t>
            </a:r>
            <a:r>
              <a:rPr lang="en-US" altLang="zh-CN" dirty="0">
                <a:solidFill>
                  <a:srgbClr val="333333"/>
                </a:solidFill>
                <a:latin typeface="Calibri" panose="020F0502020204030204" pitchFamily="34" charset="0"/>
                <a:ea typeface="微软雅黑" panose="020B0503020204020204" pitchFamily="34" charset="-122"/>
                <a:sym typeface="Calibri" panose="020F0502020204030204" pitchFamily="34" charset="0"/>
              </a:rPr>
              <a:t>802.11</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标准的时候</a:t>
            </a:r>
            <a:r>
              <a:rPr lang="zh-CN" altLang="en-US"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a:t>
            </a:r>
            <a:r>
              <a:rPr lang="en-US" altLang="zh-CN" dirty="0">
                <a:solidFill>
                  <a:srgbClr val="333333"/>
                </a:solidFill>
                <a:latin typeface="Calibri" panose="020F0502020204030204" pitchFamily="34" charset="0"/>
                <a:ea typeface="微软雅黑" panose="020B0503020204020204" pitchFamily="34" charset="-122"/>
                <a:sym typeface="Calibri" panose="020F0502020204030204" pitchFamily="34" charset="0"/>
              </a:rPr>
              <a:t>2010</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年</a:t>
            </a:r>
            <a:r>
              <a:rPr lang="zh-CN" altLang="en-US"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选择</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并认定了</a:t>
            </a:r>
            <a:r>
              <a:rPr lang="en-US" altLang="zh-CN" dirty="0">
                <a:solidFill>
                  <a:srgbClr val="333333"/>
                </a:solidFill>
                <a:latin typeface="Calibri" panose="020F0502020204030204" pitchFamily="34" charset="0"/>
                <a:ea typeface="微软雅黑" panose="020B0503020204020204" pitchFamily="34" charset="-122"/>
                <a:sym typeface="Calibri" panose="020F0502020204030204" pitchFamily="34" charset="0"/>
              </a:rPr>
              <a:t>CSIRO</a:t>
            </a:r>
            <a:r>
              <a:rPr lang="zh-CN" altLang="en-US"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发明作为无线</a:t>
            </a:r>
            <a:r>
              <a:rPr lang="zh-CN" altLang="en-US" dirty="0">
                <a:solidFill>
                  <a:srgbClr val="333333"/>
                </a:solidFill>
                <a:latin typeface="Calibri" panose="020F0502020204030204" pitchFamily="34" charset="0"/>
                <a:ea typeface="微软雅黑" panose="020B0503020204020204" pitchFamily="34" charset="-122"/>
                <a:sym typeface="Calibri" panose="020F0502020204030204" pitchFamily="34" charset="0"/>
              </a:rPr>
              <a:t>网技术</a:t>
            </a:r>
            <a:r>
              <a:rPr lang="zh-CN" altLang="en-US" dirty="0" smtClean="0">
                <a:solidFill>
                  <a:srgbClr val="333333"/>
                </a:solidFill>
                <a:latin typeface="Calibri" panose="020F0502020204030204" pitchFamily="34" charset="0"/>
                <a:ea typeface="微软雅黑" panose="020B0503020204020204" pitchFamily="34" charset="-122"/>
                <a:sym typeface="Calibri" panose="020F0502020204030204" pitchFamily="34" charset="0"/>
              </a:rPr>
              <a:t>标准。</a:t>
            </a:r>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sp>
        <p:nvSpPr>
          <p:cNvPr id="5" name="矩形 4"/>
          <p:cNvSpPr/>
          <p:nvPr/>
        </p:nvSpPr>
        <p:spPr>
          <a:xfrm>
            <a:off x="273671" y="4127907"/>
            <a:ext cx="8684790" cy="1569660"/>
          </a:xfrm>
          <a:prstGeom prst="rect">
            <a:avLst/>
          </a:prstGeom>
        </p:spPr>
        <p:txBody>
          <a:bodyPr wrap="square">
            <a:spAutoFit/>
          </a:bodyPr>
          <a:lstStyle/>
          <a:p>
            <a:r>
              <a:rPr lang="zh-CN" altLang="en-US" dirty="0">
                <a:latin typeface="Calibri" panose="020F0502020204030204" pitchFamily="34" charset="0"/>
                <a:ea typeface="微软雅黑" panose="020B0503020204020204" pitchFamily="34" charset="-122"/>
                <a:sym typeface="Calibri" panose="020F0502020204030204" pitchFamily="34" charset="0"/>
              </a:rPr>
              <a:t>无线网络技术由澳洲政府的研究机构</a:t>
            </a:r>
            <a:r>
              <a:rPr lang="en-US" altLang="zh-CN" dirty="0">
                <a:latin typeface="Calibri" panose="020F0502020204030204" pitchFamily="34" charset="0"/>
                <a:ea typeface="微软雅黑" panose="020B0503020204020204" pitchFamily="34" charset="-122"/>
                <a:sym typeface="Calibri" panose="020F0502020204030204" pitchFamily="34" charset="0"/>
              </a:rPr>
              <a:t>CSIRO</a:t>
            </a:r>
            <a:r>
              <a:rPr lang="zh-CN" altLang="en-US" dirty="0">
                <a:latin typeface="Calibri" panose="020F0502020204030204" pitchFamily="34" charset="0"/>
                <a:ea typeface="微软雅黑" panose="020B0503020204020204" pitchFamily="34" charset="-122"/>
                <a:sym typeface="Calibri" panose="020F0502020204030204" pitchFamily="34" charset="0"/>
              </a:rPr>
              <a:t>在</a:t>
            </a:r>
            <a:r>
              <a:rPr lang="en-US" altLang="zh-CN" dirty="0">
                <a:latin typeface="Calibri" panose="020F0502020204030204" pitchFamily="34" charset="0"/>
                <a:ea typeface="微软雅黑" panose="020B0503020204020204" pitchFamily="34" charset="-122"/>
                <a:sym typeface="Calibri" panose="020F0502020204030204" pitchFamily="34" charset="0"/>
              </a:rPr>
              <a:t>90</a:t>
            </a:r>
            <a:r>
              <a:rPr lang="zh-CN" altLang="en-US" dirty="0">
                <a:latin typeface="Calibri" panose="020F0502020204030204" pitchFamily="34" charset="0"/>
                <a:ea typeface="微软雅黑" panose="020B0503020204020204" pitchFamily="34" charset="-122"/>
                <a:sym typeface="Calibri" panose="020F0502020204030204" pitchFamily="34" charset="0"/>
              </a:rPr>
              <a:t>年代发明并于</a:t>
            </a:r>
            <a:r>
              <a:rPr lang="en-US" altLang="zh-CN" dirty="0">
                <a:latin typeface="Calibri" panose="020F0502020204030204" pitchFamily="34" charset="0"/>
                <a:ea typeface="微软雅黑" panose="020B0503020204020204" pitchFamily="34" charset="-122"/>
                <a:sym typeface="Calibri" panose="020F0502020204030204" pitchFamily="34" charset="0"/>
              </a:rPr>
              <a:t>1996</a:t>
            </a:r>
            <a:r>
              <a:rPr lang="zh-CN" altLang="en-US" dirty="0">
                <a:latin typeface="Calibri" panose="020F0502020204030204" pitchFamily="34" charset="0"/>
                <a:ea typeface="微软雅黑" panose="020B0503020204020204" pitchFamily="34" charset="-122"/>
                <a:sym typeface="Calibri" panose="020F0502020204030204" pitchFamily="34" charset="0"/>
              </a:rPr>
              <a:t>年在美国成功申请了无线网技术专利。（</a:t>
            </a:r>
            <a:r>
              <a:rPr lang="en-US" altLang="zh-CN" dirty="0">
                <a:latin typeface="Calibri" panose="020F0502020204030204" pitchFamily="34" charset="0"/>
                <a:ea typeface="微软雅黑" panose="020B0503020204020204" pitchFamily="34" charset="-122"/>
                <a:sym typeface="Calibri" panose="020F0502020204030204" pitchFamily="34" charset="0"/>
              </a:rPr>
              <a:t>US Patent Number 5,487,069</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）发明人</a:t>
            </a:r>
            <a:r>
              <a:rPr lang="zh-CN" altLang="en-US" dirty="0">
                <a:latin typeface="Calibri" panose="020F0502020204030204" pitchFamily="34" charset="0"/>
                <a:ea typeface="微软雅黑" panose="020B0503020204020204" pitchFamily="34" charset="-122"/>
                <a:sym typeface="Calibri" panose="020F0502020204030204" pitchFamily="34" charset="0"/>
              </a:rPr>
              <a:t>是悉尼大学工程系毕业生</a:t>
            </a:r>
            <a:r>
              <a:rPr lang="en-US" altLang="zh-CN" dirty="0" err="1">
                <a:latin typeface="Calibri" panose="020F0502020204030204" pitchFamily="34" charset="0"/>
                <a:ea typeface="微软雅黑" panose="020B0503020204020204" pitchFamily="34" charset="-122"/>
                <a:sym typeface="Calibri" panose="020F0502020204030204" pitchFamily="34" charset="0"/>
              </a:rPr>
              <a:t>Dr</a:t>
            </a:r>
            <a:r>
              <a:rPr lang="en-US" altLang="zh-CN" dirty="0">
                <a:latin typeface="Calibri" panose="020F0502020204030204" pitchFamily="34" charset="0"/>
                <a:ea typeface="微软雅黑" panose="020B0503020204020204" pitchFamily="34" charset="-122"/>
                <a:sym typeface="Calibri" panose="020F0502020204030204" pitchFamily="34" charset="0"/>
              </a:rPr>
              <a:t> John O'Sullivan</a:t>
            </a:r>
            <a:r>
              <a:rPr lang="zh-CN" altLang="en-US" dirty="0">
                <a:latin typeface="Calibri" panose="020F0502020204030204" pitchFamily="34" charset="0"/>
                <a:ea typeface="微软雅黑" panose="020B0503020204020204" pitchFamily="34" charset="-122"/>
                <a:sym typeface="Calibri" panose="020F0502020204030204" pitchFamily="34" charset="0"/>
              </a:rPr>
              <a:t>领导</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的研究</a:t>
            </a:r>
            <a:r>
              <a:rPr lang="zh-CN" altLang="en-US" dirty="0">
                <a:latin typeface="Calibri" panose="020F0502020204030204" pitchFamily="34" charset="0"/>
                <a:ea typeface="微软雅黑" panose="020B0503020204020204" pitchFamily="34" charset="-122"/>
                <a:sym typeface="Calibri" panose="020F0502020204030204" pitchFamily="34" charset="0"/>
              </a:rPr>
              <a:t>小组 </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sp>
        <p:nvSpPr>
          <p:cNvPr id="6" name="矩形 5"/>
          <p:cNvSpPr/>
          <p:nvPr/>
        </p:nvSpPr>
        <p:spPr>
          <a:xfrm>
            <a:off x="258044" y="5657671"/>
            <a:ext cx="8562428"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zh-CN" altLang="en-US" dirty="0" smtClean="0">
                <a:latin typeface="Calibri" panose="020F0502020204030204" pitchFamily="34" charset="0"/>
                <a:ea typeface="微软雅黑" panose="020B0503020204020204" pitchFamily="34" charset="-122"/>
                <a:sym typeface="Calibri" panose="020F0502020204030204" pitchFamily="34" charset="0"/>
              </a:rPr>
              <a:t>事实上</a:t>
            </a:r>
            <a:r>
              <a:rPr lang="en-US" altLang="zh-CN" dirty="0">
                <a:latin typeface="Calibri" panose="020F0502020204030204" pitchFamily="34" charset="0"/>
                <a:ea typeface="微软雅黑" panose="020B0503020204020204" pitchFamily="34" charset="-122"/>
                <a:sym typeface="Calibri" panose="020F0502020204030204" pitchFamily="34" charset="0"/>
              </a:rPr>
              <a:t>WIFI</a:t>
            </a:r>
            <a:r>
              <a:rPr lang="zh-CN" altLang="en-US" dirty="0">
                <a:latin typeface="Calibri" panose="020F0502020204030204" pitchFamily="34" charset="0"/>
                <a:ea typeface="微软雅黑" panose="020B0503020204020204" pitchFamily="34" charset="-122"/>
                <a:sym typeface="Calibri" panose="020F0502020204030204" pitchFamily="34" charset="0"/>
              </a:rPr>
              <a:t>就是</a:t>
            </a:r>
            <a:r>
              <a:rPr lang="en-US" altLang="zh-CN" dirty="0">
                <a:latin typeface="Calibri" panose="020F0502020204030204" pitchFamily="34" charset="0"/>
                <a:ea typeface="微软雅黑" panose="020B0503020204020204" pitchFamily="34" charset="-122"/>
                <a:sym typeface="Calibri" panose="020F0502020204030204" pitchFamily="34" charset="0"/>
              </a:rPr>
              <a:t>WLANA</a:t>
            </a:r>
            <a:r>
              <a:rPr lang="zh-CN" altLang="en-US" dirty="0">
                <a:latin typeface="Calibri" panose="020F0502020204030204" pitchFamily="34" charset="0"/>
                <a:ea typeface="微软雅黑" panose="020B0503020204020204" pitchFamily="34" charset="-122"/>
                <a:sym typeface="Calibri" panose="020F0502020204030204" pitchFamily="34" charset="0"/>
              </a:rPr>
              <a:t>（无线局域网联盟）的一个商标，仅保障使用该商标商品间合作</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，表示产品通过Wi</a:t>
            </a:r>
            <a:r>
              <a:rPr lang="zh-CN" altLang="en-US" dirty="0">
                <a:latin typeface="Calibri" panose="020F0502020204030204" pitchFamily="34" charset="0"/>
                <a:ea typeface="微软雅黑" panose="020B0503020204020204" pitchFamily="34" charset="-122"/>
                <a:sym typeface="Calibri" panose="020F0502020204030204" pitchFamily="34" charset="0"/>
              </a:rPr>
              <a:t>-Fi</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联盟互操作性</a:t>
            </a:r>
            <a:r>
              <a:rPr lang="zh-CN" altLang="en-US" dirty="0">
                <a:latin typeface="Calibri" panose="020F0502020204030204" pitchFamily="34" charset="0"/>
                <a:ea typeface="微软雅黑" panose="020B0503020204020204" pitchFamily="34" charset="-122"/>
                <a:sym typeface="Calibri" panose="020F0502020204030204" pitchFamily="34" charset="0"/>
              </a:rPr>
              <a:t>测试的认证标志，现在逐渐成为WLAN代名词</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endParaRPr lang="en-US" altLang="zh-CN" dirty="0">
              <a:latin typeface="Calibri" panose="020F0502020204030204" pitchFamily="34" charset="0"/>
              <a:ea typeface="微软雅黑" panose="020B0503020204020204" pitchFamily="34" charset="-122"/>
              <a:sym typeface="Calibri" panose="020F0502020204030204" pitchFamily="34" charset="0"/>
            </a:endParaRPr>
          </a:p>
        </p:txBody>
      </p:sp>
    </p:spTree>
    <p:extLst>
      <p:ext uri="{BB962C8B-B14F-4D97-AF65-F5344CB8AC3E}">
        <p14:creationId xmlns:p14="http://schemas.microsoft.com/office/powerpoint/2010/main" val="128595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5" name="Text Box 5"/>
          <p:cNvSpPr txBox="1">
            <a:spLocks noChangeArrowheads="1"/>
          </p:cNvSpPr>
          <p:nvPr/>
        </p:nvSpPr>
        <p:spPr bwMode="auto">
          <a:xfrm>
            <a:off x="704999" y="1162443"/>
            <a:ext cx="69342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1990</a:t>
            </a:r>
            <a:r>
              <a:rPr lang="zh-CN" altLang="en-US">
                <a:latin typeface="Calibri" panose="020F0502020204030204" pitchFamily="34" charset="0"/>
                <a:ea typeface="微软雅黑" panose="020B0503020204020204" pitchFamily="34" charset="-122"/>
                <a:sym typeface="Calibri" panose="020F0502020204030204" pitchFamily="34" charset="0"/>
              </a:rPr>
              <a:t>年（早期无线</a:t>
            </a:r>
            <a:r>
              <a:rPr lang="en-US" altLang="zh-CN">
                <a:latin typeface="Calibri" panose="020F0502020204030204" pitchFamily="34" charset="0"/>
                <a:ea typeface="微软雅黑" panose="020B0503020204020204" pitchFamily="34" charset="-122"/>
                <a:sym typeface="Calibri" panose="020F0502020204030204" pitchFamily="34" charset="0"/>
              </a:rPr>
              <a:t>LAN</a:t>
            </a:r>
            <a:r>
              <a:rPr lang="zh-CN" altLang="en-US">
                <a:latin typeface="Calibri" panose="020F0502020204030204" pitchFamily="34" charset="0"/>
                <a:ea typeface="微软雅黑" panose="020B0503020204020204" pitchFamily="34" charset="-122"/>
                <a:sym typeface="Calibri" panose="020F0502020204030204" pitchFamily="34" charset="0"/>
              </a:rPr>
              <a:t>），</a:t>
            </a:r>
            <a:r>
              <a:rPr lang="en-US" altLang="zh-CN">
                <a:latin typeface="Calibri" panose="020F0502020204030204" pitchFamily="34" charset="0"/>
                <a:ea typeface="微软雅黑" panose="020B0503020204020204" pitchFamily="34" charset="-122"/>
                <a:sym typeface="Calibri" panose="020F0502020204030204" pitchFamily="34" charset="0"/>
              </a:rPr>
              <a:t>900M</a:t>
            </a:r>
            <a:r>
              <a:rPr lang="zh-CN" altLang="en-US">
                <a:latin typeface="Calibri" panose="020F0502020204030204" pitchFamily="34" charset="0"/>
                <a:ea typeface="微软雅黑" panose="020B0503020204020204" pitchFamily="34" charset="-122"/>
                <a:sym typeface="Calibri" panose="020F0502020204030204" pitchFamily="34" charset="0"/>
              </a:rPr>
              <a:t>频点，</a:t>
            </a:r>
            <a:r>
              <a:rPr lang="en-US" altLang="zh-CN">
                <a:latin typeface="Calibri" panose="020F0502020204030204" pitchFamily="34" charset="0"/>
                <a:ea typeface="微软雅黑" panose="020B0503020204020204" pitchFamily="34" charset="-122"/>
                <a:sym typeface="Calibri" panose="020F0502020204030204" pitchFamily="34" charset="0"/>
              </a:rPr>
              <a:t>1-2M</a:t>
            </a:r>
            <a:r>
              <a:rPr lang="zh-CN" altLang="en-US">
                <a:latin typeface="Calibri" panose="020F0502020204030204" pitchFamily="34" charset="0"/>
                <a:ea typeface="微软雅黑" panose="020B0503020204020204" pitchFamily="34" charset="-122"/>
                <a:sym typeface="Calibri" panose="020F0502020204030204" pitchFamily="34" charset="0"/>
              </a:rPr>
              <a:t>带宽。</a:t>
            </a:r>
          </a:p>
        </p:txBody>
      </p:sp>
      <p:sp>
        <p:nvSpPr>
          <p:cNvPr id="215047" name="Text Box 7"/>
          <p:cNvSpPr txBox="1">
            <a:spLocks noChangeArrowheads="1"/>
          </p:cNvSpPr>
          <p:nvPr/>
        </p:nvSpPr>
        <p:spPr bwMode="auto">
          <a:xfrm>
            <a:off x="750888" y="3430588"/>
            <a:ext cx="8069584"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主流厂商组成无线以太网兼容联盟（</a:t>
            </a:r>
            <a:r>
              <a:rPr lang="en-US" altLang="zh-CN" dirty="0">
                <a:latin typeface="Calibri" panose="020F0502020204030204" pitchFamily="34" charset="0"/>
                <a:ea typeface="微软雅黑" panose="020B0503020204020204" pitchFamily="34" charset="-122"/>
                <a:sym typeface="Calibri" panose="020F0502020204030204" pitchFamily="34" charset="0"/>
              </a:rPr>
              <a:t>WECA</a:t>
            </a:r>
            <a:r>
              <a:rPr lang="zh-CN" altLang="en-US" dirty="0">
                <a:latin typeface="Calibri" panose="020F0502020204030204" pitchFamily="34" charset="0"/>
                <a:ea typeface="微软雅黑" panose="020B0503020204020204" pitchFamily="34" charset="-122"/>
                <a:sym typeface="Calibri" panose="020F0502020204030204" pitchFamily="34" charset="0"/>
              </a:rPr>
              <a:t>）推动</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标准的产品的兼容和互操作性（</a:t>
            </a:r>
            <a:r>
              <a:rPr lang="en-US" altLang="zh-CN" dirty="0">
                <a:latin typeface="Calibri" panose="020F0502020204030204" pitchFamily="34" charset="0"/>
                <a:ea typeface="微软雅黑" panose="020B0503020204020204" pitchFamily="34" charset="-122"/>
                <a:sym typeface="Calibri" panose="020F0502020204030204" pitchFamily="34" charset="0"/>
              </a:rPr>
              <a:t>WIFI</a:t>
            </a:r>
            <a:r>
              <a:rPr lang="zh-CN" altLang="en-US" dirty="0">
                <a:latin typeface="Calibri" panose="020F0502020204030204" pitchFamily="34" charset="0"/>
                <a:ea typeface="微软雅黑" panose="020B0503020204020204" pitchFamily="34" charset="-122"/>
                <a:sym typeface="Calibri" panose="020F0502020204030204" pitchFamily="34" charset="0"/>
              </a:rPr>
              <a:t>商标）。</a:t>
            </a:r>
          </a:p>
        </p:txBody>
      </p:sp>
      <p:sp>
        <p:nvSpPr>
          <p:cNvPr id="215048" name="Text Box 8"/>
          <p:cNvSpPr txBox="1">
            <a:spLocks noChangeArrowheads="1"/>
          </p:cNvSpPr>
          <p:nvPr/>
        </p:nvSpPr>
        <p:spPr bwMode="auto">
          <a:xfrm>
            <a:off x="684213" y="4508500"/>
            <a:ext cx="7343775"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smtClean="0">
                <a:latin typeface="Calibri" panose="020F0502020204030204" pitchFamily="34" charset="0"/>
                <a:ea typeface="微软雅黑" panose="020B0503020204020204" pitchFamily="34" charset="-122"/>
                <a:sym typeface="Calibri" panose="020F0502020204030204" pitchFamily="34" charset="0"/>
              </a:rPr>
              <a:t>目前技术有</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11M</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802.11b) </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14M</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802.11a ,802.11g)</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速率</a:t>
            </a:r>
            <a:r>
              <a:rPr lang="zh-CN" altLang="en-US" dirty="0">
                <a:latin typeface="Calibri" panose="020F0502020204030204" pitchFamily="34" charset="0"/>
                <a:ea typeface="微软雅黑" panose="020B0503020204020204" pitchFamily="34" charset="-122"/>
                <a:sym typeface="Calibri" panose="020F0502020204030204" pitchFamily="34" charset="0"/>
              </a:rPr>
              <a:t>成熟</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产品</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WLAN</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，还</a:t>
            </a:r>
            <a:r>
              <a:rPr lang="zh-CN" altLang="en-US" dirty="0">
                <a:latin typeface="Calibri" panose="020F0502020204030204" pitchFamily="34" charset="0"/>
                <a:ea typeface="微软雅黑" panose="020B0503020204020204" pitchFamily="34" charset="-122"/>
                <a:sym typeface="Calibri" panose="020F0502020204030204" pitchFamily="34" charset="0"/>
              </a:rPr>
              <a:t>有</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108M (1-UP</a:t>
            </a:r>
            <a:r>
              <a:rPr lang="zh-CN" altLang="en-US" dirty="0">
                <a:latin typeface="Calibri" panose="020F0502020204030204" pitchFamily="34" charset="0"/>
                <a:ea typeface="微软雅黑" panose="020B0503020204020204" pitchFamily="34" charset="-122"/>
                <a:sym typeface="Calibri" panose="020F0502020204030204" pitchFamily="34" charset="0"/>
              </a:rPr>
              <a:t>标准</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等更高速率</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技术产品阶。</a:t>
            </a:r>
            <a:endParaRPr lang="zh-CN" altLang="en-US" dirty="0">
              <a:latin typeface="Calibri" panose="020F0502020204030204" pitchFamily="34" charset="0"/>
              <a:ea typeface="微软雅黑" panose="020B0503020204020204" pitchFamily="34" charset="-122"/>
              <a:sym typeface="Calibri" panose="020F0502020204030204" pitchFamily="34" charset="0"/>
            </a:endParaRPr>
          </a:p>
        </p:txBody>
      </p:sp>
      <p:sp>
        <p:nvSpPr>
          <p:cNvPr id="215049" name="Text Box 9"/>
          <p:cNvSpPr txBox="1">
            <a:spLocks noChangeArrowheads="1"/>
          </p:cNvSpPr>
          <p:nvPr/>
        </p:nvSpPr>
        <p:spPr bwMode="auto">
          <a:xfrm>
            <a:off x="704999" y="1714787"/>
            <a:ext cx="7126287"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1997</a:t>
            </a:r>
            <a:r>
              <a:rPr lang="zh-CN" altLang="en-US" dirty="0">
                <a:latin typeface="Calibri" panose="020F0502020204030204" pitchFamily="34" charset="0"/>
                <a:ea typeface="微软雅黑" panose="020B0503020204020204" pitchFamily="34" charset="-122"/>
                <a:sym typeface="Calibri" panose="020F0502020204030204" pitchFamily="34" charset="0"/>
              </a:rPr>
              <a:t>年</a:t>
            </a:r>
            <a:r>
              <a:rPr lang="en-US" altLang="zh-CN" dirty="0">
                <a:latin typeface="Calibri" panose="020F0502020204030204" pitchFamily="34" charset="0"/>
                <a:ea typeface="微软雅黑" panose="020B0503020204020204" pitchFamily="34" charset="-122"/>
                <a:sym typeface="Calibri" panose="020F0502020204030204" pitchFamily="34" charset="0"/>
              </a:rPr>
              <a:t>IEEE</a:t>
            </a:r>
            <a:r>
              <a:rPr lang="zh-CN" altLang="en-US" dirty="0">
                <a:latin typeface="Calibri" panose="020F0502020204030204" pitchFamily="34" charset="0"/>
                <a:ea typeface="微软雅黑" panose="020B0503020204020204" pitchFamily="34" charset="-122"/>
                <a:sym typeface="Calibri" panose="020F0502020204030204" pitchFamily="34" charset="0"/>
              </a:rPr>
              <a:t>开始制订</a:t>
            </a:r>
            <a:r>
              <a:rPr lang="en-US" altLang="zh-CN" dirty="0">
                <a:latin typeface="Calibri" panose="020F0502020204030204" pitchFamily="34" charset="0"/>
                <a:ea typeface="微软雅黑" panose="020B0503020204020204" pitchFamily="34" charset="-122"/>
                <a:sym typeface="Calibri" panose="020F0502020204030204" pitchFamily="34" charset="0"/>
              </a:rPr>
              <a:t>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a:t>
            </a:r>
            <a:r>
              <a:rPr lang="en-US" altLang="zh-CN" dirty="0">
                <a:latin typeface="Calibri" panose="020F0502020204030204" pitchFamily="34" charset="0"/>
                <a:ea typeface="微软雅黑" panose="020B0503020204020204" pitchFamily="34" charset="-122"/>
                <a:sym typeface="Calibri" panose="020F0502020204030204" pitchFamily="34" charset="0"/>
              </a:rPr>
              <a:t>1999</a:t>
            </a:r>
            <a:r>
              <a:rPr lang="zh-CN" altLang="en-US" dirty="0">
                <a:latin typeface="Calibri" panose="020F0502020204030204" pitchFamily="34" charset="0"/>
                <a:ea typeface="微软雅黑" panose="020B0503020204020204" pitchFamily="34" charset="-122"/>
                <a:sym typeface="Calibri" panose="020F0502020204030204" pitchFamily="34" charset="0"/>
              </a:rPr>
              <a:t>产品面世。</a:t>
            </a:r>
          </a:p>
        </p:txBody>
      </p:sp>
      <p:sp>
        <p:nvSpPr>
          <p:cNvPr id="215050" name="Text Box 10"/>
          <p:cNvSpPr txBox="1">
            <a:spLocks noChangeArrowheads="1"/>
          </p:cNvSpPr>
          <p:nvPr/>
        </p:nvSpPr>
        <p:spPr bwMode="auto">
          <a:xfrm>
            <a:off x="679450" y="2351088"/>
            <a:ext cx="76200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latin typeface="Calibri" panose="020F0502020204030204" pitchFamily="34" charset="0"/>
                <a:ea typeface="微软雅黑" panose="020B0503020204020204" pitchFamily="34" charset="-122"/>
                <a:sym typeface="Calibri" panose="020F0502020204030204" pitchFamily="34" charset="0"/>
              </a:rPr>
              <a:t>1998</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年</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1</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月</a:t>
            </a:r>
            <a:r>
              <a:rPr lang="zh-CN" altLang="en-US" dirty="0">
                <a:latin typeface="Calibri" panose="020F0502020204030204" pitchFamily="34" charset="0"/>
                <a:ea typeface="微软雅黑" panose="020B0503020204020204" pitchFamily="34" charset="-122"/>
                <a:sym typeface="Calibri" panose="020F0502020204030204" pitchFamily="34" charset="0"/>
              </a:rPr>
              <a:t>，爱立信、诺基亚、东芝、</a:t>
            </a:r>
            <a:r>
              <a:rPr lang="en-US" altLang="zh-CN" dirty="0">
                <a:latin typeface="Calibri" panose="020F0502020204030204" pitchFamily="34" charset="0"/>
                <a:ea typeface="微软雅黑" panose="020B0503020204020204" pitchFamily="34" charset="-122"/>
                <a:sym typeface="Calibri" panose="020F0502020204030204" pitchFamily="34" charset="0"/>
              </a:rPr>
              <a:t>IBM</a:t>
            </a:r>
            <a:r>
              <a:rPr lang="zh-CN" altLang="en-US" dirty="0">
                <a:latin typeface="Calibri" panose="020F0502020204030204" pitchFamily="34" charset="0"/>
                <a:ea typeface="微软雅黑" panose="020B0503020204020204" pitchFamily="34" charset="-122"/>
                <a:sym typeface="Calibri" panose="020F0502020204030204" pitchFamily="34" charset="0"/>
              </a:rPr>
              <a:t>和英特尔公司推出蓝牙技术，</a:t>
            </a:r>
            <a:r>
              <a:rPr lang="en-US" altLang="zh-CN" dirty="0" smtClean="0">
                <a:latin typeface="Calibri" panose="020F0502020204030204" pitchFamily="34" charset="0"/>
                <a:ea typeface="微软雅黑" panose="020B0503020204020204" pitchFamily="34" charset="-122"/>
                <a:sym typeface="Calibri" panose="020F0502020204030204" pitchFamily="34" charset="0"/>
              </a:rPr>
              <a:t>IEEE802.11</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标准</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45"/>
                                        </p:tgtEl>
                                        <p:attrNameLst>
                                          <p:attrName>style.visibility</p:attrName>
                                        </p:attrNameLst>
                                      </p:cBhvr>
                                      <p:to>
                                        <p:strVal val="visible"/>
                                      </p:to>
                                    </p:set>
                                    <p:anim calcmode="lin" valueType="num">
                                      <p:cBhvr additive="base">
                                        <p:cTn id="7" dur="500" fill="hold"/>
                                        <p:tgtEl>
                                          <p:spTgt spid="215045"/>
                                        </p:tgtEl>
                                        <p:attrNameLst>
                                          <p:attrName>ppt_x</p:attrName>
                                        </p:attrNameLst>
                                      </p:cBhvr>
                                      <p:tavLst>
                                        <p:tav tm="0">
                                          <p:val>
                                            <p:strVal val="0-#ppt_w/2"/>
                                          </p:val>
                                        </p:tav>
                                        <p:tav tm="100000">
                                          <p:val>
                                            <p:strVal val="#ppt_x"/>
                                          </p:val>
                                        </p:tav>
                                      </p:tavLst>
                                    </p:anim>
                                    <p:anim calcmode="lin" valueType="num">
                                      <p:cBhvr additive="base">
                                        <p:cTn id="8" dur="500" fill="hold"/>
                                        <p:tgtEl>
                                          <p:spTgt spid="2150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49"/>
                                        </p:tgtEl>
                                        <p:attrNameLst>
                                          <p:attrName>style.visibility</p:attrName>
                                        </p:attrNameLst>
                                      </p:cBhvr>
                                      <p:to>
                                        <p:strVal val="visible"/>
                                      </p:to>
                                    </p:set>
                                    <p:anim calcmode="lin" valueType="num">
                                      <p:cBhvr additive="base">
                                        <p:cTn id="13" dur="500" fill="hold"/>
                                        <p:tgtEl>
                                          <p:spTgt spid="215049"/>
                                        </p:tgtEl>
                                        <p:attrNameLst>
                                          <p:attrName>ppt_x</p:attrName>
                                        </p:attrNameLst>
                                      </p:cBhvr>
                                      <p:tavLst>
                                        <p:tav tm="0">
                                          <p:val>
                                            <p:strVal val="0-#ppt_w/2"/>
                                          </p:val>
                                        </p:tav>
                                        <p:tav tm="100000">
                                          <p:val>
                                            <p:strVal val="#ppt_x"/>
                                          </p:val>
                                        </p:tav>
                                      </p:tavLst>
                                    </p:anim>
                                    <p:anim calcmode="lin" valueType="num">
                                      <p:cBhvr additive="base">
                                        <p:cTn id="14" dur="500" fill="hold"/>
                                        <p:tgtEl>
                                          <p:spTgt spid="21504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47"/>
                                        </p:tgtEl>
                                        <p:attrNameLst>
                                          <p:attrName>style.visibility</p:attrName>
                                        </p:attrNameLst>
                                      </p:cBhvr>
                                      <p:to>
                                        <p:strVal val="visible"/>
                                      </p:to>
                                    </p:set>
                                    <p:anim calcmode="lin" valueType="num">
                                      <p:cBhvr additive="base">
                                        <p:cTn id="19" dur="500" fill="hold"/>
                                        <p:tgtEl>
                                          <p:spTgt spid="215047"/>
                                        </p:tgtEl>
                                        <p:attrNameLst>
                                          <p:attrName>ppt_x</p:attrName>
                                        </p:attrNameLst>
                                      </p:cBhvr>
                                      <p:tavLst>
                                        <p:tav tm="0">
                                          <p:val>
                                            <p:strVal val="0-#ppt_w/2"/>
                                          </p:val>
                                        </p:tav>
                                        <p:tav tm="100000">
                                          <p:val>
                                            <p:strVal val="#ppt_x"/>
                                          </p:val>
                                        </p:tav>
                                      </p:tavLst>
                                    </p:anim>
                                    <p:anim calcmode="lin" valueType="num">
                                      <p:cBhvr additive="base">
                                        <p:cTn id="20" dur="500" fill="hold"/>
                                        <p:tgtEl>
                                          <p:spTgt spid="21504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48"/>
                                        </p:tgtEl>
                                        <p:attrNameLst>
                                          <p:attrName>style.visibility</p:attrName>
                                        </p:attrNameLst>
                                      </p:cBhvr>
                                      <p:to>
                                        <p:strVal val="visible"/>
                                      </p:to>
                                    </p:set>
                                    <p:anim calcmode="lin" valueType="num">
                                      <p:cBhvr additive="base">
                                        <p:cTn id="25" dur="500" fill="hold"/>
                                        <p:tgtEl>
                                          <p:spTgt spid="215048"/>
                                        </p:tgtEl>
                                        <p:attrNameLst>
                                          <p:attrName>ppt_x</p:attrName>
                                        </p:attrNameLst>
                                      </p:cBhvr>
                                      <p:tavLst>
                                        <p:tav tm="0">
                                          <p:val>
                                            <p:strVal val="0-#ppt_w/2"/>
                                          </p:val>
                                        </p:tav>
                                        <p:tav tm="100000">
                                          <p:val>
                                            <p:strVal val="#ppt_x"/>
                                          </p:val>
                                        </p:tav>
                                      </p:tavLst>
                                    </p:anim>
                                    <p:anim calcmode="lin" valueType="num">
                                      <p:cBhvr additive="base">
                                        <p:cTn id="26" dur="500" fill="hold"/>
                                        <p:tgtEl>
                                          <p:spTgt spid="21504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050"/>
                                        </p:tgtEl>
                                        <p:attrNameLst>
                                          <p:attrName>style.visibility</p:attrName>
                                        </p:attrNameLst>
                                      </p:cBhvr>
                                      <p:to>
                                        <p:strVal val="visible"/>
                                      </p:to>
                                    </p:set>
                                    <p:anim calcmode="lin" valueType="num">
                                      <p:cBhvr additive="base">
                                        <p:cTn id="31" dur="500" fill="hold"/>
                                        <p:tgtEl>
                                          <p:spTgt spid="215050"/>
                                        </p:tgtEl>
                                        <p:attrNameLst>
                                          <p:attrName>ppt_x</p:attrName>
                                        </p:attrNameLst>
                                      </p:cBhvr>
                                      <p:tavLst>
                                        <p:tav tm="0">
                                          <p:val>
                                            <p:strVal val="0-#ppt_w/2"/>
                                          </p:val>
                                        </p:tav>
                                        <p:tav tm="100000">
                                          <p:val>
                                            <p:strVal val="#ppt_x"/>
                                          </p:val>
                                        </p:tav>
                                      </p:tavLst>
                                    </p:anim>
                                    <p:anim calcmode="lin" valueType="num">
                                      <p:cBhvr additive="base">
                                        <p:cTn id="32" dur="500" fill="hold"/>
                                        <p:tgtEl>
                                          <p:spTgt spid="215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5" grpId="0" autoUpdateAnimBg="0"/>
      <p:bldP spid="215047" grpId="0" autoUpdateAnimBg="0"/>
      <p:bldP spid="215048" grpId="0" autoUpdateAnimBg="0"/>
      <p:bldP spid="215049" grpId="0" autoUpdateAnimBg="0"/>
      <p:bldP spid="21505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6" name="Line 4"/>
          <p:cNvSpPr>
            <a:spLocks noChangeShapeType="1"/>
          </p:cNvSpPr>
          <p:nvPr/>
        </p:nvSpPr>
        <p:spPr bwMode="auto">
          <a:xfrm>
            <a:off x="1907406" y="2216922"/>
            <a:ext cx="0" cy="410368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3477" name="Line 5"/>
          <p:cNvSpPr>
            <a:spLocks noChangeShapeType="1"/>
          </p:cNvSpPr>
          <p:nvPr/>
        </p:nvSpPr>
        <p:spPr bwMode="auto">
          <a:xfrm flipH="1">
            <a:off x="1907406" y="6320610"/>
            <a:ext cx="5616575"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3478" name="Text Box 6"/>
          <p:cNvSpPr txBox="1">
            <a:spLocks noChangeArrowheads="1"/>
          </p:cNvSpPr>
          <p:nvPr/>
        </p:nvSpPr>
        <p:spPr bwMode="auto">
          <a:xfrm>
            <a:off x="754881" y="2504260"/>
            <a:ext cx="1152525"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200Mbps</a:t>
            </a:r>
          </a:p>
        </p:txBody>
      </p:sp>
      <p:sp>
        <p:nvSpPr>
          <p:cNvPr id="233479" name="Text Box 7"/>
          <p:cNvSpPr txBox="1">
            <a:spLocks noChangeArrowheads="1"/>
          </p:cNvSpPr>
          <p:nvPr/>
        </p:nvSpPr>
        <p:spPr bwMode="auto">
          <a:xfrm>
            <a:off x="826319" y="3224985"/>
            <a:ext cx="1152525"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14Mbps</a:t>
            </a:r>
            <a:endParaRPr lang="en-US" altLang="zh-CN" sz="1800" dirty="0">
              <a:latin typeface="Calibri" panose="020F0502020204030204" pitchFamily="34" charset="0"/>
              <a:ea typeface="微软雅黑" panose="020B0503020204020204" pitchFamily="34" charset="-122"/>
              <a:sym typeface="Calibri" panose="020F0502020204030204" pitchFamily="34" charset="0"/>
            </a:endParaRPr>
          </a:p>
        </p:txBody>
      </p:sp>
      <p:sp>
        <p:nvSpPr>
          <p:cNvPr id="233481" name="Text Box 9"/>
          <p:cNvSpPr txBox="1">
            <a:spLocks noChangeArrowheads="1"/>
          </p:cNvSpPr>
          <p:nvPr/>
        </p:nvSpPr>
        <p:spPr bwMode="auto">
          <a:xfrm>
            <a:off x="754881" y="3872685"/>
            <a:ext cx="1295400"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1-11Mbps</a:t>
            </a:r>
            <a:endParaRPr lang="en-US" altLang="zh-CN" sz="1800" dirty="0">
              <a:latin typeface="Calibri" panose="020F0502020204030204" pitchFamily="34" charset="0"/>
              <a:ea typeface="微软雅黑" panose="020B0503020204020204" pitchFamily="34" charset="-122"/>
              <a:sym typeface="Calibri" panose="020F0502020204030204" pitchFamily="34" charset="0"/>
            </a:endParaRPr>
          </a:p>
        </p:txBody>
      </p:sp>
      <p:sp>
        <p:nvSpPr>
          <p:cNvPr id="233482" name="Text Box 10"/>
          <p:cNvSpPr txBox="1">
            <a:spLocks noChangeArrowheads="1"/>
          </p:cNvSpPr>
          <p:nvPr/>
        </p:nvSpPr>
        <p:spPr bwMode="auto">
          <a:xfrm>
            <a:off x="899344" y="4377510"/>
            <a:ext cx="935037"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4Mbps</a:t>
            </a:r>
          </a:p>
        </p:txBody>
      </p:sp>
      <p:sp>
        <p:nvSpPr>
          <p:cNvPr id="233483" name="Text Box 11"/>
          <p:cNvSpPr txBox="1">
            <a:spLocks noChangeArrowheads="1"/>
          </p:cNvSpPr>
          <p:nvPr/>
        </p:nvSpPr>
        <p:spPr bwMode="auto">
          <a:xfrm>
            <a:off x="826319" y="5385572"/>
            <a:ext cx="1008062"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384kbps</a:t>
            </a:r>
          </a:p>
        </p:txBody>
      </p:sp>
      <p:sp>
        <p:nvSpPr>
          <p:cNvPr id="233484" name="Text Box 12"/>
          <p:cNvSpPr txBox="1">
            <a:spLocks noChangeArrowheads="1"/>
          </p:cNvSpPr>
          <p:nvPr/>
        </p:nvSpPr>
        <p:spPr bwMode="auto">
          <a:xfrm>
            <a:off x="826319" y="5817372"/>
            <a:ext cx="1008062"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16kbps</a:t>
            </a:r>
            <a:endParaRPr lang="en-US" altLang="zh-CN" sz="1800" dirty="0">
              <a:latin typeface="Calibri" panose="020F0502020204030204" pitchFamily="34" charset="0"/>
              <a:ea typeface="微软雅黑" panose="020B0503020204020204" pitchFamily="34" charset="-122"/>
              <a:sym typeface="Calibri" panose="020F0502020204030204" pitchFamily="34" charset="0"/>
            </a:endParaRPr>
          </a:p>
        </p:txBody>
      </p:sp>
      <p:sp>
        <p:nvSpPr>
          <p:cNvPr id="233485" name="Text Box 13"/>
          <p:cNvSpPr txBox="1">
            <a:spLocks noChangeArrowheads="1"/>
          </p:cNvSpPr>
          <p:nvPr/>
        </p:nvSpPr>
        <p:spPr bwMode="auto">
          <a:xfrm>
            <a:off x="1978844" y="2504260"/>
            <a:ext cx="1368425" cy="402546"/>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801.11n</a:t>
            </a:r>
          </a:p>
        </p:txBody>
      </p:sp>
      <p:sp>
        <p:nvSpPr>
          <p:cNvPr id="233486" name="Text Box 14"/>
          <p:cNvSpPr txBox="1">
            <a:spLocks noChangeArrowheads="1"/>
          </p:cNvSpPr>
          <p:nvPr/>
        </p:nvSpPr>
        <p:spPr bwMode="auto">
          <a:xfrm>
            <a:off x="1978844" y="3224985"/>
            <a:ext cx="1296987" cy="402546"/>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801.11a g</a:t>
            </a:r>
          </a:p>
        </p:txBody>
      </p:sp>
      <p:sp>
        <p:nvSpPr>
          <p:cNvPr id="233487" name="Text Box 15"/>
          <p:cNvSpPr txBox="1">
            <a:spLocks noChangeArrowheads="1"/>
          </p:cNvSpPr>
          <p:nvPr/>
        </p:nvSpPr>
        <p:spPr bwMode="auto">
          <a:xfrm>
            <a:off x="1978844" y="3872685"/>
            <a:ext cx="1152525" cy="402546"/>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801.11b</a:t>
            </a:r>
          </a:p>
        </p:txBody>
      </p:sp>
      <p:sp>
        <p:nvSpPr>
          <p:cNvPr id="233488" name="Text Box 16"/>
          <p:cNvSpPr txBox="1">
            <a:spLocks noChangeArrowheads="1"/>
          </p:cNvSpPr>
          <p:nvPr/>
        </p:nvSpPr>
        <p:spPr bwMode="auto">
          <a:xfrm>
            <a:off x="2915469" y="4377510"/>
            <a:ext cx="4464050" cy="402546"/>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solidFill>
                  <a:srgbClr val="CC0000"/>
                </a:solidFill>
                <a:latin typeface="Calibri" panose="020F0502020204030204" pitchFamily="34" charset="0"/>
                <a:ea typeface="微软雅黑" panose="020B0503020204020204" pitchFamily="34" charset="-122"/>
                <a:sym typeface="Calibri" panose="020F0502020204030204" pitchFamily="34" charset="0"/>
              </a:rPr>
              <a:t>UMTS/WCDMA-HSDPA,CDMA2000-1xEVDO</a:t>
            </a:r>
          </a:p>
        </p:txBody>
      </p:sp>
      <p:sp>
        <p:nvSpPr>
          <p:cNvPr id="233489" name="Text Box 17"/>
          <p:cNvSpPr txBox="1">
            <a:spLocks noChangeArrowheads="1"/>
          </p:cNvSpPr>
          <p:nvPr/>
        </p:nvSpPr>
        <p:spPr bwMode="auto">
          <a:xfrm>
            <a:off x="899344" y="4736285"/>
            <a:ext cx="935037" cy="40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1Mbps</a:t>
            </a:r>
          </a:p>
        </p:txBody>
      </p:sp>
      <p:sp>
        <p:nvSpPr>
          <p:cNvPr id="233490" name="Text Box 18"/>
          <p:cNvSpPr txBox="1">
            <a:spLocks noChangeArrowheads="1"/>
          </p:cNvSpPr>
          <p:nvPr/>
        </p:nvSpPr>
        <p:spPr bwMode="auto">
          <a:xfrm>
            <a:off x="1978844" y="4736285"/>
            <a:ext cx="1008062" cy="36804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600" dirty="0" smtClean="0">
                <a:latin typeface="Calibri" panose="020F0502020204030204" pitchFamily="34" charset="0"/>
                <a:ea typeface="微软雅黑" panose="020B0503020204020204" pitchFamily="34" charset="-122"/>
                <a:sym typeface="Calibri" panose="020F0502020204030204" pitchFamily="34" charset="0"/>
              </a:rPr>
              <a:t>801.11.1</a:t>
            </a:r>
            <a:endParaRPr lang="en-US" altLang="zh-CN" sz="1600" dirty="0">
              <a:latin typeface="Calibri" panose="020F0502020204030204" pitchFamily="34" charset="0"/>
              <a:ea typeface="微软雅黑" panose="020B0503020204020204" pitchFamily="34" charset="-122"/>
              <a:sym typeface="Calibri" panose="020F0502020204030204" pitchFamily="34" charset="0"/>
            </a:endParaRPr>
          </a:p>
        </p:txBody>
      </p:sp>
      <p:sp>
        <p:nvSpPr>
          <p:cNvPr id="233491" name="Text Box 19"/>
          <p:cNvSpPr txBox="1">
            <a:spLocks noChangeArrowheads="1"/>
          </p:cNvSpPr>
          <p:nvPr/>
        </p:nvSpPr>
        <p:spPr bwMode="auto">
          <a:xfrm>
            <a:off x="7452544" y="4377510"/>
            <a:ext cx="936625"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增强</a:t>
            </a:r>
            <a:r>
              <a:rPr lang="en-US" altLang="zh-CN" sz="1800">
                <a:latin typeface="Calibri" panose="020F0502020204030204" pitchFamily="34" charset="0"/>
                <a:ea typeface="微软雅黑" panose="020B0503020204020204" pitchFamily="34" charset="-122"/>
                <a:sym typeface="Calibri" panose="020F0502020204030204" pitchFamily="34" charset="0"/>
              </a:rPr>
              <a:t>3G </a:t>
            </a:r>
          </a:p>
        </p:txBody>
      </p:sp>
      <p:sp>
        <p:nvSpPr>
          <p:cNvPr id="233492" name="Text Box 20"/>
          <p:cNvSpPr txBox="1">
            <a:spLocks noChangeArrowheads="1"/>
          </p:cNvSpPr>
          <p:nvPr/>
        </p:nvSpPr>
        <p:spPr bwMode="auto">
          <a:xfrm>
            <a:off x="2915469" y="5385572"/>
            <a:ext cx="4176712" cy="402546"/>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solidFill>
                  <a:srgbClr val="CC0000"/>
                </a:solidFill>
                <a:latin typeface="Calibri" panose="020F0502020204030204" pitchFamily="34" charset="0"/>
                <a:ea typeface="微软雅黑" panose="020B0503020204020204" pitchFamily="34" charset="-122"/>
                <a:sym typeface="Calibri" panose="020F0502020204030204" pitchFamily="34" charset="0"/>
              </a:rPr>
              <a:t>UMTS/WCDMA,CDMA2000</a:t>
            </a:r>
          </a:p>
        </p:txBody>
      </p:sp>
      <p:sp>
        <p:nvSpPr>
          <p:cNvPr id="233493" name="Text Box 21"/>
          <p:cNvSpPr txBox="1">
            <a:spLocks noChangeArrowheads="1"/>
          </p:cNvSpPr>
          <p:nvPr/>
        </p:nvSpPr>
        <p:spPr bwMode="auto">
          <a:xfrm>
            <a:off x="6444481" y="5385572"/>
            <a:ext cx="57626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3G </a:t>
            </a:r>
          </a:p>
        </p:txBody>
      </p:sp>
      <p:sp>
        <p:nvSpPr>
          <p:cNvPr id="233494" name="Text Box 22"/>
          <p:cNvSpPr txBox="1">
            <a:spLocks noChangeArrowheads="1"/>
          </p:cNvSpPr>
          <p:nvPr/>
        </p:nvSpPr>
        <p:spPr bwMode="auto">
          <a:xfrm>
            <a:off x="2915469" y="5817372"/>
            <a:ext cx="4464050" cy="402546"/>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dirty="0" smtClean="0">
                <a:solidFill>
                  <a:srgbClr val="CC0000"/>
                </a:solidFill>
                <a:latin typeface="Calibri" panose="020F0502020204030204" pitchFamily="34" charset="0"/>
                <a:ea typeface="微软雅黑" panose="020B0503020204020204" pitchFamily="34" charset="-122"/>
                <a:sym typeface="Calibri" panose="020F0502020204030204" pitchFamily="34" charset="0"/>
              </a:rPr>
              <a:t>IS-91WCDMA</a:t>
            </a:r>
            <a:r>
              <a:rPr lang="en-US" altLang="zh-CN" sz="1800" dirty="0">
                <a:solidFill>
                  <a:srgbClr val="CC0000"/>
                </a:solidFill>
                <a:latin typeface="Calibri" panose="020F0502020204030204" pitchFamily="34" charset="0"/>
                <a:ea typeface="微软雅黑" panose="020B0503020204020204" pitchFamily="34" charset="-122"/>
                <a:sym typeface="Calibri" panose="020F0502020204030204" pitchFamily="34" charset="0"/>
              </a:rPr>
              <a:t>,  GSM</a:t>
            </a:r>
          </a:p>
        </p:txBody>
      </p:sp>
      <p:sp>
        <p:nvSpPr>
          <p:cNvPr id="233495" name="Text Box 23"/>
          <p:cNvSpPr txBox="1">
            <a:spLocks noChangeArrowheads="1"/>
          </p:cNvSpPr>
          <p:nvPr/>
        </p:nvSpPr>
        <p:spPr bwMode="auto">
          <a:xfrm>
            <a:off x="6515919" y="5817372"/>
            <a:ext cx="7207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2G </a:t>
            </a:r>
          </a:p>
        </p:txBody>
      </p:sp>
      <p:sp>
        <p:nvSpPr>
          <p:cNvPr id="233496" name="Text Box 24"/>
          <p:cNvSpPr txBox="1">
            <a:spLocks noChangeArrowheads="1"/>
          </p:cNvSpPr>
          <p:nvPr/>
        </p:nvSpPr>
        <p:spPr bwMode="auto">
          <a:xfrm>
            <a:off x="1330350" y="2061463"/>
            <a:ext cx="863600"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dirty="0">
                <a:latin typeface="Calibri" panose="020F0502020204030204" pitchFamily="34" charset="0"/>
                <a:ea typeface="微软雅黑" panose="020B0503020204020204" pitchFamily="34" charset="-122"/>
                <a:sym typeface="Calibri" panose="020F0502020204030204" pitchFamily="34" charset="0"/>
              </a:rPr>
              <a:t>速率</a:t>
            </a:r>
          </a:p>
        </p:txBody>
      </p:sp>
      <p:sp>
        <p:nvSpPr>
          <p:cNvPr id="233497" name="Text Box 25"/>
          <p:cNvSpPr txBox="1">
            <a:spLocks noChangeArrowheads="1"/>
          </p:cNvSpPr>
          <p:nvPr/>
        </p:nvSpPr>
        <p:spPr bwMode="auto">
          <a:xfrm>
            <a:off x="7523981" y="6033272"/>
            <a:ext cx="863600"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传输距离</a:t>
            </a:r>
          </a:p>
        </p:txBody>
      </p:sp>
      <p:sp>
        <p:nvSpPr>
          <p:cNvPr id="233498" name="Text Box 26"/>
          <p:cNvSpPr txBox="1">
            <a:spLocks noChangeArrowheads="1"/>
          </p:cNvSpPr>
          <p:nvPr/>
        </p:nvSpPr>
        <p:spPr bwMode="auto">
          <a:xfrm>
            <a:off x="5076056" y="6465072"/>
            <a:ext cx="1511300"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室外</a:t>
            </a:r>
            <a:r>
              <a:rPr lang="en-US" altLang="zh-CN" sz="1800">
                <a:latin typeface="Calibri" panose="020F0502020204030204" pitchFamily="34" charset="0"/>
                <a:ea typeface="微软雅黑" panose="020B0503020204020204" pitchFamily="34" charset="-122"/>
                <a:sym typeface="Calibri" panose="020F0502020204030204" pitchFamily="34" charset="0"/>
              </a:rPr>
              <a:t>0.2-4km</a:t>
            </a:r>
          </a:p>
        </p:txBody>
      </p:sp>
      <p:sp>
        <p:nvSpPr>
          <p:cNvPr id="233499" name="Text Box 27"/>
          <p:cNvSpPr txBox="1">
            <a:spLocks noChangeArrowheads="1"/>
          </p:cNvSpPr>
          <p:nvPr/>
        </p:nvSpPr>
        <p:spPr bwMode="auto">
          <a:xfrm>
            <a:off x="3347269" y="3296422"/>
            <a:ext cx="2376487" cy="401264"/>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a:latin typeface="Calibri" panose="020F0502020204030204" pitchFamily="34" charset="0"/>
                <a:ea typeface="微软雅黑" panose="020B0503020204020204" pitchFamily="34" charset="-122"/>
                <a:sym typeface="Calibri" panose="020F0502020204030204" pitchFamily="34" charset="0"/>
              </a:rPr>
              <a:t>801.11a</a:t>
            </a:r>
            <a:r>
              <a:rPr lang="zh-CN" altLang="en-US" sz="1800" dirty="0">
                <a:latin typeface="Calibri" panose="020F0502020204030204" pitchFamily="34" charset="0"/>
                <a:ea typeface="微软雅黑" panose="020B0503020204020204" pitchFamily="34" charset="-122"/>
                <a:sym typeface="Calibri" panose="020F0502020204030204" pitchFamily="34" charset="0"/>
              </a:rPr>
              <a:t>、</a:t>
            </a:r>
            <a:r>
              <a:rPr lang="en-US" altLang="zh-CN" sz="1800" dirty="0">
                <a:latin typeface="Calibri" panose="020F0502020204030204" pitchFamily="34" charset="0"/>
                <a:ea typeface="微软雅黑" panose="020B0503020204020204" pitchFamily="34" charset="-122"/>
                <a:sym typeface="Calibri" panose="020F0502020204030204" pitchFamily="34" charset="0"/>
              </a:rPr>
              <a:t>g</a:t>
            </a:r>
            <a:r>
              <a:rPr lang="zh-CN" altLang="en-US" sz="1800" dirty="0">
                <a:latin typeface="Calibri" panose="020F0502020204030204" pitchFamily="34" charset="0"/>
                <a:ea typeface="微软雅黑" panose="020B0503020204020204" pitchFamily="34" charset="-122"/>
                <a:sym typeface="Calibri" panose="020F0502020204030204" pitchFamily="34" charset="0"/>
              </a:rPr>
              <a:t>点对点</a:t>
            </a:r>
          </a:p>
        </p:txBody>
      </p:sp>
      <p:sp>
        <p:nvSpPr>
          <p:cNvPr id="233500" name="Text Box 28"/>
          <p:cNvSpPr txBox="1">
            <a:spLocks noChangeArrowheads="1"/>
          </p:cNvSpPr>
          <p:nvPr/>
        </p:nvSpPr>
        <p:spPr bwMode="auto">
          <a:xfrm>
            <a:off x="3634606" y="2936060"/>
            <a:ext cx="720725"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000">
                <a:latin typeface="Calibri" panose="020F0502020204030204" pitchFamily="34" charset="0"/>
                <a:ea typeface="微软雅黑" panose="020B0503020204020204" pitchFamily="34" charset="-122"/>
                <a:sym typeface="Calibri" panose="020F0502020204030204" pitchFamily="34" charset="0"/>
              </a:rPr>
              <a:t>WiFi</a:t>
            </a:r>
          </a:p>
        </p:txBody>
      </p:sp>
      <p:sp>
        <p:nvSpPr>
          <p:cNvPr id="233503" name="Text Box 31"/>
          <p:cNvSpPr txBox="1">
            <a:spLocks noChangeArrowheads="1"/>
          </p:cNvSpPr>
          <p:nvPr/>
        </p:nvSpPr>
        <p:spPr bwMode="auto">
          <a:xfrm>
            <a:off x="3202806" y="3872685"/>
            <a:ext cx="3816350" cy="424732"/>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Calibri" panose="020F0502020204030204" pitchFamily="34" charset="0"/>
                <a:ea typeface="微软雅黑" panose="020B0503020204020204" pitchFamily="34" charset="-122"/>
                <a:sym typeface="Calibri" panose="020F0502020204030204" pitchFamily="34" charset="0"/>
              </a:rPr>
              <a:t>WIMAX</a:t>
            </a:r>
          </a:p>
        </p:txBody>
      </p:sp>
      <p:sp>
        <p:nvSpPr>
          <p:cNvPr id="233505" name="Rectangle 33"/>
          <p:cNvSpPr>
            <a:spLocks noChangeArrowheads="1"/>
          </p:cNvSpPr>
          <p:nvPr/>
        </p:nvSpPr>
        <p:spPr bwMode="auto">
          <a:xfrm>
            <a:off x="3059931" y="4736285"/>
            <a:ext cx="646331"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蓝牙</a:t>
            </a:r>
          </a:p>
        </p:txBody>
      </p:sp>
      <p:sp>
        <p:nvSpPr>
          <p:cNvPr id="233506" name="Text Box 34"/>
          <p:cNvSpPr txBox="1">
            <a:spLocks noChangeArrowheads="1"/>
          </p:cNvSpPr>
          <p:nvPr/>
        </p:nvSpPr>
        <p:spPr bwMode="auto">
          <a:xfrm>
            <a:off x="1835969" y="6465072"/>
            <a:ext cx="1512887"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Calibri" panose="020F0502020204030204" pitchFamily="34" charset="0"/>
                <a:ea typeface="微软雅黑" panose="020B0503020204020204" pitchFamily="34" charset="-122"/>
                <a:sym typeface="Calibri" panose="020F0502020204030204" pitchFamily="34" charset="0"/>
              </a:rPr>
              <a:t>室内</a:t>
            </a:r>
            <a:r>
              <a:rPr lang="en-US" altLang="zh-CN" sz="1800">
                <a:latin typeface="Calibri" panose="020F0502020204030204" pitchFamily="34" charset="0"/>
                <a:ea typeface="微软雅黑" panose="020B0503020204020204" pitchFamily="34" charset="-122"/>
                <a:sym typeface="Calibri" panose="020F0502020204030204" pitchFamily="34" charset="0"/>
              </a:rPr>
              <a:t>10-30m</a:t>
            </a:r>
          </a:p>
        </p:txBody>
      </p:sp>
      <p:sp>
        <p:nvSpPr>
          <p:cNvPr id="233507" name="Text Box 35"/>
          <p:cNvSpPr txBox="1">
            <a:spLocks noChangeArrowheads="1"/>
          </p:cNvSpPr>
          <p:nvPr/>
        </p:nvSpPr>
        <p:spPr bwMode="auto">
          <a:xfrm>
            <a:off x="3275831" y="6465072"/>
            <a:ext cx="1512888" cy="401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dirty="0" smtClean="0">
                <a:latin typeface="Calibri" panose="020F0502020204030204" pitchFamily="34" charset="0"/>
                <a:ea typeface="微软雅黑" panose="020B0503020204020204" pitchFamily="34" charset="-122"/>
                <a:sym typeface="Calibri" panose="020F0502020204030204" pitchFamily="34" charset="0"/>
              </a:rPr>
              <a:t>室外</a:t>
            </a:r>
            <a:r>
              <a:rPr lang="en-US" altLang="zh-CN" sz="1800" dirty="0" smtClean="0">
                <a:latin typeface="Calibri" panose="020F0502020204030204" pitchFamily="34" charset="0"/>
                <a:ea typeface="微软雅黑" panose="020B0503020204020204" pitchFamily="34" charset="-122"/>
                <a:sym typeface="Calibri" panose="020F0502020204030204" pitchFamily="34" charset="0"/>
              </a:rPr>
              <a:t>10-200m</a:t>
            </a:r>
            <a:endParaRPr lang="en-US" altLang="zh-CN" sz="1800" dirty="0">
              <a:latin typeface="Calibri" panose="020F0502020204030204" pitchFamily="34" charset="0"/>
              <a:ea typeface="微软雅黑" panose="020B0503020204020204" pitchFamily="34" charset="-122"/>
              <a:sym typeface="Calibri" panose="020F0502020204030204" pitchFamily="34" charset="0"/>
            </a:endParaRPr>
          </a:p>
        </p:txBody>
      </p:sp>
      <p:sp>
        <p:nvSpPr>
          <p:cNvPr id="233502" name="AutoShape 30"/>
          <p:cNvSpPr>
            <a:spLocks/>
          </p:cNvSpPr>
          <p:nvPr/>
        </p:nvSpPr>
        <p:spPr bwMode="auto">
          <a:xfrm>
            <a:off x="3202807" y="3054946"/>
            <a:ext cx="663280" cy="589159"/>
          </a:xfrm>
          <a:prstGeom prst="rightBrace">
            <a:avLst>
              <a:gd name="adj1" fmla="val 78938"/>
              <a:gd name="adj2" fmla="val 50000"/>
            </a:avLst>
          </a:pr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nSpc>
                <a:spcPct val="120000"/>
              </a:lnSpc>
            </a:pPr>
            <a:endParaRPr lang="zh-CN" altLang="en-US">
              <a:latin typeface="Calibri" panose="020F0502020204030204" pitchFamily="34" charset="0"/>
              <a:ea typeface="微软雅黑" panose="020B0503020204020204" pitchFamily="34" charset="-122"/>
              <a:sym typeface="Calibri" panose="020F0502020204030204" pitchFamily="34" charset="0"/>
            </a:endParaRPr>
          </a:p>
        </p:txBody>
      </p:sp>
      <p:sp>
        <p:nvSpPr>
          <p:cNvPr id="233509" name="AutoShape 37"/>
          <p:cNvSpPr>
            <a:spLocks noChangeArrowheads="1"/>
          </p:cNvSpPr>
          <p:nvPr/>
        </p:nvSpPr>
        <p:spPr bwMode="auto">
          <a:xfrm>
            <a:off x="6371456" y="2793185"/>
            <a:ext cx="1368425" cy="719137"/>
          </a:xfrm>
          <a:prstGeom prst="wedgeRoundRectCallout">
            <a:avLst>
              <a:gd name="adj1" fmla="val -69722"/>
              <a:gd name="adj2" fmla="val 176491"/>
              <a:gd name="adj3" fmla="val 16667"/>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lnSpc>
                <a:spcPct val="120000"/>
              </a:lnSpc>
            </a:pPr>
            <a:r>
              <a:rPr lang="zh-CN" altLang="en-US" sz="2000">
                <a:latin typeface="Calibri" panose="020F0502020204030204" pitchFamily="34" charset="0"/>
                <a:ea typeface="微软雅黑" panose="020B0503020204020204" pitchFamily="34" charset="-122"/>
                <a:sym typeface="Calibri" panose="020F0502020204030204" pitchFamily="34" charset="0"/>
              </a:rPr>
              <a:t>支持移动中通信</a:t>
            </a:r>
          </a:p>
        </p:txBody>
      </p:sp>
      <p:sp>
        <p:nvSpPr>
          <p:cNvPr id="35" name="矩形 34"/>
          <p:cNvSpPr/>
          <p:nvPr/>
        </p:nvSpPr>
        <p:spPr>
          <a:xfrm>
            <a:off x="323528" y="1131240"/>
            <a:ext cx="8591796" cy="1015663"/>
          </a:xfrm>
          <a:prstGeom prst="rect">
            <a:avLst/>
          </a:prstGeom>
        </p:spPr>
        <p:txBody>
          <a:bodyPr wrap="square">
            <a:spAutoFit/>
          </a:bodyPr>
          <a:lstStyle/>
          <a:p>
            <a:r>
              <a:rPr lang="zh-CN" altLang="en-US" sz="2000" dirty="0">
                <a:latin typeface="Calibri" panose="020F0502020204030204" pitchFamily="34" charset="0"/>
                <a:ea typeface="微软雅黑" panose="020B0503020204020204" pitchFamily="34" charset="-122"/>
                <a:sym typeface="Calibri" panose="020F0502020204030204" pitchFamily="34" charset="0"/>
              </a:rPr>
              <a:t>目前WLAN所包含的协议标准有：IEEE802.11b协议、IEEE802.11a协议、IEEE802.11g协议、IEEE802.11E 协议、IEEE802.11i协议、无线应用协议（WAP）。</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17" name="Text Box 17"/>
          <p:cNvSpPr txBox="1">
            <a:spLocks noChangeArrowheads="1"/>
          </p:cNvSpPr>
          <p:nvPr/>
        </p:nvSpPr>
        <p:spPr bwMode="auto">
          <a:xfrm>
            <a:off x="838200" y="2057400"/>
            <a:ext cx="706437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2</a:t>
            </a:r>
            <a:r>
              <a:rPr lang="zh-CN" altLang="en-US">
                <a:latin typeface="Calibri" panose="020F0502020204030204" pitchFamily="34" charset="0"/>
                <a:ea typeface="微软雅黑" panose="020B0503020204020204" pitchFamily="34" charset="-122"/>
                <a:sym typeface="Calibri" panose="020F0502020204030204" pitchFamily="34" charset="0"/>
              </a:rPr>
              <a:t>、实现移动、流动场合的网络服务环境。</a:t>
            </a:r>
          </a:p>
        </p:txBody>
      </p:sp>
      <p:sp>
        <p:nvSpPr>
          <p:cNvPr id="179218" name="Text Box 18"/>
          <p:cNvSpPr txBox="1">
            <a:spLocks noChangeArrowheads="1"/>
          </p:cNvSpPr>
          <p:nvPr/>
        </p:nvSpPr>
        <p:spPr bwMode="auto">
          <a:xfrm>
            <a:off x="838200" y="1524000"/>
            <a:ext cx="68580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1</a:t>
            </a:r>
            <a:r>
              <a:rPr lang="zh-CN" altLang="en-US">
                <a:latin typeface="Calibri" panose="020F0502020204030204" pitchFamily="34" charset="0"/>
                <a:ea typeface="微软雅黑" panose="020B0503020204020204" pitchFamily="34" charset="-122"/>
                <a:sym typeface="Calibri" panose="020F0502020204030204" pitchFamily="34" charset="0"/>
              </a:rPr>
              <a:t>、实现无处不在的网络（</a:t>
            </a:r>
            <a:r>
              <a:rPr lang="en-US" altLang="zh-CN">
                <a:latin typeface="Calibri" panose="020F0502020204030204" pitchFamily="34" charset="0"/>
                <a:ea typeface="微软雅黑" panose="020B0503020204020204" pitchFamily="34" charset="-122"/>
                <a:sym typeface="Calibri" panose="020F0502020204030204" pitchFamily="34" charset="0"/>
              </a:rPr>
              <a:t>LAN</a:t>
            </a:r>
            <a:r>
              <a:rPr lang="zh-CN" altLang="en-US">
                <a:latin typeface="Calibri" panose="020F0502020204030204" pitchFamily="34" charset="0"/>
                <a:ea typeface="微软雅黑" panose="020B0503020204020204" pitchFamily="34" charset="-122"/>
                <a:sym typeface="Calibri" panose="020F0502020204030204" pitchFamily="34" charset="0"/>
              </a:rPr>
              <a:t>）接入服务</a:t>
            </a:r>
          </a:p>
        </p:txBody>
      </p:sp>
      <p:sp>
        <p:nvSpPr>
          <p:cNvPr id="179219" name="Text Box 19"/>
          <p:cNvSpPr txBox="1">
            <a:spLocks noChangeArrowheads="1"/>
          </p:cNvSpPr>
          <p:nvPr/>
        </p:nvSpPr>
        <p:spPr bwMode="auto">
          <a:xfrm>
            <a:off x="838200" y="2590800"/>
            <a:ext cx="71628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3</a:t>
            </a:r>
            <a:r>
              <a:rPr lang="zh-CN" altLang="en-US">
                <a:latin typeface="Calibri" panose="020F0502020204030204" pitchFamily="34" charset="0"/>
                <a:ea typeface="微软雅黑" panose="020B0503020204020204" pitchFamily="34" charset="-122"/>
                <a:sym typeface="Calibri" panose="020F0502020204030204" pitchFamily="34" charset="0"/>
              </a:rPr>
              <a:t>、实现布线困难、高成本、临时需要的网络环境</a:t>
            </a:r>
          </a:p>
        </p:txBody>
      </p:sp>
      <p:sp>
        <p:nvSpPr>
          <p:cNvPr id="179220" name="Text Box 20"/>
          <p:cNvSpPr txBox="1">
            <a:spLocks noChangeArrowheads="1"/>
          </p:cNvSpPr>
          <p:nvPr/>
        </p:nvSpPr>
        <p:spPr bwMode="auto">
          <a:xfrm>
            <a:off x="827088" y="3141663"/>
            <a:ext cx="554037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Calibri" panose="020F0502020204030204" pitchFamily="34" charset="0"/>
                <a:ea typeface="微软雅黑" panose="020B0503020204020204" pitchFamily="34" charset="-122"/>
                <a:sym typeface="Calibri" panose="020F0502020204030204" pitchFamily="34" charset="0"/>
              </a:rPr>
              <a:t>4</a:t>
            </a:r>
            <a:r>
              <a:rPr lang="zh-CN" altLang="en-US">
                <a:latin typeface="Calibri" panose="020F0502020204030204" pitchFamily="34" charset="0"/>
                <a:ea typeface="微软雅黑" panose="020B0503020204020204" pitchFamily="34" charset="-122"/>
                <a:sym typeface="Calibri" panose="020F0502020204030204" pitchFamily="34" charset="0"/>
              </a:rPr>
              <a:t>、简化安装和配置问题，成本较低</a:t>
            </a:r>
          </a:p>
        </p:txBody>
      </p:sp>
      <p:sp>
        <p:nvSpPr>
          <p:cNvPr id="179221" name="Text Box 21"/>
          <p:cNvSpPr txBox="1">
            <a:spLocks noChangeArrowheads="1"/>
          </p:cNvSpPr>
          <p:nvPr/>
        </p:nvSpPr>
        <p:spPr bwMode="auto">
          <a:xfrm>
            <a:off x="827088" y="3716338"/>
            <a:ext cx="73152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5</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是快速发展的</a:t>
            </a:r>
            <a:r>
              <a:rPr lang="en-US" altLang="zh-CN" dirty="0">
                <a:latin typeface="Calibri" panose="020F0502020204030204" pitchFamily="34" charset="0"/>
                <a:ea typeface="微软雅黑" panose="020B0503020204020204" pitchFamily="34" charset="-122"/>
                <a:sym typeface="Calibri" panose="020F0502020204030204" pitchFamily="34" charset="0"/>
              </a:rPr>
              <a:t>LAN</a:t>
            </a:r>
            <a:r>
              <a:rPr lang="zh-CN" altLang="en-US" dirty="0">
                <a:latin typeface="Calibri" panose="020F0502020204030204" pitchFamily="34" charset="0"/>
                <a:ea typeface="微软雅黑" panose="020B0503020204020204" pitchFamily="34" charset="-122"/>
                <a:sym typeface="Calibri" panose="020F0502020204030204" pitchFamily="34" charset="0"/>
              </a:rPr>
              <a:t>重要技术，</a:t>
            </a:r>
            <a:r>
              <a:rPr lang="en-US" altLang="zh-CN" dirty="0">
                <a:latin typeface="Calibri" panose="020F0502020204030204" pitchFamily="34" charset="0"/>
                <a:ea typeface="微软雅黑" panose="020B0503020204020204" pitchFamily="34" charset="-122"/>
                <a:sym typeface="Calibri" panose="020F0502020204030204" pitchFamily="34" charset="0"/>
              </a:rPr>
              <a:t>2000</a:t>
            </a:r>
            <a:r>
              <a:rPr lang="zh-CN" altLang="en-US" dirty="0">
                <a:latin typeface="Calibri" panose="020F0502020204030204" pitchFamily="34" charset="0"/>
                <a:ea typeface="微软雅黑" panose="020B0503020204020204" pitchFamily="34" charset="-122"/>
                <a:sym typeface="Calibri" panose="020F0502020204030204" pitchFamily="34" charset="0"/>
              </a:rPr>
              <a:t>年以后得到快速发展</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迅弛）</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的接入成为笔记本电脑标准配置。</a:t>
            </a:r>
          </a:p>
        </p:txBody>
      </p:sp>
      <p:sp>
        <p:nvSpPr>
          <p:cNvPr id="179222" name="Text Box 22"/>
          <p:cNvSpPr txBox="1">
            <a:spLocks noChangeArrowheads="1"/>
          </p:cNvSpPr>
          <p:nvPr/>
        </p:nvSpPr>
        <p:spPr bwMode="auto">
          <a:xfrm>
            <a:off x="827088" y="719014"/>
            <a:ext cx="4670425"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Calibri" panose="020F0502020204030204" pitchFamily="34" charset="0"/>
                <a:ea typeface="微软雅黑" panose="020B0503020204020204" pitchFamily="34" charset="-122"/>
                <a:sym typeface="Calibri" panose="020F0502020204030204" pitchFamily="34" charset="0"/>
              </a:rPr>
              <a:t>WLAN</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发展的优势和目前问题：</a:t>
            </a:r>
          </a:p>
        </p:txBody>
      </p:sp>
      <p:sp>
        <p:nvSpPr>
          <p:cNvPr id="179223" name="Text Box 23"/>
          <p:cNvSpPr txBox="1">
            <a:spLocks noChangeArrowheads="1"/>
          </p:cNvSpPr>
          <p:nvPr/>
        </p:nvSpPr>
        <p:spPr bwMode="auto">
          <a:xfrm>
            <a:off x="838200" y="5156332"/>
            <a:ext cx="7620000"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6</a:t>
            </a:r>
            <a:r>
              <a:rPr lang="zh-CN" altLang="en-US" dirty="0">
                <a:latin typeface="Calibri" panose="020F0502020204030204" pitchFamily="34" charset="0"/>
                <a:ea typeface="微软雅黑" panose="020B0503020204020204" pitchFamily="34" charset="-122"/>
                <a:sym typeface="Calibri" panose="020F0502020204030204" pitchFamily="34" charset="0"/>
              </a:rPr>
              <a:t>、</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主要问题：带宽（传输速率）无法和光纤环境相比， 存在安全性问题，传输覆盖范围也较为有限。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9222"/>
                                        </p:tgtEl>
                                        <p:attrNameLst>
                                          <p:attrName>style.visibility</p:attrName>
                                        </p:attrNameLst>
                                      </p:cBhvr>
                                      <p:to>
                                        <p:strVal val="visible"/>
                                      </p:to>
                                    </p:set>
                                    <p:anim calcmode="lin" valueType="num">
                                      <p:cBhvr additive="base">
                                        <p:cTn id="7" dur="500" fill="hold"/>
                                        <p:tgtEl>
                                          <p:spTgt spid="179222"/>
                                        </p:tgtEl>
                                        <p:attrNameLst>
                                          <p:attrName>ppt_x</p:attrName>
                                        </p:attrNameLst>
                                      </p:cBhvr>
                                      <p:tavLst>
                                        <p:tav tm="0">
                                          <p:val>
                                            <p:strVal val="0-#ppt_w/2"/>
                                          </p:val>
                                        </p:tav>
                                        <p:tav tm="100000">
                                          <p:val>
                                            <p:strVal val="#ppt_x"/>
                                          </p:val>
                                        </p:tav>
                                      </p:tavLst>
                                    </p:anim>
                                    <p:anim calcmode="lin" valueType="num">
                                      <p:cBhvr additive="base">
                                        <p:cTn id="8" dur="500" fill="hold"/>
                                        <p:tgtEl>
                                          <p:spTgt spid="1792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9218"/>
                                        </p:tgtEl>
                                        <p:attrNameLst>
                                          <p:attrName>style.visibility</p:attrName>
                                        </p:attrNameLst>
                                      </p:cBhvr>
                                      <p:to>
                                        <p:strVal val="visible"/>
                                      </p:to>
                                    </p:set>
                                    <p:anim calcmode="lin" valueType="num">
                                      <p:cBhvr additive="base">
                                        <p:cTn id="13" dur="500" fill="hold"/>
                                        <p:tgtEl>
                                          <p:spTgt spid="179218"/>
                                        </p:tgtEl>
                                        <p:attrNameLst>
                                          <p:attrName>ppt_x</p:attrName>
                                        </p:attrNameLst>
                                      </p:cBhvr>
                                      <p:tavLst>
                                        <p:tav tm="0">
                                          <p:val>
                                            <p:strVal val="0-#ppt_w/2"/>
                                          </p:val>
                                        </p:tav>
                                        <p:tav tm="100000">
                                          <p:val>
                                            <p:strVal val="#ppt_x"/>
                                          </p:val>
                                        </p:tav>
                                      </p:tavLst>
                                    </p:anim>
                                    <p:anim calcmode="lin" valueType="num">
                                      <p:cBhvr additive="base">
                                        <p:cTn id="14" dur="500" fill="hold"/>
                                        <p:tgtEl>
                                          <p:spTgt spid="17921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9217"/>
                                        </p:tgtEl>
                                        <p:attrNameLst>
                                          <p:attrName>style.visibility</p:attrName>
                                        </p:attrNameLst>
                                      </p:cBhvr>
                                      <p:to>
                                        <p:strVal val="visible"/>
                                      </p:to>
                                    </p:set>
                                    <p:anim calcmode="lin" valueType="num">
                                      <p:cBhvr additive="base">
                                        <p:cTn id="19" dur="500" fill="hold"/>
                                        <p:tgtEl>
                                          <p:spTgt spid="179217"/>
                                        </p:tgtEl>
                                        <p:attrNameLst>
                                          <p:attrName>ppt_x</p:attrName>
                                        </p:attrNameLst>
                                      </p:cBhvr>
                                      <p:tavLst>
                                        <p:tav tm="0">
                                          <p:val>
                                            <p:strVal val="0-#ppt_w/2"/>
                                          </p:val>
                                        </p:tav>
                                        <p:tav tm="100000">
                                          <p:val>
                                            <p:strVal val="#ppt_x"/>
                                          </p:val>
                                        </p:tav>
                                      </p:tavLst>
                                    </p:anim>
                                    <p:anim calcmode="lin" valueType="num">
                                      <p:cBhvr additive="base">
                                        <p:cTn id="20" dur="500" fill="hold"/>
                                        <p:tgtEl>
                                          <p:spTgt spid="17921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9219"/>
                                        </p:tgtEl>
                                        <p:attrNameLst>
                                          <p:attrName>style.visibility</p:attrName>
                                        </p:attrNameLst>
                                      </p:cBhvr>
                                      <p:to>
                                        <p:strVal val="visible"/>
                                      </p:to>
                                    </p:set>
                                    <p:anim calcmode="lin" valueType="num">
                                      <p:cBhvr additive="base">
                                        <p:cTn id="25" dur="500" fill="hold"/>
                                        <p:tgtEl>
                                          <p:spTgt spid="179219"/>
                                        </p:tgtEl>
                                        <p:attrNameLst>
                                          <p:attrName>ppt_x</p:attrName>
                                        </p:attrNameLst>
                                      </p:cBhvr>
                                      <p:tavLst>
                                        <p:tav tm="0">
                                          <p:val>
                                            <p:strVal val="0-#ppt_w/2"/>
                                          </p:val>
                                        </p:tav>
                                        <p:tav tm="100000">
                                          <p:val>
                                            <p:strVal val="#ppt_x"/>
                                          </p:val>
                                        </p:tav>
                                      </p:tavLst>
                                    </p:anim>
                                    <p:anim calcmode="lin" valueType="num">
                                      <p:cBhvr additive="base">
                                        <p:cTn id="26" dur="500" fill="hold"/>
                                        <p:tgtEl>
                                          <p:spTgt spid="17921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9220"/>
                                        </p:tgtEl>
                                        <p:attrNameLst>
                                          <p:attrName>style.visibility</p:attrName>
                                        </p:attrNameLst>
                                      </p:cBhvr>
                                      <p:to>
                                        <p:strVal val="visible"/>
                                      </p:to>
                                    </p:set>
                                    <p:anim calcmode="lin" valueType="num">
                                      <p:cBhvr additive="base">
                                        <p:cTn id="31" dur="500" fill="hold"/>
                                        <p:tgtEl>
                                          <p:spTgt spid="179220"/>
                                        </p:tgtEl>
                                        <p:attrNameLst>
                                          <p:attrName>ppt_x</p:attrName>
                                        </p:attrNameLst>
                                      </p:cBhvr>
                                      <p:tavLst>
                                        <p:tav tm="0">
                                          <p:val>
                                            <p:strVal val="0-#ppt_w/2"/>
                                          </p:val>
                                        </p:tav>
                                        <p:tav tm="100000">
                                          <p:val>
                                            <p:strVal val="#ppt_x"/>
                                          </p:val>
                                        </p:tav>
                                      </p:tavLst>
                                    </p:anim>
                                    <p:anim calcmode="lin" valueType="num">
                                      <p:cBhvr additive="base">
                                        <p:cTn id="32" dur="500" fill="hold"/>
                                        <p:tgtEl>
                                          <p:spTgt spid="17922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9221"/>
                                        </p:tgtEl>
                                        <p:attrNameLst>
                                          <p:attrName>style.visibility</p:attrName>
                                        </p:attrNameLst>
                                      </p:cBhvr>
                                      <p:to>
                                        <p:strVal val="visible"/>
                                      </p:to>
                                    </p:set>
                                    <p:anim calcmode="lin" valueType="num">
                                      <p:cBhvr additive="base">
                                        <p:cTn id="37" dur="500" fill="hold"/>
                                        <p:tgtEl>
                                          <p:spTgt spid="179221"/>
                                        </p:tgtEl>
                                        <p:attrNameLst>
                                          <p:attrName>ppt_x</p:attrName>
                                        </p:attrNameLst>
                                      </p:cBhvr>
                                      <p:tavLst>
                                        <p:tav tm="0">
                                          <p:val>
                                            <p:strVal val="0-#ppt_w/2"/>
                                          </p:val>
                                        </p:tav>
                                        <p:tav tm="100000">
                                          <p:val>
                                            <p:strVal val="#ppt_x"/>
                                          </p:val>
                                        </p:tav>
                                      </p:tavLst>
                                    </p:anim>
                                    <p:anim calcmode="lin" valueType="num">
                                      <p:cBhvr additive="base">
                                        <p:cTn id="38" dur="500" fill="hold"/>
                                        <p:tgtEl>
                                          <p:spTgt spid="17922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79223"/>
                                        </p:tgtEl>
                                        <p:attrNameLst>
                                          <p:attrName>style.visibility</p:attrName>
                                        </p:attrNameLst>
                                      </p:cBhvr>
                                      <p:to>
                                        <p:strVal val="visible"/>
                                      </p:to>
                                    </p:set>
                                    <p:anim calcmode="lin" valueType="num">
                                      <p:cBhvr additive="base">
                                        <p:cTn id="43" dur="500" fill="hold"/>
                                        <p:tgtEl>
                                          <p:spTgt spid="179223"/>
                                        </p:tgtEl>
                                        <p:attrNameLst>
                                          <p:attrName>ppt_x</p:attrName>
                                        </p:attrNameLst>
                                      </p:cBhvr>
                                      <p:tavLst>
                                        <p:tav tm="0">
                                          <p:val>
                                            <p:strVal val="0-#ppt_w/2"/>
                                          </p:val>
                                        </p:tav>
                                        <p:tav tm="100000">
                                          <p:val>
                                            <p:strVal val="#ppt_x"/>
                                          </p:val>
                                        </p:tav>
                                      </p:tavLst>
                                    </p:anim>
                                    <p:anim calcmode="lin" valueType="num">
                                      <p:cBhvr additive="base">
                                        <p:cTn id="44" dur="500" fill="hold"/>
                                        <p:tgtEl>
                                          <p:spTgt spid="1792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17" grpId="0" autoUpdateAnimBg="0"/>
      <p:bldP spid="179218" grpId="0" autoUpdateAnimBg="0"/>
      <p:bldP spid="179219" grpId="0" autoUpdateAnimBg="0"/>
      <p:bldP spid="179220" grpId="0" autoUpdateAnimBg="0"/>
      <p:bldP spid="179221" grpId="0" autoUpdateAnimBg="0"/>
      <p:bldP spid="179222" grpId="0" autoUpdateAnimBg="0"/>
      <p:bldP spid="17922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914400" y="474663"/>
            <a:ext cx="2971800"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solidFill>
                  <a:srgbClr val="CC0000"/>
                </a:solidFill>
                <a:latin typeface="Calibri" panose="020F0502020204030204" pitchFamily="34" charset="0"/>
                <a:ea typeface="微软雅黑" panose="020B0503020204020204" pitchFamily="34" charset="-122"/>
                <a:sym typeface="Calibri" panose="020F0502020204030204" pitchFamily="34" charset="0"/>
              </a:rPr>
              <a:t>WLAN</a:t>
            </a:r>
            <a:r>
              <a:rPr lang="zh-CN" altLang="en-US">
                <a:solidFill>
                  <a:srgbClr val="CC0000"/>
                </a:solidFill>
                <a:latin typeface="Calibri" panose="020F0502020204030204" pitchFamily="34" charset="0"/>
                <a:ea typeface="微软雅黑" panose="020B0503020204020204" pitchFamily="34" charset="-122"/>
                <a:sym typeface="Calibri" panose="020F0502020204030204" pitchFamily="34" charset="0"/>
              </a:rPr>
              <a:t>的相关标准：</a:t>
            </a:r>
          </a:p>
        </p:txBody>
      </p:sp>
      <p:sp>
        <p:nvSpPr>
          <p:cNvPr id="203779" name="Text Box 3"/>
          <p:cNvSpPr txBox="1">
            <a:spLocks noChangeArrowheads="1"/>
          </p:cNvSpPr>
          <p:nvPr/>
        </p:nvSpPr>
        <p:spPr bwMode="auto">
          <a:xfrm>
            <a:off x="900112" y="1054100"/>
            <a:ext cx="7704335"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1</a:t>
            </a:r>
            <a:r>
              <a:rPr lang="zh-CN" altLang="en-US" dirty="0">
                <a:latin typeface="Calibri" panose="020F0502020204030204" pitchFamily="34" charset="0"/>
                <a:ea typeface="微软雅黑" panose="020B0503020204020204" pitchFamily="34" charset="-122"/>
                <a:sym typeface="Calibri" panose="020F0502020204030204" pitchFamily="34" charset="0"/>
              </a:rPr>
              <a:t>、美国</a:t>
            </a:r>
            <a:r>
              <a:rPr lang="en-US" altLang="zh-CN" dirty="0">
                <a:latin typeface="Calibri" panose="020F0502020204030204" pitchFamily="34" charset="0"/>
                <a:ea typeface="微软雅黑" panose="020B0503020204020204" pitchFamily="34" charset="-122"/>
                <a:sym typeface="Calibri" panose="020F0502020204030204" pitchFamily="34" charset="0"/>
              </a:rPr>
              <a:t>IEEE802.11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标准序列（</a:t>
            </a:r>
            <a:r>
              <a:rPr lang="en-US" altLang="zh-CN" dirty="0">
                <a:latin typeface="Calibri" panose="020F0502020204030204" pitchFamily="34" charset="0"/>
                <a:ea typeface="微软雅黑" panose="020B0503020204020204" pitchFamily="34" charset="-122"/>
                <a:sym typeface="Calibri" panose="020F0502020204030204" pitchFamily="34" charset="0"/>
              </a:rPr>
              <a:t>1997</a:t>
            </a:r>
            <a:r>
              <a:rPr lang="zh-CN" altLang="en-US" dirty="0">
                <a:latin typeface="Calibri" panose="020F0502020204030204" pitchFamily="34" charset="0"/>
                <a:ea typeface="微软雅黑" panose="020B0503020204020204" pitchFamily="34" charset="-122"/>
                <a:sym typeface="Calibri" panose="020F0502020204030204" pitchFamily="34" charset="0"/>
              </a:rPr>
              <a:t>开始制定</a:t>
            </a:r>
            <a:r>
              <a:rPr lang="en-US" altLang="zh-CN" dirty="0">
                <a:latin typeface="Calibri" panose="020F0502020204030204" pitchFamily="34" charset="0"/>
                <a:ea typeface="微软雅黑" panose="020B0503020204020204" pitchFamily="34" charset="-122"/>
                <a:sym typeface="Calibri" panose="020F0502020204030204" pitchFamily="34" charset="0"/>
              </a:rPr>
              <a:t>WLAN </a:t>
            </a:r>
            <a:r>
              <a:rPr lang="zh-CN" altLang="en-US" dirty="0">
                <a:latin typeface="Calibri" panose="020F0502020204030204" pitchFamily="34" charset="0"/>
                <a:ea typeface="微软雅黑" panose="020B0503020204020204" pitchFamily="34" charset="-122"/>
                <a:sym typeface="Calibri" panose="020F0502020204030204" pitchFamily="34" charset="0"/>
              </a:rPr>
              <a:t>系列标准</a:t>
            </a:r>
          </a:p>
        </p:txBody>
      </p:sp>
      <p:sp>
        <p:nvSpPr>
          <p:cNvPr id="203780" name="Text Box 4"/>
          <p:cNvSpPr txBox="1">
            <a:spLocks noChangeArrowheads="1"/>
          </p:cNvSpPr>
          <p:nvPr/>
        </p:nvSpPr>
        <p:spPr bwMode="auto">
          <a:xfrm>
            <a:off x="900112" y="1917700"/>
            <a:ext cx="8172251"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2</a:t>
            </a:r>
            <a:r>
              <a:rPr lang="zh-CN" altLang="en-US" dirty="0">
                <a:latin typeface="Calibri" panose="020F0502020204030204" pitchFamily="34" charset="0"/>
                <a:ea typeface="微软雅黑" panose="020B0503020204020204" pitchFamily="34" charset="-122"/>
                <a:sym typeface="Calibri" panose="020F0502020204030204" pitchFamily="34" charset="0"/>
              </a:rPr>
              <a:t>、欧洲</a:t>
            </a:r>
            <a:r>
              <a:rPr lang="en-US" altLang="zh-CN" dirty="0">
                <a:latin typeface="Calibri" panose="020F0502020204030204" pitchFamily="34" charset="0"/>
                <a:ea typeface="微软雅黑" panose="020B0503020204020204" pitchFamily="34" charset="-122"/>
                <a:sym typeface="Calibri" panose="020F0502020204030204" pitchFamily="34" charset="0"/>
              </a:rPr>
              <a:t>ETSI BRNA</a:t>
            </a:r>
            <a:r>
              <a:rPr lang="zh-CN" altLang="en-US" dirty="0">
                <a:latin typeface="Calibri" panose="020F0502020204030204" pitchFamily="34" charset="0"/>
                <a:ea typeface="微软雅黑" panose="020B0503020204020204" pitchFamily="34" charset="-122"/>
                <a:sym typeface="Calibri" panose="020F0502020204030204" pitchFamily="34" charset="0"/>
              </a:rPr>
              <a:t>的</a:t>
            </a:r>
            <a:r>
              <a:rPr lang="en-US" altLang="zh-CN" dirty="0" err="1">
                <a:latin typeface="Calibri" panose="020F0502020204030204" pitchFamily="34" charset="0"/>
                <a:ea typeface="微软雅黑" panose="020B0503020204020204" pitchFamily="34" charset="-122"/>
                <a:sym typeface="Calibri" panose="020F0502020204030204" pitchFamily="34" charset="0"/>
              </a:rPr>
              <a:t>HiperLAN</a:t>
            </a:r>
            <a:r>
              <a:rPr lang="zh-CN" altLang="en-US" dirty="0">
                <a:latin typeface="Calibri" panose="020F0502020204030204" pitchFamily="34" charset="0"/>
                <a:ea typeface="微软雅黑" panose="020B0503020204020204" pitchFamily="34" charset="-122"/>
                <a:sym typeface="Calibri" panose="020F0502020204030204" pitchFamily="34" charset="0"/>
              </a:rPr>
              <a:t>标准序列（欧洲市场）</a:t>
            </a:r>
          </a:p>
        </p:txBody>
      </p:sp>
      <p:sp>
        <p:nvSpPr>
          <p:cNvPr id="203781" name="Text Box 5"/>
          <p:cNvSpPr txBox="1">
            <a:spLocks noChangeArrowheads="1"/>
          </p:cNvSpPr>
          <p:nvPr/>
        </p:nvSpPr>
        <p:spPr bwMode="auto">
          <a:xfrm>
            <a:off x="900112" y="2420938"/>
            <a:ext cx="7992367"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3</a:t>
            </a:r>
            <a:r>
              <a:rPr lang="zh-CN" altLang="en-US" dirty="0">
                <a:latin typeface="Calibri" panose="020F0502020204030204" pitchFamily="34" charset="0"/>
                <a:ea typeface="微软雅黑" panose="020B0503020204020204" pitchFamily="34" charset="-122"/>
                <a:sym typeface="Calibri" panose="020F0502020204030204" pitchFamily="34" charset="0"/>
              </a:rPr>
              <a:t>、日本</a:t>
            </a:r>
            <a:r>
              <a:rPr lang="en-US" altLang="zh-CN" dirty="0">
                <a:latin typeface="Calibri" panose="020F0502020204030204" pitchFamily="34" charset="0"/>
                <a:ea typeface="微软雅黑" panose="020B0503020204020204" pitchFamily="34" charset="-122"/>
                <a:sym typeface="Calibri" panose="020F0502020204030204" pitchFamily="34" charset="0"/>
              </a:rPr>
              <a:t>ARIB</a:t>
            </a:r>
            <a:r>
              <a:rPr lang="zh-CN" altLang="en-US" dirty="0">
                <a:latin typeface="Calibri" panose="020F0502020204030204" pitchFamily="34" charset="0"/>
                <a:ea typeface="微软雅黑" panose="020B0503020204020204" pitchFamily="34" charset="-122"/>
                <a:sym typeface="Calibri" panose="020F0502020204030204" pitchFamily="34" charset="0"/>
              </a:rPr>
              <a:t>的多媒体移动接入通信</a:t>
            </a:r>
            <a:r>
              <a:rPr lang="en-US" altLang="zh-CN" dirty="0">
                <a:latin typeface="Calibri" panose="020F0502020204030204" pitchFamily="34" charset="0"/>
                <a:ea typeface="微软雅黑" panose="020B0503020204020204" pitchFamily="34" charset="-122"/>
                <a:sym typeface="Calibri" panose="020F0502020204030204" pitchFamily="34" charset="0"/>
              </a:rPr>
              <a:t>MMAC</a:t>
            </a:r>
            <a:r>
              <a:rPr lang="zh-CN" altLang="en-US" dirty="0">
                <a:latin typeface="Calibri" panose="020F0502020204030204" pitchFamily="34" charset="0"/>
                <a:ea typeface="微软雅黑" panose="020B0503020204020204" pitchFamily="34" charset="-122"/>
                <a:sym typeface="Calibri" panose="020F0502020204030204" pitchFamily="34" charset="0"/>
              </a:rPr>
              <a:t>标准序列</a:t>
            </a:r>
          </a:p>
        </p:txBody>
      </p:sp>
      <p:sp>
        <p:nvSpPr>
          <p:cNvPr id="203782" name="Text Box 6"/>
          <p:cNvSpPr txBox="1">
            <a:spLocks noChangeArrowheads="1"/>
          </p:cNvSpPr>
          <p:nvPr/>
        </p:nvSpPr>
        <p:spPr bwMode="auto">
          <a:xfrm>
            <a:off x="900112" y="2997200"/>
            <a:ext cx="8640439"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4</a:t>
            </a:r>
            <a:r>
              <a:rPr lang="zh-CN" altLang="en-US" dirty="0">
                <a:latin typeface="Calibri" panose="020F0502020204030204" pitchFamily="34" charset="0"/>
                <a:ea typeface="微软雅黑" panose="020B0503020204020204" pitchFamily="34" charset="-122"/>
                <a:sym typeface="Calibri" panose="020F0502020204030204" pitchFamily="34" charset="0"/>
              </a:rPr>
              <a:t>、美国</a:t>
            </a:r>
            <a:r>
              <a:rPr lang="en-US" altLang="zh-CN" dirty="0" err="1">
                <a:latin typeface="Calibri" panose="020F0502020204030204" pitchFamily="34" charset="0"/>
                <a:ea typeface="微软雅黑" panose="020B0503020204020204" pitchFamily="34" charset="-122"/>
                <a:sym typeface="Calibri" panose="020F0502020204030204" pitchFamily="34" charset="0"/>
              </a:rPr>
              <a:t>HomeRF</a:t>
            </a:r>
            <a:r>
              <a:rPr lang="zh-CN" altLang="en-US" dirty="0">
                <a:latin typeface="Calibri" panose="020F0502020204030204" pitchFamily="34" charset="0"/>
                <a:ea typeface="微软雅黑" panose="020B0503020204020204" pitchFamily="34" charset="-122"/>
                <a:sym typeface="Calibri" panose="020F0502020204030204" pitchFamily="34" charset="0"/>
              </a:rPr>
              <a:t>组织的共享无线接入协议</a:t>
            </a:r>
            <a:r>
              <a:rPr lang="en-US" altLang="zh-CN" dirty="0">
                <a:latin typeface="Calibri" panose="020F0502020204030204" pitchFamily="34" charset="0"/>
                <a:ea typeface="微软雅黑" panose="020B0503020204020204" pitchFamily="34" charset="-122"/>
                <a:sym typeface="Calibri" panose="020F0502020204030204" pitchFamily="34" charset="0"/>
              </a:rPr>
              <a:t>SWAP</a:t>
            </a:r>
            <a:r>
              <a:rPr lang="zh-CN" altLang="en-US" dirty="0">
                <a:latin typeface="Calibri" panose="020F0502020204030204" pitchFamily="34" charset="0"/>
                <a:ea typeface="微软雅黑" panose="020B0503020204020204" pitchFamily="34" charset="-122"/>
                <a:sym typeface="Calibri" panose="020F0502020204030204" pitchFamily="34" charset="0"/>
              </a:rPr>
              <a:t>标准序列</a:t>
            </a:r>
          </a:p>
        </p:txBody>
      </p:sp>
      <p:sp>
        <p:nvSpPr>
          <p:cNvPr id="203783" name="Text Box 7"/>
          <p:cNvSpPr txBox="1">
            <a:spLocks noChangeArrowheads="1"/>
          </p:cNvSpPr>
          <p:nvPr/>
        </p:nvSpPr>
        <p:spPr bwMode="auto">
          <a:xfrm>
            <a:off x="971550" y="3573463"/>
            <a:ext cx="8100813" cy="940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Calibri" panose="020F0502020204030204" pitchFamily="34" charset="0"/>
                <a:ea typeface="微软雅黑" panose="020B0503020204020204" pitchFamily="34" charset="-122"/>
                <a:sym typeface="Calibri" panose="020F0502020204030204" pitchFamily="34" charset="0"/>
              </a:rPr>
              <a:t>5</a:t>
            </a:r>
            <a:r>
              <a:rPr lang="zh-CN" altLang="en-US" dirty="0" smtClean="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中国</a:t>
            </a:r>
            <a:r>
              <a:rPr lang="en-US" altLang="zh-CN" dirty="0">
                <a:latin typeface="Calibri" panose="020F0502020204030204" pitchFamily="34" charset="0"/>
                <a:ea typeface="微软雅黑" panose="020B0503020204020204" pitchFamily="34" charset="-122"/>
                <a:sym typeface="Calibri" panose="020F0502020204030204" pitchFamily="34" charset="0"/>
              </a:rPr>
              <a:t>2003</a:t>
            </a:r>
            <a:r>
              <a:rPr lang="zh-CN" altLang="en-US" dirty="0">
                <a:latin typeface="Calibri" panose="020F0502020204030204" pitchFamily="34" charset="0"/>
                <a:ea typeface="微软雅黑" panose="020B0503020204020204" pitchFamily="34" charset="-122"/>
                <a:sym typeface="Calibri" panose="020F0502020204030204" pitchFamily="34" charset="0"/>
              </a:rPr>
              <a:t>制定</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国家标准， </a:t>
            </a:r>
            <a:r>
              <a:rPr lang="en-US" altLang="zh-CN" dirty="0">
                <a:latin typeface="Calibri" panose="020F0502020204030204" pitchFamily="34" charset="0"/>
                <a:ea typeface="微软雅黑" panose="020B0503020204020204" pitchFamily="34" charset="-122"/>
                <a:sym typeface="Calibri" panose="020F0502020204030204" pitchFamily="34" charset="0"/>
              </a:rPr>
              <a:t>IEEE802.11</a:t>
            </a:r>
            <a:r>
              <a:rPr lang="zh-CN" altLang="en-US" dirty="0">
                <a:latin typeface="Calibri" panose="020F0502020204030204" pitchFamily="34" charset="0"/>
                <a:ea typeface="微软雅黑" panose="020B0503020204020204" pitchFamily="34" charset="-122"/>
                <a:sym typeface="Calibri" panose="020F0502020204030204" pitchFamily="34" charset="0"/>
              </a:rPr>
              <a:t>为基础，考虑自身安全和工作频率。</a:t>
            </a:r>
            <a:r>
              <a:rPr lang="en-US" altLang="zh-CN" dirty="0">
                <a:latin typeface="Calibri" panose="020F0502020204030204" pitchFamily="34" charset="0"/>
                <a:ea typeface="微软雅黑" panose="020B0503020204020204" pitchFamily="34" charset="-122"/>
                <a:sym typeface="Calibri" panose="020F0502020204030204" pitchFamily="34" charset="0"/>
              </a:rPr>
              <a:t>2004.6</a:t>
            </a:r>
            <a:r>
              <a:rPr lang="zh-CN" altLang="en-US" dirty="0">
                <a:latin typeface="Calibri" panose="020F0502020204030204" pitchFamily="34" charset="0"/>
                <a:ea typeface="微软雅黑" panose="020B0503020204020204" pitchFamily="34" charset="-122"/>
                <a:sym typeface="Calibri" panose="020F0502020204030204" pitchFamily="34" charset="0"/>
              </a:rPr>
              <a:t>起执行</a:t>
            </a:r>
          </a:p>
        </p:txBody>
      </p:sp>
      <p:sp>
        <p:nvSpPr>
          <p:cNvPr id="203784" name="Text Box 8"/>
          <p:cNvSpPr txBox="1">
            <a:spLocks noChangeArrowheads="1"/>
          </p:cNvSpPr>
          <p:nvPr/>
        </p:nvSpPr>
        <p:spPr bwMode="auto">
          <a:xfrm>
            <a:off x="331565" y="4645760"/>
            <a:ext cx="8748835"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目前</a:t>
            </a:r>
            <a:r>
              <a:rPr lang="en-US" altLang="zh-CN" dirty="0">
                <a:latin typeface="Calibri" panose="020F0502020204030204" pitchFamily="34" charset="0"/>
                <a:ea typeface="微软雅黑" panose="020B0503020204020204" pitchFamily="34" charset="-122"/>
                <a:sym typeface="Calibri" panose="020F0502020204030204" pitchFamily="34" charset="0"/>
              </a:rPr>
              <a:t>IEEE802.11</a:t>
            </a:r>
            <a:r>
              <a:rPr lang="zh-CN" altLang="en-US" dirty="0">
                <a:latin typeface="Calibri" panose="020F0502020204030204" pitchFamily="34" charset="0"/>
                <a:ea typeface="微软雅黑" panose="020B0503020204020204" pitchFamily="34" charset="-122"/>
                <a:sym typeface="Calibri" panose="020F0502020204030204" pitchFamily="34" charset="0"/>
              </a:rPr>
              <a:t>标准序列的</a:t>
            </a:r>
            <a:r>
              <a:rPr lang="en-US" altLang="zh-CN" dirty="0">
                <a:latin typeface="Calibri" panose="020F0502020204030204" pitchFamily="34" charset="0"/>
                <a:ea typeface="微软雅黑" panose="020B0503020204020204" pitchFamily="34" charset="-122"/>
                <a:sym typeface="Calibri" panose="020F0502020204030204" pitchFamily="34" charset="0"/>
              </a:rPr>
              <a:t>WLAN</a:t>
            </a:r>
            <a:r>
              <a:rPr lang="zh-CN" altLang="en-US" dirty="0">
                <a:latin typeface="Calibri" panose="020F0502020204030204" pitchFamily="34" charset="0"/>
                <a:ea typeface="微软雅黑" panose="020B0503020204020204" pitchFamily="34" charset="-122"/>
                <a:sym typeface="Calibri" panose="020F0502020204030204" pitchFamily="34" charset="0"/>
              </a:rPr>
              <a:t>产品，由于和以太网的技术继承性，成为无线以太网的厂商和市场认可的国际标准。但安全性</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敏感问题许多国家推出补充的</a:t>
            </a:r>
            <a:r>
              <a:rPr lang="zh-CN" altLang="en-US" dirty="0">
                <a:solidFill>
                  <a:srgbClr val="CC0000"/>
                </a:solidFill>
                <a:latin typeface="Calibri" panose="020F0502020204030204" pitchFamily="34" charset="0"/>
                <a:ea typeface="微软雅黑" panose="020B0503020204020204" pitchFamily="34" charset="-122"/>
                <a:sym typeface="Calibri" panose="020F0502020204030204" pitchFamily="34" charset="0"/>
              </a:rPr>
              <a:t>国家安全标准技术</a:t>
            </a:r>
            <a:r>
              <a:rPr lang="zh-CN" altLang="en-US" dirty="0">
                <a:latin typeface="Calibri" panose="020F0502020204030204" pitchFamily="34" charset="0"/>
                <a:ea typeface="微软雅黑" panose="020B0503020204020204" pitchFamily="34" charset="-122"/>
                <a:sym typeface="Calibri" panose="020F0502020204030204" pitchFamily="34" charset="0"/>
              </a:rPr>
              <a:t>。</a:t>
            </a:r>
          </a:p>
        </p:txBody>
      </p:sp>
      <p:sp>
        <p:nvSpPr>
          <p:cNvPr id="203785" name="Text Box 9"/>
          <p:cNvSpPr txBox="1">
            <a:spLocks noChangeArrowheads="1"/>
          </p:cNvSpPr>
          <p:nvPr/>
        </p:nvSpPr>
        <p:spPr bwMode="auto">
          <a:xfrm>
            <a:off x="539552" y="6194048"/>
            <a:ext cx="8532812" cy="5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Calibri" panose="020F0502020204030204" pitchFamily="34" charset="0"/>
                <a:ea typeface="微软雅黑" panose="020B0503020204020204" pitchFamily="34" charset="-122"/>
                <a:sym typeface="Calibri" panose="020F0502020204030204" pitchFamily="34" charset="0"/>
              </a:rPr>
              <a:t>无线局域网包括：无线以太网、蓝牙、</a:t>
            </a:r>
            <a:r>
              <a:rPr lang="en-US" altLang="zh-CN" dirty="0" err="1">
                <a:latin typeface="Calibri" panose="020F0502020204030204" pitchFamily="34" charset="0"/>
                <a:ea typeface="微软雅黑" panose="020B0503020204020204" pitchFamily="34" charset="-122"/>
                <a:sym typeface="Calibri" panose="020F0502020204030204" pitchFamily="34" charset="0"/>
              </a:rPr>
              <a:t>HomeRF</a:t>
            </a:r>
            <a:r>
              <a:rPr lang="en-US" altLang="zh-CN" dirty="0">
                <a:latin typeface="Calibri" panose="020F0502020204030204" pitchFamily="34" charset="0"/>
                <a:ea typeface="微软雅黑" panose="020B0503020204020204" pitchFamily="34" charset="-122"/>
                <a:sym typeface="Calibri" panose="020F0502020204030204" pitchFamily="34" charset="0"/>
              </a:rPr>
              <a:t>,</a:t>
            </a:r>
            <a:r>
              <a:rPr lang="zh-CN" altLang="en-US" dirty="0">
                <a:latin typeface="Calibri" panose="020F0502020204030204" pitchFamily="34" charset="0"/>
                <a:ea typeface="微软雅黑" panose="020B0503020204020204" pitchFamily="34" charset="-122"/>
                <a:sym typeface="Calibri" panose="020F0502020204030204" pitchFamily="34" charset="0"/>
              </a:rPr>
              <a:t>但标准不同。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778"/>
                                        </p:tgtEl>
                                        <p:attrNameLst>
                                          <p:attrName>style.visibility</p:attrName>
                                        </p:attrNameLst>
                                      </p:cBhvr>
                                      <p:to>
                                        <p:strVal val="visible"/>
                                      </p:to>
                                    </p:set>
                                    <p:anim calcmode="lin" valueType="num">
                                      <p:cBhvr additive="base">
                                        <p:cTn id="7" dur="500" fill="hold"/>
                                        <p:tgtEl>
                                          <p:spTgt spid="203778"/>
                                        </p:tgtEl>
                                        <p:attrNameLst>
                                          <p:attrName>ppt_x</p:attrName>
                                        </p:attrNameLst>
                                      </p:cBhvr>
                                      <p:tavLst>
                                        <p:tav tm="0">
                                          <p:val>
                                            <p:strVal val="0-#ppt_w/2"/>
                                          </p:val>
                                        </p:tav>
                                        <p:tav tm="100000">
                                          <p:val>
                                            <p:strVal val="#ppt_x"/>
                                          </p:val>
                                        </p:tav>
                                      </p:tavLst>
                                    </p:anim>
                                    <p:anim calcmode="lin" valueType="num">
                                      <p:cBhvr additive="base">
                                        <p:cTn id="8" dur="500" fill="hold"/>
                                        <p:tgtEl>
                                          <p:spTgt spid="2037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779"/>
                                        </p:tgtEl>
                                        <p:attrNameLst>
                                          <p:attrName>style.visibility</p:attrName>
                                        </p:attrNameLst>
                                      </p:cBhvr>
                                      <p:to>
                                        <p:strVal val="visible"/>
                                      </p:to>
                                    </p:set>
                                    <p:anim calcmode="lin" valueType="num">
                                      <p:cBhvr additive="base">
                                        <p:cTn id="13" dur="500" fill="hold"/>
                                        <p:tgtEl>
                                          <p:spTgt spid="203779"/>
                                        </p:tgtEl>
                                        <p:attrNameLst>
                                          <p:attrName>ppt_x</p:attrName>
                                        </p:attrNameLst>
                                      </p:cBhvr>
                                      <p:tavLst>
                                        <p:tav tm="0">
                                          <p:val>
                                            <p:strVal val="0-#ppt_w/2"/>
                                          </p:val>
                                        </p:tav>
                                        <p:tav tm="100000">
                                          <p:val>
                                            <p:strVal val="#ppt_x"/>
                                          </p:val>
                                        </p:tav>
                                      </p:tavLst>
                                    </p:anim>
                                    <p:anim calcmode="lin" valueType="num">
                                      <p:cBhvr additive="base">
                                        <p:cTn id="14" dur="500" fill="hold"/>
                                        <p:tgtEl>
                                          <p:spTgt spid="20377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780"/>
                                        </p:tgtEl>
                                        <p:attrNameLst>
                                          <p:attrName>style.visibility</p:attrName>
                                        </p:attrNameLst>
                                      </p:cBhvr>
                                      <p:to>
                                        <p:strVal val="visible"/>
                                      </p:to>
                                    </p:set>
                                    <p:anim calcmode="lin" valueType="num">
                                      <p:cBhvr additive="base">
                                        <p:cTn id="19" dur="500" fill="hold"/>
                                        <p:tgtEl>
                                          <p:spTgt spid="203780"/>
                                        </p:tgtEl>
                                        <p:attrNameLst>
                                          <p:attrName>ppt_x</p:attrName>
                                        </p:attrNameLst>
                                      </p:cBhvr>
                                      <p:tavLst>
                                        <p:tav tm="0">
                                          <p:val>
                                            <p:strVal val="0-#ppt_w/2"/>
                                          </p:val>
                                        </p:tav>
                                        <p:tav tm="100000">
                                          <p:val>
                                            <p:strVal val="#ppt_x"/>
                                          </p:val>
                                        </p:tav>
                                      </p:tavLst>
                                    </p:anim>
                                    <p:anim calcmode="lin" valueType="num">
                                      <p:cBhvr additive="base">
                                        <p:cTn id="20" dur="500" fill="hold"/>
                                        <p:tgtEl>
                                          <p:spTgt spid="20378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3781"/>
                                        </p:tgtEl>
                                        <p:attrNameLst>
                                          <p:attrName>style.visibility</p:attrName>
                                        </p:attrNameLst>
                                      </p:cBhvr>
                                      <p:to>
                                        <p:strVal val="visible"/>
                                      </p:to>
                                    </p:set>
                                    <p:anim calcmode="lin" valueType="num">
                                      <p:cBhvr additive="base">
                                        <p:cTn id="25" dur="500" fill="hold"/>
                                        <p:tgtEl>
                                          <p:spTgt spid="203781"/>
                                        </p:tgtEl>
                                        <p:attrNameLst>
                                          <p:attrName>ppt_x</p:attrName>
                                        </p:attrNameLst>
                                      </p:cBhvr>
                                      <p:tavLst>
                                        <p:tav tm="0">
                                          <p:val>
                                            <p:strVal val="0-#ppt_w/2"/>
                                          </p:val>
                                        </p:tav>
                                        <p:tav tm="100000">
                                          <p:val>
                                            <p:strVal val="#ppt_x"/>
                                          </p:val>
                                        </p:tav>
                                      </p:tavLst>
                                    </p:anim>
                                    <p:anim calcmode="lin" valueType="num">
                                      <p:cBhvr additive="base">
                                        <p:cTn id="26" dur="500" fill="hold"/>
                                        <p:tgtEl>
                                          <p:spTgt spid="20378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3782"/>
                                        </p:tgtEl>
                                        <p:attrNameLst>
                                          <p:attrName>style.visibility</p:attrName>
                                        </p:attrNameLst>
                                      </p:cBhvr>
                                      <p:to>
                                        <p:strVal val="visible"/>
                                      </p:to>
                                    </p:set>
                                    <p:anim calcmode="lin" valueType="num">
                                      <p:cBhvr additive="base">
                                        <p:cTn id="31" dur="500" fill="hold"/>
                                        <p:tgtEl>
                                          <p:spTgt spid="203782"/>
                                        </p:tgtEl>
                                        <p:attrNameLst>
                                          <p:attrName>ppt_x</p:attrName>
                                        </p:attrNameLst>
                                      </p:cBhvr>
                                      <p:tavLst>
                                        <p:tav tm="0">
                                          <p:val>
                                            <p:strVal val="0-#ppt_w/2"/>
                                          </p:val>
                                        </p:tav>
                                        <p:tav tm="100000">
                                          <p:val>
                                            <p:strVal val="#ppt_x"/>
                                          </p:val>
                                        </p:tav>
                                      </p:tavLst>
                                    </p:anim>
                                    <p:anim calcmode="lin" valueType="num">
                                      <p:cBhvr additive="base">
                                        <p:cTn id="32" dur="500" fill="hold"/>
                                        <p:tgtEl>
                                          <p:spTgt spid="203782"/>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3783"/>
                                        </p:tgtEl>
                                        <p:attrNameLst>
                                          <p:attrName>style.visibility</p:attrName>
                                        </p:attrNameLst>
                                      </p:cBhvr>
                                      <p:to>
                                        <p:strVal val="visible"/>
                                      </p:to>
                                    </p:set>
                                    <p:anim calcmode="lin" valueType="num">
                                      <p:cBhvr additive="base">
                                        <p:cTn id="37" dur="500" fill="hold"/>
                                        <p:tgtEl>
                                          <p:spTgt spid="203783"/>
                                        </p:tgtEl>
                                        <p:attrNameLst>
                                          <p:attrName>ppt_x</p:attrName>
                                        </p:attrNameLst>
                                      </p:cBhvr>
                                      <p:tavLst>
                                        <p:tav tm="0">
                                          <p:val>
                                            <p:strVal val="0-#ppt_w/2"/>
                                          </p:val>
                                        </p:tav>
                                        <p:tav tm="100000">
                                          <p:val>
                                            <p:strVal val="#ppt_x"/>
                                          </p:val>
                                        </p:tav>
                                      </p:tavLst>
                                    </p:anim>
                                    <p:anim calcmode="lin" valueType="num">
                                      <p:cBhvr additive="base">
                                        <p:cTn id="38" dur="500" fill="hold"/>
                                        <p:tgtEl>
                                          <p:spTgt spid="20378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3784"/>
                                        </p:tgtEl>
                                        <p:attrNameLst>
                                          <p:attrName>style.visibility</p:attrName>
                                        </p:attrNameLst>
                                      </p:cBhvr>
                                      <p:to>
                                        <p:strVal val="visible"/>
                                      </p:to>
                                    </p:set>
                                    <p:anim calcmode="lin" valueType="num">
                                      <p:cBhvr additive="base">
                                        <p:cTn id="43" dur="500" fill="hold"/>
                                        <p:tgtEl>
                                          <p:spTgt spid="203784"/>
                                        </p:tgtEl>
                                        <p:attrNameLst>
                                          <p:attrName>ppt_x</p:attrName>
                                        </p:attrNameLst>
                                      </p:cBhvr>
                                      <p:tavLst>
                                        <p:tav tm="0">
                                          <p:val>
                                            <p:strVal val="0-#ppt_w/2"/>
                                          </p:val>
                                        </p:tav>
                                        <p:tav tm="100000">
                                          <p:val>
                                            <p:strVal val="#ppt_x"/>
                                          </p:val>
                                        </p:tav>
                                      </p:tavLst>
                                    </p:anim>
                                    <p:anim calcmode="lin" valueType="num">
                                      <p:cBhvr additive="base">
                                        <p:cTn id="44" dur="500" fill="hold"/>
                                        <p:tgtEl>
                                          <p:spTgt spid="20378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3785"/>
                                        </p:tgtEl>
                                        <p:attrNameLst>
                                          <p:attrName>style.visibility</p:attrName>
                                        </p:attrNameLst>
                                      </p:cBhvr>
                                      <p:to>
                                        <p:strVal val="visible"/>
                                      </p:to>
                                    </p:set>
                                    <p:anim calcmode="lin" valueType="num">
                                      <p:cBhvr additive="base">
                                        <p:cTn id="49" dur="500" fill="hold"/>
                                        <p:tgtEl>
                                          <p:spTgt spid="203785"/>
                                        </p:tgtEl>
                                        <p:attrNameLst>
                                          <p:attrName>ppt_x</p:attrName>
                                        </p:attrNameLst>
                                      </p:cBhvr>
                                      <p:tavLst>
                                        <p:tav tm="0">
                                          <p:val>
                                            <p:strVal val="0-#ppt_w/2"/>
                                          </p:val>
                                        </p:tav>
                                        <p:tav tm="100000">
                                          <p:val>
                                            <p:strVal val="#ppt_x"/>
                                          </p:val>
                                        </p:tav>
                                      </p:tavLst>
                                    </p:anim>
                                    <p:anim calcmode="lin" valueType="num">
                                      <p:cBhvr additive="base">
                                        <p:cTn id="50" dur="500" fill="hold"/>
                                        <p:tgtEl>
                                          <p:spTgt spid="20378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autoUpdateAnimBg="0"/>
      <p:bldP spid="203779" grpId="0" autoUpdateAnimBg="0"/>
      <p:bldP spid="203780" grpId="0" autoUpdateAnimBg="0"/>
      <p:bldP spid="203781" grpId="0" autoUpdateAnimBg="0"/>
      <p:bldP spid="203782" grpId="0" autoUpdateAnimBg="0"/>
      <p:bldP spid="203783" grpId="0" autoUpdateAnimBg="0"/>
      <p:bldP spid="203784" grpId="0" autoUpdateAnimBg="0"/>
      <p:bldP spid="203785"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heme/theme1.xml><?xml version="1.0" encoding="utf-8"?>
<a:theme xmlns:a="http://schemas.openxmlformats.org/drawingml/2006/main" name="主题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Arial" panose="020F0302020204030204"/>
        <a:ea typeface="新宋体"/>
        <a:cs typeface=""/>
      </a:majorFont>
      <a:minorFont>
        <a:latin typeface="Arial" panose="020F0502020204030204"/>
        <a:ea typeface="新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1" id="{1B824991-7A15-4DB9-9C38-9A206E54984E}" vid="{3FCA1B59-E33E-449F-B369-23E1F83715E8}"/>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19930</TotalTime>
  <Words>3674</Words>
  <Application>Microsoft Office PowerPoint</Application>
  <PresentationFormat>全屏显示(4:3)</PresentationFormat>
  <Paragraphs>359</Paragraphs>
  <Slides>36</Slides>
  <Notes>5</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36</vt:i4>
      </vt:variant>
    </vt:vector>
  </HeadingPairs>
  <TitlesOfParts>
    <vt:vector size="46" baseType="lpstr">
      <vt:lpstr>Roboto Bold</vt:lpstr>
      <vt:lpstr>宋体</vt:lpstr>
      <vt:lpstr>微软雅黑</vt:lpstr>
      <vt:lpstr>新宋体</vt:lpstr>
      <vt:lpstr>Arial</vt:lpstr>
      <vt:lpstr>Arial</vt:lpstr>
      <vt:lpstr>Calibri</vt:lpstr>
      <vt:lpstr>Times New Roman</vt:lpstr>
      <vt:lpstr>Wingdings</vt:lpstr>
      <vt:lpstr>主题1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科研部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范冰冰</dc:creator>
  <cp:lastModifiedBy>shen</cp:lastModifiedBy>
  <cp:revision>149</cp:revision>
  <dcterms:created xsi:type="dcterms:W3CDTF">2004-11-08T01:13:25Z</dcterms:created>
  <dcterms:modified xsi:type="dcterms:W3CDTF">2021-06-03T23:58:18Z</dcterms:modified>
</cp:coreProperties>
</file>