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4D92BA-89CB-4984-A3C6-320B19F2F361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FFA90-E70D-4CFC-BA0B-F45619B064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4417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同课异构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848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课程安排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138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个性化学习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924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同课异构，一门课可以由多位教师共同开发微课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666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6678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59783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06115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953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035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1816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438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406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05039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63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9142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429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DaphneKoller_2012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9"/>
          <p:cNvSpPr txBox="1"/>
          <p:nvPr/>
        </p:nvSpPr>
        <p:spPr>
          <a:xfrm>
            <a:off x="3667108" y="2875003"/>
            <a:ext cx="4857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同课异构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20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课程安排</a:t>
            </a:r>
            <a:endParaRPr lang="zh-CN" altLang="en-US" dirty="0"/>
          </a:p>
        </p:txBody>
      </p:sp>
      <p:pic>
        <p:nvPicPr>
          <p:cNvPr id="5" name="图片 4">
            <a:hlinkClick r:id="rId3" action="ppaction://hlinkfile" tooltip="Daphne Koller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270" y="2162647"/>
            <a:ext cx="4292729" cy="2412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"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8" name="组合 7"/>
          <p:cNvGrpSpPr/>
          <p:nvPr/>
        </p:nvGrpSpPr>
        <p:grpSpPr>
          <a:xfrm>
            <a:off x="6402787" y="2050359"/>
            <a:ext cx="4613764" cy="2606767"/>
            <a:chOff x="4802090" y="1980472"/>
            <a:chExt cx="3460323" cy="1955075"/>
          </a:xfrm>
        </p:grpSpPr>
        <p:sp>
          <p:nvSpPr>
            <p:cNvPr id="6" name="文本框 5"/>
            <p:cNvSpPr txBox="1"/>
            <p:nvPr/>
          </p:nvSpPr>
          <p:spPr>
            <a:xfrm>
              <a:off x="4802090" y="1980472"/>
              <a:ext cx="3460323" cy="1069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Daphne Koller</a:t>
              </a:r>
            </a:p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Founder Coursera</a:t>
              </a:r>
            </a:p>
            <a:p>
              <a:pPr algn="ctr" defTabSz="1219080">
                <a:lnSpc>
                  <a:spcPct val="150000"/>
                </a:lnSpc>
              </a:pPr>
              <a:r>
                <a:rPr lang="en-US" altLang="zh-CN" sz="16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What we're learning from online education</a:t>
              </a:r>
            </a:p>
            <a:p>
              <a:pPr algn="ctr" defTabSz="1219080">
                <a:lnSpc>
                  <a:spcPct val="150000"/>
                </a:lnSpc>
              </a:pPr>
              <a:r>
                <a:rPr lang="en-US" altLang="zh-CN" sz="1867" dirty="0">
                  <a:solidFill>
                    <a:prstClr val="black"/>
                  </a:solidFill>
                </a:rPr>
                <a:t>2012</a:t>
              </a:r>
              <a:r>
                <a:rPr lang="zh-CN" altLang="en-US" sz="1867" dirty="0">
                  <a:solidFill>
                    <a:prstClr val="black"/>
                  </a:solidFill>
                </a:rPr>
                <a:t>年</a:t>
              </a:r>
              <a:r>
                <a:rPr lang="en-US" altLang="zh-CN" sz="1867" dirty="0">
                  <a:solidFill>
                    <a:prstClr val="black"/>
                  </a:solidFill>
                </a:rPr>
                <a:t>6</a:t>
              </a:r>
              <a:r>
                <a:rPr lang="zh-CN" altLang="en-US" sz="1867" dirty="0">
                  <a:solidFill>
                    <a:prstClr val="black"/>
                  </a:solidFill>
                </a:rPr>
                <a:t>月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5002080" y="3219822"/>
              <a:ext cx="3060341" cy="715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080"/>
              <a:r>
                <a:rPr lang="zh-CN" altLang="en-US" sz="1867" dirty="0">
                  <a:solidFill>
                    <a:prstClr val="black"/>
                  </a:solidFill>
                </a:rPr>
                <a:t>学习者可以根据个人的需求和能力的不同，对课程中的微课进行再组织学习，从而实现个性化学习。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8486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个性化学习</a:t>
            </a:r>
            <a:endParaRPr lang="zh-CN" altLang="en-US" dirty="0"/>
          </a:p>
        </p:txBody>
      </p:sp>
      <p:sp>
        <p:nvSpPr>
          <p:cNvPr id="29" name="圆角矩形 28"/>
          <p:cNvSpPr/>
          <p:nvPr/>
        </p:nvSpPr>
        <p:spPr>
          <a:xfrm>
            <a:off x="3589020" y="1508176"/>
            <a:ext cx="4800600" cy="4491989"/>
          </a:xfrm>
          <a:prstGeom prst="roundRect">
            <a:avLst>
              <a:gd name="adj" fmla="val 5836"/>
            </a:avLst>
          </a:prstGeom>
          <a:noFill/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435323" y="1264729"/>
            <a:ext cx="110799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2400" b="1" dirty="0">
                <a:solidFill>
                  <a:prstClr val="black"/>
                </a:solidFill>
              </a:rPr>
              <a:t>微课程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6468276" y="1564467"/>
            <a:ext cx="3599099" cy="1829195"/>
            <a:chOff x="6468275" y="1347297"/>
            <a:chExt cx="3599099" cy="182919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3198" y="1347297"/>
              <a:ext cx="1144176" cy="1144176"/>
            </a:xfrm>
            <a:prstGeom prst="rect">
              <a:avLst/>
            </a:prstGeom>
          </p:spPr>
        </p:pic>
        <p:grpSp>
          <p:nvGrpSpPr>
            <p:cNvPr id="33" name="组合 32"/>
            <p:cNvGrpSpPr/>
            <p:nvPr/>
          </p:nvGrpSpPr>
          <p:grpSpPr>
            <a:xfrm>
              <a:off x="6468275" y="1919385"/>
              <a:ext cx="1296573" cy="1257106"/>
              <a:chOff x="6867190" y="1897745"/>
              <a:chExt cx="1296573" cy="1257106"/>
            </a:xfrm>
          </p:grpSpPr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26892" y="1897745"/>
                <a:ext cx="536871" cy="536871"/>
              </a:xfrm>
              <a:prstGeom prst="rect">
                <a:avLst/>
              </a:prstGeom>
            </p:spPr>
          </p:pic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26892" y="2617980"/>
                <a:ext cx="536871" cy="536871"/>
              </a:xfrm>
              <a:prstGeom prst="rect">
                <a:avLst/>
              </a:prstGeom>
            </p:spPr>
          </p:pic>
          <p:pic>
            <p:nvPicPr>
              <p:cNvPr id="25" name="图片 24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67190" y="1921536"/>
                <a:ext cx="536871" cy="536871"/>
              </a:xfrm>
              <a:prstGeom prst="rect">
                <a:avLst/>
              </a:prstGeom>
            </p:spPr>
          </p:pic>
          <p:pic>
            <p:nvPicPr>
              <p:cNvPr id="26" name="图片 25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rgbClr val="D9C3A5">
                    <a:tint val="50000"/>
                    <a:satMod val="18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67190" y="2617980"/>
                <a:ext cx="536871" cy="536871"/>
              </a:xfrm>
              <a:prstGeom prst="rect">
                <a:avLst/>
              </a:prstGeom>
            </p:spPr>
          </p:pic>
        </p:grpSp>
      </p:grpSp>
      <p:grpSp>
        <p:nvGrpSpPr>
          <p:cNvPr id="54" name="组合 53"/>
          <p:cNvGrpSpPr/>
          <p:nvPr/>
        </p:nvGrpSpPr>
        <p:grpSpPr>
          <a:xfrm>
            <a:off x="6468044" y="3458773"/>
            <a:ext cx="3693043" cy="1934307"/>
            <a:chOff x="6468043" y="3241603"/>
            <a:chExt cx="3693043" cy="1934306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3198" y="3241603"/>
              <a:ext cx="1237888" cy="1237888"/>
            </a:xfrm>
            <a:prstGeom prst="rect">
              <a:avLst/>
            </a:prstGeom>
          </p:spPr>
        </p:pic>
        <p:grpSp>
          <p:nvGrpSpPr>
            <p:cNvPr id="35" name="组合 34"/>
            <p:cNvGrpSpPr/>
            <p:nvPr/>
          </p:nvGrpSpPr>
          <p:grpSpPr>
            <a:xfrm>
              <a:off x="6468043" y="3942620"/>
              <a:ext cx="1296805" cy="1233289"/>
              <a:chOff x="6820100" y="4103228"/>
              <a:chExt cx="1296805" cy="1233289"/>
            </a:xfrm>
          </p:grpSpPr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20100" y="4799646"/>
                <a:ext cx="536871" cy="536871"/>
              </a:xfrm>
              <a:prstGeom prst="rect">
                <a:avLst/>
              </a:prstGeom>
            </p:spPr>
          </p:pic>
          <p:pic>
            <p:nvPicPr>
              <p:cNvPr id="27" name="图片 26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20100" y="4103228"/>
                <a:ext cx="536871" cy="536871"/>
              </a:xfrm>
              <a:prstGeom prst="rect">
                <a:avLst/>
              </a:prstGeom>
            </p:spPr>
          </p:pic>
          <p:pic>
            <p:nvPicPr>
              <p:cNvPr id="28" name="图片 27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chemeClr val="tx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80034" y="4103228"/>
                <a:ext cx="536871" cy="536871"/>
              </a:xfrm>
              <a:prstGeom prst="rect">
                <a:avLst/>
              </a:prstGeom>
            </p:spPr>
          </p:pic>
        </p:grpSp>
      </p:grpSp>
      <p:grpSp>
        <p:nvGrpSpPr>
          <p:cNvPr id="51" name="组合 50"/>
          <p:cNvGrpSpPr/>
          <p:nvPr/>
        </p:nvGrpSpPr>
        <p:grpSpPr>
          <a:xfrm>
            <a:off x="1982813" y="1639327"/>
            <a:ext cx="3529657" cy="1745732"/>
            <a:chOff x="1982812" y="1422157"/>
            <a:chExt cx="3529657" cy="174573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2812" y="1422157"/>
              <a:ext cx="1072630" cy="1072630"/>
            </a:xfrm>
            <a:prstGeom prst="rect">
              <a:avLst/>
            </a:prstGeom>
          </p:spPr>
        </p:pic>
        <p:grpSp>
          <p:nvGrpSpPr>
            <p:cNvPr id="39" name="组合 38"/>
            <p:cNvGrpSpPr/>
            <p:nvPr/>
          </p:nvGrpSpPr>
          <p:grpSpPr>
            <a:xfrm>
              <a:off x="4215896" y="1946283"/>
              <a:ext cx="1296573" cy="1221606"/>
              <a:chOff x="3611686" y="1921536"/>
              <a:chExt cx="1296573" cy="1221606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11686" y="2606271"/>
                <a:ext cx="536871" cy="536871"/>
              </a:xfrm>
              <a:prstGeom prst="rect">
                <a:avLst/>
              </a:prstGeom>
            </p:spPr>
          </p:pic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chemeClr val="tx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71388" y="1933725"/>
                <a:ext cx="536871" cy="536871"/>
              </a:xfrm>
              <a:prstGeom prst="rect">
                <a:avLst/>
              </a:prstGeom>
            </p:spPr>
          </p:pic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11686" y="1921536"/>
                <a:ext cx="536871" cy="536871"/>
              </a:xfrm>
              <a:prstGeom prst="rect">
                <a:avLst/>
              </a:prstGeom>
            </p:spPr>
          </p:pic>
        </p:grpSp>
      </p:grpSp>
      <p:grpSp>
        <p:nvGrpSpPr>
          <p:cNvPr id="53" name="组合 52"/>
          <p:cNvGrpSpPr/>
          <p:nvPr/>
        </p:nvGrpSpPr>
        <p:grpSpPr>
          <a:xfrm>
            <a:off x="1882623" y="3600641"/>
            <a:ext cx="3622588" cy="1784795"/>
            <a:chOff x="1882622" y="3383471"/>
            <a:chExt cx="3622588" cy="1784795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2622" y="3383471"/>
              <a:ext cx="1255567" cy="1255567"/>
            </a:xfrm>
            <a:prstGeom prst="rect">
              <a:avLst/>
            </a:prstGeom>
          </p:spPr>
        </p:pic>
        <p:grpSp>
          <p:nvGrpSpPr>
            <p:cNvPr id="50" name="组合 49"/>
            <p:cNvGrpSpPr/>
            <p:nvPr/>
          </p:nvGrpSpPr>
          <p:grpSpPr>
            <a:xfrm>
              <a:off x="4208405" y="3942620"/>
              <a:ext cx="1296805" cy="1225646"/>
              <a:chOff x="4208405" y="3942620"/>
              <a:chExt cx="1296805" cy="1225646"/>
            </a:xfrm>
          </p:grpSpPr>
          <p:grpSp>
            <p:nvGrpSpPr>
              <p:cNvPr id="41" name="组合 40"/>
              <p:cNvGrpSpPr/>
              <p:nvPr/>
            </p:nvGrpSpPr>
            <p:grpSpPr>
              <a:xfrm>
                <a:off x="4208405" y="3946660"/>
                <a:ext cx="536871" cy="1221606"/>
                <a:chOff x="3611684" y="4388167"/>
                <a:chExt cx="536871" cy="1221606"/>
              </a:xfrm>
            </p:grpSpPr>
            <p:pic>
              <p:nvPicPr>
                <p:cNvPr id="8" name="图片 7"/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11684" y="5072902"/>
                  <a:ext cx="536871" cy="536871"/>
                </a:xfrm>
                <a:prstGeom prst="rect">
                  <a:avLst/>
                </a:prstGeom>
              </p:spPr>
            </p:pic>
            <p:pic>
              <p:nvPicPr>
                <p:cNvPr id="24" name="图片 23"/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prstClr val="black"/>
                    <a:schemeClr val="tx2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11684" y="4388167"/>
                  <a:ext cx="536871" cy="536871"/>
                </a:xfrm>
                <a:prstGeom prst="rect">
                  <a:avLst/>
                </a:prstGeom>
              </p:spPr>
            </p:pic>
          </p:grpSp>
          <p:pic>
            <p:nvPicPr>
              <p:cNvPr id="44" name="图片 43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8339" y="3942620"/>
                <a:ext cx="536871" cy="536871"/>
              </a:xfrm>
              <a:prstGeom prst="rect">
                <a:avLst/>
              </a:prstGeom>
            </p:spPr>
          </p:pic>
        </p:grpSp>
      </p:grpSp>
      <p:sp>
        <p:nvSpPr>
          <p:cNvPr id="40" name="线形标注 2 39"/>
          <p:cNvSpPr/>
          <p:nvPr/>
        </p:nvSpPr>
        <p:spPr>
          <a:xfrm>
            <a:off x="3897218" y="3948773"/>
            <a:ext cx="1933932" cy="1655329"/>
          </a:xfrm>
          <a:prstGeom prst="borderCallout2">
            <a:avLst>
              <a:gd name="adj1" fmla="val 77081"/>
              <a:gd name="adj2" fmla="val -5720"/>
              <a:gd name="adj3" fmla="val 77081"/>
              <a:gd name="adj4" fmla="val -23713"/>
              <a:gd name="adj5" fmla="val 51391"/>
              <a:gd name="adj6" fmla="val -48456"/>
            </a:avLst>
          </a:prstGeom>
          <a:noFill/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8" name="线形标注 2 37"/>
          <p:cNvSpPr/>
          <p:nvPr/>
        </p:nvSpPr>
        <p:spPr>
          <a:xfrm>
            <a:off x="3897218" y="1942885"/>
            <a:ext cx="1933932" cy="1655329"/>
          </a:xfrm>
          <a:prstGeom prst="borderCallout2">
            <a:avLst>
              <a:gd name="adj1" fmla="val 77081"/>
              <a:gd name="adj2" fmla="val -5720"/>
              <a:gd name="adj3" fmla="val 77081"/>
              <a:gd name="adj4" fmla="val -23713"/>
              <a:gd name="adj5" fmla="val 51391"/>
              <a:gd name="adj6" fmla="val -48456"/>
            </a:avLst>
          </a:prstGeom>
          <a:noFill/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线形标注 2 33"/>
          <p:cNvSpPr/>
          <p:nvPr/>
        </p:nvSpPr>
        <p:spPr>
          <a:xfrm>
            <a:off x="6149597" y="3948773"/>
            <a:ext cx="1933932" cy="1655329"/>
          </a:xfrm>
          <a:prstGeom prst="borderCallout2">
            <a:avLst>
              <a:gd name="adj1" fmla="val 75700"/>
              <a:gd name="adj2" fmla="val 105392"/>
              <a:gd name="adj3" fmla="val 75700"/>
              <a:gd name="adj4" fmla="val 125816"/>
              <a:gd name="adj5" fmla="val 46557"/>
              <a:gd name="adj6" fmla="val 150719"/>
            </a:avLst>
          </a:prstGeom>
          <a:noFill/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2" name="线形标注 2 31"/>
          <p:cNvSpPr/>
          <p:nvPr/>
        </p:nvSpPr>
        <p:spPr>
          <a:xfrm>
            <a:off x="6149597" y="1937445"/>
            <a:ext cx="1933932" cy="1655329"/>
          </a:xfrm>
          <a:prstGeom prst="borderCallout2">
            <a:avLst>
              <a:gd name="adj1" fmla="val 75700"/>
              <a:gd name="adj2" fmla="val 105392"/>
              <a:gd name="adj3" fmla="val 75700"/>
              <a:gd name="adj4" fmla="val 125816"/>
              <a:gd name="adj5" fmla="val 46557"/>
              <a:gd name="adj6" fmla="val 150719"/>
            </a:avLst>
          </a:prstGeom>
          <a:noFill/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223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同课异构</a:t>
            </a: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786" y="1621963"/>
            <a:ext cx="1029284" cy="102928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997" y="4607517"/>
            <a:ext cx="1243723" cy="124372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058" y="4447327"/>
            <a:ext cx="1005487" cy="100548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24440" y="2351133"/>
            <a:ext cx="1162011" cy="116201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36121" y="3433659"/>
            <a:ext cx="1173859" cy="117385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576" y="2739807"/>
            <a:ext cx="1082229" cy="108222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10515" y="1991720"/>
            <a:ext cx="859936" cy="85993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433" y="3436793"/>
            <a:ext cx="934239" cy="934239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4844874" y="510615"/>
            <a:ext cx="4867263" cy="5836771"/>
            <a:chOff x="4844873" y="510615"/>
            <a:chExt cx="4867262" cy="583677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5251" y="510615"/>
              <a:ext cx="1022787" cy="1022787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4873" y="2899238"/>
              <a:ext cx="536871" cy="536871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6290" y="3992245"/>
              <a:ext cx="536871" cy="536871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6698" y="2351132"/>
              <a:ext cx="536871" cy="536871"/>
            </a:xfrm>
            <a:prstGeom prst="rect">
              <a:avLst/>
            </a:prstGeom>
          </p:spPr>
        </p:pic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2256" y="1930822"/>
              <a:ext cx="536871" cy="536871"/>
            </a:xfrm>
            <a:prstGeom prst="rect">
              <a:avLst/>
            </a:prstGeom>
          </p:spPr>
        </p:pic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7563" y="3142657"/>
              <a:ext cx="536871" cy="536871"/>
            </a:xfrm>
            <a:prstGeom prst="rect">
              <a:avLst/>
            </a:prstGeom>
          </p:spPr>
        </p:pic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1812" y="5039931"/>
              <a:ext cx="536871" cy="536871"/>
            </a:xfrm>
            <a:prstGeom prst="rect">
              <a:avLst/>
            </a:prstGeom>
          </p:spPr>
        </p:pic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75264" y="3752545"/>
              <a:ext cx="536871" cy="536871"/>
            </a:xfrm>
            <a:prstGeom prst="rect">
              <a:avLst/>
            </a:prstGeom>
          </p:spPr>
        </p:pic>
        <p:grpSp>
          <p:nvGrpSpPr>
            <p:cNvPr id="65" name="组合 64"/>
            <p:cNvGrpSpPr/>
            <p:nvPr/>
          </p:nvGrpSpPr>
          <p:grpSpPr>
            <a:xfrm>
              <a:off x="5410514" y="962407"/>
              <a:ext cx="3741291" cy="5384978"/>
              <a:chOff x="4176074" y="1065519"/>
              <a:chExt cx="3741291" cy="5384978"/>
            </a:xfrm>
          </p:grpSpPr>
          <p:cxnSp>
            <p:nvCxnSpPr>
              <p:cNvPr id="28" name="直接连接符 27"/>
              <p:cNvCxnSpPr/>
              <p:nvPr/>
            </p:nvCxnSpPr>
            <p:spPr>
              <a:xfrm>
                <a:off x="6096000" y="1609454"/>
                <a:ext cx="0" cy="4841043"/>
              </a:xfrm>
              <a:prstGeom prst="line">
                <a:avLst/>
              </a:prstGeom>
              <a:ln w="571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4" name="图片 23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93986" y="1065519"/>
                <a:ext cx="804027" cy="804027"/>
              </a:xfrm>
              <a:prstGeom prst="rect">
                <a:avLst/>
              </a:prstGeom>
              <a:ln w="57150">
                <a:noFill/>
              </a:ln>
            </p:spPr>
          </p:pic>
          <p:cxnSp>
            <p:nvCxnSpPr>
              <p:cNvPr id="30" name="直接连接符 29"/>
              <p:cNvCxnSpPr/>
              <p:nvPr/>
            </p:nvCxnSpPr>
            <p:spPr>
              <a:xfrm flipH="1">
                <a:off x="5593410" y="2716227"/>
                <a:ext cx="502589" cy="0"/>
              </a:xfrm>
              <a:prstGeom prst="line">
                <a:avLst/>
              </a:prstGeom>
              <a:ln w="571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 flipH="1">
                <a:off x="6096000" y="2302370"/>
                <a:ext cx="956310" cy="0"/>
              </a:xfrm>
              <a:prstGeom prst="line">
                <a:avLst/>
              </a:prstGeom>
              <a:ln w="571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 flipH="1" flipV="1">
                <a:off x="4176074" y="3245769"/>
                <a:ext cx="1919927" cy="1"/>
              </a:xfrm>
              <a:prstGeom prst="line">
                <a:avLst/>
              </a:prstGeom>
              <a:ln w="571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/>
            </p:nvCxnSpPr>
            <p:spPr>
              <a:xfrm flipH="1">
                <a:off x="6096001" y="3513936"/>
                <a:ext cx="244810" cy="0"/>
              </a:xfrm>
              <a:prstGeom prst="line">
                <a:avLst/>
              </a:prstGeom>
              <a:ln w="571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/>
            </p:nvCxnSpPr>
            <p:spPr>
              <a:xfrm flipH="1">
                <a:off x="5753910" y="4350276"/>
                <a:ext cx="342091" cy="0"/>
              </a:xfrm>
              <a:prstGeom prst="line">
                <a:avLst/>
              </a:prstGeom>
              <a:ln w="571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/>
            </p:nvCxnSpPr>
            <p:spPr>
              <a:xfrm flipH="1">
                <a:off x="5136037" y="5411479"/>
                <a:ext cx="959963" cy="0"/>
              </a:xfrm>
              <a:prstGeom prst="line">
                <a:avLst/>
              </a:prstGeom>
              <a:ln w="571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 flipH="1">
                <a:off x="6095999" y="4123700"/>
                <a:ext cx="1821366" cy="0"/>
              </a:xfrm>
              <a:prstGeom prst="line">
                <a:avLst/>
              </a:prstGeom>
              <a:ln w="571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 flipH="1">
                <a:off x="6096004" y="5171744"/>
                <a:ext cx="545554" cy="0"/>
              </a:xfrm>
              <a:prstGeom prst="line">
                <a:avLst/>
              </a:prstGeom>
              <a:ln w="571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0312" y="4800196"/>
              <a:ext cx="536871" cy="53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69915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宽屏</PresentationFormat>
  <Paragraphs>18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方正姚体</vt:lpstr>
      <vt:lpstr>宋体</vt:lpstr>
      <vt:lpstr>微软雅黑</vt:lpstr>
      <vt:lpstr>Arial</vt:lpstr>
      <vt:lpstr>Calibri</vt:lpstr>
      <vt:lpstr>Tahoma</vt:lpstr>
      <vt:lpstr>1_Office 主题</vt:lpstr>
      <vt:lpstr>PowerPoint 演示文稿</vt:lpstr>
      <vt:lpstr>课程安排</vt:lpstr>
      <vt:lpstr>个性化学习</vt:lpstr>
      <vt:lpstr>同课异构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2016-10-20T03:18:37Z</dcterms:created>
  <dcterms:modified xsi:type="dcterms:W3CDTF">2016-10-20T03:18:53Z</dcterms:modified>
</cp:coreProperties>
</file>