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92BA-89CB-4984-A3C6-320B19F2F361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FA90-E70D-4CFC-BA0B-F45619B064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1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同课异构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4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课程安排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3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个性化学习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2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同课异构，一门课可以由多位教师共同开发微课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67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78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611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3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81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3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0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503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aphneKoller_2012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同课异构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课程安排</a:t>
            </a:r>
            <a:endParaRPr lang="zh-CN" altLang="en-US" dirty="0"/>
          </a:p>
        </p:txBody>
      </p:sp>
      <p:pic>
        <p:nvPicPr>
          <p:cNvPr id="5" name="图片 4">
            <a:hlinkClick r:id="rId3" action="ppaction://hlinkfile" tooltip="Daphne Koller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70" y="2162647"/>
            <a:ext cx="4292729" cy="2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组合 7"/>
          <p:cNvGrpSpPr/>
          <p:nvPr/>
        </p:nvGrpSpPr>
        <p:grpSpPr>
          <a:xfrm>
            <a:off x="6402787" y="2050359"/>
            <a:ext cx="4613764" cy="2606767"/>
            <a:chOff x="4802090" y="1980472"/>
            <a:chExt cx="3460323" cy="1955075"/>
          </a:xfrm>
        </p:grpSpPr>
        <p:sp>
          <p:nvSpPr>
            <p:cNvPr id="6" name="文本框 5"/>
            <p:cNvSpPr txBox="1"/>
            <p:nvPr/>
          </p:nvSpPr>
          <p:spPr>
            <a:xfrm>
              <a:off x="4802090" y="1980472"/>
              <a:ext cx="3460323" cy="106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Daphne Koller</a:t>
              </a:r>
            </a:p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Founder Coursera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we're learning from online education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867" dirty="0">
                  <a:solidFill>
                    <a:prstClr val="black"/>
                  </a:solidFill>
                </a:rPr>
                <a:t>2012</a:t>
              </a:r>
              <a:r>
                <a:rPr lang="zh-CN" altLang="en-US" sz="1867" dirty="0">
                  <a:solidFill>
                    <a:prstClr val="black"/>
                  </a:solidFill>
                </a:rPr>
                <a:t>年</a:t>
              </a:r>
              <a:r>
                <a:rPr lang="en-US" altLang="zh-CN" sz="1867" dirty="0">
                  <a:solidFill>
                    <a:prstClr val="black"/>
                  </a:solidFill>
                </a:rPr>
                <a:t>6</a:t>
              </a:r>
              <a:r>
                <a:rPr lang="zh-CN" altLang="en-US" sz="1867" dirty="0">
                  <a:solidFill>
                    <a:prstClr val="black"/>
                  </a:solidFill>
                </a:rPr>
                <a:t>月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02080" y="3219822"/>
              <a:ext cx="3060341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80"/>
              <a:r>
                <a:rPr lang="zh-CN" altLang="en-US" sz="1867" dirty="0">
                  <a:solidFill>
                    <a:prstClr val="black"/>
                  </a:solidFill>
                </a:rPr>
                <a:t>学习者可以根据个人的需求和能力的不同，对课程中的微课进行再组织学习，从而实现个性化学习。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486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个性化学习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3589020" y="1508176"/>
            <a:ext cx="4800600" cy="4491989"/>
          </a:xfrm>
          <a:prstGeom prst="roundRect">
            <a:avLst>
              <a:gd name="adj" fmla="val 5836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35323" y="1264729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400" b="1" dirty="0">
                <a:solidFill>
                  <a:prstClr val="black"/>
                </a:solidFill>
              </a:rPr>
              <a:t>微课程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468276" y="1564467"/>
            <a:ext cx="3599099" cy="1829195"/>
            <a:chOff x="6468275" y="1347297"/>
            <a:chExt cx="3599099" cy="182919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198" y="1347297"/>
              <a:ext cx="1144176" cy="1144176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6468275" y="1919385"/>
              <a:ext cx="1296573" cy="1257106"/>
              <a:chOff x="6867190" y="1897745"/>
              <a:chExt cx="1296573" cy="1257106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6892" y="1897745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6892" y="2617980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190" y="1921536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190" y="2617980"/>
                <a:ext cx="536871" cy="536871"/>
              </a:xfrm>
              <a:prstGeom prst="rect">
                <a:avLst/>
              </a:prstGeom>
            </p:spPr>
          </p:pic>
        </p:grpSp>
      </p:grpSp>
      <p:grpSp>
        <p:nvGrpSpPr>
          <p:cNvPr id="54" name="组合 53"/>
          <p:cNvGrpSpPr/>
          <p:nvPr/>
        </p:nvGrpSpPr>
        <p:grpSpPr>
          <a:xfrm>
            <a:off x="6468044" y="3458773"/>
            <a:ext cx="3693043" cy="1934307"/>
            <a:chOff x="6468043" y="3241603"/>
            <a:chExt cx="3693043" cy="193430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198" y="3241603"/>
              <a:ext cx="1237888" cy="1237888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6468043" y="3942620"/>
              <a:ext cx="1296805" cy="1233289"/>
              <a:chOff x="6820100" y="4103228"/>
              <a:chExt cx="1296805" cy="123328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0100" y="4799646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0100" y="4103228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0034" y="4103228"/>
                <a:ext cx="536871" cy="536871"/>
              </a:xfrm>
              <a:prstGeom prst="rect">
                <a:avLst/>
              </a:prstGeom>
            </p:spPr>
          </p:pic>
        </p:grpSp>
      </p:grpSp>
      <p:grpSp>
        <p:nvGrpSpPr>
          <p:cNvPr id="51" name="组合 50"/>
          <p:cNvGrpSpPr/>
          <p:nvPr/>
        </p:nvGrpSpPr>
        <p:grpSpPr>
          <a:xfrm>
            <a:off x="1982813" y="1639327"/>
            <a:ext cx="3529657" cy="1745732"/>
            <a:chOff x="1982812" y="1422157"/>
            <a:chExt cx="3529657" cy="174573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812" y="1422157"/>
              <a:ext cx="1072630" cy="1072630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4215896" y="1946283"/>
              <a:ext cx="1296573" cy="1221606"/>
              <a:chOff x="3611686" y="1921536"/>
              <a:chExt cx="1296573" cy="122160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686" y="2606271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1388" y="1933725"/>
                <a:ext cx="536871" cy="53687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686" y="1921536"/>
                <a:ext cx="536871" cy="536871"/>
              </a:xfrm>
              <a:prstGeom prst="rect">
                <a:avLst/>
              </a:prstGeom>
            </p:spPr>
          </p:pic>
        </p:grpSp>
      </p:grpSp>
      <p:grpSp>
        <p:nvGrpSpPr>
          <p:cNvPr id="53" name="组合 52"/>
          <p:cNvGrpSpPr/>
          <p:nvPr/>
        </p:nvGrpSpPr>
        <p:grpSpPr>
          <a:xfrm>
            <a:off x="1882623" y="3600641"/>
            <a:ext cx="3622588" cy="1784795"/>
            <a:chOff x="1882622" y="3383471"/>
            <a:chExt cx="3622588" cy="178479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622" y="3383471"/>
              <a:ext cx="1255567" cy="1255567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4208405" y="3942620"/>
              <a:ext cx="1296805" cy="1225646"/>
              <a:chOff x="4208405" y="3942620"/>
              <a:chExt cx="1296805" cy="122564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208405" y="3946660"/>
                <a:ext cx="536871" cy="1221606"/>
                <a:chOff x="3611684" y="4388167"/>
                <a:chExt cx="536871" cy="1221606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1684" y="5072902"/>
                  <a:ext cx="536871" cy="536871"/>
                </a:xfrm>
                <a:prstGeom prst="rect">
                  <a:avLst/>
                </a:pr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1684" y="4388167"/>
                  <a:ext cx="536871" cy="536871"/>
                </a:xfrm>
                <a:prstGeom prst="rect">
                  <a:avLst/>
                </a:prstGeom>
              </p:spPr>
            </p:pic>
          </p:grp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339" y="3942620"/>
                <a:ext cx="536871" cy="536871"/>
              </a:xfrm>
              <a:prstGeom prst="rect">
                <a:avLst/>
              </a:prstGeom>
            </p:spPr>
          </p:pic>
        </p:grpSp>
      </p:grpSp>
      <p:sp>
        <p:nvSpPr>
          <p:cNvPr id="40" name="线形标注 2 39"/>
          <p:cNvSpPr/>
          <p:nvPr/>
        </p:nvSpPr>
        <p:spPr>
          <a:xfrm>
            <a:off x="3897218" y="3948773"/>
            <a:ext cx="1933932" cy="1655329"/>
          </a:xfrm>
          <a:prstGeom prst="borderCallout2">
            <a:avLst>
              <a:gd name="adj1" fmla="val 77081"/>
              <a:gd name="adj2" fmla="val -5720"/>
              <a:gd name="adj3" fmla="val 77081"/>
              <a:gd name="adj4" fmla="val -23713"/>
              <a:gd name="adj5" fmla="val 51391"/>
              <a:gd name="adj6" fmla="val -48456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线形标注 2 37"/>
          <p:cNvSpPr/>
          <p:nvPr/>
        </p:nvSpPr>
        <p:spPr>
          <a:xfrm>
            <a:off x="3897218" y="1942885"/>
            <a:ext cx="1933932" cy="1655329"/>
          </a:xfrm>
          <a:prstGeom prst="borderCallout2">
            <a:avLst>
              <a:gd name="adj1" fmla="val 77081"/>
              <a:gd name="adj2" fmla="val -5720"/>
              <a:gd name="adj3" fmla="val 77081"/>
              <a:gd name="adj4" fmla="val -23713"/>
              <a:gd name="adj5" fmla="val 51391"/>
              <a:gd name="adj6" fmla="val -48456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线形标注 2 33"/>
          <p:cNvSpPr/>
          <p:nvPr/>
        </p:nvSpPr>
        <p:spPr>
          <a:xfrm>
            <a:off x="6149597" y="3948773"/>
            <a:ext cx="1933932" cy="1655329"/>
          </a:xfrm>
          <a:prstGeom prst="borderCallout2">
            <a:avLst>
              <a:gd name="adj1" fmla="val 75700"/>
              <a:gd name="adj2" fmla="val 105392"/>
              <a:gd name="adj3" fmla="val 75700"/>
              <a:gd name="adj4" fmla="val 125816"/>
              <a:gd name="adj5" fmla="val 46557"/>
              <a:gd name="adj6" fmla="val 150719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线形标注 2 31"/>
          <p:cNvSpPr/>
          <p:nvPr/>
        </p:nvSpPr>
        <p:spPr>
          <a:xfrm>
            <a:off x="6149597" y="1937445"/>
            <a:ext cx="1933932" cy="1655329"/>
          </a:xfrm>
          <a:prstGeom prst="borderCallout2">
            <a:avLst>
              <a:gd name="adj1" fmla="val 75700"/>
              <a:gd name="adj2" fmla="val 105392"/>
              <a:gd name="adj3" fmla="val 75700"/>
              <a:gd name="adj4" fmla="val 125816"/>
              <a:gd name="adj5" fmla="val 46557"/>
              <a:gd name="adj6" fmla="val 150719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2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同课异构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86" y="1621963"/>
            <a:ext cx="1029284" cy="1029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97" y="4607517"/>
            <a:ext cx="1243723" cy="12437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58" y="4447327"/>
            <a:ext cx="1005487" cy="1005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4440" y="2351133"/>
            <a:ext cx="1162011" cy="11620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121" y="3433659"/>
            <a:ext cx="1173859" cy="11738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6" y="2739807"/>
            <a:ext cx="1082229" cy="10822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515" y="1991720"/>
            <a:ext cx="859936" cy="859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33" y="3436793"/>
            <a:ext cx="934239" cy="9342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44874" y="510615"/>
            <a:ext cx="4867263" cy="5836771"/>
            <a:chOff x="4844873" y="510615"/>
            <a:chExt cx="4867262" cy="583677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251" y="510615"/>
              <a:ext cx="1022787" cy="102278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73" y="2899238"/>
              <a:ext cx="536871" cy="53687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290" y="3992245"/>
              <a:ext cx="536871" cy="53687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698" y="2351132"/>
              <a:ext cx="536871" cy="53687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256" y="1930822"/>
              <a:ext cx="536871" cy="53687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63" y="3142657"/>
              <a:ext cx="536871" cy="53687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812" y="5039931"/>
              <a:ext cx="536871" cy="536871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264" y="3752545"/>
              <a:ext cx="536871" cy="536871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5410514" y="962407"/>
              <a:ext cx="3741291" cy="5384978"/>
              <a:chOff x="4176074" y="1065519"/>
              <a:chExt cx="3741291" cy="5384978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6096000" y="1609454"/>
                <a:ext cx="0" cy="4841043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986" y="1065519"/>
                <a:ext cx="804027" cy="804027"/>
              </a:xfrm>
              <a:prstGeom prst="rect">
                <a:avLst/>
              </a:prstGeom>
              <a:ln w="57150">
                <a:noFill/>
              </a:ln>
            </p:spPr>
          </p:pic>
          <p:cxnSp>
            <p:nvCxnSpPr>
              <p:cNvPr id="30" name="直接连接符 29"/>
              <p:cNvCxnSpPr/>
              <p:nvPr/>
            </p:nvCxnSpPr>
            <p:spPr>
              <a:xfrm flipH="1">
                <a:off x="5593410" y="2716227"/>
                <a:ext cx="502589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6096000" y="2302370"/>
                <a:ext cx="956310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4176074" y="3245769"/>
                <a:ext cx="1919927" cy="1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6096001" y="3513936"/>
                <a:ext cx="244810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5753910" y="4350276"/>
                <a:ext cx="342091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5136037" y="5411479"/>
                <a:ext cx="959963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6095999" y="4123700"/>
                <a:ext cx="1821366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6096004" y="5171744"/>
                <a:ext cx="545554" cy="0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312" y="4800196"/>
              <a:ext cx="536871" cy="53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991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宽屏</PresentationFormat>
  <Paragraphs>18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方正姚体</vt:lpstr>
      <vt:lpstr>宋体</vt:lpstr>
      <vt:lpstr>微软雅黑</vt:lpstr>
      <vt:lpstr>Arial</vt:lpstr>
      <vt:lpstr>Calibri</vt:lpstr>
      <vt:lpstr>Tahoma</vt:lpstr>
      <vt:lpstr>1_Office 主题</vt:lpstr>
      <vt:lpstr>PowerPoint 演示文稿</vt:lpstr>
      <vt:lpstr>课程安排</vt:lpstr>
      <vt:lpstr>个性化学习</vt:lpstr>
      <vt:lpstr>同课异构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2016-10-20T03:18:37Z</dcterms:created>
  <dcterms:modified xsi:type="dcterms:W3CDTF">2016-10-20T03:18:53Z</dcterms:modified>
</cp:coreProperties>
</file>