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99C23-9351-4339-A865-26367B1AF049}" type="datetimeFigureOut">
              <a:rPr lang="zh-CN" altLang="en-US" smtClean="0"/>
              <a:t>2016/10/20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10BC4-7935-4438-A307-02F160459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97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资源参考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998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App Store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803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iTunes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57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iTunes U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66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Podcast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22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公开课网站资源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05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国外慕课网站资源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55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中文慕课网站资源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45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21352" y="1796819"/>
            <a:ext cx="6410819" cy="1344149"/>
          </a:xfrm>
          <a:prstGeom prst="rect">
            <a:avLst/>
          </a:prstGeom>
        </p:spPr>
        <p:txBody>
          <a:bodyPr lIns="91434" tIns="45717" rIns="91434" bIns="45717">
            <a:noAutofit/>
          </a:bodyPr>
          <a:lstStyle>
            <a:lvl1pPr algn="ctr">
              <a:defRPr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311691" y="3937679"/>
            <a:ext cx="3840427" cy="576064"/>
          </a:xfrm>
          <a:prstGeom prst="rect">
            <a:avLst/>
          </a:prstGeom>
        </p:spPr>
        <p:txBody>
          <a:bodyPr lIns="91434" tIns="45717" rIns="91434" bIns="45717" anchor="ctr">
            <a:noAutofit/>
          </a:bodyPr>
          <a:lstStyle>
            <a:lvl1pPr marL="0" indent="0" algn="l" fontAlgn="auto">
              <a:buNone/>
              <a:defRPr sz="2133" b="0">
                <a:solidFill>
                  <a:schemeClr val="bg1">
                    <a:lumMod val="85000"/>
                  </a:schemeClr>
                </a:solidFill>
                <a:effectLst/>
              </a:defRPr>
            </a:lvl1pPr>
            <a:lvl2pPr marL="609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altLang="zh-CN" dirty="0" smtClean="0"/>
          </a:p>
        </p:txBody>
      </p:sp>
      <p:pic>
        <p:nvPicPr>
          <p:cNvPr id="7" name="图片 6" descr="未标题-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3671" y="1000108"/>
            <a:ext cx="5368335" cy="4857784"/>
          </a:xfrm>
          <a:prstGeom prst="rect">
            <a:avLst/>
          </a:prstGeom>
          <a:effectLst/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253203"/>
            <a:ext cx="1632180" cy="829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9493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页面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0370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蓝白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1.png"/>
          <p:cNvPicPr>
            <a:picLocks noChangeAspect="1"/>
          </p:cNvPicPr>
          <p:nvPr userDrawn="1"/>
        </p:nvPicPr>
        <p:blipFill>
          <a:blip r:embed="rId2">
            <a:lum bright="100000"/>
          </a:blip>
          <a:srcRect l="16589" t="18028" r="18189" b="196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3" descr="C:\Documents and Settings\ap1007\桌面\未标题-3.png"/>
          <p:cNvPicPr>
            <a:picLocks noChangeAspect="1" noChangeArrowheads="1"/>
          </p:cNvPicPr>
          <p:nvPr userDrawn="1"/>
        </p:nvPicPr>
        <p:blipFill>
          <a:blip r:embed="rId3"/>
          <a:srcRect t="16156" r="40895" b="53686"/>
          <a:stretch>
            <a:fillRect/>
          </a:stretch>
        </p:blipFill>
        <p:spPr bwMode="auto">
          <a:xfrm>
            <a:off x="3047980" y="1"/>
            <a:ext cx="9144021" cy="2666995"/>
          </a:xfrm>
          <a:prstGeom prst="rect">
            <a:avLst/>
          </a:prstGeom>
          <a:noFill/>
        </p:spPr>
      </p:pic>
      <p:pic>
        <p:nvPicPr>
          <p:cNvPr id="13" name="Picture 3" descr="C:\Documents and Settings\ap1007\桌面\未标题-3.png"/>
          <p:cNvPicPr>
            <a:picLocks noChangeAspect="1" noChangeArrowheads="1"/>
          </p:cNvPicPr>
          <p:nvPr userDrawn="1"/>
        </p:nvPicPr>
        <p:blipFill>
          <a:blip r:embed="rId3"/>
          <a:srcRect t="24773" r="59365" b="53686"/>
          <a:stretch>
            <a:fillRect/>
          </a:stretch>
        </p:blipFill>
        <p:spPr bwMode="auto">
          <a:xfrm>
            <a:off x="2857479" y="4953012"/>
            <a:ext cx="6286544" cy="1904989"/>
          </a:xfrm>
          <a:prstGeom prst="rect">
            <a:avLst/>
          </a:prstGeom>
          <a:noFill/>
        </p:spPr>
      </p:pic>
      <p:cxnSp>
        <p:nvCxnSpPr>
          <p:cNvPr id="16" name="直接连接符 1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6223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10" name="组合 12"/>
          <p:cNvGrpSpPr/>
          <p:nvPr userDrawn="1"/>
        </p:nvGrpSpPr>
        <p:grpSpPr>
          <a:xfrm>
            <a:off x="1523968" y="1095371"/>
            <a:ext cx="9144064" cy="4667259"/>
            <a:chOff x="1214414" y="821528"/>
            <a:chExt cx="6858048" cy="3500444"/>
          </a:xfrm>
        </p:grpSpPr>
        <p:sp>
          <p:nvSpPr>
            <p:cNvPr id="15" name="椭圆 14"/>
            <p:cNvSpPr/>
            <p:nvPr/>
          </p:nvSpPr>
          <p:spPr>
            <a:xfrm>
              <a:off x="2893216" y="821528"/>
              <a:ext cx="3500444" cy="350044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endParaRPr lang="zh-CN" alt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12" name="组合 10"/>
            <p:cNvGrpSpPr/>
            <p:nvPr/>
          </p:nvGrpSpPr>
          <p:grpSpPr>
            <a:xfrm>
              <a:off x="1214414" y="1640726"/>
              <a:ext cx="6858048" cy="1838917"/>
              <a:chOff x="1214414" y="928676"/>
              <a:chExt cx="6858048" cy="1838917"/>
            </a:xfrm>
          </p:grpSpPr>
          <p:sp>
            <p:nvSpPr>
              <p:cNvPr id="13" name="TextBox 14"/>
              <p:cNvSpPr txBox="1"/>
              <p:nvPr/>
            </p:nvSpPr>
            <p:spPr>
              <a:xfrm>
                <a:off x="1214414" y="928676"/>
                <a:ext cx="1571636" cy="183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080"/>
                <a:r>
                  <a:rPr lang="en-US" altLang="zh-CN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rPr>
                  <a:t>“</a:t>
                </a:r>
                <a:endParaRPr lang="zh-CN" altLang="en-US" sz="15333" dirty="0">
                  <a:solidFill>
                    <a:srgbClr val="9BBB59">
                      <a:lumMod val="75000"/>
                    </a:srgbClr>
                  </a:solidFill>
                  <a:latin typeface="方正姚体" pitchFamily="2" charset="-122"/>
                  <a:ea typeface="方正姚体" pitchFamily="2" charset="-122"/>
                </a:endParaRPr>
              </a:p>
            </p:txBody>
          </p:sp>
          <p:sp>
            <p:nvSpPr>
              <p:cNvPr id="14" name="TextBox 15"/>
              <p:cNvSpPr txBox="1"/>
              <p:nvPr/>
            </p:nvSpPr>
            <p:spPr>
              <a:xfrm flipV="1">
                <a:off x="6500826" y="928676"/>
                <a:ext cx="1571636" cy="183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080"/>
                <a:r>
                  <a:rPr lang="zh-CN" altLang="en-US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rPr>
                  <a:t>“</a:t>
                </a:r>
              </a:p>
            </p:txBody>
          </p:sp>
        </p:grpSp>
      </p:grpSp>
      <p:sp>
        <p:nvSpPr>
          <p:cNvPr id="11" name="图文框 10"/>
          <p:cNvSpPr/>
          <p:nvPr userDrawn="1"/>
        </p:nvSpPr>
        <p:spPr>
          <a:xfrm>
            <a:off x="0" y="1"/>
            <a:ext cx="12192000" cy="6858000"/>
          </a:xfrm>
          <a:prstGeom prst="frame">
            <a:avLst>
              <a:gd name="adj1" fmla="val 159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27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标题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523968" y="1095371"/>
            <a:ext cx="9144064" cy="4667259"/>
            <a:chOff x="1142976" y="785801"/>
            <a:chExt cx="6858048" cy="3500444"/>
          </a:xfrm>
        </p:grpSpPr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6111">
              <a:off x="5383880" y="1075428"/>
              <a:ext cx="1524000" cy="1714500"/>
            </a:xfrm>
            <a:prstGeom prst="rect">
              <a:avLst/>
            </a:prstGeom>
          </p:spPr>
        </p:pic>
        <p:grpSp>
          <p:nvGrpSpPr>
            <p:cNvPr id="23" name="组合 12"/>
            <p:cNvGrpSpPr/>
            <p:nvPr userDrawn="1"/>
          </p:nvGrpSpPr>
          <p:grpSpPr>
            <a:xfrm>
              <a:off x="1142976" y="785801"/>
              <a:ext cx="6858048" cy="3500444"/>
              <a:chOff x="1214414" y="821528"/>
              <a:chExt cx="6858048" cy="3500444"/>
            </a:xfrm>
          </p:grpSpPr>
          <p:grpSp>
            <p:nvGrpSpPr>
              <p:cNvPr id="25" name="组合 10"/>
              <p:cNvGrpSpPr/>
              <p:nvPr/>
            </p:nvGrpSpPr>
            <p:grpSpPr>
              <a:xfrm>
                <a:off x="1214414" y="1640726"/>
                <a:ext cx="6858048" cy="1838917"/>
                <a:chOff x="1214414" y="928676"/>
                <a:chExt cx="6858048" cy="1838917"/>
              </a:xfrm>
            </p:grpSpPr>
            <p:sp>
              <p:nvSpPr>
                <p:cNvPr id="26" name="TextBox 14"/>
                <p:cNvSpPr txBox="1"/>
                <p:nvPr/>
              </p:nvSpPr>
              <p:spPr>
                <a:xfrm>
                  <a:off x="1214414" y="928676"/>
                  <a:ext cx="1571636" cy="1838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080"/>
                  <a:r>
                    <a:rPr lang="en-US" altLang="zh-CN" sz="15333" dirty="0">
                      <a:solidFill>
                        <a:srgbClr val="9BBB59">
                          <a:lumMod val="75000"/>
                        </a:srgbClr>
                      </a:solidFill>
                      <a:latin typeface="方正姚体" pitchFamily="2" charset="-122"/>
                      <a:ea typeface="方正姚体" pitchFamily="2" charset="-122"/>
                    </a:rPr>
                    <a:t>“</a:t>
                  </a:r>
                  <a:endParaRPr lang="zh-CN" altLang="en-US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endParaRPr>
                </a:p>
              </p:txBody>
            </p:sp>
            <p:sp>
              <p:nvSpPr>
                <p:cNvPr id="27" name="TextBox 15"/>
                <p:cNvSpPr txBox="1"/>
                <p:nvPr/>
              </p:nvSpPr>
              <p:spPr>
                <a:xfrm flipV="1">
                  <a:off x="6500826" y="928676"/>
                  <a:ext cx="1571636" cy="1838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080"/>
                  <a:r>
                    <a:rPr lang="zh-CN" altLang="en-US" sz="15333" dirty="0">
                      <a:solidFill>
                        <a:srgbClr val="9BBB59">
                          <a:lumMod val="75000"/>
                        </a:srgbClr>
                      </a:solidFill>
                      <a:latin typeface="方正姚体" pitchFamily="2" charset="-122"/>
                      <a:ea typeface="方正姚体" pitchFamily="2" charset="-122"/>
                    </a:rPr>
                    <a:t>“</a:t>
                  </a:r>
                </a:p>
              </p:txBody>
            </p:sp>
          </p:grpSp>
          <p:sp>
            <p:nvSpPr>
              <p:cNvPr id="28" name="椭圆 27"/>
              <p:cNvSpPr/>
              <p:nvPr/>
            </p:nvSpPr>
            <p:spPr>
              <a:xfrm>
                <a:off x="2893216" y="821528"/>
                <a:ext cx="3500444" cy="350044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80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" name="图文框 12"/>
          <p:cNvSpPr/>
          <p:nvPr userDrawn="1"/>
        </p:nvSpPr>
        <p:spPr>
          <a:xfrm>
            <a:off x="0" y="1"/>
            <a:ext cx="12192000" cy="6858000"/>
          </a:xfrm>
          <a:prstGeom prst="frame">
            <a:avLst>
              <a:gd name="adj1" fmla="val 159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27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蓝页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6641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蓝页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6876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无标题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718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页面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619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无标题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95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完全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158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线条9.png"/>
          <p:cNvPicPr>
            <a:picLocks noChangeAspect="1"/>
          </p:cNvPicPr>
          <p:nvPr userDrawn="1"/>
        </p:nvPicPr>
        <p:blipFill>
          <a:blip r:embed="rId13" cstate="print"/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5" name="直接连接符 4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91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121905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43" indent="-457143" algn="l" defTabSz="121905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77" indent="-380953" algn="l" defTabSz="121905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3" indent="-304762" algn="l" defTabSz="121905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8" indent="-304762" algn="l" defTabSz="121905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6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43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3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5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6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pen.163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ed.com/" TargetMode="External"/><Relationship Id="rId5" Type="http://schemas.openxmlformats.org/officeDocument/2006/relationships/hyperlink" Target="http://opencla.cntv.cn/" TargetMode="External"/><Relationship Id="rId4" Type="http://schemas.openxmlformats.org/officeDocument/2006/relationships/hyperlink" Target="http://open.sina.com.cn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2pu.org/" TargetMode="External"/><Relationship Id="rId3" Type="http://schemas.openxmlformats.org/officeDocument/2006/relationships/hyperlink" Target="https://www.coursera.org/" TargetMode="External"/><Relationship Id="rId7" Type="http://schemas.openxmlformats.org/officeDocument/2006/relationships/hyperlink" Target="https://www.udemy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khanacademy.org/" TargetMode="External"/><Relationship Id="rId5" Type="http://schemas.openxmlformats.org/officeDocument/2006/relationships/hyperlink" Target="https://www.edx.org/" TargetMode="External"/><Relationship Id="rId4" Type="http://schemas.openxmlformats.org/officeDocument/2006/relationships/hyperlink" Target="https://www.udacity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ourses.cn/" TargetMode="External"/><Relationship Id="rId7" Type="http://schemas.openxmlformats.org/officeDocument/2006/relationships/hyperlink" Target="http://www.sharecourse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want.org/" TargetMode="External"/><Relationship Id="rId5" Type="http://schemas.openxmlformats.org/officeDocument/2006/relationships/hyperlink" Target="http://mooc.chaoxing.com/" TargetMode="External"/><Relationship Id="rId4" Type="http://schemas.openxmlformats.org/officeDocument/2006/relationships/hyperlink" Target="http://www.xuetangx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9"/>
          <p:cNvSpPr txBox="1"/>
          <p:nvPr/>
        </p:nvSpPr>
        <p:spPr>
          <a:xfrm>
            <a:off x="4017459" y="2875003"/>
            <a:ext cx="41570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80"/>
            <a:r>
              <a:rPr lang="zh-CN" altLang="en-US" sz="6400" b="1" dirty="0">
                <a:solidFill>
                  <a:prstClr val="white"/>
                </a:solidFill>
              </a:rPr>
              <a:t>资源参考</a:t>
            </a:r>
            <a:endParaRPr lang="zh-CN" altLang="en-US" sz="6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从</a:t>
            </a: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 Store</a:t>
            </a:r>
            <a:r>
              <a:rPr lang="zh-CN" altLang="en-US" smtClean="0"/>
              <a:t>获取资源</a:t>
            </a:r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1577428" y="2967857"/>
            <a:ext cx="2692400" cy="3888000"/>
            <a:chOff x="1183071" y="2225893"/>
            <a:chExt cx="2019300" cy="2916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31358"/>
            <a:stretch/>
          </p:blipFill>
          <p:spPr>
            <a:xfrm>
              <a:off x="1183071" y="2225893"/>
              <a:ext cx="2019300" cy="2916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" b="10121"/>
            <a:stretch/>
          </p:blipFill>
          <p:spPr>
            <a:xfrm>
              <a:off x="1342988" y="2827048"/>
              <a:ext cx="1716844" cy="2314800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1358"/>
          <a:stretch/>
        </p:blipFill>
        <p:spPr>
          <a:xfrm>
            <a:off x="8124365" y="2970000"/>
            <a:ext cx="2692400" cy="388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组合 15"/>
          <p:cNvGrpSpPr/>
          <p:nvPr/>
        </p:nvGrpSpPr>
        <p:grpSpPr>
          <a:xfrm>
            <a:off x="4850896" y="2967857"/>
            <a:ext cx="2692400" cy="3888000"/>
            <a:chOff x="3638172" y="2225893"/>
            <a:chExt cx="2019300" cy="29160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31358"/>
            <a:stretch/>
          </p:blipFill>
          <p:spPr>
            <a:xfrm>
              <a:off x="3638172" y="2225893"/>
              <a:ext cx="2019300" cy="2916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440"/>
            <a:stretch/>
          </p:blipFill>
          <p:spPr>
            <a:xfrm>
              <a:off x="3789551" y="2823107"/>
              <a:ext cx="1723106" cy="2314800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" t="-96" r="482" b="10489"/>
          <a:stretch/>
        </p:blipFill>
        <p:spPr>
          <a:xfrm>
            <a:off x="8334225" y="3769811"/>
            <a:ext cx="2277049" cy="3088188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061855" y="2320868"/>
            <a:ext cx="172354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 defTabSz="1219080"/>
            <a:r>
              <a:rPr lang="zh-CN" altLang="en-US" sz="2400" dirty="0">
                <a:solidFill>
                  <a:prstClr val="white"/>
                </a:solidFill>
              </a:rPr>
              <a:t>网</a:t>
            </a:r>
            <a:r>
              <a:rPr lang="zh-CN" altLang="en-US" sz="2400" dirty="0">
                <a:solidFill>
                  <a:prstClr val="white"/>
                </a:solidFill>
              </a:rPr>
              <a:t>易公开课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814621" y="2320868"/>
            <a:ext cx="764953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 defTabSz="1219080"/>
            <a:r>
              <a:rPr lang="en-US" altLang="zh-CN" sz="2400" dirty="0">
                <a:solidFill>
                  <a:prstClr val="white"/>
                </a:solidFill>
              </a:rPr>
              <a:t>TED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762680" y="2320868"/>
            <a:ext cx="141577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 defTabSz="1219080"/>
            <a:r>
              <a:rPr lang="zh-CN" altLang="en-US" sz="2400" dirty="0">
                <a:solidFill>
                  <a:prstClr val="white"/>
                </a:solidFill>
              </a:rPr>
              <a:t>凤凰微课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881077" y="1192176"/>
            <a:ext cx="4358887" cy="889000"/>
            <a:chOff x="2483768" y="906623"/>
            <a:chExt cx="3269165" cy="66675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010" y="906623"/>
              <a:ext cx="666750" cy="666750"/>
            </a:xfrm>
            <a:prstGeom prst="rect">
              <a:avLst/>
            </a:prstGeom>
            <a:effectLst>
              <a:outerShdw blurRad="127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文本框 21"/>
            <p:cNvSpPr txBox="1"/>
            <p:nvPr/>
          </p:nvSpPr>
          <p:spPr>
            <a:xfrm>
              <a:off x="2483768" y="1055332"/>
              <a:ext cx="326916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80"/>
              <a:r>
                <a:rPr lang="zh-CN" altLang="en-US" sz="2400" dirty="0">
                  <a:solidFill>
                    <a:srgbClr val="FFFF00"/>
                  </a:solidFill>
                </a:rPr>
                <a:t>打开            搜索以下关键词：</a:t>
              </a:r>
              <a:endParaRPr lang="zh-CN" altLang="en-US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8949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5039883" y="2276872"/>
            <a:ext cx="5566883" cy="3671118"/>
            <a:chOff x="3779912" y="1491630"/>
            <a:chExt cx="4175162" cy="275333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1491630"/>
              <a:ext cx="4175162" cy="219283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977392" y="3867894"/>
              <a:ext cx="3726020" cy="37707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defTabSz="1219080"/>
              <a:r>
                <a:rPr lang="en-US" altLang="zh-CN" sz="2667" dirty="0">
                  <a:solidFill>
                    <a:prstClr val="white"/>
                  </a:solidFill>
                </a:rPr>
                <a:t>iTunes</a:t>
              </a:r>
              <a:r>
                <a:rPr lang="zh-CN" altLang="en-US" sz="2667" dirty="0">
                  <a:solidFill>
                    <a:prstClr val="white"/>
                  </a:solidFill>
                </a:rPr>
                <a:t>兼容：电脑、手机、平板</a:t>
              </a:r>
              <a:endParaRPr lang="zh-CN" altLang="en-US" sz="2667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303189" y="1368458"/>
            <a:ext cx="482525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1219080"/>
            <a:r>
              <a:rPr lang="en-US" altLang="zh-CN" sz="2400" dirty="0">
                <a:solidFill>
                  <a:prstClr val="white"/>
                </a:solidFill>
              </a:rPr>
              <a:t>http://</a:t>
            </a:r>
            <a:r>
              <a:rPr lang="en-US" altLang="zh-CN" sz="2400" dirty="0">
                <a:solidFill>
                  <a:prstClr val="white"/>
                </a:solidFill>
              </a:rPr>
              <a:t>www.apple.com/itunes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295466" y="2808980"/>
            <a:ext cx="3016621" cy="1209258"/>
            <a:chOff x="1043607" y="2129725"/>
            <a:chExt cx="2262466" cy="906944"/>
          </a:xfrm>
        </p:grpSpPr>
        <p:grpSp>
          <p:nvGrpSpPr>
            <p:cNvPr id="11" name="组合 10"/>
            <p:cNvGrpSpPr/>
            <p:nvPr/>
          </p:nvGrpSpPr>
          <p:grpSpPr>
            <a:xfrm>
              <a:off x="2305173" y="2129725"/>
              <a:ext cx="1000900" cy="906944"/>
              <a:chOff x="3979545" y="2283718"/>
              <a:chExt cx="2004736" cy="181655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27568" y="2283718"/>
                <a:ext cx="1005174" cy="1025277"/>
              </a:xfrm>
              <a:prstGeom prst="rect">
                <a:avLst/>
              </a:prstGeom>
              <a:effectLst/>
            </p:spPr>
          </p:pic>
          <p:sp>
            <p:nvSpPr>
              <p:cNvPr id="13" name="文本框 12"/>
              <p:cNvSpPr txBox="1"/>
              <p:nvPr/>
            </p:nvSpPr>
            <p:spPr>
              <a:xfrm>
                <a:off x="3979545" y="3406754"/>
                <a:ext cx="2004736" cy="693514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1219080"/>
                <a:r>
                  <a:rPr lang="en-US" altLang="zh-CN" sz="2400" dirty="0">
                    <a:solidFill>
                      <a:prstClr val="white"/>
                    </a:solidFill>
                  </a:rPr>
                  <a:t>Podcast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1043607" y="2139702"/>
              <a:ext cx="1072650" cy="888881"/>
              <a:chOff x="6013908" y="2343881"/>
              <a:chExt cx="2085093" cy="1727869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5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9772" y="2343881"/>
                <a:ext cx="1411609" cy="956251"/>
              </a:xfrm>
              <a:prstGeom prst="rect">
                <a:avLst/>
              </a:prstGeom>
              <a:solidFill>
                <a:srgbClr val="0070C0"/>
              </a:solidFill>
              <a:effectLst/>
            </p:spPr>
          </p:pic>
          <p:sp>
            <p:nvSpPr>
              <p:cNvPr id="16" name="文本框 15"/>
              <p:cNvSpPr txBox="1"/>
              <p:nvPr/>
            </p:nvSpPr>
            <p:spPr>
              <a:xfrm>
                <a:off x="6013908" y="3398687"/>
                <a:ext cx="2085093" cy="6730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080"/>
                <a:r>
                  <a:rPr lang="en-US" altLang="zh-CN" sz="2400" dirty="0">
                    <a:solidFill>
                      <a:prstClr val="white"/>
                    </a:solidFill>
                  </a:rPr>
                  <a:t>iTunes U</a:t>
                </a:r>
              </a:p>
            </p:txBody>
          </p:sp>
        </p:grpSp>
      </p:grpSp>
      <p:sp>
        <p:nvSpPr>
          <p:cNvPr id="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从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iTunes</a:t>
            </a:r>
            <a:r>
              <a:rPr lang="zh-CN" altLang="en-US" dirty="0" smtClean="0"/>
              <a:t>获取资源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9350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iTunes U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833681" y="1604798"/>
            <a:ext cx="4820012" cy="4494113"/>
            <a:chOff x="625260" y="1203598"/>
            <a:chExt cx="3615009" cy="3370585"/>
          </a:xfrm>
        </p:grpSpPr>
        <p:sp>
          <p:nvSpPr>
            <p:cNvPr id="5" name="文本框 4"/>
            <p:cNvSpPr txBox="1"/>
            <p:nvPr/>
          </p:nvSpPr>
          <p:spPr>
            <a:xfrm>
              <a:off x="1342152" y="4227934"/>
              <a:ext cx="218122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2400" dirty="0">
                  <a:solidFill>
                    <a:srgbClr val="FFFF00"/>
                  </a:solidFill>
                </a:rPr>
                <a:t>Harvard University</a:t>
              </a:r>
              <a:endParaRPr lang="zh-CN" altLang="en-US" sz="2400" dirty="0">
                <a:solidFill>
                  <a:srgbClr val="FFFF00"/>
                </a:solidFill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260" y="1203598"/>
              <a:ext cx="3615009" cy="28803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6" name="组合 15"/>
          <p:cNvGrpSpPr/>
          <p:nvPr/>
        </p:nvGrpSpPr>
        <p:grpSpPr>
          <a:xfrm>
            <a:off x="6075077" y="1604798"/>
            <a:ext cx="4820014" cy="4494113"/>
            <a:chOff x="4556307" y="1203598"/>
            <a:chExt cx="3615010" cy="3370585"/>
          </a:xfrm>
        </p:grpSpPr>
        <p:sp>
          <p:nvSpPr>
            <p:cNvPr id="6" name="文本框 5"/>
            <p:cNvSpPr txBox="1"/>
            <p:nvPr/>
          </p:nvSpPr>
          <p:spPr>
            <a:xfrm>
              <a:off x="4970883" y="4227934"/>
              <a:ext cx="278585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2400" dirty="0">
                  <a:solidFill>
                    <a:srgbClr val="FFFF00"/>
                  </a:solidFill>
                </a:rPr>
                <a:t>Justice - Michael Sandel</a:t>
              </a:r>
              <a:endParaRPr lang="zh-CN" altLang="en-US" sz="2400" dirty="0">
                <a:solidFill>
                  <a:srgbClr val="FFFF00"/>
                </a:solidFill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307" y="1203598"/>
              <a:ext cx="3615010" cy="28803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061090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播客</a:t>
            </a:r>
            <a:r>
              <a:rPr lang="en-US" altLang="zh-CN" smtClean="0"/>
              <a:t>(Podcast)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833680" y="1604798"/>
            <a:ext cx="4820013" cy="4494113"/>
            <a:chOff x="625260" y="1203598"/>
            <a:chExt cx="3615010" cy="3370585"/>
          </a:xfrm>
        </p:grpSpPr>
        <p:sp>
          <p:nvSpPr>
            <p:cNvPr id="5" name="文本框 4"/>
            <p:cNvSpPr txBox="1"/>
            <p:nvPr/>
          </p:nvSpPr>
          <p:spPr>
            <a:xfrm>
              <a:off x="1867589" y="4227934"/>
              <a:ext cx="113035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zh-CN" altLang="en-US" sz="2400" dirty="0">
                  <a:solidFill>
                    <a:prstClr val="white"/>
                  </a:solidFill>
                </a:rPr>
                <a:t>播</a:t>
              </a:r>
              <a:r>
                <a:rPr lang="zh-CN" altLang="en-US" sz="2400" dirty="0">
                  <a:solidFill>
                    <a:prstClr val="white"/>
                  </a:solidFill>
                </a:rPr>
                <a:t>客 视频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260" y="1203598"/>
              <a:ext cx="3615010" cy="28803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" name="组合 8"/>
          <p:cNvGrpSpPr/>
          <p:nvPr/>
        </p:nvGrpSpPr>
        <p:grpSpPr>
          <a:xfrm>
            <a:off x="6073771" y="1604798"/>
            <a:ext cx="4820015" cy="4494113"/>
            <a:chOff x="4657702" y="1203598"/>
            <a:chExt cx="3615011" cy="3370585"/>
          </a:xfrm>
        </p:grpSpPr>
        <p:sp>
          <p:nvSpPr>
            <p:cNvPr id="6" name="文本框 5"/>
            <p:cNvSpPr txBox="1"/>
            <p:nvPr/>
          </p:nvSpPr>
          <p:spPr>
            <a:xfrm>
              <a:off x="5487176" y="4227934"/>
              <a:ext cx="1956064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2400" dirty="0">
                  <a:solidFill>
                    <a:prstClr val="white"/>
                  </a:solidFill>
                </a:rPr>
                <a:t>TEDTalks (Video)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02" y="1203598"/>
              <a:ext cx="3615011" cy="28803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839727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公开课</a:t>
            </a:r>
            <a:r>
              <a:rPr lang="zh-CN" altLang="en-US" dirty="0" smtClean="0"/>
              <a:t>网站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052207" y="1828563"/>
            <a:ext cx="7170746" cy="31707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189" indent="-457189" defTabSz="1219080">
              <a:lnSpc>
                <a:spcPct val="150000"/>
              </a:lnSpc>
              <a:buFont typeface="宋体" panose="02010600030101010101" pitchFamily="2" charset="-122"/>
              <a:buChar char="¤"/>
            </a:pPr>
            <a:r>
              <a:rPr lang="zh-CN" altLang="en-US" sz="2667" b="1" dirty="0">
                <a:solidFill>
                  <a:prstClr val="black"/>
                </a:solidFill>
              </a:rPr>
              <a:t>网</a:t>
            </a:r>
            <a:r>
              <a:rPr lang="zh-CN" altLang="en-US" sz="2667" b="1" dirty="0">
                <a:solidFill>
                  <a:prstClr val="black"/>
                </a:solidFill>
              </a:rPr>
              <a:t>易公开课：</a:t>
            </a:r>
            <a:r>
              <a:rPr lang="en-US" altLang="zh-CN" sz="2667" dirty="0">
                <a:solidFill>
                  <a:prstClr val="black"/>
                </a:solidFill>
                <a:hlinkClick r:id="rId3"/>
              </a:rPr>
              <a:t>http://open.163.com</a:t>
            </a:r>
            <a:endParaRPr lang="en-US" altLang="zh-CN" sz="2667" dirty="0">
              <a:solidFill>
                <a:prstClr val="black"/>
              </a:solidFill>
            </a:endParaRPr>
          </a:p>
          <a:p>
            <a:pPr marL="457189" indent="-457189" defTabSz="1219080">
              <a:lnSpc>
                <a:spcPct val="150000"/>
              </a:lnSpc>
              <a:buFont typeface="宋体" panose="02010600030101010101" pitchFamily="2" charset="-122"/>
              <a:buChar char="¤"/>
            </a:pPr>
            <a:r>
              <a:rPr lang="zh-CN" altLang="en-US" sz="2667" b="1" dirty="0">
                <a:solidFill>
                  <a:prstClr val="black"/>
                </a:solidFill>
              </a:rPr>
              <a:t>新浪公开课：</a:t>
            </a:r>
            <a:r>
              <a:rPr lang="en-US" altLang="zh-CN" sz="2667" dirty="0">
                <a:solidFill>
                  <a:prstClr val="black"/>
                </a:solidFill>
                <a:hlinkClick r:id="rId4"/>
              </a:rPr>
              <a:t>http://</a:t>
            </a:r>
            <a:r>
              <a:rPr lang="en-US" altLang="zh-CN" sz="2667" dirty="0">
                <a:solidFill>
                  <a:prstClr val="black"/>
                </a:solidFill>
                <a:hlinkClick r:id="rId4"/>
              </a:rPr>
              <a:t>open.sina.com.cn</a:t>
            </a:r>
            <a:endParaRPr lang="en-US" altLang="zh-CN" sz="2667" dirty="0">
              <a:solidFill>
                <a:prstClr val="black"/>
              </a:solidFill>
            </a:endParaRPr>
          </a:p>
          <a:p>
            <a:pPr marL="457189" indent="-457189" defTabSz="1219080">
              <a:lnSpc>
                <a:spcPct val="150000"/>
              </a:lnSpc>
              <a:buFont typeface="宋体" panose="02010600030101010101" pitchFamily="2" charset="-122"/>
              <a:buChar char="¤"/>
            </a:pPr>
            <a:r>
              <a:rPr lang="en-US" altLang="zh-CN" sz="2667" b="1" dirty="0">
                <a:solidFill>
                  <a:prstClr val="black"/>
                </a:solidFill>
              </a:rPr>
              <a:t>CCTV</a:t>
            </a:r>
            <a:r>
              <a:rPr lang="zh-CN" altLang="en-US" sz="2667" b="1" dirty="0">
                <a:solidFill>
                  <a:prstClr val="black"/>
                </a:solidFill>
              </a:rPr>
              <a:t>中国公开课：</a:t>
            </a:r>
            <a:r>
              <a:rPr lang="en-US" altLang="zh-CN" sz="2667" dirty="0">
                <a:solidFill>
                  <a:prstClr val="black"/>
                </a:solidFill>
                <a:hlinkClick r:id="rId5"/>
              </a:rPr>
              <a:t>http://opencla.cntv.cn</a:t>
            </a:r>
            <a:endParaRPr lang="en-US" altLang="zh-CN" sz="2667" dirty="0">
              <a:solidFill>
                <a:prstClr val="black"/>
              </a:solidFill>
            </a:endParaRPr>
          </a:p>
          <a:p>
            <a:pPr marL="457189" indent="-457189" defTabSz="1219080">
              <a:lnSpc>
                <a:spcPct val="150000"/>
              </a:lnSpc>
              <a:buFont typeface="宋体" panose="02010600030101010101" pitchFamily="2" charset="-122"/>
              <a:buChar char="¤"/>
            </a:pPr>
            <a:endParaRPr lang="en-US" altLang="zh-CN" sz="2667" dirty="0">
              <a:solidFill>
                <a:prstClr val="black"/>
              </a:solidFill>
            </a:endParaRPr>
          </a:p>
          <a:p>
            <a:pPr marL="457189" indent="-457189" defTabSz="1219080">
              <a:lnSpc>
                <a:spcPct val="150000"/>
              </a:lnSpc>
              <a:buFont typeface="宋体" panose="02010600030101010101" pitchFamily="2" charset="-122"/>
              <a:buChar char="¤"/>
            </a:pPr>
            <a:r>
              <a:rPr lang="en-US" altLang="zh-CN" sz="2667" b="1" dirty="0">
                <a:solidFill>
                  <a:prstClr val="black"/>
                </a:solidFill>
              </a:rPr>
              <a:t>TED</a:t>
            </a:r>
            <a:r>
              <a:rPr lang="zh-CN" altLang="en-US" sz="2667" b="1" dirty="0">
                <a:solidFill>
                  <a:prstClr val="black"/>
                </a:solidFill>
              </a:rPr>
              <a:t>：</a:t>
            </a:r>
            <a:r>
              <a:rPr lang="en-US" altLang="zh-CN" sz="2667" dirty="0">
                <a:solidFill>
                  <a:prstClr val="black"/>
                </a:solidFill>
                <a:hlinkClick r:id="rId6"/>
              </a:rPr>
              <a:t>http://</a:t>
            </a:r>
            <a:r>
              <a:rPr lang="en-US" altLang="zh-CN" sz="2667" dirty="0">
                <a:solidFill>
                  <a:prstClr val="black"/>
                </a:solidFill>
                <a:hlinkClick r:id="rId6"/>
              </a:rPr>
              <a:t>www.ted.com</a:t>
            </a:r>
            <a:endParaRPr lang="en-US" altLang="zh-CN" sz="266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26598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国外慕课网站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077851" y="1508787"/>
            <a:ext cx="6827895" cy="440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189" indent="-457189" defTabSz="1219080">
              <a:lnSpc>
                <a:spcPct val="150000"/>
              </a:lnSpc>
              <a:buFont typeface="宋体" panose="02010600030101010101" pitchFamily="2" charset="-122"/>
              <a:buChar char="¤"/>
            </a:pPr>
            <a:r>
              <a:rPr lang="en-US" altLang="zh-CN" sz="2667" b="1" dirty="0">
                <a:solidFill>
                  <a:prstClr val="black"/>
                </a:solidFill>
              </a:rPr>
              <a:t>Coursera</a:t>
            </a:r>
            <a:r>
              <a:rPr lang="zh-CN" altLang="en-US" sz="2667" b="1" dirty="0">
                <a:solidFill>
                  <a:prstClr val="black"/>
                </a:solidFill>
              </a:rPr>
              <a:t>：</a:t>
            </a:r>
            <a:r>
              <a:rPr lang="en-US" altLang="zh-CN" sz="2667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en-US" altLang="zh-CN" sz="2667" dirty="0">
                <a:solidFill>
                  <a:prstClr val="black"/>
                </a:solidFill>
                <a:hlinkClick r:id="rId3"/>
              </a:rPr>
              <a:t>www.coursera.org</a:t>
            </a:r>
            <a:endParaRPr lang="en-US" altLang="zh-CN" sz="2667" dirty="0">
              <a:solidFill>
                <a:prstClr val="black"/>
              </a:solidFill>
            </a:endParaRPr>
          </a:p>
          <a:p>
            <a:pPr marL="457189" indent="-457189" defTabSz="1219080">
              <a:lnSpc>
                <a:spcPct val="150000"/>
              </a:lnSpc>
              <a:buFont typeface="宋体" panose="02010600030101010101" pitchFamily="2" charset="-122"/>
              <a:buChar char="¤"/>
            </a:pPr>
            <a:r>
              <a:rPr lang="en-US" altLang="zh-CN" sz="2667" b="1" dirty="0">
                <a:solidFill>
                  <a:prstClr val="black"/>
                </a:solidFill>
              </a:rPr>
              <a:t>Udacity</a:t>
            </a:r>
            <a:r>
              <a:rPr lang="zh-CN" altLang="en-US" sz="2667" b="1" dirty="0">
                <a:solidFill>
                  <a:prstClr val="black"/>
                </a:solidFill>
              </a:rPr>
              <a:t>：</a:t>
            </a:r>
            <a:r>
              <a:rPr lang="en-US" altLang="zh-CN" sz="2667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en-US" altLang="zh-CN" sz="2667" dirty="0">
                <a:solidFill>
                  <a:prstClr val="black"/>
                </a:solidFill>
                <a:hlinkClick r:id="rId4"/>
              </a:rPr>
              <a:t>www.udacity.com</a:t>
            </a:r>
            <a:endParaRPr lang="en-US" altLang="zh-CN" sz="2667" dirty="0">
              <a:solidFill>
                <a:prstClr val="black"/>
              </a:solidFill>
            </a:endParaRPr>
          </a:p>
          <a:p>
            <a:pPr marL="457189" indent="-457189" defTabSz="1219080">
              <a:lnSpc>
                <a:spcPct val="150000"/>
              </a:lnSpc>
              <a:buFont typeface="宋体" panose="02010600030101010101" pitchFamily="2" charset="-122"/>
              <a:buChar char="¤"/>
            </a:pPr>
            <a:r>
              <a:rPr lang="en-US" altLang="zh-CN" sz="2667" b="1" dirty="0">
                <a:solidFill>
                  <a:prstClr val="black"/>
                </a:solidFill>
              </a:rPr>
              <a:t>ed</a:t>
            </a:r>
            <a:r>
              <a:rPr lang="en-US" altLang="zh-CN" sz="2667" b="1" dirty="0">
                <a:solidFill>
                  <a:prstClr val="black"/>
                </a:solidFill>
              </a:rPr>
              <a:t>X</a:t>
            </a:r>
            <a:r>
              <a:rPr lang="zh-CN" altLang="en-US" sz="2667" b="1" dirty="0">
                <a:solidFill>
                  <a:prstClr val="black"/>
                </a:solidFill>
              </a:rPr>
              <a:t>：</a:t>
            </a:r>
            <a:r>
              <a:rPr lang="en-US" altLang="zh-CN" sz="2667" dirty="0">
                <a:solidFill>
                  <a:prstClr val="black"/>
                </a:solidFill>
                <a:hlinkClick r:id="rId5"/>
              </a:rPr>
              <a:t>https://</a:t>
            </a:r>
            <a:r>
              <a:rPr lang="en-US" altLang="zh-CN" sz="2667" dirty="0">
                <a:solidFill>
                  <a:prstClr val="black"/>
                </a:solidFill>
                <a:hlinkClick r:id="rId5"/>
              </a:rPr>
              <a:t>www.edx.org</a:t>
            </a:r>
            <a:endParaRPr lang="en-US" altLang="zh-CN" sz="2667" b="1" dirty="0">
              <a:solidFill>
                <a:prstClr val="black"/>
              </a:solidFill>
            </a:endParaRPr>
          </a:p>
          <a:p>
            <a:pPr marL="457189" indent="-457189" defTabSz="1219080">
              <a:lnSpc>
                <a:spcPct val="150000"/>
              </a:lnSpc>
              <a:buFont typeface="宋体" panose="02010600030101010101" pitchFamily="2" charset="-122"/>
              <a:buChar char="¤"/>
            </a:pPr>
            <a:r>
              <a:rPr lang="en-US" altLang="zh-CN" sz="2667" b="1" dirty="0">
                <a:solidFill>
                  <a:prstClr val="black"/>
                </a:solidFill>
              </a:rPr>
              <a:t>Khan</a:t>
            </a:r>
            <a:r>
              <a:rPr lang="zh-CN" altLang="en-US" sz="2667" b="1" dirty="0">
                <a:solidFill>
                  <a:prstClr val="black"/>
                </a:solidFill>
              </a:rPr>
              <a:t>：</a:t>
            </a:r>
            <a:r>
              <a:rPr lang="en-US" altLang="zh-CN" sz="2667" dirty="0">
                <a:solidFill>
                  <a:prstClr val="black"/>
                </a:solidFill>
                <a:hlinkClick r:id="rId6"/>
              </a:rPr>
              <a:t>https://</a:t>
            </a:r>
            <a:r>
              <a:rPr lang="en-US" altLang="zh-CN" sz="2667" dirty="0">
                <a:solidFill>
                  <a:prstClr val="black"/>
                </a:solidFill>
                <a:hlinkClick r:id="rId6"/>
              </a:rPr>
              <a:t>www.khanacademy.org</a:t>
            </a:r>
            <a:endParaRPr lang="en-US" altLang="zh-CN" sz="2667" dirty="0">
              <a:solidFill>
                <a:prstClr val="black"/>
              </a:solidFill>
            </a:endParaRPr>
          </a:p>
          <a:p>
            <a:pPr defTabSz="1219080">
              <a:lnSpc>
                <a:spcPct val="150000"/>
              </a:lnSpc>
            </a:pPr>
            <a:endParaRPr lang="en-US" altLang="zh-CN" sz="2667" b="1" dirty="0">
              <a:solidFill>
                <a:prstClr val="black"/>
              </a:solidFill>
            </a:endParaRPr>
          </a:p>
          <a:p>
            <a:pPr marL="457189" indent="-457189" defTabSz="1219080">
              <a:lnSpc>
                <a:spcPct val="150000"/>
              </a:lnSpc>
              <a:buFont typeface="宋体" panose="02010600030101010101" pitchFamily="2" charset="-122"/>
              <a:buChar char="¤"/>
            </a:pPr>
            <a:r>
              <a:rPr lang="en-US" altLang="zh-CN" sz="2667" b="1" dirty="0">
                <a:solidFill>
                  <a:prstClr val="black"/>
                </a:solidFill>
              </a:rPr>
              <a:t>Udemy</a:t>
            </a:r>
            <a:r>
              <a:rPr lang="zh-CN" altLang="en-US" sz="2667" b="1" dirty="0">
                <a:solidFill>
                  <a:prstClr val="black"/>
                </a:solidFill>
              </a:rPr>
              <a:t>：</a:t>
            </a:r>
            <a:r>
              <a:rPr lang="en-US" altLang="zh-CN" sz="2667" dirty="0">
                <a:solidFill>
                  <a:prstClr val="black"/>
                </a:solidFill>
                <a:hlinkClick r:id="rId7"/>
              </a:rPr>
              <a:t>https</a:t>
            </a:r>
            <a:r>
              <a:rPr lang="en-US" altLang="zh-CN" sz="2667" dirty="0">
                <a:solidFill>
                  <a:prstClr val="black"/>
                </a:solidFill>
                <a:hlinkClick r:id="rId7"/>
              </a:rPr>
              <a:t>://</a:t>
            </a:r>
            <a:r>
              <a:rPr lang="en-US" altLang="zh-CN" sz="2667" dirty="0">
                <a:solidFill>
                  <a:prstClr val="black"/>
                </a:solidFill>
                <a:hlinkClick r:id="rId7"/>
              </a:rPr>
              <a:t>www.udemy.com</a:t>
            </a:r>
            <a:endParaRPr lang="en-US" altLang="zh-CN" sz="2667" dirty="0">
              <a:solidFill>
                <a:prstClr val="black"/>
              </a:solidFill>
            </a:endParaRPr>
          </a:p>
          <a:p>
            <a:pPr marL="457189" indent="-457189" defTabSz="1219080">
              <a:lnSpc>
                <a:spcPct val="150000"/>
              </a:lnSpc>
              <a:buFont typeface="宋体" panose="02010600030101010101" pitchFamily="2" charset="-122"/>
              <a:buChar char="¤"/>
            </a:pPr>
            <a:r>
              <a:rPr lang="en-US" altLang="zh-CN" sz="2667" b="1" dirty="0">
                <a:solidFill>
                  <a:prstClr val="black"/>
                </a:solidFill>
              </a:rPr>
              <a:t>P2PU</a:t>
            </a:r>
            <a:r>
              <a:rPr lang="zh-CN" altLang="en-US" sz="2667" b="1" dirty="0">
                <a:solidFill>
                  <a:prstClr val="black"/>
                </a:solidFill>
              </a:rPr>
              <a:t>：</a:t>
            </a:r>
            <a:r>
              <a:rPr lang="en-US" altLang="zh-CN" sz="2667" dirty="0">
                <a:solidFill>
                  <a:prstClr val="black"/>
                </a:solidFill>
                <a:hlinkClick r:id="rId8"/>
              </a:rPr>
              <a:t>https</a:t>
            </a:r>
            <a:r>
              <a:rPr lang="en-US" altLang="zh-CN" sz="2667" dirty="0">
                <a:solidFill>
                  <a:prstClr val="black"/>
                </a:solidFill>
                <a:hlinkClick r:id="rId8"/>
              </a:rPr>
              <a:t>://</a:t>
            </a:r>
            <a:r>
              <a:rPr lang="en-US" altLang="zh-CN" sz="2667" dirty="0">
                <a:solidFill>
                  <a:prstClr val="black"/>
                </a:solidFill>
                <a:hlinkClick r:id="rId8"/>
              </a:rPr>
              <a:t>p2pu.org</a:t>
            </a:r>
            <a:endParaRPr lang="en-US" altLang="zh-CN" sz="266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574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中文慕课网站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063552" y="1724806"/>
            <a:ext cx="6853286" cy="3786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189" indent="-457189" defTabSz="1219080">
              <a:lnSpc>
                <a:spcPct val="150000"/>
              </a:lnSpc>
              <a:buFont typeface="宋体" panose="02010600030101010101" pitchFamily="2" charset="-122"/>
              <a:buChar char="¤"/>
            </a:pPr>
            <a:r>
              <a:rPr lang="zh-CN" altLang="en-US" sz="2667" b="1" dirty="0">
                <a:solidFill>
                  <a:prstClr val="black"/>
                </a:solidFill>
              </a:rPr>
              <a:t>爱课程：</a:t>
            </a:r>
            <a:r>
              <a:rPr lang="en-US" altLang="zh-CN" sz="2667" dirty="0">
                <a:solidFill>
                  <a:prstClr val="black"/>
                </a:solidFill>
                <a:hlinkClick r:id="rId3"/>
              </a:rPr>
              <a:t>http://www.icourses.cn</a:t>
            </a:r>
            <a:endParaRPr lang="en-US" altLang="zh-CN" sz="2667" dirty="0">
              <a:solidFill>
                <a:prstClr val="black"/>
              </a:solidFill>
            </a:endParaRPr>
          </a:p>
          <a:p>
            <a:pPr marL="457189" indent="-457189" defTabSz="1219080">
              <a:lnSpc>
                <a:spcPct val="150000"/>
              </a:lnSpc>
              <a:buFont typeface="宋体" panose="02010600030101010101" pitchFamily="2" charset="-122"/>
              <a:buChar char="¤"/>
            </a:pPr>
            <a:r>
              <a:rPr lang="zh-CN" altLang="en-US" sz="2667" b="1" dirty="0">
                <a:solidFill>
                  <a:prstClr val="black"/>
                </a:solidFill>
              </a:rPr>
              <a:t>学堂在线：</a:t>
            </a:r>
            <a:r>
              <a:rPr lang="en-US" altLang="zh-CN" sz="2667" dirty="0">
                <a:solidFill>
                  <a:prstClr val="black"/>
                </a:solidFill>
                <a:hlinkClick r:id="rId4"/>
              </a:rPr>
              <a:t>http://www.xuetangx.com</a:t>
            </a:r>
            <a:endParaRPr lang="en-US" altLang="zh-CN" sz="2667" dirty="0">
              <a:solidFill>
                <a:prstClr val="black"/>
              </a:solidFill>
            </a:endParaRPr>
          </a:p>
          <a:p>
            <a:pPr marL="457189" indent="-457189" defTabSz="1219080">
              <a:lnSpc>
                <a:spcPct val="150000"/>
              </a:lnSpc>
              <a:buFont typeface="宋体" panose="02010600030101010101" pitchFamily="2" charset="-122"/>
              <a:buChar char="¤"/>
            </a:pPr>
            <a:r>
              <a:rPr lang="zh-CN" altLang="en-US" sz="2667" b="1" dirty="0">
                <a:solidFill>
                  <a:prstClr val="black"/>
                </a:solidFill>
              </a:rPr>
              <a:t>超星慕课：</a:t>
            </a:r>
            <a:r>
              <a:rPr lang="en-US" altLang="zh-CN" sz="2667" dirty="0">
                <a:solidFill>
                  <a:prstClr val="black"/>
                </a:solidFill>
                <a:hlinkClick r:id="rId5"/>
              </a:rPr>
              <a:t>http://</a:t>
            </a:r>
            <a:r>
              <a:rPr lang="en-US" altLang="zh-CN" sz="2667" dirty="0">
                <a:solidFill>
                  <a:prstClr val="black"/>
                </a:solidFill>
                <a:hlinkClick r:id="rId5"/>
              </a:rPr>
              <a:t>mooc.chaoxing.com</a:t>
            </a:r>
            <a:endParaRPr lang="en-US" altLang="zh-CN" sz="2667" dirty="0">
              <a:solidFill>
                <a:prstClr val="black"/>
              </a:solidFill>
            </a:endParaRPr>
          </a:p>
          <a:p>
            <a:pPr marL="457189" indent="-457189" defTabSz="1219080">
              <a:lnSpc>
                <a:spcPct val="150000"/>
              </a:lnSpc>
              <a:buFont typeface="宋体" panose="02010600030101010101" pitchFamily="2" charset="-122"/>
              <a:buChar char="¤"/>
            </a:pPr>
            <a:endParaRPr lang="en-US" altLang="zh-CN" sz="2667" b="1" dirty="0">
              <a:solidFill>
                <a:prstClr val="black"/>
              </a:solidFill>
            </a:endParaRPr>
          </a:p>
          <a:p>
            <a:pPr marL="457189" indent="-457189" defTabSz="1219080">
              <a:lnSpc>
                <a:spcPct val="150000"/>
              </a:lnSpc>
              <a:buFont typeface="宋体" panose="02010600030101010101" pitchFamily="2" charset="-122"/>
              <a:buChar char="¤"/>
            </a:pPr>
            <a:r>
              <a:rPr lang="en-US" altLang="zh-CN" sz="2667" b="1" dirty="0">
                <a:solidFill>
                  <a:prstClr val="black"/>
                </a:solidFill>
              </a:rPr>
              <a:t>ewant</a:t>
            </a:r>
            <a:r>
              <a:rPr lang="zh-CN" altLang="en-US" sz="2667" b="1" dirty="0">
                <a:solidFill>
                  <a:prstClr val="black"/>
                </a:solidFill>
              </a:rPr>
              <a:t>育网：</a:t>
            </a:r>
            <a:r>
              <a:rPr lang="en-US" altLang="zh-CN" sz="2667" dirty="0">
                <a:solidFill>
                  <a:prstClr val="black"/>
                </a:solidFill>
                <a:hlinkClick r:id="rId6"/>
              </a:rPr>
              <a:t>http://www.ewant.org</a:t>
            </a:r>
            <a:endParaRPr lang="en-US" altLang="zh-CN" sz="2667" dirty="0">
              <a:solidFill>
                <a:prstClr val="black"/>
              </a:solidFill>
            </a:endParaRPr>
          </a:p>
          <a:p>
            <a:pPr marL="457189" indent="-457189" defTabSz="1219080">
              <a:lnSpc>
                <a:spcPct val="150000"/>
              </a:lnSpc>
              <a:buFont typeface="宋体" panose="02010600030101010101" pitchFamily="2" charset="-122"/>
              <a:buChar char="¤"/>
            </a:pPr>
            <a:r>
              <a:rPr lang="zh-CN" altLang="en-US" sz="2667" b="1" dirty="0">
                <a:solidFill>
                  <a:prstClr val="black"/>
                </a:solidFill>
              </a:rPr>
              <a:t>明</a:t>
            </a:r>
            <a:r>
              <a:rPr lang="zh-CN" altLang="en-US" sz="2667" b="1" dirty="0">
                <a:solidFill>
                  <a:prstClr val="black"/>
                </a:solidFill>
              </a:rPr>
              <a:t>德在线：</a:t>
            </a:r>
            <a:r>
              <a:rPr lang="en-US" altLang="zh-CN" sz="2667" dirty="0">
                <a:solidFill>
                  <a:prstClr val="black"/>
                </a:solidFill>
                <a:hlinkClick r:id="rId7"/>
              </a:rPr>
              <a:t>http://www.sharecourse.net</a:t>
            </a:r>
            <a:endParaRPr lang="en-US" altLang="zh-CN" sz="266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3750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雅黑UI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Office PowerPoint</Application>
  <PresentationFormat>宽屏</PresentationFormat>
  <Paragraphs>54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方正姚体</vt:lpstr>
      <vt:lpstr>宋体</vt:lpstr>
      <vt:lpstr>微软雅黑</vt:lpstr>
      <vt:lpstr>Arial</vt:lpstr>
      <vt:lpstr>Calibri</vt:lpstr>
      <vt:lpstr>Times New Roman</vt:lpstr>
      <vt:lpstr>1_Office 主题</vt:lpstr>
      <vt:lpstr>PowerPoint 演示文稿</vt:lpstr>
      <vt:lpstr>从App Store获取资源</vt:lpstr>
      <vt:lpstr>从iTunes获取资源</vt:lpstr>
      <vt:lpstr>iTunes U</vt:lpstr>
      <vt:lpstr>播客(Podcast)</vt:lpstr>
      <vt:lpstr>公开课网站</vt:lpstr>
      <vt:lpstr>国外慕课网站</vt:lpstr>
      <vt:lpstr>中文慕课网站</vt:lpstr>
    </vt:vector>
  </TitlesOfParts>
  <Company>gdou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pper lee</dc:creator>
  <cp:lastModifiedBy>pper lee</cp:lastModifiedBy>
  <cp:revision>1</cp:revision>
  <dcterms:created xsi:type="dcterms:W3CDTF">2016-10-20T05:26:38Z</dcterms:created>
  <dcterms:modified xsi:type="dcterms:W3CDTF">2016-10-20T05:26:50Z</dcterms:modified>
</cp:coreProperties>
</file>